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425" r:id="rId3"/>
    <p:sldId id="401" r:id="rId4"/>
    <p:sldId id="400" r:id="rId5"/>
    <p:sldId id="289" r:id="rId6"/>
    <p:sldId id="393" r:id="rId7"/>
    <p:sldId id="395" r:id="rId8"/>
    <p:sldId id="360" r:id="rId9"/>
    <p:sldId id="402" r:id="rId10"/>
    <p:sldId id="403" r:id="rId11"/>
    <p:sldId id="404" r:id="rId12"/>
    <p:sldId id="405" r:id="rId13"/>
    <p:sldId id="406" r:id="rId14"/>
    <p:sldId id="407" r:id="rId15"/>
    <p:sldId id="418" r:id="rId16"/>
    <p:sldId id="409" r:id="rId17"/>
    <p:sldId id="411" r:id="rId18"/>
    <p:sldId id="410" r:id="rId19"/>
    <p:sldId id="419" r:id="rId20"/>
    <p:sldId id="414" r:id="rId21"/>
    <p:sldId id="412" r:id="rId22"/>
    <p:sldId id="423" r:id="rId23"/>
    <p:sldId id="391" r:id="rId24"/>
    <p:sldId id="417" r:id="rId25"/>
    <p:sldId id="420" r:id="rId26"/>
    <p:sldId id="421" r:id="rId27"/>
    <p:sldId id="422" r:id="rId28"/>
    <p:sldId id="426" r:id="rId29"/>
    <p:sldId id="392" r:id="rId30"/>
    <p:sldId id="397" r:id="rId31"/>
    <p:sldId id="394" r:id="rId32"/>
    <p:sldId id="396" r:id="rId33"/>
    <p:sldId id="398" r:id="rId34"/>
    <p:sldId id="341" r:id="rId3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25.03.2022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25.03.2022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(32): 1 Daniel </a:t>
            </a:r>
            <a:r>
              <a:rPr lang="en-US" dirty="0" err="1"/>
              <a:t>Abadi</a:t>
            </a:r>
            <a:r>
              <a:rPr lang="en-US" dirty="0"/>
              <a:t>, 2 Anastasia </a:t>
            </a:r>
            <a:r>
              <a:rPr lang="en-US" dirty="0" err="1"/>
              <a:t>Ailamaki</a:t>
            </a:r>
            <a:r>
              <a:rPr lang="en-US" dirty="0"/>
              <a:t>, 3 David Andersen, 4 Peter </a:t>
            </a:r>
            <a:r>
              <a:rPr lang="en-US" dirty="0" err="1"/>
              <a:t>Bailis</a:t>
            </a:r>
            <a:r>
              <a:rPr lang="en-US" dirty="0"/>
              <a:t>, 5 Magdalena </a:t>
            </a:r>
            <a:r>
              <a:rPr lang="en-US" dirty="0" err="1"/>
              <a:t>Balazinska</a:t>
            </a:r>
            <a:r>
              <a:rPr lang="en-US" dirty="0"/>
              <a:t>, 6 Phil Bernstein, 7 Peter </a:t>
            </a:r>
            <a:r>
              <a:rPr lang="en-US" dirty="0" err="1"/>
              <a:t>Boncz</a:t>
            </a:r>
            <a:r>
              <a:rPr lang="en-US" dirty="0"/>
              <a:t>, 8</a:t>
            </a:r>
            <a:r>
              <a:rPr lang="en-US" baseline="0" dirty="0"/>
              <a:t> </a:t>
            </a:r>
            <a:r>
              <a:rPr lang="en-US" dirty="0" err="1"/>
              <a:t>Surajit</a:t>
            </a:r>
            <a:r>
              <a:rPr lang="en-US" dirty="0"/>
              <a:t> Chaudhuri, 9 Alvin Cheung, 10 </a:t>
            </a:r>
            <a:r>
              <a:rPr lang="en-US" dirty="0" err="1"/>
              <a:t>Anhai</a:t>
            </a:r>
            <a:r>
              <a:rPr lang="en-US" dirty="0"/>
              <a:t> Doan, 11 Luna Dong, 12 Mike Franklin, 13 Juliana Freire, 14 </a:t>
            </a:r>
            <a:r>
              <a:rPr lang="en-US" dirty="0" err="1"/>
              <a:t>Alon</a:t>
            </a:r>
            <a:r>
              <a:rPr lang="en-US" dirty="0"/>
              <a:t> Halevy, 15 Joe </a:t>
            </a:r>
            <a:r>
              <a:rPr lang="en-US" dirty="0" err="1"/>
              <a:t>Hellerstein</a:t>
            </a:r>
            <a:r>
              <a:rPr lang="en-US" dirty="0"/>
              <a:t>, 16 </a:t>
            </a:r>
            <a:r>
              <a:rPr lang="en-US" dirty="0" err="1"/>
              <a:t>Stratos</a:t>
            </a:r>
            <a:r>
              <a:rPr lang="en-US" dirty="0"/>
              <a:t> </a:t>
            </a:r>
            <a:r>
              <a:rPr lang="en-US" dirty="0" err="1"/>
              <a:t>Idreos</a:t>
            </a:r>
            <a:r>
              <a:rPr lang="en-US" dirty="0"/>
              <a:t>, 17 Donald </a:t>
            </a:r>
            <a:r>
              <a:rPr lang="en-US" dirty="0" err="1"/>
              <a:t>Kossman</a:t>
            </a:r>
            <a:r>
              <a:rPr lang="en-US" dirty="0"/>
              <a:t>, 18 Tim </a:t>
            </a:r>
            <a:r>
              <a:rPr lang="en-US" dirty="0" err="1"/>
              <a:t>Kraska</a:t>
            </a:r>
            <a:r>
              <a:rPr lang="en-US" dirty="0"/>
              <a:t>, 19 </a:t>
            </a:r>
            <a:r>
              <a:rPr lang="en-US" dirty="0" err="1"/>
              <a:t>Sailesh</a:t>
            </a:r>
            <a:r>
              <a:rPr lang="en-US" dirty="0"/>
              <a:t> Krishnamurthy, 20 Volker </a:t>
            </a:r>
            <a:r>
              <a:rPr lang="en-US" dirty="0" err="1"/>
              <a:t>Markl</a:t>
            </a:r>
            <a:r>
              <a:rPr lang="en-US" dirty="0"/>
              <a:t>, 21 Sergey </a:t>
            </a:r>
            <a:r>
              <a:rPr lang="en-US" dirty="0" err="1"/>
              <a:t>Melnik</a:t>
            </a:r>
            <a:r>
              <a:rPr lang="en-US" dirty="0"/>
              <a:t>, 22 </a:t>
            </a:r>
            <a:r>
              <a:rPr lang="en-US" dirty="0" err="1"/>
              <a:t>Tova</a:t>
            </a:r>
            <a:r>
              <a:rPr lang="en-US" dirty="0"/>
              <a:t> Milo, 23 C. Mohan, 24 Thomas Neumann, 25 </a:t>
            </a:r>
            <a:r>
              <a:rPr lang="en-US" dirty="0" err="1"/>
              <a:t>Beng</a:t>
            </a:r>
            <a:r>
              <a:rPr lang="en-US" dirty="0"/>
              <a:t> Chin </a:t>
            </a:r>
            <a:r>
              <a:rPr lang="en-US" dirty="0" err="1"/>
              <a:t>Ooi</a:t>
            </a:r>
            <a:r>
              <a:rPr lang="en-US" dirty="0"/>
              <a:t>, 26 </a:t>
            </a:r>
            <a:r>
              <a:rPr lang="en-US" dirty="0" err="1"/>
              <a:t>Fatma</a:t>
            </a:r>
            <a:r>
              <a:rPr lang="en-US" dirty="0"/>
              <a:t> </a:t>
            </a:r>
            <a:r>
              <a:rPr lang="en-US" dirty="0" err="1"/>
              <a:t>Ozcan</a:t>
            </a:r>
            <a:r>
              <a:rPr lang="en-US" dirty="0"/>
              <a:t>, 27 </a:t>
            </a:r>
            <a:r>
              <a:rPr lang="en-US" dirty="0" err="1"/>
              <a:t>Jignesh</a:t>
            </a:r>
            <a:r>
              <a:rPr lang="en-US" dirty="0"/>
              <a:t> Patel, 28 Andy </a:t>
            </a:r>
            <a:r>
              <a:rPr lang="en-US" dirty="0" err="1"/>
              <a:t>Pavlo</a:t>
            </a:r>
            <a:r>
              <a:rPr lang="en-US" dirty="0"/>
              <a:t>, 29 Raghu </a:t>
            </a:r>
            <a:r>
              <a:rPr lang="en-US" dirty="0" err="1"/>
              <a:t>Ramakrishnan</a:t>
            </a:r>
            <a:r>
              <a:rPr lang="en-US" dirty="0"/>
              <a:t>, 30 Christopher Re, 31 Mike </a:t>
            </a:r>
            <a:r>
              <a:rPr lang="en-US" dirty="0" err="1"/>
              <a:t>Stonebraker</a:t>
            </a:r>
            <a:r>
              <a:rPr lang="en-US" dirty="0"/>
              <a:t>, and 32</a:t>
            </a:r>
            <a:r>
              <a:rPr lang="en-US" baseline="0" dirty="0"/>
              <a:t> </a:t>
            </a:r>
            <a:r>
              <a:rPr lang="en-US" dirty="0"/>
              <a:t>Dan </a:t>
            </a:r>
            <a:r>
              <a:rPr lang="en-US" dirty="0" err="1"/>
              <a:t>Suciu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4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9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56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85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12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Ease of</a:t>
            </a:r>
            <a:r>
              <a:rPr lang="en-US" baseline="0" dirty="0"/>
              <a:t> augmentation -&gt; functions at various places whereas in RA cast as relational mappings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13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58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7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CREATE TABLE Locale (</a:t>
            </a:r>
          </a:p>
          <a:p>
            <a:r>
              <a:rPr lang="en-US" dirty="0"/>
              <a:t>  LID INTEGER PRIMARY KEY,</a:t>
            </a:r>
          </a:p>
          <a:p>
            <a:r>
              <a:rPr lang="en-US" dirty="0"/>
              <a:t>  Location VARCHAR(256)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CREATE TABLE Participant (</a:t>
            </a:r>
          </a:p>
          <a:p>
            <a:r>
              <a:rPr lang="en-US" dirty="0"/>
              <a:t>  PID INTEGER PRIMARY KEY,</a:t>
            </a:r>
          </a:p>
          <a:p>
            <a:r>
              <a:rPr lang="en-US" dirty="0"/>
              <a:t>  </a:t>
            </a:r>
            <a:r>
              <a:rPr lang="en-US" dirty="0" err="1"/>
              <a:t>Firstname</a:t>
            </a:r>
            <a:r>
              <a:rPr lang="en-US" dirty="0"/>
              <a:t> VARCHAR(128),</a:t>
            </a:r>
          </a:p>
          <a:p>
            <a:r>
              <a:rPr lang="en-US" dirty="0"/>
              <a:t>  </a:t>
            </a:r>
            <a:r>
              <a:rPr lang="en-US" dirty="0" err="1"/>
              <a:t>Lastname</a:t>
            </a:r>
            <a:r>
              <a:rPr lang="en-US" dirty="0"/>
              <a:t> VARCHAR(128),</a:t>
            </a:r>
          </a:p>
          <a:p>
            <a:r>
              <a:rPr lang="en-US" dirty="0"/>
              <a:t>  Affiliation VARCHAR(256),</a:t>
            </a:r>
          </a:p>
          <a:p>
            <a:r>
              <a:rPr lang="en-US" dirty="0"/>
              <a:t>  LID INTEGER REFERENCES Locale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INTO Locale VALUES(1, 'Lausanne, SUI'),(2, 'Amsterdam, NLD'),(3, 'Seattle, USA'),(4, 'Stanford, USA'),(5, 'New York, USA'),(6, 'Berkley, USA'),(7, 'Cambridge, USA'),(8, 'Berlin, GER'),(9, 'Tel Aviv, ISR'),(10, 'San Jose, USA'),(11, 'Munich, GER');</a:t>
            </a:r>
          </a:p>
          <a:p>
            <a:endParaRPr lang="en-US" dirty="0"/>
          </a:p>
          <a:p>
            <a:r>
              <a:rPr lang="en-US" dirty="0"/>
              <a:t>INSERT</a:t>
            </a:r>
            <a:r>
              <a:rPr lang="en-US" baseline="0" dirty="0"/>
              <a:t> </a:t>
            </a:r>
            <a:r>
              <a:rPr lang="en-US" baseline="0"/>
              <a:t>INTO </a:t>
            </a:r>
            <a:r>
              <a:rPr lang="en-US" baseline="0" smtClean="0"/>
              <a:t>Participant VALUES</a:t>
            </a:r>
            <a:r>
              <a:rPr lang="en-US" smtClean="0"/>
              <a:t>(102</a:t>
            </a:r>
            <a:r>
              <a:rPr lang="en-US" dirty="0"/>
              <a:t>, 'Anastasia', '</a:t>
            </a:r>
            <a:r>
              <a:rPr lang="en-US" dirty="0" err="1"/>
              <a:t>Ailamaki</a:t>
            </a:r>
            <a:r>
              <a:rPr lang="en-US" dirty="0"/>
              <a:t>', 'EPFL', 1),(104, 'Peter', '</a:t>
            </a:r>
            <a:r>
              <a:rPr lang="en-US" dirty="0" err="1"/>
              <a:t>Bailis</a:t>
            </a:r>
            <a:r>
              <a:rPr lang="en-US" dirty="0"/>
              <a:t>', 'Stanford', NULL),(105, 'Magdalena', '</a:t>
            </a:r>
            <a:r>
              <a:rPr lang="en-US" dirty="0" err="1"/>
              <a:t>Balazinska</a:t>
            </a:r>
            <a:r>
              <a:rPr lang="en-US" dirty="0"/>
              <a:t>', 'U Washington', 3),(107, 'Peter', '</a:t>
            </a:r>
            <a:r>
              <a:rPr lang="en-US" dirty="0" err="1"/>
              <a:t>Boncz</a:t>
            </a:r>
            <a:r>
              <a:rPr lang="en-US" dirty="0"/>
              <a:t>', 'CWI', 2),(108, '</a:t>
            </a:r>
            <a:r>
              <a:rPr lang="en-US" dirty="0" err="1"/>
              <a:t>Surajit</a:t>
            </a:r>
            <a:r>
              <a:rPr lang="en-US" dirty="0"/>
              <a:t>', 'Chaudhuri', 'MS Research', 3),(111, 'Luna', 'Dong', 'Amazon', 3),(113, 'Juliana', 'Freire', 'NYU', 5),(115, 'Joe', '</a:t>
            </a:r>
            <a:r>
              <a:rPr lang="en-US" dirty="0" err="1"/>
              <a:t>Hellerstein</a:t>
            </a:r>
            <a:r>
              <a:rPr lang="en-US" dirty="0"/>
              <a:t>', 'UC Berkley', 6),(116, '</a:t>
            </a:r>
            <a:r>
              <a:rPr lang="en-US" dirty="0" err="1"/>
              <a:t>Stratos</a:t>
            </a:r>
            <a:r>
              <a:rPr lang="en-US" dirty="0"/>
              <a:t>', '</a:t>
            </a:r>
            <a:r>
              <a:rPr lang="en-US" dirty="0" err="1"/>
              <a:t>Idreos</a:t>
            </a:r>
            <a:r>
              <a:rPr lang="en-US" dirty="0"/>
              <a:t>', 'Harvard', 7),(117, 'Donald', '</a:t>
            </a:r>
            <a:r>
              <a:rPr lang="en-US" dirty="0" err="1"/>
              <a:t>Kossman</a:t>
            </a:r>
            <a:r>
              <a:rPr lang="en-US" dirty="0"/>
              <a:t>', 'MS Research', NULL),</a:t>
            </a:r>
            <a:r>
              <a:rPr lang="en-US" baseline="0" dirty="0"/>
              <a:t> </a:t>
            </a:r>
            <a:r>
              <a:rPr lang="en-US" dirty="0"/>
              <a:t>(118, 'Tim', '</a:t>
            </a:r>
            <a:r>
              <a:rPr lang="en-US" dirty="0" err="1"/>
              <a:t>Kraska</a:t>
            </a:r>
            <a:r>
              <a:rPr lang="en-US" dirty="0"/>
              <a:t>', 'MIT', 7),</a:t>
            </a:r>
            <a:r>
              <a:rPr lang="en-US" baseline="0" dirty="0"/>
              <a:t> </a:t>
            </a:r>
            <a:r>
              <a:rPr lang="en-US" dirty="0"/>
              <a:t>(120, 'Volker', '</a:t>
            </a:r>
            <a:r>
              <a:rPr lang="en-US" dirty="0" err="1"/>
              <a:t>Markl</a:t>
            </a:r>
            <a:r>
              <a:rPr lang="en-US" dirty="0"/>
              <a:t>', 'TU Berlin', 8),</a:t>
            </a:r>
            <a:r>
              <a:rPr lang="en-US" baseline="0" dirty="0"/>
              <a:t> </a:t>
            </a:r>
            <a:r>
              <a:rPr lang="en-US" dirty="0"/>
              <a:t>(122, '</a:t>
            </a:r>
            <a:r>
              <a:rPr lang="en-US" dirty="0" err="1"/>
              <a:t>Tova</a:t>
            </a:r>
            <a:r>
              <a:rPr lang="en-US" dirty="0"/>
              <a:t>', 'Milo', 'Tel Aviv University', 9),</a:t>
            </a:r>
            <a:r>
              <a:rPr lang="en-US" baseline="0" dirty="0"/>
              <a:t> </a:t>
            </a:r>
            <a:r>
              <a:rPr lang="en-US" dirty="0"/>
              <a:t>(123, 'C.', 'Mohan', 'IBM Research', 10),</a:t>
            </a:r>
            <a:r>
              <a:rPr lang="en-US" baseline="0" dirty="0"/>
              <a:t> </a:t>
            </a:r>
            <a:r>
              <a:rPr lang="en-US" dirty="0"/>
              <a:t>(124, 'Thomas', 'Neumann', 'TU Munich', 11),</a:t>
            </a:r>
            <a:r>
              <a:rPr lang="en-US" baseline="0" dirty="0"/>
              <a:t> </a:t>
            </a:r>
            <a:r>
              <a:rPr lang="en-US" dirty="0"/>
              <a:t>(126, '</a:t>
            </a:r>
            <a:r>
              <a:rPr lang="en-US" dirty="0" err="1"/>
              <a:t>Fatma</a:t>
            </a:r>
            <a:r>
              <a:rPr lang="en-US" dirty="0"/>
              <a:t>', '</a:t>
            </a:r>
            <a:r>
              <a:rPr lang="en-US" dirty="0" err="1"/>
              <a:t>Ozcan</a:t>
            </a:r>
            <a:r>
              <a:rPr lang="en-US" dirty="0"/>
              <a:t>', 'IBM Research', 10),</a:t>
            </a:r>
            <a:r>
              <a:rPr lang="en-US" baseline="0" dirty="0"/>
              <a:t> </a:t>
            </a:r>
            <a:r>
              <a:rPr lang="en-US" dirty="0"/>
              <a:t>(130, 'Christopher', </a:t>
            </a:r>
            <a:r>
              <a:rPr lang="en-US" dirty="0" err="1"/>
              <a:t>'Re</a:t>
            </a:r>
            <a:r>
              <a:rPr lang="en-US" dirty="0"/>
              <a:t>', 'Stanford', 4);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1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Relational Algebra and Tuple Calculus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Relational Algebra and Tuple Calculus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jones.org/System_R/SQL_Reunion_95/sqlr95-System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GUDVeSQSI&amp;list=PLSE8ODhjZXjZO802SjzqBFFlkuKglgbZD&amp;t=1s" TargetMode="External"/><Relationship Id="rId2" Type="http://schemas.openxmlformats.org/officeDocument/2006/relationships/hyperlink" Target="https://www.youtube.com/redirect?event=video_description&amp;redir_token=QUFFLUhqbjhaQWszaGNIVklITnpOME9OSV9OM0Mwa2p6QXxBQ3Jtc0ttUGJDdGthMHh1cTZ6UnNHdm9rYVF5OGxvVVdoUktmcnZOSGdsUjdlN1lTNHZBNEYwQjNVZW9wMGUxRlliS1daYzNodGpIbG10R2NubzZ0RFRjaFFwZHBWNm5aV0toQWpYMklET0xMd3RCeVV6TFN4bw&amp;q=https://stonebraker70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18" Type="http://schemas.openxmlformats.org/officeDocument/2006/relationships/image" Target="../media/image2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5" Type="http://schemas.openxmlformats.org/officeDocument/2006/relationships/image" Target="../media/image20.jpg"/><Relationship Id="rId10" Type="http://schemas.openxmlformats.org/officeDocument/2006/relationships/image" Target="../media/image15.jpg"/><Relationship Id="rId19" Type="http://schemas.openxmlformats.org/officeDocument/2006/relationships/image" Target="../media/image24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04 Relational Algebra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  <a:p>
            <a:pPr lvl="1"/>
            <a:r>
              <a:rPr lang="en-US" dirty="0"/>
              <a:t>Relational algebra introduced with </a:t>
            </a:r>
            <a:r>
              <a:rPr lang="en-US" b="1" dirty="0">
                <a:solidFill>
                  <a:srgbClr val="7889FB"/>
                </a:solidFill>
              </a:rPr>
              <a:t>set semantics </a:t>
            </a:r>
            <a:r>
              <a:rPr lang="en-US" dirty="0">
                <a:solidFill>
                  <a:schemeClr val="tx1"/>
                </a:solidFill>
              </a:rPr>
              <a:t>(no duplicates)</a:t>
            </a:r>
          </a:p>
          <a:p>
            <a:pPr lvl="1"/>
            <a:r>
              <a:rPr lang="en-US" dirty="0"/>
              <a:t>SQL with </a:t>
            </a:r>
            <a:r>
              <a:rPr lang="en-US" b="1" dirty="0">
                <a:solidFill>
                  <a:srgbClr val="7889FB"/>
                </a:solidFill>
              </a:rPr>
              <a:t>bag semantics</a:t>
            </a:r>
            <a:r>
              <a:rPr lang="en-US" dirty="0"/>
              <a:t> (more flexibility and performance)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Codd’72:</a:t>
            </a:r>
            <a:r>
              <a:rPr lang="en-US" dirty="0"/>
              <a:t> </a:t>
            </a:r>
            <a:r>
              <a:rPr lang="en-US" i="1" dirty="0"/>
              <a:t>In a practical environment it would need to be augmented by a counting and summing capability, together with [</a:t>
            </a:r>
            <a:r>
              <a:rPr lang="en-AT" i="1" dirty="0"/>
              <a:t>…</a:t>
            </a:r>
            <a:r>
              <a:rPr lang="en-US" i="1" dirty="0"/>
              <a:t>] library functions [</a:t>
            </a:r>
            <a:r>
              <a:rPr lang="en-AT" i="1" dirty="0"/>
              <a:t>…</a:t>
            </a:r>
            <a:r>
              <a:rPr lang="en-US" i="1" dirty="0"/>
              <a:t>].</a:t>
            </a:r>
          </a:p>
          <a:p>
            <a:pPr lvl="1"/>
            <a:endParaRPr lang="en-US" sz="1200" dirty="0"/>
          </a:p>
          <a:p>
            <a:r>
              <a:rPr lang="en-US" dirty="0"/>
              <a:t>Additional Operations (Ext)</a:t>
            </a:r>
          </a:p>
          <a:p>
            <a:pPr lvl="1"/>
            <a:r>
              <a:rPr lang="en-US" dirty="0"/>
              <a:t>Duplicate elimination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dirty="0"/>
              <a:t>Grouping </a:t>
            </a:r>
            <a:r>
              <a:rPr lang="el-GR" b="1" dirty="0">
                <a:solidFill>
                  <a:schemeClr val="accent1"/>
                </a:solidFill>
              </a:rPr>
              <a:t>γ</a:t>
            </a:r>
            <a:r>
              <a:rPr lang="en-US" b="1" baseline="-25000" dirty="0" err="1">
                <a:solidFill>
                  <a:schemeClr val="accent1"/>
                </a:solidFill>
              </a:rPr>
              <a:t>A,f</a:t>
            </a:r>
            <a:r>
              <a:rPr lang="en-US" b="1" baseline="-25000" dirty="0">
                <a:solidFill>
                  <a:schemeClr val="accent1"/>
                </a:solidFill>
              </a:rPr>
              <a:t>(B)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</a:p>
          <a:p>
            <a:pPr lvl="1"/>
            <a:r>
              <a:rPr lang="en-US" dirty="0"/>
              <a:t>Sorting </a:t>
            </a:r>
            <a:r>
              <a:rPr lang="el-GR" b="1" dirty="0">
                <a:solidFill>
                  <a:schemeClr val="accent1"/>
                </a:solidFill>
              </a:rPr>
              <a:t>τ</a:t>
            </a:r>
            <a:r>
              <a:rPr lang="en-US" b="1" baseline="-25000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Bag</a:t>
            </a:r>
            <a:r>
              <a:rPr lang="en-US" dirty="0"/>
              <a:t> (aka Multiset) Terminology</a:t>
            </a:r>
          </a:p>
          <a:p>
            <a:pPr lvl="1"/>
            <a:r>
              <a:rPr lang="en-US" dirty="0"/>
              <a:t>Multiplicity: # occurrences of an instance</a:t>
            </a:r>
          </a:p>
          <a:p>
            <a:pPr lvl="1"/>
            <a:r>
              <a:rPr lang="en-US" dirty="0"/>
              <a:t>Cardinality: # tuples (i.e., # instances weighted by multiplicity)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72622" y="3710009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sp>
        <p:nvSpPr>
          <p:cNvPr id="9" name="Right Arrow 8"/>
          <p:cNvSpPr/>
          <p:nvPr/>
        </p:nvSpPr>
        <p:spPr>
          <a:xfrm>
            <a:off x="4632287" y="3771756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31737"/>
              </p:ext>
            </p:extLst>
          </p:nvPr>
        </p:nvGraphicFramePr>
        <p:xfrm>
          <a:off x="7669037" y="4760742"/>
          <a:ext cx="8291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55561" y="1999622"/>
            <a:ext cx="6260124" cy="36174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4644" y="1660434"/>
            <a:ext cx="90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Set&lt;T&gt;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320" y="1983654"/>
            <a:ext cx="90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Bag&lt;T&gt;</a:t>
            </a:r>
          </a:p>
        </p:txBody>
      </p:sp>
    </p:spTree>
    <p:extLst>
      <p:ext uri="{BB962C8B-B14F-4D97-AF65-F5344CB8AC3E}">
        <p14:creationId xmlns:p14="http://schemas.microsoft.com/office/powerpoint/2010/main" val="19989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S := {(r,s) | r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R, s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Set of all pairs of inputs (equivalent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5" name="Rectangle 4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00922"/>
              </p:ext>
            </p:extLst>
          </p:nvPr>
        </p:nvGraphicFramePr>
        <p:xfrm>
          <a:off x="6782637" y="2329932"/>
          <a:ext cx="2135317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85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628632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</a:tblGrid>
              <a:tr h="19247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61458"/>
              </p:ext>
            </p:extLst>
          </p:nvPr>
        </p:nvGraphicFramePr>
        <p:xfrm>
          <a:off x="937296" y="2611285"/>
          <a:ext cx="5101764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47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49126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209041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2633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25299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79655"/>
              </p:ext>
            </p:extLst>
          </p:nvPr>
        </p:nvGraphicFramePr>
        <p:xfrm>
          <a:off x="949021" y="4049881"/>
          <a:ext cx="7401157" cy="214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77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12466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542611">
                  <a:extLst>
                    <a:ext uri="{9D8B030D-6E8A-4147-A177-3AD203B41FA5}">
                      <a16:colId xmlns:a16="http://schemas.microsoft.com/office/drawing/2014/main" val="4057292995"/>
                    </a:ext>
                  </a:extLst>
                </a:gridCol>
                <a:gridCol w="1788604">
                  <a:extLst>
                    <a:ext uri="{9D8B030D-6E8A-4147-A177-3AD203B41FA5}">
                      <a16:colId xmlns:a16="http://schemas.microsoft.com/office/drawing/2014/main" val="15334769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43853313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6973799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26567798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21421879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6250075" y="3641132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7583" y="309008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3991" y="1989574"/>
            <a:ext cx="1607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SF Bay Area</a:t>
            </a:r>
          </a:p>
        </p:txBody>
      </p:sp>
    </p:spTree>
    <p:extLst>
      <p:ext uri="{BB962C8B-B14F-4D97-AF65-F5344CB8AC3E}">
        <p14:creationId xmlns:p14="http://schemas.microsoft.com/office/powerpoint/2010/main" val="2454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S := {x |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 </a:t>
            </a:r>
            <a:r>
              <a:rPr lang="en-US" sz="2000" b="1" dirty="0">
                <a:solidFill>
                  <a:schemeClr val="accent1"/>
                </a:solidFill>
              </a:rPr>
              <a:t>∨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set union with duplicate elimination (idempotent: </a:t>
            </a:r>
            <a:r>
              <a:rPr lang="de-DE" b="1" dirty="0">
                <a:solidFill>
                  <a:schemeClr val="accent1"/>
                </a:solidFill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S = 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bag union </a:t>
            </a:r>
            <a:r>
              <a:rPr lang="en-US" dirty="0">
                <a:sym typeface="Wingdings" panose="05000000000000000000" pitchFamily="2" charset="2"/>
              </a:rPr>
              <a:t>(commutative but not idempotent)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Example w/ </a:t>
            </a:r>
            <a:r>
              <a:rPr lang="en-US" dirty="0">
                <a:solidFill>
                  <a:schemeClr val="accent1"/>
                </a:solidFill>
              </a:rPr>
              <a:t>set</a:t>
            </a:r>
            <a:r>
              <a:rPr lang="en-US" dirty="0"/>
              <a:t> semantics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0506"/>
              </p:ext>
            </p:extLst>
          </p:nvPr>
        </p:nvGraphicFramePr>
        <p:xfrm>
          <a:off x="108837" y="4597634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18069"/>
              </p:ext>
            </p:extLst>
          </p:nvPr>
        </p:nvGraphicFramePr>
        <p:xfrm>
          <a:off x="108837" y="2940971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96833"/>
              </p:ext>
            </p:extLst>
          </p:nvPr>
        </p:nvGraphicFramePr>
        <p:xfrm>
          <a:off x="4785320" y="3262514"/>
          <a:ext cx="4265486" cy="24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6757120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6660183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943591086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4429096" y="435501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910" y="5736654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4405" y="2523938"/>
            <a:ext cx="23695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Union (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has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 semantics (</a:t>
            </a:r>
            <a:r>
              <a:rPr lang="en-US" b="1" dirty="0">
                <a:solidFill>
                  <a:schemeClr val="accent1"/>
                </a:solidFill>
              </a:rPr>
              <a:t>∨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2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R–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S := {x |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 </a:t>
            </a:r>
            <a:r>
              <a:rPr lang="en-US" sz="2000" b="1" dirty="0">
                <a:solidFill>
                  <a:schemeClr val="accent1"/>
                </a:solidFill>
              </a:rPr>
              <a:t>∧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x </a:t>
            </a:r>
            <a:r>
              <a:rPr lang="en-US" sz="2000" b="1" dirty="0">
                <a:solidFill>
                  <a:schemeClr val="accent1"/>
                </a:solidFill>
                <a:sym typeface="Symbol"/>
              </a:rPr>
              <a:t>∉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 </a:t>
            </a:r>
            <a:r>
              <a:rPr lang="de-DE" sz="2000" dirty="0">
                <a:solidFill>
                  <a:schemeClr val="tx1"/>
                </a:solidFill>
                <a:sym typeface="Symbol"/>
              </a:rPr>
              <a:t>(sometimes \)</a:t>
            </a: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set difference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element multiplicity of R minus multiplicity min(R,S)</a:t>
            </a:r>
          </a:p>
          <a:p>
            <a:pPr lvl="1"/>
            <a:endParaRPr lang="en-US" sz="700" dirty="0"/>
          </a:p>
          <a:p>
            <a:r>
              <a:rPr lang="en-US" dirty="0"/>
              <a:t>Example w/ </a:t>
            </a:r>
            <a:r>
              <a:rPr lang="en-US" dirty="0">
                <a:solidFill>
                  <a:schemeClr val="accent1"/>
                </a:solidFill>
              </a:rPr>
              <a:t>bag</a:t>
            </a:r>
            <a:r>
              <a:rPr lang="en-US" dirty="0"/>
              <a:t> semantics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28530"/>
              </p:ext>
            </p:extLst>
          </p:nvPr>
        </p:nvGraphicFramePr>
        <p:xfrm>
          <a:off x="1071377" y="3024751"/>
          <a:ext cx="2004018" cy="302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9412120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40237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4710473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155938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79123" y="42255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04629" y="4278151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45398"/>
              </p:ext>
            </p:extLst>
          </p:nvPr>
        </p:nvGraphicFramePr>
        <p:xfrm>
          <a:off x="6913936" y="3818567"/>
          <a:ext cx="2004018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27652"/>
              </p:ext>
            </p:extLst>
          </p:nvPr>
        </p:nvGraphicFramePr>
        <p:xfrm>
          <a:off x="3972461" y="3140187"/>
          <a:ext cx="2044408" cy="273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08">
                  <a:extLst>
                    <a:ext uri="{9D8B030D-6E8A-4147-A177-3AD203B41FA5}">
                      <a16:colId xmlns:a16="http://schemas.microsoft.com/office/drawing/2014/main" val="22174308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5500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11759365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1699439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18484318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583211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22444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4691972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6810833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687511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83790" y="5535689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</p:spTree>
    <p:extLst>
      <p:ext uri="{BB962C8B-B14F-4D97-AF65-F5344CB8AC3E}">
        <p14:creationId xmlns:p14="http://schemas.microsoft.com/office/powerpoint/2010/main" val="16553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12000" dirty="0">
                <a:solidFill>
                  <a:schemeClr val="accent1"/>
                </a:solidFill>
              </a:rPr>
              <a:t>i</a:t>
            </a:r>
            <a:r>
              <a:rPr lang="de-DE" baseline="-25000" dirty="0">
                <a:solidFill>
                  <a:schemeClr val="accent1"/>
                </a:solidFill>
              </a:rPr>
              <a:t>1</a:t>
            </a:r>
            <a:r>
              <a:rPr lang="de-DE" dirty="0">
                <a:solidFill>
                  <a:schemeClr val="accent1"/>
                </a:solidFill>
              </a:rPr>
              <a:t>, ..., </a:t>
            </a:r>
            <a:r>
              <a:rPr lang="de-DE" baseline="-12000" dirty="0">
                <a:solidFill>
                  <a:schemeClr val="accent1"/>
                </a:solidFill>
              </a:rPr>
              <a:t>i</a:t>
            </a:r>
            <a:r>
              <a:rPr lang="de-DE" baseline="-25000" dirty="0">
                <a:solidFill>
                  <a:schemeClr val="accent1"/>
                </a:solidFill>
              </a:rPr>
              <a:t>m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selection of attributes with</a:t>
            </a:r>
            <a:br>
              <a:rPr lang="en-US" dirty="0"/>
            </a:br>
            <a:r>
              <a:rPr lang="en-US" dirty="0"/>
              <a:t>duplicate elimination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selection of attributes</a:t>
            </a:r>
          </a:p>
          <a:p>
            <a:pPr lvl="1"/>
            <a:endParaRPr lang="en-US" sz="700" dirty="0"/>
          </a:p>
          <a:p>
            <a:r>
              <a:rPr lang="en-US" dirty="0"/>
              <a:t>Extended Projection</a:t>
            </a:r>
          </a:p>
          <a:p>
            <a:pPr lvl="1"/>
            <a:r>
              <a:rPr lang="en-US" dirty="0"/>
              <a:t>Arithmetic expressions: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25000" dirty="0">
                <a:solidFill>
                  <a:schemeClr val="accent1"/>
                </a:solidFill>
              </a:rPr>
              <a:t>A,A*B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Duplicate occurrences: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25000" dirty="0">
                <a:solidFill>
                  <a:schemeClr val="accent1"/>
                </a:solidFill>
              </a:rPr>
              <a:t>A,A,B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endParaRPr lang="en-US" sz="700" dirty="0"/>
          </a:p>
          <a:p>
            <a:r>
              <a:rPr lang="de-DE" dirty="0"/>
              <a:t>Selection (restriction)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F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dirty="0"/>
              <a:t>Selection of tuples satisfying the predicate F </a:t>
            </a:r>
            <a:br>
              <a:rPr lang="en-US" dirty="0"/>
            </a:br>
            <a:r>
              <a:rPr lang="en-US" dirty="0"/>
              <a:t>(equivalent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Affiliation=‘IBM Research‘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56768"/>
              </p:ext>
            </p:extLst>
          </p:nvPr>
        </p:nvGraphicFramePr>
        <p:xfrm>
          <a:off x="6946307" y="1403738"/>
          <a:ext cx="2004018" cy="45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31647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9412120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40237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4710473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155938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832316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68247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3425126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65818" y="1373593"/>
            <a:ext cx="14871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aseline="-1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set semantics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96918"/>
              </p:ext>
            </p:extLst>
          </p:nvPr>
        </p:nvGraphicFramePr>
        <p:xfrm>
          <a:off x="1004831" y="5262945"/>
          <a:ext cx="5797900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470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26631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347718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89042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96976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Mohan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Ozcan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Composition</a:t>
            </a:r>
            <a:r>
              <a:rPr lang="en-US" dirty="0"/>
              <a:t> of Complex Queries</a:t>
            </a:r>
          </a:p>
          <a:p>
            <a:pPr lvl="1"/>
            <a:r>
              <a:rPr lang="en-US" dirty="0"/>
              <a:t>Relational algebra expressions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data flow graph (tree)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Leaf nodes represent base relations; root node represents result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3" y="5717512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Participant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7642" y="5709139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1083" y="5012844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sym typeface="Symbol"/>
              </a:rPr>
              <a:t></a:t>
            </a:r>
            <a:endParaRPr lang="en-US" b="1" dirty="0">
              <a:latin typeface="Consolas" panose="020B0609020204030204" pitchFamily="49" charset="0"/>
            </a:endParaRPr>
          </a:p>
        </p:txBody>
      </p:sp>
      <p:cxnSp>
        <p:nvCxnSpPr>
          <p:cNvPr id="9" name="Straight Connector 8"/>
          <p:cNvCxnSpPr>
            <a:stCxn id="5" idx="0"/>
            <a:endCxn id="7" idx="2"/>
          </p:cNvCxnSpPr>
          <p:nvPr/>
        </p:nvCxnSpPr>
        <p:spPr>
          <a:xfrm flipV="1">
            <a:off x="2718082" y="5382176"/>
            <a:ext cx="718653" cy="3353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7" idx="2"/>
          </p:cNvCxnSpPr>
          <p:nvPr/>
        </p:nvCxnSpPr>
        <p:spPr>
          <a:xfrm flipH="1" flipV="1">
            <a:off x="3436735" y="5382176"/>
            <a:ext cx="770186" cy="3269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59394" y="4293333"/>
            <a:ext cx="17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="1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>
            <a:stCxn id="13" idx="2"/>
            <a:endCxn id="7" idx="0"/>
          </p:cNvCxnSpPr>
          <p:nvPr/>
        </p:nvCxnSpPr>
        <p:spPr>
          <a:xfrm>
            <a:off x="3435069" y="4662665"/>
            <a:ext cx="1666" cy="35017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2810" y="3554669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="1" baseline="-12000" dirty="0">
                <a:latin typeface="Consolas" panose="020B0609020204030204" pitchFamily="49" charset="0"/>
                <a:cs typeface="Calibri" panose="020F0502020204030204" pitchFamily="34" charset="0"/>
              </a:rPr>
              <a:t>Firstname,Affiliation,Location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/>
          <p:cNvCxnSpPr>
            <a:stCxn id="13" idx="0"/>
            <a:endCxn id="21" idx="2"/>
          </p:cNvCxnSpPr>
          <p:nvPr/>
        </p:nvCxnSpPr>
        <p:spPr>
          <a:xfrm flipH="1" flipV="1">
            <a:off x="3432849" y="3924001"/>
            <a:ext cx="2220" cy="369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0"/>
          </p:cNvCxnSpPr>
          <p:nvPr/>
        </p:nvCxnSpPr>
        <p:spPr>
          <a:xfrm>
            <a:off x="3432849" y="3350337"/>
            <a:ext cx="0" cy="204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01307" y="2462182"/>
            <a:ext cx="539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aseline="-12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Firstname,Affiliation,Location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(Participant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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Location))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5866" y="4323477"/>
            <a:ext cx="14453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3965" y="4706987"/>
            <a:ext cx="15675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Intermediates</a:t>
            </a:r>
          </a:p>
        </p:txBody>
      </p:sp>
      <p:cxnSp>
        <p:nvCxnSpPr>
          <p:cNvPr id="32" name="Straight Connector 31"/>
          <p:cNvCxnSpPr>
            <a:stCxn id="30" idx="3"/>
          </p:cNvCxnSpPr>
          <p:nvPr/>
        </p:nvCxnSpPr>
        <p:spPr>
          <a:xfrm>
            <a:off x="2321169" y="4508143"/>
            <a:ext cx="430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3"/>
          </p:cNvCxnSpPr>
          <p:nvPr/>
        </p:nvCxnSpPr>
        <p:spPr>
          <a:xfrm>
            <a:off x="2391505" y="4891653"/>
            <a:ext cx="88957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68232"/>
              </p:ext>
            </p:extLst>
          </p:nvPr>
        </p:nvGraphicFramePr>
        <p:xfrm>
          <a:off x="5340713" y="3278996"/>
          <a:ext cx="3609612" cy="26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027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20580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1246782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Amsterdam,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NLD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Surajit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5536298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3996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21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S := R – (R – S)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    (derived from basic operations)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Set: </a:t>
            </a:r>
            <a:r>
              <a:rPr lang="de-DE" dirty="0">
                <a:solidFill>
                  <a:schemeClr val="tx1"/>
                </a:solidFill>
                <a:sym typeface="Symbol"/>
              </a:rPr>
              <a:t>set intersection derived from difference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Bag: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bag intersection, with </a:t>
            </a:r>
            <a:r>
              <a:rPr lang="en-US" dirty="0"/>
              <a:t>element multiplicity min(R,S)</a:t>
            </a:r>
          </a:p>
          <a:p>
            <a:pPr lvl="1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67614"/>
              </p:ext>
            </p:extLst>
          </p:nvPr>
        </p:nvGraphicFramePr>
        <p:xfrm>
          <a:off x="239464" y="4597634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25689"/>
              </p:ext>
            </p:extLst>
          </p:nvPr>
        </p:nvGraphicFramePr>
        <p:xfrm>
          <a:off x="239464" y="2940971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49512"/>
              </p:ext>
            </p:extLst>
          </p:nvPr>
        </p:nvGraphicFramePr>
        <p:xfrm>
          <a:off x="5417877" y="4159571"/>
          <a:ext cx="3532448" cy="6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92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143247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4855170" y="4342325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3790" y="5535689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Intersection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3780" y="1325895"/>
            <a:ext cx="1175657" cy="36174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2502" y="3185715"/>
            <a:ext cx="23695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Intersection (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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has AND semantics (</a:t>
            </a:r>
            <a:r>
              <a:rPr lang="en-US" b="1" dirty="0">
                <a:solidFill>
                  <a:schemeClr val="accent1"/>
                </a:solidFill>
              </a:rPr>
              <a:t>∧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S := 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 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(R) – 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((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(R)  S) – R)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Find instances in R that satisfy S (e.g., </a:t>
            </a:r>
            <a:r>
              <a:rPr lang="en-US" b="1" dirty="0">
                <a:solidFill>
                  <a:srgbClr val="7889FB"/>
                </a:solidFill>
              </a:rPr>
              <a:t>which students took ALL DB courses</a:t>
            </a:r>
            <a:r>
              <a:rPr lang="en-US" dirty="0"/>
              <a:t>) </a:t>
            </a:r>
          </a:p>
          <a:p>
            <a:pPr marL="685800" lvl="2">
              <a:buClr>
                <a:srgbClr val="F70146"/>
              </a:buClr>
            </a:pP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S := {(a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r-s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)|(b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  S : (a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r-s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  R}</a:t>
            </a:r>
          </a:p>
          <a:p>
            <a:pPr marL="685800" lvl="2">
              <a:buClr>
                <a:srgbClr val="F70146"/>
              </a:buClr>
            </a:pPr>
            <a:endParaRPr lang="de-DE" sz="700" b="1" dirty="0">
              <a:solidFill>
                <a:schemeClr val="tx1"/>
              </a:solidFill>
              <a:sym typeface="Symbol"/>
            </a:endParaRPr>
          </a:p>
          <a:p>
            <a:pPr marL="228600" lvl="1">
              <a:buClr>
                <a:srgbClr val="F70146"/>
              </a:buClr>
            </a:pPr>
            <a:r>
              <a:rPr lang="de-DE" sz="2000" b="1" dirty="0">
                <a:solidFill>
                  <a:schemeClr val="tx1"/>
                </a:solidFill>
                <a:sym typeface="Symbol"/>
              </a:rPr>
              <a:t>Example</a:t>
            </a: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228600" lvl="1">
              <a:buClr>
                <a:srgbClr val="F70146"/>
              </a:buClr>
            </a:pPr>
            <a:r>
              <a:rPr lang="de-DE" sz="2000" b="1" dirty="0">
                <a:solidFill>
                  <a:schemeClr val="tx1"/>
                </a:solidFill>
                <a:sym typeface="Symbol"/>
              </a:rPr>
              <a:t>Example</a:t>
            </a:r>
            <a:br>
              <a:rPr lang="de-DE" sz="2000" b="1" dirty="0">
                <a:solidFill>
                  <a:schemeClr val="tx1"/>
                </a:solidFill>
                <a:sym typeface="Symbol"/>
              </a:rPr>
            </a:br>
            <a:r>
              <a:rPr lang="de-DE" sz="2000" b="1" dirty="0">
                <a:solidFill>
                  <a:schemeClr val="tx1"/>
                </a:solidFill>
                <a:sym typeface="Symbol"/>
              </a:rPr>
              <a:t>Derivation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04950"/>
              </p:ext>
            </p:extLst>
          </p:nvPr>
        </p:nvGraphicFramePr>
        <p:xfrm>
          <a:off x="2204656" y="2543544"/>
          <a:ext cx="168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37795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607088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EFB3D1-A38C-4C74-B7E9-1396CC1CF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604"/>
              </p:ext>
            </p:extLst>
          </p:nvPr>
        </p:nvGraphicFramePr>
        <p:xfrm>
          <a:off x="4460196" y="2543544"/>
          <a:ext cx="82459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18F164-2202-4108-885D-B4D2D5FD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61668"/>
              </p:ext>
            </p:extLst>
          </p:nvPr>
        </p:nvGraphicFramePr>
        <p:xfrm>
          <a:off x="7182587" y="2543544"/>
          <a:ext cx="82459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C74EF46-FDE1-46E8-8E21-92375D3B3F41}"/>
              </a:ext>
            </a:extLst>
          </p:cNvPr>
          <p:cNvSpPr/>
          <p:nvPr/>
        </p:nvSpPr>
        <p:spPr>
          <a:xfrm>
            <a:off x="6650263" y="2539804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S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4C1FB-37F2-4C1D-9177-4B6016583325}"/>
              </a:ext>
            </a:extLst>
          </p:cNvPr>
          <p:cNvSpPr/>
          <p:nvPr/>
        </p:nvSpPr>
        <p:spPr>
          <a:xfrm>
            <a:off x="4164652" y="255037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634F7-F10C-40CA-851D-9AB9AC7C2469}"/>
              </a:ext>
            </a:extLst>
          </p:cNvPr>
          <p:cNvSpPr/>
          <p:nvPr/>
        </p:nvSpPr>
        <p:spPr>
          <a:xfrm>
            <a:off x="1899273" y="327385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0F5D1-FDF8-4391-9D1F-1023E2E564FB}"/>
              </a:ext>
            </a:extLst>
          </p:cNvPr>
          <p:cNvSpPr/>
          <p:nvPr/>
        </p:nvSpPr>
        <p:spPr>
          <a:xfrm>
            <a:off x="4455116" y="2820152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8C7CFE-3D9C-4621-A793-AD8E2615A629}"/>
              </a:ext>
            </a:extLst>
          </p:cNvPr>
          <p:cNvSpPr/>
          <p:nvPr/>
        </p:nvSpPr>
        <p:spPr>
          <a:xfrm>
            <a:off x="3041930" y="2825068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FEFB54-9382-4C0B-A616-F8C9D6E11850}"/>
              </a:ext>
            </a:extLst>
          </p:cNvPr>
          <p:cNvSpPr/>
          <p:nvPr/>
        </p:nvSpPr>
        <p:spPr>
          <a:xfrm>
            <a:off x="3037015" y="3643158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7D5A54-7229-4F6F-98B0-E9A314899221}"/>
              </a:ext>
            </a:extLst>
          </p:cNvPr>
          <p:cNvSpPr/>
          <p:nvPr/>
        </p:nvSpPr>
        <p:spPr>
          <a:xfrm>
            <a:off x="2210941" y="3640819"/>
            <a:ext cx="824593" cy="2805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F106D4-AE32-4F12-A3B4-DAAB439EE607}"/>
              </a:ext>
            </a:extLst>
          </p:cNvPr>
          <p:cNvSpPr/>
          <p:nvPr/>
        </p:nvSpPr>
        <p:spPr>
          <a:xfrm>
            <a:off x="2218032" y="2825230"/>
            <a:ext cx="824593" cy="2788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950440" y="284512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7D5A54-7229-4F6F-98B0-E9A314899221}"/>
              </a:ext>
            </a:extLst>
          </p:cNvPr>
          <p:cNvSpPr/>
          <p:nvPr/>
        </p:nvSpPr>
        <p:spPr>
          <a:xfrm>
            <a:off x="7176517" y="3099885"/>
            <a:ext cx="824593" cy="2805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F106D4-AE32-4F12-A3B4-DAAB439EE607}"/>
              </a:ext>
            </a:extLst>
          </p:cNvPr>
          <p:cNvSpPr/>
          <p:nvPr/>
        </p:nvSpPr>
        <p:spPr>
          <a:xfrm>
            <a:off x="7173560" y="2816858"/>
            <a:ext cx="824593" cy="2788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04172" y="4741649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>
              <a:buClr>
                <a:srgbClr val="F70146"/>
              </a:buClr>
            </a:pP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–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 – R)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6363" y="4934985"/>
            <a:ext cx="82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algn="ctr">
              <a:buClr>
                <a:srgbClr val="F70146"/>
              </a:buClr>
            </a:pP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24397"/>
              </p:ext>
            </p:extLst>
          </p:nvPr>
        </p:nvGraphicFramePr>
        <p:xfrm>
          <a:off x="2305138" y="5311045"/>
          <a:ext cx="8291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2956717534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70910312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3561204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9268330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0682904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7038851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49231"/>
              </p:ext>
            </p:extLst>
          </p:nvPr>
        </p:nvGraphicFramePr>
        <p:xfrm>
          <a:off x="3266466" y="4829799"/>
          <a:ext cx="168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37795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60708870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505229" y="4450131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 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94557" y="4693031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– R</a:t>
            </a:r>
            <a:endParaRPr lang="en-US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83696"/>
              </p:ext>
            </p:extLst>
          </p:nvPr>
        </p:nvGraphicFramePr>
        <p:xfrm>
          <a:off x="5298177" y="5093123"/>
          <a:ext cx="168970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032802" y="5776205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 – R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58717"/>
              </p:ext>
            </p:extLst>
          </p:nvPr>
        </p:nvGraphicFramePr>
        <p:xfrm>
          <a:off x="5706844" y="6187040"/>
          <a:ext cx="82911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506528140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2105470073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1505089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833192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918F164-2202-4108-885D-B4D2D5FD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96041"/>
              </p:ext>
            </p:extLst>
          </p:nvPr>
        </p:nvGraphicFramePr>
        <p:xfrm>
          <a:off x="7703656" y="5419519"/>
          <a:ext cx="82459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394827" y="3540336"/>
            <a:ext cx="208084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(many-to-one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containment test)</a:t>
            </a:r>
          </a:p>
        </p:txBody>
      </p:sp>
    </p:spTree>
    <p:extLst>
      <p:ext uri="{BB962C8B-B14F-4D97-AF65-F5344CB8AC3E}">
        <p14:creationId xmlns:p14="http://schemas.microsoft.com/office/powerpoint/2010/main" val="2608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9" grpId="0"/>
      <p:bldP spid="30" grpId="0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(Inner)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⨝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S :=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dirty="0">
                <a:solidFill>
                  <a:schemeClr val="accent1"/>
                </a:solidFill>
              </a:rPr>
              <a:t>...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F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(R  S))</a:t>
            </a:r>
          </a:p>
          <a:p>
            <a:pPr lvl="1"/>
            <a:r>
              <a:rPr lang="en-US" dirty="0"/>
              <a:t>Selection of tuples </a:t>
            </a:r>
            <a:r>
              <a:rPr lang="de-DE" dirty="0"/>
              <a:t>(and attributes) from the catesian product R</a:t>
            </a:r>
            <a:r>
              <a:rPr lang="de-DE" dirty="0">
                <a:sym typeface="Symbol"/>
              </a:rPr>
              <a:t>S </a:t>
            </a:r>
            <a:br>
              <a:rPr lang="de-DE" dirty="0">
                <a:sym typeface="Symbol"/>
              </a:rPr>
            </a:br>
            <a:r>
              <a:rPr lang="de-DE" dirty="0">
                <a:sym typeface="Symbol"/>
              </a:rPr>
              <a:t>(</a:t>
            </a:r>
            <a:r>
              <a:rPr lang="en-US" dirty="0"/>
              <a:t>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de-DE" dirty="0">
                <a:sym typeface="Symbol"/>
              </a:rPr>
              <a:t>);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beware of NULLs:</a:t>
            </a:r>
            <a:r>
              <a:rPr lang="en-US" dirty="0">
                <a:sym typeface="Wingdings" panose="05000000000000000000" pitchFamily="2" charset="2"/>
              </a:rPr>
              <a:t> do never match</a:t>
            </a:r>
            <a:endParaRPr lang="de-DE" dirty="0">
              <a:sym typeface="Symbol"/>
            </a:endParaRP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Theta Join:</a:t>
            </a:r>
            <a:r>
              <a:rPr lang="de-DE" dirty="0">
                <a:sym typeface="Symbol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R⨝</a:t>
            </a:r>
            <a:r>
              <a:rPr lang="de-DE" baseline="-25000" dirty="0">
                <a:solidFill>
                  <a:schemeClr val="accent1"/>
                </a:solidFill>
                <a:sym typeface="Symbol"/>
              </a:rPr>
              <a:t></a:t>
            </a:r>
            <a:r>
              <a:rPr lang="en-US" dirty="0">
                <a:solidFill>
                  <a:schemeClr val="accent1"/>
                </a:solidFill>
              </a:rPr>
              <a:t>S :=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sym typeface="Symbol"/>
              </a:rPr>
              <a:t></a:t>
            </a:r>
            <a:r>
              <a:rPr lang="de-DE" baseline="-25000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(R  S)</a:t>
            </a:r>
            <a:r>
              <a:rPr lang="de-DE" dirty="0">
                <a:solidFill>
                  <a:schemeClr val="tx1"/>
                </a:solidFill>
                <a:sym typeface="Symbol"/>
              </a:rPr>
              <a:t>; arbitrary condition e.g., 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 {=, , &lt;, , &gt;, }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Natural Join:</a:t>
            </a:r>
            <a:r>
              <a:rPr lang="de-DE" dirty="0">
                <a:sym typeface="Symbol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R⨝S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b="1" dirty="0" err="1">
                <a:solidFill>
                  <a:srgbClr val="7889FB"/>
                </a:solidFill>
              </a:rPr>
              <a:t>equi</a:t>
            </a:r>
            <a:r>
              <a:rPr lang="en-US" b="1" dirty="0">
                <a:solidFill>
                  <a:srgbClr val="7889FB"/>
                </a:solidFill>
              </a:rPr>
              <a:t> join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de-DE" dirty="0">
                <a:solidFill>
                  <a:schemeClr val="tx1"/>
                </a:solidFill>
                <a:sym typeface="Symbol"/>
              </a:rPr>
              <a:t>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Symbol"/>
              </a:rPr>
              <a:t>is =</a:t>
            </a:r>
            <a:r>
              <a:rPr lang="en-US" dirty="0">
                <a:solidFill>
                  <a:schemeClr val="tx1"/>
                </a:solidFill>
              </a:rPr>
              <a:t>) w/ shared attributes appearing once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de-DE" dirty="0">
              <a:sym typeface="Symbol"/>
            </a:endParaRPr>
          </a:p>
          <a:p>
            <a:pPr lvl="1"/>
            <a:endParaRPr lang="de-DE" sz="700" dirty="0">
              <a:sym typeface="Symbol"/>
            </a:endParaRPr>
          </a:p>
          <a:p>
            <a:r>
              <a:rPr lang="de-DE" dirty="0">
                <a:sym typeface="Symbol"/>
              </a:rPr>
              <a:t>Example Natural Join </a:t>
            </a:r>
            <a:r>
              <a:rPr lang="de-DE" dirty="0">
                <a:solidFill>
                  <a:schemeClr val="accent1"/>
                </a:solidFill>
              </a:rPr>
              <a:t>Participant </a:t>
            </a:r>
            <a:r>
              <a:rPr lang="en-US" dirty="0">
                <a:solidFill>
                  <a:schemeClr val="accent1"/>
                </a:solidFill>
              </a:rPr>
              <a:t>⨝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Location</a:t>
            </a:r>
            <a:endParaRPr lang="de-DE" dirty="0">
              <a:sym typeface="Symbol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69854"/>
              </p:ext>
            </p:extLst>
          </p:nvPr>
        </p:nvGraphicFramePr>
        <p:xfrm>
          <a:off x="1025423" y="3555662"/>
          <a:ext cx="6270170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69461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57497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20444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67082"/>
              </p:ext>
            </p:extLst>
          </p:nvPr>
        </p:nvGraphicFramePr>
        <p:xfrm>
          <a:off x="1668026" y="4863622"/>
          <a:ext cx="7275006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40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06628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78303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58066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3095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1657977">
                  <a:extLst>
                    <a:ext uri="{9D8B030D-6E8A-4147-A177-3AD203B41FA5}">
                      <a16:colId xmlns:a16="http://schemas.microsoft.com/office/drawing/2014/main" val="3455731036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134937" y="518606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61300" y="1304862"/>
            <a:ext cx="462224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228541" cy="4941101"/>
          </a:xfrm>
        </p:spPr>
        <p:txBody>
          <a:bodyPr/>
          <a:lstStyle/>
          <a:p>
            <a:r>
              <a:rPr lang="en-US" dirty="0"/>
              <a:t>Outer Joins</a:t>
            </a:r>
          </a:p>
          <a:p>
            <a:pPr lvl="1"/>
            <a:r>
              <a:rPr lang="en-US" dirty="0"/>
              <a:t>Left outer join </a:t>
            </a:r>
            <a:r>
              <a:rPr lang="en-AT" b="1" dirty="0">
                <a:solidFill>
                  <a:schemeClr val="accent1"/>
                </a:solidFill>
              </a:rPr>
              <a:t>⟕</a:t>
            </a:r>
            <a:r>
              <a:rPr lang="en-US" dirty="0"/>
              <a:t> (tuples of lhs, NULLs for non-existing 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Right outer join </a:t>
            </a:r>
            <a:r>
              <a:rPr lang="en-AT" b="1" dirty="0">
                <a:solidFill>
                  <a:schemeClr val="accent1"/>
                </a:solidFill>
              </a:rPr>
              <a:t>⟖</a:t>
            </a:r>
            <a:r>
              <a:rPr lang="en-US" dirty="0"/>
              <a:t> (tuples of </a:t>
            </a:r>
            <a:r>
              <a:rPr lang="en-US" dirty="0" err="1"/>
              <a:t>rhs</a:t>
            </a:r>
            <a:r>
              <a:rPr lang="en-US" dirty="0"/>
              <a:t>, NULLs for non-existing lhs)</a:t>
            </a:r>
          </a:p>
          <a:p>
            <a:pPr lvl="1"/>
            <a:r>
              <a:rPr lang="en-US" dirty="0"/>
              <a:t>Full outer join </a:t>
            </a:r>
            <a:r>
              <a:rPr lang="en-AT" b="1" dirty="0">
                <a:solidFill>
                  <a:schemeClr val="accent1"/>
                </a:solidFill>
              </a:rPr>
              <a:t>⟗</a:t>
            </a:r>
            <a:r>
              <a:rPr lang="en-US" dirty="0"/>
              <a:t> (tuples of lhs/</a:t>
            </a:r>
            <a:r>
              <a:rPr lang="en-US" dirty="0" err="1"/>
              <a:t>rhs</a:t>
            </a:r>
            <a:r>
              <a:rPr lang="en-US" dirty="0"/>
              <a:t>, NULLs for non-existing lhs/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Semi Join</a:t>
            </a:r>
          </a:p>
          <a:p>
            <a:pPr lvl="1"/>
            <a:r>
              <a:rPr lang="en-US" dirty="0"/>
              <a:t>Left semi join </a:t>
            </a:r>
            <a:r>
              <a:rPr lang="en-AT" b="1" dirty="0">
                <a:solidFill>
                  <a:schemeClr val="accent1"/>
                </a:solidFill>
              </a:rPr>
              <a:t>⋉</a:t>
            </a:r>
            <a:r>
              <a:rPr lang="en-US" b="1" dirty="0">
                <a:solidFill>
                  <a:schemeClr val="accent1"/>
                </a:solidFill>
              </a:rPr>
              <a:t> :=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en-US" baseline="-25000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(R⋈S)</a:t>
            </a:r>
            <a:r>
              <a:rPr lang="en-US" dirty="0"/>
              <a:t> (filter lhs)</a:t>
            </a:r>
          </a:p>
          <a:p>
            <a:pPr lvl="1"/>
            <a:r>
              <a:rPr lang="en-US" dirty="0"/>
              <a:t>Right semi join </a:t>
            </a:r>
            <a:r>
              <a:rPr lang="en-AT" b="1" dirty="0">
                <a:solidFill>
                  <a:schemeClr val="accent1"/>
                </a:solidFill>
              </a:rPr>
              <a:t>⋊</a:t>
            </a:r>
            <a:r>
              <a:rPr lang="en-US" dirty="0"/>
              <a:t> (filter 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r>
              <a:rPr lang="en-US" dirty="0"/>
              <a:t>Anti Join</a:t>
            </a:r>
          </a:p>
          <a:p>
            <a:pPr lvl="1" fontAlgn="ctr"/>
            <a:r>
              <a:rPr lang="en-US" dirty="0"/>
              <a:t>Left anti join </a:t>
            </a:r>
            <a:r>
              <a:rPr lang="pt-BR" b="0" dirty="0">
                <a:solidFill>
                  <a:schemeClr val="accent1"/>
                </a:solidFill>
              </a:rPr>
              <a:t>R ▷ S := R − R ⋉ S </a:t>
            </a:r>
            <a:r>
              <a:rPr lang="pt-BR" b="0" dirty="0">
                <a:solidFill>
                  <a:schemeClr val="tx1"/>
                </a:solidFill>
              </a:rPr>
              <a:t>(</a:t>
            </a:r>
            <a:r>
              <a:rPr lang="pt-BR" b="1" dirty="0">
                <a:solidFill>
                  <a:srgbClr val="7889FB"/>
                </a:solidFill>
              </a:rPr>
              <a:t>complement of left semi join</a:t>
            </a:r>
            <a:r>
              <a:rPr lang="pt-BR" b="0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Right anti join (complement of right semi join)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5" name="Oval 4"/>
          <p:cNvSpPr/>
          <p:nvPr/>
        </p:nvSpPr>
        <p:spPr>
          <a:xfrm>
            <a:off x="8191374" y="1304863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91374" y="1760803"/>
            <a:ext cx="462224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61300" y="2216747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91374" y="2216748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61300" y="1760802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26412"/>
              </p:ext>
            </p:extLst>
          </p:nvPr>
        </p:nvGraphicFramePr>
        <p:xfrm>
          <a:off x="2526344" y="3020882"/>
          <a:ext cx="6422489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44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14865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086005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033792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57869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626141">
                  <a:extLst>
                    <a:ext uri="{9D8B030D-6E8A-4147-A177-3AD203B41FA5}">
                      <a16:colId xmlns:a16="http://schemas.microsoft.com/office/drawing/2014/main" val="551704543"/>
                    </a:ext>
                  </a:extLst>
                </a:gridCol>
                <a:gridCol w="1352279">
                  <a:extLst>
                    <a:ext uri="{9D8B030D-6E8A-4147-A177-3AD203B41FA5}">
                      <a16:colId xmlns:a16="http://schemas.microsoft.com/office/drawing/2014/main" val="3455731036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012200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54687" y="2959185"/>
            <a:ext cx="1371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⟕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Location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25948"/>
              </p:ext>
            </p:extLst>
          </p:nvPr>
        </p:nvGraphicFramePr>
        <p:xfrm>
          <a:off x="4486632" y="4689021"/>
          <a:ext cx="4431322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08">
                  <a:extLst>
                    <a:ext uri="{9D8B030D-6E8A-4147-A177-3AD203B41FA5}">
                      <a16:colId xmlns:a16="http://schemas.microsoft.com/office/drawing/2014/main" val="4207690498"/>
                    </a:ext>
                  </a:extLst>
                </a:gridCol>
                <a:gridCol w="1102724">
                  <a:extLst>
                    <a:ext uri="{9D8B030D-6E8A-4147-A177-3AD203B41FA5}">
                      <a16:colId xmlns:a16="http://schemas.microsoft.com/office/drawing/2014/main" val="1178872777"/>
                    </a:ext>
                  </a:extLst>
                </a:gridCol>
                <a:gridCol w="1075173">
                  <a:extLst>
                    <a:ext uri="{9D8B030D-6E8A-4147-A177-3AD203B41FA5}">
                      <a16:colId xmlns:a16="http://schemas.microsoft.com/office/drawing/2014/main" val="261524776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951444506"/>
                    </a:ext>
                  </a:extLst>
                </a:gridCol>
                <a:gridCol w="517532">
                  <a:extLst>
                    <a:ext uri="{9D8B030D-6E8A-4147-A177-3AD203B41FA5}">
                      <a16:colId xmlns:a16="http://schemas.microsoft.com/office/drawing/2014/main" val="2517335461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2991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3854358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3905085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466055" y="4997484"/>
            <a:ext cx="190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(Location)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published and discussed last week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Mar 29 </a:t>
            </a:r>
            <a:r>
              <a:rPr lang="en-US" b="1" dirty="0">
                <a:solidFill>
                  <a:schemeClr val="accent1"/>
                </a:solidFill>
              </a:rPr>
              <a:t>+ 7 late days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TeachCenter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#3 CS Talks #9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Eva </a:t>
            </a:r>
            <a:r>
              <a:rPr lang="en-US" dirty="0" err="1" smtClean="0">
                <a:solidFill>
                  <a:schemeClr val="tx1"/>
                </a:solidFill>
              </a:rPr>
              <a:t>Galperin</a:t>
            </a:r>
            <a:r>
              <a:rPr lang="en-US" dirty="0">
                <a:solidFill>
                  <a:schemeClr val="tx1"/>
                </a:solidFill>
              </a:rPr>
              <a:t> (Director of Cybersecurity at EFF)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June 07, 5.30pm; </a:t>
            </a:r>
            <a:r>
              <a:rPr lang="en-US" dirty="0"/>
              <a:t>Aula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Technik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3018805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51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Deduplication, Sorting, and Renaming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Duplication Elimination </a:t>
            </a:r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n-US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set</a:t>
            </a:r>
            <a:r>
              <a:rPr lang="en-US" dirty="0"/>
              <a:t> by removing all duplicate instances</a:t>
            </a:r>
          </a:p>
          <a:p>
            <a:pPr lvl="1"/>
            <a:r>
              <a:rPr lang="en-US" dirty="0"/>
              <a:t>SQL: use </a:t>
            </a:r>
            <a:r>
              <a:rPr lang="en-US" b="1" dirty="0">
                <a:solidFill>
                  <a:srgbClr val="7889FB"/>
                </a:solidFill>
              </a:rPr>
              <a:t>ALL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DISTINCT</a:t>
            </a:r>
            <a:r>
              <a:rPr lang="en-US" dirty="0"/>
              <a:t> to indicate w/ or w/o duplicate elimination</a:t>
            </a:r>
          </a:p>
          <a:p>
            <a:pPr lvl="1"/>
            <a:endParaRPr lang="en-US" dirty="0"/>
          </a:p>
          <a:p>
            <a:r>
              <a:rPr lang="en-US" dirty="0"/>
              <a:t>Sorting </a:t>
            </a:r>
            <a:r>
              <a:rPr lang="el-GR" dirty="0">
                <a:solidFill>
                  <a:schemeClr val="accent1"/>
                </a:solidFill>
              </a:rPr>
              <a:t>τ</a:t>
            </a:r>
            <a:r>
              <a:rPr lang="en-US" baseline="-25000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sorted list</a:t>
            </a:r>
            <a:r>
              <a:rPr lang="en-US" dirty="0"/>
              <a:t> of tuples; order lost if used in other ops</a:t>
            </a:r>
          </a:p>
          <a:p>
            <a:pPr lvl="1"/>
            <a:r>
              <a:rPr lang="en-US" dirty="0"/>
              <a:t>SQL: sequence of attributes with ASC (ascending) or DESC (descending) order</a:t>
            </a:r>
          </a:p>
          <a:p>
            <a:pPr lvl="1"/>
            <a:r>
              <a:rPr lang="en-US" dirty="0"/>
              <a:t>Example: </a:t>
            </a:r>
            <a:r>
              <a:rPr lang="el-GR" dirty="0">
                <a:solidFill>
                  <a:schemeClr val="accent1"/>
                </a:solidFill>
              </a:rPr>
              <a:t>τ</a:t>
            </a:r>
            <a:r>
              <a:rPr lang="en-US" baseline="-25000" dirty="0" err="1">
                <a:solidFill>
                  <a:schemeClr val="accent1"/>
                </a:solidFill>
              </a:rPr>
              <a:t>Firstname</a:t>
            </a:r>
            <a:r>
              <a:rPr lang="en-US" baseline="-25000" dirty="0">
                <a:solidFill>
                  <a:schemeClr val="accent1"/>
                </a:solidFill>
              </a:rPr>
              <a:t> ASC, </a:t>
            </a:r>
            <a:r>
              <a:rPr lang="en-US" baseline="-25000" dirty="0" err="1">
                <a:solidFill>
                  <a:schemeClr val="accent1"/>
                </a:solidFill>
              </a:rPr>
              <a:t>Lastname</a:t>
            </a:r>
            <a:r>
              <a:rPr lang="en-US" baseline="-25000" dirty="0">
                <a:solidFill>
                  <a:schemeClr val="accent1"/>
                </a:solidFill>
              </a:rPr>
              <a:t> ASC</a:t>
            </a:r>
            <a:r>
              <a:rPr lang="en-US" dirty="0">
                <a:solidFill>
                  <a:schemeClr val="accent1"/>
                </a:solidFill>
              </a:rPr>
              <a:t>(Participant)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Rename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S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Define new schema (attribute names), but keep tuples unchanged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ID, Given Name, Family Name, Affiliation, LID</a:t>
            </a:r>
            <a:r>
              <a:rPr lang="de-DE" dirty="0">
                <a:solidFill>
                  <a:schemeClr val="accent1"/>
                </a:solidFill>
              </a:rPr>
              <a:t>(Participant)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l-GR" dirty="0">
                <a:solidFill>
                  <a:schemeClr val="accent1"/>
                </a:solidFill>
              </a:rPr>
              <a:t>γ</a:t>
            </a:r>
            <a:r>
              <a:rPr lang="en-US" baseline="-25000" dirty="0" err="1">
                <a:solidFill>
                  <a:schemeClr val="accent1"/>
                </a:solidFill>
              </a:rPr>
              <a:t>A,f</a:t>
            </a:r>
            <a:r>
              <a:rPr lang="en-US" baseline="-25000" dirty="0">
                <a:solidFill>
                  <a:schemeClr val="accent1"/>
                </a:solidFill>
              </a:rPr>
              <a:t>(B)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Grouping:</a:t>
            </a:r>
            <a:r>
              <a:rPr lang="en-US" dirty="0"/>
              <a:t> group input tuples R according to unique values in 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Aggregation:</a:t>
            </a:r>
            <a:r>
              <a:rPr lang="en-US" dirty="0"/>
              <a:t> compute aggregate f(B) per group of tuples </a:t>
            </a:r>
            <a:br>
              <a:rPr lang="en-US" dirty="0"/>
            </a:br>
            <a:r>
              <a:rPr lang="en-US" dirty="0"/>
              <a:t>(aggregation w/o grouping possible)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</a:rPr>
              <a:t>γ</a:t>
            </a:r>
            <a:r>
              <a:rPr lang="en-US" baseline="-25000" dirty="0" err="1">
                <a:solidFill>
                  <a:schemeClr val="accent1"/>
                </a:solidFill>
              </a:rPr>
              <a:t>Affiliation,COUNT</a:t>
            </a:r>
            <a:r>
              <a:rPr lang="en-US" baseline="-25000" dirty="0">
                <a:solidFill>
                  <a:schemeClr val="accent1"/>
                </a:solidFill>
              </a:rPr>
              <a:t>(*)</a:t>
            </a:r>
            <a:r>
              <a:rPr lang="en-US" dirty="0">
                <a:solidFill>
                  <a:schemeClr val="accent1"/>
                </a:solidFill>
              </a:rPr>
              <a:t>Participant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Classification of Aggregates </a:t>
            </a:r>
            <a:r>
              <a:rPr lang="en-US" dirty="0">
                <a:solidFill>
                  <a:schemeClr val="accent1"/>
                </a:solidFill>
              </a:rPr>
              <a:t>f(B)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48956"/>
              </p:ext>
            </p:extLst>
          </p:nvPr>
        </p:nvGraphicFramePr>
        <p:xfrm>
          <a:off x="6423127" y="2433749"/>
          <a:ext cx="2527198" cy="27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5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801544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31647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68247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3425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Compute the</a:t>
            </a:r>
            <a:br>
              <a:rPr lang="en-US" dirty="0"/>
            </a:br>
            <a:r>
              <a:rPr lang="en-US" dirty="0"/>
              <a:t>results for the</a:t>
            </a:r>
            <a:br>
              <a:rPr lang="en-US" dirty="0"/>
            </a:br>
            <a:r>
              <a:rPr lang="en-US" dirty="0"/>
              <a:t>following queries.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04" y="1188657"/>
            <a:ext cx="5624321" cy="1832166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4024869" y="3425908"/>
            <a:ext cx="1646924" cy="1599924"/>
            <a:chOff x="4024869" y="3425908"/>
            <a:chExt cx="1646924" cy="1599924"/>
          </a:xfrm>
        </p:grpSpPr>
        <p:sp>
          <p:nvSpPr>
            <p:cNvPr id="34" name="TextBox 33"/>
            <p:cNvSpPr txBox="1"/>
            <p:nvPr/>
          </p:nvSpPr>
          <p:spPr>
            <a:xfrm>
              <a:off x="4352625" y="4700999"/>
              <a:ext cx="984733" cy="3248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</a:p>
          </p:txBody>
        </p:sp>
        <p:cxnSp>
          <p:nvCxnSpPr>
            <p:cNvPr id="35" name="Straight Connector 34"/>
            <p:cNvCxnSpPr>
              <a:stCxn id="34" idx="0"/>
              <a:endCxn id="37" idx="2"/>
            </p:cNvCxnSpPr>
            <p:nvPr/>
          </p:nvCxnSpPr>
          <p:spPr>
            <a:xfrm flipV="1">
              <a:off x="4844992" y="4483022"/>
              <a:ext cx="3339" cy="21797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024869" y="4159857"/>
              <a:ext cx="1646924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r>
                <a:rPr lang="en-US" baseline="-25000" dirty="0" err="1">
                  <a:latin typeface="Consolas" panose="020B0609020204030204" pitchFamily="49" charset="0"/>
                </a:rPr>
                <a:t>Customer,count</a:t>
              </a:r>
              <a:r>
                <a:rPr lang="en-US" baseline="-25000" dirty="0">
                  <a:latin typeface="Consolas" panose="020B0609020204030204" pitchFamily="49" charset="0"/>
                </a:rPr>
                <a:t>(*)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4852" y="3425908"/>
              <a:ext cx="1203039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τ</a:t>
              </a:r>
              <a:r>
                <a:rPr lang="en-US" baseline="-25000" dirty="0">
                  <a:latin typeface="Consolas" panose="020B0609020204030204" pitchFamily="49" charset="0"/>
                </a:rPr>
                <a:t>count DESC, Customer ASC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Straight Connector 42"/>
            <p:cNvCxnSpPr>
              <a:stCxn id="39" idx="2"/>
              <a:endCxn id="37" idx="0"/>
            </p:cNvCxnSpPr>
            <p:nvPr/>
          </p:nvCxnSpPr>
          <p:spPr>
            <a:xfrm>
              <a:off x="4846372" y="3979906"/>
              <a:ext cx="1959" cy="17995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643656" y="3164655"/>
            <a:ext cx="2280971" cy="1941284"/>
            <a:chOff x="6643656" y="3164655"/>
            <a:chExt cx="2280971" cy="1941284"/>
          </a:xfrm>
        </p:grpSpPr>
        <p:sp>
          <p:nvSpPr>
            <p:cNvPr id="49" name="TextBox 48"/>
            <p:cNvSpPr txBox="1"/>
            <p:nvPr/>
          </p:nvSpPr>
          <p:spPr>
            <a:xfrm>
              <a:off x="6643656" y="4550274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50" name="Straight Connector 49"/>
            <p:cNvCxnSpPr>
              <a:stCxn id="49" idx="0"/>
              <a:endCxn id="52" idx="2"/>
            </p:cNvCxnSpPr>
            <p:nvPr/>
          </p:nvCxnSpPr>
          <p:spPr>
            <a:xfrm flipV="1">
              <a:off x="7136023" y="4277983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544079" y="4567928"/>
              <a:ext cx="1380548" cy="509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93145" y="3908651"/>
              <a:ext cx="13106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⨝</a:t>
              </a:r>
              <a:r>
                <a:rPr lang="en-US" baseline="-25000" dirty="0">
                  <a:latin typeface="Consolas" panose="020B0609020204030204" pitchFamily="49" charset="0"/>
                </a:rPr>
                <a:t>O.PID=P.PID</a:t>
              </a:r>
            </a:p>
          </p:txBody>
        </p:sp>
        <p:cxnSp>
          <p:nvCxnSpPr>
            <p:cNvPr id="53" name="Straight Connector 52"/>
            <p:cNvCxnSpPr>
              <a:stCxn id="51" idx="0"/>
              <a:endCxn id="52" idx="2"/>
            </p:cNvCxnSpPr>
            <p:nvPr/>
          </p:nvCxnSpPr>
          <p:spPr>
            <a:xfrm flipH="1" flipV="1">
              <a:off x="7648486" y="4277983"/>
              <a:ext cx="585867" cy="2899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681114" y="3164655"/>
              <a:ext cx="1937507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r>
                <a:rPr lang="en-US" baseline="-25000" dirty="0">
                  <a:latin typeface="Consolas" panose="020B0609020204030204" pitchFamily="49" charset="0"/>
                </a:rPr>
                <a:t>Customer,</a:t>
              </a:r>
              <a:br>
                <a:rPr lang="en-US" baseline="-25000" dirty="0">
                  <a:latin typeface="Consolas" panose="020B0609020204030204" pitchFamily="49" charset="0"/>
                </a:rPr>
              </a:br>
              <a:r>
                <a:rPr lang="en-US" baseline="-25000" dirty="0">
                  <a:latin typeface="Consolas" panose="020B0609020204030204" pitchFamily="49" charset="0"/>
                </a:rPr>
                <a:t>sum(</a:t>
              </a:r>
              <a:r>
                <a:rPr lang="en-US" baseline="-25000" dirty="0" err="1">
                  <a:latin typeface="Consolas" panose="020B0609020204030204" pitchFamily="49" charset="0"/>
                </a:rPr>
                <a:t>O.Quantity</a:t>
              </a:r>
              <a:r>
                <a:rPr lang="en-US" baseline="-25000" dirty="0">
                  <a:latin typeface="Consolas" panose="020B0609020204030204" pitchFamily="49" charset="0"/>
                </a:rPr>
                <a:t>*</a:t>
              </a:r>
              <a:r>
                <a:rPr lang="en-US" baseline="-25000" dirty="0" err="1">
                  <a:latin typeface="Consolas" panose="020B0609020204030204" pitchFamily="49" charset="0"/>
                </a:rPr>
                <a:t>P.Price</a:t>
              </a:r>
              <a:r>
                <a:rPr lang="en-US" baseline="-25000" dirty="0"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58" name="Straight Connector 57"/>
            <p:cNvCxnSpPr>
              <a:stCxn id="54" idx="2"/>
              <a:endCxn id="52" idx="0"/>
            </p:cNvCxnSpPr>
            <p:nvPr/>
          </p:nvCxnSpPr>
          <p:spPr>
            <a:xfrm flipH="1">
              <a:off x="7648486" y="3718653"/>
              <a:ext cx="1382" cy="1899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3196" y="2294220"/>
            <a:ext cx="2280971" cy="3173109"/>
            <a:chOff x="663196" y="2294220"/>
            <a:chExt cx="2280971" cy="3173109"/>
          </a:xfrm>
        </p:grpSpPr>
        <p:sp>
          <p:nvSpPr>
            <p:cNvPr id="6" name="TextBox 5"/>
            <p:cNvSpPr txBox="1"/>
            <p:nvPr/>
          </p:nvSpPr>
          <p:spPr>
            <a:xfrm>
              <a:off x="663196" y="4397871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7" name="Straight Connector 6"/>
            <p:cNvCxnSpPr>
              <a:stCxn id="6" idx="0"/>
              <a:endCxn id="11" idx="2"/>
            </p:cNvCxnSpPr>
            <p:nvPr/>
          </p:nvCxnSpPr>
          <p:spPr>
            <a:xfrm flipV="1">
              <a:off x="1155563" y="4125580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63619" y="4415525"/>
              <a:ext cx="1380548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r>
                <a:rPr lang="en-US" baseline="-25000" dirty="0">
                  <a:latin typeface="Consolas" panose="020B0609020204030204" pitchFamily="49" charset="0"/>
                </a:rPr>
                <a:t>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{Y,Z}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8197" y="3756248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nsolas" panose="020B0609020204030204" pitchFamily="49" charset="0"/>
                  <a:sym typeface="Symbol"/>
                </a:rPr>
                <a:t>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stCxn id="9" idx="0"/>
              <a:endCxn id="11" idx="2"/>
            </p:cNvCxnSpPr>
            <p:nvPr/>
          </p:nvCxnSpPr>
          <p:spPr>
            <a:xfrm flipH="1" flipV="1">
              <a:off x="1668026" y="4125580"/>
              <a:ext cx="585867" cy="28994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67888" y="3293602"/>
              <a:ext cx="1203039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O.PID=P.PID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413" y="2774863"/>
              <a:ext cx="15859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π</a:t>
              </a:r>
              <a:r>
                <a:rPr lang="de-DE" baseline="-25000" dirty="0">
                  <a:latin typeface="Consolas" panose="020B0609020204030204" pitchFamily="49" charset="0"/>
                </a:rPr>
                <a:t>Customer,Date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3956" y="4911664"/>
              <a:ext cx="1241552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22" name="Straight Connector 21"/>
            <p:cNvCxnSpPr>
              <a:stCxn id="18" idx="0"/>
              <a:endCxn id="9" idx="2"/>
            </p:cNvCxnSpPr>
            <p:nvPr/>
          </p:nvCxnSpPr>
          <p:spPr>
            <a:xfrm flipH="1" flipV="1">
              <a:off x="2253893" y="4738690"/>
              <a:ext cx="839" cy="17297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2"/>
              <a:endCxn id="11" idx="0"/>
            </p:cNvCxnSpPr>
            <p:nvPr/>
          </p:nvCxnSpPr>
          <p:spPr>
            <a:xfrm flipH="1">
              <a:off x="1668026" y="3616767"/>
              <a:ext cx="1382" cy="1394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2"/>
              <a:endCxn id="16" idx="0"/>
            </p:cNvCxnSpPr>
            <p:nvPr/>
          </p:nvCxnSpPr>
          <p:spPr>
            <a:xfrm flipH="1">
              <a:off x="1669408" y="3144195"/>
              <a:ext cx="1967" cy="14940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483221" y="2294220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δ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61" name="Straight Connector 60"/>
            <p:cNvCxnSpPr>
              <a:stCxn id="17" idx="0"/>
              <a:endCxn id="60" idx="2"/>
            </p:cNvCxnSpPr>
            <p:nvPr/>
          </p:nvCxnSpPr>
          <p:spPr>
            <a:xfrm flipV="1">
              <a:off x="1671375" y="2663552"/>
              <a:ext cx="1675" cy="1113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48197"/>
              </p:ext>
            </p:extLst>
          </p:nvPr>
        </p:nvGraphicFramePr>
        <p:xfrm>
          <a:off x="594251" y="5574221"/>
          <a:ext cx="2345992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5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322458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‘2019-06-22’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91590"/>
              </p:ext>
            </p:extLst>
          </p:nvPr>
        </p:nvGraphicFramePr>
        <p:xfrm>
          <a:off x="3921936" y="5314642"/>
          <a:ext cx="1797259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7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21064"/>
              </p:ext>
            </p:extLst>
          </p:nvPr>
        </p:nvGraphicFramePr>
        <p:xfrm>
          <a:off x="6727102" y="5326366"/>
          <a:ext cx="1797259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7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5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E7FB-5BA7-4B05-A264-C47E30D3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AADA-896D-4BFC-A385-414C4DDE7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Tuple Calculus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Calculus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 Calculus</a:t>
            </a:r>
            <a:r>
              <a:rPr lang="en-US" dirty="0"/>
              <a:t> – tuple relational calculus: </a:t>
            </a:r>
            <a:r>
              <a:rPr lang="en-US" dirty="0">
                <a:solidFill>
                  <a:schemeClr val="accent1"/>
                </a:solidFill>
              </a:rPr>
              <a:t>{T | p(T)}</a:t>
            </a:r>
            <a:r>
              <a:rPr lang="en-US" dirty="0">
                <a:sym typeface="Wingdings" panose="05000000000000000000" pitchFamily="2" charset="2"/>
              </a:rPr>
              <a:t> (tuple  set)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examples:</a:t>
            </a:r>
            <a:r>
              <a:rPr lang="en-US" dirty="0">
                <a:sym typeface="Wingdings" panose="05000000000000000000" pitchFamily="2" charset="2"/>
              </a:rPr>
              <a:t> see definition of relational algebra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7889FB"/>
                </a:solidFill>
              </a:rPr>
              <a:t>Domain Calculus</a:t>
            </a:r>
            <a:r>
              <a:rPr lang="en-US" dirty="0"/>
              <a:t> – domain relational calculus: attribute </a:t>
            </a:r>
            <a:r>
              <a:rPr lang="en-US" dirty="0">
                <a:sym typeface="Wingdings" panose="05000000000000000000" pitchFamily="2" charset="2"/>
              </a:rPr>
              <a:t> set)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Characteristics Tuple Calculus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Calculus expression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does not specify order of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Calculus expressions consist of variables, constants,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comparison operators, logical concatenations, and quantifiers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Expressions are formulas, free formal variables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result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6D683-1611-468B-87D7-B3CED5CBB1D7}"/>
              </a:ext>
            </a:extLst>
          </p:cNvPr>
          <p:cNvSpPr/>
          <p:nvPr/>
        </p:nvSpPr>
        <p:spPr>
          <a:xfrm>
            <a:off x="2976221" y="4525118"/>
            <a:ext cx="4572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sz="22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A=7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(R) := {t | t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∈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R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∧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 t[A]=7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862DD-BA18-4449-B9AB-2AF7CA3BE64D}"/>
              </a:ext>
            </a:extLst>
          </p:cNvPr>
          <p:cNvSpPr txBox="1"/>
          <p:nvPr/>
        </p:nvSpPr>
        <p:spPr>
          <a:xfrm>
            <a:off x="3057525" y="522525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C3614-1487-4E4B-8B23-EA6E332A464E}"/>
              </a:ext>
            </a:extLst>
          </p:cNvPr>
          <p:cNvSpPr txBox="1"/>
          <p:nvPr/>
        </p:nvSpPr>
        <p:spPr>
          <a:xfrm>
            <a:off x="6257925" y="5234775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FA7BD-C918-43B6-B626-9619AA09E41B}"/>
              </a:ext>
            </a:extLst>
          </p:cNvPr>
          <p:cNvSpPr txBox="1"/>
          <p:nvPr/>
        </p:nvSpPr>
        <p:spPr>
          <a:xfrm>
            <a:off x="4514850" y="5530050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 of tuple variable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043363" y="4956005"/>
            <a:ext cx="860233" cy="2692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4A9F6B-8867-4B86-AC4D-5F12F963ED1E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586413" y="4956005"/>
            <a:ext cx="111002" cy="5740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AF4866-637B-4283-A6A6-EDEBD9A2937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657975" y="4956005"/>
            <a:ext cx="671513" cy="2787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Variables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Free: u</a:t>
            </a:r>
            <a:r>
              <a:rPr lang="en-US" b="0" dirty="0">
                <a:sym typeface="Wingdings" panose="05000000000000000000" pitchFamily="2" charset="2"/>
              </a:rPr>
              <a:t>nbound variables define the result</a:t>
            </a:r>
            <a:endParaRPr lang="en-US" dirty="0"/>
          </a:p>
          <a:p>
            <a:pPr lvl="1"/>
            <a:r>
              <a:rPr lang="en-US" b="0" dirty="0"/>
              <a:t>Bound: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/>
              <a:t>and universal quantifier </a:t>
            </a:r>
            <a:r>
              <a:rPr lang="en-US" b="1" dirty="0">
                <a:solidFill>
                  <a:schemeClr val="accent1"/>
                </a:solidFill>
              </a:rPr>
              <a:t>∀x</a:t>
            </a:r>
            <a:r>
              <a:rPr lang="en-US" b="0" dirty="0"/>
              <a:t> bind a variable x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Projection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Safe Queries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Guarantees finite number of tuples </a:t>
            </a:r>
            <a:r>
              <a:rPr lang="en-US" dirty="0"/>
              <a:t>(otherwise, unsafe)</a:t>
            </a:r>
          </a:p>
          <a:p>
            <a:pPr lvl="1"/>
            <a:r>
              <a:rPr lang="en-US" dirty="0"/>
              <a:t>Example unsafe query: </a:t>
            </a:r>
            <a:r>
              <a:rPr lang="en-US" b="1" dirty="0">
                <a:solidFill>
                  <a:schemeClr val="accent1"/>
                </a:solidFill>
              </a:rPr>
              <a:t>{t | t ∉ R}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Relational completeness: </a:t>
            </a:r>
            <a:r>
              <a:rPr lang="en-US" dirty="0"/>
              <a:t>Every safe query expressible in RA and vice versa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D14E0-5B57-4438-8349-3C5CAB95C25C}"/>
              </a:ext>
            </a:extLst>
          </p:cNvPr>
          <p:cNvSpPr/>
          <p:nvPr/>
        </p:nvSpPr>
        <p:spPr>
          <a:xfrm>
            <a:off x="2207277" y="2636970"/>
            <a:ext cx="56364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sz="24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A,B</a:t>
            </a:r>
            <a:r>
              <a:rPr lang="de-DE" sz="2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(R) 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:= </a:t>
            </a:r>
            <a:b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{t | 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∃r</a:t>
            </a:r>
            <a:r>
              <a:rPr lang="en-US" sz="22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∈</a:t>
            </a:r>
            <a:r>
              <a:rPr lang="de-DE" sz="22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R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t[A]=r[A]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∧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 t[B]=r[B])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3F840-EC6C-4D1E-880D-7AFA451D87DF}"/>
              </a:ext>
            </a:extLst>
          </p:cNvPr>
          <p:cNvSpPr txBox="1"/>
          <p:nvPr/>
        </p:nvSpPr>
        <p:spPr>
          <a:xfrm>
            <a:off x="1841888" y="375913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82F0D-970E-412C-9CF7-7D5B12127D9D}"/>
              </a:ext>
            </a:extLst>
          </p:cNvPr>
          <p:cNvSpPr txBox="1"/>
          <p:nvPr/>
        </p:nvSpPr>
        <p:spPr>
          <a:xfrm>
            <a:off x="3499975" y="375913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827726" y="3437189"/>
            <a:ext cx="0" cy="32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647552" y="3456634"/>
            <a:ext cx="923986" cy="302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6060" y="3456634"/>
            <a:ext cx="247189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(relation T defined with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attributes A and B) </a:t>
            </a:r>
          </a:p>
        </p:txBody>
      </p:sp>
    </p:spTree>
    <p:extLst>
      <p:ext uri="{BB962C8B-B14F-4D97-AF65-F5344CB8AC3E}">
        <p14:creationId xmlns:p14="http://schemas.microsoft.com/office/powerpoint/2010/main" val="2332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vs Tuple Calculus </a:t>
            </a:r>
            <a:r>
              <a:rPr lang="en-US" dirty="0">
                <a:solidFill>
                  <a:schemeClr val="accent1"/>
                </a:solidFill>
              </a:rPr>
              <a:t>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 F. </a:t>
            </a:r>
            <a:r>
              <a:rPr lang="en-US" dirty="0" err="1"/>
              <a:t>Codd</a:t>
            </a:r>
            <a:r>
              <a:rPr lang="en-US" dirty="0"/>
              <a:t> argued for Tuple Calculus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 RA:</a:t>
            </a:r>
            <a:r>
              <a:rPr lang="en-US" dirty="0"/>
              <a:t> operator-centric</a:t>
            </a:r>
          </a:p>
          <a:p>
            <a:pPr lvl="1"/>
            <a:r>
              <a:rPr lang="en-US" dirty="0"/>
              <a:t>Ease of Augmentation (w/ lib functions)</a:t>
            </a:r>
          </a:p>
          <a:p>
            <a:pPr lvl="1"/>
            <a:r>
              <a:rPr lang="en-US" dirty="0"/>
              <a:t>Scope for Search Optimization</a:t>
            </a:r>
          </a:p>
          <a:p>
            <a:pPr lvl="1"/>
            <a:r>
              <a:rPr lang="en-US" dirty="0"/>
              <a:t>Authorization Capabilities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Closeness to Natural Language</a:t>
            </a:r>
            <a:r>
              <a:rPr lang="en-US" dirty="0"/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System R Team used SEQUEL + 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 Tuple Calculus:</a:t>
            </a:r>
            <a:r>
              <a:rPr lang="en-US" dirty="0">
                <a:solidFill>
                  <a:schemeClr val="tx1"/>
                </a:solidFill>
              </a:rPr>
              <a:t> too complex</a:t>
            </a:r>
          </a:p>
          <a:p>
            <a:pPr lvl="1"/>
            <a:r>
              <a:rPr lang="en-US" dirty="0"/>
              <a:t>Iterating over tuples (not set-oriented)</a:t>
            </a:r>
          </a:p>
          <a:p>
            <a:pPr lvl="1"/>
            <a:r>
              <a:rPr lang="en-US" dirty="0"/>
              <a:t>Quantifiers and bound variables</a:t>
            </a:r>
          </a:p>
          <a:p>
            <a:pPr lvl="1"/>
            <a:r>
              <a:rPr lang="en-US" dirty="0"/>
              <a:t>Join over all variable attributes and result mapping</a:t>
            </a:r>
          </a:p>
          <a:p>
            <a:pPr lvl="1"/>
            <a:endParaRPr lang="en-US" sz="700" dirty="0"/>
          </a:p>
          <a:p>
            <a:r>
              <a:rPr lang="en-US" dirty="0"/>
              <a:t>Equivalent expressiveness + simplicity of RA + use as IR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Relational Algebra as basis for SQL und DBMS in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69449-7ECF-4971-8685-9A9B45D7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50" y="1542165"/>
            <a:ext cx="49547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F7315-97E5-4304-80D1-1014A0E73CD3}"/>
              </a:ext>
            </a:extLst>
          </p:cNvPr>
          <p:cNvSpPr txBox="1"/>
          <p:nvPr/>
        </p:nvSpPr>
        <p:spPr>
          <a:xfrm>
            <a:off x="5586883" y="1456609"/>
            <a:ext cx="2811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Relational Completeness of Data Base Sublanguages. IBM Research Report RJ987,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8480" y="3641885"/>
            <a:ext cx="24618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D. Chamberlin, Raymond F. Boyce: SEQUEL: A Structured English Query Language. SIGMOD Workshop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11" y="3806135"/>
            <a:ext cx="4225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93063" y="2662813"/>
            <a:ext cx="16680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query language</a:t>
            </a:r>
          </a:p>
        </p:txBody>
      </p:sp>
    </p:spTree>
    <p:extLst>
      <p:ext uri="{BB962C8B-B14F-4D97-AF65-F5344CB8AC3E}">
        <p14:creationId xmlns:p14="http://schemas.microsoft.com/office/powerpoint/2010/main" val="17632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The History of System R and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Gem: “The Birth of SQL </a:t>
            </a:r>
            <a:r>
              <a:rPr lang="en-AT" dirty="0"/>
              <a:t>–</a:t>
            </a:r>
            <a:r>
              <a:rPr lang="en-US" dirty="0"/>
              <a:t> Prehistory / System R” (SQL Reunion </a:t>
            </a:r>
            <a:r>
              <a:rPr lang="en-US" dirty="0">
                <a:solidFill>
                  <a:schemeClr val="accent1"/>
                </a:solidFill>
              </a:rPr>
              <a:t>1995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https://www.mcjones.org/System_R/SQL_Reunion_95/sqlr95-Prehisto.html</a:t>
            </a:r>
          </a:p>
          <a:p>
            <a:pPr lvl="1"/>
            <a:r>
              <a:rPr lang="en-US" dirty="0">
                <a:hlinkClick r:id="rId3"/>
              </a:rPr>
              <a:t>https://www.mcjones.org/System_R/SQL_Reunion_95/sqlr95-System.html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Don Chamberlin: </a:t>
            </a:r>
            <a:r>
              <a:rPr lang="en-US" b="0" i="1" dirty="0"/>
              <a:t>We had this idea, that </a:t>
            </a:r>
            <a:r>
              <a:rPr lang="en-US" b="0" i="1" dirty="0" err="1"/>
              <a:t>Codd</a:t>
            </a:r>
            <a:r>
              <a:rPr lang="en-US" b="0" i="1" dirty="0"/>
              <a:t> had developed two languages, called the relational algebra and the relational calculus. [</a:t>
            </a:r>
            <a:r>
              <a:rPr lang="en-AT" b="0" i="1" dirty="0"/>
              <a:t>…</a:t>
            </a:r>
            <a:r>
              <a:rPr lang="en-US" b="0" i="1" dirty="0"/>
              <a:t>] The </a:t>
            </a:r>
            <a:r>
              <a:rPr lang="en-US" b="0" i="1" dirty="0">
                <a:solidFill>
                  <a:schemeClr val="accent1"/>
                </a:solidFill>
              </a:rPr>
              <a:t>relational calculus was a kind of a strange mathematical notation with a lot of quantifiers in it</a:t>
            </a:r>
            <a:r>
              <a:rPr lang="en-US" b="0" i="1" dirty="0"/>
              <a:t>. We thought that what we needed was a language that was </a:t>
            </a:r>
            <a:r>
              <a:rPr lang="en-US" i="1" dirty="0">
                <a:solidFill>
                  <a:srgbClr val="7889FB"/>
                </a:solidFill>
              </a:rPr>
              <a:t>different from either one of those</a:t>
            </a:r>
            <a:r>
              <a:rPr lang="en-US" b="0" i="1" dirty="0"/>
              <a:t>, [</a:t>
            </a:r>
            <a:r>
              <a:rPr lang="en-AT" b="0" i="1" dirty="0"/>
              <a:t>…</a:t>
            </a:r>
            <a:r>
              <a:rPr lang="en-US" b="0" i="1" dirty="0"/>
              <a:t>].</a:t>
            </a:r>
          </a:p>
          <a:p>
            <a:pPr lvl="1"/>
            <a:endParaRPr lang="en-US" sz="700" dirty="0"/>
          </a:p>
          <a:p>
            <a:r>
              <a:rPr lang="en-US" dirty="0"/>
              <a:t>Don Chamberlin: </a:t>
            </a:r>
            <a:r>
              <a:rPr lang="en-US" b="0" i="1" dirty="0"/>
              <a:t>Interestingly enough, Ted </a:t>
            </a:r>
            <a:r>
              <a:rPr lang="en-US" b="0" i="1" dirty="0" err="1"/>
              <a:t>Codd</a:t>
            </a:r>
            <a:r>
              <a:rPr lang="en-US" b="0" i="1" dirty="0"/>
              <a:t> didn't participate in that as much as you might expect. He got off into natural language processing [</a:t>
            </a:r>
            <a:r>
              <a:rPr lang="en-AT" b="0" i="1" dirty="0"/>
              <a:t>…</a:t>
            </a:r>
            <a:r>
              <a:rPr lang="en-US" b="0" i="1" dirty="0"/>
              <a:t>]. He really didn't get involved in the nuts and bolts of System R very much. </a:t>
            </a:r>
            <a:r>
              <a:rPr lang="en-US" b="0" i="1" dirty="0">
                <a:solidFill>
                  <a:schemeClr val="accent1"/>
                </a:solidFill>
              </a:rPr>
              <a:t>I think he may have wanted to maintain a certain distance from it in case we didn't get it right.</a:t>
            </a:r>
            <a:r>
              <a:rPr lang="en-US" b="0" i="1" dirty="0"/>
              <a:t> Which I think he would probably say we didn't.</a:t>
            </a:r>
          </a:p>
          <a:p>
            <a:pPr lvl="1"/>
            <a:endParaRPr lang="en-US" sz="700" b="0" i="1" dirty="0"/>
          </a:p>
          <a:p>
            <a:r>
              <a:rPr lang="en-US" dirty="0"/>
              <a:t>Mike </a:t>
            </a:r>
            <a:r>
              <a:rPr lang="en-US" dirty="0" err="1"/>
              <a:t>Blasgen</a:t>
            </a:r>
            <a:r>
              <a:rPr lang="en-US" dirty="0"/>
              <a:t>: </a:t>
            </a:r>
            <a:r>
              <a:rPr lang="en-US" b="0" i="1" dirty="0"/>
              <a:t>Oh, </a:t>
            </a:r>
            <a:r>
              <a:rPr lang="en-US" b="0" i="1" dirty="0">
                <a:solidFill>
                  <a:schemeClr val="accent1"/>
                </a:solidFill>
              </a:rPr>
              <a:t>he has said that, many times.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Stonebraker</a:t>
            </a:r>
            <a:r>
              <a:rPr lang="en-US" dirty="0"/>
              <a:t> at UC Berkeley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Celebration of Mike </a:t>
            </a:r>
            <a:r>
              <a:rPr lang="en-US" dirty="0" err="1"/>
              <a:t>Stonebraker</a:t>
            </a:r>
            <a:r>
              <a:rPr lang="en-US" dirty="0"/>
              <a:t> (70th Year Birthday Party) </a:t>
            </a:r>
          </a:p>
          <a:p>
            <a:pPr lvl="1"/>
            <a:r>
              <a:rPr lang="en-US" dirty="0"/>
              <a:t>Saturday April 12th, 2014 </a:t>
            </a:r>
            <a:br>
              <a:rPr lang="en-US" dirty="0"/>
            </a:br>
            <a:r>
              <a:rPr lang="en-US" dirty="0"/>
              <a:t>@ MIT Stata Center </a:t>
            </a:r>
          </a:p>
          <a:p>
            <a:pPr lvl="1"/>
            <a:r>
              <a:rPr lang="en-US" dirty="0">
                <a:hlinkClick r:id="rId2"/>
              </a:rPr>
              <a:t>https://stonebraker70.com/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v=_</a:t>
            </a:r>
            <a:r>
              <a:rPr lang="en-US" dirty="0" err="1">
                <a:hlinkClick r:id="rId3"/>
              </a:rPr>
              <a:t>UGUDVeSQSI&amp;list</a:t>
            </a:r>
            <a:r>
              <a:rPr lang="en-US" dirty="0">
                <a:hlinkClick r:id="rId3"/>
              </a:rPr>
              <a:t>=PLSE8ODhjZ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XjZO802SjzqBFFlkuKglgbZD&amp;t=1s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Lots of great stories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483" y="2012437"/>
            <a:ext cx="3816471" cy="30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C2E5-75BF-4E78-9249-814D03E1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ECD1-E4B0-4C52-9564-82DDA0BA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(Preview of Lecture 08 Query Processing)</a:t>
            </a:r>
          </a:p>
        </p:txBody>
      </p:sp>
    </p:spTree>
    <p:extLst>
      <p:ext uri="{BB962C8B-B14F-4D97-AF65-F5344CB8AC3E}">
        <p14:creationId xmlns:p14="http://schemas.microsoft.com/office/powerpoint/2010/main" val="2686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Relations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/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5560" y="5466314"/>
            <a:ext cx="7752347" cy="703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0072" y="1381064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79" y="1434291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815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75" y="3785022"/>
            <a:ext cx="622962" cy="64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(Selected) Physical Operators in </a:t>
            </a:r>
            <a:r>
              <a:rPr lang="en-US" b="1" dirty="0">
                <a:solidFill>
                  <a:srgbClr val="7889FB"/>
                </a:solidFill>
              </a:rPr>
              <a:t>PostgreSQL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Table Access Operators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Scan (table scan)</a:t>
            </a:r>
          </a:p>
          <a:p>
            <a:pPr lvl="1"/>
            <a:r>
              <a:rPr lang="en-US" dirty="0"/>
              <a:t>Index Scan</a:t>
            </a:r>
          </a:p>
          <a:p>
            <a:pPr lvl="1"/>
            <a:r>
              <a:rPr lang="en-US" dirty="0"/>
              <a:t>Index Only Scan</a:t>
            </a:r>
          </a:p>
          <a:p>
            <a:pPr lvl="1"/>
            <a:endParaRPr lang="en-US" dirty="0"/>
          </a:p>
          <a:p>
            <a:r>
              <a:rPr lang="en-US" dirty="0"/>
              <a:t>Physical Join Operators</a:t>
            </a:r>
          </a:p>
          <a:p>
            <a:pPr lvl="1"/>
            <a:r>
              <a:rPr lang="en-US" dirty="0"/>
              <a:t>Nested Loop Join</a:t>
            </a:r>
          </a:p>
          <a:p>
            <a:pPr lvl="1"/>
            <a:r>
              <a:rPr lang="en-US" dirty="0"/>
              <a:t>Hash / Hash Join</a:t>
            </a:r>
          </a:p>
          <a:p>
            <a:pPr lvl="1"/>
            <a:r>
              <a:rPr lang="en-US" dirty="0"/>
              <a:t>Sort / Merge Join</a:t>
            </a:r>
          </a:p>
          <a:p>
            <a:pPr lvl="1"/>
            <a:endParaRPr lang="en-US" dirty="0"/>
          </a:p>
          <a:p>
            <a:r>
              <a:rPr lang="en-US" dirty="0"/>
              <a:t>Physical Grouping Operators</a:t>
            </a:r>
          </a:p>
          <a:p>
            <a:pPr lvl="1"/>
            <a:r>
              <a:rPr lang="en-US" dirty="0"/>
              <a:t>Hash Aggregate</a:t>
            </a:r>
          </a:p>
          <a:p>
            <a:pPr lvl="1"/>
            <a:r>
              <a:rPr lang="en-US" dirty="0"/>
              <a:t>Group Aggregate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47" y="3054302"/>
            <a:ext cx="701532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591" y="3598994"/>
            <a:ext cx="666972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733" y="3257984"/>
            <a:ext cx="671652" cy="6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3820" y="5968723"/>
            <a:ext cx="81364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Images: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PostgreSQL/11/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4/web/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/static/explain/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766" y="4085819"/>
            <a:ext cx="568434" cy="5336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3053" y="3744829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Nested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631" y="3958049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8211" y="4246994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Merge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889" y="1572126"/>
            <a:ext cx="670902" cy="6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331" y="1796732"/>
            <a:ext cx="795412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8083" y="2013064"/>
            <a:ext cx="1000256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2516" y="5152249"/>
            <a:ext cx="642291" cy="64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2479" y="4745279"/>
            <a:ext cx="749681" cy="64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17714" y="5306200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9880" y="5147104"/>
            <a:ext cx="1357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(presorted)</a:t>
            </a:r>
          </a:p>
        </p:txBody>
      </p:sp>
    </p:spTree>
    <p:extLst>
      <p:ext uri="{BB962C8B-B14F-4D97-AF65-F5344CB8AC3E}">
        <p14:creationId xmlns:p14="http://schemas.microsoft.com/office/powerpoint/2010/main" val="39117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and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b="1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b="1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1" dirty="0">
                <a:latin typeface="Consolas" panose="020B0609020204030204" pitchFamily="49" charset="0"/>
              </a:rPr>
              <a:t>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 2: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b="0" dirty="0">
                <a:latin typeface="Consolas" panose="020B0609020204030204" pitchFamily="49" charset="0"/>
              </a:rPr>
              <a:t> Participant, Locale;</a:t>
            </a:r>
          </a:p>
          <a:p>
            <a:pPr lvl="1"/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/>
              <a:t>Step 3: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r>
              <a:rPr lang="en-US" sz="1800" dirty="0">
                <a:latin typeface="Consolas" panose="020B0609020204030204" pitchFamily="49" charset="0"/>
              </a:rPr>
              <a:t/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0171" y="653145"/>
            <a:ext cx="2647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SQL for table creation and insert 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838" y="1959431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rows=70 width=1592)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rows=140 width=520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rows=70 width=1072)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rows=70 width=1072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515" y="4573680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rows=17 width=47)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rows=17 width=30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rows=11 width=17)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rows=11 width=17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5878" y="5215092"/>
            <a:ext cx="12560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8682" y="2661110"/>
            <a:ext cx="7938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side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847764" y="2773346"/>
            <a:ext cx="231114" cy="45673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70" y="4379232"/>
            <a:ext cx="4919472" cy="17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10" y="1779068"/>
            <a:ext cx="4974384" cy="17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onsolas" panose="020B0609020204030204" pitchFamily="49" charset="0"/>
              </a:rPr>
              <a:t>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latin typeface="Consolas" panose="020B0609020204030204" pitchFamily="49" charset="0"/>
              </a:rPr>
              <a:t>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LEFT JOIN</a:t>
            </a:r>
            <a:r>
              <a:rPr lang="en-US" sz="1800" b="0" dirty="0">
                <a:latin typeface="Consolas" panose="020B0609020204030204" pitchFamily="49" charset="0"/>
              </a:rPr>
              <a:t>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ON</a:t>
            </a:r>
            <a:r>
              <a:rPr lang="en-US" sz="1800" b="0" dirty="0">
                <a:latin typeface="Consolas" panose="020B0609020204030204" pitchFamily="49" charset="0"/>
              </a:rPr>
              <a:t> R.LID=S.LID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9641" y="2087168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F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sym typeface="Symbol"/>
              </a:rPr>
              <a:t>(R  S)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INNER JOIN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525" y="1756811"/>
            <a:ext cx="1061069" cy="7059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99" y="4340912"/>
            <a:ext cx="1061069" cy="7059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Fundamentals of relational algebra</a:t>
            </a:r>
            <a:r>
              <a:rPr lang="en-US" dirty="0"/>
              <a:t> and tuple calculus</a:t>
            </a:r>
          </a:p>
          <a:p>
            <a:pPr lvl="1"/>
            <a:r>
              <a:rPr lang="en-US" dirty="0"/>
              <a:t>Preview of query trees and physical operators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Reminder Exercises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Mar 29 </a:t>
            </a:r>
            <a:r>
              <a:rPr lang="en-US" dirty="0">
                <a:solidFill>
                  <a:schemeClr val="tx1"/>
                </a:solidFill>
              </a:rPr>
              <a:t>11.59pm + 7 late days, 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05 </a:t>
            </a:r>
            <a:r>
              <a:rPr lang="en-US" b="1" dirty="0">
                <a:solidFill>
                  <a:srgbClr val="7889FB"/>
                </a:solidFill>
              </a:rPr>
              <a:t>Query Languages (SQL, XML, JSON)</a:t>
            </a:r>
            <a:r>
              <a:rPr lang="en-US" dirty="0"/>
              <a:t> </a:t>
            </a:r>
            <a:r>
              <a:rPr lang="en-US" dirty="0" smtClean="0"/>
              <a:t>[Apr 04]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Easter Break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06 </a:t>
            </a:r>
            <a:r>
              <a:rPr lang="en-US" b="1" dirty="0">
                <a:solidFill>
                  <a:srgbClr val="7889FB"/>
                </a:solidFill>
              </a:rPr>
              <a:t>APIs (ODBC, JDBC, OR frameworks)</a:t>
            </a:r>
            <a:r>
              <a:rPr lang="en-US" dirty="0"/>
              <a:t> </a:t>
            </a:r>
            <a:r>
              <a:rPr lang="en-US" dirty="0" smtClean="0"/>
              <a:t>[Apr 25]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07 </a:t>
            </a:r>
            <a:r>
              <a:rPr lang="en-US" b="1" dirty="0">
                <a:solidFill>
                  <a:srgbClr val="7889FB"/>
                </a:solidFill>
              </a:rPr>
              <a:t>Physical Design and Tuning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dirty="0" smtClean="0"/>
              <a:t>May 02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08 </a:t>
            </a:r>
            <a:r>
              <a:rPr lang="en-US" b="1" dirty="0">
                <a:solidFill>
                  <a:srgbClr val="7889FB"/>
                </a:solidFill>
              </a:rPr>
              <a:t>Query Processing</a:t>
            </a:r>
            <a:r>
              <a:rPr lang="en-US" dirty="0"/>
              <a:t> </a:t>
            </a:r>
            <a:r>
              <a:rPr lang="en-US" dirty="0" smtClean="0"/>
              <a:t>[</a:t>
            </a:r>
            <a:r>
              <a:rPr lang="en-US" dirty="0" smtClean="0"/>
              <a:t>May 09</a:t>
            </a:r>
            <a:r>
              <a:rPr lang="en-US" dirty="0" smtClean="0"/>
              <a:t>]</a:t>
            </a:r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09 </a:t>
            </a:r>
            <a:r>
              <a:rPr lang="en-US" b="1" dirty="0">
                <a:solidFill>
                  <a:srgbClr val="7889FB"/>
                </a:solidFill>
              </a:rPr>
              <a:t>Transaction Processing and Concurrency</a:t>
            </a:r>
            <a:r>
              <a:rPr lang="en-US" dirty="0"/>
              <a:t> </a:t>
            </a:r>
            <a:r>
              <a:rPr lang="en-US" dirty="0" smtClean="0"/>
              <a:t>[May 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vs Tuple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Scheme for Data </a:t>
            </a:r>
            <a:br>
              <a:rPr lang="en-US" dirty="0"/>
            </a:br>
            <a:r>
              <a:rPr lang="en-US" dirty="0"/>
              <a:t>Sub Languages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26974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74645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22316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4386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83387" y="2805166"/>
            <a:ext cx="562707" cy="512466"/>
          </a:xfrm>
          <a:prstGeom prst="ellipse">
            <a:avLst/>
          </a:prstGeom>
          <a:solidFill>
            <a:srgbClr val="7889FB"/>
          </a:solidFill>
          <a:ln>
            <a:solidFill>
              <a:srgbClr val="7889FB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3387" y="4150371"/>
            <a:ext cx="562707" cy="512466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26974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4645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2316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4386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0" idx="0"/>
            <a:endCxn id="9" idx="4"/>
          </p:cNvCxnSpPr>
          <p:nvPr/>
        </p:nvCxnSpPr>
        <p:spPr>
          <a:xfrm flipV="1">
            <a:off x="5664741" y="3317632"/>
            <a:ext cx="0" cy="83273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5" idx="5"/>
          </p:cNvCxnSpPr>
          <p:nvPr/>
        </p:nvCxnSpPr>
        <p:spPr>
          <a:xfrm flipH="1" flipV="1">
            <a:off x="4007274" y="2296362"/>
            <a:ext cx="1376113" cy="76503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4"/>
          </p:cNvCxnSpPr>
          <p:nvPr/>
        </p:nvCxnSpPr>
        <p:spPr>
          <a:xfrm flipH="1" flipV="1">
            <a:off x="5055999" y="2371411"/>
            <a:ext cx="409795" cy="508804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7"/>
            <a:endCxn id="7" idx="4"/>
          </p:cNvCxnSpPr>
          <p:nvPr/>
        </p:nvCxnSpPr>
        <p:spPr>
          <a:xfrm flipV="1">
            <a:off x="5863687" y="2371411"/>
            <a:ext cx="439983" cy="508804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  <a:endCxn id="8" idx="3"/>
          </p:cNvCxnSpPr>
          <p:nvPr/>
        </p:nvCxnSpPr>
        <p:spPr>
          <a:xfrm flipV="1">
            <a:off x="5946094" y="2296362"/>
            <a:ext cx="1450699" cy="76503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1969449-7ECF-4971-8685-9A9B45D7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8" y="5130358"/>
            <a:ext cx="49547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EF7315-97E5-4304-80D1-1014A0E73CD3}"/>
              </a:ext>
            </a:extLst>
          </p:cNvPr>
          <p:cNvSpPr txBox="1"/>
          <p:nvPr/>
        </p:nvSpPr>
        <p:spPr>
          <a:xfrm>
            <a:off x="844061" y="4957107"/>
            <a:ext cx="242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Relational Completeness of Data Base Sublanguages. IBM Research Report RJ987,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3" name="Straight Arrow Connector 32"/>
          <p:cNvCxnSpPr>
            <a:stCxn id="10" idx="2"/>
            <a:endCxn id="11" idx="7"/>
          </p:cNvCxnSpPr>
          <p:nvPr/>
        </p:nvCxnSpPr>
        <p:spPr>
          <a:xfrm flipH="1">
            <a:off x="4007274" y="4406604"/>
            <a:ext cx="1376113" cy="773226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2" idx="0"/>
          </p:cNvCxnSpPr>
          <p:nvPr/>
        </p:nvCxnSpPr>
        <p:spPr>
          <a:xfrm flipH="1">
            <a:off x="5055999" y="4587788"/>
            <a:ext cx="409795" cy="51699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5"/>
            <a:endCxn id="13" idx="0"/>
          </p:cNvCxnSpPr>
          <p:nvPr/>
        </p:nvCxnSpPr>
        <p:spPr>
          <a:xfrm>
            <a:off x="5863687" y="4587788"/>
            <a:ext cx="439983" cy="51699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6"/>
            <a:endCxn id="14" idx="0"/>
          </p:cNvCxnSpPr>
          <p:nvPr/>
        </p:nvCxnSpPr>
        <p:spPr>
          <a:xfrm>
            <a:off x="5946094" y="4406604"/>
            <a:ext cx="1649646" cy="69817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54209" y="418441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55885" y="2859709"/>
            <a:ext cx="255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Relational Calculus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26975" y="1434850"/>
            <a:ext cx="43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Calculus-oriented Languages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28650" y="5666893"/>
            <a:ext cx="43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Algebra-oriented Languages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89" y="3251216"/>
            <a:ext cx="235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bidirectional mapping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completeness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18479" y="2130251"/>
            <a:ext cx="853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21582" y="2131926"/>
            <a:ext cx="853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20154" y="4965570"/>
            <a:ext cx="78630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(SQL)</a:t>
            </a:r>
          </a:p>
        </p:txBody>
      </p:sp>
    </p:spTree>
    <p:extLst>
      <p:ext uri="{BB962C8B-B14F-4D97-AF65-F5344CB8AC3E}">
        <p14:creationId xmlns:p14="http://schemas.microsoft.com/office/powerpoint/2010/main" val="34119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  <a:p>
            <a:r>
              <a:rPr lang="en-US" dirty="0"/>
              <a:t>Tuple Calculus</a:t>
            </a:r>
          </a:p>
          <a:p>
            <a:r>
              <a:rPr lang="en-US" dirty="0"/>
              <a:t>Physical Operators </a:t>
            </a:r>
            <a:r>
              <a:rPr lang="en-US" b="0" dirty="0"/>
              <a:t>(Preview Lecture 08)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F4B897-6938-46F9-83B5-C4DF1DC7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Research Self-Assessment 2018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59DAB4-4ABF-4870-80B4-276E248BD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82125"/>
              </p:ext>
            </p:extLst>
          </p:nvPr>
        </p:nvGraphicFramePr>
        <p:xfrm>
          <a:off x="492371" y="1224498"/>
          <a:ext cx="6270170" cy="5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69461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57497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20444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Surajit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Chaudhuri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536345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Dong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526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Hellerstein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Stratos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Idreos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Donald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Kossman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5207631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Mohan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Ozcan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1" y="3064948"/>
            <a:ext cx="594000" cy="5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1" y="3936597"/>
            <a:ext cx="594000" cy="5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" b="18093"/>
          <a:stretch/>
        </p:blipFill>
        <p:spPr>
          <a:xfrm>
            <a:off x="6862251" y="1290021"/>
            <a:ext cx="618644" cy="59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1587480"/>
            <a:ext cx="594000" cy="59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8615"/>
          <a:stretch/>
        </p:blipFill>
        <p:spPr>
          <a:xfrm>
            <a:off x="8358752" y="1873973"/>
            <a:ext cx="559202" cy="5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r="17313"/>
          <a:stretch/>
        </p:blipFill>
        <p:spPr>
          <a:xfrm>
            <a:off x="6862251" y="2176299"/>
            <a:ext cx="574932" cy="5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2440805"/>
            <a:ext cx="594000" cy="59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53" y="2767948"/>
            <a:ext cx="594000" cy="59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3351027"/>
            <a:ext cx="594000" cy="59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53" y="3661465"/>
            <a:ext cx="594000" cy="59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4244142"/>
            <a:ext cx="594000" cy="59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5"/>
          <a:stretch/>
        </p:blipFill>
        <p:spPr>
          <a:xfrm>
            <a:off x="8341353" y="4540645"/>
            <a:ext cx="600322" cy="59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9"/>
          <a:stretch/>
        </p:blipFill>
        <p:spPr>
          <a:xfrm>
            <a:off x="6847427" y="4838142"/>
            <a:ext cx="604949" cy="59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7683"/>
          <a:stretch/>
        </p:blipFill>
        <p:spPr>
          <a:xfrm>
            <a:off x="7607717" y="5130448"/>
            <a:ext cx="589010" cy="59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b="15788"/>
          <a:stretch/>
        </p:blipFill>
        <p:spPr>
          <a:xfrm>
            <a:off x="8344288" y="5414197"/>
            <a:ext cx="581350" cy="594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1" y="5714372"/>
            <a:ext cx="594000" cy="59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b="8426"/>
          <a:stretch/>
        </p:blipFill>
        <p:spPr>
          <a:xfrm>
            <a:off x="7607717" y="6008197"/>
            <a:ext cx="59468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Research Self-Assessment 2018,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89450"/>
              </p:ext>
            </p:extLst>
          </p:nvPr>
        </p:nvGraphicFramePr>
        <p:xfrm>
          <a:off x="5858189" y="1224498"/>
          <a:ext cx="3069813" cy="362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2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2341384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Amsterdam,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NLD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York,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Cambridge,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Aviv, ISR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GER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43141"/>
              </p:ext>
            </p:extLst>
          </p:nvPr>
        </p:nvGraphicFramePr>
        <p:xfrm>
          <a:off x="492371" y="1224498"/>
          <a:ext cx="4521756" cy="5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807054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2257694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83287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536345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526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5207631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014128" y="1426866"/>
            <a:ext cx="84406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98249" y="5161310"/>
            <a:ext cx="1534043" cy="58065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224" y="590283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75868" y="5842447"/>
            <a:ext cx="29441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The Seattle Report on Database Research,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 Vol 48, No 4, Dec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230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Relational Algebra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Operands: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relations</a:t>
            </a:r>
            <a:r>
              <a:rPr lang="en-US" dirty="0"/>
              <a:t> (normalized, variables for computing new values)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Operators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traditional </a:t>
            </a:r>
            <a:r>
              <a:rPr lang="en-US" b="1" dirty="0">
                <a:solidFill>
                  <a:srgbClr val="7889FB"/>
                </a:solidFill>
              </a:rPr>
              <a:t>set operations</a:t>
            </a:r>
            <a:r>
              <a:rPr lang="en-US" dirty="0"/>
              <a:t> and specific </a:t>
            </a:r>
            <a:r>
              <a:rPr lang="en-US" b="1" dirty="0">
                <a:solidFill>
                  <a:srgbClr val="7889FB"/>
                </a:solidFill>
              </a:rPr>
              <a:t>relational operations </a:t>
            </a:r>
            <a:r>
              <a:rPr lang="en-US" dirty="0"/>
              <a:t/>
            </a:r>
            <a:br>
              <a:rPr lang="en-US" dirty="0"/>
            </a:b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Basic Operations </a:t>
            </a:r>
            <a:r>
              <a:rPr lang="en-US" b="0" dirty="0">
                <a:solidFill>
                  <a:schemeClr val="tx1"/>
                </a:solidFill>
              </a:rPr>
              <a:t>(minimal)</a:t>
            </a:r>
          </a:p>
          <a:p>
            <a:pPr lvl="1"/>
            <a:r>
              <a:rPr lang="en-US" dirty="0"/>
              <a:t>Cartesian product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S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Union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Difference </a:t>
            </a:r>
            <a:r>
              <a:rPr lang="de-DE" b="1" dirty="0">
                <a:solidFill>
                  <a:schemeClr val="accent1"/>
                </a:solidFill>
              </a:rPr>
              <a:t>R–S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Projection </a:t>
            </a:r>
            <a:r>
              <a:rPr lang="el-GR" b="1" dirty="0">
                <a:solidFill>
                  <a:schemeClr val="accent1"/>
                </a:solidFill>
              </a:rPr>
              <a:t>π</a:t>
            </a:r>
            <a:r>
              <a:rPr lang="de-DE" b="1" baseline="-12000" dirty="0">
                <a:solidFill>
                  <a:schemeClr val="accent1"/>
                </a:solidFill>
              </a:rPr>
              <a:t>i</a:t>
            </a:r>
            <a:r>
              <a:rPr lang="de-DE" b="1" baseline="-25000" dirty="0">
                <a:solidFill>
                  <a:schemeClr val="accent1"/>
                </a:solidFill>
              </a:rPr>
              <a:t>1</a:t>
            </a:r>
            <a:r>
              <a:rPr lang="de-DE" b="1" dirty="0">
                <a:solidFill>
                  <a:schemeClr val="accent1"/>
                </a:solidFill>
              </a:rPr>
              <a:t>, ..., </a:t>
            </a:r>
            <a:r>
              <a:rPr lang="de-DE" b="1" baseline="-12000" dirty="0">
                <a:solidFill>
                  <a:schemeClr val="accent1"/>
                </a:solidFill>
              </a:rPr>
              <a:t>i</a:t>
            </a:r>
            <a:r>
              <a:rPr lang="de-DE" b="1" baseline="-25000" dirty="0">
                <a:solidFill>
                  <a:schemeClr val="accent1"/>
                </a:solidFill>
              </a:rPr>
              <a:t>m</a:t>
            </a:r>
            <a:r>
              <a:rPr lang="de-DE" b="1" dirty="0">
                <a:solidFill>
                  <a:schemeClr val="accent1"/>
                </a:solidFill>
              </a:rPr>
              <a:t>(R)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Selection </a:t>
            </a:r>
            <a:r>
              <a:rPr lang="el-GR" b="1" dirty="0">
                <a:solidFill>
                  <a:schemeClr val="accent1"/>
                </a:solidFill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</a:rPr>
              <a:t>F</a:t>
            </a:r>
            <a:r>
              <a:rPr lang="de-DE" b="1" dirty="0">
                <a:solidFill>
                  <a:schemeClr val="accent1"/>
                </a:solidFill>
              </a:rPr>
              <a:t>(R)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Derived Operations</a:t>
            </a:r>
          </a:p>
          <a:p>
            <a:pPr lvl="1"/>
            <a:r>
              <a:rPr lang="en-US" dirty="0"/>
              <a:t>Intersection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S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Join </a:t>
            </a:r>
            <a:r>
              <a:rPr lang="en-US" b="1" dirty="0">
                <a:solidFill>
                  <a:schemeClr val="accent1"/>
                </a:solidFill>
              </a:rPr>
              <a:t>R⨝S</a:t>
            </a:r>
          </a:p>
          <a:p>
            <a:pPr lvl="1"/>
            <a:r>
              <a:rPr lang="en-US" dirty="0"/>
              <a:t>Division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S</a:t>
            </a:r>
          </a:p>
          <a:p>
            <a:pPr lvl="1"/>
            <a:endParaRPr lang="de-DE" sz="700" b="1" dirty="0">
              <a:solidFill>
                <a:srgbClr val="FF0000"/>
              </a:solidFill>
              <a:sym typeface="Symbol"/>
            </a:endParaRPr>
          </a:p>
          <a:p>
            <a:r>
              <a:rPr lang="de-DE" dirty="0">
                <a:sym typeface="Symbol"/>
              </a:rPr>
              <a:t>Rename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S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6C8AA9B8-2112-4F84-9E36-BD5C5549950F}"/>
              </a:ext>
            </a:extLst>
          </p:cNvPr>
          <p:cNvSpPr/>
          <p:nvPr/>
        </p:nvSpPr>
        <p:spPr>
          <a:xfrm>
            <a:off x="5534025" y="2914650"/>
            <a:ext cx="1514475" cy="3267075"/>
          </a:xfrm>
          <a:prstGeom prst="round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Operations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334A85D6-FC2A-43FF-8458-8114584C6495}"/>
              </a:ext>
            </a:extLst>
          </p:cNvPr>
          <p:cNvSpPr/>
          <p:nvPr/>
        </p:nvSpPr>
        <p:spPr>
          <a:xfrm>
            <a:off x="7143750" y="2914650"/>
            <a:ext cx="1514475" cy="3267075"/>
          </a:xfrm>
          <a:prstGeom prst="round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Relational Operations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4F951-5800-467F-B34D-4DDC21540C1E}"/>
              </a:ext>
            </a:extLst>
          </p:cNvPr>
          <p:cNvGrpSpPr/>
          <p:nvPr/>
        </p:nvGrpSpPr>
        <p:grpSpPr>
          <a:xfrm>
            <a:off x="4086225" y="4076700"/>
            <a:ext cx="4571999" cy="1002507"/>
            <a:chOff x="4086225" y="4076700"/>
            <a:chExt cx="4571999" cy="1002507"/>
          </a:xfrm>
        </p:grpSpPr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ACAB776E-AC0C-4B02-A8B8-1F66AAE9BEA9}"/>
                </a:ext>
              </a:extLst>
            </p:cNvPr>
            <p:cNvSpPr/>
            <p:nvPr/>
          </p:nvSpPr>
          <p:spPr>
            <a:xfrm>
              <a:off x="4086225" y="4076700"/>
              <a:ext cx="4571999" cy="981075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E00465-2068-450B-8658-9F81FB78DF57}"/>
                </a:ext>
              </a:extLst>
            </p:cNvPr>
            <p:cNvSpPr/>
            <p:nvPr/>
          </p:nvSpPr>
          <p:spPr>
            <a:xfrm>
              <a:off x="6016186" y="4076700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S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604100-3BD3-4D39-8F9F-3622DE210932}"/>
                </a:ext>
              </a:extLst>
            </p:cNvPr>
            <p:cNvSpPr/>
            <p:nvPr/>
          </p:nvSpPr>
          <p:spPr>
            <a:xfrm>
              <a:off x="5997136" y="4382571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S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83E11F-65CE-454F-BF27-E99F4A4212C2}"/>
                </a:ext>
              </a:extLst>
            </p:cNvPr>
            <p:cNvSpPr/>
            <p:nvPr/>
          </p:nvSpPr>
          <p:spPr>
            <a:xfrm>
              <a:off x="6021796" y="4709875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R–S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1C2E7C-6B39-4E15-9AA2-B327D34518AF}"/>
                </a:ext>
              </a:extLst>
            </p:cNvPr>
            <p:cNvSpPr/>
            <p:nvPr/>
          </p:nvSpPr>
          <p:spPr>
            <a:xfrm>
              <a:off x="7302507" y="4197905"/>
              <a:ext cx="1279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</a:t>
              </a:r>
              <a:r>
                <a:rPr lang="de-DE" b="1" baseline="-12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..., </a:t>
              </a:r>
              <a:r>
                <a:rPr lang="de-DE" b="1" baseline="-12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(R)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BE962E-653D-4ED0-A27B-2089CB8878DA}"/>
                </a:ext>
              </a:extLst>
            </p:cNvPr>
            <p:cNvSpPr/>
            <p:nvPr/>
          </p:nvSpPr>
          <p:spPr>
            <a:xfrm>
              <a:off x="7575254" y="4611172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(R)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808DB9-B1F9-476D-8B20-F31B9C9EB15A}"/>
              </a:ext>
            </a:extLst>
          </p:cNvPr>
          <p:cNvGrpSpPr/>
          <p:nvPr/>
        </p:nvGrpSpPr>
        <p:grpSpPr>
          <a:xfrm>
            <a:off x="4086225" y="5200650"/>
            <a:ext cx="4571999" cy="981075"/>
            <a:chOff x="4086225" y="5200650"/>
            <a:chExt cx="4571999" cy="981075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DB2FBAC3-008D-4F23-AEC9-329D0C66D248}"/>
                </a:ext>
              </a:extLst>
            </p:cNvPr>
            <p:cNvSpPr/>
            <p:nvPr/>
          </p:nvSpPr>
          <p:spPr>
            <a:xfrm>
              <a:off x="4086225" y="5200650"/>
              <a:ext cx="4571999" cy="981075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Derived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E7B170-2261-45CF-8897-6069AA07C8FC}"/>
                </a:ext>
              </a:extLst>
            </p:cNvPr>
            <p:cNvSpPr/>
            <p:nvPr/>
          </p:nvSpPr>
          <p:spPr>
            <a:xfrm>
              <a:off x="6006904" y="5314950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S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264A6A-AE77-46FE-A778-7BF8E03FF274}"/>
                </a:ext>
              </a:extLst>
            </p:cNvPr>
            <p:cNvSpPr/>
            <p:nvPr/>
          </p:nvSpPr>
          <p:spPr>
            <a:xfrm>
              <a:off x="7575254" y="5320784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R⨝S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475C03-8DDB-4A5F-AF06-198C2A91A694}"/>
                </a:ext>
              </a:extLst>
            </p:cNvPr>
            <p:cNvSpPr/>
            <p:nvPr/>
          </p:nvSpPr>
          <p:spPr>
            <a:xfrm>
              <a:off x="7625911" y="567773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S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2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12794</TotalTime>
  <Words>3254</Words>
  <Application>Microsoft Office PowerPoint</Application>
  <PresentationFormat>On-screen Show (4:3)</PresentationFormat>
  <Paragraphs>1180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Consolas</vt:lpstr>
      <vt:lpstr>Courier New</vt:lpstr>
      <vt:lpstr>Symbol</vt:lpstr>
      <vt:lpstr>Wingdings</vt:lpstr>
      <vt:lpstr>TU Graz Standard</vt:lpstr>
      <vt:lpstr>Data Management 04 Relational Algebra</vt:lpstr>
      <vt:lpstr>Announcements/Org</vt:lpstr>
      <vt:lpstr>Recap: Relations and Terminology</vt:lpstr>
      <vt:lpstr>Relational Algebra vs Tuple Calculus</vt:lpstr>
      <vt:lpstr>Agenda</vt:lpstr>
      <vt:lpstr>Database Research Self-Assessment 2018 </vt:lpstr>
      <vt:lpstr>Database Research Self-Assessment 2018, cont.</vt:lpstr>
      <vt:lpstr>Relational Algebra</vt:lpstr>
      <vt:lpstr>Core Relational Algebra</vt:lpstr>
      <vt:lpstr>Extended Relational Algebra</vt:lpstr>
      <vt:lpstr>Cartesian Product</vt:lpstr>
      <vt:lpstr>Union</vt:lpstr>
      <vt:lpstr>Difference</vt:lpstr>
      <vt:lpstr>Projection and Selection</vt:lpstr>
      <vt:lpstr>Query Trees</vt:lpstr>
      <vt:lpstr>Intersection</vt:lpstr>
      <vt:lpstr>Division</vt:lpstr>
      <vt:lpstr>(Inner) Join</vt:lpstr>
      <vt:lpstr>Other Types of Joins</vt:lpstr>
      <vt:lpstr>Deduplication, Sorting, and Renaming</vt:lpstr>
      <vt:lpstr>Grouping and Aggregation</vt:lpstr>
      <vt:lpstr>BREAK (and Test Yourself)</vt:lpstr>
      <vt:lpstr>Tuple Calculus</vt:lpstr>
      <vt:lpstr>Overview Tuple Calculus</vt:lpstr>
      <vt:lpstr>Quantifiers</vt:lpstr>
      <vt:lpstr>Relational Algebra vs Tuple Calculus Revisited</vt:lpstr>
      <vt:lpstr>Excursus: The History of System R and SQL</vt:lpstr>
      <vt:lpstr>Excursus: Stonebraker at UC Berkeley</vt:lpstr>
      <vt:lpstr>Physical Operators</vt:lpstr>
      <vt:lpstr>Iterator Model</vt:lpstr>
      <vt:lpstr>(Selected) Physical Operators in PostgreSQL</vt:lpstr>
      <vt:lpstr>ANALYZE and EXPLAIN</vt:lpstr>
      <vt:lpstr>Visual EXPLAIN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- 04 Relational Algebra</dc:title>
  <dc:subject/>
  <dc:creator>mboehm</dc:creator>
  <cp:keywords/>
  <dc:description/>
  <cp:lastModifiedBy>mboehm</cp:lastModifiedBy>
  <cp:revision>807</cp:revision>
  <cp:lastPrinted>2019-03-15T20:53:11Z</cp:lastPrinted>
  <dcterms:created xsi:type="dcterms:W3CDTF">2018-07-12T06:39:10Z</dcterms:created>
  <dcterms:modified xsi:type="dcterms:W3CDTF">2022-03-25T16:55:56Z</dcterms:modified>
  <cp:category/>
</cp:coreProperties>
</file>