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8" r:id="rId2"/>
    <p:sldId id="480" r:id="rId3"/>
    <p:sldId id="289" r:id="rId4"/>
    <p:sldId id="423" r:id="rId5"/>
    <p:sldId id="460" r:id="rId6"/>
    <p:sldId id="425" r:id="rId7"/>
    <p:sldId id="435" r:id="rId8"/>
    <p:sldId id="431" r:id="rId9"/>
    <p:sldId id="433" r:id="rId10"/>
    <p:sldId id="432" r:id="rId11"/>
    <p:sldId id="455" r:id="rId12"/>
    <p:sldId id="456" r:id="rId13"/>
    <p:sldId id="438" r:id="rId14"/>
    <p:sldId id="439" r:id="rId15"/>
    <p:sldId id="440" r:id="rId16"/>
    <p:sldId id="448" r:id="rId17"/>
    <p:sldId id="449" r:id="rId18"/>
    <p:sldId id="442" r:id="rId19"/>
    <p:sldId id="443" r:id="rId20"/>
    <p:sldId id="445" r:id="rId21"/>
    <p:sldId id="461" r:id="rId22"/>
    <p:sldId id="446" r:id="rId23"/>
    <p:sldId id="447" r:id="rId24"/>
    <p:sldId id="427" r:id="rId25"/>
    <p:sldId id="451" r:id="rId26"/>
    <p:sldId id="452" r:id="rId27"/>
    <p:sldId id="441" r:id="rId28"/>
    <p:sldId id="426" r:id="rId29"/>
    <p:sldId id="424" r:id="rId30"/>
    <p:sldId id="457" r:id="rId31"/>
    <p:sldId id="428" r:id="rId32"/>
    <p:sldId id="429" r:id="rId33"/>
    <p:sldId id="430" r:id="rId34"/>
    <p:sldId id="453" r:id="rId35"/>
    <p:sldId id="469" r:id="rId36"/>
    <p:sldId id="484" r:id="rId37"/>
    <p:sldId id="471" r:id="rId38"/>
    <p:sldId id="472" r:id="rId39"/>
    <p:sldId id="473" r:id="rId40"/>
    <p:sldId id="477" r:id="rId41"/>
    <p:sldId id="474" r:id="rId42"/>
    <p:sldId id="341" r:id="rId43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58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03.04.2022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03.04.2022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Part 7 SQL/Temporal SQL:2003 withdrawn,</a:t>
            </a:r>
            <a:r>
              <a:rPr lang="en-US" baseline="0" dirty="0"/>
              <a:t> integrated in SQL:2011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597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current working draft </a:t>
            </a:r>
            <a:r>
              <a:rPr lang="en-US" dirty="0" smtClean="0"/>
              <a:t>2023 </a:t>
            </a:r>
            <a:r>
              <a:rPr lang="en-US" dirty="0"/>
              <a:t>includes SQL/PGQ (property graphs) and SQL/MDA (</a:t>
            </a:r>
            <a:r>
              <a:rPr lang="en-US" dirty="0" err="1"/>
              <a:t>nd</a:t>
            </a:r>
            <a:r>
              <a:rPr lang="en-US" dirty="0"/>
              <a:t> arrays)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108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49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1: common record layouts: #1 fixed-size fields,</a:t>
            </a:r>
            <a:r>
              <a:rPr lang="en-US" baseline="0" dirty="0"/>
              <a:t> </a:t>
            </a:r>
            <a:r>
              <a:rPr lang="en-US" dirty="0"/>
              <a:t>#2 offsets, #3 embedded length</a:t>
            </a:r>
            <a:r>
              <a:rPr lang="en-US" baseline="0" dirty="0"/>
              <a:t> f</a:t>
            </a:r>
            <a:r>
              <a:rPr lang="en-US" dirty="0"/>
              <a:t>ields,</a:t>
            </a:r>
            <a:r>
              <a:rPr lang="en-US" baseline="0" dirty="0"/>
              <a:t> </a:t>
            </a:r>
            <a:r>
              <a:rPr lang="en-US" dirty="0"/>
              <a:t>#4 partitioned (fixed, </a:t>
            </a:r>
            <a:r>
              <a:rPr lang="en-US" dirty="0" err="1"/>
              <a:t>var</a:t>
            </a:r>
            <a:r>
              <a:rPr lang="en-US" dirty="0"/>
              <a:t> w/ length fields)</a:t>
            </a:r>
          </a:p>
          <a:p>
            <a:endParaRPr lang="en-US" dirty="0"/>
          </a:p>
          <a:p>
            <a:r>
              <a:rPr lang="en-US" dirty="0"/>
              <a:t>Note 2: http://databasearchitects.blogspot.com/2015/01/fun-with-char.html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448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7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73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1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Query Languages (SQL)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05 Query Languages (SQL)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SS 2022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scorp.com/SQLStandard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wnload.oracle.com/otndocs/products/spatial/pdf/AnD2020/AD_Develop_Graph_Apps_SQL_PGQ.pdf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739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327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soniq.org/docs/JSONiq/html-single/index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RumbleDB/rumble" TargetMode="External"/><Relationship Id="rId4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boehm7.github.io/teaching/ss22_dbs/02_ExerciseQueriesAPIs.pd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graz-isds/datasets.gi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www.data.gv.at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ss22_dbs/CreateSchema.sq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ugraz-isds/datasets/tree/master/districts_graz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boehm7.github.io/teaching/ss22_dbs/Results.z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05 Query Languages (SQL)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 03,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SQL Standard,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en-US" dirty="0"/>
              <a:t>Since SQL:2003 overall structure remained unchanged ...</a:t>
            </a:r>
          </a:p>
          <a:p>
            <a:pPr lvl="1"/>
            <a:endParaRPr lang="de-DE" altLang="en-US" sz="1200" dirty="0"/>
          </a:p>
          <a:p>
            <a:r>
              <a:rPr lang="de-DE" altLang="en-US" dirty="0"/>
              <a:t>SQL:2008 </a:t>
            </a:r>
            <a:r>
              <a:rPr lang="de-DE" altLang="en-US" b="0" dirty="0">
                <a:solidFill>
                  <a:schemeClr val="accent1"/>
                </a:solidFill>
              </a:rPr>
              <a:t>(???? pages)</a:t>
            </a:r>
          </a:p>
          <a:p>
            <a:pPr marL="685800" lvl="2">
              <a:buClr>
                <a:srgbClr val="F70146"/>
              </a:buClr>
            </a:pPr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2003</a:t>
            </a:r>
            <a:endParaRPr lang="de-DE" altLang="en-US" dirty="0"/>
          </a:p>
          <a:p>
            <a:pPr lvl="1"/>
            <a:r>
              <a:rPr lang="de-DE" altLang="en-US" dirty="0"/>
              <a:t>E.g., </a:t>
            </a:r>
            <a:r>
              <a:rPr lang="de-DE" altLang="en-US" b="1" dirty="0">
                <a:solidFill>
                  <a:schemeClr val="accent1"/>
                </a:solidFill>
              </a:rPr>
              <a:t>XML</a:t>
            </a:r>
            <a:r>
              <a:rPr lang="de-DE" altLang="en-US" dirty="0"/>
              <a:t> XQuery extensions, case/trigger extension  </a:t>
            </a:r>
          </a:p>
          <a:p>
            <a:r>
              <a:rPr lang="de-DE" altLang="en-US" dirty="0"/>
              <a:t>SQL:2011 </a:t>
            </a:r>
            <a:r>
              <a:rPr lang="de-DE" altLang="en-US" b="0" dirty="0">
                <a:solidFill>
                  <a:schemeClr val="accent1"/>
                </a:solidFill>
              </a:rPr>
              <a:t>(4079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2011</a:t>
            </a:r>
            <a:endParaRPr lang="de-DE" altLang="en-US" dirty="0"/>
          </a:p>
          <a:p>
            <a:pPr lvl="1"/>
            <a:r>
              <a:rPr lang="de-DE" altLang="en-US" dirty="0"/>
              <a:t>E.g., time periods, temporal constraints, time travel queries</a:t>
            </a:r>
          </a:p>
          <a:p>
            <a:r>
              <a:rPr lang="de-DE" altLang="en-US" dirty="0"/>
              <a:t>SQL:2016 </a:t>
            </a:r>
            <a:r>
              <a:rPr lang="de-DE" altLang="en-US" b="0" dirty="0">
                <a:solidFill>
                  <a:schemeClr val="accent1"/>
                </a:solidFill>
              </a:rPr>
              <a:t>(???? pages)</a:t>
            </a:r>
            <a:endParaRPr lang="de-DE" altLang="en-US" dirty="0"/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2016</a:t>
            </a:r>
          </a:p>
          <a:p>
            <a:pPr lvl="1"/>
            <a:r>
              <a:rPr lang="en-US" altLang="en-US" dirty="0"/>
              <a:t>E.g., </a:t>
            </a:r>
            <a:r>
              <a:rPr lang="en-US" altLang="en-US" b="1" dirty="0">
                <a:solidFill>
                  <a:schemeClr val="accent1"/>
                </a:solidFill>
              </a:rPr>
              <a:t>JSON</a:t>
            </a:r>
            <a:r>
              <a:rPr lang="en-US" altLang="en-US" dirty="0"/>
              <a:t> documents and functions (optional</a:t>
            </a:r>
            <a:r>
              <a:rPr lang="en-US" altLang="en-US" dirty="0" smtClean="0"/>
              <a:t>)</a:t>
            </a:r>
          </a:p>
          <a:p>
            <a:r>
              <a:rPr lang="en-US" altLang="en-US" dirty="0" smtClean="0"/>
              <a:t>SQL:2023 </a:t>
            </a:r>
            <a:r>
              <a:rPr lang="en-US" altLang="en-US" b="0" dirty="0" smtClean="0"/>
              <a:t>(upcoming)</a:t>
            </a:r>
          </a:p>
          <a:p>
            <a:pPr lvl="1"/>
            <a:r>
              <a:rPr lang="en-US" altLang="en-US" dirty="0" smtClean="0"/>
              <a:t>E.g., SQL:PGQ (property </a:t>
            </a:r>
            <a:r>
              <a:rPr lang="en-US" altLang="en-US" b="1" dirty="0" smtClean="0">
                <a:solidFill>
                  <a:schemeClr val="accent1"/>
                </a:solidFill>
              </a:rPr>
              <a:t>graph</a:t>
            </a:r>
            <a:r>
              <a:rPr lang="en-US" altLang="en-US" dirty="0" smtClean="0"/>
              <a:t> definition and querying)</a:t>
            </a:r>
            <a:endParaRPr lang="en-US" altLang="en-US" dirty="0"/>
          </a:p>
          <a:p>
            <a:pPr lvl="1"/>
            <a:endParaRPr lang="en-US" altLang="en-US" dirty="0"/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Note:</a:t>
            </a:r>
            <a:r>
              <a:rPr lang="en-US" dirty="0">
                <a:sym typeface="Wingdings" panose="05000000000000000000" pitchFamily="2" charset="2"/>
              </a:rPr>
              <a:t> We </a:t>
            </a:r>
            <a:r>
              <a:rPr lang="en-US" dirty="0" smtClean="0">
                <a:sym typeface="Wingdings" panose="05000000000000000000" pitchFamily="2" charset="2"/>
              </a:rPr>
              <a:t>only </a:t>
            </a:r>
            <a:r>
              <a:rPr lang="en-US" dirty="0">
                <a:sym typeface="Wingdings" panose="05000000000000000000" pitchFamily="2" charset="2"/>
              </a:rPr>
              <a:t>discuss common primitives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77172" y="1331352"/>
            <a:ext cx="2240782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[Working Draft SQL:2011: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https://www.wiscorp.com/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SQLStandards.html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60" y="4923694"/>
            <a:ext cx="2016903" cy="11178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1945" y="6010823"/>
            <a:ext cx="2934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download.oracle.com/otndocs/products/spatial/pdf/AnD2020/AD_Develop_Graph_Apps_SQL_PGQ.pdf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SQL:2003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 Variety of Types</a:t>
            </a:r>
          </a:p>
          <a:p>
            <a:pPr lvl="1"/>
            <a:r>
              <a:rPr lang="en-US" dirty="0"/>
              <a:t>With support for </a:t>
            </a:r>
            <a:br>
              <a:rPr lang="en-US" dirty="0"/>
            </a:br>
            <a:r>
              <a:rPr lang="en-US" dirty="0"/>
              <a:t>multiple spellings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 Box 1029"/>
          <p:cNvSpPr txBox="1">
            <a:spLocks noChangeArrowheads="1"/>
          </p:cNvSpPr>
          <p:nvPr/>
        </p:nvSpPr>
        <p:spPr bwMode="auto">
          <a:xfrm>
            <a:off x="3581400" y="1966968"/>
            <a:ext cx="2133600" cy="3794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SQL data types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3730451" y="2728968"/>
            <a:ext cx="1828800" cy="648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Predefined </a:t>
            </a:r>
            <a:b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Data Types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31"/>
          <p:cNvSpPr txBox="1">
            <a:spLocks noChangeArrowheads="1"/>
          </p:cNvSpPr>
          <p:nvPr/>
        </p:nvSpPr>
        <p:spPr bwMode="auto">
          <a:xfrm>
            <a:off x="6399126" y="2728968"/>
            <a:ext cx="1828800" cy="654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User-defined Types (UDT)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1219200" y="4557768"/>
            <a:ext cx="10668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</a:t>
            </a:r>
            <a:endParaRPr lang="en-US" altLang="en-US" sz="1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033"/>
          <p:cNvSpPr txBox="1">
            <a:spLocks noChangeArrowheads="1"/>
          </p:cNvSpPr>
          <p:nvPr/>
        </p:nvSpPr>
        <p:spPr bwMode="auto">
          <a:xfrm>
            <a:off x="152400" y="4557768"/>
            <a:ext cx="9906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</a:t>
            </a:r>
            <a:endParaRPr lang="en-US" altLang="en-US" sz="1400" b="1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040"/>
          <p:cNvSpPr txBox="1">
            <a:spLocks noChangeArrowheads="1"/>
          </p:cNvSpPr>
          <p:nvPr/>
        </p:nvSpPr>
        <p:spPr bwMode="auto">
          <a:xfrm>
            <a:off x="6781800" y="1724445"/>
            <a:ext cx="2136154" cy="279180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in SQL:1999 / SQL:2003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041" descr="Light upward diagonal"/>
          <p:cNvSpPr txBox="1">
            <a:spLocks noChangeArrowheads="1"/>
          </p:cNvSpPr>
          <p:nvPr/>
        </p:nvSpPr>
        <p:spPr bwMode="auto">
          <a:xfrm>
            <a:off x="6781800" y="2029245"/>
            <a:ext cx="2136154" cy="27918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Deleted in SQL:2003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042"/>
          <p:cNvSpPr txBox="1">
            <a:spLocks noChangeArrowheads="1"/>
          </p:cNvSpPr>
          <p:nvPr/>
        </p:nvSpPr>
        <p:spPr bwMode="auto">
          <a:xfrm>
            <a:off x="2063679" y="3775942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Interval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43"/>
          <p:cNvSpPr txBox="1">
            <a:spLocks noChangeArrowheads="1"/>
          </p:cNvSpPr>
          <p:nvPr/>
        </p:nvSpPr>
        <p:spPr bwMode="auto">
          <a:xfrm>
            <a:off x="5867400" y="3795768"/>
            <a:ext cx="1143000" cy="371513"/>
          </a:xfrm>
          <a:prstGeom prst="rect">
            <a:avLst/>
          </a:prstGeom>
          <a:solidFill>
            <a:srgbClr val="7889FB"/>
          </a:solidFill>
          <a:ln w="1905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Boolean</a:t>
            </a:r>
            <a:endParaRPr lang="en-US" altLang="en-US" sz="18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44" descr="Light upward diagonal"/>
          <p:cNvSpPr txBox="1">
            <a:spLocks noChangeArrowheads="1"/>
          </p:cNvSpPr>
          <p:nvPr/>
        </p:nvSpPr>
        <p:spPr bwMode="auto">
          <a:xfrm>
            <a:off x="3505200" y="4557768"/>
            <a:ext cx="533400" cy="30995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1045"/>
          <p:cNvSpPr txBox="1">
            <a:spLocks noChangeArrowheads="1"/>
          </p:cNvSpPr>
          <p:nvPr/>
        </p:nvSpPr>
        <p:spPr bwMode="auto">
          <a:xfrm>
            <a:off x="4969681" y="4557768"/>
            <a:ext cx="728639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Character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046"/>
          <p:cNvSpPr txBox="1">
            <a:spLocks noChangeArrowheads="1"/>
          </p:cNvSpPr>
          <p:nvPr/>
        </p:nvSpPr>
        <p:spPr bwMode="auto">
          <a:xfrm>
            <a:off x="4205236" y="4557768"/>
            <a:ext cx="609600" cy="309958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Blob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1047"/>
          <p:cNvSpPr txBox="1">
            <a:spLocks noChangeArrowheads="1"/>
          </p:cNvSpPr>
          <p:nvPr/>
        </p:nvSpPr>
        <p:spPr bwMode="auto">
          <a:xfrm>
            <a:off x="6754163" y="4557768"/>
            <a:ext cx="6096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Date</a:t>
            </a:r>
            <a:endParaRPr lang="en-US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Box 1048"/>
          <p:cNvSpPr txBox="1">
            <a:spLocks noChangeArrowheads="1"/>
          </p:cNvSpPr>
          <p:nvPr/>
        </p:nvSpPr>
        <p:spPr bwMode="auto">
          <a:xfrm>
            <a:off x="7439963" y="4557768"/>
            <a:ext cx="609600" cy="309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altLang="en-US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Box 1049"/>
          <p:cNvSpPr txBox="1">
            <a:spLocks noChangeArrowheads="1"/>
          </p:cNvSpPr>
          <p:nvPr/>
        </p:nvSpPr>
        <p:spPr bwMode="auto">
          <a:xfrm>
            <a:off x="8103355" y="4561307"/>
            <a:ext cx="969818" cy="30641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Timestamp</a:t>
            </a:r>
            <a:endParaRPr lang="en-US" altLang="en-US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Box 1050" descr="Light upward diagonal"/>
          <p:cNvSpPr txBox="1">
            <a:spLocks noChangeArrowheads="1"/>
          </p:cNvSpPr>
          <p:nvPr/>
        </p:nvSpPr>
        <p:spPr bwMode="auto">
          <a:xfrm>
            <a:off x="2590800" y="5319768"/>
            <a:ext cx="762000" cy="27918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Box 1051" descr="Light upward diagonal"/>
          <p:cNvSpPr txBox="1">
            <a:spLocks noChangeArrowheads="1"/>
          </p:cNvSpPr>
          <p:nvPr/>
        </p:nvSpPr>
        <p:spPr bwMode="auto">
          <a:xfrm>
            <a:off x="3429000" y="5319768"/>
            <a:ext cx="762000" cy="27918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052"/>
          <p:cNvSpPr txBox="1">
            <a:spLocks noChangeArrowheads="1"/>
          </p:cNvSpPr>
          <p:nvPr/>
        </p:nvSpPr>
        <p:spPr bwMode="auto">
          <a:xfrm>
            <a:off x="4800600" y="5319768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053"/>
          <p:cNvSpPr txBox="1">
            <a:spLocks noChangeArrowheads="1"/>
          </p:cNvSpPr>
          <p:nvPr/>
        </p:nvSpPr>
        <p:spPr bwMode="auto">
          <a:xfrm>
            <a:off x="5638800" y="5319768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Varying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54"/>
          <p:cNvSpPr txBox="1">
            <a:spLocks noChangeArrowheads="1"/>
          </p:cNvSpPr>
          <p:nvPr/>
        </p:nvSpPr>
        <p:spPr bwMode="auto">
          <a:xfrm>
            <a:off x="6477000" y="5319768"/>
            <a:ext cx="762000" cy="279180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Clob</a:t>
            </a:r>
            <a:endParaRPr lang="en-US" altLang="en-US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055"/>
          <p:cNvSpPr txBox="1">
            <a:spLocks noChangeArrowheads="1"/>
          </p:cNvSpPr>
          <p:nvPr/>
        </p:nvSpPr>
        <p:spPr bwMode="auto">
          <a:xfrm>
            <a:off x="381000" y="5014968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</a:p>
        </p:txBody>
      </p:sp>
      <p:sp>
        <p:nvSpPr>
          <p:cNvPr id="26" name="Text Box 1056"/>
          <p:cNvSpPr txBox="1">
            <a:spLocks noChangeArrowheads="1"/>
          </p:cNvSpPr>
          <p:nvPr/>
        </p:nvSpPr>
        <p:spPr bwMode="auto">
          <a:xfrm>
            <a:off x="381000" y="5302306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DECIMAL</a:t>
            </a:r>
          </a:p>
        </p:txBody>
      </p:sp>
      <p:sp>
        <p:nvSpPr>
          <p:cNvPr id="27" name="Text Box 1057"/>
          <p:cNvSpPr txBox="1">
            <a:spLocks noChangeArrowheads="1"/>
          </p:cNvSpPr>
          <p:nvPr/>
        </p:nvSpPr>
        <p:spPr bwMode="auto">
          <a:xfrm>
            <a:off x="381000" y="5607106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SMALLINT</a:t>
            </a:r>
          </a:p>
        </p:txBody>
      </p:sp>
      <p:sp>
        <p:nvSpPr>
          <p:cNvPr id="28" name="Text Box 1058"/>
          <p:cNvSpPr txBox="1">
            <a:spLocks noChangeArrowheads="1"/>
          </p:cNvSpPr>
          <p:nvPr/>
        </p:nvSpPr>
        <p:spPr bwMode="auto">
          <a:xfrm>
            <a:off x="381000" y="6216706"/>
            <a:ext cx="762000" cy="279180"/>
          </a:xfrm>
          <a:prstGeom prst="rect">
            <a:avLst/>
          </a:prstGeom>
          <a:solidFill>
            <a:srgbClr val="7889FB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BIGINT</a:t>
            </a:r>
          </a:p>
        </p:txBody>
      </p:sp>
      <p:sp>
        <p:nvSpPr>
          <p:cNvPr id="29" name="Text Box 1059"/>
          <p:cNvSpPr txBox="1">
            <a:spLocks noChangeArrowheads="1"/>
          </p:cNvSpPr>
          <p:nvPr/>
        </p:nvSpPr>
        <p:spPr bwMode="auto">
          <a:xfrm>
            <a:off x="381000" y="5911906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  <a:cs typeface="Calibri" panose="020F0502020204030204" pitchFamily="34" charset="0"/>
              </a:rPr>
              <a:t>INTEGE</a:t>
            </a:r>
            <a:r>
              <a:rPr lang="de-DE" altLang="en-US" b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 Box 1060"/>
          <p:cNvSpPr txBox="1">
            <a:spLocks noChangeArrowheads="1"/>
          </p:cNvSpPr>
          <p:nvPr/>
        </p:nvSpPr>
        <p:spPr bwMode="auto">
          <a:xfrm>
            <a:off x="1524000" y="5291193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REAL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1061"/>
          <p:cNvSpPr txBox="1">
            <a:spLocks noChangeArrowheads="1"/>
          </p:cNvSpPr>
          <p:nvPr/>
        </p:nvSpPr>
        <p:spPr bwMode="auto">
          <a:xfrm>
            <a:off x="1524000" y="5595993"/>
            <a:ext cx="762000" cy="2791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FLOAT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1062"/>
          <p:cNvSpPr txBox="1">
            <a:spLocks noChangeArrowheads="1"/>
          </p:cNvSpPr>
          <p:nvPr/>
        </p:nvSpPr>
        <p:spPr bwMode="auto">
          <a:xfrm>
            <a:off x="1524000" y="5900793"/>
            <a:ext cx="762000" cy="4638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b="1">
                <a:latin typeface="Calibri" panose="020F0502020204030204" pitchFamily="34" charset="0"/>
                <a:cs typeface="Calibri" panose="020F0502020204030204" pitchFamily="34" charset="0"/>
              </a:rPr>
              <a:t>DOUBLE PRECISION</a:t>
            </a:r>
            <a:endParaRPr lang="en-US" alt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ine 1063"/>
          <p:cNvSpPr>
            <a:spLocks noChangeShapeType="1"/>
          </p:cNvSpPr>
          <p:nvPr/>
        </p:nvSpPr>
        <p:spPr bwMode="auto">
          <a:xfrm>
            <a:off x="228600" y="4862568"/>
            <a:ext cx="0" cy="14478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Line 1064"/>
          <p:cNvSpPr>
            <a:spLocks noChangeShapeType="1"/>
          </p:cNvSpPr>
          <p:nvPr/>
        </p:nvSpPr>
        <p:spPr bwMode="auto">
          <a:xfrm>
            <a:off x="1371600" y="4862568"/>
            <a:ext cx="0" cy="121920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Line 1065"/>
          <p:cNvSpPr>
            <a:spLocks noChangeShapeType="1"/>
          </p:cNvSpPr>
          <p:nvPr/>
        </p:nvSpPr>
        <p:spPr bwMode="auto">
          <a:xfrm>
            <a:off x="228600" y="63103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Line 1066"/>
          <p:cNvSpPr>
            <a:spLocks noChangeShapeType="1"/>
          </p:cNvSpPr>
          <p:nvPr/>
        </p:nvSpPr>
        <p:spPr bwMode="auto">
          <a:xfrm>
            <a:off x="228600" y="60055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Line 1067"/>
          <p:cNvSpPr>
            <a:spLocks noChangeShapeType="1"/>
          </p:cNvSpPr>
          <p:nvPr/>
        </p:nvSpPr>
        <p:spPr bwMode="auto">
          <a:xfrm>
            <a:off x="228600" y="57007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Line 1068"/>
          <p:cNvSpPr>
            <a:spLocks noChangeShapeType="1"/>
          </p:cNvSpPr>
          <p:nvPr/>
        </p:nvSpPr>
        <p:spPr bwMode="auto">
          <a:xfrm>
            <a:off x="228600" y="53959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Line 1069"/>
          <p:cNvSpPr>
            <a:spLocks noChangeShapeType="1"/>
          </p:cNvSpPr>
          <p:nvPr/>
        </p:nvSpPr>
        <p:spPr bwMode="auto">
          <a:xfrm>
            <a:off x="228600" y="51673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Line 1070"/>
          <p:cNvSpPr>
            <a:spLocks noChangeShapeType="1"/>
          </p:cNvSpPr>
          <p:nvPr/>
        </p:nvSpPr>
        <p:spPr bwMode="auto">
          <a:xfrm>
            <a:off x="1371600" y="53959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Line 1071"/>
          <p:cNvSpPr>
            <a:spLocks noChangeShapeType="1"/>
          </p:cNvSpPr>
          <p:nvPr/>
        </p:nvSpPr>
        <p:spPr bwMode="auto">
          <a:xfrm>
            <a:off x="1371600" y="57007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1072"/>
          <p:cNvSpPr>
            <a:spLocks noChangeShapeType="1"/>
          </p:cNvSpPr>
          <p:nvPr/>
        </p:nvSpPr>
        <p:spPr bwMode="auto">
          <a:xfrm>
            <a:off x="1371600" y="6081768"/>
            <a:ext cx="152400" cy="0"/>
          </a:xfrm>
          <a:prstGeom prst="line">
            <a:avLst/>
          </a:prstGeom>
          <a:noFill/>
          <a:ln w="19050">
            <a:solidFill>
              <a:srgbClr val="7889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noAutofit/>
          </a:bodyPr>
          <a:lstStyle/>
          <a:p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 Box 1100"/>
          <p:cNvSpPr txBox="1">
            <a:spLocks noChangeArrowheads="1"/>
          </p:cNvSpPr>
          <p:nvPr/>
        </p:nvSpPr>
        <p:spPr bwMode="auto">
          <a:xfrm>
            <a:off x="3962400" y="3795768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String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104"/>
          <p:cNvSpPr txBox="1">
            <a:spLocks noChangeArrowheads="1"/>
          </p:cNvSpPr>
          <p:nvPr/>
        </p:nvSpPr>
        <p:spPr bwMode="auto">
          <a:xfrm>
            <a:off x="1061776" y="2728968"/>
            <a:ext cx="1828800" cy="648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Composite </a:t>
            </a:r>
            <a:b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Data Types</a:t>
            </a:r>
            <a:endParaRPr lang="en-US" alt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 Box 1105"/>
          <p:cNvSpPr txBox="1">
            <a:spLocks noChangeArrowheads="1"/>
          </p:cNvSpPr>
          <p:nvPr/>
        </p:nvSpPr>
        <p:spPr bwMode="auto">
          <a:xfrm>
            <a:off x="152400" y="3795768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>
                <a:latin typeface="Calibri" panose="020F0502020204030204" pitchFamily="34" charset="0"/>
                <a:cs typeface="Calibri" panose="020F0502020204030204" pitchFamily="34" charset="0"/>
              </a:rPr>
              <a:t>Numeric</a:t>
            </a:r>
            <a:endParaRPr lang="en-US" altLang="en-US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 Box 1106"/>
          <p:cNvSpPr txBox="1">
            <a:spLocks noChangeArrowheads="1"/>
          </p:cNvSpPr>
          <p:nvPr/>
        </p:nvSpPr>
        <p:spPr bwMode="auto">
          <a:xfrm>
            <a:off x="7768213" y="3795768"/>
            <a:ext cx="1143000" cy="37151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no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Datetime</a:t>
            </a:r>
            <a:endParaRPr lang="en-US" alt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5" idx="2"/>
            <a:endCxn id="44" idx="0"/>
          </p:cNvCxnSpPr>
          <p:nvPr/>
        </p:nvCxnSpPr>
        <p:spPr>
          <a:xfrm flipH="1">
            <a:off x="1976176" y="2346381"/>
            <a:ext cx="2672024" cy="3825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4644851" y="2346381"/>
            <a:ext cx="3349" cy="3825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4648200" y="2346381"/>
            <a:ext cx="2665326" cy="3825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45" idx="0"/>
          </p:cNvCxnSpPr>
          <p:nvPr/>
        </p:nvCxnSpPr>
        <p:spPr>
          <a:xfrm flipH="1">
            <a:off x="723900" y="3377480"/>
            <a:ext cx="3920951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12" idx="0"/>
          </p:cNvCxnSpPr>
          <p:nvPr/>
        </p:nvCxnSpPr>
        <p:spPr>
          <a:xfrm flipH="1">
            <a:off x="2635179" y="3377480"/>
            <a:ext cx="2009672" cy="3984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43" idx="0"/>
          </p:cNvCxnSpPr>
          <p:nvPr/>
        </p:nvCxnSpPr>
        <p:spPr>
          <a:xfrm flipH="1">
            <a:off x="4533900" y="3377480"/>
            <a:ext cx="110951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13" idx="0"/>
          </p:cNvCxnSpPr>
          <p:nvPr/>
        </p:nvCxnSpPr>
        <p:spPr>
          <a:xfrm>
            <a:off x="4644851" y="3377480"/>
            <a:ext cx="1794049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6" idx="2"/>
            <a:endCxn id="46" idx="0"/>
          </p:cNvCxnSpPr>
          <p:nvPr/>
        </p:nvCxnSpPr>
        <p:spPr>
          <a:xfrm>
            <a:off x="4644851" y="3377480"/>
            <a:ext cx="3694862" cy="41828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6" idx="2"/>
            <a:endCxn id="19" idx="0"/>
          </p:cNvCxnSpPr>
          <p:nvPr/>
        </p:nvCxnSpPr>
        <p:spPr>
          <a:xfrm>
            <a:off x="8339713" y="4167281"/>
            <a:ext cx="248551" cy="39402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6" idx="2"/>
            <a:endCxn id="18" idx="0"/>
          </p:cNvCxnSpPr>
          <p:nvPr/>
        </p:nvCxnSpPr>
        <p:spPr>
          <a:xfrm flipH="1">
            <a:off x="7744763" y="4167281"/>
            <a:ext cx="59495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6" idx="2"/>
            <a:endCxn id="17" idx="0"/>
          </p:cNvCxnSpPr>
          <p:nvPr/>
        </p:nvCxnSpPr>
        <p:spPr>
          <a:xfrm flipH="1">
            <a:off x="7058963" y="4167281"/>
            <a:ext cx="128075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5" idx="2"/>
            <a:endCxn id="9" idx="0"/>
          </p:cNvCxnSpPr>
          <p:nvPr/>
        </p:nvCxnSpPr>
        <p:spPr>
          <a:xfrm flipH="1">
            <a:off x="647700" y="4167281"/>
            <a:ext cx="7620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5" idx="2"/>
            <a:endCxn id="8" idx="0"/>
          </p:cNvCxnSpPr>
          <p:nvPr/>
        </p:nvCxnSpPr>
        <p:spPr>
          <a:xfrm>
            <a:off x="723900" y="4167281"/>
            <a:ext cx="102870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3" idx="2"/>
            <a:endCxn id="14" idx="0"/>
          </p:cNvCxnSpPr>
          <p:nvPr/>
        </p:nvCxnSpPr>
        <p:spPr>
          <a:xfrm flipH="1">
            <a:off x="3771900" y="4167281"/>
            <a:ext cx="762000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3" idx="2"/>
            <a:endCxn id="16" idx="0"/>
          </p:cNvCxnSpPr>
          <p:nvPr/>
        </p:nvCxnSpPr>
        <p:spPr>
          <a:xfrm flipH="1">
            <a:off x="4510036" y="4167281"/>
            <a:ext cx="23864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43" idx="2"/>
            <a:endCxn id="15" idx="0"/>
          </p:cNvCxnSpPr>
          <p:nvPr/>
        </p:nvCxnSpPr>
        <p:spPr>
          <a:xfrm>
            <a:off x="4533900" y="4167281"/>
            <a:ext cx="800101" cy="390487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5" idx="2"/>
            <a:endCxn id="24" idx="0"/>
          </p:cNvCxnSpPr>
          <p:nvPr/>
        </p:nvCxnSpPr>
        <p:spPr>
          <a:xfrm>
            <a:off x="5334001" y="4867726"/>
            <a:ext cx="1523999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>
            <a:off x="5334001" y="4867726"/>
            <a:ext cx="685799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 flipH="1">
            <a:off x="5181600" y="4867726"/>
            <a:ext cx="152401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4" idx="2"/>
            <a:endCxn id="21" idx="0"/>
          </p:cNvCxnSpPr>
          <p:nvPr/>
        </p:nvCxnSpPr>
        <p:spPr>
          <a:xfrm>
            <a:off x="3771900" y="4867726"/>
            <a:ext cx="38100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 flipH="1">
            <a:off x="2971800" y="4867726"/>
            <a:ext cx="800100" cy="45204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206679" y="5840503"/>
            <a:ext cx="5311810" cy="64633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/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Implicit casts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among numeric types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and among character types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0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43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Types in PostgreSQL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Strings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CHAR(n)</a:t>
            </a:r>
            <a:r>
              <a:rPr lang="en-US" dirty="0"/>
              <a:t>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fixed-length character sequence (padded to n)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VARCHAR(n)</a:t>
            </a:r>
            <a:r>
              <a:rPr lang="en-US" dirty="0"/>
              <a:t>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variable-length character sequence (n max)</a:t>
            </a:r>
            <a:endParaRPr lang="en-US" dirty="0"/>
          </a:p>
          <a:p>
            <a:pPr lvl="1"/>
            <a:r>
              <a:rPr lang="en-US" dirty="0"/>
              <a:t>TEXT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variable-length character sequence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Numeric</a:t>
            </a:r>
          </a:p>
          <a:p>
            <a:pPr lvl="1"/>
            <a:r>
              <a:rPr lang="en-US" dirty="0"/>
              <a:t>SMALLINT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2 byte integer (signed short) 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INT/INTEGER</a:t>
            </a:r>
            <a:r>
              <a:rPr lang="en-US" dirty="0"/>
              <a:t>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4 byte integer (signed </a:t>
            </a:r>
            <a:r>
              <a:rPr lang="en-US" dirty="0" err="1">
                <a:sym typeface="Wingdings" panose="05000000000000000000" pitchFamily="2" charset="2"/>
              </a:rPr>
              <a:t>int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SERIAL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INTEGER w/ auto increment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NUMERIC(p, s)</a:t>
            </a:r>
            <a:r>
              <a:rPr lang="en-US" dirty="0"/>
              <a:t>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exact real with p digits and s after decimal point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Time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DATE</a:t>
            </a:r>
            <a:r>
              <a:rPr lang="en-US" dirty="0"/>
              <a:t>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date </a:t>
            </a:r>
            <a:endParaRPr lang="en-US" dirty="0"/>
          </a:p>
          <a:p>
            <a:pPr lvl="1"/>
            <a:r>
              <a:rPr lang="en-US" dirty="0"/>
              <a:t>TIMESTAMP/TIMESTAMPTZ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date and time, </a:t>
            </a:r>
            <a:r>
              <a:rPr lang="en-US" dirty="0" err="1">
                <a:sym typeface="Wingdings" panose="05000000000000000000" pitchFamily="2" charset="2"/>
              </a:rPr>
              <a:t>timezone</a:t>
            </a:r>
            <a:r>
              <a:rPr lang="en-US" dirty="0">
                <a:sym typeface="Wingdings" panose="05000000000000000000" pitchFamily="2" charset="2"/>
              </a:rPr>
              <a:t>-aware if needed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JSON</a:t>
            </a:r>
          </a:p>
          <a:p>
            <a:pPr lvl="1"/>
            <a:r>
              <a:rPr lang="en-US" dirty="0"/>
              <a:t>JSON 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text JSON representation (requires reparsing)</a:t>
            </a:r>
            <a:endParaRPr lang="en-US" dirty="0"/>
          </a:p>
          <a:p>
            <a:pPr lvl="1"/>
            <a:r>
              <a:rPr lang="en-US" dirty="0"/>
              <a:t>JSONB					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binary JSON representation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36568" y="679515"/>
            <a:ext cx="302455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Appropriate, Brief, Complete</a:t>
            </a:r>
          </a:p>
        </p:txBody>
      </p:sp>
    </p:spTree>
    <p:extLst>
      <p:ext uri="{BB962C8B-B14F-4D97-AF65-F5344CB8AC3E}">
        <p14:creationId xmlns:p14="http://schemas.microsoft.com/office/powerpoint/2010/main" val="13415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Create, Alter, and Delete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Table</a:t>
            </a:r>
          </a:p>
          <a:p>
            <a:pPr lvl="1"/>
            <a:r>
              <a:rPr lang="en-US" dirty="0"/>
              <a:t>Typed attributes</a:t>
            </a:r>
          </a:p>
          <a:p>
            <a:pPr lvl="1"/>
            <a:r>
              <a:rPr lang="en-US" dirty="0"/>
              <a:t>Primary and foreign keys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 NULL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UNIQUE</a:t>
            </a:r>
            <a:r>
              <a:rPr lang="en-US" dirty="0"/>
              <a:t> constraints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DEFAULT</a:t>
            </a:r>
            <a:r>
              <a:rPr lang="en-US" dirty="0"/>
              <a:t> values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CHECK</a:t>
            </a:r>
            <a:r>
              <a:rPr lang="en-US" dirty="0"/>
              <a:t> constraints</a:t>
            </a:r>
          </a:p>
          <a:p>
            <a:pPr lvl="1"/>
            <a:endParaRPr lang="en-US" sz="700" dirty="0"/>
          </a:p>
          <a:p>
            <a:r>
              <a:rPr lang="en-US" dirty="0"/>
              <a:t>Alter 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DROP</a:t>
            </a:r>
            <a:r>
              <a:rPr lang="en-US" dirty="0"/>
              <a:t> columns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ALTER</a:t>
            </a:r>
            <a:r>
              <a:rPr lang="en-US" dirty="0"/>
              <a:t> data type, defaults, </a:t>
            </a:r>
            <a:br>
              <a:rPr lang="en-US" dirty="0"/>
            </a:br>
            <a:r>
              <a:rPr lang="en-US" dirty="0"/>
              <a:t>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Delete Table</a:t>
            </a:r>
          </a:p>
          <a:p>
            <a:pPr lvl="1"/>
            <a:r>
              <a:rPr lang="en-US" dirty="0"/>
              <a:t>Delete table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Note: </a:t>
            </a:r>
            <a:r>
              <a:rPr lang="en-US" dirty="0"/>
              <a:t>order of tables matters </a:t>
            </a:r>
            <a:br>
              <a:rPr lang="en-US" dirty="0"/>
            </a:br>
            <a:r>
              <a:rPr lang="en-US" dirty="0"/>
              <a:t>due to referential integrity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1174" y="1339379"/>
            <a:ext cx="47930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SID </a:t>
            </a:r>
            <a:r>
              <a:rPr lang="en-US" b="1" dirty="0">
                <a:latin typeface="Consolas" panose="020B0609020204030204" pitchFamily="49" charset="0"/>
              </a:rPr>
              <a:t>INTEGER PRIMARY KEY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VARCHAR</a:t>
            </a:r>
            <a:r>
              <a:rPr lang="en-US" dirty="0">
                <a:latin typeface="Consolas" panose="020B0609020204030204" pitchFamily="49" charset="0"/>
              </a:rPr>
              <a:t>(128) </a:t>
            </a:r>
            <a:r>
              <a:rPr lang="en-US" b="1" dirty="0">
                <a:latin typeface="Consolas" panose="020B0609020204030204" pitchFamily="49" charset="0"/>
              </a:rPr>
              <a:t>NOT NULL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VARCHAR</a:t>
            </a:r>
            <a:r>
              <a:rPr lang="en-US" dirty="0">
                <a:latin typeface="Consolas" panose="020B0609020204030204" pitchFamily="49" charset="0"/>
              </a:rPr>
              <a:t>(128) </a:t>
            </a:r>
            <a:r>
              <a:rPr lang="en-US" b="1" dirty="0">
                <a:latin typeface="Consolas" panose="020B0609020204030204" pitchFamily="49" charset="0"/>
              </a:rPr>
              <a:t>NOT NULL,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b="1" dirty="0">
                <a:latin typeface="Consolas" panose="020B0609020204030204" pitchFamily="49" charset="0"/>
              </a:rPr>
              <a:t> DATE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DEFAULT</a:t>
            </a:r>
            <a:r>
              <a:rPr lang="en-US" b="1" dirty="0">
                <a:latin typeface="Consolas" panose="020B0609020204030204" pitchFamily="49" charset="0"/>
              </a:rPr>
              <a:t> CURRENT_DATE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4401174" y="3631142"/>
            <a:ext cx="46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ALTER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DoB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DATE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4412897" y="4888860"/>
            <a:ext cx="46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latin typeface="Consolas" panose="020B0609020204030204" pitchFamily="49" charset="0"/>
              </a:rPr>
              <a:t> Students;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-- sorry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2300" y="678393"/>
            <a:ext cx="226594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Templates in SQL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Examples in PostgreSQL</a:t>
            </a:r>
          </a:p>
        </p:txBody>
      </p:sp>
      <p:sp>
        <p:nvSpPr>
          <p:cNvPr id="9" name="Rectangle 8"/>
          <p:cNvSpPr/>
          <p:nvPr/>
        </p:nvSpPr>
        <p:spPr>
          <a:xfrm>
            <a:off x="4402849" y="4024701"/>
            <a:ext cx="4632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ALTER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CONSTRAINT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dirty="0" err="1">
                <a:latin typeface="Consolas" panose="020B0609020204030204" pitchFamily="49" charset="0"/>
              </a:rPr>
              <a:t>PKStudent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PRIMARY KEY</a:t>
            </a:r>
            <a:r>
              <a:rPr lang="en-US" dirty="0">
                <a:latin typeface="Consolas" panose="020B0609020204030204" pitchFamily="49" charset="0"/>
              </a:rPr>
              <a:t>(SID);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14571" y="5171889"/>
            <a:ext cx="46322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CASCADE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endParaRPr lang="en-US" b="1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4525" y="3031590"/>
            <a:ext cx="478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CREATE TABLE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</a:rPr>
              <a:t>AS 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6246" y="5454919"/>
            <a:ext cx="46322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 IF EXISTS</a:t>
            </a:r>
            <a:r>
              <a:rPr lang="en-US" dirty="0">
                <a:latin typeface="Consolas" panose="020B0609020204030204" pitchFamily="49" charset="0"/>
              </a:rPr>
              <a:t> Countries,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Cities, Airports, Airlines,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Routes, Planes, </a:t>
            </a:r>
            <a:r>
              <a:rPr lang="en-US" dirty="0" err="1">
                <a:latin typeface="Consolas" panose="020B0609020204030204" pitchFamily="49" charset="0"/>
              </a:rPr>
              <a:t>Routes_Planes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409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and Delete Indexes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271492" cy="4941101"/>
          </a:xfrm>
        </p:spPr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</a:t>
            </a:r>
            <a:r>
              <a:rPr lang="en-US" dirty="0" err="1"/>
              <a:t>nonclustered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see lecture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07 Physical Design and Tuning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Delete Index</a:t>
            </a:r>
          </a:p>
          <a:p>
            <a:pPr lvl="1"/>
            <a:r>
              <a:rPr lang="en-US" dirty="0"/>
              <a:t>Drop indexes by name</a:t>
            </a:r>
          </a:p>
          <a:p>
            <a:pPr lvl="1"/>
            <a:endParaRPr lang="en-US" sz="700" dirty="0"/>
          </a:p>
          <a:p>
            <a:r>
              <a:rPr lang="en-US" dirty="0"/>
              <a:t>Tradeoffs</a:t>
            </a:r>
          </a:p>
          <a:p>
            <a:pPr lvl="1"/>
            <a:r>
              <a:rPr lang="en-US" dirty="0"/>
              <a:t>Indexes often automatically created for </a:t>
            </a:r>
            <a:r>
              <a:rPr lang="en-US" b="1" dirty="0">
                <a:solidFill>
                  <a:srgbClr val="7889FB"/>
                </a:solidFill>
              </a:rPr>
              <a:t>primary keys</a:t>
            </a:r>
            <a:r>
              <a:rPr lang="en-US" dirty="0"/>
              <a:t> / </a:t>
            </a:r>
            <a:r>
              <a:rPr lang="en-US" b="1" dirty="0">
                <a:solidFill>
                  <a:srgbClr val="7889FB"/>
                </a:solidFill>
              </a:rPr>
              <a:t>unique</a:t>
            </a:r>
            <a:r>
              <a:rPr lang="en-US" dirty="0"/>
              <a:t>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Lookup/scan performance</a:t>
            </a:r>
            <a:r>
              <a:rPr lang="en-US" dirty="0"/>
              <a:t> vs </a:t>
            </a:r>
            <a:r>
              <a:rPr lang="en-US" b="1" dirty="0">
                <a:solidFill>
                  <a:schemeClr val="accent1"/>
                </a:solidFill>
              </a:rPr>
              <a:t>insert performance</a:t>
            </a: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55771" y="1346483"/>
            <a:ext cx="36375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822831" y="2919104"/>
            <a:ext cx="2095123" cy="929414"/>
            <a:chOff x="6822831" y="2919104"/>
            <a:chExt cx="2095123" cy="929414"/>
          </a:xfrm>
        </p:grpSpPr>
        <p:sp>
          <p:nvSpPr>
            <p:cNvPr id="6" name="Rectangle 5"/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347396" y="4252132"/>
            <a:ext cx="30128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DROP INDEX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0036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Catalog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Overview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Meta data </a:t>
            </a:r>
            <a:r>
              <a:rPr lang="en-US" dirty="0"/>
              <a:t>of all database objects</a:t>
            </a:r>
            <a:br>
              <a:rPr lang="en-US" dirty="0"/>
            </a:br>
            <a:r>
              <a:rPr lang="en-US" dirty="0"/>
              <a:t>(tables, constraints, indexes)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mostly read-only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Accessible through SQL</a:t>
            </a:r>
          </a:p>
          <a:p>
            <a:pPr lvl="1"/>
            <a:r>
              <a:rPr lang="en-US" dirty="0"/>
              <a:t>Organized by schemas (</a:t>
            </a:r>
            <a:r>
              <a:rPr lang="en-US" b="1" dirty="0">
                <a:latin typeface="Consolas" panose="020B0609020204030204" pitchFamily="49" charset="0"/>
              </a:rPr>
              <a:t>CREATE SCHEMA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tpch</a:t>
            </a:r>
            <a:r>
              <a:rPr lang="en-US" dirty="0">
                <a:latin typeface="Consolas" panose="020B0609020204030204" pitchFamily="49" charset="0"/>
              </a:rPr>
              <a:t>;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SQL </a:t>
            </a:r>
            <a:r>
              <a:rPr lang="en-US" dirty="0" err="1">
                <a:latin typeface="Consolas" panose="020B0609020204030204" pitchFamily="49" charset="0"/>
              </a:rPr>
              <a:t>Information_Schema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Schema with tables </a:t>
            </a:r>
            <a:br>
              <a:rPr lang="en-US" dirty="0"/>
            </a:br>
            <a:r>
              <a:rPr lang="en-US" dirty="0"/>
              <a:t>for all tables, views, constraints,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check for existence of accessible table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29" y="1853864"/>
            <a:ext cx="2635613" cy="3813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86506" y="1763429"/>
            <a:ext cx="142686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graphical representation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465" y="4742824"/>
            <a:ext cx="559693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information_schema.tables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table_schema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‘customer’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027" y="5807942"/>
            <a:ext cx="4953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(defined as views over PostgreSQL catalog tables)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2677" y="715290"/>
            <a:ext cx="257532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TPC-H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Encyclopedia of Big Data Technologies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10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Insert Tuple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Insert a single tuple</a:t>
            </a:r>
            <a:r>
              <a:rPr lang="en-US" dirty="0"/>
              <a:t> with implicit or explicit attribute assignment</a:t>
            </a:r>
          </a:p>
          <a:p>
            <a:pPr lvl="1"/>
            <a:endParaRPr lang="en-US" dirty="0"/>
          </a:p>
          <a:p>
            <a:pPr lvl="1"/>
            <a:endParaRPr lang="en-US" sz="2400" dirty="0"/>
          </a:p>
          <a:p>
            <a:pPr lvl="1"/>
            <a:r>
              <a:rPr lang="en-US" dirty="0"/>
              <a:t>Insert attribute key-value pairs to use auto increment, defaults, NULLs,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Redirect query result into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INSERT </a:t>
            </a:r>
            <a:r>
              <a:rPr lang="en-US" dirty="0"/>
              <a:t>(append semantics)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19340" y="4424898"/>
            <a:ext cx="4023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NewStudents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3010" y="5255286"/>
            <a:ext cx="482814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Analogy Linux redirect (append):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cat NewStudents.txt &gt;&gt; Students.txt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390596" y="2014241"/>
            <a:ext cx="759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(SID,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DoB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</a:t>
            </a:r>
            <a:r>
              <a:rPr lang="en-US" dirty="0">
                <a:latin typeface="Consolas" panose="020B0609020204030204" pitchFamily="49" charset="0"/>
              </a:rPr>
              <a:t> (7,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Boehm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Matthias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'2002-10-01','1982-06-25'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2271" y="3131285"/>
            <a:ext cx="5772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DoB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Boehm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Matthias</a:t>
            </a:r>
            <a:r>
              <a:rPr lang="en-AT" dirty="0">
                <a:latin typeface="Consolas" panose="020B0609020204030204" pitchFamily="49" charset="0"/>
              </a:rPr>
              <a:t>'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AT" dirty="0">
                <a:latin typeface="Consolas" panose="020B0609020204030204" pitchFamily="49" charset="0"/>
              </a:rPr>
              <a:t>'1982-06-25'</a:t>
            </a:r>
            <a:r>
              <a:rPr lang="en-US" dirty="0">
                <a:latin typeface="Consolas" panose="020B0609020204030204" pitchFamily="49" charset="0"/>
              </a:rPr>
              <a:t>),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(...), (...);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4136" y="3131285"/>
            <a:ext cx="174841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SID,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MTime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and Delete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Tuple/Table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Set-oriented update</a:t>
            </a:r>
            <a:r>
              <a:rPr lang="en-US" dirty="0"/>
              <a:t> of attributes</a:t>
            </a:r>
          </a:p>
          <a:p>
            <a:pPr lvl="1"/>
            <a:r>
              <a:rPr lang="en-US" dirty="0"/>
              <a:t>Update single tuple via predicate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primary key</a:t>
            </a:r>
          </a:p>
          <a:p>
            <a:pPr lvl="1"/>
            <a:endParaRPr lang="en-US" dirty="0"/>
          </a:p>
          <a:p>
            <a:r>
              <a:rPr lang="en-US" dirty="0"/>
              <a:t>Delete Tuple/Table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Set-oriented delete</a:t>
            </a:r>
            <a:r>
              <a:rPr lang="en-US" dirty="0"/>
              <a:t> of tuples</a:t>
            </a:r>
          </a:p>
          <a:p>
            <a:pPr lvl="1"/>
            <a:r>
              <a:rPr lang="en-US" dirty="0"/>
              <a:t>Delete single tuple via predicate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primary key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Time travel and multi-version concurrency control</a:t>
            </a:r>
          </a:p>
          <a:p>
            <a:pPr lvl="1"/>
            <a:r>
              <a:rPr lang="en-US" dirty="0"/>
              <a:t>Deleted tuples might be just </a:t>
            </a:r>
            <a:r>
              <a:rPr lang="en-US" b="1" dirty="0">
                <a:solidFill>
                  <a:schemeClr val="accent1"/>
                </a:solidFill>
              </a:rPr>
              <a:t>marked as inactive 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09 Transaction Processing and Concurrency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09103" y="1367471"/>
            <a:ext cx="3743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UPDATE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dirty="0">
                <a:latin typeface="Consolas" panose="020B0609020204030204" pitchFamily="49" charset="0"/>
              </a:rPr>
              <a:t> = ‘2002-10-02’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= ‘Boehm’;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0777" y="2986928"/>
            <a:ext cx="37430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DELETE</a:t>
            </a:r>
            <a:r>
              <a:rPr lang="en-US" b="1" dirty="0">
                <a:latin typeface="Consolas" panose="020B0609020204030204" pitchFamily="49" charset="0"/>
              </a:rPr>
              <a:t> 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extract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year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mtime</a:t>
            </a:r>
            <a:r>
              <a:rPr lang="en-US" dirty="0">
                <a:latin typeface="Consolas" panose="020B0609020204030204" pitchFamily="49" charset="0"/>
              </a:rPr>
              <a:t>) &lt; 2010;</a:t>
            </a:r>
          </a:p>
        </p:txBody>
      </p:sp>
    </p:spTree>
    <p:extLst>
      <p:ext uri="{BB962C8B-B14F-4D97-AF65-F5344CB8AC3E}">
        <p14:creationId xmlns:p14="http://schemas.microsoft.com/office/powerpoint/2010/main" val="5005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Query Template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Select-From-Where</a:t>
            </a:r>
          </a:p>
          <a:p>
            <a:pPr lvl="1"/>
            <a:r>
              <a:rPr lang="en-US" dirty="0"/>
              <a:t>Grouping and Aggregation</a:t>
            </a:r>
          </a:p>
          <a:p>
            <a:pPr lvl="1"/>
            <a:r>
              <a:rPr lang="en-US" dirty="0"/>
              <a:t>Having and ordering</a:t>
            </a:r>
          </a:p>
          <a:p>
            <a:pPr lvl="1"/>
            <a:r>
              <a:rPr lang="en-US" dirty="0"/>
              <a:t>Duplicate elimination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Affil</a:t>
            </a:r>
            <a:r>
              <a:rPr lang="en-US" dirty="0">
                <a:latin typeface="Consolas" panose="020B0609020204030204" pitchFamily="49" charset="0"/>
              </a:rPr>
              <a:t>, Location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 AS P,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Locale AS L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P.LID = L.LID;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4961" y="6159639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Participant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3800" y="6151266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647289" y="5454971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sym typeface="Symbol"/>
              </a:rPr>
              <a:t></a:t>
            </a:r>
            <a:endParaRPr lang="en-US" b="1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/>
          <p:cNvCxnSpPr>
            <a:stCxn id="5" idx="0"/>
            <a:endCxn id="7" idx="2"/>
          </p:cNvCxnSpPr>
          <p:nvPr/>
        </p:nvCxnSpPr>
        <p:spPr>
          <a:xfrm flipV="1">
            <a:off x="6074240" y="5824303"/>
            <a:ext cx="728701" cy="3353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0"/>
            <a:endCxn id="7" idx="2"/>
          </p:cNvCxnSpPr>
          <p:nvPr/>
        </p:nvCxnSpPr>
        <p:spPr>
          <a:xfrm flipH="1" flipV="1">
            <a:off x="6802941" y="5824303"/>
            <a:ext cx="760138" cy="3269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925600" y="4805796"/>
            <a:ext cx="17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="1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>
            <a:stCxn id="10" idx="2"/>
            <a:endCxn id="7" idx="0"/>
          </p:cNvCxnSpPr>
          <p:nvPr/>
        </p:nvCxnSpPr>
        <p:spPr>
          <a:xfrm>
            <a:off x="6801275" y="5175128"/>
            <a:ext cx="1666" cy="27984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791046" y="399679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="1" baseline="-12000" dirty="0">
                <a:latin typeface="Consolas" panose="020B0609020204030204" pitchFamily="49" charset="0"/>
                <a:cs typeface="Calibri" panose="020F0502020204030204" pitchFamily="34" charset="0"/>
              </a:rPr>
              <a:t>Fname,Affil,Location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/>
          <p:cNvCxnSpPr>
            <a:stCxn id="10" idx="0"/>
            <a:endCxn id="12" idx="2"/>
          </p:cNvCxnSpPr>
          <p:nvPr/>
        </p:nvCxnSpPr>
        <p:spPr>
          <a:xfrm flipH="1" flipV="1">
            <a:off x="6796290" y="4366128"/>
            <a:ext cx="4985" cy="43966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0"/>
          </p:cNvCxnSpPr>
          <p:nvPr/>
        </p:nvCxnSpPr>
        <p:spPr>
          <a:xfrm>
            <a:off x="6792893" y="3792464"/>
            <a:ext cx="3397" cy="204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38481" y="1349429"/>
            <a:ext cx="5305519" cy="25853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[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column_list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[&lt;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table_list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 |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&lt;table1&gt; [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RIGHT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|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LEFT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|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FULL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JOIN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&lt;table2&gt;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&lt;condition&gt;]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&lt;predicate&gt;]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column_list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&gt;]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HAVING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&lt;grouping predicate&gt;]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[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ORDER 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column_list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 [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|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]]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80998" y="3996796"/>
            <a:ext cx="201048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stCxn id="23" idx="1"/>
            <a:endCxn id="25" idx="3"/>
          </p:cNvCxnSpPr>
          <p:nvPr/>
        </p:nvCxnSpPr>
        <p:spPr>
          <a:xfrm flipH="1">
            <a:off x="5184961" y="4181462"/>
            <a:ext cx="596037" cy="167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26033" y="3998472"/>
            <a:ext cx="2858928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086549" y="4371932"/>
            <a:ext cx="2858928" cy="46694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8803" y="4845877"/>
            <a:ext cx="2475793" cy="35917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82675" y="4842531"/>
            <a:ext cx="2010487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stCxn id="30" idx="1"/>
            <a:endCxn id="29" idx="3"/>
          </p:cNvCxnSpPr>
          <p:nvPr/>
        </p:nvCxnSpPr>
        <p:spPr>
          <a:xfrm flipH="1" flipV="1">
            <a:off x="4684596" y="5025462"/>
            <a:ext cx="1098079" cy="1735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184961" y="5457151"/>
            <a:ext cx="3054687" cy="107181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28" idx="3"/>
          </p:cNvCxnSpPr>
          <p:nvPr/>
        </p:nvCxnSpPr>
        <p:spPr>
          <a:xfrm flipH="1" flipV="1">
            <a:off x="4945477" y="4605403"/>
            <a:ext cx="460903" cy="849568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23" grpId="0" animBg="1"/>
      <p:bldP spid="25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Queries,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Distinct and All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Distinct and all</a:t>
            </a:r>
            <a:r>
              <a:rPr lang="en-US" dirty="0"/>
              <a:t> alternatives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Projection w/ </a:t>
            </a:r>
            <a:r>
              <a:rPr lang="en-US" b="1" dirty="0">
                <a:solidFill>
                  <a:schemeClr val="accent1"/>
                </a:solidFill>
              </a:rPr>
              <a:t>bag semantics</a:t>
            </a:r>
            <a:r>
              <a:rPr lang="en-US" dirty="0">
                <a:solidFill>
                  <a:schemeClr val="tx1"/>
                </a:solidFill>
              </a:rPr>
              <a:t> by default</a:t>
            </a:r>
          </a:p>
          <a:p>
            <a:pPr lvl="1"/>
            <a:endParaRPr lang="en-US" sz="700" dirty="0"/>
          </a:p>
          <a:p>
            <a:r>
              <a:rPr lang="en-US" dirty="0"/>
              <a:t>Sorting</a:t>
            </a:r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sorted list</a:t>
            </a:r>
            <a:r>
              <a:rPr lang="en-US" dirty="0"/>
              <a:t> of </a:t>
            </a:r>
            <a:br>
              <a:rPr lang="en-US" dirty="0"/>
            </a:br>
            <a:r>
              <a:rPr lang="en-US" dirty="0"/>
              <a:t>tuples; order lost if used in other ops</a:t>
            </a:r>
          </a:p>
          <a:p>
            <a:pPr lvl="1"/>
            <a:r>
              <a:rPr lang="en-US" dirty="0"/>
              <a:t>Single order: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b="1" dirty="0">
                <a:latin typeface="Consolas" panose="020B0609020204030204" pitchFamily="49" charset="0"/>
              </a:rPr>
              <a:t>DESC</a:t>
            </a:r>
          </a:p>
          <a:p>
            <a:pPr lvl="1"/>
            <a:r>
              <a:rPr lang="en-US" dirty="0"/>
              <a:t>Evaluated last in a query tree</a:t>
            </a:r>
          </a:p>
          <a:p>
            <a:pPr lvl="1"/>
            <a:endParaRPr lang="en-US" sz="700" dirty="0"/>
          </a:p>
          <a:p>
            <a:r>
              <a:rPr lang="en-US" dirty="0"/>
              <a:t>Set Operations</a:t>
            </a:r>
          </a:p>
          <a:p>
            <a:pPr lvl="1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04 Relational Algebra and Calculus</a:t>
            </a:r>
            <a:r>
              <a:rPr lang="en-US" dirty="0">
                <a:solidFill>
                  <a:srgbClr val="7889FB"/>
                </a:solidFill>
              </a:rPr>
              <a:t/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INTERSECT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EXCEPT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Set operations </a:t>
            </a:r>
            <a:r>
              <a:rPr lang="en-US" b="1" dirty="0">
                <a:solidFill>
                  <a:schemeClr val="accent1"/>
                </a:solidFill>
              </a:rPr>
              <a:t>set semantics</a:t>
            </a:r>
            <a:r>
              <a:rPr lang="en-US" dirty="0"/>
              <a:t> by default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latin typeface="Consolas" panose="020B0609020204030204" pitchFamily="49" charset="0"/>
              </a:rPr>
              <a:t>DISTINCT</a:t>
            </a:r>
            <a:r>
              <a:rPr lang="en-US" dirty="0"/>
              <a:t> (set) vs </a:t>
            </a:r>
            <a:r>
              <a:rPr lang="en-US" b="1" dirty="0">
                <a:latin typeface="Consolas" panose="020B0609020204030204" pitchFamily="49" charset="0"/>
              </a:rPr>
              <a:t>ALL</a:t>
            </a:r>
            <a:r>
              <a:rPr lang="en-US" dirty="0"/>
              <a:t> (bag)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5777" y="2713952"/>
            <a:ext cx="3185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b="1" dirty="0">
                <a:latin typeface="Consolas" panose="020B0609020204030204" pitchFamily="49" charset="0"/>
              </a:rPr>
              <a:t> 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ORDER BY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DESC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DESC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7061" y="1328956"/>
            <a:ext cx="3736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DISTINCT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Lname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Fname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   FROM</a:t>
            </a:r>
            <a:r>
              <a:rPr lang="en-US" dirty="0">
                <a:latin typeface="Consolas" panose="020B0609020204030204" pitchFamily="49" charset="0"/>
              </a:rPr>
              <a:t> Students;</a:t>
            </a:r>
          </a:p>
        </p:txBody>
      </p:sp>
      <p:sp>
        <p:nvSpPr>
          <p:cNvPr id="7" name="Rectangle 6"/>
          <p:cNvSpPr/>
          <p:nvPr/>
        </p:nvSpPr>
        <p:spPr>
          <a:xfrm>
            <a:off x="5350752" y="4304314"/>
            <a:ext cx="36927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Firstname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Lastname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Participant2018)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UNION DISTINCT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Firstname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Lastname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Participant2013)</a:t>
            </a:r>
          </a:p>
        </p:txBody>
      </p:sp>
    </p:spTree>
    <p:extLst>
      <p:ext uri="{BB962C8B-B14F-4D97-AF65-F5344CB8AC3E}">
        <p14:creationId xmlns:p14="http://schemas.microsoft.com/office/powerpoint/2010/main" val="115960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HSi13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Deadline: </a:t>
            </a:r>
            <a:r>
              <a:rPr lang="en-US" b="1" dirty="0" smtClean="0">
                <a:solidFill>
                  <a:schemeClr val="accent1"/>
                </a:solidFill>
              </a:rPr>
              <a:t>Mar 29 </a:t>
            </a:r>
            <a:r>
              <a:rPr lang="en-US" b="1" dirty="0">
                <a:solidFill>
                  <a:schemeClr val="accent1"/>
                </a:solidFill>
              </a:rPr>
              <a:t>+ 7 late days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Grading starts </a:t>
            </a:r>
            <a:r>
              <a:rPr lang="en-US" dirty="0" smtClean="0">
                <a:solidFill>
                  <a:schemeClr val="tx1"/>
                </a:solidFill>
              </a:rPr>
              <a:t>Apr 06, </a:t>
            </a:r>
            <a:r>
              <a:rPr lang="en-US" b="1" dirty="0" smtClean="0">
                <a:solidFill>
                  <a:srgbClr val="7889FB"/>
                </a:solidFill>
              </a:rPr>
              <a:t>drafts are fine</a:t>
            </a:r>
            <a:r>
              <a:rPr lang="en-US" dirty="0" smtClean="0">
                <a:solidFill>
                  <a:schemeClr val="tx1"/>
                </a:solidFill>
              </a:rPr>
              <a:t> – do not resubmit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Exercise 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published last weekend, discussed today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Deadline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accent1"/>
                </a:solidFill>
              </a:rPr>
              <a:t>May 03 </a:t>
            </a:r>
            <a:r>
              <a:rPr lang="en-US" b="1" dirty="0">
                <a:solidFill>
                  <a:schemeClr val="accent1"/>
                </a:solidFill>
              </a:rPr>
              <a:t>+ 7 late days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dirty="0" err="1" smtClean="0">
                <a:solidFill>
                  <a:schemeClr val="tx1"/>
                </a:solidFill>
              </a:rPr>
              <a:t>TeachCenter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</a:t>
            </a:r>
            <a:r>
              <a:rPr lang="en-US" dirty="0" smtClean="0">
                <a:solidFill>
                  <a:schemeClr val="tx1"/>
                </a:solidFill>
              </a:rPr>
              <a:t>4 (Tentative) Exams Dates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July 07, 2.30pm-4.30pm in HS i13 + HS i12 (108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213 seats)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July </a:t>
            </a:r>
            <a:r>
              <a:rPr lang="en-US" dirty="0" smtClean="0">
                <a:solidFill>
                  <a:schemeClr val="tx1"/>
                </a:solidFill>
              </a:rPr>
              <a:t>07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5.30pm-7.30pm </a:t>
            </a:r>
            <a:r>
              <a:rPr lang="en-US" dirty="0">
                <a:solidFill>
                  <a:schemeClr val="tx1"/>
                </a:solidFill>
              </a:rPr>
              <a:t>in HS i13 + HS </a:t>
            </a:r>
            <a:r>
              <a:rPr lang="en-US" dirty="0" smtClean="0">
                <a:solidFill>
                  <a:schemeClr val="tx1"/>
                </a:solidFill>
              </a:rPr>
              <a:t>i12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108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213 seats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July 28, 5.30pm-7.30pm in HS i13 (76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</a:rPr>
              <a:t> 151 seats)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2797741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408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Grouping:</a:t>
            </a:r>
            <a:r>
              <a:rPr lang="en-US" dirty="0"/>
              <a:t> determines the distinct groups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Aggregation:</a:t>
            </a:r>
            <a:r>
              <a:rPr lang="en-US" dirty="0"/>
              <a:t> compute aggregate f(B) per group</a:t>
            </a:r>
          </a:p>
          <a:p>
            <a:pPr lvl="1"/>
            <a:r>
              <a:rPr lang="en-US" dirty="0"/>
              <a:t>Column list can only contain </a:t>
            </a:r>
            <a:r>
              <a:rPr lang="en-US" b="1" dirty="0">
                <a:solidFill>
                  <a:schemeClr val="accent1"/>
                </a:solidFill>
              </a:rPr>
              <a:t>grouping columns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aggregates</a:t>
            </a:r>
            <a:r>
              <a:rPr lang="en-US" dirty="0"/>
              <a:t>, or </a:t>
            </a:r>
            <a:r>
              <a:rPr lang="en-US" b="1" dirty="0">
                <a:solidFill>
                  <a:schemeClr val="accent1"/>
                </a:solidFill>
              </a:rPr>
              <a:t>literals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Having:</a:t>
            </a:r>
            <a:r>
              <a:rPr lang="en-US" dirty="0">
                <a:solidFill>
                  <a:schemeClr val="tx1"/>
                </a:solidFill>
              </a:rPr>
              <a:t> selection predicate on groups and aggregates </a:t>
            </a:r>
          </a:p>
          <a:p>
            <a:pPr lvl="1"/>
            <a:endParaRPr lang="en-US" sz="1000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Sales (Customer, Location, Product, Quantity, Price)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Q: Compute number of sales </a:t>
            </a:r>
            <a:r>
              <a:rPr lang="en-US" dirty="0" err="1">
                <a:solidFill>
                  <a:schemeClr val="tx1"/>
                </a:solidFill>
              </a:rPr>
              <a:t>sumQ</a:t>
            </a:r>
            <a:r>
              <a:rPr lang="en-US" b="1" dirty="0">
                <a:solidFill>
                  <a:srgbClr val="7889FB"/>
                </a:solidFill>
              </a:rPr>
              <a:t/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     and revenue per product </a:t>
            </a:r>
            <a:r>
              <a:rPr lang="en-US" dirty="0" err="1">
                <a:solidFill>
                  <a:schemeClr val="tx1"/>
                </a:solidFill>
              </a:rPr>
              <a:t>sumQP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4162" y="4664000"/>
            <a:ext cx="4531807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Product,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(Quantity)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SumQ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sum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(Quantity*Price)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SumQP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Sales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Product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662342"/>
              </p:ext>
            </p:extLst>
          </p:nvPr>
        </p:nvGraphicFramePr>
        <p:xfrm>
          <a:off x="6235045" y="4796605"/>
          <a:ext cx="2682909" cy="121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4303">
                  <a:extLst>
                    <a:ext uri="{9D8B030D-6E8A-4147-A177-3AD203B41FA5}">
                      <a16:colId xmlns:a16="http://schemas.microsoft.com/office/drawing/2014/main" val="3294799980"/>
                    </a:ext>
                  </a:extLst>
                </a:gridCol>
                <a:gridCol w="894303">
                  <a:extLst>
                    <a:ext uri="{9D8B030D-6E8A-4147-A177-3AD203B41FA5}">
                      <a16:colId xmlns:a16="http://schemas.microsoft.com/office/drawing/2014/main" val="235068891"/>
                    </a:ext>
                  </a:extLst>
                </a:gridCol>
                <a:gridCol w="894303">
                  <a:extLst>
                    <a:ext uri="{9D8B030D-6E8A-4147-A177-3AD203B41FA5}">
                      <a16:colId xmlns:a16="http://schemas.microsoft.com/office/drawing/2014/main" val="590882248"/>
                    </a:ext>
                  </a:extLst>
                </a:gridCol>
              </a:tblGrid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Quantity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6202753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976217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6167328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2151199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2734495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380780"/>
              </p:ext>
            </p:extLst>
          </p:nvPr>
        </p:nvGraphicFramePr>
        <p:xfrm>
          <a:off x="6565558" y="3594274"/>
          <a:ext cx="235239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132">
                  <a:extLst>
                    <a:ext uri="{9D8B030D-6E8A-4147-A177-3AD203B41FA5}">
                      <a16:colId xmlns:a16="http://schemas.microsoft.com/office/drawing/2014/main" val="3294799980"/>
                    </a:ext>
                  </a:extLst>
                </a:gridCol>
                <a:gridCol w="784132">
                  <a:extLst>
                    <a:ext uri="{9D8B030D-6E8A-4147-A177-3AD203B41FA5}">
                      <a16:colId xmlns:a16="http://schemas.microsoft.com/office/drawing/2014/main" val="235068891"/>
                    </a:ext>
                  </a:extLst>
                </a:gridCol>
                <a:gridCol w="784132">
                  <a:extLst>
                    <a:ext uri="{9D8B030D-6E8A-4147-A177-3AD203B41FA5}">
                      <a16:colId xmlns:a16="http://schemas.microsoft.com/office/drawing/2014/main" val="590882248"/>
                    </a:ext>
                  </a:extLst>
                </a:gridCol>
              </a:tblGrid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SumQ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SumQP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6202753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4976217"/>
                  </a:ext>
                </a:extLst>
              </a:tr>
              <a:tr h="1701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56167328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5674562" y="483679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6200000">
            <a:off x="7962238" y="4387093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SQL queries</a:t>
            </a:r>
            <a:br>
              <a:rPr lang="en-US" dirty="0"/>
            </a:br>
            <a:r>
              <a:rPr lang="en-US" dirty="0"/>
              <a:t>for the following</a:t>
            </a:r>
            <a:br>
              <a:rPr lang="en-US" dirty="0"/>
            </a:br>
            <a:r>
              <a:rPr lang="en-US" dirty="0"/>
              <a:t>query trees.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04" y="1188657"/>
            <a:ext cx="5624321" cy="1832166"/>
          </a:xfrm>
          <a:prstGeom prst="rect">
            <a:avLst/>
          </a:prstGeom>
        </p:spPr>
      </p:pic>
      <p:grpSp>
        <p:nvGrpSpPr>
          <p:cNvPr id="75" name="Group 74"/>
          <p:cNvGrpSpPr/>
          <p:nvPr/>
        </p:nvGrpSpPr>
        <p:grpSpPr>
          <a:xfrm>
            <a:off x="5317273" y="3255087"/>
            <a:ext cx="2280971" cy="1941284"/>
            <a:chOff x="6643656" y="3164655"/>
            <a:chExt cx="2280971" cy="1941284"/>
          </a:xfrm>
        </p:grpSpPr>
        <p:sp>
          <p:nvSpPr>
            <p:cNvPr id="49" name="TextBox 48"/>
            <p:cNvSpPr txBox="1"/>
            <p:nvPr/>
          </p:nvSpPr>
          <p:spPr>
            <a:xfrm>
              <a:off x="6643656" y="4550274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50" name="Straight Connector 49"/>
            <p:cNvCxnSpPr>
              <a:stCxn id="49" idx="0"/>
              <a:endCxn id="52" idx="2"/>
            </p:cNvCxnSpPr>
            <p:nvPr/>
          </p:nvCxnSpPr>
          <p:spPr>
            <a:xfrm flipV="1">
              <a:off x="7136023" y="4277983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544079" y="4567928"/>
              <a:ext cx="1380548" cy="509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93145" y="3908651"/>
              <a:ext cx="13106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⨝</a:t>
              </a:r>
              <a:r>
                <a:rPr lang="en-US" baseline="-25000" dirty="0">
                  <a:latin typeface="Consolas" panose="020B0609020204030204" pitchFamily="49" charset="0"/>
                </a:rPr>
                <a:t>O.PID=P.PID</a:t>
              </a:r>
            </a:p>
          </p:txBody>
        </p:sp>
        <p:cxnSp>
          <p:nvCxnSpPr>
            <p:cNvPr id="53" name="Straight Connector 52"/>
            <p:cNvCxnSpPr>
              <a:stCxn id="51" idx="0"/>
              <a:endCxn id="52" idx="2"/>
            </p:cNvCxnSpPr>
            <p:nvPr/>
          </p:nvCxnSpPr>
          <p:spPr>
            <a:xfrm flipH="1" flipV="1">
              <a:off x="7648486" y="4277983"/>
              <a:ext cx="585867" cy="2899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681114" y="3164655"/>
              <a:ext cx="1937507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γ</a:t>
              </a:r>
              <a:r>
                <a:rPr lang="en-US" baseline="-25000" dirty="0">
                  <a:latin typeface="Consolas" panose="020B0609020204030204" pitchFamily="49" charset="0"/>
                </a:rPr>
                <a:t>Customer,</a:t>
              </a:r>
              <a:br>
                <a:rPr lang="en-US" baseline="-25000" dirty="0">
                  <a:latin typeface="Consolas" panose="020B0609020204030204" pitchFamily="49" charset="0"/>
                </a:rPr>
              </a:br>
              <a:r>
                <a:rPr lang="en-US" baseline="-25000" dirty="0">
                  <a:latin typeface="Consolas" panose="020B0609020204030204" pitchFamily="49" charset="0"/>
                </a:rPr>
                <a:t>sum(</a:t>
              </a:r>
              <a:r>
                <a:rPr lang="en-US" baseline="-25000" dirty="0" err="1">
                  <a:latin typeface="Consolas" panose="020B0609020204030204" pitchFamily="49" charset="0"/>
                </a:rPr>
                <a:t>O.Quantity</a:t>
              </a:r>
              <a:r>
                <a:rPr lang="en-US" baseline="-25000" dirty="0">
                  <a:latin typeface="Consolas" panose="020B0609020204030204" pitchFamily="49" charset="0"/>
                </a:rPr>
                <a:t>*</a:t>
              </a:r>
              <a:r>
                <a:rPr lang="en-US" baseline="-25000" dirty="0" err="1">
                  <a:latin typeface="Consolas" panose="020B0609020204030204" pitchFamily="49" charset="0"/>
                </a:rPr>
                <a:t>P.Price</a:t>
              </a:r>
              <a:r>
                <a:rPr lang="en-US" baseline="-25000" dirty="0"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58" name="Straight Connector 57"/>
            <p:cNvCxnSpPr>
              <a:stCxn id="54" idx="2"/>
              <a:endCxn id="52" idx="0"/>
            </p:cNvCxnSpPr>
            <p:nvPr/>
          </p:nvCxnSpPr>
          <p:spPr>
            <a:xfrm flipH="1">
              <a:off x="7648486" y="3718653"/>
              <a:ext cx="1382" cy="1899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3196" y="2294220"/>
            <a:ext cx="2280971" cy="3173109"/>
            <a:chOff x="663196" y="2294220"/>
            <a:chExt cx="2280971" cy="3173109"/>
          </a:xfrm>
        </p:grpSpPr>
        <p:sp>
          <p:nvSpPr>
            <p:cNvPr id="6" name="TextBox 5"/>
            <p:cNvSpPr txBox="1"/>
            <p:nvPr/>
          </p:nvSpPr>
          <p:spPr>
            <a:xfrm>
              <a:off x="663196" y="4397871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7" name="Straight Connector 6"/>
            <p:cNvCxnSpPr>
              <a:stCxn id="6" idx="0"/>
              <a:endCxn id="11" idx="2"/>
            </p:cNvCxnSpPr>
            <p:nvPr/>
          </p:nvCxnSpPr>
          <p:spPr>
            <a:xfrm flipV="1">
              <a:off x="1155563" y="4125580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63619" y="4415525"/>
              <a:ext cx="1380548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r>
                <a:rPr lang="en-US" baseline="-25000" dirty="0">
                  <a:latin typeface="Consolas" panose="020B0609020204030204" pitchFamily="49" charset="0"/>
                </a:rPr>
                <a:t>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{Y,Z}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8197" y="3756248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b="1" dirty="0">
                  <a:solidFill>
                    <a:srgbClr val="7889FB"/>
                  </a:solidFill>
                  <a:latin typeface="Consolas" panose="020B0609020204030204" pitchFamily="49" charset="0"/>
                  <a:sym typeface="Symbol"/>
                </a:rPr>
                <a:t></a:t>
              </a:r>
              <a:endParaRPr lang="en-US" b="1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stCxn id="9" idx="0"/>
              <a:endCxn id="11" idx="2"/>
            </p:cNvCxnSpPr>
            <p:nvPr/>
          </p:nvCxnSpPr>
          <p:spPr>
            <a:xfrm flipH="1" flipV="1">
              <a:off x="1668026" y="4125580"/>
              <a:ext cx="585867" cy="28994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67888" y="3293602"/>
              <a:ext cx="1203039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O.PID=P.PID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413" y="2774863"/>
              <a:ext cx="15859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π</a:t>
              </a:r>
              <a:r>
                <a:rPr lang="de-DE" baseline="-25000" dirty="0">
                  <a:latin typeface="Consolas" panose="020B0609020204030204" pitchFamily="49" charset="0"/>
                </a:rPr>
                <a:t>Customer,Date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3956" y="4911664"/>
              <a:ext cx="1241552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22" name="Straight Connector 21"/>
            <p:cNvCxnSpPr>
              <a:stCxn id="18" idx="0"/>
              <a:endCxn id="9" idx="2"/>
            </p:cNvCxnSpPr>
            <p:nvPr/>
          </p:nvCxnSpPr>
          <p:spPr>
            <a:xfrm flipH="1" flipV="1">
              <a:off x="2253893" y="4738690"/>
              <a:ext cx="839" cy="17297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2"/>
              <a:endCxn id="11" idx="0"/>
            </p:cNvCxnSpPr>
            <p:nvPr/>
          </p:nvCxnSpPr>
          <p:spPr>
            <a:xfrm flipH="1">
              <a:off x="1668026" y="3616767"/>
              <a:ext cx="1382" cy="1394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2"/>
              <a:endCxn id="16" idx="0"/>
            </p:cNvCxnSpPr>
            <p:nvPr/>
          </p:nvCxnSpPr>
          <p:spPr>
            <a:xfrm flipH="1">
              <a:off x="1669408" y="3144195"/>
              <a:ext cx="1967" cy="14940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483221" y="2294220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b="1" dirty="0">
                  <a:solidFill>
                    <a:srgbClr val="7889FB"/>
                  </a:solidFill>
                  <a:latin typeface="Consolas" panose="020B0609020204030204" pitchFamily="49" charset="0"/>
                </a:rPr>
                <a:t>δ</a:t>
              </a:r>
              <a:endParaRPr lang="en-US" b="1" dirty="0">
                <a:solidFill>
                  <a:srgbClr val="7889FB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61" name="Straight Connector 60"/>
            <p:cNvCxnSpPr>
              <a:stCxn id="17" idx="0"/>
              <a:endCxn id="60" idx="2"/>
            </p:cNvCxnSpPr>
            <p:nvPr/>
          </p:nvCxnSpPr>
          <p:spPr>
            <a:xfrm flipV="1">
              <a:off x="1671375" y="2663552"/>
              <a:ext cx="1675" cy="1113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219484"/>
              </p:ext>
            </p:extLst>
          </p:nvPr>
        </p:nvGraphicFramePr>
        <p:xfrm>
          <a:off x="2474306" y="3274773"/>
          <a:ext cx="1835518" cy="88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19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699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‘2019-06-22’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61188"/>
              </p:ext>
            </p:extLst>
          </p:nvPr>
        </p:nvGraphicFramePr>
        <p:xfrm>
          <a:off x="7484863" y="3276324"/>
          <a:ext cx="1432157" cy="10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90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93867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79512" y="5563538"/>
            <a:ext cx="4052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 DISTINCT</a:t>
            </a:r>
            <a:r>
              <a:rPr lang="en-US" dirty="0">
                <a:latin typeface="Consolas" panose="020B0609020204030204" pitchFamily="49" charset="0"/>
              </a:rPr>
              <a:t> Customer, Date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O.PID = P.PID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</a:rPr>
              <a:t> Name </a:t>
            </a:r>
            <a:r>
              <a:rPr lang="en-US" b="1" dirty="0">
                <a:latin typeface="Consolas" panose="020B0609020204030204" pitchFamily="49" charset="0"/>
              </a:rPr>
              <a:t>IN</a:t>
            </a:r>
            <a:r>
              <a:rPr lang="en-US" dirty="0">
                <a:latin typeface="Consolas" panose="020B0609020204030204" pitchFamily="49" charset="0"/>
              </a:rPr>
              <a:t>('Y','Z')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31899" y="5294409"/>
            <a:ext cx="38785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Customer,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sum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O.Quantity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dirty="0" err="1">
                <a:latin typeface="Consolas" panose="020B0609020204030204" pitchFamily="49" charset="0"/>
              </a:rPr>
              <a:t>P.Price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O.PID = P.PID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GROUP BY</a:t>
            </a:r>
            <a:r>
              <a:rPr lang="en-US" dirty="0">
                <a:latin typeface="Consolas" panose="020B0609020204030204" pitchFamily="49" charset="0"/>
              </a:rPr>
              <a:t> Customer</a:t>
            </a:r>
          </a:p>
        </p:txBody>
      </p:sp>
    </p:spTree>
    <p:extLst>
      <p:ext uri="{BB962C8B-B14F-4D97-AF65-F5344CB8AC3E}">
        <p14:creationId xmlns:p14="http://schemas.microsoft.com/office/powerpoint/2010/main" val="102649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Subqueries in Table List</a:t>
            </a:r>
          </a:p>
          <a:p>
            <a:pPr lvl="1"/>
            <a:r>
              <a:rPr lang="en-US" dirty="0"/>
              <a:t>Use a subquery result </a:t>
            </a:r>
            <a:br>
              <a:rPr lang="en-US" dirty="0"/>
            </a:br>
            <a:r>
              <a:rPr lang="en-US" dirty="0"/>
              <a:t>like a base table</a:t>
            </a:r>
          </a:p>
          <a:p>
            <a:pPr lvl="1"/>
            <a:r>
              <a:rPr lang="en-US" dirty="0"/>
              <a:t>Modularization with</a:t>
            </a:r>
            <a:br>
              <a:rPr lang="en-US" dirty="0"/>
            </a:br>
            <a:r>
              <a:rPr lang="en-US" b="1" dirty="0" err="1">
                <a:latin typeface="Consolas" panose="020B0609020204030204" pitchFamily="49" charset="0"/>
              </a:rPr>
              <a:t>WITH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C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endParaRPr lang="en-US" dirty="0"/>
          </a:p>
          <a:p>
            <a:r>
              <a:rPr lang="en-US" dirty="0"/>
              <a:t>Subqueries w/ IN</a:t>
            </a:r>
          </a:p>
          <a:p>
            <a:pPr lvl="1"/>
            <a:r>
              <a:rPr lang="en-US" dirty="0"/>
              <a:t>Check containment of values </a:t>
            </a:r>
            <a:br>
              <a:rPr lang="en-US" dirty="0"/>
            </a:br>
            <a:r>
              <a:rPr lang="en-US" dirty="0"/>
              <a:t>in result set of sub query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Other subqueries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EXISTS:</a:t>
            </a:r>
            <a:r>
              <a:rPr lang="en-US" dirty="0"/>
              <a:t>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dirty="0"/>
              <a:t> for correlated subqueries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ALL:</a:t>
            </a:r>
            <a:r>
              <a:rPr lang="en-US" dirty="0"/>
              <a:t> comparison (w/ universal quantifier </a:t>
            </a:r>
            <a:r>
              <a:rPr lang="en-US" b="1" dirty="0">
                <a:solidFill>
                  <a:schemeClr val="accent1"/>
                </a:solidFill>
              </a:rPr>
              <a:t>∀x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SOME/ANY:</a:t>
            </a:r>
            <a:r>
              <a:rPr lang="en-US" dirty="0"/>
              <a:t> comparison (w/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66972" y="134140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S.Fname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S.Lname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C.Name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S,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(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CID, Name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Country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</a:rPr>
              <a:t>…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 C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S.CID=C.CID;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8600" y="31919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Product, Quantity, Price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Sales </a:t>
            </a:r>
          </a:p>
          <a:p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Product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NOT 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Product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Sales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GROUP BY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Product </a:t>
            </a:r>
            <a:b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HAVING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sum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(Quantity*Price)&gt;1e6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265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Correlated and Uncorrelated Subqueries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Correlated Subquery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Evaluated subquery for every tuple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outer query</a:t>
            </a:r>
          </a:p>
          <a:p>
            <a:pPr lvl="1"/>
            <a:r>
              <a:rPr lang="en-US" dirty="0"/>
              <a:t>Use of attribute from table bound </a:t>
            </a:r>
            <a:br>
              <a:rPr lang="en-US" dirty="0"/>
            </a:br>
            <a:r>
              <a:rPr lang="en-US" dirty="0"/>
              <a:t>in outer query inside subquery</a:t>
            </a:r>
          </a:p>
          <a:p>
            <a:pPr lvl="1"/>
            <a:endParaRPr lang="en-US" dirty="0"/>
          </a:p>
          <a:p>
            <a:r>
              <a:rPr lang="en-US" dirty="0"/>
              <a:t>Uncorrelated Subquery</a:t>
            </a:r>
          </a:p>
          <a:p>
            <a:pPr lvl="1"/>
            <a:r>
              <a:rPr lang="en-US" dirty="0"/>
              <a:t>Evaluate subquery just once</a:t>
            </a:r>
          </a:p>
          <a:p>
            <a:pPr lvl="1"/>
            <a:r>
              <a:rPr lang="en-US" dirty="0"/>
              <a:t>No attribute correlations between</a:t>
            </a:r>
            <a:br>
              <a:rPr lang="en-US" dirty="0"/>
            </a:br>
            <a:r>
              <a:rPr lang="en-US" dirty="0"/>
              <a:t>subquery and outer query</a:t>
            </a:r>
          </a:p>
          <a:p>
            <a:pPr lvl="1"/>
            <a:endParaRPr lang="en-US" dirty="0"/>
          </a:p>
          <a:p>
            <a:r>
              <a:rPr lang="en-US" dirty="0"/>
              <a:t>Query </a:t>
            </a:r>
            <a:r>
              <a:rPr lang="en-US" dirty="0" err="1"/>
              <a:t>Unnesting</a:t>
            </a:r>
            <a:r>
              <a:rPr lang="en-US" dirty="0"/>
              <a:t> (de-correlation)</a:t>
            </a:r>
          </a:p>
          <a:p>
            <a:pPr lvl="1"/>
            <a:r>
              <a:rPr lang="en-US" dirty="0"/>
              <a:t>Rewrite during query compilation</a:t>
            </a:r>
          </a:p>
          <a:p>
            <a:pPr lvl="1"/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08 Query Processing</a:t>
            </a:r>
            <a:endParaRPr lang="en-US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95481" y="1341403"/>
            <a:ext cx="38284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P.Fname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P.Lname</a:t>
            </a:r>
            <a:r>
              <a:rPr lang="en-US" dirty="0">
                <a:latin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Professors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NOT EXISTS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Courses C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C.PID=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P.PID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5481" y="3232170"/>
            <a:ext cx="3830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P.Fname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P.Lname</a:t>
            </a:r>
            <a:r>
              <a:rPr lang="en-US" dirty="0">
                <a:latin typeface="Consolas" panose="020B0609020204030204" pitchFamily="49" charset="0"/>
              </a:rPr>
              <a:t/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Professors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WHERE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P.PID NOT IN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PID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Courses);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8329575" y="2631410"/>
            <a:ext cx="588379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V="1">
            <a:off x="8917954" y="1812914"/>
            <a:ext cx="0" cy="818496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</p:cNvCxnSpPr>
          <p:nvPr/>
        </p:nvCxnSpPr>
        <p:spPr>
          <a:xfrm flipH="1">
            <a:off x="7827666" y="1812914"/>
            <a:ext cx="109028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16546" y="5084460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177" y="4986612"/>
            <a:ext cx="627046" cy="94610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6389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WITH RECURSIVE</a:t>
            </a:r>
            <a:r>
              <a:rPr lang="en-US" dirty="0">
                <a:latin typeface="Consolas" panose="020B0609020204030204" pitchFamily="49" charset="0"/>
              </a:rPr>
              <a:t> &lt;name&gt; (&lt;arguments&gt;)</a:t>
            </a:r>
          </a:p>
          <a:p>
            <a:pPr lvl="1"/>
            <a:r>
              <a:rPr lang="en-US" dirty="0"/>
              <a:t>Compose recursive table from </a:t>
            </a:r>
            <a:r>
              <a:rPr lang="en-US" b="1" dirty="0">
                <a:solidFill>
                  <a:srgbClr val="7889FB"/>
                </a:solidFill>
              </a:rPr>
              <a:t>non-recursive term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union all/distinct</a:t>
            </a:r>
            <a:r>
              <a:rPr lang="en-US" dirty="0"/>
              <a:t>, and </a:t>
            </a:r>
            <a:r>
              <a:rPr lang="en-US" b="1" dirty="0">
                <a:solidFill>
                  <a:srgbClr val="7889FB"/>
                </a:solidFill>
              </a:rPr>
              <a:t>recursive term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Terminates when recursive term yields empty result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Courses(CID, Name),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</a:rPr>
              <a:t>Precond</a:t>
            </a:r>
            <a:r>
              <a:rPr lang="en-US" dirty="0">
                <a:solidFill>
                  <a:schemeClr val="tx1"/>
                </a:solidFill>
              </a:rPr>
              <a:t>(pre REF CID, </a:t>
            </a:r>
            <a:r>
              <a:rPr lang="en-US" dirty="0" err="1">
                <a:solidFill>
                  <a:schemeClr val="tx1"/>
                </a:solidFill>
              </a:rPr>
              <a:t>suc</a:t>
            </a:r>
            <a:r>
              <a:rPr lang="en-US" dirty="0">
                <a:solidFill>
                  <a:schemeClr val="tx1"/>
                </a:solidFill>
              </a:rPr>
              <a:t> REF CID)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Dependency graph (pre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chemeClr val="tx1"/>
                </a:solidFill>
                <a:sym typeface="Wingdings" panose="05000000000000000000" pitchFamily="2" charset="2"/>
              </a:rPr>
              <a:t>suc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734" y="780976"/>
            <a:ext cx="2115220" cy="20813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3554" y="2853697"/>
            <a:ext cx="20746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>
                <a:hlinkClick r:id="rId3"/>
              </a:rPr>
              <a:t>https://xkcd.com/1739/</a:t>
            </a:r>
            <a:r>
              <a:rPr lang="en-US" sz="1400" dirty="0"/>
              <a:t>]</a:t>
            </a:r>
          </a:p>
        </p:txBody>
      </p:sp>
      <p:sp>
        <p:nvSpPr>
          <p:cNvPr id="9" name="Oval 8"/>
          <p:cNvSpPr/>
          <p:nvPr/>
        </p:nvSpPr>
        <p:spPr>
          <a:xfrm>
            <a:off x="3505597" y="5879408"/>
            <a:ext cx="352968" cy="299204"/>
          </a:xfrm>
          <a:prstGeom prst="ellipse">
            <a:avLst/>
          </a:prstGeom>
          <a:solidFill>
            <a:srgbClr val="7889FB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11" name="Straight Arrow Connector 10"/>
          <p:cNvCxnSpPr>
            <a:stCxn id="9" idx="1"/>
            <a:endCxn id="12" idx="5"/>
          </p:cNvCxnSpPr>
          <p:nvPr/>
        </p:nvCxnSpPr>
        <p:spPr>
          <a:xfrm flipH="1" flipV="1">
            <a:off x="3224073" y="5819950"/>
            <a:ext cx="333215" cy="10327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22796" y="5564563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2363435" y="5239666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772261" y="5241339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532779" y="4700407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cxnSp>
        <p:nvCxnSpPr>
          <p:cNvPr id="24" name="Straight Arrow Connector 23"/>
          <p:cNvCxnSpPr>
            <a:stCxn id="12" idx="1"/>
            <a:endCxn id="13" idx="5"/>
          </p:cNvCxnSpPr>
          <p:nvPr/>
        </p:nvCxnSpPr>
        <p:spPr>
          <a:xfrm flipH="1" flipV="1">
            <a:off x="2664712" y="5495053"/>
            <a:ext cx="309775" cy="113327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3" idx="2"/>
            <a:endCxn id="14" idx="6"/>
          </p:cNvCxnSpPr>
          <p:nvPr/>
        </p:nvCxnSpPr>
        <p:spPr>
          <a:xfrm flipH="1">
            <a:off x="2125229" y="5389268"/>
            <a:ext cx="238206" cy="167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1"/>
            <a:endCxn id="15" idx="6"/>
          </p:cNvCxnSpPr>
          <p:nvPr/>
        </p:nvCxnSpPr>
        <p:spPr>
          <a:xfrm flipH="1" flipV="1">
            <a:off x="1885747" y="4850009"/>
            <a:ext cx="529379" cy="43347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4" idx="1"/>
            <a:endCxn id="15" idx="4"/>
          </p:cNvCxnSpPr>
          <p:nvPr/>
        </p:nvCxnSpPr>
        <p:spPr>
          <a:xfrm flipH="1" flipV="1">
            <a:off x="1709263" y="4999611"/>
            <a:ext cx="114689" cy="2855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22239" y="3481693"/>
            <a:ext cx="422760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WITH RECURSIVE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rPrereq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p,s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AS</a:t>
            </a:r>
            <a:r>
              <a:rPr lang="en-US" dirty="0">
                <a:latin typeface="Consolas" panose="020B0609020204030204" pitchFamily="49" charset="0"/>
              </a:rPr>
              <a:t>(</a:t>
            </a:r>
          </a:p>
          <a:p>
            <a:r>
              <a:rPr lang="en-US" dirty="0">
                <a:latin typeface="Consolas" panose="020B0609020204030204" pitchFamily="49" charset="0"/>
              </a:rPr>
              <a:t>   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pre, </a:t>
            </a:r>
            <a:r>
              <a:rPr lang="en-US" dirty="0" err="1">
                <a:latin typeface="Consolas" panose="020B0609020204030204" pitchFamily="49" charset="0"/>
              </a:rPr>
              <a:t>suc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Precond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suc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=5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b="1" dirty="0">
                <a:latin typeface="Consolas" panose="020B0609020204030204" pitchFamily="49" charset="0"/>
              </a:rPr>
              <a:t>UNION DISTINCT</a:t>
            </a:r>
          </a:p>
          <a:p>
            <a:r>
              <a:rPr lang="en-US" dirty="0">
                <a:latin typeface="Consolas" panose="020B0609020204030204" pitchFamily="49" charset="0"/>
              </a:rPr>
              <a:t>   (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B.pre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B.suc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Precond</a:t>
            </a:r>
            <a:r>
              <a:rPr lang="en-US" dirty="0">
                <a:latin typeface="Consolas" panose="020B0609020204030204" pitchFamily="49" charset="0"/>
              </a:rPr>
              <a:t> B,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rPrereq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R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b="1" dirty="0">
                <a:latin typeface="Consolas" panose="020B0609020204030204" pitchFamily="49" charset="0"/>
              </a:rPr>
              <a:t>WHERE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B.suc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R.p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b="1" dirty="0">
                <a:latin typeface="Consolas" panose="020B0609020204030204" pitchFamily="49" charset="0"/>
              </a:rPr>
              <a:t>SELECT DISTINCT</a:t>
            </a:r>
            <a:r>
              <a:rPr lang="en-US" dirty="0">
                <a:latin typeface="Consolas" panose="020B0609020204030204" pitchFamily="49" charset="0"/>
              </a:rPr>
              <a:t> p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rPrereq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625190" y="4464552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8625190" y="4880153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622434" y="5700492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8621084" y="5289811"/>
            <a:ext cx="352968" cy="299204"/>
          </a:xfrm>
          <a:prstGeom prst="ellipse">
            <a:avLst/>
          </a:prstGeom>
          <a:solidFill>
            <a:schemeClr val="accent1"/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606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36" grpId="0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Procedures and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Procedures and Functions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Stored programs, written in </a:t>
            </a:r>
            <a:r>
              <a:rPr lang="en-US" b="1" dirty="0">
                <a:solidFill>
                  <a:schemeClr val="accent1"/>
                </a:solidFill>
              </a:rPr>
              <a:t>PL/</a:t>
            </a:r>
            <a:r>
              <a:rPr lang="en-US" b="1" dirty="0" err="1">
                <a:solidFill>
                  <a:schemeClr val="accent1"/>
                </a:solidFill>
              </a:rPr>
              <a:t>pgSQL</a:t>
            </a:r>
            <a:r>
              <a:rPr lang="en-US" dirty="0"/>
              <a:t> or other languages</a:t>
            </a:r>
          </a:p>
          <a:p>
            <a:pPr marL="685800" lvl="2">
              <a:buClr>
                <a:srgbClr val="F70146"/>
              </a:buClr>
            </a:pPr>
            <a:r>
              <a:rPr lang="en-US" b="1" dirty="0">
                <a:solidFill>
                  <a:srgbClr val="7889FB"/>
                </a:solidFill>
              </a:rPr>
              <a:t>Control flow (loops, branches) and SQL queries</a:t>
            </a:r>
          </a:p>
          <a:p>
            <a:pPr lvl="1"/>
            <a:endParaRPr lang="en-US" dirty="0"/>
          </a:p>
          <a:p>
            <a:r>
              <a:rPr lang="en-US" dirty="0"/>
              <a:t>(Stored) Procedures</a:t>
            </a:r>
          </a:p>
          <a:p>
            <a:pPr lvl="1"/>
            <a:r>
              <a:rPr lang="en-US" dirty="0"/>
              <a:t>Can be called standalone via </a:t>
            </a:r>
            <a:br>
              <a:rPr lang="en-US" dirty="0"/>
            </a:br>
            <a:r>
              <a:rPr lang="en-US" b="1" dirty="0">
                <a:latin typeface="Consolas" panose="020B0609020204030204" pitchFamily="49" charset="0"/>
              </a:rPr>
              <a:t>CALL</a:t>
            </a:r>
            <a:r>
              <a:rPr lang="en-US" dirty="0">
                <a:latin typeface="Consolas" panose="020B0609020204030204" pitchFamily="49" charset="0"/>
              </a:rPr>
              <a:t> &lt;</a:t>
            </a:r>
            <a:r>
              <a:rPr lang="en-US" dirty="0" err="1">
                <a:latin typeface="Consolas" panose="020B0609020204030204" pitchFamily="49" charset="0"/>
              </a:rPr>
              <a:t>proc_name</a:t>
            </a:r>
            <a:r>
              <a:rPr lang="en-US" dirty="0">
                <a:latin typeface="Consolas" panose="020B0609020204030204" pitchFamily="49" charset="0"/>
              </a:rPr>
              <a:t>&gt;(&lt;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&gt;);</a:t>
            </a:r>
          </a:p>
          <a:p>
            <a:pPr lvl="1"/>
            <a:r>
              <a:rPr lang="en-US" dirty="0"/>
              <a:t>Procedures return no outputs</a:t>
            </a:r>
          </a:p>
          <a:p>
            <a:pPr lvl="1"/>
            <a:endParaRPr lang="en-US" dirty="0"/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Can be called standalone or </a:t>
            </a:r>
            <a:br>
              <a:rPr lang="en-US" dirty="0"/>
            </a:br>
            <a:r>
              <a:rPr lang="en-US" dirty="0"/>
              <a:t>inside queries</a:t>
            </a:r>
          </a:p>
          <a:p>
            <a:pPr lvl="1"/>
            <a:r>
              <a:rPr lang="en-US" dirty="0"/>
              <a:t>Functions are value mappings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Table functions can return sets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of records with multiple attributes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62919" y="4793060"/>
            <a:ext cx="4381081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FUNCTION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sampleProp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FLOAT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RETURNS FLOAT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'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$1 * (1 - $1);'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LANGUAGE SQL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64594" y="2453472"/>
            <a:ext cx="4381081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PROCEDURE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prepStud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 INT)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LANGUAGE PLPGSQL 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$$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BEGIN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DELETE 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Students;</a:t>
            </a:r>
          </a:p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</a:t>
            </a:r>
            <a:r>
              <a:rPr lang="en-US" b="1" dirty="0">
                <a:latin typeface="Consolas" panose="020B0609020204030204" pitchFamily="49" charset="0"/>
              </a:rPr>
              <a:t>SELECT</a:t>
            </a:r>
            <a:r>
              <a:rPr lang="en-US" dirty="0">
                <a:latin typeface="Consolas" panose="020B0609020204030204" pitchFamily="49" charset="0"/>
              </a:rPr>
              <a:t> * </a:t>
            </a:r>
            <a:r>
              <a:rPr lang="en-US" b="1" dirty="0">
                <a:latin typeface="Consolas" panose="020B0609020204030204" pitchFamily="49" charset="0"/>
              </a:rPr>
              <a:t>FROM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NewStudents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END;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$$;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096BA3B-7915-4A7D-B107-59DAACF492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Trigger</a:t>
            </a:r>
          </a:p>
          <a:p>
            <a:pPr lvl="1"/>
            <a:r>
              <a:rPr lang="en-US" dirty="0"/>
              <a:t>Similar to stored procedure but register ON INSERT, DELETE, or UPDATE</a:t>
            </a:r>
          </a:p>
          <a:p>
            <a:pPr lvl="1"/>
            <a:r>
              <a:rPr lang="en-US" dirty="0"/>
              <a:t>Allows complex check constraints and active behavior such as replication, auditing, </a:t>
            </a:r>
            <a:r>
              <a:rPr lang="en-US" dirty="0" err="1"/>
              <a:t>etc</a:t>
            </a:r>
            <a:r>
              <a:rPr lang="en-US" dirty="0"/>
              <a:t> (good and bad) </a:t>
            </a:r>
          </a:p>
          <a:p>
            <a:pPr lvl="1"/>
            <a:endParaRPr lang="en-US" dirty="0"/>
          </a:p>
          <a:p>
            <a:r>
              <a:rPr lang="en-US" dirty="0"/>
              <a:t>Trigger </a:t>
            </a:r>
            <a:br>
              <a:rPr lang="en-US" dirty="0"/>
            </a:br>
            <a:r>
              <a:rPr lang="en-US" dirty="0"/>
              <a:t>Template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90059" y="2964265"/>
            <a:ext cx="6250074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eaLnBrk="1" hangingPunct="1"/>
            <a:r>
              <a:rPr lang="de-DE" alt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CREATE TRIGGER </a:t>
            </a:r>
            <a:r>
              <a:rPr lang="de-DE" altLang="en-US" dirty="0">
                <a:latin typeface="Consolas" panose="020B0609020204030204" pitchFamily="49" charset="0"/>
              </a:rPr>
              <a:t>&lt;triggername&gt;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BEFORE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AFTER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INSTEAD OF</a:t>
            </a:r>
            <a:r>
              <a:rPr lang="de-DE" altLang="en-US" dirty="0">
                <a:latin typeface="Consolas" panose="020B0609020204030204" pitchFamily="49" charset="0"/>
              </a:rPr>
              <a:t/>
            </a:r>
            <a:br>
              <a:rPr lang="de-DE" altLang="en-US" dirty="0">
                <a:latin typeface="Consolas" panose="020B0609020204030204" pitchFamily="49" charset="0"/>
              </a:rPr>
            </a:br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INSERT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DELETE</a:t>
            </a:r>
            <a:r>
              <a:rPr lang="de-DE" altLang="en-US" dirty="0">
                <a:latin typeface="Consolas" panose="020B0609020204030204" pitchFamily="49" charset="0"/>
              </a:rPr>
              <a:t> | (</a:t>
            </a:r>
            <a:r>
              <a:rPr lang="de-DE" altLang="en-US" b="1" dirty="0">
                <a:latin typeface="Consolas" panose="020B0609020204030204" pitchFamily="49" charset="0"/>
              </a:rPr>
              <a:t>UPDATE OF</a:t>
            </a:r>
            <a:r>
              <a:rPr lang="de-DE" altLang="en-US" dirty="0">
                <a:latin typeface="Consolas" panose="020B0609020204030204" pitchFamily="49" charset="0"/>
              </a:rPr>
              <a:t> &lt;column_list&gt;)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ON</a:t>
            </a:r>
            <a:r>
              <a:rPr lang="de-DE" altLang="en-US" dirty="0">
                <a:latin typeface="Consolas" panose="020B0609020204030204" pitchFamily="49" charset="0"/>
              </a:rPr>
              <a:t> &lt;tablename&gt;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[</a:t>
            </a:r>
            <a:r>
              <a:rPr lang="de-DE" altLang="en-US" b="1" dirty="0">
                <a:latin typeface="Consolas" panose="020B0609020204030204" pitchFamily="49" charset="0"/>
              </a:rPr>
              <a:t>REFERENCING</a:t>
            </a:r>
            <a:r>
              <a:rPr lang="de-DE" altLang="en-US" dirty="0">
                <a:latin typeface="Consolas" panose="020B0609020204030204" pitchFamily="49" charset="0"/>
              </a:rPr>
              <a:t> &lt;old_new_alias_list&gt;]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[</a:t>
            </a:r>
            <a:r>
              <a:rPr lang="de-DE" altLang="en-US" b="1" dirty="0">
                <a:latin typeface="Consolas" panose="020B0609020204030204" pitchFamily="49" charset="0"/>
              </a:rPr>
              <a:t>FOR EACH</a:t>
            </a:r>
            <a:r>
              <a:rPr lang="de-DE" altLang="en-US" dirty="0">
                <a:latin typeface="Consolas" panose="020B0609020204030204" pitchFamily="49" charset="0"/>
              </a:rPr>
              <a:t> {</a:t>
            </a:r>
            <a:r>
              <a:rPr lang="de-DE" altLang="en-US" b="1" dirty="0">
                <a:latin typeface="Consolas" panose="020B0609020204030204" pitchFamily="49" charset="0"/>
              </a:rPr>
              <a:t>ROW</a:t>
            </a:r>
            <a:r>
              <a:rPr lang="de-DE" altLang="en-US" dirty="0">
                <a:latin typeface="Consolas" panose="020B0609020204030204" pitchFamily="49" charset="0"/>
              </a:rPr>
              <a:t> | </a:t>
            </a:r>
            <a:r>
              <a:rPr lang="de-DE" altLang="en-US" b="1" dirty="0">
                <a:latin typeface="Consolas" panose="020B0609020204030204" pitchFamily="49" charset="0"/>
              </a:rPr>
              <a:t>STATEMENT</a:t>
            </a:r>
            <a:r>
              <a:rPr lang="de-DE" altLang="en-US" dirty="0">
                <a:latin typeface="Consolas" panose="020B0609020204030204" pitchFamily="49" charset="0"/>
              </a:rPr>
              <a:t>}]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[</a:t>
            </a:r>
            <a:r>
              <a:rPr lang="de-DE" altLang="en-US" b="1" dirty="0">
                <a:latin typeface="Consolas" panose="020B0609020204030204" pitchFamily="49" charset="0"/>
              </a:rPr>
              <a:t>WHEN</a:t>
            </a:r>
            <a:r>
              <a:rPr lang="de-DE" altLang="en-US" dirty="0">
                <a:latin typeface="Consolas" panose="020B0609020204030204" pitchFamily="49" charset="0"/>
              </a:rPr>
              <a:t> (&lt;search condition&gt;)]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&lt;SQL procedure statement&gt; |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BEGIN ATOMIC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  {&lt;SQL Procedure statement&gt;;}...</a:t>
            </a:r>
          </a:p>
          <a:p>
            <a:pPr eaLnBrk="1" hangingPunct="1"/>
            <a:r>
              <a:rPr lang="de-DE" altLang="en-US" dirty="0">
                <a:latin typeface="Consolas" panose="020B0609020204030204" pitchFamily="49" charset="0"/>
              </a:rPr>
              <a:t>   </a:t>
            </a:r>
            <a:r>
              <a:rPr lang="de-DE" altLang="en-US" b="1" dirty="0">
                <a:latin typeface="Consolas" panose="020B0609020204030204" pitchFamily="49" charset="0"/>
              </a:rPr>
              <a:t>END</a:t>
            </a:r>
            <a:endParaRPr lang="en-US" altLang="en-US" b="1" dirty="0">
              <a:latin typeface="Consolas" panose="020B0609020204030204" pitchFamily="49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837714" y="3245618"/>
            <a:ext cx="180871" cy="823964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7708760" y="4121498"/>
            <a:ext cx="180871" cy="77562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7708760" y="4964778"/>
            <a:ext cx="180871" cy="103470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0800000">
            <a:off x="2181162" y="5234018"/>
            <a:ext cx="180871" cy="77562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170333" y="3454400"/>
            <a:ext cx="7630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84798" y="4301065"/>
            <a:ext cx="11171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86473" y="5267377"/>
            <a:ext cx="11171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1282" y="5183778"/>
            <a:ext cx="172193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Not supported in PostgreSQL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(need single UDF)</a:t>
            </a:r>
          </a:p>
        </p:txBody>
      </p:sp>
    </p:spTree>
    <p:extLst>
      <p:ext uri="{BB962C8B-B14F-4D97-AF65-F5344CB8AC3E}">
        <p14:creationId xmlns:p14="http://schemas.microsoft.com/office/powerpoint/2010/main" val="26790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and Authorization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Creating Views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Create a logical table from a query</a:t>
            </a:r>
          </a:p>
          <a:p>
            <a:pPr lvl="1"/>
            <a:r>
              <a:rPr lang="en-US" dirty="0"/>
              <a:t>Inserts can be propagated back to </a:t>
            </a:r>
            <a:br>
              <a:rPr lang="en-US" dirty="0"/>
            </a:br>
            <a:r>
              <a:rPr lang="en-US" dirty="0"/>
              <a:t>base relations only in special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Allows authorization </a:t>
            </a:r>
            <a:r>
              <a:rPr lang="en-US" dirty="0"/>
              <a:t>for subset of tuples</a:t>
            </a:r>
          </a:p>
          <a:p>
            <a:pPr lvl="1"/>
            <a:endParaRPr lang="en-US" dirty="0"/>
          </a:p>
          <a:p>
            <a:r>
              <a:rPr lang="en-US" dirty="0"/>
              <a:t>Access Permissions Tables/Views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Grant</a:t>
            </a:r>
            <a:r>
              <a:rPr lang="en-US" dirty="0"/>
              <a:t> query/modification rights on </a:t>
            </a:r>
            <a:br>
              <a:rPr lang="en-US" dirty="0"/>
            </a:br>
            <a:r>
              <a:rPr lang="en-US" dirty="0"/>
              <a:t>database objects for specific users, roles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Revoke</a:t>
            </a:r>
            <a:r>
              <a:rPr lang="en-US" dirty="0"/>
              <a:t> access rights from users, roles</a:t>
            </a:r>
            <a:br>
              <a:rPr lang="en-US" dirty="0"/>
            </a:br>
            <a:r>
              <a:rPr lang="en-US" dirty="0"/>
              <a:t>(recursively revoke permissions of </a:t>
            </a:r>
            <a:br>
              <a:rPr lang="en-US" dirty="0"/>
            </a:br>
            <a:r>
              <a:rPr lang="en-US" dirty="0"/>
              <a:t>dependent views via </a:t>
            </a:r>
            <a:r>
              <a:rPr lang="en-US" b="1" dirty="0">
                <a:latin typeface="Consolas" panose="020B0609020204030204" pitchFamily="49" charset="0"/>
              </a:rPr>
              <a:t>CASCADE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05046" y="1369527"/>
            <a:ext cx="3858568" cy="1477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TeamDM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Employee E, Employee M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E.MgrID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M.EID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M.login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= ‘mboehm’;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7801" y="3298808"/>
            <a:ext cx="290397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GRANT SELECT </a:t>
            </a:r>
            <a:b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 TABLE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TeamDM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TO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mboehm;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475" y="4295269"/>
            <a:ext cx="29023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REVOKE SELECT </a:t>
            </a:r>
            <a:b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ON TABLE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TeamDM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mboehm;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Problematic SQL String Concatenation</a:t>
            </a: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dirty="0">
                <a:latin typeface="Consolas" panose="020B0609020204030204" pitchFamily="49" charset="0"/>
              </a:rPr>
              <a:t> Students (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)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dirty="0">
                <a:latin typeface="Consolas" panose="020B0609020204030204" pitchFamily="49" charset="0"/>
              </a:rPr>
              <a:t>(‘“+ @</a:t>
            </a:r>
            <a:r>
              <a:rPr lang="en-US" dirty="0" err="1">
                <a:latin typeface="Consolas" panose="020B0609020204030204" pitchFamily="49" charset="0"/>
              </a:rPr>
              <a:t>lname</a:t>
            </a:r>
            <a:r>
              <a:rPr lang="en-US" dirty="0">
                <a:latin typeface="Consolas" panose="020B0609020204030204" pitchFamily="49" charset="0"/>
              </a:rPr>
              <a:t> +”‘,’“+ @</a:t>
            </a:r>
            <a:r>
              <a:rPr lang="en-US" dirty="0" err="1">
                <a:latin typeface="Consolas" panose="020B0609020204030204" pitchFamily="49" charset="0"/>
              </a:rPr>
              <a:t>fname</a:t>
            </a:r>
            <a:r>
              <a:rPr lang="en-US" dirty="0">
                <a:latin typeface="Consolas" panose="020B0609020204030204" pitchFamily="49" charset="0"/>
              </a:rPr>
              <a:t> +”’);”;</a:t>
            </a:r>
          </a:p>
          <a:p>
            <a:pPr lvl="1"/>
            <a:endParaRPr lang="en-US" sz="700" dirty="0"/>
          </a:p>
          <a:p>
            <a:r>
              <a:rPr lang="en-US" dirty="0"/>
              <a:t>Possible </a:t>
            </a:r>
            <a:r>
              <a:rPr lang="en-US" dirty="0">
                <a:solidFill>
                  <a:schemeClr val="accent1"/>
                </a:solidFill>
              </a:rPr>
              <a:t>SQL-Injection Attack</a:t>
            </a: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b="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lvl="1"/>
            <a:endParaRPr lang="en-US" sz="16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INSERT INTO</a:t>
            </a:r>
            <a:r>
              <a:rPr lang="en-US" b="0" dirty="0">
                <a:latin typeface="Consolas" panose="020B0609020204030204" pitchFamily="49" charset="0"/>
              </a:rPr>
              <a:t> Students (</a:t>
            </a:r>
            <a:r>
              <a:rPr lang="en-US" b="0" dirty="0" err="1">
                <a:latin typeface="Consolas" panose="020B0609020204030204" pitchFamily="49" charset="0"/>
              </a:rPr>
              <a:t>Lname</a:t>
            </a:r>
            <a:r>
              <a:rPr lang="en-US" b="0" dirty="0">
                <a:latin typeface="Consolas" panose="020B0609020204030204" pitchFamily="49" charset="0"/>
              </a:rPr>
              <a:t>, </a:t>
            </a:r>
            <a:r>
              <a:rPr lang="en-US" b="0" dirty="0" err="1">
                <a:latin typeface="Consolas" panose="020B0609020204030204" pitchFamily="49" charset="0"/>
              </a:rPr>
              <a:t>Fname</a:t>
            </a:r>
            <a:r>
              <a:rPr lang="en-US" b="0" dirty="0">
                <a:latin typeface="Consolas" panose="020B0609020204030204" pitchFamily="49" charset="0"/>
              </a:rPr>
              <a:t>)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VALUES </a:t>
            </a:r>
            <a:r>
              <a:rPr lang="en-US" b="0" dirty="0">
                <a:latin typeface="Consolas" panose="020B0609020204030204" pitchFamily="49" charset="0"/>
              </a:rPr>
              <a:t>(‘</a:t>
            </a:r>
            <a:r>
              <a:rPr lang="en-US" b="0" dirty="0" err="1">
                <a:latin typeface="Consolas" panose="020B0609020204030204" pitchFamily="49" charset="0"/>
              </a:rPr>
              <a:t>Smith‘,’Robert</a:t>
            </a:r>
            <a:r>
              <a:rPr lang="en-US" b="0" dirty="0">
                <a:latin typeface="Consolas" panose="020B0609020204030204" pitchFamily="49" charset="0"/>
              </a:rPr>
              <a:t>’);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DROP TABLE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Students;</a:t>
            </a:r>
            <a:r>
              <a:rPr lang="en-US" b="0" dirty="0">
                <a:latin typeface="Consolas" panose="020B0609020204030204" pitchFamily="49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--’);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42" y="2863239"/>
            <a:ext cx="6692202" cy="2059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22864" y="4929335"/>
            <a:ext cx="20252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https://xkcd.com/327/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793" y="724758"/>
            <a:ext cx="669627" cy="66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3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Other Query Languages </a:t>
            </a:r>
            <a:br>
              <a:rPr lang="en-US" dirty="0"/>
            </a:br>
            <a:r>
              <a:rPr lang="en-US" dirty="0"/>
              <a:t>(XML, JSON)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  <a:p>
            <a:r>
              <a:rPr lang="en-US" dirty="0"/>
              <a:t>Other Query Languages (XML, JSON)</a:t>
            </a:r>
          </a:p>
          <a:p>
            <a:r>
              <a:rPr lang="en-US" dirty="0">
                <a:solidFill>
                  <a:srgbClr val="7889FB"/>
                </a:solidFill>
              </a:rPr>
              <a:t>Exercise 2:</a:t>
            </a:r>
            <a:r>
              <a:rPr lang="en-US" dirty="0"/>
              <a:t> Query Languages and APIs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really, why should I care?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Semi-structured XML and JSON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Self-contained documents</a:t>
            </a:r>
            <a:r>
              <a:rPr lang="en-US" dirty="0"/>
              <a:t> for representing nested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Common data exchange formats</a:t>
            </a:r>
            <a:r>
              <a:rPr lang="en-US" dirty="0"/>
              <a:t> without redundancy of flat files</a:t>
            </a:r>
          </a:p>
          <a:p>
            <a:pPr lvl="1"/>
            <a:r>
              <a:rPr lang="en-US" dirty="0"/>
              <a:t>Human-readable formats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often used for SW configuration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Goals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Awareness of XML and JSON</a:t>
            </a:r>
            <a:r>
              <a:rPr lang="en-US" dirty="0"/>
              <a:t> as data models</a:t>
            </a:r>
          </a:p>
          <a:p>
            <a:pPr lvl="1"/>
            <a:r>
              <a:rPr lang="en-US" dirty="0"/>
              <a:t>Query languages and embedded querying in SQL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</p:txBody>
      </p:sp>
    </p:spTree>
    <p:extLst>
      <p:ext uri="{BB962C8B-B14F-4D97-AF65-F5344CB8AC3E}">
        <p14:creationId xmlns:p14="http://schemas.microsoft.com/office/powerpoint/2010/main" val="225709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(Extensible Markup Language)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Data Model</a:t>
            </a:r>
          </a:p>
          <a:p>
            <a:pPr lvl="1"/>
            <a:r>
              <a:rPr lang="en-US" dirty="0"/>
              <a:t>Meta language to define </a:t>
            </a:r>
            <a:br>
              <a:rPr lang="en-US" dirty="0"/>
            </a:br>
            <a:r>
              <a:rPr lang="en-US" dirty="0"/>
              <a:t>specific </a:t>
            </a:r>
            <a:r>
              <a:rPr lang="en-US" b="1" dirty="0">
                <a:solidFill>
                  <a:srgbClr val="7889FB"/>
                </a:solidFill>
              </a:rPr>
              <a:t>exchange formats</a:t>
            </a:r>
          </a:p>
          <a:p>
            <a:pPr lvl="1"/>
            <a:r>
              <a:rPr lang="en-US" dirty="0"/>
              <a:t>Document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dirty="0"/>
              <a:t>Well formedness</a:t>
            </a:r>
          </a:p>
          <a:p>
            <a:pPr lvl="1"/>
            <a:r>
              <a:rPr lang="en-US" dirty="0"/>
              <a:t>XML schema / DTD</a:t>
            </a:r>
          </a:p>
          <a:p>
            <a:pPr lvl="1"/>
            <a:endParaRPr lang="en-US" sz="900" dirty="0"/>
          </a:p>
          <a:p>
            <a:r>
              <a:rPr lang="en-US" dirty="0"/>
              <a:t>XPath </a:t>
            </a:r>
            <a:r>
              <a:rPr lang="en-US" b="0" dirty="0"/>
              <a:t>(XML Path Language)</a:t>
            </a:r>
          </a:p>
          <a:p>
            <a:pPr lvl="1"/>
            <a:r>
              <a:rPr lang="en-US" dirty="0"/>
              <a:t>Query language for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accessing collections of nodes</a:t>
            </a:r>
            <a:r>
              <a:rPr lang="en-US" dirty="0"/>
              <a:t> of an XML document</a:t>
            </a:r>
          </a:p>
          <a:p>
            <a:pPr lvl="1"/>
            <a:r>
              <a:rPr lang="en-US" dirty="0"/>
              <a:t>Axis specifies for ancestors, descendants, siblings,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XSLT </a:t>
            </a:r>
            <a:r>
              <a:rPr lang="en-US" b="0" dirty="0"/>
              <a:t>(XML Stylesheet Language Transformations)</a:t>
            </a:r>
          </a:p>
          <a:p>
            <a:pPr lvl="1"/>
            <a:r>
              <a:rPr lang="en-US" dirty="0"/>
              <a:t>Schema mapping (transformation) language for XML documents </a:t>
            </a:r>
          </a:p>
          <a:p>
            <a:pPr lvl="1"/>
            <a:endParaRPr lang="en-US" sz="700" dirty="0"/>
          </a:p>
          <a:p>
            <a:r>
              <a:rPr lang="en-US" dirty="0"/>
              <a:t>XQuery</a:t>
            </a:r>
          </a:p>
          <a:p>
            <a:pPr lvl="1"/>
            <a:r>
              <a:rPr lang="en-US" dirty="0"/>
              <a:t>Query language to extract, transform, and analyze XML documents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0" y="1329333"/>
            <a:ext cx="4391128" cy="224676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&lt;?xml version=“1.0“ encoding=“UTF-8“?&gt;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&lt;data&gt;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id=“1”&gt;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id=“INF.01017UF” name=“DM”/&gt;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id=“706.550” name=“AMLS”/&gt;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id=“5”&gt;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&lt;course id=“706.520” name=“DIA”/&gt;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/student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&gt;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&lt;/data&gt;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244" y="3703304"/>
            <a:ext cx="49437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/data/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student[@id=‘1’]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/course/@name</a:t>
            </a:r>
          </a:p>
        </p:txBody>
      </p:sp>
      <p:cxnSp>
        <p:nvCxnSpPr>
          <p:cNvPr id="9" name="Straight Arrow Connector 8"/>
          <p:cNvCxnSpPr>
            <a:stCxn id="10" idx="0"/>
          </p:cNvCxnSpPr>
          <p:nvPr/>
        </p:nvCxnSpPr>
        <p:spPr>
          <a:xfrm flipV="1">
            <a:off x="8244674" y="4099726"/>
            <a:ext cx="0" cy="28578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75983" y="4385506"/>
            <a:ext cx="15373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“DM”</a:t>
            </a:r>
          </a:p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“AMLS”</a:t>
            </a:r>
          </a:p>
        </p:txBody>
      </p:sp>
    </p:spTree>
    <p:extLst>
      <p:ext uri="{BB962C8B-B14F-4D97-AF65-F5344CB8AC3E}">
        <p14:creationId xmlns:p14="http://schemas.microsoft.com/office/powerpoint/2010/main" val="38408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XML in PostgreSQL,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XML in PostgreSQL</a:t>
            </a:r>
          </a:p>
          <a:p>
            <a:pPr lvl="1"/>
            <a:r>
              <a:rPr lang="en-US" dirty="0"/>
              <a:t>Data types </a:t>
            </a:r>
            <a:r>
              <a:rPr lang="en-US" b="1" dirty="0">
                <a:solidFill>
                  <a:srgbClr val="7889FB"/>
                </a:solidFill>
              </a:rPr>
              <a:t>TEXT</a:t>
            </a:r>
            <a:r>
              <a:rPr lang="en-US" dirty="0"/>
              <a:t> or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 (well-formed, type-safe operations)</a:t>
            </a:r>
          </a:p>
          <a:p>
            <a:pPr lvl="1"/>
            <a:r>
              <a:rPr lang="en-US" dirty="0"/>
              <a:t>ISO/IEC 9075-14 XML-related specifications (SQL/XML) </a:t>
            </a:r>
          </a:p>
          <a:p>
            <a:pPr lvl="1"/>
            <a:endParaRPr lang="en-US" dirty="0"/>
          </a:p>
          <a:p>
            <a:r>
              <a:rPr lang="en-US" dirty="0"/>
              <a:t>Creating XML</a:t>
            </a:r>
          </a:p>
          <a:p>
            <a:pPr lvl="1"/>
            <a:r>
              <a:rPr lang="en-US" dirty="0"/>
              <a:t>Various </a:t>
            </a:r>
            <a:r>
              <a:rPr lang="en-US" b="1" dirty="0">
                <a:solidFill>
                  <a:srgbClr val="7889FB"/>
                </a:solidFill>
              </a:rPr>
              <a:t>built-in functions </a:t>
            </a:r>
            <a:r>
              <a:rPr lang="en-US" dirty="0"/>
              <a:t>to parse </a:t>
            </a:r>
            <a:br>
              <a:rPr lang="en-US" dirty="0"/>
            </a:br>
            <a:r>
              <a:rPr lang="en-US" dirty="0"/>
              <a:t>documents, and create elements/attributes</a:t>
            </a:r>
          </a:p>
          <a:p>
            <a:pPr lvl="1"/>
            <a:r>
              <a:rPr lang="en-US" dirty="0"/>
              <a:t>XMLPARSE(&lt;</a:t>
            </a:r>
            <a:r>
              <a:rPr lang="en-US" dirty="0" err="1"/>
              <a:t>xml_document</a:t>
            </a:r>
            <a:r>
              <a:rPr lang="en-US" dirty="0"/>
              <a:t>&gt;)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XML type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XMLELEMENT / XMLATTRIBUTES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Processing XML</a:t>
            </a:r>
          </a:p>
          <a:p>
            <a:pPr lvl="1"/>
            <a:r>
              <a:rPr lang="en-US" dirty="0"/>
              <a:t>Execute </a:t>
            </a:r>
            <a:r>
              <a:rPr lang="en-US" b="1" dirty="0">
                <a:solidFill>
                  <a:srgbClr val="7889FB"/>
                </a:solidFill>
              </a:rPr>
              <a:t>XPath</a:t>
            </a:r>
            <a:r>
              <a:rPr lang="en-US" dirty="0"/>
              <a:t> expressions on XML types</a:t>
            </a:r>
          </a:p>
          <a:p>
            <a:pPr lvl="1"/>
            <a:r>
              <a:rPr lang="en-US" dirty="0"/>
              <a:t>XMLEXIST with </a:t>
            </a:r>
            <a:r>
              <a:rPr lang="en-US" b="1" dirty="0">
                <a:solidFill>
                  <a:schemeClr val="accent1"/>
                </a:solidFill>
              </a:rPr>
              <a:t>XPath instead of XQuery</a:t>
            </a:r>
          </a:p>
          <a:p>
            <a:pPr lvl="1"/>
            <a:r>
              <a:rPr lang="en-US" dirty="0"/>
              <a:t>XPATH with optional namespace handling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7268" y="2672864"/>
            <a:ext cx="345663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INSERT INTO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Fname,Lname,Doc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VALUES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(‘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John’,’Smith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’,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xmlparse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(&lt;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source_doc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&gt;));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8894" y="4613869"/>
            <a:ext cx="34566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b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xpath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(‘/student/@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id’,Doc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13569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(JavaScript Object Notation)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JSON Data Model</a:t>
            </a:r>
          </a:p>
          <a:p>
            <a:pPr lvl="1"/>
            <a:r>
              <a:rPr lang="en-US" dirty="0"/>
              <a:t>Data exchange format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semi-structured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Not as verbose as XML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(especially for arrays)</a:t>
            </a:r>
          </a:p>
          <a:p>
            <a:pPr lvl="1"/>
            <a:r>
              <a:rPr lang="en-US" dirty="0"/>
              <a:t>Popular format (e.g., Twitter)</a:t>
            </a:r>
          </a:p>
          <a:p>
            <a:endParaRPr lang="en-US" dirty="0"/>
          </a:p>
          <a:p>
            <a:r>
              <a:rPr lang="en-US" dirty="0"/>
              <a:t>Query Languages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Most common: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libraries</a:t>
            </a:r>
            <a:r>
              <a:rPr lang="en-US" dirty="0"/>
              <a:t> for </a:t>
            </a:r>
            <a:br>
              <a:rPr lang="en-US" dirty="0"/>
            </a:br>
            <a:r>
              <a:rPr lang="en-US" dirty="0"/>
              <a:t>tree traversal and data extraction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JSONiq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XQuery-like query language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JSONPath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XPath-like query language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61469" y="1359483"/>
            <a:ext cx="4692578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{“students:”[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{“id”: 1, “courses”:[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{“id“:“INF.01017UF”, 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name“:“DM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”}, 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{“id“:“706.550”, 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name“:“AMLS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”}]},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{“id”: 5, “courses”:[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{“id“:“706.520”, “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name“:“DIA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”}]},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]}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2" t="17821" r="10272" b="15772"/>
          <a:stretch/>
        </p:blipFill>
        <p:spPr>
          <a:xfrm>
            <a:off x="674296" y="2816918"/>
            <a:ext cx="513644" cy="440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4610" y="3674794"/>
            <a:ext cx="4029389" cy="160043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JSONiq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Example: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declare option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jsoniq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-version “</a:t>
            </a:r>
            <a:r>
              <a:rPr lang="en-AT" sz="1600" dirty="0">
                <a:latin typeface="Consolas" panose="020B0609020204030204" pitchFamily="49" charset="0"/>
                <a:cs typeface="Calibri" panose="020F0502020204030204" pitchFamily="34" charset="0"/>
              </a:rPr>
              <a:t>…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for $x in collection(“students”)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where $x.id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10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let $c := count($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x.courses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return {“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”:$x.id, “count”:$c}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49485" y="5236913"/>
            <a:ext cx="4923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http://www.jsoniq.org/docs/JSONiq/html-single/index.html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005" y="562232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476729" y="5562037"/>
            <a:ext cx="481316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[Ingo Müller,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Ghislain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Fourny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Irimescu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Can Berker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Cikis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Gustavo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Alonso: Rumble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Independence for Large Messy Data Sets. </a:t>
            </a:r>
            <a:r>
              <a:rPr lang="en-US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github.com/RumbleDB/rumble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53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 in PostgreSQL,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JSON in PostgreSQL</a:t>
            </a:r>
          </a:p>
          <a:p>
            <a:pPr lvl="1"/>
            <a:r>
              <a:rPr lang="en-US" dirty="0"/>
              <a:t>Alternative data types: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 (text), </a:t>
            </a:r>
            <a:r>
              <a:rPr lang="en-US" b="1" dirty="0">
                <a:solidFill>
                  <a:srgbClr val="7889FB"/>
                </a:solidFill>
              </a:rPr>
              <a:t>JSONB</a:t>
            </a:r>
            <a:r>
              <a:rPr lang="en-US" dirty="0"/>
              <a:t> (binary, with restrictions)</a:t>
            </a:r>
          </a:p>
          <a:p>
            <a:pPr lvl="1"/>
            <a:r>
              <a:rPr lang="en-US" dirty="0"/>
              <a:t>Implements RFC 7159, built-ins for conversion and access</a:t>
            </a:r>
          </a:p>
          <a:p>
            <a:pPr lvl="1"/>
            <a:endParaRPr lang="en-US" sz="700" dirty="0"/>
          </a:p>
          <a:p>
            <a:r>
              <a:rPr lang="en-US" dirty="0"/>
              <a:t>Creating JSON</a:t>
            </a:r>
          </a:p>
          <a:p>
            <a:pPr lvl="1"/>
            <a:r>
              <a:rPr lang="en-US" dirty="0"/>
              <a:t>Built-in functions for creating</a:t>
            </a:r>
            <a:br>
              <a:rPr lang="en-US" dirty="0"/>
            </a:br>
            <a:r>
              <a:rPr lang="en-US" dirty="0"/>
              <a:t>JSON from tables and tables</a:t>
            </a:r>
            <a:br>
              <a:rPr lang="en-US" dirty="0"/>
            </a:br>
            <a:r>
              <a:rPr lang="en-US" dirty="0"/>
              <a:t>from JSON input</a:t>
            </a:r>
          </a:p>
          <a:p>
            <a:pPr lvl="1"/>
            <a:endParaRPr lang="en-US" sz="700" dirty="0"/>
          </a:p>
          <a:p>
            <a:r>
              <a:rPr lang="en-US" dirty="0"/>
              <a:t>Processing JSON</a:t>
            </a:r>
          </a:p>
          <a:p>
            <a:pPr lvl="1"/>
            <a:r>
              <a:rPr lang="en-US" dirty="0"/>
              <a:t>Specialized operators for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tree traversal and data extraction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-&gt;</a:t>
            </a:r>
            <a:r>
              <a:rPr lang="en-US" b="1" dirty="0">
                <a:solidFill>
                  <a:srgbClr val="7889FB"/>
                </a:solidFill>
              </a:rPr>
              <a:t> operator:</a:t>
            </a:r>
            <a:r>
              <a:rPr lang="en-US" dirty="0"/>
              <a:t> get JSON array element/object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-&gt;&gt;</a:t>
            </a:r>
            <a:r>
              <a:rPr lang="en-US" b="1" dirty="0">
                <a:solidFill>
                  <a:srgbClr val="7889FB"/>
                </a:solidFill>
              </a:rPr>
              <a:t> operator:</a:t>
            </a:r>
            <a:r>
              <a:rPr lang="en-US" dirty="0"/>
              <a:t> get JSON array element/object as text</a:t>
            </a:r>
          </a:p>
          <a:p>
            <a:pPr lvl="1"/>
            <a:r>
              <a:rPr lang="en-US" dirty="0"/>
              <a:t>Built-in functions for extracting json (e.g., </a:t>
            </a:r>
            <a:r>
              <a:rPr lang="en-US" dirty="0" err="1"/>
              <a:t>json_each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Other Query Languages (XML, JSON)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51BA9-0DC4-4D91-A3AC-44FFA2934BF8}"/>
              </a:ext>
            </a:extLst>
          </p:cNvPr>
          <p:cNvSpPr txBox="1"/>
          <p:nvPr/>
        </p:nvSpPr>
        <p:spPr>
          <a:xfrm>
            <a:off x="5130800" y="2509520"/>
            <a:ext cx="357632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row_to_json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(t)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(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Students) 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F7DDA4-40F6-4705-A005-020B91541B52}"/>
              </a:ext>
            </a:extLst>
          </p:cNvPr>
          <p:cNvSpPr txBox="1"/>
          <p:nvPr/>
        </p:nvSpPr>
        <p:spPr>
          <a:xfrm>
            <a:off x="5120640" y="3850976"/>
            <a:ext cx="357632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Fname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Doc-&gt;students-&gt;&gt;id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255998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2: </a:t>
            </a:r>
            <a:br>
              <a:rPr lang="en-US" dirty="0"/>
            </a:br>
            <a:r>
              <a:rPr lang="en-US" dirty="0"/>
              <a:t>Query Languages and APIs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mboehm7.github.io/teaching/ss22_dbs/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02_ExerciseQueriesAPIs.pdf</a:t>
            </a:r>
            <a:r>
              <a:rPr lang="en-US" dirty="0" smtClean="0"/>
              <a:t>  </a:t>
            </a:r>
            <a:endParaRPr lang="en-US" dirty="0"/>
          </a:p>
          <a:p>
            <a:r>
              <a:rPr lang="en-US" dirty="0"/>
              <a:t>Published: </a:t>
            </a:r>
            <a:r>
              <a:rPr lang="en-US" b="1" dirty="0" smtClean="0">
                <a:solidFill>
                  <a:schemeClr val="accent1"/>
                </a:solidFill>
              </a:rPr>
              <a:t>Apr</a:t>
            </a:r>
            <a:r>
              <a:rPr lang="en-US" b="1" dirty="0" smtClean="0">
                <a:solidFill>
                  <a:schemeClr val="accent1"/>
                </a:solidFill>
              </a:rPr>
              <a:t> 03, 2022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(data </a:t>
            </a:r>
            <a:r>
              <a:rPr lang="en-US" dirty="0" smtClean="0">
                <a:solidFill>
                  <a:schemeClr val="tx1"/>
                </a:solidFill>
              </a:rPr>
              <a:t>cleaning / ref solutions already completed)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Deadline: </a:t>
            </a:r>
            <a:r>
              <a:rPr lang="en-US" b="1" dirty="0" smtClean="0">
                <a:solidFill>
                  <a:schemeClr val="accent1"/>
                </a:solidFill>
              </a:rPr>
              <a:t>May 03, 2022</a:t>
            </a:r>
            <a:endParaRPr lang="en-US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</a:t>
            </a:r>
            <a:r>
              <a:rPr lang="en-US" dirty="0" smtClean="0"/>
              <a:t>Graz Districts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  <a:p>
            <a:pPr lvl="1"/>
            <a:r>
              <a:rPr lang="en-US" dirty="0" smtClean="0"/>
              <a:t>Graz districts, streets, schools, universities,</a:t>
            </a:r>
            <a:br>
              <a:rPr lang="en-US" dirty="0" smtClean="0"/>
            </a:br>
            <a:r>
              <a:rPr lang="en-US" dirty="0" smtClean="0"/>
              <a:t>population counts by age and country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/>
              <a:t>to be cleaned and prepared </a:t>
            </a:r>
            <a:r>
              <a:rPr lang="en-US" dirty="0">
                <a:sym typeface="Wingdings" panose="05000000000000000000" pitchFamily="2" charset="2"/>
              </a:rPr>
              <a:t> Ex 02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Clone or download your copy from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https://github.com/tugraz-isds/datasets.git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CSV files in &lt;datasets</a:t>
            </a:r>
            <a:r>
              <a:rPr lang="en-US" dirty="0" smtClean="0"/>
              <a:t>&gt;/</a:t>
            </a:r>
            <a:r>
              <a:rPr lang="en-US" dirty="0" err="1" smtClean="0"/>
              <a:t>districts_graz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Exercises</a:t>
            </a:r>
          </a:p>
          <a:p>
            <a:pPr lvl="1"/>
            <a:r>
              <a:rPr lang="en-US" b="1" dirty="0"/>
              <a:t>01</a:t>
            </a:r>
            <a:r>
              <a:rPr lang="en-US" dirty="0"/>
              <a:t> Data modeling (relational schema)</a:t>
            </a:r>
          </a:p>
          <a:p>
            <a:pPr lvl="1"/>
            <a:r>
              <a:rPr lang="en-US" b="1" dirty="0"/>
              <a:t>02</a:t>
            </a:r>
            <a:r>
              <a:rPr lang="en-US" dirty="0"/>
              <a:t> Data ingestion and SQL query processing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Physical design tuning, query processing, </a:t>
            </a:r>
            <a:br>
              <a:rPr lang="en-US" dirty="0"/>
            </a:br>
            <a:r>
              <a:rPr lang="en-US" dirty="0"/>
              <a:t>and transaction processing</a:t>
            </a:r>
          </a:p>
          <a:p>
            <a:pPr lvl="1"/>
            <a:r>
              <a:rPr lang="en-US" b="1" dirty="0"/>
              <a:t>04</a:t>
            </a:r>
            <a:r>
              <a:rPr lang="en-US" dirty="0"/>
              <a:t> Large-scale data analysis (distributed </a:t>
            </a:r>
            <a:br>
              <a:rPr lang="en-US" dirty="0"/>
            </a:br>
            <a:r>
              <a:rPr lang="en-US" dirty="0"/>
              <a:t>query processing and ML model </a:t>
            </a:r>
            <a:r>
              <a:rPr lang="en-US" dirty="0" smtClean="0"/>
              <a:t>training – anomalies?)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78000">
            <a:off x="7996812" y="572648"/>
            <a:ext cx="9545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2196" y="1440662"/>
            <a:ext cx="1358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www.data.gv.at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636" y="1775284"/>
            <a:ext cx="3038318" cy="354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186" y="904377"/>
            <a:ext cx="583218" cy="70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2.1: Schema Creation via SQL (3/25 points)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 creation via SQL </a:t>
            </a:r>
          </a:p>
          <a:p>
            <a:pPr lvl="1"/>
            <a:r>
              <a:rPr lang="en-US" dirty="0"/>
              <a:t>Relies on lectures </a:t>
            </a:r>
            <a:r>
              <a:rPr lang="en-US" b="1" dirty="0">
                <a:solidFill>
                  <a:srgbClr val="7889FB"/>
                </a:solidFill>
              </a:rPr>
              <a:t>04 Relational Algebra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</a:p>
          <a:p>
            <a:pPr lvl="1"/>
            <a:r>
              <a:rPr lang="en-US" dirty="0"/>
              <a:t>Setup DBMS PostgreSQL, and start </a:t>
            </a:r>
            <a:r>
              <a:rPr lang="en-US" dirty="0" err="1">
                <a:latin typeface="Consolas" panose="020B0609020204030204" pitchFamily="49" charset="0"/>
              </a:rPr>
              <a:t>pgAdmin</a:t>
            </a:r>
            <a:r>
              <a:rPr lang="en-US" dirty="0"/>
              <a:t> (UI), or </a:t>
            </a:r>
            <a:r>
              <a:rPr lang="en-US" dirty="0" err="1">
                <a:latin typeface="Consolas" panose="020B0609020204030204" pitchFamily="49" charset="0"/>
              </a:rPr>
              <a:t>psql</a:t>
            </a:r>
            <a:r>
              <a:rPr lang="en-US" dirty="0"/>
              <a:t> (terminal)</a:t>
            </a:r>
          </a:p>
          <a:p>
            <a:pPr lvl="1"/>
            <a:r>
              <a:rPr lang="en-US" dirty="0"/>
              <a:t>Docker container w/ basic setup in next days</a:t>
            </a:r>
          </a:p>
          <a:p>
            <a:pPr lvl="1"/>
            <a:r>
              <a:rPr lang="en-US" dirty="0"/>
              <a:t>Create database </a:t>
            </a:r>
            <a:r>
              <a:rPr lang="en-US" dirty="0" err="1">
                <a:latin typeface="Consolas" panose="020B0609020204030204" pitchFamily="49" charset="0"/>
              </a:rPr>
              <a:t>db</a:t>
            </a:r>
            <a:r>
              <a:rPr lang="en-US" dirty="0">
                <a:latin typeface="Consolas" panose="020B0609020204030204" pitchFamily="49" charset="0"/>
              </a:rPr>
              <a:t>&lt;</a:t>
            </a:r>
            <a:r>
              <a:rPr lang="en-US" dirty="0" err="1">
                <a:latin typeface="Consolas" panose="020B0609020204030204" pitchFamily="49" charset="0"/>
              </a:rPr>
              <a:t>studentID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and </a:t>
            </a:r>
            <a:r>
              <a:rPr lang="en-US" dirty="0">
                <a:solidFill>
                  <a:schemeClr val="tx1"/>
                </a:solidFill>
              </a:rPr>
              <a:t>setup relational schema,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including p</a:t>
            </a:r>
            <a:r>
              <a:rPr lang="en-US" dirty="0"/>
              <a:t>rimary keys, foreign keys, </a:t>
            </a:r>
            <a:r>
              <a:rPr lang="en-US" dirty="0">
                <a:latin typeface="Consolas" panose="020B0609020204030204" pitchFamily="49" charset="0"/>
              </a:rPr>
              <a:t>NOT NULL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UNIQUE</a:t>
            </a:r>
          </a:p>
          <a:p>
            <a:pPr lvl="1"/>
            <a:endParaRPr lang="en-US" sz="1000" dirty="0"/>
          </a:p>
          <a:p>
            <a:r>
              <a:rPr lang="en-US" dirty="0"/>
              <a:t>Recommended Schema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Feel free to use and submit the provided schema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mboehm7.github.io/teaching/ss22_dbs/CreateSchema.sql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Partial Results </a:t>
            </a:r>
          </a:p>
          <a:p>
            <a:pPr lvl="1"/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</a:rPr>
              <a:t>CreateSchema.sql</a:t>
            </a:r>
            <a:endParaRPr lang="en-US" b="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65042" y="4576079"/>
            <a:ext cx="4978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CREATE TABLE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PopByCitizenship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DKey</a:t>
            </a:r>
            <a:r>
              <a:rPr lang="en-US" sz="1600" b="1" dirty="0">
                <a:latin typeface="Consolas" panose="020B0609020204030204" pitchFamily="49" charset="0"/>
              </a:rPr>
              <a:t> INT REFERENCES</a:t>
            </a:r>
            <a:r>
              <a:rPr lang="en-US" sz="1600" dirty="0">
                <a:latin typeface="Consolas" panose="020B0609020204030204" pitchFamily="49" charset="0"/>
              </a:rPr>
              <a:t> Districts,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dirty="0" err="1">
                <a:latin typeface="Consolas" panose="020B0609020204030204" pitchFamily="49" charset="0"/>
              </a:rPr>
              <a:t>CKey</a:t>
            </a:r>
            <a:r>
              <a:rPr lang="en-US" sz="1600" b="1" dirty="0">
                <a:latin typeface="Consolas" panose="020B0609020204030204" pitchFamily="49" charset="0"/>
              </a:rPr>
              <a:t> INT REFERENCES</a:t>
            </a:r>
            <a:r>
              <a:rPr lang="en-US" sz="1600" dirty="0">
                <a:latin typeface="Consolas" panose="020B0609020204030204" pitchFamily="49" charset="0"/>
              </a:rPr>
              <a:t> Countries,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PopDate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DATE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PopCount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INT NOT NULL</a:t>
            </a:r>
            <a:r>
              <a:rPr lang="en-US" sz="1600" dirty="0">
                <a:latin typeface="Consolas" panose="020B0609020204030204" pitchFamily="49" charset="0"/>
              </a:rPr>
              <a:t>,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PRIMARY KEY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DKey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CKey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PopDate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2.2 Data Ingestion via CLI (10/25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Ingestion Program via ODBC/JDBC </a:t>
            </a:r>
          </a:p>
          <a:p>
            <a:pPr lvl="1"/>
            <a:r>
              <a:rPr lang="en-US" dirty="0"/>
              <a:t>Relies on lectures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06 APIs (ODBC, JDBC)</a:t>
            </a:r>
          </a:p>
          <a:p>
            <a:pPr lvl="1"/>
            <a:r>
              <a:rPr lang="en-US" dirty="0"/>
              <a:t>Write a program that performs </a:t>
            </a:r>
            <a:r>
              <a:rPr lang="en-US" b="1" dirty="0">
                <a:solidFill>
                  <a:schemeClr val="accent1"/>
                </a:solidFill>
              </a:rPr>
              <a:t>deduplication and data ingestion</a:t>
            </a:r>
          </a:p>
          <a:p>
            <a:pPr lvl="1"/>
            <a:r>
              <a:rPr lang="en-US" dirty="0"/>
              <a:t>Programming language of your choosing (Python, Java, C#, C++ recommended)</a:t>
            </a:r>
          </a:p>
          <a:p>
            <a:pPr lvl="1"/>
            <a:endParaRPr lang="en-US" sz="1200" dirty="0"/>
          </a:p>
          <a:p>
            <a:r>
              <a:rPr lang="en-US" dirty="0"/>
              <a:t>Data Ingestion Process</a:t>
            </a:r>
          </a:p>
          <a:p>
            <a:pPr lvl="1"/>
            <a:r>
              <a:rPr lang="en-US" dirty="0"/>
              <a:t>Data: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github.com/tugraz-isds/datasets/tree/master/districts_graz</a:t>
            </a:r>
            <a:r>
              <a:rPr lang="en-US" dirty="0" smtClean="0"/>
              <a:t>   </a:t>
            </a:r>
            <a:endParaRPr lang="en-US" dirty="0"/>
          </a:p>
          <a:p>
            <a:pPr lvl="1"/>
            <a:r>
              <a:rPr lang="en-US" dirty="0"/>
              <a:t>Invoke your ingestion program as follows </a:t>
            </a:r>
            <a:r>
              <a:rPr lang="en-US" dirty="0">
                <a:sym typeface="Wingdings" panose="05000000000000000000" pitchFamily="2" charset="2"/>
              </a:rPr>
              <a:t> script to compile and run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Partial Results</a:t>
            </a:r>
          </a:p>
          <a:p>
            <a:pPr lvl="1"/>
            <a:r>
              <a:rPr lang="en-US" dirty="0"/>
              <a:t>Source code </a:t>
            </a:r>
            <a:r>
              <a:rPr lang="en-US" dirty="0" err="1">
                <a:latin typeface="Consolas" panose="020B0609020204030204" pitchFamily="49" charset="0"/>
              </a:rPr>
              <a:t>IngestData</a:t>
            </a:r>
            <a:r>
              <a:rPr lang="en-US" dirty="0">
                <a:latin typeface="Consolas" panose="020B0609020204030204" pitchFamily="49" charset="0"/>
              </a:rPr>
              <a:t>.*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Script </a:t>
            </a:r>
            <a:r>
              <a:rPr lang="en-US" dirty="0">
                <a:latin typeface="Consolas" panose="020B0609020204030204" pitchFamily="49" charset="0"/>
              </a:rPr>
              <a:t>runIngestData.sh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5943" y="3959052"/>
            <a:ext cx="789800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./runIngestData.sh </a:t>
            </a:r>
            <a:r>
              <a:rPr lang="en-US" sz="1600" b="1" dirty="0">
                <a:latin typeface="Consolas" panose="020B0609020204030204" pitchFamily="49" charset="0"/>
              </a:rPr>
              <a:t>./Districts.csv ./Institutions.csv </a:t>
            </a:r>
            <a:r>
              <a:rPr lang="en-US" sz="1600" b="1" dirty="0" smtClean="0">
                <a:latin typeface="Consolas" panose="020B0609020204030204" pitchFamily="49" charset="0"/>
              </a:rPr>
              <a:t>./Streets.csv \   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</a:rPr>
              <a:t>   ./</a:t>
            </a:r>
            <a:r>
              <a:rPr lang="en-US" sz="1600" b="1" dirty="0">
                <a:latin typeface="Consolas" panose="020B0609020204030204" pitchFamily="49" charset="0"/>
              </a:rPr>
              <a:t>PopulationByCitizenship.csv ./</a:t>
            </a:r>
            <a:r>
              <a:rPr lang="en-US" sz="1600" b="1" dirty="0" smtClean="0">
                <a:latin typeface="Consolas" panose="020B0609020204030204" pitchFamily="49" charset="0"/>
              </a:rPr>
              <a:t>PopulationByGender.csv \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onsolas" panose="020B0609020204030204" pitchFamily="49" charset="0"/>
                <a:cs typeface="Calibri" panose="020F0502020204030204" pitchFamily="34" charset="0"/>
              </a:rPr>
              <a:t>  &lt;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host&gt; &lt;port&gt; &lt;database&gt; &lt;user&gt; &lt;password&gt;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6532" y="4722271"/>
            <a:ext cx="64811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localhost 5432 db1234567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postgres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postgres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255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2.3: SQL Query Processing (10/25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SQL Query Processing</a:t>
            </a:r>
          </a:p>
          <a:p>
            <a:pPr lvl="1"/>
            <a:r>
              <a:rPr lang="en-US" dirty="0"/>
              <a:t>Relies on lecture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</a:p>
          <a:p>
            <a:pPr lvl="1"/>
            <a:r>
              <a:rPr lang="en-US" dirty="0"/>
              <a:t>Expected results: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mboehm7.github.io/teaching/ss22_dbs/Results.zip</a:t>
            </a:r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List of Queries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Q01:</a:t>
            </a:r>
            <a:r>
              <a:rPr lang="en-US" dirty="0"/>
              <a:t> </a:t>
            </a:r>
            <a:r>
              <a:rPr lang="en-US" dirty="0"/>
              <a:t>Which districts have the postal code 8051? (return </a:t>
            </a:r>
            <a:r>
              <a:rPr lang="en-US" dirty="0" err="1"/>
              <a:t>Districts.Name</a:t>
            </a:r>
            <a:r>
              <a:rPr lang="en-US" dirty="0"/>
              <a:t>)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Q02:</a:t>
            </a:r>
            <a:r>
              <a:rPr lang="en-US" dirty="0"/>
              <a:t> </a:t>
            </a:r>
            <a:r>
              <a:rPr lang="en-US" dirty="0"/>
              <a:t>Which institutions have an address on </a:t>
            </a:r>
            <a:r>
              <a:rPr lang="en-US" dirty="0" err="1" smtClean="0"/>
              <a:t>Leonhardstrasse</a:t>
            </a:r>
            <a:r>
              <a:rPr lang="en-US" dirty="0"/>
              <a:t>? (return </a:t>
            </a:r>
            <a:r>
              <a:rPr lang="en-US" dirty="0" err="1" smtClean="0"/>
              <a:t>Institutions.Name</a:t>
            </a:r>
            <a:r>
              <a:rPr lang="en-US" dirty="0" smtClean="0"/>
              <a:t>, </a:t>
            </a:r>
            <a:r>
              <a:rPr lang="en-US" dirty="0" err="1" smtClean="0"/>
              <a:t>Addresses.PostalCode</a:t>
            </a:r>
            <a:r>
              <a:rPr lang="en-US" dirty="0"/>
              <a:t>, </a:t>
            </a:r>
            <a:r>
              <a:rPr lang="en-US" dirty="0" err="1"/>
              <a:t>Addresses.StNumber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Q03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dirty="0"/>
              <a:t>Compute, for each district, its relative area (in percent) of the total Graz area (</a:t>
            </a:r>
            <a:r>
              <a:rPr lang="en-US" dirty="0" smtClean="0"/>
              <a:t>sum of </a:t>
            </a:r>
            <a:r>
              <a:rPr lang="en-US" dirty="0"/>
              <a:t>district areas). (return </a:t>
            </a:r>
            <a:r>
              <a:rPr lang="en-US" dirty="0" err="1"/>
              <a:t>Districts.Name</a:t>
            </a:r>
            <a:r>
              <a:rPr lang="en-US" dirty="0"/>
              <a:t>, relative area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Q04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dirty="0"/>
              <a:t>Count, for each district, the number of streets that belong entirely to this </a:t>
            </a:r>
            <a:r>
              <a:rPr lang="en-US" dirty="0" smtClean="0"/>
              <a:t>district(filter </a:t>
            </a:r>
            <a:r>
              <a:rPr lang="en-US" dirty="0"/>
              <a:t>out streets that belong to more than one district). (return </a:t>
            </a:r>
            <a:r>
              <a:rPr lang="en-US" dirty="0" err="1"/>
              <a:t>Districts.Name</a:t>
            </a:r>
            <a:r>
              <a:rPr lang="en-US" dirty="0"/>
              <a:t>, </a:t>
            </a:r>
            <a:r>
              <a:rPr lang="en-US" dirty="0" err="1" smtClean="0"/>
              <a:t>Districts.Area</a:t>
            </a:r>
            <a:r>
              <a:rPr lang="en-US" dirty="0"/>
              <a:t>, street count; sorted descending by street count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Q05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dirty="0"/>
              <a:t>How many distinct countries were represented (by people's citizenships) </a:t>
            </a:r>
            <a:r>
              <a:rPr lang="en-US" dirty="0" smtClean="0"/>
              <a:t>between 2010-01-01 </a:t>
            </a:r>
            <a:r>
              <a:rPr lang="en-US" dirty="0"/>
              <a:t>and 2014-12-31 in each district? (return </a:t>
            </a:r>
            <a:r>
              <a:rPr lang="en-US" dirty="0" err="1"/>
              <a:t>Districts.Name</a:t>
            </a:r>
            <a:r>
              <a:rPr lang="en-US" dirty="0"/>
              <a:t>, country </a:t>
            </a:r>
            <a:r>
              <a:rPr lang="en-US" dirty="0" smtClean="0"/>
              <a:t>count; sorted </a:t>
            </a:r>
            <a:r>
              <a:rPr lang="en-US" dirty="0"/>
              <a:t>descending by country count)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3365" y="1708218"/>
            <a:ext cx="17456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TODO: this week</a:t>
            </a:r>
            <a:endParaRPr lang="en-US" dirty="0" smtClean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4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2.3: SQL Query Processing (10/25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of Queries, cont.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Q06:</a:t>
            </a:r>
            <a:r>
              <a:rPr lang="en-US" dirty="0"/>
              <a:t> </a:t>
            </a:r>
            <a:r>
              <a:rPr lang="en-US" dirty="0"/>
              <a:t>Obtain the population count for all N-EU countries represented in </a:t>
            </a:r>
            <a:r>
              <a:rPr lang="en-US" dirty="0" err="1"/>
              <a:t>Jakomini</a:t>
            </a:r>
            <a:r>
              <a:rPr lang="en-US" dirty="0"/>
              <a:t> as </a:t>
            </a:r>
            <a:r>
              <a:rPr lang="en-US" dirty="0" smtClean="0"/>
              <a:t>of 2022-01-01</a:t>
            </a:r>
            <a:r>
              <a:rPr lang="en-US" dirty="0"/>
              <a:t>? (return </a:t>
            </a:r>
            <a:r>
              <a:rPr lang="en-US" dirty="0" err="1"/>
              <a:t>Countries.Name</a:t>
            </a:r>
            <a:r>
              <a:rPr lang="en-US" dirty="0"/>
              <a:t>, </a:t>
            </a:r>
            <a:r>
              <a:rPr lang="en-US" dirty="0" err="1"/>
              <a:t>PopByCitizenship.PopCount</a:t>
            </a:r>
            <a:r>
              <a:rPr lang="en-US" dirty="0"/>
              <a:t>; sorted descending </a:t>
            </a:r>
            <a:r>
              <a:rPr lang="en-US" dirty="0" smtClean="0"/>
              <a:t>by </a:t>
            </a:r>
            <a:r>
              <a:rPr lang="en-US" dirty="0" err="1" smtClean="0"/>
              <a:t>PopCount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Q07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dirty="0"/>
              <a:t>Compute the top-10 countries (by people's citizenship) with the largest </a:t>
            </a:r>
            <a:r>
              <a:rPr lang="en-US" dirty="0" smtClean="0"/>
              <a:t>absolute change </a:t>
            </a:r>
            <a:r>
              <a:rPr lang="en-US" dirty="0"/>
              <a:t>in total population count over time. (return </a:t>
            </a:r>
            <a:r>
              <a:rPr lang="en-US" dirty="0" err="1"/>
              <a:t>Countries.Name</a:t>
            </a:r>
            <a:r>
              <a:rPr lang="en-US" dirty="0"/>
              <a:t>, date maximum, </a:t>
            </a:r>
            <a:r>
              <a:rPr lang="en-US" dirty="0" smtClean="0"/>
              <a:t>maximum</a:t>
            </a:r>
            <a:r>
              <a:rPr lang="en-US" dirty="0"/>
              <a:t>, date minimum, minimum, difference max-min; sorted descending by difference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Q08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en-US" dirty="0"/>
              <a:t>Find all pairs of distinct districts that had at the same date, the same </a:t>
            </a:r>
            <a:r>
              <a:rPr lang="en-US" dirty="0" smtClean="0"/>
              <a:t>population count </a:t>
            </a:r>
            <a:r>
              <a:rPr lang="en-US" dirty="0"/>
              <a:t>of the same gender (e.g. </a:t>
            </a:r>
            <a:r>
              <a:rPr lang="en-US" dirty="0" err="1"/>
              <a:t>Wetzelsdorf</a:t>
            </a:r>
            <a:r>
              <a:rPr lang="en-US" dirty="0"/>
              <a:t> and </a:t>
            </a:r>
            <a:r>
              <a:rPr lang="en-US" dirty="0" err="1"/>
              <a:t>Strassgang</a:t>
            </a:r>
            <a:r>
              <a:rPr lang="en-US" dirty="0"/>
              <a:t> both having 6970 males </a:t>
            </a:r>
            <a:r>
              <a:rPr lang="en-US" dirty="0" smtClean="0"/>
              <a:t>as of </a:t>
            </a:r>
            <a:r>
              <a:rPr lang="en-US" dirty="0"/>
              <a:t>2008-04-01). (return </a:t>
            </a:r>
            <a:r>
              <a:rPr lang="en-US" dirty="0" err="1" smtClean="0"/>
              <a:t>PByG.Date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Districts.Name</a:t>
            </a:r>
            <a:r>
              <a:rPr lang="en-US" dirty="0" smtClean="0"/>
              <a:t> </a:t>
            </a:r>
            <a:r>
              <a:rPr lang="en-US" dirty="0"/>
              <a:t>1, </a:t>
            </a:r>
            <a:r>
              <a:rPr lang="en-US" dirty="0" err="1"/>
              <a:t>Districts.Name</a:t>
            </a:r>
            <a:r>
              <a:rPr lang="en-US" dirty="0"/>
              <a:t> </a:t>
            </a:r>
            <a:r>
              <a:rPr lang="en-US" dirty="0" smtClean="0"/>
              <a:t>2, </a:t>
            </a:r>
            <a:r>
              <a:rPr lang="en-US" dirty="0" err="1" smtClean="0"/>
              <a:t>PByG.Gender</a:t>
            </a:r>
            <a:r>
              <a:rPr lang="en-US" dirty="0"/>
              <a:t>, </a:t>
            </a:r>
            <a:r>
              <a:rPr lang="en-US" dirty="0" err="1" smtClean="0"/>
              <a:t>PByG.PopCount</a:t>
            </a:r>
            <a:r>
              <a:rPr lang="en-US" dirty="0" smtClean="0"/>
              <a:t>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Partial Results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SQL Script for each query: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Q01.sql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Q02.sql</a:t>
            </a:r>
            <a:r>
              <a:rPr lang="en-US" dirty="0">
                <a:solidFill>
                  <a:schemeClr val="tx1"/>
                </a:solidFill>
              </a:rPr>
              <a:t>, …, </a:t>
            </a:r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Q08.sql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2.4: Query Plans (2/25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Query Plans</a:t>
            </a:r>
          </a:p>
          <a:p>
            <a:pPr lvl="1"/>
            <a:r>
              <a:rPr lang="en-US" dirty="0"/>
              <a:t>Relies on lecture </a:t>
            </a:r>
            <a:r>
              <a:rPr lang="en-US" b="1" dirty="0">
                <a:solidFill>
                  <a:srgbClr val="7889FB"/>
                </a:solidFill>
              </a:rPr>
              <a:t>04 Relational Algebra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rgbClr val="7889FB"/>
                </a:solidFill>
              </a:rPr>
              <a:t>05 Query Languages (SQL)</a:t>
            </a:r>
          </a:p>
          <a:p>
            <a:pPr lvl="1"/>
            <a:r>
              <a:rPr lang="en-US" dirty="0"/>
              <a:t>Obtain and </a:t>
            </a:r>
            <a:r>
              <a:rPr lang="en-US" b="1" dirty="0">
                <a:solidFill>
                  <a:schemeClr val="accent1"/>
                </a:solidFill>
              </a:rPr>
              <a:t>analyze execution plans</a:t>
            </a:r>
            <a:r>
              <a:rPr lang="en-US" dirty="0"/>
              <a:t> of </a:t>
            </a:r>
            <a:r>
              <a:rPr lang="en-US" dirty="0" smtClean="0"/>
              <a:t>Q06 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Partial Results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ExplainQ06.sql</a:t>
            </a:r>
          </a:p>
          <a:p>
            <a:pPr lvl="1"/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2: Query Languages and APIs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7199" y="3111688"/>
            <a:ext cx="3087643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EXPLAIN VERBOSE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Participant P,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Locale L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HAVING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count(*)&gt;1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9968" y="2679612"/>
            <a:ext cx="4682531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HashAggregate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(...)"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grouping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Group Key: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Filter: (count(*) &gt; 1)"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selection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-&gt; Hash Join  (...)"  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join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projection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Hash Cond: (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-&gt;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l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(...)"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l.location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-&gt; Hash  (...)"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projection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-&gt;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p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(...)"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             Output: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p.lid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45180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History and fundamentals of the </a:t>
            </a:r>
            <a:r>
              <a:rPr lang="en-US" b="1" dirty="0">
                <a:solidFill>
                  <a:srgbClr val="7889FB"/>
                </a:solidFill>
              </a:rPr>
              <a:t>Structured Query Language (SQL)</a:t>
            </a:r>
            <a:endParaRPr lang="en-US" dirty="0"/>
          </a:p>
          <a:p>
            <a:pPr lvl="1"/>
            <a:r>
              <a:rPr lang="en-US" dirty="0"/>
              <a:t>Awareness of </a:t>
            </a:r>
            <a:r>
              <a:rPr lang="en-US" b="1" dirty="0">
                <a:solidFill>
                  <a:srgbClr val="7889FB"/>
                </a:solidFill>
              </a:rPr>
              <a:t>XML and JSON</a:t>
            </a:r>
            <a:r>
              <a:rPr lang="en-US" dirty="0"/>
              <a:t> (data model and querying)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Exercise Submissions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Mar 29 </a:t>
            </a:r>
            <a:r>
              <a:rPr lang="en-US" dirty="0">
                <a:solidFill>
                  <a:schemeClr val="tx1"/>
                </a:solidFill>
              </a:rPr>
              <a:t>+ 7 late days, grading </a:t>
            </a:r>
            <a:r>
              <a:rPr lang="en-US" dirty="0" smtClean="0">
                <a:solidFill>
                  <a:schemeClr val="tx1"/>
                </a:solidFill>
              </a:rPr>
              <a:t>starts soon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2: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May 03, </a:t>
            </a:r>
            <a:r>
              <a:rPr lang="en-US" dirty="0">
                <a:solidFill>
                  <a:schemeClr val="tx1"/>
                </a:solidFill>
              </a:rPr>
              <a:t>published </a:t>
            </a:r>
            <a:r>
              <a:rPr lang="en-US" dirty="0" smtClean="0">
                <a:solidFill>
                  <a:schemeClr val="tx1"/>
                </a:solidFill>
              </a:rPr>
              <a:t>Apr 03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Next Lectures </a:t>
            </a:r>
            <a:r>
              <a:rPr lang="en-US" b="0" dirty="0"/>
              <a:t>(Part 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06 APIs (ODBC, JDBC, OR frameworks)</a:t>
            </a:r>
            <a:r>
              <a:rPr lang="en-US" dirty="0"/>
              <a:t> </a:t>
            </a:r>
            <a:r>
              <a:rPr lang="en-US" dirty="0" smtClean="0"/>
              <a:t>[Apr 25]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07 Physical Design and Tuning</a:t>
            </a:r>
            <a:r>
              <a:rPr lang="en-US" dirty="0"/>
              <a:t> </a:t>
            </a:r>
            <a:r>
              <a:rPr lang="en-US" dirty="0" smtClean="0"/>
              <a:t>[May 02]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08 Query Processing</a:t>
            </a:r>
            <a:r>
              <a:rPr lang="en-US" dirty="0"/>
              <a:t> </a:t>
            </a:r>
            <a:r>
              <a:rPr lang="en-US" dirty="0" smtClean="0"/>
              <a:t>[May 09]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09 Transaction Processing and Concurrency</a:t>
            </a:r>
            <a:r>
              <a:rPr lang="en-US" dirty="0"/>
              <a:t> </a:t>
            </a:r>
            <a:r>
              <a:rPr lang="en-US" dirty="0" smtClean="0"/>
              <a:t>[May 16]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a(n) SQL Query?</a:t>
            </a:r>
          </a:p>
        </p:txBody>
      </p:sp>
      <p:sp>
        <p:nvSpPr>
          <p:cNvPr id="5" name="Rectangle 4"/>
          <p:cNvSpPr/>
          <p:nvPr/>
        </p:nvSpPr>
        <p:spPr>
          <a:xfrm>
            <a:off x="901600" y="1593842"/>
            <a:ext cx="79308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Consolas" panose="020B0609020204030204" pitchFamily="49" charset="0"/>
              </a:rPr>
              <a:t>SELECT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Firstname</a:t>
            </a:r>
            <a:r>
              <a:rPr lang="en-US" sz="2200" dirty="0">
                <a:latin typeface="Consolas" panose="020B0609020204030204" pitchFamily="49" charset="0"/>
              </a:rPr>
              <a:t>, </a:t>
            </a:r>
            <a:r>
              <a:rPr lang="en-US" sz="2200" dirty="0" err="1">
                <a:latin typeface="Consolas" panose="020B0609020204030204" pitchFamily="49" charset="0"/>
              </a:rPr>
              <a:t>Lastname</a:t>
            </a:r>
            <a:r>
              <a:rPr lang="en-US" sz="2200" dirty="0">
                <a:latin typeface="Consolas" panose="020B0609020204030204" pitchFamily="49" charset="0"/>
              </a:rPr>
              <a:t>, Affiliation, Location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Consolas" panose="020B0609020204030204" pitchFamily="49" charset="0"/>
              </a:rPr>
              <a:t>FROM</a:t>
            </a:r>
            <a:r>
              <a:rPr lang="en-US" sz="2200" dirty="0">
                <a:latin typeface="Consolas" panose="020B0609020204030204" pitchFamily="49" charset="0"/>
              </a:rPr>
              <a:t> Participant </a:t>
            </a:r>
            <a:r>
              <a:rPr lang="en-US" sz="2200" b="1" dirty="0">
                <a:latin typeface="Consolas" panose="020B0609020204030204" pitchFamily="49" charset="0"/>
              </a:rPr>
              <a:t>AS</a:t>
            </a:r>
            <a:r>
              <a:rPr lang="en-US" sz="2200" dirty="0">
                <a:latin typeface="Consolas" panose="020B0609020204030204" pitchFamily="49" charset="0"/>
              </a:rPr>
              <a:t> R, Locale </a:t>
            </a:r>
            <a:r>
              <a:rPr lang="en-US" sz="2200" b="1" dirty="0">
                <a:latin typeface="Consolas" panose="020B0609020204030204" pitchFamily="49" charset="0"/>
              </a:rPr>
              <a:t>AS</a:t>
            </a:r>
            <a:r>
              <a:rPr lang="en-US" sz="2200" dirty="0">
                <a:latin typeface="Consolas" panose="020B0609020204030204" pitchFamily="49" charset="0"/>
              </a:rPr>
              <a:t> S</a:t>
            </a:r>
          </a:p>
          <a:p>
            <a:r>
              <a:rPr lang="en-US" sz="2200" b="1" dirty="0">
                <a:solidFill>
                  <a:schemeClr val="accent1"/>
                </a:solidFill>
                <a:latin typeface="Consolas" panose="020B0609020204030204" pitchFamily="49" charset="0"/>
              </a:rPr>
              <a:t>WHERE</a:t>
            </a:r>
            <a:r>
              <a:rPr lang="en-US" sz="2200" dirty="0">
                <a:latin typeface="Consolas" panose="020B0609020204030204" pitchFamily="49" charset="0"/>
              </a:rPr>
              <a:t> R.LID = S.LID</a:t>
            </a:r>
          </a:p>
          <a:p>
            <a:r>
              <a:rPr lang="en-US" sz="2200" dirty="0">
                <a:latin typeface="Consolas" panose="020B0609020204030204" pitchFamily="49" charset="0"/>
              </a:rPr>
              <a:t>  </a:t>
            </a:r>
            <a:r>
              <a:rPr lang="en-US" sz="2200" b="1" dirty="0">
                <a:latin typeface="Consolas" panose="020B0609020204030204" pitchFamily="49" charset="0"/>
              </a:rPr>
              <a:t>AND</a:t>
            </a:r>
            <a:r>
              <a:rPr lang="en-US" sz="2200" dirty="0">
                <a:latin typeface="Consolas" panose="020B0609020204030204" pitchFamily="49" charset="0"/>
              </a:rPr>
              <a:t> Location </a:t>
            </a:r>
            <a:r>
              <a:rPr lang="en-US" sz="2200" b="1" dirty="0">
                <a:latin typeface="Consolas" panose="020B0609020204030204" pitchFamily="49" charset="0"/>
              </a:rPr>
              <a:t>LIKE</a:t>
            </a:r>
            <a:r>
              <a:rPr lang="en-US" sz="2200" dirty="0">
                <a:latin typeface="Consolas" panose="020B0609020204030204" pitchFamily="49" charset="0"/>
              </a:rPr>
              <a:t> '%, GER'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7743" y="2361605"/>
            <a:ext cx="1974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Declarative: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not how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725" y="5135983"/>
            <a:ext cx="2499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Flexibility: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closed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composability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521" y="5135983"/>
            <a:ext cx="228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Optimization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8084" y="5135982"/>
            <a:ext cx="1894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Data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610969"/>
              </p:ext>
            </p:extLst>
          </p:nvPr>
        </p:nvGraphicFramePr>
        <p:xfrm>
          <a:off x="1392144" y="3639365"/>
          <a:ext cx="67168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336">
                  <a:extLst>
                    <a:ext uri="{9D8B030D-6E8A-4147-A177-3AD203B41FA5}">
                      <a16:colId xmlns:a16="http://schemas.microsoft.com/office/drawing/2014/main" val="812528121"/>
                    </a:ext>
                  </a:extLst>
                </a:gridCol>
                <a:gridCol w="1689336">
                  <a:extLst>
                    <a:ext uri="{9D8B030D-6E8A-4147-A177-3AD203B41FA5}">
                      <a16:colId xmlns:a16="http://schemas.microsoft.com/office/drawing/2014/main" val="3356661555"/>
                    </a:ext>
                  </a:extLst>
                </a:gridCol>
                <a:gridCol w="1702549">
                  <a:extLst>
                    <a:ext uri="{9D8B030D-6E8A-4147-A177-3AD203B41FA5}">
                      <a16:colId xmlns:a16="http://schemas.microsoft.com/office/drawing/2014/main" val="1475370205"/>
                    </a:ext>
                  </a:extLst>
                </a:gridCol>
                <a:gridCol w="1635657">
                  <a:extLst>
                    <a:ext uri="{9D8B030D-6E8A-4147-A177-3AD203B41FA5}">
                      <a16:colId xmlns:a16="http://schemas.microsoft.com/office/drawing/2014/main" val="3225113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4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Berlin, 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4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Munich,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GER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887409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4612192" y="318895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96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I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as a Standard</a:t>
            </a:r>
          </a:p>
          <a:p>
            <a:pPr lvl="1"/>
            <a:r>
              <a:rPr lang="en-US" dirty="0"/>
              <a:t>Standards ensure </a:t>
            </a:r>
            <a:r>
              <a:rPr lang="en-US" b="1" dirty="0">
                <a:solidFill>
                  <a:srgbClr val="7889FB"/>
                </a:solidFill>
              </a:rPr>
              <a:t>interoperability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avoid </a:t>
            </a:r>
            <a:r>
              <a:rPr lang="en-US" b="1" dirty="0">
                <a:solidFill>
                  <a:srgbClr val="7889FB"/>
                </a:solidFill>
              </a:rPr>
              <a:t>vendor lock-in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protect </a:t>
            </a:r>
            <a:r>
              <a:rPr lang="en-US" b="1" dirty="0">
                <a:solidFill>
                  <a:srgbClr val="7889FB"/>
                </a:solidFill>
              </a:rPr>
              <a:t>application investments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Mature standard </a:t>
            </a:r>
            <a:r>
              <a:rPr lang="en-US" dirty="0"/>
              <a:t>with heavy </a:t>
            </a:r>
            <a:br>
              <a:rPr lang="en-US" dirty="0"/>
            </a:br>
            <a:r>
              <a:rPr lang="en-US" dirty="0"/>
              <a:t>industry support for decades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Rich eco system</a:t>
            </a:r>
            <a:r>
              <a:rPr lang="en-US" dirty="0"/>
              <a:t> (existing apps, BI tools, </a:t>
            </a:r>
            <a:br>
              <a:rPr lang="en-US" dirty="0"/>
            </a:br>
            <a:r>
              <a:rPr lang="en-US" dirty="0"/>
              <a:t>services, frameworks, drivers, design tools, systems)</a:t>
            </a:r>
          </a:p>
          <a:p>
            <a:pPr lvl="1"/>
            <a:endParaRPr lang="en-US" dirty="0"/>
          </a:p>
          <a:p>
            <a:r>
              <a:rPr lang="en-US" dirty="0"/>
              <a:t>SQL is here to stay</a:t>
            </a:r>
          </a:p>
          <a:p>
            <a:pPr lvl="1"/>
            <a:r>
              <a:rPr lang="en-US" dirty="0"/>
              <a:t>Foundation of mobile/server </a:t>
            </a:r>
            <a:r>
              <a:rPr lang="en-US" b="1" dirty="0">
                <a:solidFill>
                  <a:schemeClr val="accent1"/>
                </a:solidFill>
              </a:rPr>
              <a:t>application data management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Adoption of existing standard</a:t>
            </a:r>
            <a:r>
              <a:rPr lang="en-US" dirty="0"/>
              <a:t> by new systems </a:t>
            </a:r>
            <a:br>
              <a:rPr lang="en-US" dirty="0"/>
            </a:br>
            <a:r>
              <a:rPr lang="en-US" dirty="0"/>
              <a:t>(e.g., SQL on Hadoop, cloud </a:t>
            </a:r>
            <a:r>
              <a:rPr lang="en-US" dirty="0" err="1"/>
              <a:t>DBaaS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Complemented by NoSQL abstractions, </a:t>
            </a:r>
            <a:br>
              <a:rPr lang="en-US" dirty="0"/>
            </a:br>
            <a:r>
              <a:rPr lang="en-US" dirty="0"/>
              <a:t>see lecture </a:t>
            </a:r>
            <a:r>
              <a:rPr lang="en-US" b="1" dirty="0">
                <a:solidFill>
                  <a:srgbClr val="7889FB"/>
                </a:solidFill>
              </a:rPr>
              <a:t>10 NoSQL (key-value, document, graph)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92" y="1394385"/>
            <a:ext cx="3408933" cy="1929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9363" y="3376735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adea" panose="02040503050406030204" pitchFamily="18" charset="0"/>
              </a:rPr>
              <a:t>[</a:t>
            </a:r>
            <a:r>
              <a:rPr lang="en-US" sz="1400" dirty="0">
                <a:latin typeface="Caladea" panose="02040503050406030204" pitchFamily="18" charset="0"/>
                <a:hlinkClick r:id="rId3"/>
              </a:rPr>
              <a:t>https://xkcd.com/927/</a:t>
            </a:r>
            <a:r>
              <a:rPr lang="en-US" sz="1400" dirty="0">
                <a:latin typeface="Caladea" panose="02040503050406030204" pitchFamily="18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89" y="4893818"/>
            <a:ext cx="1255252" cy="627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1" y="4944419"/>
            <a:ext cx="1235738" cy="5264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9" y="4424492"/>
            <a:ext cx="1076250" cy="51032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91727" y="5406333"/>
            <a:ext cx="1133731" cy="771336"/>
            <a:chOff x="7191727" y="5406333"/>
            <a:chExt cx="1133731" cy="77133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2428" y="5701708"/>
              <a:ext cx="951922" cy="47596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191727" y="5406333"/>
              <a:ext cx="1133731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Microsoft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01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SQL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Structured Query Language (SQL)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 Standard: </a:t>
            </a:r>
            <a:r>
              <a:rPr lang="en-US" dirty="0"/>
              <a:t>ISO/IEC 9075:2016 (SQL:2016)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Definition Language (DDL)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Manipulate the database schema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Data Manipulation Language (DML)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Update and query database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Control Language (DCL)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Modify permissions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Dialects</a:t>
            </a:r>
          </a:p>
          <a:p>
            <a:pPr lvl="1"/>
            <a:r>
              <a:rPr lang="en-US" dirty="0"/>
              <a:t>Spectrum of system-specific dialects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chemeClr val="accent1"/>
                </a:solidFill>
              </a:rPr>
              <a:t>non-core features</a:t>
            </a:r>
          </a:p>
          <a:p>
            <a:pPr lvl="1"/>
            <a:r>
              <a:rPr lang="en-US" dirty="0"/>
              <a:t>Data types and size constraints</a:t>
            </a:r>
          </a:p>
          <a:p>
            <a:pPr lvl="1"/>
            <a:r>
              <a:rPr lang="en-US" dirty="0"/>
              <a:t>Catalog, </a:t>
            </a:r>
            <a:r>
              <a:rPr lang="en-US" dirty="0" err="1"/>
              <a:t>builtin</a:t>
            </a:r>
            <a:r>
              <a:rPr lang="en-US" dirty="0"/>
              <a:t> functions, and tools</a:t>
            </a:r>
          </a:p>
          <a:p>
            <a:pPr lvl="1"/>
            <a:r>
              <a:rPr lang="en-US" dirty="0"/>
              <a:t>Support for new/optional features</a:t>
            </a:r>
          </a:p>
          <a:p>
            <a:pPr lvl="1"/>
            <a:r>
              <a:rPr lang="en-US" dirty="0"/>
              <a:t>Case-sensitive identifiers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20367"/>
              </p:ext>
            </p:extLst>
          </p:nvPr>
        </p:nvGraphicFramePr>
        <p:xfrm>
          <a:off x="5536642" y="3547348"/>
          <a:ext cx="33813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664">
                  <a:extLst>
                    <a:ext uri="{9D8B030D-6E8A-4147-A177-3AD203B41FA5}">
                      <a16:colId xmlns:a16="http://schemas.microsoft.com/office/drawing/2014/main" val="812528121"/>
                    </a:ext>
                  </a:extLst>
                </a:gridCol>
                <a:gridCol w="2220648">
                  <a:extLst>
                    <a:ext uri="{9D8B030D-6E8A-4147-A177-3AD203B41FA5}">
                      <a16:colId xmlns:a16="http://schemas.microsoft.com/office/drawing/2014/main" val="1475370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45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Microsoft, Sybase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04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PL/SQL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Oracle, (IBM)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887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PL/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pgSQL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PostgreSQL,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derived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113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Unnamed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 systems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848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57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SQL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en-US" dirty="0"/>
              <a:t>SQL:1986 </a:t>
            </a:r>
          </a:p>
          <a:p>
            <a:pPr lvl="1"/>
            <a:r>
              <a:rPr lang="de-DE" altLang="en-US" b="1" dirty="0">
                <a:solidFill>
                  <a:srgbClr val="7889FB"/>
                </a:solidFill>
              </a:rPr>
              <a:t>Database Language SQL</a:t>
            </a:r>
            <a:r>
              <a:rPr lang="de-DE" altLang="en-US" dirty="0"/>
              <a:t>, ANSI X3.135-1986, ISO-9075-1987(E)</a:t>
            </a:r>
          </a:p>
          <a:p>
            <a:pPr lvl="1"/>
            <a:r>
              <a:rPr lang="de-DE" altLang="en-US" dirty="0"/>
              <a:t>‘87 international edition</a:t>
            </a:r>
          </a:p>
          <a:p>
            <a:r>
              <a:rPr lang="de-DE" altLang="en-US" dirty="0"/>
              <a:t>SQL:1989 </a:t>
            </a:r>
            <a:r>
              <a:rPr lang="de-DE" altLang="en-US" b="0" dirty="0">
                <a:solidFill>
                  <a:schemeClr val="accent1"/>
                </a:solidFill>
              </a:rPr>
              <a:t>(120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Database Language SQL with Integrity Enhancements</a:t>
            </a:r>
            <a:r>
              <a:rPr lang="en-US" altLang="en-US" dirty="0"/>
              <a:t>, </a:t>
            </a:r>
            <a:br>
              <a:rPr lang="en-US" altLang="en-US" dirty="0"/>
            </a:br>
            <a:r>
              <a:rPr lang="en-US" altLang="en-US" dirty="0"/>
              <a:t>ANSI X3.135-1989, ISO-9075-1989(E)</a:t>
            </a:r>
            <a:endParaRPr lang="de-DE" altLang="en-US" dirty="0"/>
          </a:p>
          <a:p>
            <a:r>
              <a:rPr lang="en-US" altLang="en-US" dirty="0"/>
              <a:t>SQL:1992 </a:t>
            </a:r>
            <a:r>
              <a:rPr lang="en-US" altLang="en-US" b="0" dirty="0">
                <a:solidFill>
                  <a:schemeClr val="accent1"/>
                </a:solidFill>
              </a:rPr>
              <a:t>(580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Database Language SQL</a:t>
            </a:r>
            <a:r>
              <a:rPr lang="en-US" altLang="en-US" dirty="0"/>
              <a:t>, ANSI X3-1992, ISO/IEC-9075 1992, DIN 66315</a:t>
            </a:r>
          </a:p>
          <a:p>
            <a:pPr lvl="1"/>
            <a:r>
              <a:rPr lang="en-US" altLang="en-US" dirty="0"/>
              <a:t>‘95 SQL/CLI (part 3), ‘96 SQL/PSM (part 4)</a:t>
            </a:r>
          </a:p>
          <a:p>
            <a:r>
              <a:rPr lang="en-US" altLang="en-US" dirty="0"/>
              <a:t>SQL:1999 </a:t>
            </a:r>
            <a:r>
              <a:rPr lang="en-US" altLang="en-US" b="0" dirty="0">
                <a:solidFill>
                  <a:schemeClr val="accent1"/>
                </a:solidFill>
              </a:rPr>
              <a:t>(2000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1999</a:t>
            </a:r>
          </a:p>
          <a:p>
            <a:pPr lvl="1"/>
            <a:r>
              <a:rPr lang="en-US" altLang="en-US" dirty="0"/>
              <a:t>Complete reorg, </a:t>
            </a:r>
            <a:r>
              <a:rPr lang="en-AT" altLang="en-US" dirty="0"/>
              <a:t>’</a:t>
            </a:r>
            <a:r>
              <a:rPr lang="en-US" altLang="en-US" dirty="0"/>
              <a:t>00 OLAP, </a:t>
            </a:r>
            <a:r>
              <a:rPr lang="en-AT" altLang="en-US" dirty="0"/>
              <a:t>’</a:t>
            </a:r>
            <a:r>
              <a:rPr lang="en-US" altLang="en-US" dirty="0"/>
              <a:t>01 SQL/MED, </a:t>
            </a:r>
            <a:r>
              <a:rPr lang="en-AT" altLang="en-US" dirty="0"/>
              <a:t>’</a:t>
            </a:r>
            <a:r>
              <a:rPr lang="en-US" altLang="en-US" dirty="0"/>
              <a:t>01 SQL/OLB, ‘02 SQL/JRT</a:t>
            </a:r>
          </a:p>
          <a:p>
            <a:r>
              <a:rPr lang="en-US" altLang="en-US" dirty="0"/>
              <a:t>SQL:2003 </a:t>
            </a:r>
            <a:r>
              <a:rPr lang="en-US" altLang="en-US" b="0" dirty="0">
                <a:solidFill>
                  <a:schemeClr val="accent1"/>
                </a:solidFill>
              </a:rPr>
              <a:t>(3764 pages)</a:t>
            </a:r>
          </a:p>
          <a:p>
            <a:pPr lvl="1"/>
            <a:r>
              <a:rPr lang="en-US" altLang="en-US" b="1" dirty="0">
                <a:solidFill>
                  <a:srgbClr val="7889FB"/>
                </a:solidFill>
              </a:rPr>
              <a:t>Information Technology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Database Language </a:t>
            </a:r>
            <a:r>
              <a:rPr lang="en-AT" altLang="en-US" b="1" dirty="0">
                <a:solidFill>
                  <a:srgbClr val="7889FB"/>
                </a:solidFill>
              </a:rPr>
              <a:t>–</a:t>
            </a:r>
            <a:r>
              <a:rPr lang="en-US" altLang="en-US" b="1" dirty="0">
                <a:solidFill>
                  <a:srgbClr val="7889FB"/>
                </a:solidFill>
              </a:rPr>
              <a:t> SQL</a:t>
            </a:r>
            <a:r>
              <a:rPr lang="en-US" altLang="en-US" dirty="0"/>
              <a:t>, ANSI/ISO/IEC-9075 2003</a:t>
            </a:r>
          </a:p>
          <a:p>
            <a:endParaRPr lang="de-DE" alt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2879" y="656489"/>
            <a:ext cx="211744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[C. J. Date: A Critique of the SQL Database Language.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1984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403005"/>
            <a:ext cx="727737" cy="935436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5692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the SQL Standard,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SQL:2003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Structured Query Language (SQL)</a:t>
            </a:r>
          </a:p>
          <a:p>
            <a:endParaRPr lang="en-US" dirty="0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4800" y="1801899"/>
            <a:ext cx="8534400" cy="4371975"/>
            <a:chOff x="192" y="1230"/>
            <a:chExt cx="5376" cy="275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36" y="1470"/>
              <a:ext cx="768" cy="642"/>
              <a:chOff x="192" y="1422"/>
              <a:chExt cx="768" cy="642"/>
            </a:xfrm>
          </p:grpSpPr>
          <p:sp>
            <p:nvSpPr>
              <p:cNvPr id="49" name="Rectangle 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192" y="1422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3: CLI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200" y="1464"/>
              <a:ext cx="768" cy="648"/>
              <a:chOff x="192" y="1416"/>
              <a:chExt cx="768" cy="648"/>
            </a:xfrm>
          </p:grpSpPr>
          <p:sp>
            <p:nvSpPr>
              <p:cNvPr id="46" name="Rectangle 9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10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1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4: PSM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2064" y="1464"/>
              <a:ext cx="768" cy="648"/>
              <a:chOff x="192" y="1416"/>
              <a:chExt cx="768" cy="648"/>
            </a:xfrm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14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 Box 15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9: MED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6"/>
            <p:cNvGrpSpPr>
              <a:grpSpLocks/>
            </p:cNvGrpSpPr>
            <p:nvPr/>
          </p:nvGrpSpPr>
          <p:grpSpPr bwMode="auto">
            <a:xfrm>
              <a:off x="2928" y="1464"/>
              <a:ext cx="768" cy="648"/>
              <a:chOff x="192" y="1416"/>
              <a:chExt cx="768" cy="648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18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10: OLB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3792" y="1464"/>
              <a:ext cx="768" cy="648"/>
              <a:chOff x="192" y="1416"/>
              <a:chExt cx="768" cy="648"/>
            </a:xfrm>
          </p:grpSpPr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Text Box 23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13: JRT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24"/>
            <p:cNvGrpSpPr>
              <a:grpSpLocks/>
            </p:cNvGrpSpPr>
            <p:nvPr/>
          </p:nvGrpSpPr>
          <p:grpSpPr bwMode="auto">
            <a:xfrm>
              <a:off x="4656" y="1464"/>
              <a:ext cx="768" cy="648"/>
              <a:chOff x="192" y="1416"/>
              <a:chExt cx="768" cy="648"/>
            </a:xfrm>
          </p:grpSpPr>
          <p:sp>
            <p:nvSpPr>
              <p:cNvPr id="34" name="Rectangle 25"/>
              <p:cNvSpPr>
                <a:spLocks noChangeArrowheads="1"/>
              </p:cNvSpPr>
              <p:nvPr/>
            </p:nvSpPr>
            <p:spPr bwMode="auto">
              <a:xfrm>
                <a:off x="192" y="1584"/>
                <a:ext cx="768" cy="4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26"/>
              <p:cNvSpPr>
                <a:spLocks noChangeArrowheads="1"/>
              </p:cNvSpPr>
              <p:nvPr/>
            </p:nvSpPr>
            <p:spPr bwMode="auto">
              <a:xfrm>
                <a:off x="192" y="1440"/>
                <a:ext cx="76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Text Box 27"/>
              <p:cNvSpPr txBox="1">
                <a:spLocks noChangeArrowheads="1"/>
              </p:cNvSpPr>
              <p:nvPr/>
            </p:nvSpPr>
            <p:spPr bwMode="auto">
              <a:xfrm>
                <a:off x="192" y="1416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14: XML</a:t>
                </a:r>
                <a:endParaRPr lang="en-US" alt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192" y="1392"/>
              <a:ext cx="5376" cy="2592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2" y="1248"/>
              <a:ext cx="768" cy="1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30"/>
            <p:cNvSpPr txBox="1">
              <a:spLocks noChangeArrowheads="1"/>
            </p:cNvSpPr>
            <p:nvPr/>
          </p:nvSpPr>
          <p:spPr bwMode="auto">
            <a:xfrm>
              <a:off x="192" y="1230"/>
              <a:ext cx="768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1: Framework</a:t>
              </a:r>
              <a:endParaRPr lang="en-US" alt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" name="Group 32"/>
            <p:cNvGrpSpPr>
              <a:grpSpLocks/>
            </p:cNvGrpSpPr>
            <p:nvPr/>
          </p:nvGrpSpPr>
          <p:grpSpPr bwMode="auto">
            <a:xfrm>
              <a:off x="1776" y="2232"/>
              <a:ext cx="3408" cy="1608"/>
              <a:chOff x="1776" y="2184"/>
              <a:chExt cx="3408" cy="1608"/>
            </a:xfrm>
          </p:grpSpPr>
          <p:sp>
            <p:nvSpPr>
              <p:cNvPr id="31" name="Rectangle 33"/>
              <p:cNvSpPr>
                <a:spLocks noChangeArrowheads="1"/>
              </p:cNvSpPr>
              <p:nvPr/>
            </p:nvSpPr>
            <p:spPr bwMode="auto">
              <a:xfrm>
                <a:off x="1776" y="2352"/>
                <a:ext cx="3408" cy="144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1776" y="2208"/>
                <a:ext cx="340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5"/>
              <p:cNvSpPr txBox="1">
                <a:spLocks noChangeArrowheads="1"/>
              </p:cNvSpPr>
              <p:nvPr/>
            </p:nvSpPr>
            <p:spPr bwMode="auto">
              <a:xfrm>
                <a:off x="1776" y="2184"/>
                <a:ext cx="768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11: Schemata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864" y="2472"/>
              <a:ext cx="4128" cy="1416"/>
              <a:chOff x="864" y="2424"/>
              <a:chExt cx="4128" cy="1416"/>
            </a:xfrm>
          </p:grpSpPr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4128" cy="12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864" y="2448"/>
                <a:ext cx="4128" cy="1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en-US" sz="1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Text Box 39"/>
              <p:cNvSpPr txBox="1">
                <a:spLocks noChangeArrowheads="1"/>
              </p:cNvSpPr>
              <p:nvPr/>
            </p:nvSpPr>
            <p:spPr bwMode="auto">
              <a:xfrm>
                <a:off x="864" y="2424"/>
                <a:ext cx="930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DE" altLang="en-US" sz="1400" b="1">
                    <a:latin typeface="Calibri" panose="020F0502020204030204" pitchFamily="34" charset="0"/>
                    <a:cs typeface="Calibri" panose="020F0502020204030204" pitchFamily="34" charset="0"/>
                  </a:rPr>
                  <a:t>2: Foundation</a:t>
                </a:r>
                <a:endParaRPr lang="en-US" altLang="en-US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Text Box 40"/>
            <p:cNvSpPr txBox="1">
              <a:spLocks noChangeArrowheads="1"/>
            </p:cNvSpPr>
            <p:nvPr/>
          </p:nvSpPr>
          <p:spPr bwMode="auto">
            <a:xfrm>
              <a:off x="1008" y="3546"/>
              <a:ext cx="4128" cy="19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Core SQL </a:t>
              </a:r>
              <a:r>
                <a:rPr lang="de-DE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(all SQL:92 entry, some extended SQL:92/SQL:99)</a:t>
              </a: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 Box 41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008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(1) Enhanced Date/Time Fac.</a:t>
              </a:r>
              <a:endParaRPr lang="en-US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 Box 42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77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46800" rIns="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(2) Enhanced Integrity Management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 Box 43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187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(8) Active Databases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 Box 44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736" y="2880"/>
              <a:ext cx="864" cy="480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(7) Enhanced Objects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 Box 45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2832" y="3120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(6) Basic Objects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 Box 46" descr="Wide upward diagonal"/>
            <p:cNvSpPr txBox="1">
              <a:spLocks noChangeAspect="1" noChangeArrowheads="1"/>
            </p:cNvSpPr>
            <p:nvPr/>
          </p:nvSpPr>
          <p:spPr bwMode="auto">
            <a:xfrm>
              <a:off x="3696" y="3168"/>
              <a:ext cx="672" cy="192"/>
            </a:xfrm>
            <a:prstGeom prst="rect">
              <a:avLst/>
            </a:prstGeom>
            <a:pattFill prst="wdUpDiag">
              <a:fgClr>
                <a:srgbClr val="F5F5F5"/>
              </a:fgClr>
              <a:bgClr>
                <a:schemeClr val="bg1"/>
              </a:bgClr>
            </a:patt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de-DE" altLang="en-US" sz="1200">
                  <a:latin typeface="Calibri" panose="020F0502020204030204" pitchFamily="34" charset="0"/>
                  <a:cs typeface="Calibri" panose="020F0502020204030204" pitchFamily="34" charset="0"/>
                </a:rPr>
                <a:t>(10) OLAP</a:t>
              </a:r>
              <a:endParaRPr lang="en-US" alt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Line 47"/>
            <p:cNvSpPr>
              <a:spLocks noChangeShapeType="1"/>
            </p:cNvSpPr>
            <p:nvPr/>
          </p:nvSpPr>
          <p:spPr bwMode="auto">
            <a:xfrm>
              <a:off x="624" y="3456"/>
              <a:ext cx="46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en-US" sz="1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>
              <a:off x="192" y="3096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optional features</a:t>
              </a:r>
              <a:endParaRPr lang="en-US" alt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>
              <a:off x="192" y="3480"/>
              <a:ext cx="672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altLang="en-US" sz="14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features</a:t>
              </a:r>
              <a:endParaRPr lang="en-US" alt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7596555" y="1416318"/>
            <a:ext cx="1385591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x:  ... a part </a:t>
            </a:r>
            <a:b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alt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(x) ... a package</a:t>
            </a:r>
            <a:endParaRPr lang="en-US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3448" y="2452270"/>
            <a:ext cx="120915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Call Level Interface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921746" y="2453947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Persistent Stored Modules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76600" y="2453947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of External Data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667437" y="2454399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Object Language Bindings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7309" y="2456547"/>
            <a:ext cx="120245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Java Routines and Types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408147" y="2448195"/>
            <a:ext cx="12024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Extensible Markup Language</a:t>
            </a:r>
          </a:p>
        </p:txBody>
      </p:sp>
    </p:spTree>
    <p:extLst>
      <p:ext uri="{BB962C8B-B14F-4D97-AF65-F5344CB8AC3E}">
        <p14:creationId xmlns:p14="http://schemas.microsoft.com/office/powerpoint/2010/main" val="33823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16219</TotalTime>
  <Words>2877</Words>
  <Application>Microsoft Office PowerPoint</Application>
  <PresentationFormat>On-screen Show (4:3)</PresentationFormat>
  <Paragraphs>802</Paragraphs>
  <Slides>42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ＭＳ Ｐゴシック</vt:lpstr>
      <vt:lpstr>Arial</vt:lpstr>
      <vt:lpstr>Caladea</vt:lpstr>
      <vt:lpstr>Calibri</vt:lpstr>
      <vt:lpstr>Consolas</vt:lpstr>
      <vt:lpstr>Symbol</vt:lpstr>
      <vt:lpstr>Wingdings</vt:lpstr>
      <vt:lpstr>TU Graz Standard</vt:lpstr>
      <vt:lpstr>Data Management 05 Query Languages (SQL)</vt:lpstr>
      <vt:lpstr>Announcements/Org</vt:lpstr>
      <vt:lpstr>Agenda</vt:lpstr>
      <vt:lpstr>Structured Query Language (SQL)</vt:lpstr>
      <vt:lpstr>What is a(n) SQL Query?</vt:lpstr>
      <vt:lpstr>Why should I care?</vt:lpstr>
      <vt:lpstr>Overview SQL </vt:lpstr>
      <vt:lpstr>The History of the SQL Standard</vt:lpstr>
      <vt:lpstr>The History of the SQL Standard, cont.</vt:lpstr>
      <vt:lpstr>The History of the SQL Standard, cont.</vt:lpstr>
      <vt:lpstr>Data Types in SQL:2003</vt:lpstr>
      <vt:lpstr>Data Types in PostgreSQL</vt:lpstr>
      <vt:lpstr>Create, Alter, and Delete Tables</vt:lpstr>
      <vt:lpstr>Create and Delete Indexes</vt:lpstr>
      <vt:lpstr>Database Catalog</vt:lpstr>
      <vt:lpstr>Insert</vt:lpstr>
      <vt:lpstr>Update and Delete</vt:lpstr>
      <vt:lpstr>Basic Queries</vt:lpstr>
      <vt:lpstr>Basic Queries, cont.</vt:lpstr>
      <vt:lpstr>Grouping and Aggregation</vt:lpstr>
      <vt:lpstr>BREAK (and Test Yourself)</vt:lpstr>
      <vt:lpstr>Subqueries</vt:lpstr>
      <vt:lpstr>Correlated and Uncorrelated Subqueries</vt:lpstr>
      <vt:lpstr>Recursive Queries</vt:lpstr>
      <vt:lpstr>Procedures and Functions</vt:lpstr>
      <vt:lpstr>Triggers</vt:lpstr>
      <vt:lpstr>Views and Authorization</vt:lpstr>
      <vt:lpstr>Beware of SQL Injection</vt:lpstr>
      <vt:lpstr>Other Query Languages  (XML, JSON)</vt:lpstr>
      <vt:lpstr>No really, why should I care?</vt:lpstr>
      <vt:lpstr>XML (Extensible Markup Language)</vt:lpstr>
      <vt:lpstr>XML in PostgreSQL, cont. </vt:lpstr>
      <vt:lpstr>JSON (JavaScript Object Notation)</vt:lpstr>
      <vt:lpstr>JSON in PostgreSQL, cont.</vt:lpstr>
      <vt:lpstr>Exercise 2:  Query Languages and APIs</vt:lpstr>
      <vt:lpstr>Exercises: Graz Districts</vt:lpstr>
      <vt:lpstr>Task 2.1: Schema Creation via SQL (3/25 points) </vt:lpstr>
      <vt:lpstr>Task 2.2 Data Ingestion via CLI (10/25 points)</vt:lpstr>
      <vt:lpstr>Task 2.3: SQL Query Processing (10/25 points)</vt:lpstr>
      <vt:lpstr>Task 2.3: SQL Query Processing (10/25 points)</vt:lpstr>
      <vt:lpstr>Task 2.4: Query Plans (2/25 points)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- 05 Query Languages (SQL)</dc:title>
  <dc:subject/>
  <dc:creator>mboehm</dc:creator>
  <cp:keywords/>
  <dc:description/>
  <cp:lastModifiedBy>mboehm</cp:lastModifiedBy>
  <cp:revision>1008</cp:revision>
  <cp:lastPrinted>2019-03-15T20:53:11Z</cp:lastPrinted>
  <dcterms:created xsi:type="dcterms:W3CDTF">2018-07-12T06:39:10Z</dcterms:created>
  <dcterms:modified xsi:type="dcterms:W3CDTF">2022-04-03T22:02:25Z</dcterms:modified>
  <cp:category/>
</cp:coreProperties>
</file>