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506" r:id="rId3"/>
    <p:sldId id="507" r:id="rId4"/>
    <p:sldId id="458" r:id="rId5"/>
    <p:sldId id="289" r:id="rId6"/>
    <p:sldId id="459" r:id="rId7"/>
    <p:sldId id="462" r:id="rId8"/>
    <p:sldId id="463" r:id="rId9"/>
    <p:sldId id="461" r:id="rId10"/>
    <p:sldId id="464" r:id="rId11"/>
    <p:sldId id="465" r:id="rId12"/>
    <p:sldId id="466" r:id="rId13"/>
    <p:sldId id="504" r:id="rId14"/>
    <p:sldId id="467" r:id="rId15"/>
    <p:sldId id="468" r:id="rId16"/>
    <p:sldId id="484" r:id="rId17"/>
    <p:sldId id="486" r:id="rId18"/>
    <p:sldId id="469" r:id="rId19"/>
    <p:sldId id="470" r:id="rId20"/>
    <p:sldId id="495" r:id="rId21"/>
    <p:sldId id="460" r:id="rId22"/>
    <p:sldId id="481" r:id="rId23"/>
    <p:sldId id="475" r:id="rId24"/>
    <p:sldId id="476" r:id="rId25"/>
    <p:sldId id="478" r:id="rId26"/>
    <p:sldId id="479" r:id="rId27"/>
    <p:sldId id="480" r:id="rId28"/>
    <p:sldId id="487" r:id="rId29"/>
    <p:sldId id="477" r:id="rId30"/>
    <p:sldId id="341" r:id="rId31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22.04.2022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22.04.2022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POSIX: e.g., threading, security,</a:t>
            </a:r>
            <a:r>
              <a:rPr lang="en-US" baseline="0" dirty="0"/>
              <a:t> file systems, shells,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83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JDBC</a:t>
            </a:r>
            <a:r>
              <a:rPr lang="en-US" baseline="0" dirty="0"/>
              <a:t> 4.0 -&gt; class loading no longer required, because of service providers (since JDK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7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72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81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Lost update: two TX have write/write dependency one</a:t>
            </a:r>
            <a:r>
              <a:rPr lang="en-US" baseline="0" dirty="0"/>
              <a:t> update might get lost</a:t>
            </a:r>
          </a:p>
          <a:p>
            <a:r>
              <a:rPr lang="en-US" baseline="0" dirty="0"/>
              <a:t>Dirty read: a TX sees an intermediate state of another TX that might rollback</a:t>
            </a:r>
          </a:p>
          <a:p>
            <a:r>
              <a:rPr lang="en-US" baseline="0" dirty="0"/>
              <a:t>Unrepeatable read: a TX reads twice the same object and sees different but consistent entries</a:t>
            </a:r>
          </a:p>
          <a:p>
            <a:r>
              <a:rPr lang="en-US" baseline="0" dirty="0"/>
              <a:t>Phantom: unrepeatable read for queries whose results include an updated object (multiple tuples)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5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Ted </a:t>
            </a:r>
            <a:r>
              <a:rPr lang="en-US" dirty="0" err="1"/>
              <a:t>Neward</a:t>
            </a:r>
            <a:r>
              <a:rPr lang="en-US" dirty="0"/>
              <a:t> called O/RMs ‘the Vietnam [War] of computer science’ ("a quagmire which starts well, gets more complicated as time passes, and before long entraps its users in a commitment that has no clear demarcation point, no clear win conditions, and no clear exit strategy")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1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APIs (ODBC, JDBC, OR frameworks)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APIs (ODBC, JDBC, OR frameworks)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2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2_dbs/DataExport.zip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java-source.net/open-source/persist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nucleus.org/products/accessplatform/jpa/persistence.html#lifecycl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jdbi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06 APIs (ODBC, JDBC, ORM Tools)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 22,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Components and 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8369" y="1623684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DriverManager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(establish connection)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8369" y="2750771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Connection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(create SQL Statements)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8368" y="3877858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PreparedStatement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(execute prep. statement)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876" y="3877858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Statement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(execute statement)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4754" y="3877857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CallableStatement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(execute call. statement)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8368" y="5004945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(retrieve results)</a:t>
            </a:r>
          </a:p>
        </p:txBody>
      </p:sp>
      <p:cxnSp>
        <p:nvCxnSpPr>
          <p:cNvPr id="11" name="Straight Arrow Connector 10"/>
          <p:cNvCxnSpPr>
            <a:stCxn id="7" idx="2"/>
            <a:endCxn id="10" idx="0"/>
          </p:cNvCxnSpPr>
          <p:nvPr/>
        </p:nvCxnSpPr>
        <p:spPr>
          <a:xfrm>
            <a:off x="4664703" y="4538099"/>
            <a:ext cx="0" cy="4668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10" idx="1"/>
          </p:cNvCxnSpPr>
          <p:nvPr/>
        </p:nvCxnSpPr>
        <p:spPr>
          <a:xfrm>
            <a:off x="1722211" y="4538099"/>
            <a:ext cx="1626157" cy="796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0" idx="3"/>
          </p:cNvCxnSpPr>
          <p:nvPr/>
        </p:nvCxnSpPr>
        <p:spPr>
          <a:xfrm flipH="1">
            <a:off x="5981037" y="4538098"/>
            <a:ext cx="1620052" cy="79696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9" idx="0"/>
          </p:cNvCxnSpPr>
          <p:nvPr/>
        </p:nvCxnSpPr>
        <p:spPr>
          <a:xfrm>
            <a:off x="5981038" y="3080892"/>
            <a:ext cx="1620051" cy="79696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7" idx="0"/>
          </p:cNvCxnSpPr>
          <p:nvPr/>
        </p:nvCxnSpPr>
        <p:spPr>
          <a:xfrm flipH="1">
            <a:off x="4664703" y="3411012"/>
            <a:ext cx="1" cy="4668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1"/>
            <a:endCxn id="8" idx="0"/>
          </p:cNvCxnSpPr>
          <p:nvPr/>
        </p:nvCxnSpPr>
        <p:spPr>
          <a:xfrm flipH="1">
            <a:off x="1722211" y="3080892"/>
            <a:ext cx="1626158" cy="7969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2"/>
            <a:endCxn id="6" idx="0"/>
          </p:cNvCxnSpPr>
          <p:nvPr/>
        </p:nvCxnSpPr>
        <p:spPr>
          <a:xfrm>
            <a:off x="4664704" y="2283925"/>
            <a:ext cx="0" cy="4668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Connection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Establishing a Connection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DBMS-specific URL strings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including host, port, and </a:t>
            </a:r>
            <a:br>
              <a:rPr lang="en-US" dirty="0"/>
            </a:br>
            <a:r>
              <a:rPr lang="en-US" dirty="0"/>
              <a:t>database name</a:t>
            </a:r>
          </a:p>
          <a:p>
            <a:pPr lvl="1"/>
            <a:r>
              <a:rPr lang="en-US" dirty="0"/>
              <a:t>Stateful handles representing user-specific DB sessions</a:t>
            </a:r>
          </a:p>
          <a:p>
            <a:pPr lvl="1"/>
            <a:r>
              <a:rPr lang="en-US" dirty="0"/>
              <a:t>JDBC driver is usually a jar on the class path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Connection and statement pooling</a:t>
            </a:r>
            <a:r>
              <a:rPr lang="en-US" dirty="0"/>
              <a:t> for performance</a:t>
            </a:r>
          </a:p>
          <a:p>
            <a:pPr lvl="1"/>
            <a:endParaRPr lang="en-US" dirty="0"/>
          </a:p>
          <a:p>
            <a:r>
              <a:rPr lang="en-US" dirty="0"/>
              <a:t>JDBC 4.0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Explicit driver class loading and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registration no longer required</a:t>
            </a:r>
          </a:p>
          <a:p>
            <a:pPr lvl="1"/>
            <a:r>
              <a:rPr lang="en-US" dirty="0"/>
              <a:t>Improved connection management (e.g., status of DB connections)</a:t>
            </a:r>
          </a:p>
          <a:p>
            <a:pPr lvl="1"/>
            <a:r>
              <a:rPr lang="en-US" dirty="0"/>
              <a:t>Other: XML, Java classes, row ID, better exception handling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2435" y="1346482"/>
            <a:ext cx="443132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Connection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conn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DriverManager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getConnection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jdbc:postgresql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”//localhost:</a:t>
            </a:r>
            <a:r>
              <a:rPr lang="en-AT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5432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/db1234567”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username, password);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4062" y="3910486"/>
            <a:ext cx="443132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Class.forName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org.postgresql.Driver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4704" y="2563690"/>
            <a:ext cx="207833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META-INF/services/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java.sql.Driver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</a:t>
            </a:r>
            <a:r>
              <a:rPr lang="en-US" dirty="0">
                <a:latin typeface="Consolas" panose="020B0609020204030204" pitchFamily="49" charset="0"/>
              </a:rPr>
              <a:t>Statement</a:t>
            </a:r>
          </a:p>
          <a:p>
            <a:pPr lvl="1"/>
            <a:r>
              <a:rPr lang="en-US" dirty="0"/>
              <a:t>Use for simple SQL </a:t>
            </a:r>
            <a:br>
              <a:rPr lang="en-US" dirty="0"/>
            </a:br>
            <a:r>
              <a:rPr lang="en-US" dirty="0"/>
              <a:t>statements w/o parameters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 of SQL injection</a:t>
            </a:r>
          </a:p>
          <a:p>
            <a:pPr lvl="1"/>
            <a:r>
              <a:rPr lang="en-US" dirty="0"/>
              <a:t>API allows fine-grained control </a:t>
            </a:r>
            <a:br>
              <a:rPr lang="en-US" dirty="0"/>
            </a:br>
            <a:r>
              <a:rPr lang="en-US" dirty="0"/>
              <a:t>over fetch size, fetch direction, </a:t>
            </a:r>
            <a:br>
              <a:rPr lang="en-US" dirty="0"/>
            </a:br>
            <a:r>
              <a:rPr lang="en-US" dirty="0"/>
              <a:t>batching, and multiple result sets</a:t>
            </a:r>
          </a:p>
          <a:p>
            <a:pPr lvl="1"/>
            <a:endParaRPr lang="en-US" sz="700" dirty="0"/>
          </a:p>
          <a:p>
            <a:r>
              <a:rPr lang="en-US" dirty="0"/>
              <a:t>Process </a:t>
            </a:r>
            <a:r>
              <a:rPr lang="en-US" dirty="0" err="1"/>
              <a:t>ResultSet</a:t>
            </a:r>
            <a:endParaRPr lang="en-US" dirty="0"/>
          </a:p>
          <a:p>
            <a:pPr lvl="1"/>
            <a:r>
              <a:rPr lang="en-US" dirty="0"/>
              <a:t>Iterator-like cursor (app-level)</a:t>
            </a:r>
            <a:br>
              <a:rPr lang="en-US" dirty="0"/>
            </a:br>
            <a:r>
              <a:rPr lang="en-US" dirty="0"/>
              <a:t>w/ on-demand fetching</a:t>
            </a:r>
          </a:p>
          <a:p>
            <a:pPr lvl="1"/>
            <a:r>
              <a:rPr lang="en-US" dirty="0"/>
              <a:t>Scrollable / updatable </a:t>
            </a:r>
            <a:br>
              <a:rPr lang="en-US" dirty="0"/>
            </a:br>
            <a:r>
              <a:rPr lang="en-US" dirty="0"/>
              <a:t>result sets possible</a:t>
            </a:r>
          </a:p>
          <a:p>
            <a:pPr lvl="1"/>
            <a:r>
              <a:rPr lang="en-US" dirty="0"/>
              <a:t>Attribute access via </a:t>
            </a:r>
            <a:br>
              <a:rPr lang="en-US" dirty="0"/>
            </a:br>
            <a:r>
              <a:rPr lang="en-US" dirty="0"/>
              <a:t>column names or positions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1761" y="1326386"/>
            <a:ext cx="457200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createStatement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executeQuery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sql1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rows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executeUpdate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sql2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3435" y="3639187"/>
            <a:ext cx="4572000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stmt.executeQuery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“SELECT SID,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FROM Students”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List&lt;Student&gt; ret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&lt;&gt;();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id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(“SID”);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String name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ret.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Student(id, name));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3499" y="2692961"/>
            <a:ext cx="367769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PostgreSQL does not support fetch size but sends entire result</a:t>
            </a:r>
          </a:p>
        </p:txBody>
      </p:sp>
    </p:spTree>
    <p:extLst>
      <p:ext uri="{BB962C8B-B14F-4D97-AF65-F5344CB8AC3E}">
        <p14:creationId xmlns:p14="http://schemas.microsoft.com/office/powerpoint/2010/main" val="37908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Beware of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Problematic SQL String Concatenation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(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VALUES </a:t>
            </a:r>
            <a:r>
              <a:rPr lang="en-US" dirty="0">
                <a:latin typeface="Consolas" panose="020B0609020204030204" pitchFamily="49" charset="0"/>
              </a:rPr>
              <a:t>(‘“+ @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+”‘,’“+ @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+”’);”;</a:t>
            </a:r>
          </a:p>
          <a:p>
            <a:pPr lvl="1"/>
            <a:endParaRPr lang="en-US" sz="700" dirty="0"/>
          </a:p>
          <a:p>
            <a:r>
              <a:rPr lang="en-US" dirty="0"/>
              <a:t>Possible </a:t>
            </a:r>
            <a:r>
              <a:rPr lang="en-US" dirty="0">
                <a:solidFill>
                  <a:schemeClr val="accent1"/>
                </a:solidFill>
              </a:rPr>
              <a:t>SQL-Injection Attack</a:t>
            </a: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b="0" dirty="0">
                <a:latin typeface="Consolas" panose="020B0609020204030204" pitchFamily="49" charset="0"/>
              </a:rPr>
              <a:t> Students (</a:t>
            </a:r>
            <a:r>
              <a:rPr lang="en-US" b="0" dirty="0" err="1">
                <a:latin typeface="Consolas" panose="020B0609020204030204" pitchFamily="49" charset="0"/>
              </a:rPr>
              <a:t>Lname</a:t>
            </a:r>
            <a:r>
              <a:rPr lang="en-US" b="0" dirty="0">
                <a:latin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</a:rPr>
              <a:t>Fname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VALUES </a:t>
            </a:r>
            <a:r>
              <a:rPr lang="en-US" b="0" dirty="0">
                <a:latin typeface="Consolas" panose="020B0609020204030204" pitchFamily="49" charset="0"/>
              </a:rPr>
              <a:t>(‘</a:t>
            </a:r>
            <a:r>
              <a:rPr lang="en-US" b="0" dirty="0" err="1">
                <a:latin typeface="Consolas" panose="020B0609020204030204" pitchFamily="49" charset="0"/>
              </a:rPr>
              <a:t>Smith‘,’Robert</a:t>
            </a:r>
            <a:r>
              <a:rPr lang="en-US" b="0" dirty="0">
                <a:latin typeface="Consolas" panose="020B0609020204030204" pitchFamily="49" charset="0"/>
              </a:rPr>
              <a:t>’);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Students;</a:t>
            </a:r>
            <a:r>
              <a:rPr lang="en-US" b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--’);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2" y="2863239"/>
            <a:ext cx="6692202" cy="2059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2864" y="4929335"/>
            <a:ext cx="2025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https://xkcd.com/327/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93" y="724758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Prepared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</a:t>
            </a:r>
            <a:r>
              <a:rPr lang="en-US" dirty="0" err="1">
                <a:latin typeface="Consolas" panose="020B0609020204030204" pitchFamily="49" charset="0"/>
              </a:rPr>
              <a:t>PreparedStatement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Use for precompiling SQL </a:t>
            </a:r>
            <a:br>
              <a:rPr lang="en-US" dirty="0"/>
            </a:br>
            <a:r>
              <a:rPr lang="en-US" dirty="0"/>
              <a:t>statements w/ input </a:t>
            </a:r>
            <a:r>
              <a:rPr lang="en-US" dirty="0" err="1"/>
              <a:t>params</a:t>
            </a:r>
            <a:endParaRPr lang="en-US" dirty="0"/>
          </a:p>
          <a:p>
            <a:pPr lvl="1"/>
            <a:r>
              <a:rPr lang="en-US" dirty="0"/>
              <a:t>Inherited from Statement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Precompile SQL once</a:t>
            </a:r>
            <a:r>
              <a:rPr lang="en-US" dirty="0"/>
              <a:t>, and</a:t>
            </a:r>
            <a:br>
              <a:rPr lang="en-US" dirty="0"/>
            </a:br>
            <a:r>
              <a:rPr lang="en-US" dirty="0"/>
              <a:t>execute many times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Performance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No danger of SQL injection</a:t>
            </a:r>
            <a:endParaRPr lang="en-US" b="1" dirty="0">
              <a:solidFill>
                <a:srgbClr val="7889FB"/>
              </a:solidFill>
            </a:endParaRP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Null Handling</a:t>
            </a:r>
          </a:p>
          <a:p>
            <a:pPr lvl="1"/>
            <a:r>
              <a:rPr lang="en-US" dirty="0"/>
              <a:t>Pass null object </a:t>
            </a:r>
            <a:br>
              <a:rPr lang="en-US" dirty="0"/>
            </a:br>
            <a:r>
              <a:rPr lang="en-US" dirty="0"/>
              <a:t>(explicitly for primitive types)</a:t>
            </a:r>
          </a:p>
          <a:p>
            <a:pPr lvl="1"/>
            <a:endParaRPr lang="en-US" sz="1200" dirty="0"/>
          </a:p>
          <a:p>
            <a:r>
              <a:rPr lang="en-US" dirty="0"/>
              <a:t>Queries and Updates</a:t>
            </a:r>
          </a:p>
          <a:p>
            <a:pPr lvl="1"/>
            <a:r>
              <a:rPr lang="en-US" dirty="0"/>
              <a:t>Queries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executeQuery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Insert, delete, update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executeUpdate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1761" y="1326386"/>
            <a:ext cx="4572000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PreparedStatement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prepareStatement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“INSERT INTO Students VALUES(?,?)”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Student s : students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s.getID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s.getName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executeUpdate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1275" y="4058809"/>
            <a:ext cx="4672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setString</a:t>
            </a:r>
            <a:r>
              <a:rPr lang="en-US" sz="1600" dirty="0">
                <a:latin typeface="Consolas" panose="020B0609020204030204" pitchFamily="49" charset="0"/>
              </a:rPr>
              <a:t>(2, p[1]);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setObject</a:t>
            </a:r>
            <a:r>
              <a:rPr lang="en-US" sz="1600" dirty="0">
                <a:latin typeface="Consolas" panose="020B0609020204030204" pitchFamily="49" charset="0"/>
              </a:rPr>
              <a:t>(3, p[2].</a:t>
            </a:r>
            <a:r>
              <a:rPr lang="en-US" sz="1600" dirty="0" err="1">
                <a:latin typeface="Consolas" panose="020B0609020204030204" pitchFamily="49" charset="0"/>
              </a:rPr>
              <a:t>isEmpty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?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null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: </a:t>
            </a:r>
            <a:r>
              <a:rPr lang="en-US" sz="1600" dirty="0" err="1">
                <a:latin typeface="Consolas" panose="020B0609020204030204" pitchFamily="49" charset="0"/>
              </a:rPr>
              <a:t>Integer.valueOf</a:t>
            </a:r>
            <a:r>
              <a:rPr lang="en-US" sz="1600" dirty="0">
                <a:latin typeface="Consolas" panose="020B0609020204030204" pitchFamily="49" charset="0"/>
              </a:rPr>
              <a:t>(p[2]),  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Types.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2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Callable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(Stored Procedures, see </a:t>
            </a:r>
            <a:r>
              <a:rPr lang="en-US" dirty="0">
                <a:solidFill>
                  <a:srgbClr val="7889FB"/>
                </a:solidFill>
              </a:rPr>
              <a:t>05 Query Languages (SQL)</a:t>
            </a:r>
            <a:r>
              <a:rPr lang="en-US" dirty="0"/>
              <a:t>)</a:t>
            </a:r>
          </a:p>
          <a:p>
            <a:pPr lvl="1"/>
            <a:r>
              <a:rPr lang="en-US" b="0" dirty="0"/>
              <a:t>Can be </a:t>
            </a:r>
            <a:r>
              <a:rPr lang="en-US" b="1" dirty="0">
                <a:solidFill>
                  <a:schemeClr val="accent1"/>
                </a:solidFill>
              </a:rPr>
              <a:t>called standalone via CALL</a:t>
            </a:r>
            <a:r>
              <a:rPr lang="en-US" dirty="0"/>
              <a:t> </a:t>
            </a:r>
            <a:r>
              <a:rPr lang="en-US" b="0" dirty="0"/>
              <a:t>&lt;</a:t>
            </a:r>
            <a:r>
              <a:rPr lang="en-US" b="0" dirty="0" err="1"/>
              <a:t>proc_name</a:t>
            </a:r>
            <a:r>
              <a:rPr lang="en-US" b="0" dirty="0"/>
              <a:t>&gt;(&lt;</a:t>
            </a:r>
            <a:r>
              <a:rPr lang="en-US" b="0" dirty="0" err="1"/>
              <a:t>args</a:t>
            </a:r>
            <a:r>
              <a:rPr lang="en-US" b="0" dirty="0"/>
              <a:t>&gt;);</a:t>
            </a:r>
          </a:p>
          <a:p>
            <a:pPr lvl="1"/>
            <a:r>
              <a:rPr lang="en-US" b="0" dirty="0"/>
              <a:t>Procedures return no </a:t>
            </a:r>
            <a:r>
              <a:rPr lang="en-US" dirty="0"/>
              <a:t>outputs, but might have </a:t>
            </a:r>
            <a:r>
              <a:rPr lang="en-US" b="1" dirty="0">
                <a:solidFill>
                  <a:schemeClr val="accent1"/>
                </a:solidFill>
              </a:rPr>
              <a:t>output parameters</a:t>
            </a:r>
          </a:p>
          <a:p>
            <a:pPr lvl="1"/>
            <a:endParaRPr lang="en-US" dirty="0"/>
          </a:p>
          <a:p>
            <a:r>
              <a:rPr lang="en-US" dirty="0"/>
              <a:t>Execute </a:t>
            </a:r>
            <a:r>
              <a:rPr lang="en-US" dirty="0" err="1">
                <a:latin typeface="Consolas" panose="020B0609020204030204" pitchFamily="49" charset="0"/>
              </a:rPr>
              <a:t>CallableStatement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Create prepared statement for call of a procedure</a:t>
            </a:r>
          </a:p>
          <a:p>
            <a:pPr lvl="1"/>
            <a:r>
              <a:rPr lang="en-US" dirty="0"/>
              <a:t>Explicit registration of output parameters</a:t>
            </a:r>
          </a:p>
          <a:p>
            <a:pPr lvl="1"/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3925" y="3888711"/>
            <a:ext cx="5878286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CallableStatement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prepareCall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“{CALL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prepStudents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(?, ?)}”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 2019);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cstmt.registerOutParameter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Types.INTEGER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executeQuery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rows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cstmt.getInt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(2); </a:t>
            </a:r>
          </a:p>
        </p:txBody>
      </p:sp>
    </p:spTree>
    <p:extLst>
      <p:ext uri="{BB962C8B-B14F-4D97-AF65-F5344CB8AC3E}">
        <p14:creationId xmlns:p14="http://schemas.microsoft.com/office/powerpoint/2010/main" val="11811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Psycopg</a:t>
            </a:r>
            <a:r>
              <a:rPr lang="en-US" dirty="0"/>
              <a:t> (Python PostgreSQL Adapter)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Psycopg</a:t>
            </a:r>
            <a:endParaRPr lang="en-US" dirty="0"/>
          </a:p>
          <a:p>
            <a:pPr lvl="1"/>
            <a:r>
              <a:rPr lang="en-US" dirty="0"/>
              <a:t>Implements </a:t>
            </a:r>
            <a:r>
              <a:rPr lang="en-US" b="1" dirty="0">
                <a:solidFill>
                  <a:srgbClr val="7889FB"/>
                </a:solidFill>
              </a:rPr>
              <a:t>Python Database API Specification v2.0 </a:t>
            </a:r>
            <a:r>
              <a:rPr lang="en-US" dirty="0">
                <a:solidFill>
                  <a:schemeClr val="tx1"/>
                </a:solidFill>
              </a:rPr>
              <a:t>(DB API 2.0)</a:t>
            </a:r>
          </a:p>
          <a:p>
            <a:pPr lvl="1"/>
            <a:r>
              <a:rPr lang="en-US" dirty="0"/>
              <a:t>Call-level interface for dynamic SQL, very similar to JDBC</a:t>
            </a:r>
          </a:p>
          <a:p>
            <a:pPr lvl="1"/>
            <a:endParaRPr lang="en-US" dirty="0"/>
          </a:p>
          <a:p>
            <a:r>
              <a:rPr lang="en-US" dirty="0"/>
              <a:t>Establish Connection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Execute Statements</a:t>
            </a:r>
          </a:p>
          <a:p>
            <a:pPr lvl="1"/>
            <a:r>
              <a:rPr lang="en-US" dirty="0"/>
              <a:t>Use local cursors</a:t>
            </a:r>
          </a:p>
          <a:p>
            <a:pPr lvl="1"/>
            <a:endParaRPr lang="en-US" dirty="0"/>
          </a:p>
          <a:p>
            <a:r>
              <a:rPr lang="en-US" dirty="0"/>
              <a:t>Process Result Sets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7505" y="2684490"/>
            <a:ext cx="5019194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conn =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psycopg2.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connect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host=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“localhost”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port=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“5432”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b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database=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“db1234567”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user=username,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password=password)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550" y="3858573"/>
            <a:ext cx="527040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cursor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execute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“INSERT INTO Students VALUES(...)”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504" y="4771325"/>
            <a:ext cx="5395963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execute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“SELECT SID,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FROM Students”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students = </a:t>
            </a:r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fetchall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row </a:t>
            </a:r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students:</a:t>
            </a:r>
          </a:p>
          <a:p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print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“SID = ”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, row[0], end = </a:t>
            </a:r>
            <a:r>
              <a:rPr lang="en-GB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‘,’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print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GB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GB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”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, row[1])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Psycopg</a:t>
            </a:r>
            <a:r>
              <a:rPr lang="en-US" dirty="0"/>
              <a:t> (Python PostgreSQL Adapter),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Prepared </a:t>
            </a:r>
            <a:br>
              <a:rPr lang="en-US" dirty="0"/>
            </a:br>
            <a:r>
              <a:rPr lang="en-US" dirty="0"/>
              <a:t>Statements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Execute Callable</a:t>
            </a:r>
            <a:br>
              <a:rPr lang="en-US" dirty="0"/>
            </a:br>
            <a:r>
              <a:rPr lang="en-US" dirty="0"/>
              <a:t>Statement</a:t>
            </a:r>
          </a:p>
          <a:p>
            <a:pPr lvl="1"/>
            <a:r>
              <a:rPr lang="en-US" dirty="0"/>
              <a:t>Result set</a:t>
            </a:r>
          </a:p>
          <a:p>
            <a:pPr lvl="1"/>
            <a:r>
              <a:rPr lang="en-US" dirty="0"/>
              <a:t>No output parameters</a:t>
            </a:r>
          </a:p>
          <a:p>
            <a:pPr lvl="1"/>
            <a:endParaRPr lang="en-US" dirty="0"/>
          </a:p>
          <a:p>
            <a:r>
              <a:rPr lang="en-US" dirty="0"/>
              <a:t>Close Connection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6492" y="1346482"/>
            <a:ext cx="5134703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cursor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“INSERT INTO Students VALUES(%s, %s)”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s </a:t>
            </a:r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students: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execute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(),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commit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168" y="3014123"/>
            <a:ext cx="513470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cursor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callproc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prepStudents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(2019, 2))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fetchone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4313" y="4681429"/>
            <a:ext cx="305682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08 Transaction Processing and Concurrency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Transfer 100 Euros from</a:t>
            </a:r>
            <a:br>
              <a:rPr lang="en-US" dirty="0"/>
            </a:br>
            <a:r>
              <a:rPr lang="en-US" dirty="0"/>
              <a:t>Account 107 to 999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Transaction Isolation Level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</a:t>
            </a:r>
            <a:r>
              <a:rPr lang="en-US" dirty="0"/>
              <a:t> isolation (and related guarantees) vs performance</a:t>
            </a:r>
          </a:p>
          <a:p>
            <a:pPr lvl="1"/>
            <a:r>
              <a:rPr lang="en-US" dirty="0"/>
              <a:t>READ UNCOMMITTED (</a:t>
            </a:r>
            <a:r>
              <a:rPr lang="en-US" strike="sngStrike" dirty="0">
                <a:solidFill>
                  <a:srgbClr val="7889FB"/>
                </a:solidFill>
              </a:rPr>
              <a:t>lost update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dirty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unrepeatable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phantom 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 COMMITTED (</a:t>
            </a:r>
            <a:r>
              <a:rPr lang="en-US" strike="sngStrike" dirty="0">
                <a:solidFill>
                  <a:srgbClr val="7889FB"/>
                </a:solidFill>
              </a:rPr>
              <a:t>lost update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dirty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unrepeatable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phantom 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REPEATABLE READ (</a:t>
            </a:r>
            <a:r>
              <a:rPr lang="en-US" strike="sngStrike" dirty="0">
                <a:solidFill>
                  <a:srgbClr val="7889FB"/>
                </a:solidFill>
              </a:rPr>
              <a:t>lost update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dirty read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unrepeatable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phantom 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SERIALIZABLE (</a:t>
            </a:r>
            <a:r>
              <a:rPr lang="en-US" strike="sngStrike" dirty="0">
                <a:solidFill>
                  <a:srgbClr val="7889FB"/>
                </a:solidFill>
              </a:rPr>
              <a:t>lost update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dirty read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unrepeatable read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phantom R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8421" y="3054702"/>
            <a:ext cx="5255287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START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ISOLATION LEVEL SERIALIZABLE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Balance=Balance-100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Balance=Balance+100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999;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672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Transaction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JDBC Transaction Handling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Isolation levels</a:t>
            </a:r>
            <a:r>
              <a:rPr lang="en-US" dirty="0"/>
              <a:t> (</a:t>
            </a:r>
            <a:r>
              <a:rPr lang="en-US" dirty="0" err="1"/>
              <a:t>incl</a:t>
            </a:r>
            <a:r>
              <a:rPr lang="en-US" dirty="0"/>
              <a:t> NONE) </a:t>
            </a:r>
            <a:br>
              <a:rPr lang="en-US" dirty="0"/>
            </a:br>
            <a:r>
              <a:rPr lang="en-US" dirty="0"/>
              <a:t>and (auto) </a:t>
            </a:r>
            <a:r>
              <a:rPr lang="en-US" b="1" dirty="0">
                <a:solidFill>
                  <a:srgbClr val="7889FB"/>
                </a:solidFill>
              </a:rPr>
              <a:t>commit</a:t>
            </a:r>
            <a:r>
              <a:rPr lang="en-US" dirty="0"/>
              <a:t> option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Savepoint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rollback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(undo till begin or </a:t>
            </a:r>
            <a:r>
              <a:rPr lang="en-US" dirty="0" err="1"/>
              <a:t>savepoint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</a:t>
            </a:r>
            <a:r>
              <a:rPr lang="en-US" dirty="0"/>
              <a:t> TX handling on </a:t>
            </a:r>
            <a:br>
              <a:rPr lang="en-US" dirty="0"/>
            </a:br>
            <a:r>
              <a:rPr lang="en-US" dirty="0"/>
              <a:t>connection not statements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Beware of Defaults</a:t>
            </a:r>
          </a:p>
          <a:p>
            <a:pPr lvl="1"/>
            <a:r>
              <a:rPr lang="en-US" dirty="0"/>
              <a:t>DBMS-specific default </a:t>
            </a:r>
            <a:br>
              <a:rPr lang="en-US" dirty="0"/>
            </a:br>
            <a:r>
              <a:rPr lang="en-US" dirty="0"/>
              <a:t>isolation levels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1855" y="1321303"/>
            <a:ext cx="4602145" cy="5016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setTransactionIsolation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TRANSACTION_SERIALIZABLE);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setAutoCommit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false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PreparedStatement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conn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prepareStatement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“UPDATE Account </a:t>
            </a:r>
            <a:b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SET Balance=Balance+? WHERE AID = ?”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Savepoint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save1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setSavepoint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(1,-100);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(107);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pstmt.executeUpdate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if( rand()&lt;0.1 )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(save1);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(1,100);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(999);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pstmt.executeUpdate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432" y="5293188"/>
            <a:ext cx="324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 Standard: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SERIALIZABLE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PostgreSQL: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COMMITTED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8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Apr 25:</a:t>
            </a:r>
            <a:r>
              <a:rPr lang="en-US" dirty="0" smtClean="0">
                <a:solidFill>
                  <a:schemeClr val="tx1"/>
                </a:solidFill>
              </a:rPr>
              <a:t> no more COVID restrictions at TU Graz</a:t>
            </a:r>
          </a:p>
          <a:p>
            <a:pPr lvl="1"/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#2 </a:t>
            </a:r>
            <a:r>
              <a:rPr lang="en-US" dirty="0">
                <a:solidFill>
                  <a:schemeClr val="tx1"/>
                </a:solidFill>
              </a:rPr>
              <a:t>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 smtClean="0">
                <a:solidFill>
                  <a:schemeClr val="accent1"/>
                </a:solidFill>
              </a:rPr>
              <a:t>Jun 15 </a:t>
            </a:r>
            <a:r>
              <a:rPr lang="en-US" b="1" dirty="0">
                <a:solidFill>
                  <a:schemeClr val="accent1"/>
                </a:solidFill>
              </a:rPr>
              <a:t>– </a:t>
            </a:r>
            <a:r>
              <a:rPr lang="en-US" b="1" dirty="0" smtClean="0">
                <a:solidFill>
                  <a:schemeClr val="accent1"/>
                </a:solidFill>
              </a:rPr>
              <a:t>Jul 31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Exams: </a:t>
            </a:r>
            <a:r>
              <a:rPr lang="en-US" b="1" dirty="0" smtClean="0">
                <a:solidFill>
                  <a:schemeClr val="accent1"/>
                </a:solidFill>
              </a:rPr>
              <a:t>Jul 07, 2.30pm </a:t>
            </a:r>
            <a:r>
              <a:rPr lang="en-US" dirty="0" smtClean="0">
                <a:solidFill>
                  <a:schemeClr val="tx1"/>
                </a:solidFill>
              </a:rPr>
              <a:t>(i12+i13), </a:t>
            </a:r>
            <a:r>
              <a:rPr lang="en-US" b="1" dirty="0" smtClean="0">
                <a:solidFill>
                  <a:schemeClr val="accent1"/>
                </a:solidFill>
              </a:rPr>
              <a:t>Jul 07</a:t>
            </a:r>
            <a:r>
              <a:rPr lang="en-US" b="1" dirty="0" smtClean="0">
                <a:solidFill>
                  <a:schemeClr val="accent1"/>
                </a:solidFill>
              </a:rPr>
              <a:t>, 5.30pm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(i12+13), </a:t>
            </a:r>
            <a:r>
              <a:rPr lang="en-US" b="1" dirty="0">
                <a:solidFill>
                  <a:schemeClr val="accent1"/>
                </a:solidFill>
              </a:rPr>
              <a:t>Jul </a:t>
            </a:r>
            <a:r>
              <a:rPr lang="en-US" b="1" dirty="0" smtClean="0">
                <a:solidFill>
                  <a:schemeClr val="accent1"/>
                </a:solidFill>
              </a:rPr>
              <a:t>28, </a:t>
            </a:r>
            <a:r>
              <a:rPr lang="en-US" b="1" dirty="0">
                <a:solidFill>
                  <a:schemeClr val="accent1"/>
                </a:solidFill>
              </a:rPr>
              <a:t>5.30pm</a:t>
            </a:r>
            <a:r>
              <a:rPr lang="en-US" dirty="0" smtClean="0">
                <a:solidFill>
                  <a:schemeClr val="tx1"/>
                </a:solidFill>
              </a:rPr>
              <a:t> (i13)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</a:t>
            </a:r>
            <a:r>
              <a:rPr lang="en-US" dirty="0">
                <a:solidFill>
                  <a:schemeClr val="tx1"/>
                </a:solidFill>
              </a:rPr>
              <a:t>Exercises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1 in progress of being graded (target May 01)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2: </a:t>
            </a:r>
            <a:r>
              <a:rPr lang="en-US" b="1" dirty="0">
                <a:solidFill>
                  <a:schemeClr val="accent1"/>
                </a:solidFill>
              </a:rPr>
              <a:t>May 03 + 7 late days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Fixed data issues (Apr 10) and expected results (Apr 14)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Additional help (for SQL queries without ingestion program):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https://mboehm7.github.io/teaching/ss22_dbs/DataExport.zip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6160" y="4214551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254" y="2963018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Transaction Handling,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Batching of Inserts</a:t>
            </a:r>
          </a:p>
          <a:p>
            <a:pPr lvl="1"/>
            <a:r>
              <a:rPr lang="en-US" dirty="0"/>
              <a:t>Batching multiple inserts in one transaction can improve performance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2281" y="2066022"/>
            <a:ext cx="7950390" cy="32932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setAutoCommit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</a:rPr>
              <a:t>false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PreparedStatement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pstmt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conn.prepareStatement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"INSERT INTO Persons(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AKey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, Name, Website,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IKey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) VALUES(?,?,?,?)"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( String[] p : </a:t>
            </a:r>
            <a:r>
              <a:rPr lang="en-US" sz="1600" dirty="0" err="1">
                <a:latin typeface="Consolas" panose="020B0609020204030204" pitchFamily="49" charset="0"/>
              </a:rPr>
              <a:t>tmp</a:t>
            </a:r>
            <a:r>
              <a:rPr lang="en-US" sz="1600" dirty="0">
                <a:latin typeface="Consolas" panose="020B0609020204030204" pitchFamily="49" charset="0"/>
              </a:rPr>
              <a:t> 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setInt</a:t>
            </a:r>
            <a:r>
              <a:rPr lang="en-US" sz="1600" dirty="0">
                <a:latin typeface="Consolas" panose="020B0609020204030204" pitchFamily="49" charset="0"/>
              </a:rPr>
              <a:t>(1, </a:t>
            </a:r>
            <a:r>
              <a:rPr lang="en-US" sz="1600" dirty="0" err="1">
                <a:latin typeface="Consolas" panose="020B0609020204030204" pitchFamily="49" charset="0"/>
              </a:rPr>
              <a:t>Integer.</a:t>
            </a:r>
            <a:r>
              <a:rPr lang="en-US" sz="1600" b="1" dirty="0" err="1">
                <a:latin typeface="Consolas" panose="020B0609020204030204" pitchFamily="49" charset="0"/>
              </a:rPr>
              <a:t>valueOf</a:t>
            </a:r>
            <a:r>
              <a:rPr lang="en-US" sz="1600" dirty="0">
                <a:latin typeface="Consolas" panose="020B0609020204030204" pitchFamily="49" charset="0"/>
              </a:rPr>
              <a:t>(p[0].substring(1)));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setString</a:t>
            </a:r>
            <a:r>
              <a:rPr lang="en-US" sz="1600" dirty="0">
                <a:latin typeface="Consolas" panose="020B0609020204030204" pitchFamily="49" charset="0"/>
              </a:rPr>
              <a:t>(2, p[1]);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setString</a:t>
            </a:r>
            <a:r>
              <a:rPr lang="en-US" sz="1600" dirty="0">
                <a:latin typeface="Consolas" panose="020B0609020204030204" pitchFamily="49" charset="0"/>
              </a:rPr>
              <a:t>(3, p[5].</a:t>
            </a:r>
            <a:r>
              <a:rPr lang="en-US" sz="1600" dirty="0" err="1">
                <a:latin typeface="Consolas" panose="020B0609020204030204" pitchFamily="49" charset="0"/>
              </a:rPr>
              <a:t>isEmpty</a:t>
            </a:r>
            <a:r>
              <a:rPr lang="en-US" sz="1600" dirty="0">
                <a:latin typeface="Consolas" panose="020B0609020204030204" pitchFamily="49" charset="0"/>
              </a:rPr>
              <a:t>() ? </a:t>
            </a:r>
            <a:r>
              <a:rPr lang="en-US" sz="1600" b="1" dirty="0">
                <a:latin typeface="Consolas" panose="020B0609020204030204" pitchFamily="49" charset="0"/>
              </a:rPr>
              <a:t>null</a:t>
            </a:r>
            <a:r>
              <a:rPr lang="en-US" sz="1600" dirty="0">
                <a:latin typeface="Consolas" panose="020B0609020204030204" pitchFamily="49" charset="0"/>
              </a:rPr>
              <a:t> : p[5]);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setObject</a:t>
            </a:r>
            <a:r>
              <a:rPr lang="en-US" sz="1600" dirty="0">
                <a:latin typeface="Consolas" panose="020B0609020204030204" pitchFamily="49" charset="0"/>
              </a:rPr>
              <a:t>(4,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orgs.get</a:t>
            </a:r>
            <a:r>
              <a:rPr lang="en-US" sz="1600" dirty="0">
                <a:latin typeface="Consolas" panose="020B0609020204030204" pitchFamily="49" charset="0"/>
              </a:rPr>
              <a:t>(p[3]+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"_"</a:t>
            </a:r>
            <a:r>
              <a:rPr lang="en-US" sz="1600" dirty="0">
                <a:latin typeface="Consolas" panose="020B0609020204030204" pitchFamily="49" charset="0"/>
              </a:rPr>
              <a:t>+p[4]),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Types.</a:t>
            </a:r>
            <a:r>
              <a:rPr lang="en-US" sz="1600" b="1" dirty="0" err="1">
                <a:latin typeface="Consolas" panose="020B0609020204030204" pitchFamily="49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executeUpdate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commit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2840" y="5161579"/>
            <a:ext cx="466493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Ref Implementation SS2021: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(116K athletes, 158K team-athletes, 219K results)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Auto Commit:			68.7s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Batched Commits: 	36.3s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8685" y="3967736"/>
            <a:ext cx="466493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Ref Implementation SS2020: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(36K authors, 28K papers, 101K author-papers)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Auto Commit:			23.7s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Batched Commits: 	12.5s</a:t>
            </a:r>
          </a:p>
        </p:txBody>
      </p:sp>
    </p:spTree>
    <p:extLst>
      <p:ext uri="{BB962C8B-B14F-4D97-AF65-F5344CB8AC3E}">
        <p14:creationId xmlns:p14="http://schemas.microsoft.com/office/powerpoint/2010/main" val="9719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Object-Relational Mapping </a:t>
            </a:r>
            <a:br>
              <a:rPr lang="en-US" dirty="0"/>
            </a:br>
            <a:r>
              <a:rPr lang="en-US" dirty="0"/>
              <a:t>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“Impedance Mismatch” Argument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  <a:p>
            <a:pPr lvl="1"/>
            <a:r>
              <a:rPr lang="en-US" dirty="0"/>
              <a:t>Applications rely on </a:t>
            </a:r>
            <a:r>
              <a:rPr lang="en-US" b="1" dirty="0">
                <a:solidFill>
                  <a:schemeClr val="accent1"/>
                </a:solidFill>
              </a:rPr>
              <a:t>object-oriented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programming languages</a:t>
            </a:r>
            <a:r>
              <a:rPr lang="en-US" dirty="0"/>
              <a:t> with hierarchies </a:t>
            </a:r>
            <a:br>
              <a:rPr lang="en-US" dirty="0"/>
            </a:br>
            <a:r>
              <a:rPr lang="en-US" dirty="0"/>
              <a:t>or graphs of objects</a:t>
            </a:r>
          </a:p>
          <a:p>
            <a:pPr lvl="1"/>
            <a:r>
              <a:rPr lang="en-US" dirty="0"/>
              <a:t>Data resides in </a:t>
            </a:r>
            <a:r>
              <a:rPr lang="en-US" b="1" dirty="0">
                <a:solidFill>
                  <a:schemeClr val="accent1"/>
                </a:solidFill>
              </a:rPr>
              <a:t>normalized “flat” tables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>(note: </a:t>
            </a:r>
            <a:r>
              <a:rPr lang="en-US" strike="sngStrike" dirty="0"/>
              <a:t>OODBMS</a:t>
            </a:r>
            <a:r>
              <a:rPr lang="en-US" dirty="0"/>
              <a:t>, object-relational)</a:t>
            </a:r>
          </a:p>
          <a:p>
            <a:pPr lvl="1"/>
            <a:r>
              <a:rPr lang="en-US" dirty="0"/>
              <a:t>Application is responsible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bridging this structural/behavioral gap</a:t>
            </a:r>
            <a:r>
              <a:rPr lang="en-US" dirty="0"/>
              <a:t> 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C.Name</a:t>
            </a:r>
            <a:r>
              <a:rPr lang="en-US">
                <a:latin typeface="Consolas" panose="020B0609020204030204" pitchFamily="49" charset="0"/>
              </a:rPr>
              <a:t>, C.ECTS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Courses C, Attendance A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C.CID = A.CID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b="1" dirty="0">
                <a:latin typeface="Consolas" panose="020B0609020204030204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</a:rPr>
              <a:t> A.SID = 7</a:t>
            </a:r>
            <a:r>
              <a:rPr lang="en-US" dirty="0"/>
              <a:t>;</a:t>
            </a:r>
          </a:p>
          <a:p>
            <a:pPr lvl="1"/>
            <a:r>
              <a:rPr lang="en-AT" dirty="0"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</a:rPr>
              <a:t> A.SID = 8;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</p:txBody>
      </p:sp>
      <p:cxnSp>
        <p:nvCxnSpPr>
          <p:cNvPr id="10" name="Straight Arrow Connector 9"/>
          <p:cNvCxnSpPr>
            <a:stCxn id="27" idx="6"/>
            <a:endCxn id="24" idx="2"/>
          </p:cNvCxnSpPr>
          <p:nvPr/>
        </p:nvCxnSpPr>
        <p:spPr>
          <a:xfrm flipV="1">
            <a:off x="7896331" y="1761429"/>
            <a:ext cx="336855" cy="502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67150"/>
              </p:ext>
            </p:extLst>
          </p:nvPr>
        </p:nvGraphicFramePr>
        <p:xfrm>
          <a:off x="8198770" y="3019575"/>
          <a:ext cx="62484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79988"/>
              </p:ext>
            </p:extLst>
          </p:nvPr>
        </p:nvGraphicFramePr>
        <p:xfrm>
          <a:off x="7678070" y="3313837"/>
          <a:ext cx="83312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335335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885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565918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8505330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45872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58106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039701" y="1504915"/>
            <a:ext cx="1298934" cy="79382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9700" y="2125089"/>
            <a:ext cx="1298934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</a:t>
            </a:r>
          </a:p>
        </p:txBody>
      </p:sp>
      <p:cxnSp>
        <p:nvCxnSpPr>
          <p:cNvPr id="18" name="Straight Arrow Connector 17"/>
          <p:cNvCxnSpPr>
            <a:stCxn id="17" idx="2"/>
            <a:endCxn id="19" idx="0"/>
          </p:cNvCxnSpPr>
          <p:nvPr/>
        </p:nvCxnSpPr>
        <p:spPr>
          <a:xfrm>
            <a:off x="6689167" y="2443286"/>
            <a:ext cx="1" cy="480118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39701" y="2923404"/>
            <a:ext cx="1298934" cy="3655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1369" y="2472988"/>
            <a:ext cx="517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</a:p>
        </p:txBody>
      </p:sp>
      <p:sp>
        <p:nvSpPr>
          <p:cNvPr id="4" name="Oval 3"/>
          <p:cNvSpPr/>
          <p:nvPr/>
        </p:nvSpPr>
        <p:spPr>
          <a:xfrm>
            <a:off x="8511190" y="1309758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09965" y="1311433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33186" y="1664800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89395" y="2056930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588228" y="1859070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5697" y="1669827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stCxn id="26" idx="2"/>
            <a:endCxn id="24" idx="5"/>
          </p:cNvCxnSpPr>
          <p:nvPr/>
        </p:nvCxnSpPr>
        <p:spPr>
          <a:xfrm flipH="1" flipV="1">
            <a:off x="8387367" y="1829755"/>
            <a:ext cx="200861" cy="12594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0"/>
            <a:endCxn id="4" idx="4"/>
          </p:cNvCxnSpPr>
          <p:nvPr/>
        </p:nvCxnSpPr>
        <p:spPr>
          <a:xfrm flipH="1" flipV="1">
            <a:off x="8601507" y="1503015"/>
            <a:ext cx="77038" cy="356055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1"/>
            <a:endCxn id="23" idx="5"/>
          </p:cNvCxnSpPr>
          <p:nvPr/>
        </p:nvCxnSpPr>
        <p:spPr>
          <a:xfrm flipH="1" flipV="1">
            <a:off x="8064146" y="1476388"/>
            <a:ext cx="195493" cy="21671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4"/>
            <a:endCxn id="25" idx="6"/>
          </p:cNvCxnSpPr>
          <p:nvPr/>
        </p:nvCxnSpPr>
        <p:spPr>
          <a:xfrm flipH="1">
            <a:off x="8270029" y="2052327"/>
            <a:ext cx="408516" cy="10123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25" idx="2"/>
          </p:cNvCxnSpPr>
          <p:nvPr/>
        </p:nvCxnSpPr>
        <p:spPr>
          <a:xfrm>
            <a:off x="7869878" y="1834782"/>
            <a:ext cx="219517" cy="31877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258384" y="2414818"/>
            <a:ext cx="1" cy="480118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119184" y="4220306"/>
            <a:ext cx="1498118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1</a:t>
            </a:r>
          </a:p>
        </p:txBody>
      </p:sp>
      <p:sp>
        <p:nvSpPr>
          <p:cNvPr id="48" name="Oval 47"/>
          <p:cNvSpPr/>
          <p:nvPr/>
        </p:nvSpPr>
        <p:spPr>
          <a:xfrm>
            <a:off x="5130909" y="4844978"/>
            <a:ext cx="1498118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2</a:t>
            </a:r>
          </a:p>
        </p:txBody>
      </p:sp>
      <p:sp>
        <p:nvSpPr>
          <p:cNvPr id="49" name="Oval 48"/>
          <p:cNvSpPr/>
          <p:nvPr/>
        </p:nvSpPr>
        <p:spPr>
          <a:xfrm>
            <a:off x="5142632" y="5489746"/>
            <a:ext cx="1498118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3</a:t>
            </a:r>
          </a:p>
        </p:txBody>
      </p:sp>
      <p:sp>
        <p:nvSpPr>
          <p:cNvPr id="50" name="Oval 49"/>
          <p:cNvSpPr/>
          <p:nvPr/>
        </p:nvSpPr>
        <p:spPr>
          <a:xfrm>
            <a:off x="7306839" y="4381077"/>
            <a:ext cx="1546408" cy="71510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</a:p>
        </p:txBody>
      </p:sp>
      <p:sp>
        <p:nvSpPr>
          <p:cNvPr id="52" name="Oval 51"/>
          <p:cNvSpPr/>
          <p:nvPr/>
        </p:nvSpPr>
        <p:spPr>
          <a:xfrm>
            <a:off x="7308514" y="5156476"/>
            <a:ext cx="1546408" cy="71510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 ML Systems</a:t>
            </a:r>
          </a:p>
        </p:txBody>
      </p:sp>
      <p:cxnSp>
        <p:nvCxnSpPr>
          <p:cNvPr id="53" name="Straight Arrow Connector 52"/>
          <p:cNvCxnSpPr>
            <a:stCxn id="50" idx="1"/>
            <a:endCxn id="47" idx="6"/>
          </p:cNvCxnSpPr>
          <p:nvPr/>
        </p:nvCxnSpPr>
        <p:spPr>
          <a:xfrm flipH="1" flipV="1">
            <a:off x="6617302" y="4436346"/>
            <a:ext cx="916003" cy="494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2"/>
            <a:endCxn id="48" idx="6"/>
          </p:cNvCxnSpPr>
          <p:nvPr/>
        </p:nvCxnSpPr>
        <p:spPr>
          <a:xfrm flipH="1">
            <a:off x="6629027" y="4738631"/>
            <a:ext cx="677812" cy="322387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3"/>
            <a:endCxn id="49" idx="6"/>
          </p:cNvCxnSpPr>
          <p:nvPr/>
        </p:nvCxnSpPr>
        <p:spPr>
          <a:xfrm flipH="1">
            <a:off x="6640750" y="4991459"/>
            <a:ext cx="892555" cy="714327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2" idx="2"/>
            <a:endCxn id="49" idx="6"/>
          </p:cNvCxnSpPr>
          <p:nvPr/>
        </p:nvCxnSpPr>
        <p:spPr>
          <a:xfrm flipH="1">
            <a:off x="6640750" y="5514030"/>
            <a:ext cx="667764" cy="1917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9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Object-Relational Mapping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of ORM Tools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chemeClr val="accent1"/>
                </a:solidFill>
              </a:rPr>
              <a:t>handling of object persistence lifecycle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querying of the underlying data stores (e.g., RDBMS)</a:t>
            </a:r>
          </a:p>
          <a:p>
            <a:pPr lvl="1"/>
            <a:r>
              <a:rPr lang="en-US" dirty="0"/>
              <a:t>Reduced development effort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developer productivity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Improved testing and independence of DBMS</a:t>
            </a:r>
          </a:p>
          <a:p>
            <a:endParaRPr lang="en-US" dirty="0"/>
          </a:p>
          <a:p>
            <a:r>
              <a:rPr lang="en-US" dirty="0"/>
              <a:t>Common High-Level </a:t>
            </a:r>
            <a:br>
              <a:rPr lang="en-US" dirty="0"/>
            </a:br>
            <a:r>
              <a:rPr lang="en-US" dirty="0"/>
              <a:t>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#1</a:t>
            </a:r>
            <a:r>
              <a:rPr lang="en-US" dirty="0"/>
              <a:t> Persistence definition </a:t>
            </a:r>
            <a:br>
              <a:rPr lang="en-US" dirty="0"/>
            </a:br>
            <a:r>
              <a:rPr lang="en-US" dirty="0"/>
              <a:t>(meta data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e.g., XML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#2</a:t>
            </a:r>
            <a:r>
              <a:rPr lang="en-US" dirty="0"/>
              <a:t> Persistence API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#3</a:t>
            </a:r>
            <a:r>
              <a:rPr lang="en-US" dirty="0"/>
              <a:t> Query language / </a:t>
            </a:r>
            <a:br>
              <a:rPr lang="en-US" dirty="0"/>
            </a:br>
            <a:r>
              <a:rPr lang="en-US" dirty="0"/>
              <a:t>query API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33504" y="3925168"/>
            <a:ext cx="2843919" cy="79382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 Tool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3505" y="3528258"/>
            <a:ext cx="2843919" cy="3122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Persistence / Query API </a:t>
            </a:r>
          </a:p>
        </p:txBody>
      </p:sp>
      <p:sp>
        <p:nvSpPr>
          <p:cNvPr id="2" name="Folded Corner 1"/>
          <p:cNvSpPr/>
          <p:nvPr/>
        </p:nvSpPr>
        <p:spPr>
          <a:xfrm>
            <a:off x="4119823" y="3334681"/>
            <a:ext cx="673239" cy="699371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Meta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1592" y="5202592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7319" y="5202591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DBs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18774" y="5202591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 Stores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3825" y="5208911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files)</a:t>
            </a:r>
          </a:p>
        </p:txBody>
      </p:sp>
      <p:cxnSp>
        <p:nvCxnSpPr>
          <p:cNvPr id="14" name="Straight Arrow Connector 13"/>
          <p:cNvCxnSpPr>
            <a:stCxn id="10" idx="0"/>
            <a:endCxn id="8" idx="2"/>
          </p:cNvCxnSpPr>
          <p:nvPr/>
        </p:nvCxnSpPr>
        <p:spPr>
          <a:xfrm flipV="1">
            <a:off x="4218267" y="4718988"/>
            <a:ext cx="2137197" cy="48360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  <a:endCxn id="8" idx="2"/>
          </p:cNvCxnSpPr>
          <p:nvPr/>
        </p:nvCxnSpPr>
        <p:spPr>
          <a:xfrm flipV="1">
            <a:off x="5283994" y="4718988"/>
            <a:ext cx="1071470" cy="483603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H="1" flipV="1">
            <a:off x="6312819" y="4720202"/>
            <a:ext cx="1102630" cy="48238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2"/>
          </p:cNvCxnSpPr>
          <p:nvPr/>
        </p:nvCxnSpPr>
        <p:spPr>
          <a:xfrm flipH="1" flipV="1">
            <a:off x="6355464" y="4718988"/>
            <a:ext cx="2316260" cy="48360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8708" y="4793064"/>
            <a:ext cx="813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JDBC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3047" y="5205020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 Stores</a:t>
            </a:r>
          </a:p>
        </p:txBody>
      </p:sp>
      <p:cxnSp>
        <p:nvCxnSpPr>
          <p:cNvPr id="30" name="Straight Arrow Connector 29"/>
          <p:cNvCxnSpPr>
            <a:stCxn id="25" idx="0"/>
            <a:endCxn id="8" idx="2"/>
          </p:cNvCxnSpPr>
          <p:nvPr/>
        </p:nvCxnSpPr>
        <p:spPr>
          <a:xfrm flipV="1">
            <a:off x="6349722" y="4718988"/>
            <a:ext cx="5742" cy="486032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  <p:bldP spid="24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ORM Tools</a:t>
            </a:r>
            <a:r>
              <a:rPr lang="en-US" b="0" dirty="0"/>
              <a:t> (aka persistence frameworks)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Since 2000 J2EE EJB </a:t>
            </a:r>
            <a:r>
              <a:rPr lang="en-US" b="1" dirty="0">
                <a:solidFill>
                  <a:srgbClr val="7889FB"/>
                </a:solidFill>
              </a:rPr>
              <a:t>Entity Beans</a:t>
            </a:r>
            <a:r>
              <a:rPr lang="en-US" dirty="0"/>
              <a:t> (automatic persistence and TX handling) </a:t>
            </a:r>
          </a:p>
          <a:p>
            <a:pPr lvl="1"/>
            <a:r>
              <a:rPr lang="en-US" dirty="0"/>
              <a:t>Since 2001 </a:t>
            </a:r>
            <a:r>
              <a:rPr lang="en-US" b="1" dirty="0">
                <a:solidFill>
                  <a:srgbClr val="7889FB"/>
                </a:solidFill>
              </a:rPr>
              <a:t>Hibernate</a:t>
            </a:r>
            <a:r>
              <a:rPr lang="en-US" dirty="0"/>
              <a:t> framework (close to ODMG specification)</a:t>
            </a:r>
          </a:p>
          <a:p>
            <a:pPr lvl="1"/>
            <a:r>
              <a:rPr lang="en-US" dirty="0"/>
              <a:t>Since 2002 </a:t>
            </a:r>
            <a:r>
              <a:rPr lang="en-US" b="1" dirty="0">
                <a:solidFill>
                  <a:srgbClr val="7889FB"/>
                </a:solidFill>
              </a:rPr>
              <a:t>JDO</a:t>
            </a:r>
            <a:r>
              <a:rPr lang="en-US" dirty="0"/>
              <a:t> (Java Data Objects) via class enhancement</a:t>
            </a:r>
          </a:p>
          <a:p>
            <a:pPr lvl="1"/>
            <a:r>
              <a:rPr lang="en-US" dirty="0"/>
              <a:t>2006 </a:t>
            </a:r>
            <a:r>
              <a:rPr lang="en-US" b="1" dirty="0">
                <a:solidFill>
                  <a:srgbClr val="7889FB"/>
                </a:solidFill>
              </a:rPr>
              <a:t>JPA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Java Persistence API</a:t>
            </a:r>
            <a:r>
              <a:rPr lang="en-US" dirty="0"/>
              <a:t>), reference implementation </a:t>
            </a:r>
            <a:r>
              <a:rPr lang="en-US" b="1" dirty="0" err="1">
                <a:solidFill>
                  <a:srgbClr val="7889FB"/>
                </a:solidFill>
              </a:rPr>
              <a:t>TopLink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2013 JPA 2, reference implementation </a:t>
            </a:r>
            <a:r>
              <a:rPr lang="en-US" b="1" dirty="0" err="1">
                <a:solidFill>
                  <a:srgbClr val="7889FB"/>
                </a:solidFill>
              </a:rPr>
              <a:t>EclipseLink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Late 2000s/early 2010s: </a:t>
            </a:r>
            <a:r>
              <a:rPr lang="en-US" b="1" dirty="0">
                <a:solidFill>
                  <a:schemeClr val="accent1"/>
                </a:solidFill>
              </a:rPr>
              <a:t>explosion of ORM alternatives,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but criticism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2012 - today:</a:t>
            </a:r>
            <a:r>
              <a:rPr lang="en-US" dirty="0"/>
              <a:t> ORM tools just part of a much more diverse eco system </a:t>
            </a:r>
          </a:p>
          <a:p>
            <a:pPr lvl="1"/>
            <a:endParaRPr lang="en-US" dirty="0"/>
          </a:p>
          <a:p>
            <a:r>
              <a:rPr lang="en-US" dirty="0"/>
              <a:t>Example Frameworks</a:t>
            </a:r>
          </a:p>
          <a:p>
            <a:pPr lvl="1"/>
            <a:r>
              <a:rPr lang="en-US" dirty="0">
                <a:hlinkClick r:id="rId2"/>
              </a:rPr>
              <a:t>http://java-source.net/open-source/persistence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Similar lists for .NET, Python,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03" y="5496009"/>
            <a:ext cx="1983293" cy="41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3" y="5334685"/>
            <a:ext cx="2314292" cy="642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533" y="5231351"/>
            <a:ext cx="2113014" cy="558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89" y="4453661"/>
            <a:ext cx="1951106" cy="5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 </a:t>
            </a:r>
            <a:r>
              <a:rPr lang="en-AT" dirty="0"/>
              <a:t>–</a:t>
            </a:r>
            <a:r>
              <a:rPr lang="en-US" dirty="0"/>
              <a:t> Class Definition and Meta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Classes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Define persistent classes</a:t>
            </a:r>
            <a:r>
              <a:rPr lang="en-US" dirty="0"/>
              <a:t> via annotations</a:t>
            </a:r>
          </a:p>
          <a:p>
            <a:pPr lvl="1"/>
            <a:r>
              <a:rPr lang="en-US" dirty="0"/>
              <a:t>Add details for IDs, relationship types,</a:t>
            </a:r>
            <a:br>
              <a:rPr lang="en-US" dirty="0"/>
            </a:br>
            <a:r>
              <a:rPr lang="en-US" dirty="0"/>
              <a:t>and specific behavior on updates</a:t>
            </a:r>
          </a:p>
          <a:p>
            <a:pPr lvl="1"/>
            <a:r>
              <a:rPr lang="en-US" dirty="0"/>
              <a:t>Some JPA implementations </a:t>
            </a:r>
            <a:br>
              <a:rPr lang="en-US" dirty="0"/>
            </a:br>
            <a:r>
              <a:rPr lang="en-US" dirty="0"/>
              <a:t>require enhancement process </a:t>
            </a:r>
            <a:br>
              <a:rPr lang="en-US" dirty="0"/>
            </a:br>
            <a:r>
              <a:rPr lang="en-US" dirty="0"/>
              <a:t>as post compilation step</a:t>
            </a:r>
          </a:p>
          <a:p>
            <a:pPr lvl="1"/>
            <a:endParaRPr lang="en-US" dirty="0"/>
          </a:p>
          <a:p>
            <a:r>
              <a:rPr lang="en-US" dirty="0"/>
              <a:t>Persistence Definition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Separate XML meta data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META-INF/persistence.xml</a:t>
            </a:r>
          </a:p>
          <a:p>
            <a:pPr lvl="1"/>
            <a:r>
              <a:rPr lang="en-US" dirty="0"/>
              <a:t>Includes connection details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7270" y="1369525"/>
            <a:ext cx="3250684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@Entity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@Id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private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 = -1;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private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private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ManyToMany</a:t>
            </a:r>
            <a:endParaRPr lang="en-US" sz="16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private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List&lt;Course&gt; ...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855" y="3883289"/>
            <a:ext cx="4579291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 ?&gt;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&lt;persistence </a:t>
            </a:r>
            <a:b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xmlns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="http://xmlns.jcp.org/xml/ns/persistence"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xmlns:xsi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=...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xsi:schemaLocation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=...&gt;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&lt;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persistence-unit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name=“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UniversityDB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&lt;class&gt;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org.tugraz.Student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&lt;/class&gt;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&lt;class&gt;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org.tugraz.Course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&lt;/class&gt;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&lt;exclude-unlisted-classes/&gt;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&lt;properties&gt; ... &lt;/properties&gt;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&lt;/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persistence-unit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&lt;/persistence&gt;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 </a:t>
            </a:r>
            <a:r>
              <a:rPr lang="en-AT" dirty="0"/>
              <a:t>–</a:t>
            </a:r>
            <a:r>
              <a:rPr lang="en-US" dirty="0"/>
              <a:t> Object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CRUD Operations</a:t>
            </a:r>
          </a:p>
          <a:p>
            <a:pPr lvl="1"/>
            <a:r>
              <a:rPr lang="en-US" dirty="0"/>
              <a:t>Insert by making objects persistent</a:t>
            </a:r>
          </a:p>
          <a:p>
            <a:pPr lvl="1"/>
            <a:r>
              <a:rPr lang="en-US" dirty="0"/>
              <a:t>Update and delete objects according </a:t>
            </a:r>
            <a:br>
              <a:rPr lang="en-US" dirty="0"/>
            </a:br>
            <a:r>
              <a:rPr lang="en-US" dirty="0"/>
              <a:t>to object lifecycle states</a:t>
            </a:r>
          </a:p>
          <a:p>
            <a:pPr lvl="1"/>
            <a:endParaRPr lang="en-US" sz="700" dirty="0"/>
          </a:p>
          <a:p>
            <a:r>
              <a:rPr lang="en-US" dirty="0"/>
              <a:t>Lifecycle States</a:t>
            </a:r>
          </a:p>
          <a:p>
            <a:pPr lvl="1"/>
            <a:r>
              <a:rPr lang="en-US" dirty="0"/>
              <a:t>Lifecycle state transitions via</a:t>
            </a:r>
            <a:br>
              <a:rPr lang="en-US" dirty="0"/>
            </a:br>
            <a:r>
              <a:rPr lang="en-US" dirty="0"/>
              <a:t>specific persistence contexts</a:t>
            </a:r>
          </a:p>
          <a:p>
            <a:pPr lvl="1"/>
            <a:r>
              <a:rPr lang="en-US" dirty="0"/>
              <a:t>Explicit and implicit transitions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7126" y="1329333"/>
            <a:ext cx="3270780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EntityManager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factory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createEntityManager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tx.begin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Student(7,”Jane”,”Smith”);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s.addCourse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 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(...));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s.addCourse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 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(...));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tx.commit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em.close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6" y="4142985"/>
            <a:ext cx="4214556" cy="1512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108" y="5657224"/>
            <a:ext cx="641514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Nucleus, JPA Persistence Guide (v5.2),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http://www.datanucleus.org/products/accessplatform/jpa/persistence.html#lifecycle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97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 </a:t>
            </a:r>
            <a:r>
              <a:rPr lang="en-AT" dirty="0"/>
              <a:t>–</a:t>
            </a:r>
            <a:r>
              <a:rPr lang="en-US" dirty="0"/>
              <a:t> Query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JPQL: Java Persistence </a:t>
            </a:r>
            <a:br>
              <a:rPr lang="en-US" dirty="0"/>
            </a:br>
            <a:r>
              <a:rPr lang="en-US" dirty="0"/>
              <a:t>Query Language</a:t>
            </a:r>
          </a:p>
          <a:p>
            <a:pPr lvl="1"/>
            <a:r>
              <a:rPr lang="en-US" dirty="0"/>
              <a:t>SQL-like object-oriented </a:t>
            </a:r>
            <a:br>
              <a:rPr lang="en-US" dirty="0"/>
            </a:br>
            <a:r>
              <a:rPr lang="en-US" dirty="0"/>
              <a:t>query language</a:t>
            </a:r>
          </a:p>
          <a:p>
            <a:pPr lvl="1"/>
            <a:r>
              <a:rPr lang="en-US" dirty="0"/>
              <a:t>Parameter binding similar</a:t>
            </a:r>
            <a:br>
              <a:rPr lang="en-US" dirty="0"/>
            </a:br>
            <a:r>
              <a:rPr lang="en-US" dirty="0"/>
              <a:t>to embedded SQL </a:t>
            </a:r>
          </a:p>
          <a:p>
            <a:pPr lvl="1"/>
            <a:endParaRPr lang="en-US" sz="1000" dirty="0"/>
          </a:p>
          <a:p>
            <a:r>
              <a:rPr lang="en-US" dirty="0"/>
              <a:t>JPQL Criteria API</a:t>
            </a:r>
          </a:p>
          <a:p>
            <a:pPr lvl="1"/>
            <a:r>
              <a:rPr lang="en-US" dirty="0"/>
              <a:t>JPQL syntax and semantics </a:t>
            </a:r>
            <a:br>
              <a:rPr lang="en-US" dirty="0"/>
            </a:br>
            <a:r>
              <a:rPr lang="en-US" dirty="0"/>
              <a:t>with a programmatic API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CriteriaQuery</a:t>
            </a:r>
            <a:r>
              <a:rPr lang="en-US" sz="1600" dirty="0">
                <a:latin typeface="Consolas" panose="020B0609020204030204" pitchFamily="49" charset="0"/>
              </a:rPr>
              <a:t>&lt;Student&gt; q = </a:t>
            </a:r>
            <a:r>
              <a:rPr lang="en-US" sz="1600" dirty="0" err="1">
                <a:latin typeface="Consolas" panose="020B0609020204030204" pitchFamily="49" charset="0"/>
              </a:rPr>
              <a:t>bld.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createQuery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Student.class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Root&lt;Student&gt; c = </a:t>
            </a:r>
            <a:r>
              <a:rPr lang="en-US" sz="1600" dirty="0" err="1">
                <a:latin typeface="Consolas" panose="020B0609020204030204" pitchFamily="49" charset="0"/>
              </a:rPr>
              <a:t>q.from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Student.class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</a:rPr>
              <a:t>q.select</a:t>
            </a:r>
            <a:r>
              <a:rPr lang="en-US" sz="1600" dirty="0">
                <a:latin typeface="Consolas" panose="020B0609020204030204" pitchFamily="49" charset="0"/>
              </a:rPr>
              <a:t>(c).where(bld.gt(</a:t>
            </a:r>
            <a:r>
              <a:rPr lang="en-US" sz="1600" dirty="0" err="1">
                <a:latin typeface="Consolas" panose="020B0609020204030204" pitchFamily="49" charset="0"/>
              </a:rPr>
              <a:t>c.get</a:t>
            </a:r>
            <a:r>
              <a:rPr lang="en-US" sz="1600" dirty="0">
                <a:latin typeface="Consolas" panose="020B0609020204030204" pitchFamily="49" charset="0"/>
              </a:rPr>
              <a:t>(“age”), </a:t>
            </a:r>
            <a:r>
              <a:rPr lang="en-US" sz="1600" dirty="0" err="1">
                <a:latin typeface="Consolas" panose="020B0609020204030204" pitchFamily="49" charset="0"/>
              </a:rPr>
              <a:t>bld.parameter</a:t>
            </a:r>
            <a:r>
              <a:rPr lang="en-US" sz="1600" dirty="0">
                <a:latin typeface="Consolas" panose="020B0609020204030204" pitchFamily="49" charset="0"/>
              </a:rPr>
              <a:t>(...)));</a:t>
            </a:r>
          </a:p>
          <a:p>
            <a:pPr lvl="1"/>
            <a:endParaRPr lang="en-US" sz="1000" dirty="0"/>
          </a:p>
          <a:p>
            <a:r>
              <a:rPr lang="en-US" dirty="0"/>
              <a:t> Native SQL Queries</a:t>
            </a:r>
          </a:p>
          <a:p>
            <a:pPr lvl="1"/>
            <a:r>
              <a:rPr lang="en-US" dirty="0"/>
              <a:t>Run native SQL queries if necessary</a:t>
            </a:r>
          </a:p>
          <a:p>
            <a:pPr lvl="1"/>
            <a:r>
              <a:rPr lang="en-US" dirty="0"/>
              <a:t>Designed as “leaky abstraction”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4272" y="1329333"/>
            <a:ext cx="3959051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EntityManager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factory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createEntityManager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Query q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</a:t>
            </a:r>
            <a:r>
              <a:rPr lang="en-US" sz="1600">
                <a:latin typeface="Consolas" panose="020B0609020204030204" pitchFamily="49" charset="0"/>
                <a:cs typeface="Calibri" panose="020F0502020204030204" pitchFamily="34" charset="0"/>
              </a:rPr>
              <a:t>m.</a:t>
            </a:r>
            <a:r>
              <a:rPr lang="en-US" sz="1600" b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createQuery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"SELECT s FROM Student s </a:t>
            </a:r>
            <a:b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WHERE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s.age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&gt; :age"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q.setParameter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(“age”, 35);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Iterator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q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getResultList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().iterator();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iter.hasNext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print((Student)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1489" y="5390366"/>
            <a:ext cx="4001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em.create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NativeQuery</a:t>
            </a:r>
            <a:r>
              <a:rPr lang="en-US" sz="1600" dirty="0">
                <a:latin typeface="Consolas" panose="020B0609020204030204" pitchFamily="49" charset="0"/>
              </a:rPr>
              <a:t>(“SELECT *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FROM Students WHERE Age &gt; ?1”);</a:t>
            </a:r>
          </a:p>
        </p:txBody>
      </p:sp>
    </p:spTree>
    <p:extLst>
      <p:ext uri="{BB962C8B-B14F-4D97-AF65-F5344CB8AC3E}">
        <p14:creationId xmlns:p14="http://schemas.microsoft.com/office/powerpoint/2010/main" val="14070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Jdbi</a:t>
            </a:r>
            <a:r>
              <a:rPr lang="en-US" dirty="0"/>
              <a:t> (Java Database Interface)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Jdbi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Fluent API built on top of JDBC w/ same functionality exposed</a:t>
            </a:r>
          </a:p>
          <a:p>
            <a:pPr lvl="1"/>
            <a:r>
              <a:rPr lang="en-US" dirty="0"/>
              <a:t>Additional simplifications for row to object mapping</a:t>
            </a:r>
          </a:p>
          <a:p>
            <a:pPr lvl="1"/>
            <a:endParaRPr lang="en-US" sz="1000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5123" y="3034603"/>
            <a:ext cx="7965587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Jdbi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Jdbi.create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jdbc:postgresql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://.../db1234567”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Handle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handle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jdbi.open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jdbi.registerRowMapper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Student.class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ctx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-&gt; new Student(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rs.getInt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sid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rs.getString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List&lt;Student&gt; ret = handle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createQuery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"SELECT * FROM Students WHERE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:name"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.bind(0,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"Smith"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.map(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Student.class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.list();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76923" y="708610"/>
            <a:ext cx="1827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http://jdbi.org/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952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Critical View on 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Simple CRUD operations</a:t>
            </a:r>
            <a:r>
              <a:rPr lang="en-US" dirty="0"/>
              <a:t> (insert/delete/update) and simple queries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Application-centric development</a:t>
            </a:r>
            <a:r>
              <a:rPr lang="en-US" dirty="0"/>
              <a:t> (see boundary crossing)</a:t>
            </a:r>
          </a:p>
          <a:p>
            <a:pPr lvl="1"/>
            <a:endParaRPr lang="en-US" sz="700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Unnecessary indirections</a:t>
            </a:r>
            <a:r>
              <a:rPr lang="en-US" dirty="0"/>
              <a:t> and complexity (meta data, mapping)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Performance problems</a:t>
            </a:r>
            <a:r>
              <a:rPr lang="en-US" dirty="0"/>
              <a:t> (hard problem and missing context knowledge)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Application-centric development</a:t>
            </a:r>
            <a:r>
              <a:rPr lang="en-US" dirty="0"/>
              <a:t> (schema ownership, existing data)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Dependence</a:t>
            </a:r>
            <a:r>
              <a:rPr lang="en-US" dirty="0"/>
              <a:t> on evolving framework APIs</a:t>
            </a:r>
          </a:p>
          <a:p>
            <a:pPr lvl="1"/>
            <a:endParaRPr lang="en-US" sz="700" dirty="0"/>
          </a:p>
          <a:p>
            <a:r>
              <a:rPr lang="en-US" dirty="0"/>
              <a:t>Sentiments </a:t>
            </a:r>
            <a:r>
              <a:rPr lang="en-US" b="0" dirty="0"/>
              <a:t>(additional perspectives)</a:t>
            </a:r>
          </a:p>
          <a:p>
            <a:pPr lvl="1"/>
            <a:r>
              <a:rPr lang="en-US" dirty="0"/>
              <a:t>Omar </a:t>
            </a:r>
            <a:r>
              <a:rPr lang="en-US" dirty="0" err="1"/>
              <a:t>Rayward</a:t>
            </a:r>
            <a:r>
              <a:rPr lang="en-US" dirty="0"/>
              <a:t>: Breaking Free From the ORM: Why Move On?, </a:t>
            </a:r>
            <a:r>
              <a:rPr lang="en-US" b="1" dirty="0"/>
              <a:t>2018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medium.com/building-the-system/</a:t>
            </a:r>
            <a:r>
              <a:rPr lang="en-US" sz="1600" b="1" dirty="0">
                <a:solidFill>
                  <a:schemeClr val="accent1"/>
                </a:solidFill>
              </a:rPr>
              <a:t>dont-be-a-sucker-and-stop-using-orms</a:t>
            </a:r>
            <a:r>
              <a:rPr lang="en-US" sz="1600" dirty="0"/>
              <a:t>-190add65add4</a:t>
            </a:r>
          </a:p>
          <a:p>
            <a:pPr lvl="1"/>
            <a:r>
              <a:rPr lang="en-US" dirty="0" err="1"/>
              <a:t>Vedra</a:t>
            </a:r>
            <a:r>
              <a:rPr lang="en-US" dirty="0"/>
              <a:t> </a:t>
            </a:r>
            <a:r>
              <a:rPr lang="en-US" dirty="0" err="1"/>
              <a:t>Bilopavlović</a:t>
            </a:r>
            <a:r>
              <a:rPr lang="en-US" dirty="0"/>
              <a:t>: Can we talk about ORM Crisis?, </a:t>
            </a:r>
            <a:r>
              <a:rPr lang="en-US" b="1" dirty="0"/>
              <a:t>2018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linkedin.com/pulse/</a:t>
            </a:r>
            <a:r>
              <a:rPr lang="en-US" sz="1600" b="1" dirty="0">
                <a:solidFill>
                  <a:schemeClr val="accent1"/>
                </a:solidFill>
              </a:rPr>
              <a:t>can-we-talk-orm-crisis</a:t>
            </a:r>
            <a:r>
              <a:rPr lang="en-US" sz="1600" dirty="0"/>
              <a:t>-vedran-bilopavlovi%C4%87</a:t>
            </a:r>
          </a:p>
          <a:p>
            <a:pPr lvl="1"/>
            <a:r>
              <a:rPr lang="en-US" dirty="0"/>
              <a:t>Martin Fowler: ORM Hate, </a:t>
            </a:r>
            <a:r>
              <a:rPr lang="en-US" b="1" dirty="0"/>
              <a:t>2012</a:t>
            </a:r>
            <a:r>
              <a:rPr lang="en-US" dirty="0"/>
              <a:t> </a:t>
            </a:r>
            <a:r>
              <a:rPr lang="en-US" sz="1600" dirty="0"/>
              <a:t>martinfowler.com/</a:t>
            </a:r>
            <a:r>
              <a:rPr lang="en-US" sz="1600" dirty="0" err="1"/>
              <a:t>bliki</a:t>
            </a:r>
            <a:r>
              <a:rPr lang="en-US" sz="1600" dirty="0"/>
              <a:t>/</a:t>
            </a:r>
            <a:r>
              <a:rPr lang="en-US" sz="1600" b="1" dirty="0">
                <a:solidFill>
                  <a:srgbClr val="7889FB"/>
                </a:solidFill>
              </a:rPr>
              <a:t>OrmHate</a:t>
            </a:r>
            <a:r>
              <a:rPr lang="en-US" sz="1600" dirty="0"/>
              <a:t>.html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 Awareness of strength and weaknesses / hybrid designs</a:t>
            </a: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Announcements/Org,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Exported Data</a:t>
            </a:r>
          </a:p>
          <a:p>
            <a:pPr lvl="1"/>
            <a:r>
              <a:rPr lang="en-US" dirty="0" smtClean="0"/>
              <a:t>Setup </a:t>
            </a:r>
            <a:r>
              <a:rPr lang="en-US" dirty="0" err="1" smtClean="0"/>
              <a:t>CreateSchema.sql</a:t>
            </a:r>
            <a:r>
              <a:rPr lang="en-US" dirty="0" smtClean="0"/>
              <a:t> via </a:t>
            </a:r>
            <a:r>
              <a:rPr lang="en-US" dirty="0" err="1" smtClean="0"/>
              <a:t>psql</a:t>
            </a:r>
            <a:r>
              <a:rPr lang="en-US" dirty="0" smtClean="0"/>
              <a:t>/</a:t>
            </a:r>
            <a:r>
              <a:rPr lang="en-US" dirty="0" err="1" smtClean="0"/>
              <a:t>pgAdmin</a:t>
            </a:r>
            <a:r>
              <a:rPr lang="en-US" dirty="0" smtClean="0"/>
              <a:t>-query tool</a:t>
            </a:r>
          </a:p>
          <a:p>
            <a:pPr lvl="1"/>
            <a:r>
              <a:rPr lang="en-US" dirty="0" smtClean="0"/>
              <a:t>Download DataExport.zip, unzip into directory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psql</a:t>
            </a:r>
            <a:r>
              <a:rPr lang="en-US" dirty="0" smtClean="0"/>
              <a:t>/</a:t>
            </a:r>
            <a:r>
              <a:rPr lang="en-US" dirty="0" err="1" smtClean="0"/>
              <a:t>pqAdmin</a:t>
            </a:r>
            <a:r>
              <a:rPr lang="en-US" dirty="0" smtClean="0"/>
              <a:t>-query tool, load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958" y="2853737"/>
            <a:ext cx="7948248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Districts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/data/districts.csv'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PostalCodes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/data/postalcodes.csv'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Streets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/data/streets.csv'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StreetDistricts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/data/streetdistricts.csv'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Addresses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/data/addresses.csv'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InstitutionTypes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/data/institutiontypes.csv'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Institutions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/data/institutions.csv'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Countries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/data/countries.csv'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PopByCitizenship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/data/popbycitizenship.csv'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COPY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PopByGender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</a:rPr>
              <a:t> '/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/data/popbygender.csv' </a:t>
            </a:r>
            <a:r>
              <a:rPr lang="en-US" sz="1400" b="1" dirty="0">
                <a:latin typeface="Consolas" panose="020B0609020204030204" pitchFamily="49" charset="0"/>
              </a:rPr>
              <a:t>CSV DELIMITER</a:t>
            </a:r>
            <a:r>
              <a:rPr lang="en-US" sz="1400" dirty="0">
                <a:latin typeface="Consolas" panose="020B0609020204030204" pitchFamily="49" charset="0"/>
              </a:rPr>
              <a:t> ','; </a:t>
            </a:r>
            <a:endParaRPr lang="en-US" sz="14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Call-level Interfaces (ODBC/JDBC)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as fundamental access technology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Object-Relational Mapping (ORM)</a:t>
            </a:r>
            <a:r>
              <a:rPr lang="en-US" dirty="0">
                <a:solidFill>
                  <a:schemeClr val="tx1"/>
                </a:solidFill>
              </a:rPr>
              <a:t> frameworks existing (</a:t>
            </a:r>
            <a:r>
              <a:rPr lang="en-US" b="1" dirty="0">
                <a:solidFill>
                  <a:schemeClr val="accent1"/>
                </a:solidFill>
              </a:rPr>
              <a:t>pros and cons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Physical Design and Tuning</a:t>
            </a:r>
            <a:r>
              <a:rPr lang="en-US" dirty="0">
                <a:solidFill>
                  <a:schemeClr val="tx1"/>
                </a:solidFill>
              </a:rPr>
              <a:t> [Nov 22]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Query Processing</a:t>
            </a:r>
            <a:r>
              <a:rPr lang="en-US" dirty="0">
                <a:solidFill>
                  <a:schemeClr val="tx1"/>
                </a:solidFill>
              </a:rPr>
              <a:t> [Nov 29]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Transaction Processing and </a:t>
            </a:r>
            <a:r>
              <a:rPr lang="en-US" b="1">
                <a:solidFill>
                  <a:srgbClr val="7889FB"/>
                </a:solidFill>
              </a:rPr>
              <a:t>Concurrency</a:t>
            </a:r>
            <a:r>
              <a:rPr lang="en-US">
                <a:solidFill>
                  <a:schemeClr val="tx1"/>
                </a:solidFill>
              </a:rPr>
              <a:t> [Dec </a:t>
            </a:r>
            <a:r>
              <a:rPr lang="en-US" dirty="0">
                <a:solidFill>
                  <a:schemeClr val="tx1"/>
                </a:solidFill>
              </a:rPr>
              <a:t>06]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API and again, 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Defined </a:t>
            </a:r>
            <a:r>
              <a:rPr lang="en-US" b="1" dirty="0">
                <a:solidFill>
                  <a:schemeClr val="accent1"/>
                </a:solidFill>
              </a:rPr>
              <a:t>set of functions or protocols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system or component communication</a:t>
            </a:r>
          </a:p>
          <a:p>
            <a:pPr lvl="1"/>
            <a:r>
              <a:rPr lang="en-US" dirty="0"/>
              <a:t>Interface independent of concrete </a:t>
            </a:r>
            <a:br>
              <a:rPr lang="en-US" dirty="0"/>
            </a:br>
            <a:r>
              <a:rPr lang="en-US" dirty="0"/>
              <a:t>implementation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decoupling of applications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from underlying libraries / systems</a:t>
            </a:r>
            <a:endParaRPr lang="en-US" dirty="0"/>
          </a:p>
          <a:p>
            <a:pPr lvl="1"/>
            <a:r>
              <a:rPr lang="en-US" dirty="0"/>
              <a:t>API stability of utmost importance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Linux:</a:t>
            </a:r>
            <a:r>
              <a:rPr lang="en-US" dirty="0"/>
              <a:t> kernel-user space API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system calls,</a:t>
            </a:r>
            <a:br>
              <a:rPr lang="en-US" dirty="0"/>
            </a:br>
            <a:r>
              <a:rPr lang="en-US" dirty="0"/>
              <a:t>POSIX (Portable Operating System Interface)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Services:</a:t>
            </a:r>
            <a:r>
              <a:rPr lang="en-US" dirty="0"/>
              <a:t> often dedicated REST </a:t>
            </a:r>
            <a:br>
              <a:rPr lang="en-US" dirty="0"/>
            </a:br>
            <a:r>
              <a:rPr lang="en-US" dirty="0"/>
              <a:t>(Representational State Transfer) APIs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DB Access: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ODBC/JDBC and ORM frameworks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38" y="1110014"/>
            <a:ext cx="2298316" cy="2671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2202" y="4109778"/>
            <a:ext cx="2100106" cy="1135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5956" y="4696372"/>
            <a:ext cx="1224224" cy="31987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2686" y="5089930"/>
            <a:ext cx="914400" cy="31987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83370" y="5091605"/>
            <a:ext cx="928552" cy="31819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48116" y="5489852"/>
            <a:ext cx="0" cy="341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88700" y="5869909"/>
            <a:ext cx="1728881" cy="3655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8179360" y="5747659"/>
            <a:ext cx="301451" cy="371790"/>
          </a:xfrm>
          <a:prstGeom prst="flowChartMagneticDisk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8462387" y="5839771"/>
            <a:ext cx="301451" cy="371790"/>
          </a:xfrm>
          <a:prstGeom prst="flowChartMagneticDisk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8303291" y="5951978"/>
            <a:ext cx="301451" cy="371790"/>
          </a:xfrm>
          <a:prstGeom prst="flowChartMagneticDisk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5956" y="5459708"/>
            <a:ext cx="591178" cy="3800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25667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Call-level Interfaces (ODBC/JDBC) and Embedded SQL</a:t>
            </a:r>
          </a:p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Call-level Interfaces (ODBC/JDBC) </a:t>
            </a:r>
            <a:br>
              <a:rPr lang="en-US" dirty="0"/>
            </a:br>
            <a:r>
              <a:rPr lang="en-US" dirty="0"/>
              <a:t>and Embedded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Call-level Interfaces vs Embedded SQL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Call-level Interfaces</a:t>
            </a:r>
          </a:p>
          <a:p>
            <a:pPr lvl="1"/>
            <a:r>
              <a:rPr lang="en-US" dirty="0"/>
              <a:t>Standardized in ISO/IEC SQL </a:t>
            </a:r>
            <a:r>
              <a:rPr lang="en-AT" dirty="0"/>
              <a:t>–</a:t>
            </a:r>
            <a:r>
              <a:rPr lang="en-US" dirty="0"/>
              <a:t> Part 3: CLI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of defined functions for dynamic SQL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ODBC (C/C++), JDBC (Java), DB-API (Python)</a:t>
            </a:r>
          </a:p>
          <a:p>
            <a:pPr lvl="1"/>
            <a:endParaRPr lang="en-US" dirty="0"/>
          </a:p>
          <a:p>
            <a:r>
              <a:rPr lang="en-US" dirty="0"/>
              <a:t>#2 Embedded SQL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Standardized in ISO/IEC SQL </a:t>
            </a:r>
            <a:r>
              <a:rPr lang="en-AT" dirty="0"/>
              <a:t>–</a:t>
            </a:r>
            <a:r>
              <a:rPr lang="en-US" dirty="0"/>
              <a:t> Part 2: Foundation / Part 10 OLB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chemeClr val="accent1"/>
                </a:solidFill>
              </a:rPr>
              <a:t>Embedded SQL in host language </a:t>
            </a:r>
            <a:r>
              <a:rPr lang="en-US" dirty="0">
                <a:solidFill>
                  <a:schemeClr val="tx1"/>
                </a:solidFill>
              </a:rPr>
              <a:t>(typically static) 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chemeClr val="accent1"/>
                </a:solidFill>
              </a:rPr>
              <a:t>Preprocessor</a:t>
            </a:r>
            <a:r>
              <a:rPr lang="en-US" dirty="0"/>
              <a:t> to compile CLI protocol handling </a:t>
            </a:r>
            <a:br>
              <a:rPr lang="en-US" dirty="0"/>
            </a:b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SQL syntax and type checking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but static</a:t>
            </a:r>
            <a:r>
              <a:rPr lang="en-US" dirty="0">
                <a:sym typeface="Wingdings" panose="05000000000000000000" pitchFamily="2" charset="2"/>
              </a:rPr>
              <a:t> (SQL queries, DBMS)</a:t>
            </a:r>
            <a:endParaRPr lang="en-US" dirty="0"/>
          </a:p>
          <a:p>
            <a:pPr marL="685800" lvl="2">
              <a:buClr>
                <a:srgbClr val="F70146"/>
              </a:buClr>
            </a:pPr>
            <a:r>
              <a:rPr lang="en-US" b="1" dirty="0"/>
              <a:t>Examples:</a:t>
            </a:r>
            <a:r>
              <a:rPr lang="en-US" dirty="0"/>
              <a:t> ESQL (C/C++), SQLJ (Java)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</p:txBody>
      </p:sp>
    </p:spTree>
    <p:extLst>
      <p:ext uri="{BB962C8B-B14F-4D97-AF65-F5344CB8AC3E}">
        <p14:creationId xmlns:p14="http://schemas.microsoft.com/office/powerpoint/2010/main" val="27275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Mix host language constructs and SQL </a:t>
            </a:r>
            <a:r>
              <a:rPr lang="en-US" dirty="0"/>
              <a:t>in data access program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simplicity?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Precompiler</a:t>
            </a:r>
            <a:r>
              <a:rPr lang="en-US" b="1" dirty="0">
                <a:solidFill>
                  <a:schemeClr val="accent1"/>
                </a:solidFill>
              </a:rPr>
              <a:t> translates program</a:t>
            </a:r>
            <a:r>
              <a:rPr lang="en-US" dirty="0"/>
              <a:t> into valid host language program</a:t>
            </a:r>
          </a:p>
          <a:p>
            <a:pPr lvl="1"/>
            <a:r>
              <a:rPr lang="en-US" dirty="0"/>
              <a:t>Primitives for creating cursors, queries and updates,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SQLJ</a:t>
            </a:r>
          </a:p>
          <a:p>
            <a:pPr lvl="1"/>
            <a:r>
              <a:rPr lang="en-US" dirty="0"/>
              <a:t>Cursors with and without explicit variable binding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68050" y="2333063"/>
            <a:ext cx="208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practice,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relevance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830" y="3858568"/>
            <a:ext cx="4230355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iterator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StudIter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String name);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StudIter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{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Students};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print(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iter.sid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iter.name);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iter.close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646" y="3860244"/>
            <a:ext cx="363581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id = 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String name;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{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print(id, name);</a:t>
            </a:r>
          </a:p>
        </p:txBody>
      </p:sp>
    </p:spTree>
    <p:extLst>
      <p:ext uri="{BB962C8B-B14F-4D97-AF65-F5344CB8AC3E}">
        <p14:creationId xmlns:p14="http://schemas.microsoft.com/office/powerpoint/2010/main" val="27190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CLI: ODBC and JDBC Overview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Database Connectivity (ODBC)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for accessing databases independent of DBMS and OS</a:t>
            </a:r>
          </a:p>
          <a:p>
            <a:pPr lvl="1"/>
            <a:r>
              <a:rPr lang="en-US" dirty="0"/>
              <a:t>Developed in the </a:t>
            </a:r>
            <a:r>
              <a:rPr lang="en-US" b="1" dirty="0">
                <a:solidFill>
                  <a:schemeClr val="accent1"/>
                </a:solidFill>
              </a:rPr>
              <a:t>early 1990s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1992</a:t>
            </a:r>
            <a:r>
              <a:rPr lang="en-US" dirty="0"/>
              <a:t> by Microsoft </a:t>
            </a:r>
            <a:br>
              <a:rPr lang="en-US" dirty="0"/>
            </a:br>
            <a:r>
              <a:rPr lang="en-US" dirty="0"/>
              <a:t>(superset of ISO/IEC SQL/CLI and Open Group CLI)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All relational DBMS have ODBC implementations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good programming language support</a:t>
            </a:r>
            <a:endParaRPr lang="en-US" sz="700" dirty="0"/>
          </a:p>
          <a:p>
            <a:r>
              <a:rPr lang="en-US" dirty="0"/>
              <a:t>Java Database Connectivity (JDBC)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for accessing databases independent of DBMS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from Java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Developed and released by Sun in </a:t>
            </a:r>
            <a:r>
              <a:rPr lang="en-US" b="1" dirty="0">
                <a:solidFill>
                  <a:schemeClr val="accent1"/>
                </a:solidFill>
              </a:rPr>
              <a:t>1997</a:t>
            </a:r>
            <a:r>
              <a:rPr lang="en-US" dirty="0">
                <a:solidFill>
                  <a:schemeClr val="tx1"/>
                </a:solidFill>
              </a:rPr>
              <a:t>, JDBC 4.0 (2006), JDBC 4.3 in Java 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 relational DBMS have JDBC implementations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Types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Drivers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41059" y="1444625"/>
            <a:ext cx="1728881" cy="79382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1058" y="2064799"/>
            <a:ext cx="1728881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ODBC Driver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94004" y="2382996"/>
            <a:ext cx="1" cy="4801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41059" y="2863114"/>
            <a:ext cx="1728881" cy="3655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14571" y="2421071"/>
            <a:ext cx="8340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622" y="2412698"/>
            <a:ext cx="8340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216510" y="2382996"/>
            <a:ext cx="1" cy="4801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90830" y="5312100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 Driver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46390" y="5312100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 Driver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46390" y="5630297"/>
            <a:ext cx="1378270" cy="31819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ODBC Driver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90830" y="6393099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46391" y="6393099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cxnSp>
        <p:nvCxnSpPr>
          <p:cNvPr id="29" name="Straight Arrow Connector 28"/>
          <p:cNvCxnSpPr>
            <a:stCxn id="26" idx="2"/>
            <a:endCxn id="28" idx="0"/>
          </p:cNvCxnSpPr>
          <p:nvPr/>
        </p:nvCxnSpPr>
        <p:spPr>
          <a:xfrm>
            <a:off x="4835525" y="5948494"/>
            <a:ext cx="1" cy="444605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27" idx="0"/>
          </p:cNvCxnSpPr>
          <p:nvPr/>
        </p:nvCxnSpPr>
        <p:spPr>
          <a:xfrm>
            <a:off x="3279965" y="5630297"/>
            <a:ext cx="0" cy="76280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01949" y="5312100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 Driver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01949" y="5630297"/>
            <a:ext cx="1378270" cy="31819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01950" y="6393099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cxnSp>
        <p:nvCxnSpPr>
          <p:cNvPr id="38" name="Straight Arrow Connector 37"/>
          <p:cNvCxnSpPr>
            <a:stCxn id="36" idx="2"/>
            <a:endCxn id="37" idx="0"/>
          </p:cNvCxnSpPr>
          <p:nvPr/>
        </p:nvCxnSpPr>
        <p:spPr>
          <a:xfrm>
            <a:off x="6391084" y="5948494"/>
            <a:ext cx="1" cy="444605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57508" y="5313775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 Driver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57508" y="5853034"/>
            <a:ext cx="1378270" cy="31819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Middleware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257509" y="6394774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>
            <a:off x="7946643" y="6171231"/>
            <a:ext cx="1" cy="223543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2"/>
            <a:endCxn id="40" idx="0"/>
          </p:cNvCxnSpPr>
          <p:nvPr/>
        </p:nvCxnSpPr>
        <p:spPr>
          <a:xfrm>
            <a:off x="7946643" y="5631972"/>
            <a:ext cx="0" cy="22106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88594" y="4883499"/>
            <a:ext cx="15160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Middleware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2776" y="4674161"/>
            <a:ext cx="15160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Native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Client Library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76955" y="4675835"/>
            <a:ext cx="15160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JDBC/ODBC Bridge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11091" y="4677512"/>
            <a:ext cx="15160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Pure Java JDBC Driver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2224" y="5853034"/>
            <a:ext cx="18890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Reuse of drivers from open source DBMS</a:t>
            </a:r>
          </a:p>
        </p:txBody>
      </p:sp>
    </p:spTree>
    <p:extLst>
      <p:ext uri="{BB962C8B-B14F-4D97-AF65-F5344CB8AC3E}">
        <p14:creationId xmlns:p14="http://schemas.microsoft.com/office/powerpoint/2010/main" val="2135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17871</TotalTime>
  <Words>1744</Words>
  <Application>Microsoft Office PowerPoint</Application>
  <PresentationFormat>On-screen Show (4:3)</PresentationFormat>
  <Paragraphs>535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Consolas</vt:lpstr>
      <vt:lpstr>Wingdings</vt:lpstr>
      <vt:lpstr>TU Graz Standard</vt:lpstr>
      <vt:lpstr>Data Management 06 APIs (ODBC, JDBC, ORM Tools)</vt:lpstr>
      <vt:lpstr>Announcements/Org</vt:lpstr>
      <vt:lpstr>Announcements/Org, cont.</vt:lpstr>
      <vt:lpstr>What’s an API and again, why should I care?</vt:lpstr>
      <vt:lpstr>Agenda</vt:lpstr>
      <vt:lpstr>Call-level Interfaces (ODBC/JDBC)  and Embedded SQL</vt:lpstr>
      <vt:lpstr>Call-level Interfaces vs Embedded SQL</vt:lpstr>
      <vt:lpstr>Embedded SQL</vt:lpstr>
      <vt:lpstr>CLI: ODBC and JDBC Overview </vt:lpstr>
      <vt:lpstr>JDBC Components and Flow</vt:lpstr>
      <vt:lpstr>JDBC Connection Handling</vt:lpstr>
      <vt:lpstr>JDBC Statements</vt:lpstr>
      <vt:lpstr>Recap: Beware of SQL Injection</vt:lpstr>
      <vt:lpstr>JDBC Prepared Statements</vt:lpstr>
      <vt:lpstr>JDBC Callable Statements</vt:lpstr>
      <vt:lpstr>Psycopg (Python PostgreSQL Adapter)</vt:lpstr>
      <vt:lpstr>Psycopg (Python PostgreSQL Adapter), cont.</vt:lpstr>
      <vt:lpstr>Preview Transactions</vt:lpstr>
      <vt:lpstr>JDBC Transaction Handling</vt:lpstr>
      <vt:lpstr>JDBC Transaction Handling, cont.</vt:lpstr>
      <vt:lpstr>Object-Relational Mapping  Frameworks</vt:lpstr>
      <vt:lpstr>The “Impedance Mismatch” Argument</vt:lpstr>
      <vt:lpstr>Overview Object-Relational Mapping</vt:lpstr>
      <vt:lpstr>History and Landscape</vt:lpstr>
      <vt:lpstr>JPA – Class Definition and Meta Data</vt:lpstr>
      <vt:lpstr>JPA – Object Modification</vt:lpstr>
      <vt:lpstr>JPA – Query Languages</vt:lpstr>
      <vt:lpstr>Jdbi (Java Database Interface)</vt:lpstr>
      <vt:lpstr>A Critical View on ORM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- 06 APIs (ODBC, JDBC, ORM Tools)</dc:title>
  <dc:subject/>
  <dc:creator>mboehm</dc:creator>
  <cp:keywords/>
  <dc:description/>
  <cp:lastModifiedBy>mboehm</cp:lastModifiedBy>
  <cp:revision>1093</cp:revision>
  <cp:lastPrinted>2019-11-11T19:37:23Z</cp:lastPrinted>
  <dcterms:created xsi:type="dcterms:W3CDTF">2018-07-12T06:39:10Z</dcterms:created>
  <dcterms:modified xsi:type="dcterms:W3CDTF">2022-04-22T14:02:06Z</dcterms:modified>
  <cp:category/>
</cp:coreProperties>
</file>