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88" r:id="rId2"/>
    <p:sldId id="499" r:id="rId3"/>
    <p:sldId id="458" r:id="rId4"/>
    <p:sldId id="289" r:id="rId5"/>
    <p:sldId id="488" r:id="rId6"/>
    <p:sldId id="500" r:id="rId7"/>
    <p:sldId id="501" r:id="rId8"/>
    <p:sldId id="489" r:id="rId9"/>
    <p:sldId id="490" r:id="rId10"/>
    <p:sldId id="423" r:id="rId11"/>
    <p:sldId id="464" r:id="rId12"/>
    <p:sldId id="496" r:id="rId13"/>
    <p:sldId id="495" r:id="rId14"/>
    <p:sldId id="467" r:id="rId15"/>
    <p:sldId id="468" r:id="rId16"/>
    <p:sldId id="470" r:id="rId17"/>
    <p:sldId id="471" r:id="rId18"/>
    <p:sldId id="472" r:id="rId19"/>
    <p:sldId id="494" r:id="rId20"/>
    <p:sldId id="474" r:id="rId21"/>
    <p:sldId id="462" r:id="rId22"/>
    <p:sldId id="491" r:id="rId23"/>
    <p:sldId id="492" r:id="rId24"/>
    <p:sldId id="459" r:id="rId25"/>
    <p:sldId id="476" r:id="rId26"/>
    <p:sldId id="477" r:id="rId27"/>
    <p:sldId id="478" r:id="rId28"/>
    <p:sldId id="479" r:id="rId29"/>
    <p:sldId id="480" r:id="rId30"/>
    <p:sldId id="481" r:id="rId31"/>
    <p:sldId id="482" r:id="rId32"/>
    <p:sldId id="461" r:id="rId33"/>
    <p:sldId id="460" r:id="rId34"/>
    <p:sldId id="483" r:id="rId35"/>
    <p:sldId id="484" r:id="rId36"/>
    <p:sldId id="485" r:id="rId37"/>
    <p:sldId id="486" r:id="rId38"/>
    <p:sldId id="487" r:id="rId39"/>
    <p:sldId id="341" r:id="rId40"/>
  </p:sldIdLst>
  <p:sldSz cx="9144000" cy="6858000" type="screen4x3"/>
  <p:notesSz cx="7315200" cy="96012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a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F70146"/>
    <a:srgbClr val="133051"/>
    <a:srgbClr val="183D68"/>
    <a:srgbClr val="959595"/>
    <a:srgbClr val="ABABAB"/>
    <a:srgbClr val="989898"/>
    <a:srgbClr val="838383"/>
    <a:srgbClr val="878A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5" autoAdjust="0"/>
    <p:restoredTop sz="92010" autoAdjust="0"/>
  </p:normalViewPr>
  <p:slideViewPr>
    <p:cSldViewPr snapToGrid="0" snapToObjects="1">
      <p:cViewPr varScale="1">
        <p:scale>
          <a:sx n="82" d="100"/>
          <a:sy n="82" d="100"/>
        </p:scale>
        <p:origin x="787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19" d="100"/>
        <a:sy n="219" d="100"/>
      </p:scale>
      <p:origin x="0" y="0"/>
    </p:cViewPr>
  </p:sorterViewPr>
  <p:notesViewPr>
    <p:cSldViewPr snapToGrid="0" snapToObjects="1">
      <p:cViewPr varScale="1">
        <p:scale>
          <a:sx n="64" d="100"/>
          <a:sy n="64" d="100"/>
        </p:scale>
        <p:origin x="3101" y="82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10" Type="http://schemas.openxmlformats.org/officeDocument/2006/relationships/image" Target="../media/image36.wmf"/><Relationship Id="rId4" Type="http://schemas.openxmlformats.org/officeDocument/2006/relationships/image" Target="../media/image30.wmf"/><Relationship Id="rId9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600D62BF-BC3D-5643-8C6B-023F23C60991}" type="datetime1">
              <a:rPr lang="de-DE"/>
              <a:pPr>
                <a:defRPr/>
              </a:pPr>
              <a:t>30.04.2022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893D5CDE-6566-B845-89DF-0B72645883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8235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44DB3E88-E418-044F-AA16-C508DA6016E0}" type="datetime1">
              <a:rPr lang="de-DE"/>
              <a:pPr>
                <a:defRPr/>
              </a:pPr>
              <a:t>30.04.2022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noProof="0"/>
              <a:t>Mastertextformat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792047E7-3E0C-6048-A5D9-00D46758416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273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 views and partitioning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logical access paths</a:t>
            </a:r>
          </a:p>
          <a:p>
            <a:r>
              <a:rPr lang="en-US" dirty="0">
                <a:sym typeface="Wingdings" panose="05000000000000000000" pitchFamily="2" charset="2"/>
              </a:rPr>
              <a:t>Index structures</a:t>
            </a:r>
            <a:r>
              <a:rPr lang="en-US" baseline="0" dirty="0">
                <a:sym typeface="Wingdings" panose="05000000000000000000" pitchFamily="2" charset="2"/>
              </a:rPr>
              <a:t> and compression </a:t>
            </a:r>
            <a:r>
              <a:rPr lang="en-AT" baseline="0" dirty="0">
                <a:sym typeface="Wingdings" panose="05000000000000000000" pitchFamily="2" charset="2"/>
              </a:rPr>
              <a:t></a:t>
            </a:r>
            <a:r>
              <a:rPr lang="en-US" baseline="0" dirty="0">
                <a:sym typeface="Wingdings" panose="05000000000000000000" pitchFamily="2" charset="2"/>
              </a:rPr>
              <a:t> physical access paths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4333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3814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Page</a:t>
            </a:r>
            <a:r>
              <a:rPr lang="en-US" baseline="0" dirty="0" smtClean="0"/>
              <a:t> header: e.g., page type, log version numbers, flags, checksums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7863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2630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in case inner, direct merge of 2 and 4 not possible, as 6 separates</a:t>
            </a:r>
            <a:r>
              <a:rPr lang="en-US" baseline="0" dirty="0"/>
              <a:t> the two leaf nodes 5 and (7,8)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6842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error on non-existing partition</a:t>
            </a:r>
            <a:r>
              <a:rPr lang="en-US" baseline="0" dirty="0" smtClean="0"/>
              <a:t> range, default partition possible.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6451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8913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9236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0"/>
            <a:ext cx="9144000" cy="6355080"/>
          </a:xfrm>
          <a:prstGeom prst="rect">
            <a:avLst/>
          </a:prstGeom>
        </p:spPr>
      </p:pic>
      <p:sp>
        <p:nvSpPr>
          <p:cNvPr id="13" name="Titel 2"/>
          <p:cNvSpPr>
            <a:spLocks noGrp="1"/>
          </p:cNvSpPr>
          <p:nvPr>
            <p:ph type="title" hasCustomPrompt="1"/>
          </p:nvPr>
        </p:nvSpPr>
        <p:spPr>
          <a:xfrm>
            <a:off x="720726" y="1069200"/>
            <a:ext cx="7001102" cy="2489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500" b="1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 </a:t>
            </a:r>
            <a:r>
              <a:rPr lang="de-DE" dirty="0" err="1"/>
              <a:t>cover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725" y="4341600"/>
            <a:ext cx="7001102" cy="422824"/>
          </a:xfrm>
          <a:prstGeom prst="rect">
            <a:avLst/>
          </a:prstGeom>
        </p:spPr>
        <p:txBody>
          <a:bodyPr/>
          <a:lstStyle>
            <a:lvl1pPr>
              <a:defRPr sz="20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Enter date also using menu item “Header and Footer” 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0725" y="3560400"/>
            <a:ext cx="7001102" cy="652462"/>
          </a:xfrm>
          <a:prstGeom prst="rect">
            <a:avLst/>
          </a:prstGeom>
        </p:spPr>
        <p:txBody>
          <a:bodyPr anchor="b" anchorCtr="0"/>
          <a:lstStyle>
            <a:lvl1pPr algn="l">
              <a:defRPr sz="2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Enter footer text using menu item “Header and Footer” </a:t>
            </a:r>
            <a:br>
              <a:rPr lang="en-GB"/>
            </a:br>
            <a:r>
              <a:rPr lang="en-GB"/>
              <a:t>and accept for all slides.</a:t>
            </a:r>
            <a:endParaRPr lang="de-AT" dirty="0"/>
          </a:p>
        </p:txBody>
      </p:sp>
      <p:sp>
        <p:nvSpPr>
          <p:cNvPr id="21" name="Textfeld 271"/>
          <p:cNvSpPr txBox="1">
            <a:spLocks noChangeArrowheads="1"/>
          </p:cNvSpPr>
          <p:nvPr userDrawn="1"/>
        </p:nvSpPr>
        <p:spPr bwMode="auto">
          <a:xfrm>
            <a:off x="7493906" y="856995"/>
            <a:ext cx="14401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</a:p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PASSION</a:t>
            </a:r>
            <a:b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2667000"/>
            <a:ext cx="6106116" cy="3696540"/>
            <a:chOff x="0" y="2667000"/>
            <a:chExt cx="6106116" cy="3696540"/>
          </a:xfrm>
        </p:grpSpPr>
        <p:pic>
          <p:nvPicPr>
            <p:cNvPr id="10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0" y="2667000"/>
              <a:ext cx="2226733" cy="3696540"/>
            </a:xfrm>
            <a:prstGeom prst="rect">
              <a:avLst/>
            </a:prstGeom>
          </p:spPr>
        </p:pic>
        <p:pic>
          <p:nvPicPr>
            <p:cNvPr id="12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2226733" y="2667000"/>
              <a:ext cx="2226733" cy="3696540"/>
            </a:xfrm>
            <a:prstGeom prst="rect">
              <a:avLst/>
            </a:prstGeom>
          </p:spPr>
        </p:pic>
        <p:pic>
          <p:nvPicPr>
            <p:cNvPr id="14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647" r="75648"/>
            <a:stretch/>
          </p:blipFill>
          <p:spPr>
            <a:xfrm>
              <a:off x="3879383" y="3036498"/>
              <a:ext cx="2226733" cy="3327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821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726" y="577911"/>
            <a:ext cx="8197228" cy="76147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49411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F70146"/>
              </a:buClr>
              <a:buFont typeface="Wingdings" panose="05000000000000000000" pitchFamily="2" charset="2"/>
              <a:buChar char="§"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INF.01017UF Data Management /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706.010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Databases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07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Physical Design and Tuning</a:t>
            </a:r>
          </a:p>
          <a:p>
            <a:pPr algn="ctr"/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</a:t>
            </a: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SS 2022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0589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06748" y="2097090"/>
            <a:ext cx="8721352" cy="12996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206748" y="3728980"/>
            <a:ext cx="8721352" cy="2596984"/>
          </a:xfrm>
          <a:prstGeom prst="rect">
            <a:avLst/>
          </a:prstGeom>
        </p:spPr>
        <p:txBody>
          <a:bodyPr/>
          <a:lstStyle>
            <a:lvl1pPr algn="ctr"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2536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INF.01017UF Data Management /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706.010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Databases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07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Physical Design and Tuning</a:t>
            </a:r>
          </a:p>
          <a:p>
            <a:pPr algn="ctr"/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</a:t>
            </a: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SS 2022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34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354763"/>
            <a:ext cx="91440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8" name="Gerade Verbindung 7"/>
          <p:cNvCxnSpPr/>
          <p:nvPr userDrawn="1"/>
        </p:nvCxnSpPr>
        <p:spPr bwMode="auto">
          <a:xfrm>
            <a:off x="720725" y="503238"/>
            <a:ext cx="8207375" cy="1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 userDrawn="1"/>
        </p:nvSpPr>
        <p:spPr>
          <a:xfrm>
            <a:off x="0" y="503238"/>
            <a:ext cx="503238" cy="504825"/>
          </a:xfrm>
          <a:prstGeom prst="rect">
            <a:avLst/>
          </a:prstGeom>
          <a:solidFill>
            <a:srgbClr val="F701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1" name="Foliennummernplatzhalter 5"/>
          <p:cNvSpPr txBox="1">
            <a:spLocks/>
          </p:cNvSpPr>
          <p:nvPr userDrawn="1"/>
        </p:nvSpPr>
        <p:spPr>
          <a:xfrm>
            <a:off x="0" y="582613"/>
            <a:ext cx="503238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341491D6-FCB3-AA48-877A-0FB5E714E925}" type="slidenum">
              <a:rPr lang="de-DE" sz="12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de-DE" sz="1200">
              <a:solidFill>
                <a:schemeClr val="bg1"/>
              </a:solidFill>
            </a:endParaRPr>
          </a:p>
        </p:txBody>
      </p:sp>
      <p:pic>
        <p:nvPicPr>
          <p:cNvPr id="16" name="Bildplatzhalter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1284" y="97928"/>
            <a:ext cx="87110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10" name="Grafik 10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21" y="6498439"/>
            <a:ext cx="777237" cy="2452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4" r:id="rId2"/>
    <p:sldLayoutId id="2147483707" r:id="rId3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0000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0000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2pPr>
      <a:lvl3pPr marL="808038" indent="-271463" algn="l" defTabSz="457200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3pPr>
      <a:lvl4pPr marL="1438275" indent="-185738" algn="l" defTabSz="457200" rtl="0" eaLnBrk="1" fontAlgn="base" hangingPunct="1">
        <a:spcBef>
          <a:spcPct val="20000"/>
        </a:spcBef>
        <a:spcAft>
          <a:spcPct val="0"/>
        </a:spcAft>
        <a:buClr>
          <a:srgbClr val="A6A6A6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4pPr>
      <a:lvl5pPr marL="1588" indent="0" algn="l" defTabSz="457200" rtl="0" eaLnBrk="1" fontAlgn="base" hangingPunct="1">
        <a:spcBef>
          <a:spcPts val="0"/>
        </a:spcBef>
        <a:spcAft>
          <a:spcPct val="0"/>
        </a:spcAft>
        <a:buFontTx/>
        <a:buNone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image" Target="../media/image11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tugraz.webex.com/meet/m.boeh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0.png"/><Relationship Id="rId4" Type="http://schemas.openxmlformats.org/officeDocument/2006/relationships/image" Target="../media/image2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33.wmf"/><Relationship Id="rId3" Type="http://schemas.openxmlformats.org/officeDocument/2006/relationships/notesSlide" Target="../notesSlides/notesSlide7.xml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30.wmf"/><Relationship Id="rId17" Type="http://schemas.openxmlformats.org/officeDocument/2006/relationships/oleObject" Target="../embeddings/oleObject8.bin"/><Relationship Id="rId25" Type="http://schemas.openxmlformats.org/officeDocument/2006/relationships/image" Target="../media/image38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2.wmf"/><Relationship Id="rId20" Type="http://schemas.openxmlformats.org/officeDocument/2006/relationships/image" Target="../media/image34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36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10" Type="http://schemas.openxmlformats.org/officeDocument/2006/relationships/image" Target="../media/image29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37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31.wmf"/><Relationship Id="rId22" Type="http://schemas.openxmlformats.org/officeDocument/2006/relationships/image" Target="../media/image35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7" Type="http://schemas.openxmlformats.org/officeDocument/2006/relationships/image" Target="../media/image4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gcon.org/events/pgcon_2020/sessions/session/56/slides/47/pgcon2020_nagata_the_way_to_update_materialized_views_rapidly.pdf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0725" y="1069200"/>
            <a:ext cx="8423275" cy="2489199"/>
          </a:xfrm>
        </p:spPr>
        <p:txBody>
          <a:bodyPr/>
          <a:lstStyle/>
          <a:p>
            <a:r>
              <a:rPr lang="de-DE" b="1" dirty="0"/>
              <a:t>Data Management</a:t>
            </a:r>
            <a:br>
              <a:rPr lang="de-DE" b="1" dirty="0"/>
            </a:br>
            <a:r>
              <a:rPr lang="de-DE" b="1" dirty="0"/>
              <a:t>07 Physical Design &amp; Tuning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20725" y="3836432"/>
            <a:ext cx="7001102" cy="1632702"/>
          </a:xfrm>
        </p:spPr>
        <p:txBody>
          <a:bodyPr anchor="t"/>
          <a:lstStyle/>
          <a:p>
            <a:r>
              <a:rPr lang="en-GB" b="1" dirty="0"/>
              <a:t>Matthias Boehm</a:t>
            </a:r>
          </a:p>
          <a:p>
            <a:endParaRPr lang="en-GB" sz="1000" dirty="0"/>
          </a:p>
          <a:p>
            <a:r>
              <a:rPr lang="en-GB" dirty="0"/>
              <a:t>Graz University of Technology, Austria</a:t>
            </a:r>
            <a:br>
              <a:rPr lang="en-GB" dirty="0"/>
            </a:br>
            <a:r>
              <a:rPr lang="en-US" dirty="0"/>
              <a:t>Computer Science and Biomedical Engineering</a:t>
            </a:r>
            <a:endParaRPr lang="en-GB" dirty="0"/>
          </a:p>
          <a:p>
            <a:r>
              <a:rPr lang="en-GB" dirty="0"/>
              <a:t>Institute of Interactive Systems and Data Science</a:t>
            </a:r>
          </a:p>
          <a:p>
            <a:r>
              <a:rPr lang="de-AT" smtClean="0"/>
              <a:t>BMK </a:t>
            </a:r>
            <a:r>
              <a:rPr lang="de-AT" dirty="0"/>
              <a:t>endowed chair for Data Management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13915" y="6420899"/>
            <a:ext cx="262262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</a:t>
            </a: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 30, 2022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C45E2C-11FB-49F0-92B5-975E9AEBB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65" y="5785289"/>
            <a:ext cx="853163" cy="30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9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Index Structures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39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Index Structures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Table Scan vs Index Scan</a:t>
            </a:r>
          </a:p>
          <a:p>
            <a:pPr lvl="1"/>
            <a:r>
              <a:rPr lang="en-US" dirty="0"/>
              <a:t>For highly selective predicates, index scan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asymptotically much better</a:t>
            </a:r>
            <a:r>
              <a:rPr lang="en-US" dirty="0">
                <a:solidFill>
                  <a:srgbClr val="7889FB"/>
                </a:solidFill>
              </a:rPr>
              <a:t> </a:t>
            </a:r>
            <a:r>
              <a:rPr lang="en-US" dirty="0"/>
              <a:t>than table scan</a:t>
            </a:r>
          </a:p>
          <a:p>
            <a:pPr lvl="1"/>
            <a:r>
              <a:rPr lang="en-US" dirty="0"/>
              <a:t>Index scan </a:t>
            </a:r>
            <a:r>
              <a:rPr lang="en-US" b="1" dirty="0">
                <a:solidFill>
                  <a:schemeClr val="accent1"/>
                </a:solidFill>
              </a:rPr>
              <a:t>higher per tuple overhead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(break even ~5% output ratio)</a:t>
            </a:r>
          </a:p>
          <a:p>
            <a:pPr lvl="1"/>
            <a:r>
              <a:rPr lang="en-US" dirty="0"/>
              <a:t>Multi-column predicates: fetch/RID-list intersection</a:t>
            </a:r>
          </a:p>
          <a:p>
            <a:pPr lvl="1"/>
            <a:endParaRPr lang="en-US" dirty="0"/>
          </a:p>
          <a:p>
            <a:r>
              <a:rPr lang="en-US" dirty="0" smtClean="0"/>
              <a:t>Use Cases for </a:t>
            </a:r>
            <a:r>
              <a:rPr lang="en-US" dirty="0"/>
              <a:t>Indexes</a:t>
            </a:r>
          </a:p>
          <a:p>
            <a:pPr lvl="1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Index Structures</a:t>
            </a:r>
          </a:p>
        </p:txBody>
      </p:sp>
      <p:graphicFrame>
        <p:nvGraphicFramePr>
          <p:cNvPr id="8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432769"/>
              </p:ext>
            </p:extLst>
          </p:nvPr>
        </p:nvGraphicFramePr>
        <p:xfrm>
          <a:off x="6799893" y="1669844"/>
          <a:ext cx="472172" cy="118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402151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764392"/>
                  </a:ext>
                </a:extLst>
              </a:tr>
            </a:tbl>
          </a:graphicData>
        </a:graphic>
      </p:graphicFrame>
      <p:sp>
        <p:nvSpPr>
          <p:cNvPr id="9" name="Isosceles Triangle 8"/>
          <p:cNvSpPr/>
          <p:nvPr/>
        </p:nvSpPr>
        <p:spPr>
          <a:xfrm>
            <a:off x="7979431" y="2081634"/>
            <a:ext cx="422694" cy="361740"/>
          </a:xfrm>
          <a:prstGeom prst="triangle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ix</a:t>
            </a:r>
          </a:p>
          <a:p>
            <a:pPr algn="ctr"/>
            <a:endParaRPr lang="en-US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900453"/>
              </p:ext>
            </p:extLst>
          </p:nvPr>
        </p:nvGraphicFramePr>
        <p:xfrm>
          <a:off x="8453286" y="1675598"/>
          <a:ext cx="472172" cy="118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402151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764392"/>
                  </a:ext>
                </a:extLst>
              </a:tr>
            </a:tbl>
          </a:graphicData>
        </a:graphic>
      </p:graphicFrame>
      <p:cxnSp>
        <p:nvCxnSpPr>
          <p:cNvPr id="11" name="Straight Arrow Connector 10"/>
          <p:cNvCxnSpPr/>
          <p:nvPr/>
        </p:nvCxnSpPr>
        <p:spPr>
          <a:xfrm>
            <a:off x="6719975" y="1675598"/>
            <a:ext cx="0" cy="118532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924795" y="2138549"/>
            <a:ext cx="0" cy="25959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18051" y="1311213"/>
            <a:ext cx="103517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Table Scan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98918" y="1308339"/>
            <a:ext cx="103517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Index Scan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9666" y="4070528"/>
            <a:ext cx="157556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Lookups /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Range Scans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025890" y="4876039"/>
            <a:ext cx="1182472" cy="929414"/>
            <a:chOff x="1025890" y="4501054"/>
            <a:chExt cx="1182472" cy="929414"/>
          </a:xfrm>
        </p:grpSpPr>
        <p:sp>
          <p:nvSpPr>
            <p:cNvPr id="17" name="Rectangle 16"/>
            <p:cNvSpPr/>
            <p:nvPr/>
          </p:nvSpPr>
          <p:spPr>
            <a:xfrm>
              <a:off x="1025890" y="5068727"/>
              <a:ext cx="1182472" cy="36174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table data</a:t>
              </a:r>
            </a:p>
          </p:txBody>
        </p:sp>
        <p:sp>
          <p:nvSpPr>
            <p:cNvPr id="18" name="Isosceles Triangle 17"/>
            <p:cNvSpPr/>
            <p:nvPr/>
          </p:nvSpPr>
          <p:spPr>
            <a:xfrm>
              <a:off x="1227969" y="4501054"/>
              <a:ext cx="793820" cy="361740"/>
            </a:xfrm>
            <a:prstGeom prst="triangle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ix</a:t>
              </a:r>
            </a:p>
            <a:p>
              <a:pPr algn="ctr"/>
              <a:endParaRPr lang="en-US" sz="7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2E8BEFC-2CF8-4C5C-908A-EF97951DAE7D}"/>
                </a:ext>
              </a:extLst>
            </p:cNvPr>
            <p:cNvCxnSpPr>
              <a:cxnSpLocks/>
              <a:stCxn id="18" idx="3"/>
            </p:cNvCxnSpPr>
            <p:nvPr/>
          </p:nvCxnSpPr>
          <p:spPr>
            <a:xfrm>
              <a:off x="1624879" y="4862794"/>
              <a:ext cx="178043" cy="195885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2E8BEFC-2CF8-4C5C-908A-EF97951DAE7D}"/>
                </a:ext>
              </a:extLst>
            </p:cNvPr>
            <p:cNvCxnSpPr>
              <a:cxnSpLocks/>
              <a:stCxn id="18" idx="3"/>
            </p:cNvCxnSpPr>
            <p:nvPr/>
          </p:nvCxnSpPr>
          <p:spPr>
            <a:xfrm flipH="1">
              <a:off x="1211836" y="4862794"/>
              <a:ext cx="413043" cy="195885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2915869" y="4807031"/>
            <a:ext cx="1417569" cy="971336"/>
            <a:chOff x="2915869" y="4518309"/>
            <a:chExt cx="1417569" cy="971336"/>
          </a:xfrm>
        </p:grpSpPr>
        <p:sp>
          <p:nvSpPr>
            <p:cNvPr id="28" name="Isosceles Triangle 27"/>
            <p:cNvSpPr/>
            <p:nvPr/>
          </p:nvSpPr>
          <p:spPr>
            <a:xfrm>
              <a:off x="2915869" y="5127905"/>
              <a:ext cx="793820" cy="361740"/>
            </a:xfrm>
            <a:prstGeom prst="triangle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ix</a:t>
              </a:r>
            </a:p>
            <a:p>
              <a:pPr algn="ctr"/>
              <a:endParaRPr lang="en-US" sz="7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0" name="Straight Arrow Connector 29"/>
            <p:cNvCxnSpPr>
              <a:endCxn id="28" idx="0"/>
            </p:cNvCxnSpPr>
            <p:nvPr/>
          </p:nvCxnSpPr>
          <p:spPr>
            <a:xfrm>
              <a:off x="3312779" y="4587317"/>
              <a:ext cx="0" cy="540588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3279471" y="4518309"/>
              <a:ext cx="1053967" cy="553998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500" dirty="0">
                  <a:latin typeface="Consolas" panose="020B0609020204030204" pitchFamily="49" charset="0"/>
                  <a:cs typeface="Calibri" panose="020F0502020204030204" pitchFamily="34" charset="0"/>
                </a:rPr>
                <a:t>contains </a:t>
              </a:r>
              <a:br>
                <a:rPr lang="en-US" sz="1500" dirty="0">
                  <a:latin typeface="Consolas" panose="020B0609020204030204" pitchFamily="49" charset="0"/>
                  <a:cs typeface="Calibri" panose="020F0502020204030204" pitchFamily="34" charset="0"/>
                </a:rPr>
              </a:br>
              <a:r>
                <a:rPr lang="en-US" sz="1500" dirty="0">
                  <a:latin typeface="Consolas" panose="020B0609020204030204" pitchFamily="49" charset="0"/>
                  <a:cs typeface="Calibri" panose="020F0502020204030204" pitchFamily="34" charset="0"/>
                </a:rPr>
                <a:t>key 107?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845367" y="4076282"/>
            <a:ext cx="157556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Unique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Constraints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878326" y="4073408"/>
            <a:ext cx="157556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Index Nested Loop Joins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4982530" y="4715730"/>
            <a:ext cx="1510612" cy="1447582"/>
            <a:chOff x="4982530" y="4487392"/>
            <a:chExt cx="1510612" cy="1447582"/>
          </a:xfrm>
        </p:grpSpPr>
        <p:sp>
          <p:nvSpPr>
            <p:cNvPr id="36" name="Isosceles Triangle 35"/>
            <p:cNvSpPr/>
            <p:nvPr/>
          </p:nvSpPr>
          <p:spPr>
            <a:xfrm>
              <a:off x="5699322" y="5125031"/>
              <a:ext cx="793820" cy="361740"/>
            </a:xfrm>
            <a:prstGeom prst="triangle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ix</a:t>
              </a:r>
            </a:p>
            <a:p>
              <a:pPr algn="ctr"/>
              <a:endParaRPr lang="en-US" sz="7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7" name="Straight Arrow Connector 36"/>
            <p:cNvCxnSpPr>
              <a:stCxn id="40" idx="0"/>
            </p:cNvCxnSpPr>
            <p:nvPr/>
          </p:nvCxnSpPr>
          <p:spPr>
            <a:xfrm flipV="1">
              <a:off x="5253917" y="4857611"/>
              <a:ext cx="271387" cy="2772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4982530" y="5134862"/>
              <a:ext cx="542774" cy="8001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5371748" y="4487392"/>
                  <a:ext cx="52450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de-DE" sz="2400" dirty="0" smtClean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Sun-ExtA" pitchFamily="2" charset="-128"/>
                            <a:cs typeface="Sun-ExtA" pitchFamily="2" charset="-128"/>
                          </a:rPr>
                          <m:t>⋈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1748" y="4487392"/>
                  <a:ext cx="524503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Straight Arrow Connector 43"/>
            <p:cNvCxnSpPr>
              <a:endCxn id="36" idx="0"/>
            </p:cNvCxnSpPr>
            <p:nvPr/>
          </p:nvCxnSpPr>
          <p:spPr>
            <a:xfrm>
              <a:off x="5742695" y="4873170"/>
              <a:ext cx="353537" cy="251861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5885426" y="5563306"/>
              <a:ext cx="429110" cy="35580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</a:t>
              </a: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6883867" y="4070534"/>
            <a:ext cx="190643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Aggregates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(count, min/max)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7262665" y="4908849"/>
            <a:ext cx="1099533" cy="958655"/>
            <a:chOff x="7348927" y="4620127"/>
            <a:chExt cx="1099533" cy="958655"/>
          </a:xfrm>
        </p:grpSpPr>
        <p:sp>
          <p:nvSpPr>
            <p:cNvPr id="50" name="Isosceles Triangle 49"/>
            <p:cNvSpPr/>
            <p:nvPr/>
          </p:nvSpPr>
          <p:spPr>
            <a:xfrm>
              <a:off x="7654640" y="5217042"/>
              <a:ext cx="793820" cy="361740"/>
            </a:xfrm>
            <a:prstGeom prst="triangle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ix</a:t>
              </a:r>
            </a:p>
            <a:p>
              <a:pPr algn="ctr"/>
              <a:endParaRPr lang="en-US" sz="7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348927" y="4857607"/>
              <a:ext cx="721360" cy="553998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500" dirty="0">
                  <a:latin typeface="Consolas" panose="020B0609020204030204" pitchFamily="49" charset="0"/>
                  <a:cs typeface="Calibri" panose="020F0502020204030204" pitchFamily="34" charset="0"/>
                </a:rPr>
                <a:t>size=</a:t>
              </a:r>
              <a:br>
                <a:rPr lang="en-US" sz="1500" dirty="0">
                  <a:latin typeface="Consolas" panose="020B0609020204030204" pitchFamily="49" charset="0"/>
                  <a:cs typeface="Calibri" panose="020F0502020204030204" pitchFamily="34" charset="0"/>
                </a:rPr>
              </a:br>
              <a:r>
                <a:rPr lang="en-US" sz="1500" dirty="0">
                  <a:latin typeface="Consolas" panose="020B0609020204030204" pitchFamily="49" charset="0"/>
                  <a:cs typeface="Calibri" panose="020F0502020204030204" pitchFamily="34" charset="0"/>
                </a:rPr>
                <a:t>7100</a:t>
              </a: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>
              <a:off x="7680611" y="4620127"/>
              <a:ext cx="0" cy="251861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50" idx="4"/>
              <a:endCxn id="50" idx="0"/>
            </p:cNvCxnSpPr>
            <p:nvPr/>
          </p:nvCxnSpPr>
          <p:spPr>
            <a:xfrm flipH="1" flipV="1">
              <a:off x="8051550" y="5217042"/>
              <a:ext cx="396910" cy="361740"/>
            </a:xfrm>
            <a:prstGeom prst="line">
              <a:avLst/>
            </a:prstGeom>
            <a:ln w="38100">
              <a:solidFill>
                <a:schemeClr val="accent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8445484" y="5290110"/>
              <a:ext cx="0" cy="251861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2E8BEFC-2CF8-4C5C-908A-EF97951DAE7D}"/>
              </a:ext>
            </a:extLst>
          </p:cNvPr>
          <p:cNvCxnSpPr>
            <a:cxnSpLocks/>
            <a:stCxn id="9" idx="5"/>
          </p:cNvCxnSpPr>
          <p:nvPr/>
        </p:nvCxnSpPr>
        <p:spPr>
          <a:xfrm flipV="1">
            <a:off x="8296452" y="2081634"/>
            <a:ext cx="156834" cy="180870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F2E8BEFC-2CF8-4C5C-908A-EF97951DAE7D}"/>
              </a:ext>
            </a:extLst>
          </p:cNvPr>
          <p:cNvCxnSpPr>
            <a:cxnSpLocks/>
            <a:stCxn id="9" idx="5"/>
          </p:cNvCxnSpPr>
          <p:nvPr/>
        </p:nvCxnSpPr>
        <p:spPr>
          <a:xfrm>
            <a:off x="8296452" y="2262504"/>
            <a:ext cx="156834" cy="74762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790363" y="2419653"/>
            <a:ext cx="62685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sorted</a:t>
            </a:r>
          </a:p>
        </p:txBody>
      </p:sp>
    </p:spTree>
    <p:extLst>
      <p:ext uri="{BB962C8B-B14F-4D97-AF65-F5344CB8AC3E}">
        <p14:creationId xmlns:p14="http://schemas.microsoft.com/office/powerpoint/2010/main" val="110512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4" grpId="0"/>
      <p:bldP spid="39" grpId="0"/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271492" cy="4941101"/>
          </a:xfrm>
        </p:spPr>
        <p:txBody>
          <a:bodyPr/>
          <a:lstStyle/>
          <a:p>
            <a:r>
              <a:rPr lang="en-US" dirty="0"/>
              <a:t>Create Index</a:t>
            </a:r>
          </a:p>
          <a:p>
            <a:pPr lvl="1"/>
            <a:r>
              <a:rPr lang="en-US" dirty="0"/>
              <a:t>Create a secondary (</a:t>
            </a:r>
            <a:r>
              <a:rPr lang="en-US" dirty="0" err="1"/>
              <a:t>nonclustered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index on a set of attributes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Clustered:</a:t>
            </a:r>
            <a:r>
              <a:rPr lang="en-US" dirty="0"/>
              <a:t> tuples sorted by index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Non-clustered:</a:t>
            </a:r>
            <a:r>
              <a:rPr lang="en-US" dirty="0"/>
              <a:t> sorted attribute  with tuple references</a:t>
            </a:r>
          </a:p>
          <a:p>
            <a:pPr lvl="1"/>
            <a:r>
              <a:rPr lang="en-US" dirty="0"/>
              <a:t>Can specify uniqueness, order, and indexing method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PostgreSQL methods:</a:t>
            </a:r>
            <a:r>
              <a:rPr lang="en-US" dirty="0"/>
              <a:t> </a:t>
            </a:r>
            <a:r>
              <a:rPr lang="en-US" u="sng" dirty="0" err="1"/>
              <a:t>btree</a:t>
            </a:r>
            <a:r>
              <a:rPr lang="en-US" dirty="0"/>
              <a:t>, hash, gist, and gin</a:t>
            </a:r>
          </a:p>
          <a:p>
            <a:pPr lvl="1"/>
            <a:endParaRPr lang="en-US" sz="1200" dirty="0"/>
          </a:p>
          <a:p>
            <a:r>
              <a:rPr lang="en-US" dirty="0"/>
              <a:t>Binary Search</a:t>
            </a:r>
          </a:p>
          <a:p>
            <a:pPr lvl="1"/>
            <a:r>
              <a:rPr lang="en-US" dirty="0" err="1">
                <a:latin typeface="Consolas" panose="020B0609020204030204" pitchFamily="49" charset="0"/>
              </a:rPr>
              <a:t>pos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 err="1">
                <a:latin typeface="Consolas" panose="020B0609020204030204" pitchFamily="49" charset="0"/>
              </a:rPr>
              <a:t>binarySearch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data,key</a:t>
            </a:r>
            <a:r>
              <a:rPr lang="en-US" dirty="0">
                <a:latin typeface="Consolas" panose="020B0609020204030204" pitchFamily="49" charset="0"/>
              </a:rPr>
              <a:t>=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</a:rPr>
              <a:t>23</a:t>
            </a:r>
            <a:r>
              <a:rPr lang="en-US" dirty="0">
                <a:latin typeface="Consolas" panose="020B0609020204030204" pitchFamily="49" charset="0"/>
              </a:rPr>
              <a:t>) </a:t>
            </a:r>
          </a:p>
          <a:p>
            <a:pPr lvl="1"/>
            <a:r>
              <a:rPr lang="en-US" dirty="0"/>
              <a:t>Given </a:t>
            </a:r>
            <a:r>
              <a:rPr lang="en-US" b="1" dirty="0">
                <a:solidFill>
                  <a:schemeClr val="accent1"/>
                </a:solidFill>
              </a:rPr>
              <a:t>sorted data</a:t>
            </a:r>
            <a:r>
              <a:rPr lang="en-US" dirty="0"/>
              <a:t>, find key position</a:t>
            </a:r>
            <a:br>
              <a:rPr lang="en-US" dirty="0"/>
            </a:br>
            <a:r>
              <a:rPr lang="en-US" dirty="0"/>
              <a:t>(insert position if non-existing)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k-</a:t>
            </a:r>
            <a:r>
              <a:rPr lang="en-US" b="1" dirty="0" err="1">
                <a:solidFill>
                  <a:srgbClr val="7889FB"/>
                </a:solidFill>
              </a:rPr>
              <a:t>ary</a:t>
            </a:r>
            <a:r>
              <a:rPr lang="en-US" b="1" dirty="0">
                <a:solidFill>
                  <a:srgbClr val="7889FB"/>
                </a:solidFill>
              </a:rPr>
              <a:t> search </a:t>
            </a:r>
            <a:r>
              <a:rPr lang="en-US" dirty="0"/>
              <a:t>for SIMD data-parallelism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Interpolation search:</a:t>
            </a:r>
            <a:r>
              <a:rPr lang="en-US" dirty="0"/>
              <a:t> probe expected </a:t>
            </a:r>
            <a:r>
              <a:rPr lang="en-US" dirty="0" err="1"/>
              <a:t>pos</a:t>
            </a:r>
            <a:r>
              <a:rPr lang="en-US" dirty="0"/>
              <a:t> in key range</a:t>
            </a:r>
            <a:br>
              <a:rPr lang="en-US" dirty="0"/>
            </a:br>
            <a:r>
              <a:rPr lang="en-US" dirty="0"/>
              <a:t>(e.g., </a:t>
            </a:r>
            <a:r>
              <a:rPr lang="en-US" dirty="0">
                <a:latin typeface="Consolas" panose="020B0609020204030204" pitchFamily="49" charset="0"/>
              </a:rPr>
              <a:t>search([1:10000],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9700</a:t>
            </a:r>
            <a:r>
              <a:rPr lang="en-US" dirty="0">
                <a:latin typeface="Consolas" panose="020B0609020204030204" pitchFamily="49" charset="0"/>
              </a:rPr>
              <a:t>)</a:t>
            </a:r>
            <a:r>
              <a:rPr lang="en-US" dirty="0"/>
              <a:t>)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Index </a:t>
            </a:r>
            <a:r>
              <a:rPr lang="en-US" dirty="0" smtClean="0"/>
              <a:t>Structures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54354" y="1385109"/>
            <a:ext cx="3191070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CREATE INDEX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ixStudLname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600" b="1" dirty="0" smtClean="0">
                <a:latin typeface="Consolas" panose="020B0609020204030204" pitchFamily="49" charset="0"/>
                <a:cs typeface="Calibri" panose="020F0502020204030204" pitchFamily="34" charset="0"/>
              </a:rPr>
              <a:t>ON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Students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USING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btree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Lname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ASC NULLS FIRST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822831" y="2674551"/>
            <a:ext cx="2095123" cy="929414"/>
            <a:chOff x="6822831" y="2919104"/>
            <a:chExt cx="2095123" cy="929414"/>
          </a:xfrm>
        </p:grpSpPr>
        <p:sp>
          <p:nvSpPr>
            <p:cNvPr id="6" name="Rectangle 5"/>
            <p:cNvSpPr/>
            <p:nvPr/>
          </p:nvSpPr>
          <p:spPr>
            <a:xfrm>
              <a:off x="6822831" y="3486777"/>
              <a:ext cx="2095123" cy="36174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table data</a:t>
              </a:r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7473482" y="2919104"/>
              <a:ext cx="793820" cy="361740"/>
            </a:xfrm>
            <a:prstGeom prst="triangle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ix</a:t>
              </a:r>
            </a:p>
            <a:p>
              <a:pPr algn="ctr"/>
              <a:endParaRPr lang="en-US" sz="7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2E8BEFC-2CF8-4C5C-908A-EF97951DAE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36746" y="3270796"/>
              <a:ext cx="494902" cy="205933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2E8BEFC-2CF8-4C5C-908A-EF97951DAE7D}"/>
                </a:ext>
              </a:extLst>
            </p:cNvPr>
            <p:cNvCxnSpPr>
              <a:cxnSpLocks/>
            </p:cNvCxnSpPr>
            <p:nvPr/>
          </p:nvCxnSpPr>
          <p:spPr>
            <a:xfrm>
              <a:off x="7636746" y="3280844"/>
              <a:ext cx="1145513" cy="205933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2E8BEFC-2CF8-4C5C-908A-EF97951DAE7D}"/>
                </a:ext>
              </a:extLst>
            </p:cNvPr>
            <p:cNvCxnSpPr>
              <a:cxnSpLocks/>
              <a:stCxn id="7" idx="3"/>
            </p:cNvCxnSpPr>
            <p:nvPr/>
          </p:nvCxnSpPr>
          <p:spPr>
            <a:xfrm flipH="1">
              <a:off x="7244862" y="3280844"/>
              <a:ext cx="625530" cy="205933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/>
          <p:cNvSpPr/>
          <p:nvPr/>
        </p:nvSpPr>
        <p:spPr>
          <a:xfrm>
            <a:off x="5826642" y="4213606"/>
            <a:ext cx="3091312" cy="34400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10 13 14 17 18 19 23 25 27 29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7244862" y="4844044"/>
            <a:ext cx="0" cy="22768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826642" y="4673920"/>
            <a:ext cx="3091312" cy="135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336464" y="4826320"/>
            <a:ext cx="1574399" cy="135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8109646" y="5017708"/>
            <a:ext cx="0" cy="22768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340005" y="5010618"/>
            <a:ext cx="676944" cy="135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28318" y="4205236"/>
            <a:ext cx="3091312" cy="34400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10 13 14 17 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18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19 23 25 27 29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828318" y="4210953"/>
            <a:ext cx="3091312" cy="34400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10 13 14 17 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18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19 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23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25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27 29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54353" y="2219869"/>
            <a:ext cx="3012831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DROP INDEX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ixStudLname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69136" y="2744869"/>
            <a:ext cx="78377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TID refs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38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19" grpId="0" animBg="1"/>
      <p:bldP spid="22" grpId="0" animBg="1"/>
      <p:bldP spid="23" grpId="0" animBg="1"/>
      <p:bldP spid="25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of Index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1D Access Methods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1000" dirty="0"/>
          </a:p>
          <a:p>
            <a:r>
              <a:rPr lang="en-US" dirty="0"/>
              <a:t>ND  Access Methods </a:t>
            </a:r>
          </a:p>
          <a:p>
            <a:pPr lvl="1"/>
            <a:r>
              <a:rPr lang="en-US" dirty="0"/>
              <a:t>Linearization of ND key space + 1D indexing (Z order, Gray code, Hilbert curve)</a:t>
            </a:r>
          </a:p>
          <a:p>
            <a:pPr lvl="1"/>
            <a:r>
              <a:rPr lang="en-US" dirty="0"/>
              <a:t>Multi-dimensional trees and hashing (e.g., UB tree, k-d tree, </a:t>
            </a:r>
            <a:r>
              <a:rPr lang="en-US" dirty="0" err="1"/>
              <a:t>gridfile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Spatial index structures (e.g., R tree)</a:t>
            </a:r>
          </a:p>
          <a:p>
            <a:pPr lvl="1"/>
            <a:endParaRPr lang="en-US" dirty="0"/>
          </a:p>
          <a:p>
            <a:pPr lvl="1"/>
            <a:endParaRPr lang="en-US" sz="3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Index Structures</a:t>
            </a:r>
          </a:p>
        </p:txBody>
      </p:sp>
      <p:sp>
        <p:nvSpPr>
          <p:cNvPr id="5" name="Rechteck 3"/>
          <p:cNvSpPr/>
          <p:nvPr/>
        </p:nvSpPr>
        <p:spPr>
          <a:xfrm>
            <a:off x="4070234" y="2157353"/>
            <a:ext cx="2061807" cy="311822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1D Access Methods</a:t>
            </a:r>
          </a:p>
        </p:txBody>
      </p:sp>
      <p:sp>
        <p:nvSpPr>
          <p:cNvPr id="6" name="Rechteck 4"/>
          <p:cNvSpPr/>
          <p:nvPr/>
        </p:nvSpPr>
        <p:spPr>
          <a:xfrm>
            <a:off x="2599562" y="2657426"/>
            <a:ext cx="2043113" cy="27716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</a:t>
            </a:r>
            <a:r>
              <a:rPr lang="de-DE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  <a:endParaRPr lang="de-DE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hteck 5"/>
          <p:cNvSpPr/>
          <p:nvPr/>
        </p:nvSpPr>
        <p:spPr>
          <a:xfrm>
            <a:off x="6302363" y="2657426"/>
            <a:ext cx="2043111" cy="27716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Transformation</a:t>
            </a:r>
          </a:p>
        </p:txBody>
      </p:sp>
      <p:sp>
        <p:nvSpPr>
          <p:cNvPr id="8" name="Rechteck 6"/>
          <p:cNvSpPr/>
          <p:nvPr/>
        </p:nvSpPr>
        <p:spPr>
          <a:xfrm>
            <a:off x="1150434" y="3291076"/>
            <a:ext cx="1423808" cy="27716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Sequential</a:t>
            </a:r>
            <a:endParaRPr lang="de-DE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2909214" y="3286264"/>
            <a:ext cx="1423808" cy="27716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Tree-Based</a:t>
            </a:r>
            <a:endParaRPr lang="de-DE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4643712" y="3287868"/>
            <a:ext cx="1423808" cy="27716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Sort-Based</a:t>
            </a:r>
            <a:endParaRPr lang="de-DE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6615808" y="3286264"/>
            <a:ext cx="1423808" cy="27716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Hash-</a:t>
            </a:r>
            <a:r>
              <a:rPr lang="de-DE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Based</a:t>
            </a:r>
            <a:endParaRPr lang="de-DE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3" name="Straight Arrow Connector 32"/>
          <p:cNvCxnSpPr>
            <a:stCxn id="5" idx="2"/>
            <a:endCxn id="6" idx="0"/>
          </p:cNvCxnSpPr>
          <p:nvPr/>
        </p:nvCxnSpPr>
        <p:spPr>
          <a:xfrm flipH="1">
            <a:off x="3621119" y="2469175"/>
            <a:ext cx="1480019" cy="18825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5" idx="2"/>
            <a:endCxn id="7" idx="0"/>
          </p:cNvCxnSpPr>
          <p:nvPr/>
        </p:nvCxnSpPr>
        <p:spPr>
          <a:xfrm>
            <a:off x="5101138" y="2469175"/>
            <a:ext cx="2222781" cy="18825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7" idx="2"/>
            <a:endCxn id="11" idx="0"/>
          </p:cNvCxnSpPr>
          <p:nvPr/>
        </p:nvCxnSpPr>
        <p:spPr>
          <a:xfrm>
            <a:off x="7323919" y="2934586"/>
            <a:ext cx="3793" cy="35167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6" idx="2"/>
            <a:endCxn id="10" idx="0"/>
          </p:cNvCxnSpPr>
          <p:nvPr/>
        </p:nvCxnSpPr>
        <p:spPr>
          <a:xfrm>
            <a:off x="3621119" y="2934586"/>
            <a:ext cx="1734497" cy="353282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6" idx="2"/>
            <a:endCxn id="9" idx="0"/>
          </p:cNvCxnSpPr>
          <p:nvPr/>
        </p:nvCxnSpPr>
        <p:spPr>
          <a:xfrm flipH="1">
            <a:off x="3621118" y="2934586"/>
            <a:ext cx="1" cy="35167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6" idx="2"/>
            <a:endCxn id="8" idx="0"/>
          </p:cNvCxnSpPr>
          <p:nvPr/>
        </p:nvCxnSpPr>
        <p:spPr>
          <a:xfrm flipH="1">
            <a:off x="1862338" y="2934586"/>
            <a:ext cx="1758781" cy="35649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692901" y="3560013"/>
            <a:ext cx="1236183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Static</a:t>
            </a:r>
          </a:p>
          <a:p>
            <a:pPr algn="ctr"/>
            <a:r>
              <a:rPr lang="en-US" sz="16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Dynamic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494356" y="3571739"/>
            <a:ext cx="2299089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Binary Search Trees</a:t>
            </a:r>
          </a:p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Multiway Trees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6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B-Tree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Prefix Trees (</a:t>
            </a:r>
            <a:r>
              <a:rPr lang="en-US" sz="16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Tries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27519" y="3573414"/>
            <a:ext cx="2299089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Sequential Lists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Linked Lists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536643" y="1229643"/>
            <a:ext cx="290152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Theo Härder, Erhard Rahm: Datenbanksysteme: Konzepte und Techniken der Implementierung, </a:t>
            </a:r>
            <a:r>
              <a:rPr lang="de-DE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2001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168" y="1266264"/>
            <a:ext cx="422300" cy="668977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309777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B-Tree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 </a:t>
            </a:r>
            <a:r>
              <a:rPr lang="en-US" dirty="0">
                <a:solidFill>
                  <a:schemeClr val="accent1"/>
                </a:solidFill>
              </a:rPr>
              <a:t>B-Tree</a:t>
            </a:r>
          </a:p>
          <a:p>
            <a:pPr lvl="1"/>
            <a:r>
              <a:rPr lang="de-DE" b="1" dirty="0"/>
              <a:t>B</a:t>
            </a:r>
            <a:r>
              <a:rPr lang="de-DE" dirty="0"/>
              <a:t>ayer and McCreight </a:t>
            </a:r>
            <a:r>
              <a:rPr lang="de-DE" dirty="0" smtClean="0"/>
              <a:t>1972, </a:t>
            </a:r>
            <a:r>
              <a:rPr lang="de-DE" b="1" dirty="0"/>
              <a:t>B</a:t>
            </a:r>
            <a:r>
              <a:rPr lang="de-DE" dirty="0"/>
              <a:t>lock-based, </a:t>
            </a:r>
            <a:r>
              <a:rPr lang="de-DE" b="1" dirty="0"/>
              <a:t>B</a:t>
            </a:r>
            <a:r>
              <a:rPr lang="de-DE" dirty="0"/>
              <a:t>alanced, </a:t>
            </a:r>
            <a:r>
              <a:rPr lang="de-DE" b="1" dirty="0"/>
              <a:t>B</a:t>
            </a:r>
            <a:r>
              <a:rPr lang="de-DE" dirty="0"/>
              <a:t>oeing </a:t>
            </a:r>
            <a:r>
              <a:rPr lang="de-DE" dirty="0" smtClean="0"/>
              <a:t>Labs</a:t>
            </a:r>
            <a:endParaRPr lang="de-DE" dirty="0"/>
          </a:p>
          <a:p>
            <a:pPr lvl="1"/>
            <a:r>
              <a:rPr lang="de-DE" b="1" dirty="0">
                <a:solidFill>
                  <a:schemeClr val="accent1"/>
                </a:solidFill>
              </a:rPr>
              <a:t>Multiway tree</a:t>
            </a:r>
            <a:r>
              <a:rPr lang="de-DE" dirty="0"/>
              <a:t> (node size = page size); designed for DBMS</a:t>
            </a:r>
          </a:p>
          <a:p>
            <a:pPr lvl="1"/>
            <a:r>
              <a:rPr lang="de-DE" dirty="0"/>
              <a:t>Extensions: </a:t>
            </a:r>
            <a:r>
              <a:rPr lang="de-DE" b="1" dirty="0">
                <a:solidFill>
                  <a:srgbClr val="7889FB"/>
                </a:solidFill>
              </a:rPr>
              <a:t>B+-Tree/B*-Tree</a:t>
            </a:r>
            <a:r>
              <a:rPr lang="de-DE" dirty="0"/>
              <a:t> (data only in leafs, double-linked leaf nodes)</a:t>
            </a:r>
          </a:p>
          <a:p>
            <a:pPr lvl="1"/>
            <a:endParaRPr lang="en-US" sz="700" dirty="0"/>
          </a:p>
          <a:p>
            <a:r>
              <a:rPr lang="en-US" dirty="0"/>
              <a:t>Definition B-Tree (k, h)</a:t>
            </a:r>
          </a:p>
          <a:p>
            <a:pPr lvl="1"/>
            <a:r>
              <a:rPr lang="en-US" dirty="0"/>
              <a:t>All paths from root to leafs have equal length h</a:t>
            </a:r>
          </a:p>
          <a:p>
            <a:pPr lvl="1"/>
            <a:r>
              <a:rPr lang="en-US" dirty="0"/>
              <a:t>All nodes (except root) have </a:t>
            </a:r>
            <a:r>
              <a:rPr lang="en-US" b="1" dirty="0">
                <a:solidFill>
                  <a:schemeClr val="accent1"/>
                </a:solidFill>
              </a:rPr>
              <a:t>[k, 2k]</a:t>
            </a:r>
            <a:r>
              <a:rPr lang="en-US" dirty="0"/>
              <a:t> key entries</a:t>
            </a:r>
          </a:p>
          <a:p>
            <a:pPr lvl="1"/>
            <a:r>
              <a:rPr lang="en-US" dirty="0"/>
              <a:t>All nodes (except root, leafs) have </a:t>
            </a:r>
            <a:r>
              <a:rPr lang="en-US" b="1" dirty="0">
                <a:solidFill>
                  <a:schemeClr val="accent1"/>
                </a:solidFill>
              </a:rPr>
              <a:t>[k+1, 2k+1]</a:t>
            </a:r>
            <a:r>
              <a:rPr lang="en-US" dirty="0"/>
              <a:t> successors</a:t>
            </a:r>
          </a:p>
          <a:p>
            <a:pPr lvl="1"/>
            <a:r>
              <a:rPr lang="en-US" dirty="0"/>
              <a:t>Data is a record or a reference to the record (RID)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Index Structures</a:t>
            </a:r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4988410"/>
              </p:ext>
            </p:extLst>
          </p:nvPr>
        </p:nvGraphicFramePr>
        <p:xfrm>
          <a:off x="6235585" y="2992220"/>
          <a:ext cx="2476882" cy="469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" name="Equation" r:id="rId3" imgW="2412720" imgH="457200" progId="Equation.3">
                  <p:embed/>
                </p:oleObj>
              </mc:Choice>
              <mc:Fallback>
                <p:oleObj name="Equation" r:id="rId3" imgW="2412720" imgH="457200" progId="Equation.3">
                  <p:embed/>
                  <p:pic>
                    <p:nvPicPr>
                      <p:cNvPr id="13516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5585" y="2992220"/>
                        <a:ext cx="2476882" cy="4693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" name="Group 35"/>
          <p:cNvGrpSpPr/>
          <p:nvPr/>
        </p:nvGrpSpPr>
        <p:grpSpPr>
          <a:xfrm>
            <a:off x="696186" y="4678925"/>
            <a:ext cx="1938068" cy="439947"/>
            <a:chOff x="1058498" y="4747935"/>
            <a:chExt cx="1938068" cy="439947"/>
          </a:xfrm>
        </p:grpSpPr>
        <p:sp>
          <p:nvSpPr>
            <p:cNvPr id="8" name="Rectangle 7"/>
            <p:cNvSpPr/>
            <p:nvPr/>
          </p:nvSpPr>
          <p:spPr>
            <a:xfrm>
              <a:off x="1058498" y="4747935"/>
              <a:ext cx="347931" cy="43994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409304" y="4747936"/>
              <a:ext cx="762001" cy="43994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Key K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174180" y="4747935"/>
              <a:ext cx="822386" cy="439947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 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</p:grpSp>
      <p:cxnSp>
        <p:nvCxnSpPr>
          <p:cNvPr id="12" name="Straight Arrow Connector 11"/>
          <p:cNvCxnSpPr>
            <a:stCxn id="8" idx="2"/>
            <a:endCxn id="64" idx="0"/>
          </p:cNvCxnSpPr>
          <p:nvPr/>
        </p:nvCxnSpPr>
        <p:spPr>
          <a:xfrm flipH="1">
            <a:off x="707528" y="5118872"/>
            <a:ext cx="162624" cy="321527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2634254" y="4678926"/>
            <a:ext cx="1938068" cy="439947"/>
            <a:chOff x="1058498" y="4747935"/>
            <a:chExt cx="1938068" cy="439947"/>
          </a:xfrm>
        </p:grpSpPr>
        <p:sp>
          <p:nvSpPr>
            <p:cNvPr id="39" name="Rectangle 38"/>
            <p:cNvSpPr/>
            <p:nvPr/>
          </p:nvSpPr>
          <p:spPr>
            <a:xfrm>
              <a:off x="1058498" y="4747935"/>
              <a:ext cx="347931" cy="43994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409304" y="4747936"/>
              <a:ext cx="762001" cy="43994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Key K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174180" y="4747935"/>
              <a:ext cx="822386" cy="439947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 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580662" y="4678927"/>
            <a:ext cx="1938068" cy="439947"/>
            <a:chOff x="1058498" y="4747935"/>
            <a:chExt cx="1938068" cy="439947"/>
          </a:xfrm>
        </p:grpSpPr>
        <p:sp>
          <p:nvSpPr>
            <p:cNvPr id="43" name="Rectangle 42"/>
            <p:cNvSpPr/>
            <p:nvPr/>
          </p:nvSpPr>
          <p:spPr>
            <a:xfrm>
              <a:off x="1058498" y="4747935"/>
              <a:ext cx="347931" cy="43994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409304" y="4747936"/>
              <a:ext cx="762001" cy="43994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Key K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174180" y="4747935"/>
              <a:ext cx="822386" cy="439947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 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518730" y="4678924"/>
            <a:ext cx="1938068" cy="439947"/>
            <a:chOff x="1058498" y="4747935"/>
            <a:chExt cx="1938068" cy="439947"/>
          </a:xfrm>
        </p:grpSpPr>
        <p:sp>
          <p:nvSpPr>
            <p:cNvPr id="47" name="Rectangle 46"/>
            <p:cNvSpPr/>
            <p:nvPr/>
          </p:nvSpPr>
          <p:spPr>
            <a:xfrm>
              <a:off x="1058498" y="4747935"/>
              <a:ext cx="347931" cy="43994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409304" y="4747936"/>
              <a:ext cx="762001" cy="43994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Key K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174180" y="4747935"/>
              <a:ext cx="822386" cy="439947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 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8456512" y="4678923"/>
            <a:ext cx="347931" cy="43994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cxnSp>
        <p:nvCxnSpPr>
          <p:cNvPr id="51" name="Straight Arrow Connector 50"/>
          <p:cNvCxnSpPr>
            <a:stCxn id="39" idx="2"/>
          </p:cNvCxnSpPr>
          <p:nvPr/>
        </p:nvCxnSpPr>
        <p:spPr>
          <a:xfrm flipH="1">
            <a:off x="2698232" y="5118873"/>
            <a:ext cx="109988" cy="323574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3" idx="2"/>
          </p:cNvCxnSpPr>
          <p:nvPr/>
        </p:nvCxnSpPr>
        <p:spPr>
          <a:xfrm flipH="1">
            <a:off x="4754342" y="5118874"/>
            <a:ext cx="286" cy="294249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7" idx="2"/>
          </p:cNvCxnSpPr>
          <p:nvPr/>
        </p:nvCxnSpPr>
        <p:spPr>
          <a:xfrm>
            <a:off x="6692696" y="5118871"/>
            <a:ext cx="173679" cy="294252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50" idx="2"/>
          </p:cNvCxnSpPr>
          <p:nvPr/>
        </p:nvCxnSpPr>
        <p:spPr>
          <a:xfrm>
            <a:off x="8630478" y="5118870"/>
            <a:ext cx="173965" cy="294253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993368" y="5469150"/>
            <a:ext cx="353657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Subtree w/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&lt; keys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≤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K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69658" y="5440399"/>
            <a:ext cx="107574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Subtree w/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keys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≤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K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631537" y="4261449"/>
            <a:ext cx="117290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k=2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079D1B-6747-459C-BBF2-DEA5E7D7016A}"/>
              </a:ext>
            </a:extLst>
          </p:cNvPr>
          <p:cNvSpPr txBox="1"/>
          <p:nvPr/>
        </p:nvSpPr>
        <p:spPr>
          <a:xfrm>
            <a:off x="7153276" y="3529393"/>
            <a:ext cx="178451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nodes adhere to max constraints</a:t>
            </a:r>
          </a:p>
        </p:txBody>
      </p:sp>
      <p:sp>
        <p:nvSpPr>
          <p:cNvPr id="32" name="Right Brace 31">
            <a:extLst>
              <a:ext uri="{FF2B5EF4-FFF2-40B4-BE49-F238E27FC236}">
                <a16:creationId xmlns:a16="http://schemas.microsoft.com/office/drawing/2014/main" id="{617234CC-6D8A-4009-9750-C7A5B4835C2A}"/>
              </a:ext>
            </a:extLst>
          </p:cNvPr>
          <p:cNvSpPr/>
          <p:nvPr/>
        </p:nvSpPr>
        <p:spPr>
          <a:xfrm>
            <a:off x="6878729" y="3592368"/>
            <a:ext cx="180871" cy="528715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9821" y="762152"/>
            <a:ext cx="42251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5393094" y="687504"/>
            <a:ext cx="299512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[Rudolf Bayer, Edward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McCreight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Organization and Maintenance of Large Ordered Indices.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Acta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Inf. (1) 1972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en-US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41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62" grpId="0"/>
      <p:bldP spid="64" grpId="0"/>
      <p:bldP spid="65" grpId="0"/>
      <p:bldP spid="5" grpId="0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B-Tree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B-Tree k=2</a:t>
            </a:r>
          </a:p>
          <a:p>
            <a:pPr lvl="1"/>
            <a:r>
              <a:rPr lang="en-US" dirty="0"/>
              <a:t>Get </a:t>
            </a:r>
            <a:r>
              <a:rPr lang="en-US" b="1" dirty="0">
                <a:solidFill>
                  <a:srgbClr val="7889FB"/>
                </a:solidFill>
              </a:rPr>
              <a:t>38</a:t>
            </a:r>
            <a:r>
              <a:rPr lang="en-US" dirty="0"/>
              <a:t>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/>
              <a:t> D38</a:t>
            </a:r>
          </a:p>
          <a:p>
            <a:pPr lvl="1"/>
            <a:r>
              <a:rPr lang="en-US" dirty="0"/>
              <a:t>Get </a:t>
            </a:r>
            <a:r>
              <a:rPr lang="en-US" b="1" dirty="0">
                <a:solidFill>
                  <a:srgbClr val="7889FB"/>
                </a:solidFill>
              </a:rPr>
              <a:t>20</a:t>
            </a:r>
            <a:r>
              <a:rPr lang="en-US" dirty="0"/>
              <a:t>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D20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Get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6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NULL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>
                <a:solidFill>
                  <a:srgbClr val="7889FB"/>
                </a:solidFill>
              </a:rPr>
              <a:t>Lookup</a:t>
            </a:r>
            <a:r>
              <a:rPr lang="en-US" dirty="0"/>
              <a:t> Q</a:t>
            </a:r>
            <a:r>
              <a:rPr lang="en-US" baseline="-25000" dirty="0"/>
              <a:t>K</a:t>
            </a:r>
            <a:r>
              <a:rPr lang="en-US" dirty="0"/>
              <a:t> within a node</a:t>
            </a:r>
          </a:p>
          <a:p>
            <a:pPr lvl="1"/>
            <a:r>
              <a:rPr lang="en-US" dirty="0"/>
              <a:t>Scan / binary search keys for Q</a:t>
            </a:r>
            <a:r>
              <a:rPr lang="en-US" baseline="-25000" dirty="0"/>
              <a:t>K</a:t>
            </a:r>
            <a:r>
              <a:rPr lang="en-US" dirty="0"/>
              <a:t>, if K</a:t>
            </a:r>
            <a:r>
              <a:rPr lang="en-US" baseline="-25000" dirty="0"/>
              <a:t>i</a:t>
            </a:r>
            <a:r>
              <a:rPr lang="en-US" dirty="0"/>
              <a:t>=Q</a:t>
            </a:r>
            <a:r>
              <a:rPr lang="en-US" baseline="-25000" dirty="0"/>
              <a:t>K</a:t>
            </a:r>
            <a:r>
              <a:rPr lang="en-US" dirty="0"/>
              <a:t>, return D</a:t>
            </a:r>
            <a:r>
              <a:rPr lang="en-US" baseline="-25000" dirty="0"/>
              <a:t>i</a:t>
            </a:r>
          </a:p>
          <a:p>
            <a:pPr lvl="1"/>
            <a:r>
              <a:rPr lang="en-US" dirty="0"/>
              <a:t>If node does not contain key</a:t>
            </a:r>
          </a:p>
          <a:p>
            <a:pPr lvl="2"/>
            <a:r>
              <a:rPr lang="en-US" dirty="0"/>
              <a:t>If leaf node, abort search w/ NULL (not found), otherwise</a:t>
            </a:r>
          </a:p>
          <a:p>
            <a:pPr lvl="2"/>
            <a:r>
              <a:rPr lang="en-US" dirty="0"/>
              <a:t>Decent into subtree Pi with K</a:t>
            </a:r>
            <a:r>
              <a:rPr lang="en-US" baseline="-25000" dirty="0"/>
              <a:t>i</a:t>
            </a:r>
            <a:r>
              <a:rPr lang="en-US" dirty="0"/>
              <a:t> &lt; Q</a:t>
            </a:r>
            <a:r>
              <a:rPr lang="en-US" baseline="-25000" dirty="0"/>
              <a:t>K</a:t>
            </a:r>
            <a:r>
              <a:rPr lang="en-US" dirty="0"/>
              <a:t> </a:t>
            </a:r>
            <a:r>
              <a:rPr lang="en-AT" dirty="0"/>
              <a:t>≤</a:t>
            </a:r>
            <a:r>
              <a:rPr lang="en-US" dirty="0"/>
              <a:t> K</a:t>
            </a:r>
            <a:r>
              <a:rPr lang="en-US" baseline="-25000" dirty="0"/>
              <a:t>i+1</a:t>
            </a:r>
            <a:r>
              <a:rPr lang="en-US" dirty="0"/>
              <a:t> </a:t>
            </a:r>
          </a:p>
          <a:p>
            <a:pPr lvl="1"/>
            <a:endParaRPr lang="en-US" sz="800" dirty="0"/>
          </a:p>
          <a:p>
            <a:r>
              <a:rPr lang="en-US" dirty="0">
                <a:solidFill>
                  <a:srgbClr val="7889FB"/>
                </a:solidFill>
              </a:rPr>
              <a:t>Range Scan </a:t>
            </a:r>
            <a:r>
              <a:rPr lang="en-US" dirty="0"/>
              <a:t>Q</a:t>
            </a:r>
            <a:r>
              <a:rPr lang="en-US" baseline="-25000" dirty="0"/>
              <a:t>L&lt;K&lt;U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Lookup Q</a:t>
            </a:r>
            <a:r>
              <a:rPr lang="en-US" baseline="-25000" dirty="0"/>
              <a:t>L</a:t>
            </a:r>
            <a:r>
              <a:rPr lang="en-US" dirty="0"/>
              <a:t> and call next K while K&lt;Q</a:t>
            </a:r>
            <a:r>
              <a:rPr lang="en-US" baseline="-25000" dirty="0"/>
              <a:t>U</a:t>
            </a:r>
            <a:r>
              <a:rPr lang="en-US" dirty="0"/>
              <a:t>  (keep current position and node stack)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Index Structures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5459586" y="1016506"/>
            <a:ext cx="1566112" cy="312837"/>
            <a:chOff x="4718649" y="1466491"/>
            <a:chExt cx="1566112" cy="312837"/>
          </a:xfrm>
        </p:grpSpPr>
        <p:sp>
          <p:nvSpPr>
            <p:cNvPr id="29" name="Rectangle 28"/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25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238530" y="1752098"/>
            <a:ext cx="1566112" cy="312837"/>
            <a:chOff x="4718649" y="1466491"/>
            <a:chExt cx="1566112" cy="312837"/>
          </a:xfrm>
        </p:grpSpPr>
        <p:sp>
          <p:nvSpPr>
            <p:cNvPr id="41" name="Rectangle 40"/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20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256542" y="1748079"/>
            <a:ext cx="1566112" cy="312837"/>
            <a:chOff x="4718649" y="1466491"/>
            <a:chExt cx="1566112" cy="312837"/>
          </a:xfrm>
        </p:grpSpPr>
        <p:sp>
          <p:nvSpPr>
            <p:cNvPr id="43" name="Rectangle 42"/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30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40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3015882" y="2406561"/>
            <a:ext cx="1566112" cy="312837"/>
            <a:chOff x="4718649" y="1466491"/>
            <a:chExt cx="1566112" cy="312837"/>
          </a:xfrm>
        </p:grpSpPr>
        <p:sp>
          <p:nvSpPr>
            <p:cNvPr id="101" name="Rectangle 100"/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560143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805576" y="1468224"/>
              <a:ext cx="116876" cy="30708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922452" y="1468224"/>
              <a:ext cx="245433" cy="30708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3651366" y="2800501"/>
            <a:ext cx="1566112" cy="312837"/>
            <a:chOff x="4718649" y="1466491"/>
            <a:chExt cx="1566112" cy="312837"/>
          </a:xfrm>
        </p:grpSpPr>
        <p:sp>
          <p:nvSpPr>
            <p:cNvPr id="103" name="Rectangle 102"/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13</a:t>
              </a: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14</a:t>
              </a: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5560143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15</a:t>
              </a: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5805576" y="1471099"/>
              <a:ext cx="116876" cy="30535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5922452" y="1471099"/>
              <a:ext cx="245433" cy="30535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18</a:t>
              </a: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4263306" y="3200396"/>
            <a:ext cx="1566112" cy="312837"/>
            <a:chOff x="4718649" y="1466491"/>
            <a:chExt cx="1566112" cy="312837"/>
          </a:xfrm>
        </p:grpSpPr>
        <p:sp>
          <p:nvSpPr>
            <p:cNvPr id="121" name="Rectangle 120"/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22</a:t>
              </a: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24</a:t>
              </a: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7464231" y="2403687"/>
            <a:ext cx="1566112" cy="317444"/>
            <a:chOff x="4718649" y="1466491"/>
            <a:chExt cx="1566112" cy="317444"/>
          </a:xfrm>
        </p:grpSpPr>
        <p:sp>
          <p:nvSpPr>
            <p:cNvPr id="123" name="Rectangle 122"/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41</a:t>
              </a: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42</a:t>
              </a: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5560143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45</a:t>
              </a: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5805576" y="1471098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5922452" y="1471098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46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6840269" y="2797627"/>
            <a:ext cx="1566112" cy="317444"/>
            <a:chOff x="4718649" y="1466491"/>
            <a:chExt cx="1566112" cy="317444"/>
          </a:xfrm>
        </p:grpSpPr>
        <p:sp>
          <p:nvSpPr>
            <p:cNvPr id="133" name="Rectangle 132"/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35</a:t>
              </a: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5560143" y="1466491"/>
              <a:ext cx="245433" cy="312837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38</a:t>
              </a: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5805576" y="1471098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5922452" y="1471098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6201370" y="3197522"/>
            <a:ext cx="1566112" cy="317444"/>
            <a:chOff x="4718649" y="1466491"/>
            <a:chExt cx="1566112" cy="317444"/>
          </a:xfrm>
        </p:grpSpPr>
        <p:sp>
          <p:nvSpPr>
            <p:cNvPr id="143" name="Rectangle 142"/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26</a:t>
              </a: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27</a:t>
              </a: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5560143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28</a:t>
              </a: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5805576" y="1471098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5922452" y="1471098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152" name="Straight Arrow Connector 151"/>
          <p:cNvCxnSpPr>
            <a:stCxn id="21" idx="2"/>
            <a:endCxn id="37" idx="0"/>
          </p:cNvCxnSpPr>
          <p:nvPr/>
        </p:nvCxnSpPr>
        <p:spPr>
          <a:xfrm flipH="1">
            <a:off x="5021586" y="1329343"/>
            <a:ext cx="496438" cy="422755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stCxn id="23" idx="2"/>
            <a:endCxn id="51" idx="0"/>
          </p:cNvCxnSpPr>
          <p:nvPr/>
        </p:nvCxnSpPr>
        <p:spPr>
          <a:xfrm>
            <a:off x="5880333" y="1329343"/>
            <a:ext cx="1159265" cy="418736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>
            <a:stCxn id="33" idx="2"/>
            <a:endCxn id="97" idx="0"/>
          </p:cNvCxnSpPr>
          <p:nvPr/>
        </p:nvCxnSpPr>
        <p:spPr>
          <a:xfrm flipH="1">
            <a:off x="3798938" y="2064935"/>
            <a:ext cx="498030" cy="341626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>
            <a:stCxn id="35" idx="2"/>
            <a:endCxn id="109" idx="0"/>
          </p:cNvCxnSpPr>
          <p:nvPr/>
        </p:nvCxnSpPr>
        <p:spPr>
          <a:xfrm>
            <a:off x="4659277" y="2064935"/>
            <a:ext cx="137454" cy="740174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stCxn id="37" idx="2"/>
          </p:cNvCxnSpPr>
          <p:nvPr/>
        </p:nvCxnSpPr>
        <p:spPr>
          <a:xfrm>
            <a:off x="5021586" y="2064935"/>
            <a:ext cx="554876" cy="1137194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>
            <a:endCxn id="146" idx="0"/>
          </p:cNvCxnSpPr>
          <p:nvPr/>
        </p:nvCxnSpPr>
        <p:spPr>
          <a:xfrm>
            <a:off x="6318246" y="2060916"/>
            <a:ext cx="303871" cy="1136606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>
            <a:stCxn id="45" idx="2"/>
          </p:cNvCxnSpPr>
          <p:nvPr/>
        </p:nvCxnSpPr>
        <p:spPr>
          <a:xfrm>
            <a:off x="6677289" y="2060916"/>
            <a:ext cx="611008" cy="736711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>
            <a:stCxn id="51" idx="2"/>
            <a:endCxn id="128" idx="0"/>
          </p:cNvCxnSpPr>
          <p:nvPr/>
        </p:nvCxnSpPr>
        <p:spPr>
          <a:xfrm>
            <a:off x="7039598" y="2060916"/>
            <a:ext cx="1207689" cy="342771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>
            <a:endCxn id="29" idx="0"/>
          </p:cNvCxnSpPr>
          <p:nvPr/>
        </p:nvCxnSpPr>
        <p:spPr>
          <a:xfrm>
            <a:off x="6242642" y="802258"/>
            <a:ext cx="0" cy="214248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35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B-Tree Insert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Insertion Approach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Always insert into leaf nodes!</a:t>
            </a:r>
          </a:p>
          <a:p>
            <a:pPr lvl="1"/>
            <a:r>
              <a:rPr lang="en-US" dirty="0"/>
              <a:t>Find position similar to lookup, insert and maintain sorted order</a:t>
            </a:r>
          </a:p>
          <a:p>
            <a:pPr lvl="1"/>
            <a:r>
              <a:rPr lang="en-US" dirty="0"/>
              <a:t>If node overflows (exceeds 2k entries) </a:t>
            </a:r>
            <a:r>
              <a:rPr lang="en-AT" b="1" dirty="0">
                <a:solidFill>
                  <a:schemeClr val="accent1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 node splitting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Node Splitting Approach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Split the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2k+1</a:t>
            </a:r>
            <a:r>
              <a:rPr lang="en-US" dirty="0">
                <a:sym typeface="Wingdings" panose="05000000000000000000" pitchFamily="2" charset="2"/>
              </a:rPr>
              <a:t> entries into two leaf nodes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Left node:</a:t>
            </a:r>
            <a:r>
              <a:rPr lang="en-US" dirty="0">
                <a:sym typeface="Wingdings" panose="05000000000000000000" pitchFamily="2" charset="2"/>
              </a:rPr>
              <a:t> first k entries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Right node:</a:t>
            </a:r>
            <a:r>
              <a:rPr lang="en-US" dirty="0">
                <a:sym typeface="Wingdings" panose="05000000000000000000" pitchFamily="2" charset="2"/>
              </a:rPr>
              <a:t> last k entries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(k+1)</a:t>
            </a:r>
            <a:r>
              <a:rPr lang="en-US" dirty="0" err="1">
                <a:sym typeface="Wingdings" panose="05000000000000000000" pitchFamily="2" charset="2"/>
              </a:rPr>
              <a:t>th</a:t>
            </a:r>
            <a:r>
              <a:rPr lang="en-US" dirty="0">
                <a:sym typeface="Wingdings" panose="05000000000000000000" pitchFamily="2" charset="2"/>
              </a:rPr>
              <a:t> entry inserted into parent node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AT" dirty="0"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can cause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recursive splitting</a:t>
            </a:r>
          </a:p>
          <a:p>
            <a:pPr lvl="1"/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Special case: root split (h++)</a:t>
            </a:r>
          </a:p>
          <a:p>
            <a:pPr lvl="1"/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B-Tree is self-balancing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Index Structures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084016" y="3180063"/>
            <a:ext cx="1566112" cy="312837"/>
            <a:chOff x="4718649" y="1466491"/>
            <a:chExt cx="1566112" cy="312837"/>
          </a:xfrm>
        </p:grpSpPr>
        <p:sp>
          <p:nvSpPr>
            <p:cNvPr id="6" name="Rectangle 5"/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30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894891" y="3835671"/>
            <a:ext cx="1566112" cy="317444"/>
            <a:chOff x="4718649" y="1466491"/>
            <a:chExt cx="1566112" cy="317444"/>
          </a:xfrm>
        </p:grpSpPr>
        <p:sp>
          <p:nvSpPr>
            <p:cNvPr id="13" name="Rectangle 12"/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41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42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560143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45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805576" y="1471098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922452" y="1471098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46</a:t>
              </a:r>
            </a:p>
          </p:txBody>
        </p:sp>
      </p:grpSp>
      <p:cxnSp>
        <p:nvCxnSpPr>
          <p:cNvPr id="22" name="Straight Arrow Connector 21"/>
          <p:cNvCxnSpPr/>
          <p:nvPr/>
        </p:nvCxnSpPr>
        <p:spPr>
          <a:xfrm>
            <a:off x="6145720" y="3492900"/>
            <a:ext cx="0" cy="276848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2"/>
          </p:cNvCxnSpPr>
          <p:nvPr/>
        </p:nvCxnSpPr>
        <p:spPr>
          <a:xfrm>
            <a:off x="6504763" y="3492900"/>
            <a:ext cx="0" cy="276848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" idx="2"/>
            <a:endCxn id="18" idx="0"/>
          </p:cNvCxnSpPr>
          <p:nvPr/>
        </p:nvCxnSpPr>
        <p:spPr>
          <a:xfrm>
            <a:off x="6867072" y="3492900"/>
            <a:ext cx="810875" cy="342771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8605301" y="3839692"/>
            <a:ext cx="245433" cy="312837"/>
          </a:xfrm>
          <a:prstGeom prst="rect">
            <a:avLst/>
          </a:prstGeom>
          <a:solidFill>
            <a:srgbClr val="7889FB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47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092011" y="3458395"/>
            <a:ext cx="86891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2k+1</a:t>
            </a:r>
          </a:p>
        </p:txBody>
      </p:sp>
      <p:sp>
        <p:nvSpPr>
          <p:cNvPr id="36" name="Right Arrow 35"/>
          <p:cNvSpPr/>
          <p:nvPr/>
        </p:nvSpPr>
        <p:spPr>
          <a:xfrm rot="5400000">
            <a:off x="6181216" y="4117569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5451412" y="4850709"/>
            <a:ext cx="1566112" cy="312837"/>
            <a:chOff x="4718649" y="1466491"/>
            <a:chExt cx="1566112" cy="312837"/>
          </a:xfrm>
        </p:grpSpPr>
        <p:sp>
          <p:nvSpPr>
            <p:cNvPr id="38" name="Rectangle 37"/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30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40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718159" y="5506317"/>
            <a:ext cx="1566112" cy="312837"/>
            <a:chOff x="4718649" y="1466491"/>
            <a:chExt cx="1566112" cy="312837"/>
          </a:xfrm>
        </p:grpSpPr>
        <p:sp>
          <p:nvSpPr>
            <p:cNvPr id="45" name="Rectangle 44"/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41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42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54" name="Straight Arrow Connector 53"/>
          <p:cNvCxnSpPr/>
          <p:nvPr/>
        </p:nvCxnSpPr>
        <p:spPr>
          <a:xfrm flipH="1">
            <a:off x="5072332" y="5163546"/>
            <a:ext cx="440784" cy="171385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0" idx="2"/>
          </p:cNvCxnSpPr>
          <p:nvPr/>
        </p:nvCxnSpPr>
        <p:spPr>
          <a:xfrm flipH="1">
            <a:off x="5451412" y="5163546"/>
            <a:ext cx="420747" cy="171385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3" idx="2"/>
            <a:endCxn id="50" idx="0"/>
          </p:cNvCxnSpPr>
          <p:nvPr/>
        </p:nvCxnSpPr>
        <p:spPr>
          <a:xfrm flipH="1">
            <a:off x="5501215" y="5163546"/>
            <a:ext cx="733253" cy="342771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6284718" y="4850922"/>
            <a:ext cx="245433" cy="312837"/>
          </a:xfrm>
          <a:prstGeom prst="rect">
            <a:avLst/>
          </a:prstGeom>
          <a:solidFill>
            <a:srgbClr val="7889FB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45</a:t>
            </a:r>
          </a:p>
        </p:txBody>
      </p:sp>
      <p:sp>
        <p:nvSpPr>
          <p:cNvPr id="61" name="Rectangle 60"/>
          <p:cNvSpPr/>
          <p:nvPr/>
        </p:nvSpPr>
        <p:spPr>
          <a:xfrm>
            <a:off x="6531073" y="4852228"/>
            <a:ext cx="116876" cy="31283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6535456" y="5503440"/>
            <a:ext cx="1566112" cy="312837"/>
            <a:chOff x="4718649" y="1466491"/>
            <a:chExt cx="1566112" cy="312837"/>
          </a:xfrm>
        </p:grpSpPr>
        <p:sp>
          <p:nvSpPr>
            <p:cNvPr id="65" name="Rectangle 64"/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46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47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71" name="Straight Arrow Connector 70"/>
          <p:cNvCxnSpPr>
            <a:stCxn id="61" idx="2"/>
            <a:endCxn id="70" idx="0"/>
          </p:cNvCxnSpPr>
          <p:nvPr/>
        </p:nvCxnSpPr>
        <p:spPr>
          <a:xfrm>
            <a:off x="6589511" y="5165065"/>
            <a:ext cx="729001" cy="338375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4742090" y="5819155"/>
            <a:ext cx="76994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first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559384" y="5816281"/>
            <a:ext cx="76994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last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289090" y="5175052"/>
            <a:ext cx="23672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964316" y="4152529"/>
            <a:ext cx="1067568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overflow</a:t>
            </a:r>
          </a:p>
        </p:txBody>
      </p:sp>
    </p:spTree>
    <p:extLst>
      <p:ext uri="{BB962C8B-B14F-4D97-AF65-F5344CB8AC3E}">
        <p14:creationId xmlns:p14="http://schemas.microsoft.com/office/powerpoint/2010/main" val="149020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36" grpId="0" animBg="1"/>
      <p:bldP spid="60" grpId="0" animBg="1"/>
      <p:bldP spid="61" grpId="0" animBg="1"/>
      <p:bldP spid="74" grpId="0"/>
      <p:bldP spid="75" grpId="0"/>
      <p:bldP spid="76" grpId="0"/>
      <p:bldP spid="7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B-Tree Insert, cont. (Example w/ k=1)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3884722" cy="4941101"/>
          </a:xfrm>
        </p:spPr>
        <p:txBody>
          <a:bodyPr/>
          <a:lstStyle/>
          <a:p>
            <a:r>
              <a:rPr lang="en-US" dirty="0"/>
              <a:t>Insert </a:t>
            </a:r>
            <a:r>
              <a:rPr lang="en-US" dirty="0">
                <a:solidFill>
                  <a:srgbClr val="7889FB"/>
                </a:solidFill>
              </a:rPr>
              <a:t>1</a:t>
            </a:r>
          </a:p>
          <a:p>
            <a:pPr lvl="1"/>
            <a:endParaRPr lang="en-US" dirty="0"/>
          </a:p>
          <a:p>
            <a:r>
              <a:rPr lang="en-US" dirty="0"/>
              <a:t>Insert </a:t>
            </a:r>
            <a:r>
              <a:rPr lang="en-US" dirty="0">
                <a:solidFill>
                  <a:srgbClr val="7889FB"/>
                </a:solidFill>
              </a:rPr>
              <a:t>5</a:t>
            </a:r>
          </a:p>
          <a:p>
            <a:pPr lvl="1"/>
            <a:endParaRPr lang="en-US" dirty="0"/>
          </a:p>
          <a:p>
            <a:r>
              <a:rPr lang="en-US" dirty="0"/>
              <a:t>Insert </a:t>
            </a:r>
            <a:r>
              <a:rPr lang="en-US" dirty="0">
                <a:solidFill>
                  <a:srgbClr val="7889FB"/>
                </a:solidFill>
              </a:rPr>
              <a:t>2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</a:t>
            </a:r>
            <a:r>
              <a:rPr lang="en-US" dirty="0">
                <a:solidFill>
                  <a:schemeClr val="accent1"/>
                </a:solidFill>
              </a:rPr>
              <a:t>split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Insert </a:t>
            </a:r>
            <a:r>
              <a:rPr lang="en-US" dirty="0">
                <a:solidFill>
                  <a:srgbClr val="7889FB"/>
                </a:solidFill>
              </a:rPr>
              <a:t>6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Insert </a:t>
            </a:r>
            <a:r>
              <a:rPr lang="en-US" dirty="0">
                <a:solidFill>
                  <a:srgbClr val="7889FB"/>
                </a:solidFill>
              </a:rPr>
              <a:t>7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</a:t>
            </a:r>
            <a:r>
              <a:rPr lang="en-US" dirty="0">
                <a:solidFill>
                  <a:schemeClr val="accent1"/>
                </a:solidFill>
              </a:rPr>
              <a:t>split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Index Structures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40408" y="1308383"/>
            <a:ext cx="3884722" cy="49411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70146"/>
              </a:buClr>
              <a:buFont typeface="Wingdings" panose="05000000000000000000" pitchFamily="2" charset="2"/>
              <a:buChar char="§"/>
              <a:defRPr sz="2000" b="1" kern="120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defRPr>
            </a:lvl1pPr>
            <a:lvl2pPr marL="6858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defRPr>
            </a:lvl4pPr>
            <a:lvl5pPr marL="20574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Insert </a:t>
            </a:r>
            <a:r>
              <a:rPr lang="en-US" dirty="0">
                <a:solidFill>
                  <a:srgbClr val="7889FB"/>
                </a:solidFill>
              </a:rPr>
              <a:t>4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Insert </a:t>
            </a:r>
            <a:r>
              <a:rPr lang="en-US" dirty="0">
                <a:solidFill>
                  <a:srgbClr val="7889FB"/>
                </a:solidFill>
              </a:rPr>
              <a:t>8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Insert </a:t>
            </a:r>
            <a:r>
              <a:rPr lang="en-US" dirty="0">
                <a:solidFill>
                  <a:srgbClr val="7889FB"/>
                </a:solidFill>
              </a:rPr>
              <a:t>3</a:t>
            </a:r>
            <a:br>
              <a:rPr lang="en-US" dirty="0">
                <a:solidFill>
                  <a:srgbClr val="7889FB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chemeClr val="accent1"/>
                </a:solidFill>
              </a:rPr>
              <a:t>2x split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Note:</a:t>
            </a:r>
            <a:r>
              <a:rPr lang="en-US" dirty="0"/>
              <a:t> Exercise </a:t>
            </a:r>
            <a:r>
              <a:rPr lang="en-US" dirty="0" smtClean="0"/>
              <a:t>03?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(B-tree insertion and deletion)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613824" y="2120071"/>
            <a:ext cx="724618" cy="242891"/>
            <a:chOff x="4718649" y="1466491"/>
            <a:chExt cx="841494" cy="312837"/>
          </a:xfrm>
        </p:grpSpPr>
        <p:sp>
          <p:nvSpPr>
            <p:cNvPr id="8" name="Rectangle 7"/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766219" y="1435711"/>
            <a:ext cx="412630" cy="242891"/>
            <a:chOff x="4718649" y="1466491"/>
            <a:chExt cx="479185" cy="312837"/>
          </a:xfrm>
        </p:grpSpPr>
        <p:sp>
          <p:nvSpPr>
            <p:cNvPr id="17" name="Rectangle 16"/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32" name="Group 231"/>
          <p:cNvGrpSpPr/>
          <p:nvPr/>
        </p:nvGrpSpPr>
        <p:grpSpPr>
          <a:xfrm>
            <a:off x="2441293" y="2821685"/>
            <a:ext cx="1056734" cy="659833"/>
            <a:chOff x="2441293" y="2821685"/>
            <a:chExt cx="1056734" cy="659833"/>
          </a:xfrm>
        </p:grpSpPr>
        <p:grpSp>
          <p:nvGrpSpPr>
            <p:cNvPr id="22" name="Group 21"/>
            <p:cNvGrpSpPr/>
            <p:nvPr/>
          </p:nvGrpSpPr>
          <p:grpSpPr>
            <a:xfrm>
              <a:off x="2763343" y="2821685"/>
              <a:ext cx="412630" cy="242891"/>
              <a:chOff x="4718649" y="1466491"/>
              <a:chExt cx="479185" cy="312837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2441293" y="3232873"/>
              <a:ext cx="412630" cy="242891"/>
              <a:chOff x="4718649" y="1466491"/>
              <a:chExt cx="479185" cy="312837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085397" y="3238627"/>
              <a:ext cx="412630" cy="242891"/>
              <a:chOff x="4718649" y="1466491"/>
              <a:chExt cx="479185" cy="312837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34" name="Straight Arrow Connector 33"/>
            <p:cNvCxnSpPr>
              <a:stCxn id="23" idx="2"/>
              <a:endCxn id="28" idx="0"/>
            </p:cNvCxnSpPr>
            <p:nvPr/>
          </p:nvCxnSpPr>
          <p:spPr>
            <a:xfrm flipH="1">
              <a:off x="2647608" y="3064576"/>
              <a:ext cx="166057" cy="168297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25" idx="2"/>
              <a:endCxn id="32" idx="0"/>
            </p:cNvCxnSpPr>
            <p:nvPr/>
          </p:nvCxnSpPr>
          <p:spPr>
            <a:xfrm>
              <a:off x="3125652" y="3064576"/>
              <a:ext cx="166060" cy="17405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3" name="Group 232"/>
          <p:cNvGrpSpPr/>
          <p:nvPr/>
        </p:nvGrpSpPr>
        <p:grpSpPr>
          <a:xfrm>
            <a:off x="2438419" y="3836722"/>
            <a:ext cx="1371596" cy="654079"/>
            <a:chOff x="2438419" y="3836722"/>
            <a:chExt cx="1371596" cy="654079"/>
          </a:xfrm>
        </p:grpSpPr>
        <p:grpSp>
          <p:nvGrpSpPr>
            <p:cNvPr id="41" name="Group 40"/>
            <p:cNvGrpSpPr/>
            <p:nvPr/>
          </p:nvGrpSpPr>
          <p:grpSpPr>
            <a:xfrm>
              <a:off x="2760469" y="3836722"/>
              <a:ext cx="412630" cy="242891"/>
              <a:chOff x="4718649" y="1466491"/>
              <a:chExt cx="479185" cy="312837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2438419" y="4247910"/>
              <a:ext cx="412630" cy="242891"/>
              <a:chOff x="4718649" y="1466491"/>
              <a:chExt cx="479185" cy="312837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53" name="Straight Arrow Connector 52"/>
            <p:cNvCxnSpPr>
              <a:stCxn id="42" idx="2"/>
              <a:endCxn id="47" idx="0"/>
            </p:cNvCxnSpPr>
            <p:nvPr/>
          </p:nvCxnSpPr>
          <p:spPr>
            <a:xfrm flipH="1">
              <a:off x="2644734" y="4079613"/>
              <a:ext cx="166057" cy="168297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44" idx="2"/>
              <a:endCxn id="58" idx="0"/>
            </p:cNvCxnSpPr>
            <p:nvPr/>
          </p:nvCxnSpPr>
          <p:spPr>
            <a:xfrm>
              <a:off x="3122778" y="4079613"/>
              <a:ext cx="324929" cy="165463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Group 54"/>
            <p:cNvGrpSpPr/>
            <p:nvPr/>
          </p:nvGrpSpPr>
          <p:grpSpPr>
            <a:xfrm>
              <a:off x="3085397" y="4245076"/>
              <a:ext cx="724618" cy="242891"/>
              <a:chOff x="4718649" y="1466491"/>
              <a:chExt cx="841494" cy="312837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6</a:t>
                </a: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234" name="Group 233"/>
          <p:cNvGrpSpPr/>
          <p:nvPr/>
        </p:nvGrpSpPr>
        <p:grpSpPr>
          <a:xfrm>
            <a:off x="2194001" y="4885506"/>
            <a:ext cx="1577194" cy="683590"/>
            <a:chOff x="2194001" y="4885506"/>
            <a:chExt cx="1577194" cy="683590"/>
          </a:xfrm>
        </p:grpSpPr>
        <p:grpSp>
          <p:nvGrpSpPr>
            <p:cNvPr id="66" name="Group 65"/>
            <p:cNvGrpSpPr/>
            <p:nvPr/>
          </p:nvGrpSpPr>
          <p:grpSpPr>
            <a:xfrm>
              <a:off x="2194001" y="5323329"/>
              <a:ext cx="412630" cy="242891"/>
              <a:chOff x="4718649" y="1466491"/>
              <a:chExt cx="479185" cy="312837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2613114" y="4885506"/>
              <a:ext cx="724618" cy="242891"/>
              <a:chOff x="4718649" y="1466491"/>
              <a:chExt cx="841494" cy="312837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6</a:t>
                </a: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2766218" y="5326205"/>
              <a:ext cx="412630" cy="242891"/>
              <a:chOff x="4718649" y="1466491"/>
              <a:chExt cx="479185" cy="312837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3358565" y="5323332"/>
              <a:ext cx="412630" cy="242891"/>
              <a:chOff x="4718649" y="1466491"/>
              <a:chExt cx="479185" cy="312837"/>
            </a:xfrm>
          </p:grpSpPr>
          <p:sp>
            <p:nvSpPr>
              <p:cNvPr id="89" name="Rectangle 88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95" name="Straight Arrow Connector 94"/>
            <p:cNvCxnSpPr>
              <a:stCxn id="83" idx="2"/>
              <a:endCxn id="90" idx="0"/>
            </p:cNvCxnSpPr>
            <p:nvPr/>
          </p:nvCxnSpPr>
          <p:spPr>
            <a:xfrm>
              <a:off x="3287411" y="5128397"/>
              <a:ext cx="277469" cy="194935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stCxn id="79" idx="2"/>
              <a:endCxn id="68" idx="0"/>
            </p:cNvCxnSpPr>
            <p:nvPr/>
          </p:nvCxnSpPr>
          <p:spPr>
            <a:xfrm flipH="1">
              <a:off x="2400316" y="5128397"/>
              <a:ext cx="263120" cy="19493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81" idx="2"/>
              <a:endCxn id="86" idx="0"/>
            </p:cNvCxnSpPr>
            <p:nvPr/>
          </p:nvCxnSpPr>
          <p:spPr>
            <a:xfrm flipH="1">
              <a:off x="2972533" y="5128397"/>
              <a:ext cx="2891" cy="197808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" name="Group 234"/>
          <p:cNvGrpSpPr/>
          <p:nvPr/>
        </p:nvGrpSpPr>
        <p:grpSpPr>
          <a:xfrm>
            <a:off x="6176519" y="1432070"/>
            <a:ext cx="1956754" cy="680717"/>
            <a:chOff x="6176519" y="1432070"/>
            <a:chExt cx="1956754" cy="680717"/>
          </a:xfrm>
        </p:grpSpPr>
        <p:grpSp>
          <p:nvGrpSpPr>
            <p:cNvPr id="99" name="Group 98"/>
            <p:cNvGrpSpPr/>
            <p:nvPr/>
          </p:nvGrpSpPr>
          <p:grpSpPr>
            <a:xfrm>
              <a:off x="6176519" y="1869893"/>
              <a:ext cx="412630" cy="242891"/>
              <a:chOff x="4718649" y="1466491"/>
              <a:chExt cx="479185" cy="312837"/>
            </a:xfrm>
          </p:grpSpPr>
          <p:sp>
            <p:nvSpPr>
              <p:cNvPr id="100" name="Rectangle 99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6785412" y="1432070"/>
              <a:ext cx="724618" cy="242891"/>
              <a:chOff x="4718649" y="1466491"/>
              <a:chExt cx="841494" cy="312837"/>
            </a:xfrm>
          </p:grpSpPr>
          <p:sp>
            <p:nvSpPr>
              <p:cNvPr id="106" name="Rectangle 105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6</a:t>
                </a: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15" name="Group 114"/>
            <p:cNvGrpSpPr/>
            <p:nvPr/>
          </p:nvGrpSpPr>
          <p:grpSpPr>
            <a:xfrm>
              <a:off x="7720643" y="1869896"/>
              <a:ext cx="412630" cy="242891"/>
              <a:chOff x="4718649" y="1466491"/>
              <a:chExt cx="479185" cy="312837"/>
            </a:xfrm>
          </p:grpSpPr>
          <p:sp>
            <p:nvSpPr>
              <p:cNvPr id="116" name="Rectangle 115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19" name="Straight Arrow Connector 118"/>
            <p:cNvCxnSpPr>
              <a:stCxn id="110" idx="2"/>
              <a:endCxn id="117" idx="0"/>
            </p:cNvCxnSpPr>
            <p:nvPr/>
          </p:nvCxnSpPr>
          <p:spPr>
            <a:xfrm>
              <a:off x="7459709" y="1674961"/>
              <a:ext cx="467249" cy="194935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0" name="Group 119"/>
            <p:cNvGrpSpPr/>
            <p:nvPr/>
          </p:nvGrpSpPr>
          <p:grpSpPr>
            <a:xfrm>
              <a:off x="6792572" y="1869893"/>
              <a:ext cx="724618" cy="242891"/>
              <a:chOff x="4718649" y="1466491"/>
              <a:chExt cx="841494" cy="312837"/>
            </a:xfrm>
          </p:grpSpPr>
          <p:sp>
            <p:nvSpPr>
              <p:cNvPr id="121" name="Rectangle 120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03" name="Straight Arrow Connector 102"/>
            <p:cNvCxnSpPr>
              <a:stCxn id="106" idx="2"/>
              <a:endCxn id="101" idx="0"/>
            </p:cNvCxnSpPr>
            <p:nvPr/>
          </p:nvCxnSpPr>
          <p:spPr>
            <a:xfrm flipH="1">
              <a:off x="6382834" y="1674961"/>
              <a:ext cx="452900" cy="19493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>
              <a:stCxn id="108" idx="2"/>
              <a:endCxn id="123" idx="0"/>
            </p:cNvCxnSpPr>
            <p:nvPr/>
          </p:nvCxnSpPr>
          <p:spPr>
            <a:xfrm>
              <a:off x="7147722" y="1674961"/>
              <a:ext cx="7160" cy="19493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6" name="Group 235"/>
          <p:cNvGrpSpPr/>
          <p:nvPr/>
        </p:nvGrpSpPr>
        <p:grpSpPr>
          <a:xfrm>
            <a:off x="6182272" y="2516118"/>
            <a:ext cx="2262287" cy="689340"/>
            <a:chOff x="6182272" y="2516118"/>
            <a:chExt cx="2262287" cy="689340"/>
          </a:xfrm>
        </p:grpSpPr>
        <p:grpSp>
          <p:nvGrpSpPr>
            <p:cNvPr id="127" name="Group 126"/>
            <p:cNvGrpSpPr/>
            <p:nvPr/>
          </p:nvGrpSpPr>
          <p:grpSpPr>
            <a:xfrm>
              <a:off x="6182272" y="2962567"/>
              <a:ext cx="412630" cy="242891"/>
              <a:chOff x="4718649" y="1466491"/>
              <a:chExt cx="479185" cy="312837"/>
            </a:xfrm>
          </p:grpSpPr>
          <p:sp>
            <p:nvSpPr>
              <p:cNvPr id="128" name="Rectangle 127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33" name="Group 132"/>
            <p:cNvGrpSpPr/>
            <p:nvPr/>
          </p:nvGrpSpPr>
          <p:grpSpPr>
            <a:xfrm>
              <a:off x="6791165" y="2516118"/>
              <a:ext cx="724618" cy="242891"/>
              <a:chOff x="4718649" y="1466491"/>
              <a:chExt cx="841494" cy="312837"/>
            </a:xfrm>
          </p:grpSpPr>
          <p:sp>
            <p:nvSpPr>
              <p:cNvPr id="134" name="Rectangle 133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6</a:t>
                </a: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43" name="Straight Arrow Connector 142"/>
            <p:cNvCxnSpPr>
              <a:stCxn id="138" idx="2"/>
              <a:endCxn id="153" idx="0"/>
            </p:cNvCxnSpPr>
            <p:nvPr/>
          </p:nvCxnSpPr>
          <p:spPr>
            <a:xfrm>
              <a:off x="7465462" y="2759009"/>
              <a:ext cx="616789" cy="202806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4" name="Group 143"/>
            <p:cNvGrpSpPr/>
            <p:nvPr/>
          </p:nvGrpSpPr>
          <p:grpSpPr>
            <a:xfrm>
              <a:off x="6798325" y="2962567"/>
              <a:ext cx="724618" cy="242891"/>
              <a:chOff x="4718649" y="1466491"/>
              <a:chExt cx="841494" cy="312837"/>
            </a:xfrm>
          </p:grpSpPr>
          <p:sp>
            <p:nvSpPr>
              <p:cNvPr id="145" name="Rectangle 144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50" name="Group 149"/>
            <p:cNvGrpSpPr/>
            <p:nvPr/>
          </p:nvGrpSpPr>
          <p:grpSpPr>
            <a:xfrm>
              <a:off x="7719941" y="2961815"/>
              <a:ext cx="724618" cy="242891"/>
              <a:chOff x="4718649" y="1466491"/>
              <a:chExt cx="841494" cy="312837"/>
            </a:xfrm>
          </p:grpSpPr>
          <p:sp>
            <p:nvSpPr>
              <p:cNvPr id="151" name="Rectangle 150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8</a:t>
                </a:r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32" name="Straight Arrow Connector 131"/>
            <p:cNvCxnSpPr>
              <a:stCxn id="136" idx="2"/>
              <a:endCxn id="147" idx="0"/>
            </p:cNvCxnSpPr>
            <p:nvPr/>
          </p:nvCxnSpPr>
          <p:spPr>
            <a:xfrm>
              <a:off x="7153475" y="2759009"/>
              <a:ext cx="7160" cy="203558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>
              <a:stCxn id="134" idx="2"/>
              <a:endCxn id="129" idx="0"/>
            </p:cNvCxnSpPr>
            <p:nvPr/>
          </p:nvCxnSpPr>
          <p:spPr>
            <a:xfrm flipH="1">
              <a:off x="6388587" y="2759009"/>
              <a:ext cx="452900" cy="203558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7" name="Group 236"/>
          <p:cNvGrpSpPr/>
          <p:nvPr/>
        </p:nvGrpSpPr>
        <p:grpSpPr>
          <a:xfrm>
            <a:off x="5891856" y="3621062"/>
            <a:ext cx="2825873" cy="1056642"/>
            <a:chOff x="5891856" y="3621062"/>
            <a:chExt cx="2825873" cy="1056642"/>
          </a:xfrm>
        </p:grpSpPr>
        <p:grpSp>
          <p:nvGrpSpPr>
            <p:cNvPr id="190" name="Group 189"/>
            <p:cNvGrpSpPr/>
            <p:nvPr/>
          </p:nvGrpSpPr>
          <p:grpSpPr>
            <a:xfrm>
              <a:off x="6944271" y="3621062"/>
              <a:ext cx="412630" cy="242891"/>
              <a:chOff x="4718649" y="1466491"/>
              <a:chExt cx="479185" cy="312837"/>
            </a:xfrm>
          </p:grpSpPr>
          <p:sp>
            <p:nvSpPr>
              <p:cNvPr id="191" name="Rectangle 190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94" name="Group 193"/>
            <p:cNvGrpSpPr/>
            <p:nvPr/>
          </p:nvGrpSpPr>
          <p:grpSpPr>
            <a:xfrm>
              <a:off x="6216783" y="4032250"/>
              <a:ext cx="412630" cy="242891"/>
              <a:chOff x="4718649" y="1466491"/>
              <a:chExt cx="479185" cy="312837"/>
            </a:xfrm>
          </p:grpSpPr>
          <p:sp>
            <p:nvSpPr>
              <p:cNvPr id="195" name="Rectangle 194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6" name="Rectangle 195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97" name="Rectangle 196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98" name="Group 197"/>
            <p:cNvGrpSpPr/>
            <p:nvPr/>
          </p:nvGrpSpPr>
          <p:grpSpPr>
            <a:xfrm>
              <a:off x="7671765" y="4038004"/>
              <a:ext cx="412630" cy="242891"/>
              <a:chOff x="4718649" y="1466491"/>
              <a:chExt cx="479185" cy="312837"/>
            </a:xfrm>
          </p:grpSpPr>
          <p:sp>
            <p:nvSpPr>
              <p:cNvPr id="199" name="Rectangle 198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0" name="Rectangle 199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6</a:t>
                </a:r>
              </a:p>
            </p:txBody>
          </p:sp>
          <p:sp>
            <p:nvSpPr>
              <p:cNvPr id="201" name="Rectangle 200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202" name="Straight Arrow Connector 201"/>
            <p:cNvCxnSpPr>
              <a:stCxn id="191" idx="2"/>
              <a:endCxn id="196" idx="0"/>
            </p:cNvCxnSpPr>
            <p:nvPr/>
          </p:nvCxnSpPr>
          <p:spPr>
            <a:xfrm flipH="1">
              <a:off x="6423098" y="3863953"/>
              <a:ext cx="571495" cy="168297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Arrow Connector 202"/>
            <p:cNvCxnSpPr>
              <a:stCxn id="193" idx="2"/>
              <a:endCxn id="200" idx="0"/>
            </p:cNvCxnSpPr>
            <p:nvPr/>
          </p:nvCxnSpPr>
          <p:spPr>
            <a:xfrm>
              <a:off x="7306580" y="3863953"/>
              <a:ext cx="571500" cy="17405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4" name="Group 203"/>
            <p:cNvGrpSpPr/>
            <p:nvPr/>
          </p:nvGrpSpPr>
          <p:grpSpPr>
            <a:xfrm>
              <a:off x="5891856" y="4431937"/>
              <a:ext cx="412630" cy="242891"/>
              <a:chOff x="4718649" y="1466491"/>
              <a:chExt cx="479185" cy="312837"/>
            </a:xfrm>
          </p:grpSpPr>
          <p:sp>
            <p:nvSpPr>
              <p:cNvPr id="205" name="Rectangle 204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6" name="Rectangle 205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207" name="Rectangle 206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208" name="Straight Arrow Connector 207"/>
            <p:cNvCxnSpPr>
              <a:stCxn id="195" idx="2"/>
              <a:endCxn id="206" idx="0"/>
            </p:cNvCxnSpPr>
            <p:nvPr/>
          </p:nvCxnSpPr>
          <p:spPr>
            <a:xfrm flipH="1">
              <a:off x="6098171" y="4275141"/>
              <a:ext cx="168934" cy="156796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Arrow Connector 208"/>
            <p:cNvCxnSpPr>
              <a:stCxn id="197" idx="2"/>
              <a:endCxn id="212" idx="0"/>
            </p:cNvCxnSpPr>
            <p:nvPr/>
          </p:nvCxnSpPr>
          <p:spPr>
            <a:xfrm>
              <a:off x="6579092" y="4275141"/>
              <a:ext cx="160304" cy="15967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0" name="Group 209"/>
            <p:cNvGrpSpPr/>
            <p:nvPr/>
          </p:nvGrpSpPr>
          <p:grpSpPr>
            <a:xfrm>
              <a:off x="6533081" y="4434813"/>
              <a:ext cx="412630" cy="242891"/>
              <a:chOff x="4718649" y="1466491"/>
              <a:chExt cx="479185" cy="312837"/>
            </a:xfrm>
          </p:grpSpPr>
          <p:sp>
            <p:nvSpPr>
              <p:cNvPr id="211" name="Rectangle 210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2" name="Rectangle 211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213" name="Rectangle 212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16" name="Group 215"/>
            <p:cNvGrpSpPr/>
            <p:nvPr/>
          </p:nvGrpSpPr>
          <p:grpSpPr>
            <a:xfrm>
              <a:off x="7355106" y="4431936"/>
              <a:ext cx="412630" cy="242891"/>
              <a:chOff x="4718649" y="1466491"/>
              <a:chExt cx="479185" cy="312837"/>
            </a:xfrm>
          </p:grpSpPr>
          <p:sp>
            <p:nvSpPr>
              <p:cNvPr id="217" name="Rectangle 216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8" name="Rectangle 217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20" name="Group 219"/>
            <p:cNvGrpSpPr/>
            <p:nvPr/>
          </p:nvGrpSpPr>
          <p:grpSpPr>
            <a:xfrm>
              <a:off x="7993111" y="4434051"/>
              <a:ext cx="724618" cy="242891"/>
              <a:chOff x="4718649" y="1466491"/>
              <a:chExt cx="841494" cy="312837"/>
            </a:xfrm>
          </p:grpSpPr>
          <p:sp>
            <p:nvSpPr>
              <p:cNvPr id="221" name="Rectangle 220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2" name="Rectangle 221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223" name="Rectangle 222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4" name="Rectangle 223"/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8</a:t>
                </a:r>
              </a:p>
            </p:txBody>
          </p:sp>
          <p:sp>
            <p:nvSpPr>
              <p:cNvPr id="225" name="Rectangle 224"/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226" name="Straight Arrow Connector 225"/>
            <p:cNvCxnSpPr>
              <a:stCxn id="199" idx="2"/>
              <a:endCxn id="218" idx="0"/>
            </p:cNvCxnSpPr>
            <p:nvPr/>
          </p:nvCxnSpPr>
          <p:spPr>
            <a:xfrm flipH="1">
              <a:off x="7561421" y="4280895"/>
              <a:ext cx="160666" cy="15104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Arrow Connector 228"/>
            <p:cNvCxnSpPr>
              <a:stCxn id="201" idx="2"/>
              <a:endCxn id="223" idx="0"/>
            </p:cNvCxnSpPr>
            <p:nvPr/>
          </p:nvCxnSpPr>
          <p:spPr>
            <a:xfrm>
              <a:off x="8034074" y="4280895"/>
              <a:ext cx="321347" cy="153156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723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B-Tree Delete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Deletion Approach</a:t>
            </a:r>
          </a:p>
          <a:p>
            <a:pPr lvl="1"/>
            <a:r>
              <a:rPr lang="en-US" dirty="0"/>
              <a:t>Lookup deletion key, abort if non-existing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Case inner node: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move entry</a:t>
            </a:r>
            <a:r>
              <a:rPr lang="en-US" dirty="0">
                <a:sym typeface="Wingdings" panose="05000000000000000000" pitchFamily="2" charset="2"/>
              </a:rPr>
              <a:t> from fullest successor node into position </a:t>
            </a:r>
          </a:p>
          <a:p>
            <a:pPr lvl="1"/>
            <a:r>
              <a:rPr lang="en-US" dirty="0"/>
              <a:t>Case leaf node: if underflows (&lt;k entries) </a:t>
            </a:r>
            <a:r>
              <a:rPr lang="en-AT" b="1" dirty="0">
                <a:solidFill>
                  <a:schemeClr val="accent1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 merge w/ sibling</a:t>
            </a:r>
          </a:p>
          <a:p>
            <a:pPr lvl="1"/>
            <a:endParaRPr lang="en-US" dirty="0"/>
          </a:p>
          <a:p>
            <a:r>
              <a:rPr lang="en-US" dirty="0"/>
              <a:t>Example</a:t>
            </a:r>
          </a:p>
          <a:p>
            <a:pPr lvl="1"/>
            <a:r>
              <a:rPr lang="en-US" dirty="0"/>
              <a:t>Case</a:t>
            </a:r>
            <a:br>
              <a:rPr lang="en-US" dirty="0"/>
            </a:br>
            <a:r>
              <a:rPr lang="en-US" dirty="0"/>
              <a:t>inner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Case</a:t>
            </a:r>
            <a:br>
              <a:rPr lang="en-US" dirty="0"/>
            </a:br>
            <a:r>
              <a:rPr lang="en-US" dirty="0"/>
              <a:t>leaf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Index Structures</a:t>
            </a:r>
          </a:p>
        </p:txBody>
      </p:sp>
      <p:grpSp>
        <p:nvGrpSpPr>
          <p:cNvPr id="227" name="Group 226"/>
          <p:cNvGrpSpPr/>
          <p:nvPr/>
        </p:nvGrpSpPr>
        <p:grpSpPr>
          <a:xfrm>
            <a:off x="2432669" y="3146612"/>
            <a:ext cx="2825873" cy="1056642"/>
            <a:chOff x="2432669" y="3146612"/>
            <a:chExt cx="2825873" cy="1056642"/>
          </a:xfrm>
        </p:grpSpPr>
        <p:grpSp>
          <p:nvGrpSpPr>
            <p:cNvPr id="5" name="Group 4"/>
            <p:cNvGrpSpPr/>
            <p:nvPr/>
          </p:nvGrpSpPr>
          <p:grpSpPr>
            <a:xfrm>
              <a:off x="3485084" y="3146612"/>
              <a:ext cx="412630" cy="242891"/>
              <a:chOff x="4718649" y="1466491"/>
              <a:chExt cx="479185" cy="312837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2757596" y="3557800"/>
              <a:ext cx="412630" cy="242891"/>
              <a:chOff x="4718649" y="1466491"/>
              <a:chExt cx="479185" cy="312837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4212578" y="3563554"/>
              <a:ext cx="412630" cy="242891"/>
              <a:chOff x="4718649" y="1466491"/>
              <a:chExt cx="479185" cy="312837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6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7" name="Straight Arrow Connector 16"/>
            <p:cNvCxnSpPr>
              <a:stCxn id="6" idx="2"/>
              <a:endCxn id="11" idx="0"/>
            </p:cNvCxnSpPr>
            <p:nvPr/>
          </p:nvCxnSpPr>
          <p:spPr>
            <a:xfrm flipH="1">
              <a:off x="2963911" y="3389503"/>
              <a:ext cx="571495" cy="168297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8" idx="2"/>
              <a:endCxn id="15" idx="0"/>
            </p:cNvCxnSpPr>
            <p:nvPr/>
          </p:nvCxnSpPr>
          <p:spPr>
            <a:xfrm>
              <a:off x="3847393" y="3389503"/>
              <a:ext cx="571500" cy="17405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/>
            <p:cNvGrpSpPr/>
            <p:nvPr/>
          </p:nvGrpSpPr>
          <p:grpSpPr>
            <a:xfrm>
              <a:off x="2432669" y="3957487"/>
              <a:ext cx="412630" cy="242891"/>
              <a:chOff x="4718649" y="1466491"/>
              <a:chExt cx="479185" cy="312837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23" name="Straight Arrow Connector 22"/>
            <p:cNvCxnSpPr>
              <a:stCxn id="10" idx="2"/>
              <a:endCxn id="21" idx="0"/>
            </p:cNvCxnSpPr>
            <p:nvPr/>
          </p:nvCxnSpPr>
          <p:spPr>
            <a:xfrm flipH="1">
              <a:off x="2638984" y="3800691"/>
              <a:ext cx="168934" cy="156796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2" idx="2"/>
              <a:endCxn id="27" idx="0"/>
            </p:cNvCxnSpPr>
            <p:nvPr/>
          </p:nvCxnSpPr>
          <p:spPr>
            <a:xfrm>
              <a:off x="3119905" y="3800691"/>
              <a:ext cx="160304" cy="15967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>
            <a:xfrm>
              <a:off x="3073894" y="3960363"/>
              <a:ext cx="412630" cy="242891"/>
              <a:chOff x="4718649" y="1466491"/>
              <a:chExt cx="479185" cy="312837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3895919" y="3957486"/>
              <a:ext cx="412630" cy="242891"/>
              <a:chOff x="4718649" y="1466491"/>
              <a:chExt cx="479185" cy="312837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4533924" y="3959601"/>
              <a:ext cx="724618" cy="242891"/>
              <a:chOff x="4718649" y="1466491"/>
              <a:chExt cx="841494" cy="312837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8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39" name="Straight Arrow Connector 38"/>
            <p:cNvCxnSpPr>
              <a:stCxn id="14" idx="2"/>
              <a:endCxn id="31" idx="0"/>
            </p:cNvCxnSpPr>
            <p:nvPr/>
          </p:nvCxnSpPr>
          <p:spPr>
            <a:xfrm flipH="1">
              <a:off x="4102234" y="3806445"/>
              <a:ext cx="160666" cy="15104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16" idx="2"/>
              <a:endCxn id="36" idx="0"/>
            </p:cNvCxnSpPr>
            <p:nvPr/>
          </p:nvCxnSpPr>
          <p:spPr>
            <a:xfrm>
              <a:off x="4574887" y="3806445"/>
              <a:ext cx="321347" cy="153156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8" name="Group 227"/>
          <p:cNvGrpSpPr/>
          <p:nvPr/>
        </p:nvGrpSpPr>
        <p:grpSpPr>
          <a:xfrm>
            <a:off x="6225409" y="3152365"/>
            <a:ext cx="2502731" cy="1056642"/>
            <a:chOff x="6225409" y="3152365"/>
            <a:chExt cx="2502731" cy="1056642"/>
          </a:xfrm>
        </p:grpSpPr>
        <p:grpSp>
          <p:nvGrpSpPr>
            <p:cNvPr id="41" name="Group 40"/>
            <p:cNvGrpSpPr/>
            <p:nvPr/>
          </p:nvGrpSpPr>
          <p:grpSpPr>
            <a:xfrm>
              <a:off x="7277824" y="3152365"/>
              <a:ext cx="412630" cy="242891"/>
              <a:chOff x="4718649" y="1466491"/>
              <a:chExt cx="479185" cy="312837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6550336" y="3563553"/>
              <a:ext cx="412630" cy="242891"/>
              <a:chOff x="4718649" y="1466491"/>
              <a:chExt cx="479185" cy="312837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8005318" y="3569307"/>
              <a:ext cx="412630" cy="242891"/>
              <a:chOff x="4718649" y="1466491"/>
              <a:chExt cx="479185" cy="312837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53" name="Straight Arrow Connector 52"/>
            <p:cNvCxnSpPr>
              <a:stCxn id="42" idx="2"/>
              <a:endCxn id="47" idx="0"/>
            </p:cNvCxnSpPr>
            <p:nvPr/>
          </p:nvCxnSpPr>
          <p:spPr>
            <a:xfrm flipH="1">
              <a:off x="6756651" y="3395256"/>
              <a:ext cx="571495" cy="168297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44" idx="2"/>
              <a:endCxn id="51" idx="0"/>
            </p:cNvCxnSpPr>
            <p:nvPr/>
          </p:nvCxnSpPr>
          <p:spPr>
            <a:xfrm>
              <a:off x="7640133" y="3395256"/>
              <a:ext cx="571500" cy="17405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Group 54"/>
            <p:cNvGrpSpPr/>
            <p:nvPr/>
          </p:nvGrpSpPr>
          <p:grpSpPr>
            <a:xfrm>
              <a:off x="6225409" y="3963240"/>
              <a:ext cx="412630" cy="242891"/>
              <a:chOff x="4718649" y="1466491"/>
              <a:chExt cx="479185" cy="312837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59" name="Straight Arrow Connector 58"/>
            <p:cNvCxnSpPr>
              <a:stCxn id="46" idx="2"/>
              <a:endCxn id="57" idx="0"/>
            </p:cNvCxnSpPr>
            <p:nvPr/>
          </p:nvCxnSpPr>
          <p:spPr>
            <a:xfrm flipH="1">
              <a:off x="6431724" y="3806444"/>
              <a:ext cx="168934" cy="156796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48" idx="2"/>
              <a:endCxn id="63" idx="0"/>
            </p:cNvCxnSpPr>
            <p:nvPr/>
          </p:nvCxnSpPr>
          <p:spPr>
            <a:xfrm>
              <a:off x="6912645" y="3806444"/>
              <a:ext cx="160304" cy="15967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 60"/>
            <p:cNvGrpSpPr/>
            <p:nvPr/>
          </p:nvGrpSpPr>
          <p:grpSpPr>
            <a:xfrm>
              <a:off x="6866634" y="3966116"/>
              <a:ext cx="412630" cy="242891"/>
              <a:chOff x="4718649" y="1466491"/>
              <a:chExt cx="479185" cy="312837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7688659" y="3963239"/>
              <a:ext cx="412630" cy="242891"/>
              <a:chOff x="4718649" y="1466491"/>
              <a:chExt cx="479185" cy="312837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75" name="Straight Arrow Connector 74"/>
            <p:cNvCxnSpPr>
              <a:stCxn id="50" idx="2"/>
              <a:endCxn id="67" idx="0"/>
            </p:cNvCxnSpPr>
            <p:nvPr/>
          </p:nvCxnSpPr>
          <p:spPr>
            <a:xfrm flipH="1">
              <a:off x="7894974" y="3812198"/>
              <a:ext cx="160666" cy="15104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52" idx="2"/>
              <a:endCxn id="79" idx="0"/>
            </p:cNvCxnSpPr>
            <p:nvPr/>
          </p:nvCxnSpPr>
          <p:spPr>
            <a:xfrm>
              <a:off x="8367627" y="3812198"/>
              <a:ext cx="154198" cy="148168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>
              <a:off x="8315510" y="3960366"/>
              <a:ext cx="412630" cy="242891"/>
              <a:chOff x="4718649" y="1466491"/>
              <a:chExt cx="479185" cy="312837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8</a:t>
                </a: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82" name="Right Arrow 81"/>
          <p:cNvSpPr/>
          <p:nvPr/>
        </p:nvSpPr>
        <p:spPr>
          <a:xfrm>
            <a:off x="5545305" y="3376731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9" name="Group 228"/>
          <p:cNvGrpSpPr/>
          <p:nvPr/>
        </p:nvGrpSpPr>
        <p:grpSpPr>
          <a:xfrm>
            <a:off x="1650546" y="4753998"/>
            <a:ext cx="2330204" cy="1056642"/>
            <a:chOff x="1650546" y="4753998"/>
            <a:chExt cx="2330204" cy="1056642"/>
          </a:xfrm>
        </p:grpSpPr>
        <p:grpSp>
          <p:nvGrpSpPr>
            <p:cNvPr id="83" name="Group 82"/>
            <p:cNvGrpSpPr/>
            <p:nvPr/>
          </p:nvGrpSpPr>
          <p:grpSpPr>
            <a:xfrm>
              <a:off x="2625322" y="4753998"/>
              <a:ext cx="412630" cy="242891"/>
              <a:chOff x="4718649" y="1466491"/>
              <a:chExt cx="479185" cy="312837"/>
            </a:xfrm>
          </p:grpSpPr>
          <p:sp>
            <p:nvSpPr>
              <p:cNvPr id="84" name="Rectangle 83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1975473" y="5165186"/>
              <a:ext cx="412630" cy="242891"/>
              <a:chOff x="4718649" y="1466491"/>
              <a:chExt cx="479185" cy="312837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>
              <a:off x="3257928" y="5170940"/>
              <a:ext cx="412630" cy="242891"/>
              <a:chOff x="4718649" y="1466491"/>
              <a:chExt cx="479185" cy="312837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95" name="Straight Arrow Connector 94"/>
            <p:cNvCxnSpPr>
              <a:stCxn id="84" idx="2"/>
              <a:endCxn id="89" idx="0"/>
            </p:cNvCxnSpPr>
            <p:nvPr/>
          </p:nvCxnSpPr>
          <p:spPr>
            <a:xfrm flipH="1">
              <a:off x="2181788" y="4996889"/>
              <a:ext cx="493856" cy="168297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>
              <a:stCxn id="86" idx="2"/>
              <a:endCxn id="93" idx="0"/>
            </p:cNvCxnSpPr>
            <p:nvPr/>
          </p:nvCxnSpPr>
          <p:spPr>
            <a:xfrm>
              <a:off x="2987631" y="4996889"/>
              <a:ext cx="476612" cy="17405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7" name="Group 96"/>
            <p:cNvGrpSpPr/>
            <p:nvPr/>
          </p:nvGrpSpPr>
          <p:grpSpPr>
            <a:xfrm>
              <a:off x="1650546" y="5564873"/>
              <a:ext cx="412630" cy="242891"/>
              <a:chOff x="4718649" y="1466491"/>
              <a:chExt cx="479185" cy="312837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01" name="Straight Arrow Connector 100"/>
            <p:cNvCxnSpPr>
              <a:stCxn id="88" idx="2"/>
              <a:endCxn id="99" idx="0"/>
            </p:cNvCxnSpPr>
            <p:nvPr/>
          </p:nvCxnSpPr>
          <p:spPr>
            <a:xfrm flipH="1">
              <a:off x="1856861" y="5408077"/>
              <a:ext cx="168934" cy="156796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>
              <a:stCxn id="90" idx="2"/>
              <a:endCxn id="105" idx="0"/>
            </p:cNvCxnSpPr>
            <p:nvPr/>
          </p:nvCxnSpPr>
          <p:spPr>
            <a:xfrm>
              <a:off x="2337782" y="5408077"/>
              <a:ext cx="160304" cy="15967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3" name="Group 102"/>
            <p:cNvGrpSpPr/>
            <p:nvPr/>
          </p:nvGrpSpPr>
          <p:grpSpPr>
            <a:xfrm>
              <a:off x="2291771" y="5567749"/>
              <a:ext cx="412630" cy="242891"/>
              <a:chOff x="4718649" y="1466491"/>
              <a:chExt cx="479185" cy="312837"/>
            </a:xfrm>
          </p:grpSpPr>
          <p:sp>
            <p:nvSpPr>
              <p:cNvPr id="104" name="Rectangle 103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2941269" y="5564872"/>
              <a:ext cx="412630" cy="242891"/>
              <a:chOff x="4718649" y="1466491"/>
              <a:chExt cx="479185" cy="312837"/>
            </a:xfrm>
          </p:grpSpPr>
          <p:sp>
            <p:nvSpPr>
              <p:cNvPr id="108" name="Rectangle 107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11" name="Straight Arrow Connector 110"/>
            <p:cNvCxnSpPr>
              <a:stCxn id="92" idx="2"/>
              <a:endCxn id="109" idx="0"/>
            </p:cNvCxnSpPr>
            <p:nvPr/>
          </p:nvCxnSpPr>
          <p:spPr>
            <a:xfrm flipH="1">
              <a:off x="3147584" y="5413831"/>
              <a:ext cx="160666" cy="15104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>
              <a:stCxn id="94" idx="2"/>
              <a:endCxn id="115" idx="0"/>
            </p:cNvCxnSpPr>
            <p:nvPr/>
          </p:nvCxnSpPr>
          <p:spPr>
            <a:xfrm>
              <a:off x="3620237" y="5413831"/>
              <a:ext cx="154198" cy="148168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 112"/>
            <p:cNvGrpSpPr/>
            <p:nvPr/>
          </p:nvGrpSpPr>
          <p:grpSpPr>
            <a:xfrm>
              <a:off x="3568120" y="5561999"/>
              <a:ext cx="412630" cy="242891"/>
              <a:chOff x="4718649" y="1466491"/>
              <a:chExt cx="479185" cy="312837"/>
            </a:xfrm>
          </p:grpSpPr>
          <p:sp>
            <p:nvSpPr>
              <p:cNvPr id="114" name="Rectangle 113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8</a:t>
                </a:r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157" name="Rectangle 156"/>
          <p:cNvSpPr/>
          <p:nvPr/>
        </p:nvSpPr>
        <p:spPr>
          <a:xfrm>
            <a:off x="1587261" y="5078163"/>
            <a:ext cx="1176083" cy="796426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1578635" y="5881188"/>
            <a:ext cx="118274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underflow</a:t>
            </a:r>
          </a:p>
        </p:txBody>
      </p:sp>
      <p:sp>
        <p:nvSpPr>
          <p:cNvPr id="194" name="TextBox 193"/>
          <p:cNvSpPr txBox="1"/>
          <p:nvPr/>
        </p:nvSpPr>
        <p:spPr>
          <a:xfrm>
            <a:off x="4080299" y="4626363"/>
            <a:ext cx="905448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under-</a:t>
            </a:r>
            <a:b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flow</a:t>
            </a:r>
          </a:p>
        </p:txBody>
      </p:sp>
      <p:grpSp>
        <p:nvGrpSpPr>
          <p:cNvPr id="230" name="Group 229"/>
          <p:cNvGrpSpPr/>
          <p:nvPr/>
        </p:nvGrpSpPr>
        <p:grpSpPr>
          <a:xfrm>
            <a:off x="4425572" y="4751124"/>
            <a:ext cx="2002200" cy="1053765"/>
            <a:chOff x="4425572" y="4751124"/>
            <a:chExt cx="2002200" cy="1053765"/>
          </a:xfrm>
        </p:grpSpPr>
        <p:grpSp>
          <p:nvGrpSpPr>
            <p:cNvPr id="117" name="Group 116"/>
            <p:cNvGrpSpPr/>
            <p:nvPr/>
          </p:nvGrpSpPr>
          <p:grpSpPr>
            <a:xfrm>
              <a:off x="4425572" y="5561998"/>
              <a:ext cx="724618" cy="242891"/>
              <a:chOff x="4718649" y="1466491"/>
              <a:chExt cx="841494" cy="312837"/>
            </a:xfrm>
          </p:grpSpPr>
          <p:sp>
            <p:nvSpPr>
              <p:cNvPr id="118" name="Rectangle 117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59" name="Group 158"/>
            <p:cNvGrpSpPr/>
            <p:nvPr/>
          </p:nvGrpSpPr>
          <p:grpSpPr>
            <a:xfrm>
              <a:off x="5201738" y="4751124"/>
              <a:ext cx="412630" cy="242891"/>
              <a:chOff x="4718649" y="1466491"/>
              <a:chExt cx="479185" cy="312837"/>
            </a:xfrm>
          </p:grpSpPr>
          <p:sp>
            <p:nvSpPr>
              <p:cNvPr id="160" name="Rectangle 159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66" name="Rectangle 165"/>
            <p:cNvSpPr/>
            <p:nvPr/>
          </p:nvSpPr>
          <p:spPr>
            <a:xfrm>
              <a:off x="4924269" y="5162312"/>
              <a:ext cx="100643" cy="24289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67" name="Group 166"/>
            <p:cNvGrpSpPr/>
            <p:nvPr/>
          </p:nvGrpSpPr>
          <p:grpSpPr>
            <a:xfrm>
              <a:off x="5704950" y="5168066"/>
              <a:ext cx="412630" cy="242891"/>
              <a:chOff x="4718649" y="1466491"/>
              <a:chExt cx="479185" cy="312837"/>
            </a:xfrm>
          </p:grpSpPr>
          <p:sp>
            <p:nvSpPr>
              <p:cNvPr id="168" name="Rectangle 167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71" name="Straight Arrow Connector 170"/>
            <p:cNvCxnSpPr>
              <a:stCxn id="160" idx="2"/>
              <a:endCxn id="166" idx="0"/>
            </p:cNvCxnSpPr>
            <p:nvPr/>
          </p:nvCxnSpPr>
          <p:spPr>
            <a:xfrm flipH="1">
              <a:off x="4974591" y="4994015"/>
              <a:ext cx="277469" cy="168297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/>
            <p:cNvCxnSpPr>
              <a:stCxn id="162" idx="2"/>
              <a:endCxn id="169" idx="0"/>
            </p:cNvCxnSpPr>
            <p:nvPr/>
          </p:nvCxnSpPr>
          <p:spPr>
            <a:xfrm>
              <a:off x="5564047" y="4994015"/>
              <a:ext cx="347218" cy="17405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3" name="Group 182"/>
            <p:cNvGrpSpPr/>
            <p:nvPr/>
          </p:nvGrpSpPr>
          <p:grpSpPr>
            <a:xfrm>
              <a:off x="5388291" y="5561998"/>
              <a:ext cx="412630" cy="242891"/>
              <a:chOff x="4718649" y="1466491"/>
              <a:chExt cx="479185" cy="312837"/>
            </a:xfrm>
          </p:grpSpPr>
          <p:sp>
            <p:nvSpPr>
              <p:cNvPr id="184" name="Rectangle 183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87" name="Straight Arrow Connector 186"/>
            <p:cNvCxnSpPr>
              <a:stCxn id="168" idx="2"/>
              <a:endCxn id="185" idx="0"/>
            </p:cNvCxnSpPr>
            <p:nvPr/>
          </p:nvCxnSpPr>
          <p:spPr>
            <a:xfrm flipH="1">
              <a:off x="5594606" y="5410957"/>
              <a:ext cx="160666" cy="15104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Arrow Connector 187"/>
            <p:cNvCxnSpPr>
              <a:stCxn id="170" idx="2"/>
              <a:endCxn id="191" idx="0"/>
            </p:cNvCxnSpPr>
            <p:nvPr/>
          </p:nvCxnSpPr>
          <p:spPr>
            <a:xfrm>
              <a:off x="6067259" y="5410957"/>
              <a:ext cx="154198" cy="148168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9" name="Group 188"/>
            <p:cNvGrpSpPr/>
            <p:nvPr/>
          </p:nvGrpSpPr>
          <p:grpSpPr>
            <a:xfrm>
              <a:off x="6015142" y="5559125"/>
              <a:ext cx="412630" cy="242891"/>
              <a:chOff x="4718649" y="1466491"/>
              <a:chExt cx="479185" cy="312837"/>
            </a:xfrm>
          </p:grpSpPr>
          <p:sp>
            <p:nvSpPr>
              <p:cNvPr id="190" name="Rectangle 189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8</a:t>
                </a:r>
              </a:p>
            </p:txBody>
          </p:sp>
          <p:sp>
            <p:nvSpPr>
              <p:cNvPr id="192" name="Rectangle 191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96" name="Straight Arrow Connector 195"/>
            <p:cNvCxnSpPr>
              <a:stCxn id="166" idx="2"/>
              <a:endCxn id="120" idx="0"/>
            </p:cNvCxnSpPr>
            <p:nvPr/>
          </p:nvCxnSpPr>
          <p:spPr>
            <a:xfrm flipH="1">
              <a:off x="4787882" y="5405203"/>
              <a:ext cx="186709" cy="156795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9" name="Rectangle 198"/>
          <p:cNvSpPr/>
          <p:nvPr/>
        </p:nvSpPr>
        <p:spPr>
          <a:xfrm>
            <a:off x="4878983" y="4690743"/>
            <a:ext cx="1297540" cy="76690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31" name="Group 230"/>
          <p:cNvGrpSpPr/>
          <p:nvPr/>
        </p:nvGrpSpPr>
        <p:grpSpPr>
          <a:xfrm>
            <a:off x="6907098" y="5172378"/>
            <a:ext cx="2002200" cy="638265"/>
            <a:chOff x="6907098" y="5172378"/>
            <a:chExt cx="2002200" cy="638265"/>
          </a:xfrm>
        </p:grpSpPr>
        <p:grpSp>
          <p:nvGrpSpPr>
            <p:cNvPr id="217" name="Group 216"/>
            <p:cNvGrpSpPr/>
            <p:nvPr/>
          </p:nvGrpSpPr>
          <p:grpSpPr>
            <a:xfrm>
              <a:off x="7472492" y="5172378"/>
              <a:ext cx="724618" cy="242891"/>
              <a:chOff x="4718649" y="1466491"/>
              <a:chExt cx="841494" cy="312837"/>
            </a:xfrm>
          </p:grpSpPr>
          <p:sp>
            <p:nvSpPr>
              <p:cNvPr id="218" name="Rectangle 217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220" name="Rectangle 219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222" name="Rectangle 221"/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00" name="Group 199"/>
            <p:cNvGrpSpPr/>
            <p:nvPr/>
          </p:nvGrpSpPr>
          <p:grpSpPr>
            <a:xfrm>
              <a:off x="6907098" y="5567752"/>
              <a:ext cx="724618" cy="242891"/>
              <a:chOff x="4718649" y="1466491"/>
              <a:chExt cx="841494" cy="312837"/>
            </a:xfrm>
          </p:grpSpPr>
          <p:sp>
            <p:nvSpPr>
              <p:cNvPr id="201" name="Rectangle 200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205" name="Rectangle 204"/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06" name="Group 205"/>
            <p:cNvGrpSpPr/>
            <p:nvPr/>
          </p:nvGrpSpPr>
          <p:grpSpPr>
            <a:xfrm>
              <a:off x="7869817" y="5567752"/>
              <a:ext cx="412630" cy="242891"/>
              <a:chOff x="4718649" y="1466491"/>
              <a:chExt cx="479185" cy="312837"/>
            </a:xfrm>
          </p:grpSpPr>
          <p:sp>
            <p:nvSpPr>
              <p:cNvPr id="207" name="Rectangle 206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8" name="Rectangle 207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209" name="Rectangle 208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210" name="Straight Arrow Connector 209"/>
            <p:cNvCxnSpPr>
              <a:stCxn id="220" idx="2"/>
              <a:endCxn id="208" idx="0"/>
            </p:cNvCxnSpPr>
            <p:nvPr/>
          </p:nvCxnSpPr>
          <p:spPr>
            <a:xfrm>
              <a:off x="7834802" y="5415269"/>
              <a:ext cx="241330" cy="152483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Arrow Connector 210"/>
            <p:cNvCxnSpPr>
              <a:stCxn id="222" idx="2"/>
              <a:endCxn id="214" idx="0"/>
            </p:cNvCxnSpPr>
            <p:nvPr/>
          </p:nvCxnSpPr>
          <p:spPr>
            <a:xfrm>
              <a:off x="8146789" y="5415269"/>
              <a:ext cx="556194" cy="14961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2" name="Group 211"/>
            <p:cNvGrpSpPr/>
            <p:nvPr/>
          </p:nvGrpSpPr>
          <p:grpSpPr>
            <a:xfrm>
              <a:off x="8496668" y="5564879"/>
              <a:ext cx="412630" cy="242891"/>
              <a:chOff x="4718649" y="1466491"/>
              <a:chExt cx="479185" cy="312837"/>
            </a:xfrm>
          </p:grpSpPr>
          <p:sp>
            <p:nvSpPr>
              <p:cNvPr id="213" name="Rectangle 212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4" name="Rectangle 213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8</a:t>
                </a:r>
              </a:p>
            </p:txBody>
          </p:sp>
          <p:sp>
            <p:nvSpPr>
              <p:cNvPr id="215" name="Rectangle 214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216" name="Straight Arrow Connector 215"/>
            <p:cNvCxnSpPr>
              <a:stCxn id="218" idx="2"/>
              <a:endCxn id="203" idx="0"/>
            </p:cNvCxnSpPr>
            <p:nvPr/>
          </p:nvCxnSpPr>
          <p:spPr>
            <a:xfrm flipH="1">
              <a:off x="7269408" y="5415269"/>
              <a:ext cx="253406" cy="152483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6" name="Right Arrow 225"/>
          <p:cNvSpPr/>
          <p:nvPr/>
        </p:nvSpPr>
        <p:spPr>
          <a:xfrm>
            <a:off x="6629354" y="4995618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1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157" grpId="0" animBg="1"/>
      <p:bldP spid="158" grpId="0"/>
      <p:bldP spid="194" grpId="0"/>
      <p:bldP spid="199" grpId="0" animBg="1"/>
      <p:bldP spid="2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B-Tree Insert and Delete w/ k=2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4941101"/>
          </a:xfrm>
        </p:spPr>
        <p:txBody>
          <a:bodyPr/>
          <a:lstStyle/>
          <a:p>
            <a:r>
              <a:rPr lang="en-US" dirty="0"/>
              <a:t>Insert/Delete Examples</a:t>
            </a:r>
          </a:p>
          <a:p>
            <a:pPr lvl="1"/>
            <a:r>
              <a:rPr lang="en-US" dirty="0"/>
              <a:t>Original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Insert 16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Insert 26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Delete 20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Delete 16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Index Structures</a:t>
            </a:r>
          </a:p>
          <a:p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3746608" y="1266790"/>
            <a:ext cx="4211400" cy="709955"/>
            <a:chOff x="3746608" y="1394385"/>
            <a:chExt cx="4211400" cy="709955"/>
          </a:xfrm>
        </p:grpSpPr>
        <p:grpSp>
          <p:nvGrpSpPr>
            <p:cNvPr id="9" name="Group 8"/>
            <p:cNvGrpSpPr/>
            <p:nvPr/>
          </p:nvGrpSpPr>
          <p:grpSpPr>
            <a:xfrm>
              <a:off x="5220771" y="1394385"/>
              <a:ext cx="1245621" cy="242891"/>
              <a:chOff x="2311484" y="2793650"/>
              <a:chExt cx="1245621" cy="242891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10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20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3746608" y="1861449"/>
              <a:ext cx="1254952" cy="242891"/>
              <a:chOff x="2311484" y="2793650"/>
              <a:chExt cx="1254952" cy="242891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3254448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5229497" y="1861448"/>
              <a:ext cx="1245621" cy="242891"/>
              <a:chOff x="2311484" y="2793650"/>
              <a:chExt cx="1245621" cy="242891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11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18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19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6712387" y="1861447"/>
              <a:ext cx="1245621" cy="242891"/>
              <a:chOff x="2311484" y="2793650"/>
              <a:chExt cx="1245621" cy="242891"/>
            </a:xfrm>
            <a:solidFill>
              <a:srgbClr val="7889FB"/>
            </a:solidFill>
          </p:grpSpPr>
          <p:sp>
            <p:nvSpPr>
              <p:cNvPr id="16" name="Rectangle 15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25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28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31</a:t>
                </a:r>
              </a:p>
            </p:txBody>
          </p:sp>
        </p:grpSp>
        <p:cxnSp>
          <p:nvCxnSpPr>
            <p:cNvPr id="13" name="Straight Arrow Connector 12"/>
            <p:cNvCxnSpPr>
              <a:endCxn id="26" idx="0"/>
            </p:cNvCxnSpPr>
            <p:nvPr/>
          </p:nvCxnSpPr>
          <p:spPr>
            <a:xfrm flipH="1">
              <a:off x="4525085" y="1637276"/>
              <a:ext cx="678099" cy="224173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endCxn id="17" idx="0"/>
            </p:cNvCxnSpPr>
            <p:nvPr/>
          </p:nvCxnSpPr>
          <p:spPr>
            <a:xfrm>
              <a:off x="5861361" y="1637276"/>
              <a:ext cx="1318170" cy="22417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endCxn id="21" idx="0"/>
            </p:cNvCxnSpPr>
            <p:nvPr/>
          </p:nvCxnSpPr>
          <p:spPr>
            <a:xfrm>
              <a:off x="5531921" y="1648350"/>
              <a:ext cx="164720" cy="213098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3750151" y="2301696"/>
            <a:ext cx="4211400" cy="709955"/>
            <a:chOff x="3746608" y="1394385"/>
            <a:chExt cx="4211400" cy="709955"/>
          </a:xfrm>
        </p:grpSpPr>
        <p:grpSp>
          <p:nvGrpSpPr>
            <p:cNvPr id="34" name="Group 33"/>
            <p:cNvGrpSpPr/>
            <p:nvPr/>
          </p:nvGrpSpPr>
          <p:grpSpPr>
            <a:xfrm>
              <a:off x="5220771" y="1394385"/>
              <a:ext cx="1245621" cy="242891"/>
              <a:chOff x="2311484" y="2793650"/>
              <a:chExt cx="1245621" cy="242891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10</a:t>
                </a: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20</a:t>
                </a: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3746608" y="1861449"/>
              <a:ext cx="1254952" cy="242891"/>
              <a:chOff x="2311484" y="2793650"/>
              <a:chExt cx="1254952" cy="242891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3254448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5229497" y="1861448"/>
              <a:ext cx="1245621" cy="242891"/>
              <a:chOff x="2311484" y="2793650"/>
              <a:chExt cx="1245621" cy="242891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11</a:t>
                </a: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16</a:t>
                </a: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18</a:t>
                </a: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6712387" y="1861447"/>
              <a:ext cx="1245621" cy="242891"/>
              <a:chOff x="2311484" y="2793650"/>
              <a:chExt cx="1245621" cy="242891"/>
            </a:xfrm>
            <a:solidFill>
              <a:srgbClr val="7889FB"/>
            </a:solidFill>
          </p:grpSpPr>
          <p:sp>
            <p:nvSpPr>
              <p:cNvPr id="41" name="Rectangle 40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25</a:t>
                </a: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28</a:t>
                </a: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31</a:t>
                </a:r>
              </a:p>
            </p:txBody>
          </p:sp>
        </p:grpSp>
        <p:cxnSp>
          <p:nvCxnSpPr>
            <p:cNvPr id="38" name="Straight Arrow Connector 37"/>
            <p:cNvCxnSpPr>
              <a:endCxn id="51" idx="0"/>
            </p:cNvCxnSpPr>
            <p:nvPr/>
          </p:nvCxnSpPr>
          <p:spPr>
            <a:xfrm flipH="1">
              <a:off x="4525085" y="1637276"/>
              <a:ext cx="678099" cy="224173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endCxn id="42" idx="0"/>
            </p:cNvCxnSpPr>
            <p:nvPr/>
          </p:nvCxnSpPr>
          <p:spPr>
            <a:xfrm>
              <a:off x="5861361" y="1637276"/>
              <a:ext cx="1318170" cy="22417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endCxn id="46" idx="0"/>
            </p:cNvCxnSpPr>
            <p:nvPr/>
          </p:nvCxnSpPr>
          <p:spPr>
            <a:xfrm>
              <a:off x="5531921" y="1648350"/>
              <a:ext cx="164720" cy="213098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2807389" y="3315332"/>
            <a:ext cx="5660970" cy="709955"/>
            <a:chOff x="2105641" y="3549253"/>
            <a:chExt cx="5660970" cy="709955"/>
          </a:xfrm>
        </p:grpSpPr>
        <p:grpSp>
          <p:nvGrpSpPr>
            <p:cNvPr id="58" name="Group 57"/>
            <p:cNvGrpSpPr/>
            <p:nvPr/>
          </p:nvGrpSpPr>
          <p:grpSpPr>
            <a:xfrm>
              <a:off x="4568633" y="3549253"/>
              <a:ext cx="1245621" cy="242891"/>
              <a:chOff x="2311484" y="2793650"/>
              <a:chExt cx="1245621" cy="242891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10</a:t>
                </a: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20</a:t>
                </a: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28</a:t>
                </a: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2105641" y="4016317"/>
              <a:ext cx="1254952" cy="242891"/>
              <a:chOff x="2311484" y="2793650"/>
              <a:chExt cx="1254952" cy="242891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3254448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3588530" y="4016316"/>
              <a:ext cx="1245621" cy="242891"/>
              <a:chOff x="2311484" y="2793650"/>
              <a:chExt cx="1245621" cy="242891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11</a:t>
                </a: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16</a:t>
                </a: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18</a:t>
                </a: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5071420" y="4016315"/>
              <a:ext cx="1245621" cy="242891"/>
              <a:chOff x="2311484" y="2793650"/>
              <a:chExt cx="1245621" cy="242891"/>
            </a:xfrm>
            <a:solidFill>
              <a:srgbClr val="7889FB"/>
            </a:solidFill>
          </p:grpSpPr>
          <p:sp>
            <p:nvSpPr>
              <p:cNvPr id="65" name="Rectangle 64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25</a:t>
                </a: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26</a:t>
                </a: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31</a:t>
                </a:r>
              </a:p>
            </p:txBody>
          </p:sp>
        </p:grpSp>
        <p:cxnSp>
          <p:nvCxnSpPr>
            <p:cNvPr id="62" name="Straight Arrow Connector 61"/>
            <p:cNvCxnSpPr>
              <a:endCxn id="75" idx="0"/>
            </p:cNvCxnSpPr>
            <p:nvPr/>
          </p:nvCxnSpPr>
          <p:spPr>
            <a:xfrm flipH="1">
              <a:off x="2884118" y="3781806"/>
              <a:ext cx="1680689" cy="23451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endCxn id="66" idx="0"/>
            </p:cNvCxnSpPr>
            <p:nvPr/>
          </p:nvCxnSpPr>
          <p:spPr>
            <a:xfrm>
              <a:off x="5202446" y="3792144"/>
              <a:ext cx="336118" cy="22417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endCxn id="70" idx="0"/>
            </p:cNvCxnSpPr>
            <p:nvPr/>
          </p:nvCxnSpPr>
          <p:spPr>
            <a:xfrm flipH="1">
              <a:off x="4055674" y="3781806"/>
              <a:ext cx="824947" cy="23451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Group 80"/>
            <p:cNvGrpSpPr/>
            <p:nvPr/>
          </p:nvGrpSpPr>
          <p:grpSpPr>
            <a:xfrm>
              <a:off x="6520990" y="4009223"/>
              <a:ext cx="1245621" cy="242891"/>
              <a:chOff x="2311484" y="2793650"/>
              <a:chExt cx="1245621" cy="242891"/>
            </a:xfrm>
            <a:solidFill>
              <a:srgbClr val="7889FB"/>
            </a:solidFill>
          </p:grpSpPr>
          <p:sp>
            <p:nvSpPr>
              <p:cNvPr id="82" name="Rectangle 81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31</a:t>
                </a: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31</a:t>
                </a:r>
              </a:p>
            </p:txBody>
          </p:sp>
        </p:grpSp>
        <p:cxnSp>
          <p:nvCxnSpPr>
            <p:cNvPr id="87" name="Straight Arrow Connector 86"/>
            <p:cNvCxnSpPr>
              <a:endCxn id="83" idx="0"/>
            </p:cNvCxnSpPr>
            <p:nvPr/>
          </p:nvCxnSpPr>
          <p:spPr>
            <a:xfrm>
              <a:off x="5503104" y="3792144"/>
              <a:ext cx="1485030" cy="217079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/>
          <p:cNvGrpSpPr/>
          <p:nvPr/>
        </p:nvGrpSpPr>
        <p:grpSpPr>
          <a:xfrm>
            <a:off x="2800299" y="4371500"/>
            <a:ext cx="5660970" cy="709955"/>
            <a:chOff x="2105641" y="3549253"/>
            <a:chExt cx="5660970" cy="709955"/>
          </a:xfrm>
        </p:grpSpPr>
        <p:grpSp>
          <p:nvGrpSpPr>
            <p:cNvPr id="94" name="Group 93"/>
            <p:cNvGrpSpPr/>
            <p:nvPr/>
          </p:nvGrpSpPr>
          <p:grpSpPr>
            <a:xfrm>
              <a:off x="4568633" y="3549253"/>
              <a:ext cx="1245621" cy="242891"/>
              <a:chOff x="2311484" y="2793650"/>
              <a:chExt cx="1245621" cy="242891"/>
            </a:xfrm>
          </p:grpSpPr>
          <p:sp>
            <p:nvSpPr>
              <p:cNvPr id="119" name="Rectangle 118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10</a:t>
                </a:r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18</a:t>
                </a:r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28</a:t>
                </a:r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2105641" y="4016317"/>
              <a:ext cx="1254952" cy="242891"/>
              <a:chOff x="2311484" y="2793650"/>
              <a:chExt cx="1254952" cy="242891"/>
            </a:xfrm>
          </p:grpSpPr>
          <p:sp>
            <p:nvSpPr>
              <p:cNvPr id="115" name="Rectangle 114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3254448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3588530" y="4016316"/>
              <a:ext cx="1245621" cy="242891"/>
              <a:chOff x="2311484" y="2793650"/>
              <a:chExt cx="1245621" cy="242891"/>
            </a:xfrm>
          </p:grpSpPr>
          <p:sp>
            <p:nvSpPr>
              <p:cNvPr id="111" name="Rectangle 110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11</a:t>
                </a: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16</a:t>
                </a:r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18</a:t>
                </a: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5071420" y="4016315"/>
              <a:ext cx="1245621" cy="242891"/>
              <a:chOff x="2311484" y="2793650"/>
              <a:chExt cx="1245621" cy="242891"/>
            </a:xfrm>
            <a:solidFill>
              <a:srgbClr val="7889FB"/>
            </a:solidFill>
          </p:grpSpPr>
          <p:sp>
            <p:nvSpPr>
              <p:cNvPr id="107" name="Rectangle 106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25</a:t>
                </a: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26</a:t>
                </a: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31</a:t>
                </a:r>
              </a:p>
            </p:txBody>
          </p:sp>
        </p:grpSp>
        <p:cxnSp>
          <p:nvCxnSpPr>
            <p:cNvPr id="98" name="Straight Arrow Connector 97"/>
            <p:cNvCxnSpPr>
              <a:endCxn id="117" idx="0"/>
            </p:cNvCxnSpPr>
            <p:nvPr/>
          </p:nvCxnSpPr>
          <p:spPr>
            <a:xfrm flipH="1">
              <a:off x="2884118" y="3781806"/>
              <a:ext cx="1680689" cy="23451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>
              <a:endCxn id="108" idx="0"/>
            </p:cNvCxnSpPr>
            <p:nvPr/>
          </p:nvCxnSpPr>
          <p:spPr>
            <a:xfrm>
              <a:off x="5202446" y="3792144"/>
              <a:ext cx="336118" cy="22417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endCxn id="112" idx="0"/>
            </p:cNvCxnSpPr>
            <p:nvPr/>
          </p:nvCxnSpPr>
          <p:spPr>
            <a:xfrm flipH="1">
              <a:off x="4055674" y="3781806"/>
              <a:ext cx="824947" cy="23451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1" name="Group 100"/>
            <p:cNvGrpSpPr/>
            <p:nvPr/>
          </p:nvGrpSpPr>
          <p:grpSpPr>
            <a:xfrm>
              <a:off x="6520990" y="4009223"/>
              <a:ext cx="1245621" cy="242891"/>
              <a:chOff x="2311484" y="2793650"/>
              <a:chExt cx="1245621" cy="242891"/>
            </a:xfrm>
            <a:solidFill>
              <a:srgbClr val="7889FB"/>
            </a:solidFill>
          </p:grpSpPr>
          <p:sp>
            <p:nvSpPr>
              <p:cNvPr id="103" name="Rectangle 102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31</a:t>
                </a: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31</a:t>
                </a:r>
              </a:p>
            </p:txBody>
          </p:sp>
        </p:grpSp>
        <p:cxnSp>
          <p:nvCxnSpPr>
            <p:cNvPr id="102" name="Straight Arrow Connector 101"/>
            <p:cNvCxnSpPr>
              <a:endCxn id="104" idx="0"/>
            </p:cNvCxnSpPr>
            <p:nvPr/>
          </p:nvCxnSpPr>
          <p:spPr>
            <a:xfrm>
              <a:off x="5503104" y="3792144"/>
              <a:ext cx="1485030" cy="217079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/>
          <p:cNvGrpSpPr/>
          <p:nvPr/>
        </p:nvGrpSpPr>
        <p:grpSpPr>
          <a:xfrm>
            <a:off x="3743060" y="5420594"/>
            <a:ext cx="4211400" cy="709955"/>
            <a:chOff x="3746608" y="1394385"/>
            <a:chExt cx="4211400" cy="709955"/>
          </a:xfrm>
        </p:grpSpPr>
        <p:grpSp>
          <p:nvGrpSpPr>
            <p:cNvPr id="124" name="Group 123"/>
            <p:cNvGrpSpPr/>
            <p:nvPr/>
          </p:nvGrpSpPr>
          <p:grpSpPr>
            <a:xfrm>
              <a:off x="5220771" y="1394385"/>
              <a:ext cx="1245621" cy="242891"/>
              <a:chOff x="2311484" y="2793650"/>
              <a:chExt cx="1245621" cy="242891"/>
            </a:xfrm>
          </p:grpSpPr>
          <p:sp>
            <p:nvSpPr>
              <p:cNvPr id="143" name="Rectangle 142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10</a:t>
                </a: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28</a:t>
                </a:r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25" name="Group 124"/>
            <p:cNvGrpSpPr/>
            <p:nvPr/>
          </p:nvGrpSpPr>
          <p:grpSpPr>
            <a:xfrm>
              <a:off x="3746608" y="1861449"/>
              <a:ext cx="1254952" cy="242891"/>
              <a:chOff x="2311484" y="2793650"/>
              <a:chExt cx="1254952" cy="242891"/>
            </a:xfrm>
          </p:grpSpPr>
          <p:sp>
            <p:nvSpPr>
              <p:cNvPr id="139" name="Rectangle 138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3254448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</p:grpSp>
        <p:grpSp>
          <p:nvGrpSpPr>
            <p:cNvPr id="126" name="Group 125"/>
            <p:cNvGrpSpPr/>
            <p:nvPr/>
          </p:nvGrpSpPr>
          <p:grpSpPr>
            <a:xfrm>
              <a:off x="5229497" y="1861448"/>
              <a:ext cx="1245621" cy="242891"/>
              <a:chOff x="2311484" y="2793650"/>
              <a:chExt cx="1245621" cy="242891"/>
            </a:xfrm>
          </p:grpSpPr>
          <p:sp>
            <p:nvSpPr>
              <p:cNvPr id="135" name="Rectangle 134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11</a:t>
                </a: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18</a:t>
                </a:r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25</a:t>
                </a: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26</a:t>
                </a:r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6712387" y="1861447"/>
              <a:ext cx="1245621" cy="242891"/>
              <a:chOff x="2311484" y="2793650"/>
              <a:chExt cx="1245621" cy="242891"/>
            </a:xfrm>
            <a:solidFill>
              <a:srgbClr val="7889FB"/>
            </a:solidFill>
          </p:grpSpPr>
          <p:sp>
            <p:nvSpPr>
              <p:cNvPr id="131" name="Rectangle 130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31</a:t>
                </a:r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31</a:t>
                </a:r>
              </a:p>
            </p:txBody>
          </p:sp>
        </p:grpSp>
        <p:cxnSp>
          <p:nvCxnSpPr>
            <p:cNvPr id="128" name="Straight Arrow Connector 127"/>
            <p:cNvCxnSpPr>
              <a:endCxn id="141" idx="0"/>
            </p:cNvCxnSpPr>
            <p:nvPr/>
          </p:nvCxnSpPr>
          <p:spPr>
            <a:xfrm flipH="1">
              <a:off x="4525085" y="1637276"/>
              <a:ext cx="678099" cy="224173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>
              <a:endCxn id="132" idx="0"/>
            </p:cNvCxnSpPr>
            <p:nvPr/>
          </p:nvCxnSpPr>
          <p:spPr>
            <a:xfrm>
              <a:off x="5861361" y="1637276"/>
              <a:ext cx="1318170" cy="22417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>
              <a:endCxn id="136" idx="0"/>
            </p:cNvCxnSpPr>
            <p:nvPr/>
          </p:nvCxnSpPr>
          <p:spPr>
            <a:xfrm>
              <a:off x="5531921" y="1648350"/>
              <a:ext cx="164720" cy="213098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0210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Announcements/Org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Video Recording </a:t>
            </a:r>
          </a:p>
          <a:p>
            <a:pPr lvl="1"/>
            <a:r>
              <a:rPr lang="en-US" dirty="0"/>
              <a:t>Link in </a:t>
            </a:r>
            <a:r>
              <a:rPr lang="en-US" b="1" dirty="0" err="1">
                <a:solidFill>
                  <a:srgbClr val="7889FB"/>
                </a:solidFill>
              </a:rPr>
              <a:t>TeachCenter</a:t>
            </a:r>
            <a:r>
              <a:rPr lang="en-US" dirty="0"/>
              <a:t> &amp; </a:t>
            </a:r>
            <a:r>
              <a:rPr lang="en-US" b="1" dirty="0" err="1">
                <a:solidFill>
                  <a:srgbClr val="7889FB"/>
                </a:solidFill>
              </a:rPr>
              <a:t>TUbe</a:t>
            </a:r>
            <a:r>
              <a:rPr lang="en-US" dirty="0">
                <a:solidFill>
                  <a:schemeClr val="tx1"/>
                </a:solidFill>
              </a:rPr>
              <a:t> (lectures will be public)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Hybrid: HSi13 / </a:t>
            </a:r>
            <a:r>
              <a:rPr lang="en-US" dirty="0">
                <a:hlinkClick r:id="rId2"/>
              </a:rPr>
              <a:t>https://tugraz.webex.com/meet/m.boehm</a:t>
            </a:r>
            <a:endParaRPr lang="en-US" sz="1200" dirty="0">
              <a:solidFill>
                <a:schemeClr val="tx1"/>
              </a:solidFill>
            </a:endParaRP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Apr 25:</a:t>
            </a:r>
            <a:r>
              <a:rPr lang="en-US" dirty="0" smtClean="0">
                <a:solidFill>
                  <a:schemeClr val="tx1"/>
                </a:solidFill>
              </a:rPr>
              <a:t> no more COVID restrictions at TU Graz</a:t>
            </a:r>
          </a:p>
          <a:p>
            <a:pPr lvl="1"/>
            <a:endParaRPr lang="en-US" b="1" dirty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#2 </a:t>
            </a:r>
            <a:r>
              <a:rPr lang="en-US" dirty="0">
                <a:solidFill>
                  <a:schemeClr val="tx1"/>
                </a:solidFill>
              </a:rPr>
              <a:t>Course Evaluation and Exam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Evaluation period: </a:t>
            </a:r>
            <a:r>
              <a:rPr lang="en-US" b="1" dirty="0" smtClean="0">
                <a:solidFill>
                  <a:schemeClr val="accent1"/>
                </a:solidFill>
              </a:rPr>
              <a:t>Jun 15 </a:t>
            </a:r>
            <a:r>
              <a:rPr lang="en-US" b="1" dirty="0">
                <a:solidFill>
                  <a:schemeClr val="accent1"/>
                </a:solidFill>
              </a:rPr>
              <a:t>– </a:t>
            </a:r>
            <a:r>
              <a:rPr lang="en-US" b="1" dirty="0" smtClean="0">
                <a:solidFill>
                  <a:schemeClr val="accent1"/>
                </a:solidFill>
              </a:rPr>
              <a:t>Jul 31</a:t>
            </a:r>
            <a:endParaRPr lang="en-US" b="1" dirty="0">
              <a:solidFill>
                <a:schemeClr val="accent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Exams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en-US" b="1" dirty="0" smtClean="0">
                <a:solidFill>
                  <a:srgbClr val="7889FB"/>
                </a:solidFill>
              </a:rPr>
              <a:t>Jun 27, 4pm </a:t>
            </a:r>
            <a:r>
              <a:rPr lang="en-US" dirty="0" smtClean="0">
                <a:solidFill>
                  <a:schemeClr val="tx1"/>
                </a:solidFill>
              </a:rPr>
              <a:t>(i13), </a:t>
            </a:r>
            <a:r>
              <a:rPr lang="en-US" b="1" dirty="0" smtClean="0">
                <a:solidFill>
                  <a:schemeClr val="accent1"/>
                </a:solidFill>
              </a:rPr>
              <a:t>Jul </a:t>
            </a:r>
            <a:r>
              <a:rPr lang="en-US" b="1" dirty="0" smtClean="0">
                <a:solidFill>
                  <a:schemeClr val="accent1"/>
                </a:solidFill>
              </a:rPr>
              <a:t>07, 2.30pm </a:t>
            </a:r>
            <a:r>
              <a:rPr lang="en-US" dirty="0" smtClean="0">
                <a:solidFill>
                  <a:schemeClr val="tx1"/>
                </a:solidFill>
              </a:rPr>
              <a:t>(i12+i13),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accent1"/>
                </a:solidFill>
              </a:rPr>
              <a:t>Jul </a:t>
            </a:r>
            <a:r>
              <a:rPr lang="en-US" b="1" dirty="0" smtClean="0">
                <a:solidFill>
                  <a:schemeClr val="accent1"/>
                </a:solidFill>
              </a:rPr>
              <a:t>07, 5.30pm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smtClean="0">
                <a:solidFill>
                  <a:schemeClr val="tx1"/>
                </a:solidFill>
              </a:rPr>
              <a:t>i12+13), </a:t>
            </a:r>
            <a:r>
              <a:rPr lang="en-US" b="1" dirty="0" smtClean="0">
                <a:solidFill>
                  <a:schemeClr val="accent1"/>
                </a:solidFill>
              </a:rPr>
              <a:t>Jul </a:t>
            </a:r>
            <a:r>
              <a:rPr lang="en-US" b="1" dirty="0" smtClean="0">
                <a:solidFill>
                  <a:schemeClr val="accent1"/>
                </a:solidFill>
              </a:rPr>
              <a:t>28, </a:t>
            </a:r>
            <a:r>
              <a:rPr lang="en-US" b="1" dirty="0">
                <a:solidFill>
                  <a:schemeClr val="accent1"/>
                </a:solidFill>
              </a:rPr>
              <a:t>5.30pm</a:t>
            </a:r>
            <a:r>
              <a:rPr lang="en-US" dirty="0" smtClean="0">
                <a:solidFill>
                  <a:schemeClr val="tx1"/>
                </a:solidFill>
              </a:rPr>
              <a:t> (i13)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#3 </a:t>
            </a:r>
            <a:r>
              <a:rPr lang="en-US" dirty="0">
                <a:solidFill>
                  <a:schemeClr val="tx1"/>
                </a:solidFill>
              </a:rPr>
              <a:t>Exercises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Exercise 1 in progress of being </a:t>
            </a:r>
            <a:r>
              <a:rPr lang="en-US" dirty="0" smtClean="0">
                <a:solidFill>
                  <a:schemeClr val="tx1"/>
                </a:solidFill>
              </a:rPr>
              <a:t>graded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Exercise 2: </a:t>
            </a:r>
            <a:r>
              <a:rPr lang="en-US" b="1" dirty="0">
                <a:solidFill>
                  <a:schemeClr val="accent1"/>
                </a:solidFill>
              </a:rPr>
              <a:t>May 03 + 7 late days</a:t>
            </a:r>
            <a:r>
              <a:rPr lang="en-US" dirty="0">
                <a:solidFill>
                  <a:schemeClr val="tx1"/>
                </a:solidFill>
              </a:rPr>
              <a:t> in </a:t>
            </a:r>
            <a:r>
              <a:rPr lang="en-US" dirty="0" err="1" smtClean="0">
                <a:solidFill>
                  <a:schemeClr val="tx1"/>
                </a:solidFill>
              </a:rPr>
              <a:t>TeachCenter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554" y="1396720"/>
            <a:ext cx="1727400" cy="5051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0496" y="1904238"/>
            <a:ext cx="1326503" cy="4681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76160" y="4877025"/>
            <a:ext cx="107517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2254" y="3028335"/>
            <a:ext cx="663161" cy="39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34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979" y="1806668"/>
            <a:ext cx="5084406" cy="374202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4448" y="1810212"/>
            <a:ext cx="5087086" cy="3744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5845" y="1807648"/>
            <a:ext cx="5087086" cy="3744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9648" y="1806123"/>
            <a:ext cx="5087086" cy="3744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9648" y="1802814"/>
            <a:ext cx="5087086" cy="3744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61529" y="1674441"/>
            <a:ext cx="169268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 = 16</a:t>
            </a:r>
          </a:p>
          <a:p>
            <a:pPr algn="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k’ =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Generalized Prefix Tree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Arbitrary data types</a:t>
            </a:r>
            <a:r>
              <a:rPr lang="en-US" b="1" dirty="0"/>
              <a:t> </a:t>
            </a:r>
            <a:r>
              <a:rPr lang="en-US" dirty="0"/>
              <a:t>(byte sequences)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Configurable prefix length </a:t>
            </a:r>
            <a:r>
              <a:rPr lang="en-US" b="1" dirty="0">
                <a:solidFill>
                  <a:schemeClr val="accent1"/>
                </a:solidFill>
              </a:rPr>
              <a:t>k’</a:t>
            </a:r>
          </a:p>
          <a:p>
            <a:pPr lvl="1"/>
            <a:r>
              <a:rPr lang="en-US" dirty="0"/>
              <a:t>Node size: </a:t>
            </a:r>
            <a:r>
              <a:rPr lang="en-US" b="1" dirty="0">
                <a:solidFill>
                  <a:schemeClr val="accent1"/>
                </a:solidFill>
              </a:rPr>
              <a:t>s = 2</a:t>
            </a:r>
            <a:r>
              <a:rPr lang="en-US" b="1" baseline="30000" dirty="0">
                <a:solidFill>
                  <a:schemeClr val="accent1"/>
                </a:solidFill>
              </a:rPr>
              <a:t>k’</a:t>
            </a:r>
            <a:r>
              <a:rPr lang="en-US" dirty="0"/>
              <a:t> references</a:t>
            </a:r>
          </a:p>
          <a:p>
            <a:pPr lvl="1"/>
            <a:r>
              <a:rPr lang="de-DE" dirty="0"/>
              <a:t>Fixed maximum height </a:t>
            </a:r>
            <a:r>
              <a:rPr lang="de-DE" b="1" dirty="0">
                <a:solidFill>
                  <a:schemeClr val="accent1"/>
                </a:solidFill>
              </a:rPr>
              <a:t>h = k/k‘</a:t>
            </a:r>
            <a:endParaRPr lang="en-US" b="1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Secondary index structure</a:t>
            </a:r>
          </a:p>
          <a:p>
            <a:r>
              <a:rPr lang="en-US" dirty="0"/>
              <a:t>Characteristics</a:t>
            </a:r>
            <a:endParaRPr lang="de-DE" dirty="0"/>
          </a:p>
          <a:p>
            <a:pPr lvl="1"/>
            <a:r>
              <a:rPr lang="de-DE" dirty="0"/>
              <a:t>Partitioned data structure</a:t>
            </a:r>
          </a:p>
          <a:p>
            <a:pPr lvl="1"/>
            <a:r>
              <a:rPr lang="de-DE" b="1" dirty="0">
                <a:solidFill>
                  <a:srgbClr val="7889FB"/>
                </a:solidFill>
              </a:rPr>
              <a:t>Order-preserving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(for range scans)</a:t>
            </a:r>
          </a:p>
          <a:p>
            <a:pPr lvl="1"/>
            <a:r>
              <a:rPr lang="de-DE" b="1" dirty="0">
                <a:solidFill>
                  <a:srgbClr val="7889FB"/>
                </a:solidFill>
              </a:rPr>
              <a:t>Update-friendly</a:t>
            </a:r>
          </a:p>
          <a:p>
            <a:r>
              <a:rPr lang="de-DE" dirty="0"/>
              <a:t>Properties</a:t>
            </a:r>
          </a:p>
          <a:p>
            <a:pPr lvl="1"/>
            <a:r>
              <a:rPr lang="de-DE" b="1" dirty="0">
                <a:solidFill>
                  <a:schemeClr val="accent1"/>
                </a:solidFill>
              </a:rPr>
              <a:t>Deterministic paths</a:t>
            </a:r>
          </a:p>
          <a:p>
            <a:pPr lvl="1"/>
            <a:r>
              <a:rPr lang="de-DE" dirty="0"/>
              <a:t>Worst-case complexity O(h)</a:t>
            </a:r>
            <a:br>
              <a:rPr lang="de-DE" dirty="0"/>
            </a:br>
            <a:endParaRPr lang="de-DE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Excursus: Prefix Trees </a:t>
            </a:r>
            <a:r>
              <a:rPr lang="en-US" sz="2400" dirty="0"/>
              <a:t>(Radix Trees, Tries)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Index Structures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40747" y="4278696"/>
            <a:ext cx="1919616" cy="175432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Bypass array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Adaptive </a:t>
            </a:r>
            <a:r>
              <a:rPr lang="en-US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trie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expansion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Memory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preallocation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reduced pointers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7109129" y="1446676"/>
            <a:ext cx="461272" cy="215126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0000</a:t>
            </a:r>
          </a:p>
        </p:txBody>
      </p:sp>
      <p:sp>
        <p:nvSpPr>
          <p:cNvPr id="8" name="Rectangle 7"/>
          <p:cNvSpPr/>
          <p:nvPr/>
        </p:nvSpPr>
        <p:spPr>
          <a:xfrm>
            <a:off x="7570401" y="1446675"/>
            <a:ext cx="461272" cy="215126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0000</a:t>
            </a:r>
          </a:p>
        </p:txBody>
      </p:sp>
      <p:sp>
        <p:nvSpPr>
          <p:cNvPr id="9" name="Rectangle 8"/>
          <p:cNvSpPr/>
          <p:nvPr/>
        </p:nvSpPr>
        <p:spPr>
          <a:xfrm>
            <a:off x="8031673" y="1446677"/>
            <a:ext cx="461272" cy="215126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0110</a:t>
            </a:r>
            <a:endParaRPr lang="en-US" sz="14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92945" y="1446676"/>
            <a:ext cx="461272" cy="215126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1011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09129" y="1064840"/>
            <a:ext cx="199173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insert (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107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,value4)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112239" y="1449784"/>
            <a:ext cx="461272" cy="21512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0000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73511" y="1449783"/>
            <a:ext cx="461272" cy="21512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0000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034783" y="1449785"/>
            <a:ext cx="461272" cy="21512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0110</a:t>
            </a:r>
            <a:endParaRPr lang="en-US" sz="14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496055" y="1449784"/>
            <a:ext cx="461272" cy="21512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1011</a:t>
            </a:r>
          </a:p>
        </p:txBody>
      </p:sp>
    </p:spTree>
    <p:extLst>
      <p:ext uri="{BB962C8B-B14F-4D97-AF65-F5344CB8AC3E}">
        <p14:creationId xmlns:p14="http://schemas.microsoft.com/office/powerpoint/2010/main" val="410425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  <p:bldP spid="7" grpId="0" animBg="1"/>
      <p:bldP spid="8" grpId="0" animBg="1"/>
      <p:bldP spid="9" grpId="0" animBg="1"/>
      <p:bldP spid="10" grpId="0" animBg="1"/>
      <p:bldP spid="11" grpId="0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908" y="2815194"/>
            <a:ext cx="2695626" cy="204650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Excursus: Learned Index Structures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Case For Learned Index Structures</a:t>
            </a:r>
          </a:p>
          <a:p>
            <a:pPr lvl="1"/>
            <a:r>
              <a:rPr lang="en-US" dirty="0"/>
              <a:t>Sorted data array, predict position of key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Hierarchy of simple models</a:t>
            </a:r>
            <a:r>
              <a:rPr lang="en-US" dirty="0"/>
              <a:t> (stages models)</a:t>
            </a:r>
          </a:p>
          <a:p>
            <a:pPr lvl="1"/>
            <a:r>
              <a:rPr lang="en-US" dirty="0"/>
              <a:t>Tries to </a:t>
            </a:r>
            <a:r>
              <a:rPr lang="en-US" b="1" dirty="0">
                <a:solidFill>
                  <a:srgbClr val="7889FB"/>
                </a:solidFill>
              </a:rPr>
              <a:t>approximate the CDF </a:t>
            </a:r>
            <a:r>
              <a:rPr lang="en-US" dirty="0"/>
              <a:t>similar to interpolation search (uniform data)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Follow-up Work</a:t>
            </a:r>
            <a:br>
              <a:rPr lang="en-US" dirty="0"/>
            </a:br>
            <a:r>
              <a:rPr lang="en-US" dirty="0"/>
              <a:t>on </a:t>
            </a:r>
            <a:r>
              <a:rPr lang="en-US" dirty="0" err="1"/>
              <a:t>SageDBMS</a:t>
            </a:r>
            <a:r>
              <a:rPr lang="en-US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Index Structures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3499" y="2800135"/>
            <a:ext cx="2671558" cy="2052504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553272" y="3601014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9741" y="1293115"/>
            <a:ext cx="558213" cy="72000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8452" y="5350249"/>
            <a:ext cx="559605" cy="72000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840086" y="1190449"/>
            <a:ext cx="2422266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[Tim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Kraska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Alex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Beutel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Ed H. Chi, Jeffrey Dean,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Neoklis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Polyzotis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The Case for </a:t>
            </a:r>
            <a:r>
              <a:rPr lang="en-US" sz="14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Learned Index Structures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66874" y="5345497"/>
            <a:ext cx="483366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[Tim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Kraska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Mohammad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Alizadeh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Alex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Beutel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Ed H. Chi, Ani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Kristo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Guillaume Leclerc, Samuel Madden,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Hongzi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Mao,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Vikram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Nathan: </a:t>
            </a:r>
            <a:r>
              <a:rPr lang="en-US" sz="1400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SageDB</a:t>
            </a:r>
            <a:r>
              <a:rPr lang="en-US" sz="14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 Learned Database System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20307" y="3260786"/>
            <a:ext cx="183353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Systems for ML,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 for Systems</a:t>
            </a:r>
          </a:p>
        </p:txBody>
      </p:sp>
    </p:spTree>
    <p:extLst>
      <p:ext uri="{BB962C8B-B14F-4D97-AF65-F5344CB8AC3E}">
        <p14:creationId xmlns:p14="http://schemas.microsoft.com/office/powerpoint/2010/main" val="169474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(and Test Yourself)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422216" cy="4941101"/>
          </a:xfrm>
        </p:spPr>
        <p:txBody>
          <a:bodyPr/>
          <a:lstStyle/>
          <a:p>
            <a:r>
              <a:rPr lang="en-US" dirty="0"/>
              <a:t>Given B-tree below, </a:t>
            </a:r>
            <a:r>
              <a:rPr lang="en-US" dirty="0">
                <a:solidFill>
                  <a:schemeClr val="accent1"/>
                </a:solidFill>
              </a:rPr>
              <a:t>insert key 9</a:t>
            </a:r>
            <a:r>
              <a:rPr lang="en-US" dirty="0"/>
              <a:t> and draw resulting B-tree </a:t>
            </a:r>
            <a:r>
              <a:rPr lang="en-US" b="0" dirty="0"/>
              <a:t>(7/100 points)</a:t>
            </a:r>
          </a:p>
          <a:p>
            <a:pPr lvl="1"/>
            <a:endParaRPr lang="en-US" b="0" dirty="0"/>
          </a:p>
          <a:p>
            <a:pPr lvl="1"/>
            <a:endParaRPr lang="en-US" b="0" dirty="0"/>
          </a:p>
          <a:p>
            <a:pPr lvl="1"/>
            <a:endParaRPr lang="en-US" b="0" dirty="0"/>
          </a:p>
          <a:p>
            <a:pPr lvl="1"/>
            <a:endParaRPr lang="en-US" b="0" dirty="0"/>
          </a:p>
          <a:p>
            <a:pPr lvl="1"/>
            <a:endParaRPr lang="en-US" b="0" dirty="0"/>
          </a:p>
          <a:p>
            <a:pPr lvl="1"/>
            <a:endParaRPr lang="en-US" b="0" dirty="0"/>
          </a:p>
          <a:p>
            <a:pPr lvl="1"/>
            <a:endParaRPr lang="en-US" sz="700" b="0" dirty="0"/>
          </a:p>
          <a:p>
            <a:r>
              <a:rPr lang="en-US" dirty="0"/>
              <a:t>Given B-tree below, </a:t>
            </a:r>
            <a:r>
              <a:rPr lang="en-US" dirty="0">
                <a:solidFill>
                  <a:schemeClr val="accent1"/>
                </a:solidFill>
              </a:rPr>
              <a:t>delete key 27</a:t>
            </a:r>
            <a:r>
              <a:rPr lang="en-US" dirty="0"/>
              <a:t>, and draw resulting B-tree</a:t>
            </a:r>
            <a:r>
              <a:rPr lang="en-US" b="0" dirty="0"/>
              <a:t> (8/100 points)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Index Structures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904" y="1724013"/>
            <a:ext cx="3829202" cy="8369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904" y="4216034"/>
            <a:ext cx="4766310" cy="834390"/>
          </a:xfrm>
          <a:prstGeom prst="rect">
            <a:avLst/>
          </a:prstGeom>
        </p:spPr>
      </p:pic>
      <p:grpSp>
        <p:nvGrpSpPr>
          <p:cNvPr id="89" name="Group 88"/>
          <p:cNvGrpSpPr/>
          <p:nvPr/>
        </p:nvGrpSpPr>
        <p:grpSpPr>
          <a:xfrm>
            <a:off x="3194398" y="2580600"/>
            <a:ext cx="5694289" cy="911977"/>
            <a:chOff x="3194398" y="2580600"/>
            <a:chExt cx="5694289" cy="911977"/>
          </a:xfrm>
        </p:grpSpPr>
        <p:grpSp>
          <p:nvGrpSpPr>
            <p:cNvPr id="7" name="Group 6"/>
            <p:cNvGrpSpPr/>
            <p:nvPr/>
          </p:nvGrpSpPr>
          <p:grpSpPr>
            <a:xfrm>
              <a:off x="5573633" y="2580600"/>
              <a:ext cx="1245621" cy="242891"/>
              <a:chOff x="2311484" y="2793650"/>
              <a:chExt cx="1245621" cy="242891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8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16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20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3194398" y="3249686"/>
              <a:ext cx="1254952" cy="242891"/>
              <a:chOff x="2311484" y="2793650"/>
              <a:chExt cx="1254952" cy="24289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6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254448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4677287" y="3249685"/>
              <a:ext cx="1245621" cy="242891"/>
              <a:chOff x="2311484" y="2793650"/>
              <a:chExt cx="1245621" cy="242891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9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11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6160177" y="3249684"/>
              <a:ext cx="1245621" cy="242891"/>
              <a:chOff x="2311484" y="2793650"/>
              <a:chExt cx="1245621" cy="242891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17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19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7643066" y="3249683"/>
              <a:ext cx="1245621" cy="242891"/>
              <a:chOff x="2311484" y="2793650"/>
              <a:chExt cx="1245621" cy="242891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21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23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25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37" name="Straight Arrow Connector 36"/>
            <p:cNvCxnSpPr>
              <a:endCxn id="15" idx="0"/>
            </p:cNvCxnSpPr>
            <p:nvPr/>
          </p:nvCxnSpPr>
          <p:spPr>
            <a:xfrm flipH="1">
              <a:off x="3972875" y="2830631"/>
              <a:ext cx="1587158" cy="419055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endCxn id="20" idx="0"/>
            </p:cNvCxnSpPr>
            <p:nvPr/>
          </p:nvCxnSpPr>
          <p:spPr>
            <a:xfrm flipH="1">
              <a:off x="5455764" y="2823491"/>
              <a:ext cx="418219" cy="426194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endCxn id="24" idx="0"/>
            </p:cNvCxnSpPr>
            <p:nvPr/>
          </p:nvCxnSpPr>
          <p:spPr>
            <a:xfrm>
              <a:off x="6205324" y="2840854"/>
              <a:ext cx="421997" cy="40883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endCxn id="29" idx="0"/>
            </p:cNvCxnSpPr>
            <p:nvPr/>
          </p:nvCxnSpPr>
          <p:spPr>
            <a:xfrm>
              <a:off x="6516474" y="2840854"/>
              <a:ext cx="1593736" cy="408829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4681079" y="5112308"/>
            <a:ext cx="4211400" cy="911977"/>
            <a:chOff x="4681079" y="5112308"/>
            <a:chExt cx="4211400" cy="911977"/>
          </a:xfrm>
        </p:grpSpPr>
        <p:grpSp>
          <p:nvGrpSpPr>
            <p:cNvPr id="46" name="Group 45"/>
            <p:cNvGrpSpPr/>
            <p:nvPr/>
          </p:nvGrpSpPr>
          <p:grpSpPr>
            <a:xfrm>
              <a:off x="6155242" y="5112308"/>
              <a:ext cx="1245621" cy="242891"/>
              <a:chOff x="2311484" y="2793650"/>
              <a:chExt cx="1245621" cy="242891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8</a:t>
                </a: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20</a:t>
                </a: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4681079" y="5781394"/>
              <a:ext cx="1254952" cy="242891"/>
              <a:chOff x="2311484" y="2793650"/>
              <a:chExt cx="1254952" cy="242891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6</a:t>
                </a: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3254448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6163968" y="5781393"/>
              <a:ext cx="1245621" cy="242891"/>
              <a:chOff x="2311484" y="2793650"/>
              <a:chExt cx="1245621" cy="242891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11</a:t>
                </a: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16</a:t>
                </a: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19</a:t>
                </a: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7646858" y="5781392"/>
              <a:ext cx="1245621" cy="242891"/>
              <a:chOff x="2311484" y="2793650"/>
              <a:chExt cx="1245621" cy="242891"/>
            </a:xfrm>
            <a:solidFill>
              <a:srgbClr val="7889FB"/>
            </a:solidFill>
          </p:grpSpPr>
          <p:sp>
            <p:nvSpPr>
              <p:cNvPr id="62" name="Rectangle 61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23</a:t>
                </a: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25</a:t>
                </a: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29</a:t>
                </a: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</p:grpSp>
        <p:cxnSp>
          <p:nvCxnSpPr>
            <p:cNvPr id="71" name="Straight Arrow Connector 70"/>
            <p:cNvCxnSpPr>
              <a:endCxn id="54" idx="0"/>
            </p:cNvCxnSpPr>
            <p:nvPr/>
          </p:nvCxnSpPr>
          <p:spPr>
            <a:xfrm flipH="1">
              <a:off x="5459556" y="5355199"/>
              <a:ext cx="690576" cy="426195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endCxn id="63" idx="0"/>
            </p:cNvCxnSpPr>
            <p:nvPr/>
          </p:nvCxnSpPr>
          <p:spPr>
            <a:xfrm>
              <a:off x="6770702" y="5355199"/>
              <a:ext cx="1343300" cy="426193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endCxn id="58" idx="0"/>
            </p:cNvCxnSpPr>
            <p:nvPr/>
          </p:nvCxnSpPr>
          <p:spPr>
            <a:xfrm>
              <a:off x="6475118" y="5372562"/>
              <a:ext cx="155994" cy="40883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5275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 </a:t>
            </a:r>
            <a:r>
              <a:rPr lang="en-US" dirty="0"/>
              <a:t>(and Test Yourself</a:t>
            </a:r>
            <a:r>
              <a:rPr lang="en-US" dirty="0" smtClean="0"/>
              <a:t>),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of the following trees are valid – i.e., satisfy the constraints of – </a:t>
            </a:r>
            <a:br>
              <a:rPr lang="en-US" dirty="0" smtClean="0"/>
            </a:br>
            <a:r>
              <a:rPr lang="en-US" dirty="0" smtClean="0"/>
              <a:t>B-trees with </a:t>
            </a:r>
            <a:r>
              <a:rPr lang="en-US" dirty="0" smtClean="0">
                <a:solidFill>
                  <a:schemeClr val="accent1"/>
                </a:solidFill>
              </a:rPr>
              <a:t>k=1</a:t>
            </a:r>
            <a:r>
              <a:rPr lang="en-US" dirty="0" smtClean="0"/>
              <a:t>? Mark each tree as valid or invalid and name the violations </a:t>
            </a:r>
            <a:r>
              <a:rPr lang="en-US" b="0" dirty="0" smtClean="0"/>
              <a:t>(4/100 points)</a:t>
            </a:r>
            <a:endParaRPr lang="en-US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Index Structures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446" y="2962402"/>
            <a:ext cx="8002338" cy="10888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324" y="4195046"/>
            <a:ext cx="481498" cy="4842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285" y="4204513"/>
            <a:ext cx="459858" cy="4652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485" y="4195046"/>
            <a:ext cx="459858" cy="4652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3009" y="4195046"/>
            <a:ext cx="459858" cy="4652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24538" y="4814595"/>
            <a:ext cx="171683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(empty leaf node, </a:t>
            </a:r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underflow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96407" y="4817703"/>
            <a:ext cx="1716833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invalid #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of pointers and subtrees)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57080" y="4802151"/>
            <a:ext cx="1888516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invalid ordering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of data items, 6&gt;5 but in left subtree)</a:t>
            </a:r>
          </a:p>
        </p:txBody>
      </p:sp>
    </p:spTree>
    <p:extLst>
      <p:ext uri="{BB962C8B-B14F-4D97-AF65-F5344CB8AC3E}">
        <p14:creationId xmlns:p14="http://schemas.microsoft.com/office/powerpoint/2010/main" val="290171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Table Partitioning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5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Partitioning Strategies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Horizontal Partitioning</a:t>
            </a:r>
          </a:p>
          <a:p>
            <a:pPr lvl="1"/>
            <a:r>
              <a:rPr lang="de-DE" dirty="0"/>
              <a:t>Relation partitioning into disjoint subsets</a:t>
            </a:r>
          </a:p>
          <a:p>
            <a:pPr lvl="1"/>
            <a:endParaRPr lang="de-DE" dirty="0"/>
          </a:p>
          <a:p>
            <a:r>
              <a:rPr lang="de-DE" dirty="0"/>
              <a:t>Vertical Partitioning</a:t>
            </a:r>
          </a:p>
          <a:p>
            <a:pPr lvl="1"/>
            <a:r>
              <a:rPr lang="de-DE" dirty="0"/>
              <a:t>Partitioning of attributes with </a:t>
            </a:r>
            <a:br>
              <a:rPr lang="de-DE" dirty="0"/>
            </a:br>
            <a:r>
              <a:rPr lang="de-DE" dirty="0"/>
              <a:t>similar access pattern</a:t>
            </a:r>
          </a:p>
          <a:p>
            <a:pPr lvl="1"/>
            <a:endParaRPr lang="de-DE" dirty="0"/>
          </a:p>
          <a:p>
            <a:r>
              <a:rPr lang="de-DE" dirty="0"/>
              <a:t>Hybrid Partitioning</a:t>
            </a:r>
          </a:p>
          <a:p>
            <a:pPr lvl="1"/>
            <a:r>
              <a:rPr lang="de-DE" dirty="0"/>
              <a:t>Combination of horizontal and vertical </a:t>
            </a:r>
            <a:br>
              <a:rPr lang="de-DE" dirty="0"/>
            </a:br>
            <a:r>
              <a:rPr lang="de-DE" dirty="0"/>
              <a:t>fragmentation (hierarchical partitioning)</a:t>
            </a:r>
          </a:p>
          <a:p>
            <a:pPr lvl="1"/>
            <a:endParaRPr lang="de-DE" dirty="0"/>
          </a:p>
          <a:p>
            <a:r>
              <a:rPr lang="de-DE" dirty="0"/>
              <a:t>Derived Horizontal </a:t>
            </a:r>
            <a:br>
              <a:rPr lang="de-DE" dirty="0"/>
            </a:br>
            <a:r>
              <a:rPr lang="de-DE" dirty="0"/>
              <a:t>Partitioning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Table Partitioning</a:t>
            </a:r>
          </a:p>
        </p:txBody>
      </p:sp>
      <p:graphicFrame>
        <p:nvGraphicFramePr>
          <p:cNvPr id="8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547272"/>
              </p:ext>
            </p:extLst>
          </p:nvPr>
        </p:nvGraphicFramePr>
        <p:xfrm>
          <a:off x="6198427" y="1325564"/>
          <a:ext cx="2762247" cy="888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0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343402"/>
              </p:ext>
            </p:extLst>
          </p:nvPr>
        </p:nvGraphicFramePr>
        <p:xfrm>
          <a:off x="6198427" y="2470773"/>
          <a:ext cx="2762247" cy="888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0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0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155392"/>
              </p:ext>
            </p:extLst>
          </p:nvPr>
        </p:nvGraphicFramePr>
        <p:xfrm>
          <a:off x="6198427" y="3687909"/>
          <a:ext cx="2762247" cy="888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0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1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342250"/>
              </p:ext>
            </p:extLst>
          </p:nvPr>
        </p:nvGraphicFramePr>
        <p:xfrm>
          <a:off x="6188078" y="4980209"/>
          <a:ext cx="2762247" cy="888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0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Textfeld 10"/>
          <p:cNvSpPr txBox="1"/>
          <p:nvPr/>
        </p:nvSpPr>
        <p:spPr>
          <a:xfrm>
            <a:off x="5449863" y="5193220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Sun-ExtA" pitchFamily="2" charset="-128"/>
                <a:ea typeface="Sun-ExtA" pitchFamily="2" charset="-128"/>
                <a:cs typeface="Sun-ExtA" pitchFamily="2" charset="-128"/>
              </a:rPr>
              <a:t>⋊</a:t>
            </a:r>
          </a:p>
        </p:txBody>
      </p:sp>
      <p:graphicFrame>
        <p:nvGraphicFramePr>
          <p:cNvPr id="13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287977"/>
              </p:ext>
            </p:extLst>
          </p:nvPr>
        </p:nvGraphicFramePr>
        <p:xfrm>
          <a:off x="4529114" y="4980209"/>
          <a:ext cx="920749" cy="888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95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Correctness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#1 </a:t>
                </a:r>
                <a:r>
                  <a:rPr lang="de-DE" dirty="0">
                    <a:solidFill>
                      <a:schemeClr val="accent1"/>
                    </a:solidFill>
                  </a:rPr>
                  <a:t>Completeness</a:t>
                </a:r>
              </a:p>
              <a:p>
                <a:pPr lvl="1"/>
                <a:r>
                  <a:rPr lang="de-DE" i="1" dirty="0"/>
                  <a:t>R </a:t>
                </a:r>
                <a:r>
                  <a:rPr lang="de-DE" i="1" dirty="0">
                    <a:sym typeface="Wingdings" pitchFamily="2" charset="2"/>
                  </a:rPr>
                  <a:t> </a:t>
                </a:r>
                <a:r>
                  <a:rPr lang="de-DE" i="1" dirty="0"/>
                  <a:t>R</a:t>
                </a:r>
                <a:r>
                  <a:rPr lang="de-DE" i="1" baseline="-25000" dirty="0"/>
                  <a:t>1</a:t>
                </a:r>
                <a:r>
                  <a:rPr lang="de-DE" i="1" dirty="0"/>
                  <a:t>, R</a:t>
                </a:r>
                <a:r>
                  <a:rPr lang="de-DE" i="1" baseline="-25000" dirty="0"/>
                  <a:t>2</a:t>
                </a:r>
                <a:r>
                  <a:rPr lang="de-DE" i="1" dirty="0"/>
                  <a:t>, …, R</a:t>
                </a:r>
                <a:r>
                  <a:rPr lang="de-DE" i="1" baseline="-25000" dirty="0"/>
                  <a:t>n</a:t>
                </a:r>
                <a:r>
                  <a:rPr lang="de-DE" dirty="0"/>
                  <a:t> (Relation R</a:t>
                </a:r>
                <a:r>
                  <a:rPr lang="de-DE" dirty="0">
                    <a:sym typeface="Wingdings" pitchFamily="2" charset="2"/>
                  </a:rPr>
                  <a:t> is partitioned into </a:t>
                </a:r>
                <a:r>
                  <a:rPr lang="de-DE" i="1" dirty="0">
                    <a:sym typeface="Wingdings" pitchFamily="2" charset="2"/>
                  </a:rPr>
                  <a:t>n</a:t>
                </a:r>
                <a:r>
                  <a:rPr lang="de-DE" dirty="0">
                    <a:sym typeface="Wingdings" pitchFamily="2" charset="2"/>
                  </a:rPr>
                  <a:t> fragments)</a:t>
                </a:r>
              </a:p>
              <a:p>
                <a:pPr lvl="1"/>
                <a:r>
                  <a:rPr lang="de-DE" dirty="0">
                    <a:sym typeface="Wingdings" pitchFamily="2" charset="2"/>
                  </a:rPr>
                  <a:t>Each item from R must be included </a:t>
                </a:r>
                <a:r>
                  <a:rPr lang="de-DE" b="1" dirty="0">
                    <a:solidFill>
                      <a:srgbClr val="7889FB"/>
                    </a:solidFill>
                    <a:sym typeface="Wingdings" pitchFamily="2" charset="2"/>
                  </a:rPr>
                  <a:t>in at least one fragment</a:t>
                </a:r>
              </a:p>
              <a:p>
                <a:pPr lvl="1"/>
                <a:endParaRPr lang="de-DE" dirty="0"/>
              </a:p>
              <a:p>
                <a:r>
                  <a:rPr lang="de-DE" dirty="0"/>
                  <a:t>#2 </a:t>
                </a:r>
                <a:r>
                  <a:rPr lang="de-DE" dirty="0">
                    <a:solidFill>
                      <a:schemeClr val="accent1"/>
                    </a:solidFill>
                  </a:rPr>
                  <a:t>Reconstruction</a:t>
                </a:r>
              </a:p>
              <a:p>
                <a:pPr lvl="1"/>
                <a:r>
                  <a:rPr lang="de-DE" i="1" dirty="0"/>
                  <a:t>R </a:t>
                </a:r>
                <a:r>
                  <a:rPr lang="de-DE" i="1" dirty="0">
                    <a:sym typeface="Wingdings" pitchFamily="2" charset="2"/>
                  </a:rPr>
                  <a:t></a:t>
                </a:r>
                <a:r>
                  <a:rPr lang="de-DE" i="1" dirty="0"/>
                  <a:t> R</a:t>
                </a:r>
                <a:r>
                  <a:rPr lang="de-DE" i="1" baseline="-25000" dirty="0"/>
                  <a:t>1</a:t>
                </a:r>
                <a:r>
                  <a:rPr lang="de-DE" i="1" dirty="0"/>
                  <a:t>, R</a:t>
                </a:r>
                <a:r>
                  <a:rPr lang="de-DE" i="1" baseline="-25000" dirty="0"/>
                  <a:t>2</a:t>
                </a:r>
                <a:r>
                  <a:rPr lang="de-DE" i="1" dirty="0"/>
                  <a:t>, …, R</a:t>
                </a:r>
                <a:r>
                  <a:rPr lang="de-DE" i="1" baseline="-25000" dirty="0"/>
                  <a:t>n</a:t>
                </a:r>
                <a:r>
                  <a:rPr lang="de-DE" dirty="0">
                    <a:sym typeface="Wingdings" pitchFamily="2" charset="2"/>
                  </a:rPr>
                  <a:t> (</a:t>
                </a:r>
                <a:r>
                  <a:rPr lang="de-DE" dirty="0"/>
                  <a:t>Relation R</a:t>
                </a:r>
                <a:r>
                  <a:rPr lang="de-DE" dirty="0">
                    <a:sym typeface="Wingdings" pitchFamily="2" charset="2"/>
                  </a:rPr>
                  <a:t> is partitioned into </a:t>
                </a:r>
                <a:r>
                  <a:rPr lang="de-DE" i="1" dirty="0">
                    <a:sym typeface="Wingdings" pitchFamily="2" charset="2"/>
                  </a:rPr>
                  <a:t>n</a:t>
                </a:r>
                <a:r>
                  <a:rPr lang="de-DE" dirty="0">
                    <a:sym typeface="Wingdings" pitchFamily="2" charset="2"/>
                  </a:rPr>
                  <a:t> fragments)</a:t>
                </a:r>
              </a:p>
              <a:p>
                <a:pPr lvl="1"/>
                <a:r>
                  <a:rPr lang="de-DE" b="1" dirty="0">
                    <a:solidFill>
                      <a:srgbClr val="7889FB"/>
                    </a:solidFill>
                    <a:sym typeface="Wingdings" pitchFamily="2" charset="2"/>
                  </a:rPr>
                  <a:t>Exact reconstruction</a:t>
                </a:r>
                <a:r>
                  <a:rPr lang="de-DE" dirty="0">
                    <a:sym typeface="Wingdings" pitchFamily="2" charset="2"/>
                  </a:rPr>
                  <a:t> of fragments must be possible</a:t>
                </a:r>
              </a:p>
              <a:p>
                <a:pPr lvl="1"/>
                <a:endParaRPr lang="de-DE" dirty="0"/>
              </a:p>
              <a:p>
                <a:r>
                  <a:rPr lang="de-DE" dirty="0"/>
                  <a:t>#3 </a:t>
                </a:r>
                <a:r>
                  <a:rPr lang="de-DE" dirty="0">
                    <a:solidFill>
                      <a:schemeClr val="accent1"/>
                    </a:solidFill>
                  </a:rPr>
                  <a:t>Disjointness</a:t>
                </a:r>
              </a:p>
              <a:p>
                <a:pPr lvl="1"/>
                <a:r>
                  <a:rPr lang="de-DE" i="1" dirty="0"/>
                  <a:t>R </a:t>
                </a:r>
                <a:r>
                  <a:rPr lang="de-DE" i="1" dirty="0">
                    <a:sym typeface="Wingdings" pitchFamily="2" charset="2"/>
                  </a:rPr>
                  <a:t></a:t>
                </a:r>
                <a:r>
                  <a:rPr lang="de-DE" i="1" dirty="0"/>
                  <a:t> R</a:t>
                </a:r>
                <a:r>
                  <a:rPr lang="de-DE" i="1" baseline="-25000" dirty="0"/>
                  <a:t>1</a:t>
                </a:r>
                <a:r>
                  <a:rPr lang="de-DE" i="1" dirty="0"/>
                  <a:t>, R</a:t>
                </a:r>
                <a:r>
                  <a:rPr lang="de-DE" i="1" baseline="-25000" dirty="0"/>
                  <a:t>2</a:t>
                </a:r>
                <a:r>
                  <a:rPr lang="de-DE" i="1" dirty="0"/>
                  <a:t>, …, R</a:t>
                </a:r>
                <a:r>
                  <a:rPr lang="de-DE" i="1" baseline="-25000" dirty="0"/>
                  <a:t>n</a:t>
                </a:r>
                <a:r>
                  <a:rPr lang="de-DE" dirty="0">
                    <a:sym typeface="Wingdings" pitchFamily="2" charset="2"/>
                  </a:rPr>
                  <a:t> (</a:t>
                </a:r>
                <a:r>
                  <a:rPr lang="de-DE" dirty="0"/>
                  <a:t>Relation R</a:t>
                </a:r>
                <a:r>
                  <a:rPr lang="de-DE" dirty="0">
                    <a:sym typeface="Wingdings" pitchFamily="2" charset="2"/>
                  </a:rPr>
                  <a:t> is partitioned into </a:t>
                </a:r>
                <a:r>
                  <a:rPr lang="de-DE" i="1" dirty="0">
                    <a:sym typeface="Wingdings" pitchFamily="2" charset="2"/>
                  </a:rPr>
                  <a:t>n</a:t>
                </a:r>
                <a:r>
                  <a:rPr lang="de-DE" dirty="0">
                    <a:sym typeface="Wingdings" pitchFamily="2" charset="2"/>
                  </a:rPr>
                  <a:t> fragments)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7889F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889FB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889FB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AT" b="1" i="1" smtClean="0">
                        <a:solidFill>
                          <a:srgbClr val="7889F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7889F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889F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889F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b="1" i="1" smtClean="0">
                        <a:solidFill>
                          <a:srgbClr val="7889F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a:rPr lang="en-AT" b="1" i="1" smtClean="0">
                        <a:solidFill>
                          <a:srgbClr val="7889F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(1</m:t>
                    </m:r>
                    <m:r>
                      <a:rPr lang="en-A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A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A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9" t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Table Partitioning</a:t>
            </a:r>
          </a:p>
        </p:txBody>
      </p:sp>
    </p:spTree>
    <p:extLst>
      <p:ext uri="{BB962C8B-B14F-4D97-AF65-F5344CB8AC3E}">
        <p14:creationId xmlns:p14="http://schemas.microsoft.com/office/powerpoint/2010/main" val="343664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Horizontal Partitioning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Row Partitioning into n Fragments R</a:t>
            </a:r>
            <a:r>
              <a:rPr lang="de-DE" baseline="-25000" dirty="0"/>
              <a:t>i</a:t>
            </a:r>
            <a:r>
              <a:rPr lang="de-DE" dirty="0"/>
              <a:t> </a:t>
            </a:r>
          </a:p>
          <a:p>
            <a:pPr lvl="1"/>
            <a:r>
              <a:rPr lang="de-DE" b="1" dirty="0">
                <a:solidFill>
                  <a:schemeClr val="accent1"/>
                </a:solidFill>
              </a:rPr>
              <a:t>Complete</a:t>
            </a:r>
            <a:r>
              <a:rPr lang="de-DE" dirty="0"/>
              <a:t>, </a:t>
            </a:r>
            <a:r>
              <a:rPr lang="de-DE" b="1" dirty="0">
                <a:solidFill>
                  <a:schemeClr val="accent1"/>
                </a:solidFill>
              </a:rPr>
              <a:t>disjoint</a:t>
            </a:r>
            <a:r>
              <a:rPr lang="de-DE" dirty="0"/>
              <a:t>, </a:t>
            </a:r>
            <a:r>
              <a:rPr lang="de-DE" b="1" dirty="0">
                <a:solidFill>
                  <a:schemeClr val="accent1"/>
                </a:solidFill>
              </a:rPr>
              <a:t>reconstructable</a:t>
            </a:r>
          </a:p>
          <a:p>
            <a:pPr lvl="1"/>
            <a:r>
              <a:rPr lang="de-DE" b="1" dirty="0">
                <a:solidFill>
                  <a:srgbClr val="7889FB"/>
                </a:solidFill>
              </a:rPr>
              <a:t>Schema of fragments is equivalent 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to schema of base relation</a:t>
            </a:r>
          </a:p>
          <a:p>
            <a:pPr lvl="1"/>
            <a:endParaRPr lang="en-US" dirty="0"/>
          </a:p>
          <a:p>
            <a:r>
              <a:rPr lang="en-US" dirty="0"/>
              <a:t>Partitioning</a:t>
            </a:r>
          </a:p>
          <a:p>
            <a:pPr lvl="1"/>
            <a:r>
              <a:rPr lang="de-DE" dirty="0"/>
              <a:t>Split table by n </a:t>
            </a:r>
            <a:r>
              <a:rPr lang="de-DE" b="1" dirty="0">
                <a:solidFill>
                  <a:srgbClr val="7889FB"/>
                </a:solidFill>
              </a:rPr>
              <a:t>selection predicates</a:t>
            </a:r>
            <a:r>
              <a:rPr lang="de-DE" dirty="0"/>
              <a:t> P</a:t>
            </a:r>
            <a:r>
              <a:rPr lang="de-DE" baseline="-25000" dirty="0"/>
              <a:t>i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(partitioning predicate) on attributes of R</a:t>
            </a:r>
          </a:p>
          <a:p>
            <a:pPr lvl="1"/>
            <a:r>
              <a:rPr lang="de-DE" dirty="0"/>
              <a:t>Beware of attribute domain and skew</a:t>
            </a:r>
          </a:p>
          <a:p>
            <a:pPr lvl="1"/>
            <a:endParaRPr lang="en-US" dirty="0"/>
          </a:p>
          <a:p>
            <a:r>
              <a:rPr lang="en-US" dirty="0"/>
              <a:t>Reconstruction</a:t>
            </a:r>
          </a:p>
          <a:p>
            <a:pPr lvl="1"/>
            <a:r>
              <a:rPr lang="de-DE" b="1" dirty="0">
                <a:solidFill>
                  <a:schemeClr val="accent1"/>
                </a:solidFill>
                <a:cs typeface="Courier New" pitchFamily="49" charset="0"/>
              </a:rPr>
              <a:t>Union</a:t>
            </a:r>
            <a:r>
              <a:rPr lang="de-DE" dirty="0">
                <a:cs typeface="Courier New" pitchFamily="49" charset="0"/>
              </a:rPr>
              <a:t> of all fragments</a:t>
            </a:r>
          </a:p>
          <a:p>
            <a:pPr lvl="1"/>
            <a:r>
              <a:rPr lang="de-DE" dirty="0">
                <a:cs typeface="Courier New" pitchFamily="49" charset="0"/>
              </a:rPr>
              <a:t>Bag semantics, but no </a:t>
            </a:r>
            <a:br>
              <a:rPr lang="de-DE" dirty="0">
                <a:cs typeface="Courier New" pitchFamily="49" charset="0"/>
              </a:rPr>
            </a:br>
            <a:r>
              <a:rPr lang="de-DE" dirty="0">
                <a:cs typeface="Courier New" pitchFamily="49" charset="0"/>
              </a:rPr>
              <a:t>duplicates across partitions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Table Partitioning</a:t>
            </a:r>
          </a:p>
        </p:txBody>
      </p:sp>
      <p:graphicFrame>
        <p:nvGraphicFramePr>
          <p:cNvPr id="5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106259"/>
              </p:ext>
            </p:extLst>
          </p:nvPr>
        </p:nvGraphicFramePr>
        <p:xfrm>
          <a:off x="6198427" y="1436096"/>
          <a:ext cx="2762247" cy="888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0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701328" y="3180719"/>
                <a:ext cx="1756443" cy="7718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7889FB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7889FB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𝑹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7889FB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𝒊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7889FB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7889F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AT" sz="2400" b="1" i="1" smtClean="0">
                              <a:solidFill>
                                <a:srgbClr val="7889F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𝝈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7889F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7889F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7889F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𝒊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solidFill>
                                <a:srgbClr val="7889F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7889FB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𝑹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(1</m:t>
                      </m:r>
                      <m:r>
                        <a:rPr lang="en-AT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≤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𝑖</m:t>
                      </m:r>
                      <m:r>
                        <a:rPr lang="en-AT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≤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1328" y="3180719"/>
                <a:ext cx="1756443" cy="771878"/>
              </a:xfrm>
              <a:prstGeom prst="rect">
                <a:avLst/>
              </a:prstGeom>
              <a:blipFill>
                <a:blip r:embed="rId4"/>
                <a:stretch>
                  <a:fillRect l="-7639" b="-15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684918" y="4418337"/>
                <a:ext cx="1692130" cy="10765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𝑹</m:t>
                      </m:r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⋃"/>
                          <m:ctrlPr>
                            <a:rPr lang="en-AT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𝟏</m:t>
                          </m:r>
                          <m:r>
                            <a:rPr lang="en-AT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≤</m:t>
                          </m:r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𝒊</m:t>
                          </m:r>
                          <m:r>
                            <a:rPr lang="en-AT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≤</m:t>
                          </m:r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𝒏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4918" y="4418337"/>
                <a:ext cx="1692130" cy="10765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4199905" y="4476497"/>
            <a:ext cx="2071702" cy="1690846"/>
            <a:chOff x="4199905" y="4476497"/>
            <a:chExt cx="2071702" cy="1690846"/>
          </a:xfrm>
        </p:grpSpPr>
        <p:sp>
          <p:nvSpPr>
            <p:cNvPr id="10" name="Textfeld 6"/>
            <p:cNvSpPr txBox="1"/>
            <p:nvPr/>
          </p:nvSpPr>
          <p:spPr>
            <a:xfrm>
              <a:off x="4628533" y="5227198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de-DE" b="1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∪</a:t>
              </a:r>
              <a:endParaRPr lang="de-DE" b="1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sp>
          <p:nvSpPr>
            <p:cNvPr id="11" name="Textfeld 7"/>
            <p:cNvSpPr txBox="1"/>
            <p:nvPr/>
          </p:nvSpPr>
          <p:spPr>
            <a:xfrm>
              <a:off x="4199905" y="5798011"/>
              <a:ext cx="64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altLang="ja-JP" b="1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R1</a:t>
              </a:r>
              <a:endParaRPr lang="de-DE" b="1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sp>
          <p:nvSpPr>
            <p:cNvPr id="12" name="Textfeld 8"/>
            <p:cNvSpPr txBox="1"/>
            <p:nvPr/>
          </p:nvSpPr>
          <p:spPr>
            <a:xfrm>
              <a:off x="5271475" y="5798011"/>
              <a:ext cx="64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altLang="ja-JP" b="1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R2</a:t>
              </a:r>
              <a:endParaRPr lang="de-DE" b="1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cxnSp>
          <p:nvCxnSpPr>
            <p:cNvPr id="13" name="Gerade Verbindung 9"/>
            <p:cNvCxnSpPr>
              <a:stCxn id="11" idx="0"/>
              <a:endCxn id="10" idx="2"/>
            </p:cNvCxnSpPr>
            <p:nvPr/>
          </p:nvCxnSpPr>
          <p:spPr>
            <a:xfrm flipV="1">
              <a:off x="4521376" y="5596530"/>
              <a:ext cx="500066" cy="201481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0"/>
            <p:cNvCxnSpPr>
              <a:stCxn id="12" idx="0"/>
              <a:endCxn id="10" idx="2"/>
            </p:cNvCxnSpPr>
            <p:nvPr/>
          </p:nvCxnSpPr>
          <p:spPr>
            <a:xfrm flipH="1" flipV="1">
              <a:off x="5021442" y="5596530"/>
              <a:ext cx="571504" cy="201481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1"/>
            <p:cNvCxnSpPr>
              <a:stCxn id="10" idx="0"/>
              <a:endCxn id="17" idx="2"/>
            </p:cNvCxnSpPr>
            <p:nvPr/>
          </p:nvCxnSpPr>
          <p:spPr>
            <a:xfrm flipV="1">
              <a:off x="5021442" y="4982631"/>
              <a:ext cx="457673" cy="244567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>
              <a:stCxn id="17" idx="0"/>
            </p:cNvCxnSpPr>
            <p:nvPr/>
          </p:nvCxnSpPr>
          <p:spPr>
            <a:xfrm flipV="1">
              <a:off x="5479115" y="4476497"/>
              <a:ext cx="1" cy="136802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feld 16"/>
            <p:cNvSpPr txBox="1"/>
            <p:nvPr/>
          </p:nvSpPr>
          <p:spPr>
            <a:xfrm>
              <a:off x="5086206" y="4613299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de-DE" b="1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∪</a:t>
              </a:r>
              <a:endParaRPr lang="de-DE" b="1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sp>
          <p:nvSpPr>
            <p:cNvPr id="18" name="Textfeld 19"/>
            <p:cNvSpPr txBox="1"/>
            <p:nvPr/>
          </p:nvSpPr>
          <p:spPr>
            <a:xfrm>
              <a:off x="5628665" y="5194162"/>
              <a:ext cx="64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altLang="ja-JP" b="1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R3</a:t>
              </a:r>
              <a:endParaRPr lang="de-DE" b="1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cxnSp>
          <p:nvCxnSpPr>
            <p:cNvPr id="19" name="Gerade Verbindung 20"/>
            <p:cNvCxnSpPr>
              <a:stCxn id="18" idx="0"/>
              <a:endCxn id="17" idx="2"/>
            </p:cNvCxnSpPr>
            <p:nvPr/>
          </p:nvCxnSpPr>
          <p:spPr>
            <a:xfrm flipH="1" flipV="1">
              <a:off x="5479115" y="4982631"/>
              <a:ext cx="471021" cy="211531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2086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Vertical Fragmentation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Column Partitioning into n Fragments Ri </a:t>
            </a:r>
          </a:p>
          <a:p>
            <a:pPr lvl="1"/>
            <a:r>
              <a:rPr lang="de-DE" b="1" dirty="0">
                <a:solidFill>
                  <a:schemeClr val="accent1"/>
                </a:solidFill>
              </a:rPr>
              <a:t>Complete</a:t>
            </a:r>
            <a:r>
              <a:rPr lang="de-DE" dirty="0"/>
              <a:t>, </a:t>
            </a:r>
            <a:r>
              <a:rPr lang="de-DE" b="1" dirty="0">
                <a:solidFill>
                  <a:schemeClr val="accent1"/>
                </a:solidFill>
              </a:rPr>
              <a:t>reconstructable</a:t>
            </a:r>
            <a:r>
              <a:rPr lang="de-DE" dirty="0"/>
              <a:t>, but not disjoint </a:t>
            </a:r>
            <a:br>
              <a:rPr lang="de-DE" dirty="0"/>
            </a:br>
            <a:r>
              <a:rPr lang="de-DE" dirty="0"/>
              <a:t>(</a:t>
            </a:r>
            <a:r>
              <a:rPr lang="de-DE" b="1" dirty="0">
                <a:solidFill>
                  <a:srgbClr val="7889FB"/>
                </a:solidFill>
              </a:rPr>
              <a:t>primary key</a:t>
            </a:r>
            <a:r>
              <a:rPr lang="de-DE" dirty="0"/>
              <a:t> for reconstruction via join)</a:t>
            </a:r>
          </a:p>
          <a:p>
            <a:pPr lvl="1"/>
            <a:r>
              <a:rPr lang="de-DE" dirty="0"/>
              <a:t>Completeness: each attribute must </a:t>
            </a:r>
            <a:br>
              <a:rPr lang="de-DE" dirty="0"/>
            </a:br>
            <a:r>
              <a:rPr lang="de-DE" dirty="0">
                <a:sym typeface="Wingdings" pitchFamily="2" charset="2"/>
              </a:rPr>
              <a:t>be included in at least one fragment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Partitioning</a:t>
            </a:r>
          </a:p>
          <a:p>
            <a:pPr lvl="1"/>
            <a:r>
              <a:rPr lang="de-DE" dirty="0">
                <a:sym typeface="Wingdings" pitchFamily="2" charset="2"/>
              </a:rPr>
              <a:t>Partitioning via </a:t>
            </a:r>
            <a:r>
              <a:rPr lang="de-DE" b="1" dirty="0">
                <a:solidFill>
                  <a:srgbClr val="7889FB"/>
                </a:solidFill>
                <a:sym typeface="Wingdings" pitchFamily="2" charset="2"/>
              </a:rPr>
              <a:t>projection</a:t>
            </a:r>
          </a:p>
          <a:p>
            <a:pPr lvl="1"/>
            <a:r>
              <a:rPr lang="de-DE" dirty="0">
                <a:sym typeface="Wingdings" pitchFamily="2" charset="2"/>
              </a:rPr>
              <a:t>Redundancy of primary key</a:t>
            </a:r>
          </a:p>
          <a:p>
            <a:pPr lvl="1"/>
            <a:endParaRPr lang="en-US" dirty="0"/>
          </a:p>
          <a:p>
            <a:r>
              <a:rPr lang="en-US" dirty="0"/>
              <a:t>Reconstruction</a:t>
            </a:r>
          </a:p>
          <a:p>
            <a:pPr lvl="1"/>
            <a:r>
              <a:rPr lang="de-DE" b="1" dirty="0">
                <a:solidFill>
                  <a:schemeClr val="accent1"/>
                </a:solidFill>
                <a:sym typeface="Wingdings" pitchFamily="2" charset="2"/>
              </a:rPr>
              <a:t>Natural join</a:t>
            </a:r>
            <a:r>
              <a:rPr lang="de-DE" dirty="0">
                <a:solidFill>
                  <a:schemeClr val="accent1"/>
                </a:solidFill>
                <a:sym typeface="Wingdings" pitchFamily="2" charset="2"/>
              </a:rPr>
              <a:t> </a:t>
            </a:r>
            <a:r>
              <a:rPr lang="de-DE" dirty="0">
                <a:sym typeface="Wingdings" pitchFamily="2" charset="2"/>
              </a:rPr>
              <a:t>over primary key</a:t>
            </a:r>
          </a:p>
          <a:p>
            <a:endParaRPr lang="de-DE" dirty="0">
              <a:sym typeface="Wingdings" pitchFamily="2" charset="2"/>
            </a:endParaRPr>
          </a:p>
          <a:p>
            <a:r>
              <a:rPr lang="de-DE" dirty="0">
                <a:sym typeface="Wingdings" pitchFamily="2" charset="2"/>
              </a:rPr>
              <a:t>Hybrid horizontal/vertical partitioning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Table Partitioning</a:t>
            </a:r>
          </a:p>
        </p:txBody>
      </p:sp>
      <p:graphicFrame>
        <p:nvGraphicFramePr>
          <p:cNvPr id="5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000776"/>
              </p:ext>
            </p:extLst>
          </p:nvPr>
        </p:nvGraphicFramePr>
        <p:xfrm>
          <a:off x="6198427" y="1425748"/>
          <a:ext cx="2762247" cy="969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0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286397" y="1362023"/>
            <a:ext cx="741917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92421" y="1363697"/>
            <a:ext cx="741917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08495" y="1365372"/>
            <a:ext cx="741917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99784" y="3341492"/>
                <a:ext cx="2141164" cy="7718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7889FB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7889FB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𝑹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7889FB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𝒊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7889FB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7889F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AT" sz="2400" b="1" i="1" smtClean="0">
                              <a:solidFill>
                                <a:srgbClr val="7889F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𝝅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7889F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7889F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𝑷𝑲</m:t>
                              </m:r>
                              <m:r>
                                <a:rPr lang="en-US" sz="2400" b="1" i="1" smtClean="0">
                                  <a:solidFill>
                                    <a:srgbClr val="7889F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400" b="1" i="1" smtClean="0">
                                  <a:solidFill>
                                    <a:srgbClr val="7889F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7889F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𝒊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solidFill>
                                <a:srgbClr val="7889F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7889FB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𝑹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(1</m:t>
                      </m:r>
                      <m:r>
                        <a:rPr lang="en-AT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≤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𝑖</m:t>
                      </m:r>
                      <m:r>
                        <a:rPr lang="en-AT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≤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9784" y="3341492"/>
                <a:ext cx="2141164" cy="771878"/>
              </a:xfrm>
              <a:prstGeom prst="rect">
                <a:avLst/>
              </a:prstGeom>
              <a:blipFill>
                <a:blip r:embed="rId2"/>
                <a:stretch>
                  <a:fillRect l="-6268" b="-15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56247" y="4548970"/>
                <a:ext cx="2171300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𝑹</m:t>
                    </m:r>
                    <m:r>
                      <a:rPr lang="en-US" sz="2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𝑹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de-DE" sz="2400" dirty="0">
                    <a:solidFill>
                      <a:schemeClr val="accent1"/>
                    </a:solidFill>
                    <a:latin typeface="Consolas" panose="020B0609020204030204" pitchFamily="49" charset="0"/>
                    <a:ea typeface="Sun-ExtA" pitchFamily="2" charset="-128"/>
                    <a:cs typeface="Sun-ExtA" pitchFamily="2" charset="-128"/>
                  </a:rPr>
                  <a:t>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𝑹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de-DE" sz="2400" dirty="0">
                    <a:solidFill>
                      <a:schemeClr val="accent1"/>
                    </a:solidFill>
                    <a:latin typeface="Consolas" panose="020B0609020204030204" pitchFamily="49" charset="0"/>
                    <a:ea typeface="Sun-ExtA" pitchFamily="2" charset="-128"/>
                    <a:cs typeface="Sun-ExtA" pitchFamily="2" charset="-128"/>
                  </a:rPr>
                  <a:t>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𝑹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400" b="1" i="1" dirty="0">
                    <a:solidFill>
                      <a:srgbClr val="7889F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/>
                </a:r>
                <a:br>
                  <a:rPr lang="en-US" sz="2400" b="1" i="1" dirty="0">
                    <a:solidFill>
                      <a:srgbClr val="7889F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(1</m:t>
                      </m:r>
                      <m:r>
                        <a:rPr lang="en-AT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≤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𝑖</m:t>
                      </m:r>
                      <m:r>
                        <a:rPr lang="en-AT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≤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247" y="4548970"/>
                <a:ext cx="2171300" cy="738664"/>
              </a:xfrm>
              <a:prstGeom prst="rect">
                <a:avLst/>
              </a:prstGeom>
              <a:blipFill>
                <a:blip r:embed="rId4"/>
                <a:stretch>
                  <a:fillRect l="-6443" t="-12397" r="-1120" b="-17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986001"/>
              </p:ext>
            </p:extLst>
          </p:nvPr>
        </p:nvGraphicFramePr>
        <p:xfrm>
          <a:off x="7124549" y="2753803"/>
          <a:ext cx="1841498" cy="969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212519" y="2690078"/>
            <a:ext cx="741917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18543" y="2691752"/>
            <a:ext cx="741917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A1</a:t>
            </a:r>
          </a:p>
        </p:txBody>
      </p:sp>
      <p:graphicFrame>
        <p:nvGraphicFramePr>
          <p:cNvPr id="15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762300"/>
              </p:ext>
            </p:extLst>
          </p:nvPr>
        </p:nvGraphicFramePr>
        <p:xfrm>
          <a:off x="7136273" y="3890940"/>
          <a:ext cx="1841498" cy="969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224243" y="3827215"/>
            <a:ext cx="741917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30267" y="3828889"/>
            <a:ext cx="741917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542659" y="5585621"/>
                <a:ext cx="3487814" cy="6065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𝑹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𝑹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chemeClr val="accent1"/>
                    </a:solidFill>
                    <a:latin typeface="Consolas" panose="020B0609020204030204" pitchFamily="49" charset="0"/>
                    <a:ea typeface="Sun-ExtA" pitchFamily="2" charset="-128"/>
                    <a:cs typeface="Sun-ExtA" pitchFamily="2" charset="-128"/>
                  </a:rPr>
                  <a:t>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𝑹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chemeClr val="accent1"/>
                    </a:solidFill>
                    <a:latin typeface="Consolas" panose="020B0609020204030204" pitchFamily="49" charset="0"/>
                    <a:ea typeface="Sun-ExtA" pitchFamily="2" charset="-128"/>
                    <a:cs typeface="Sun-ExtA" pitchFamily="2" charset="-128"/>
                  </a:rPr>
                  <a:t>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𝑹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w/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𝑹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𝒊</m:t>
                        </m:r>
                      </m:sub>
                    </m:sSub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AT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∪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𝑹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𝒊𝒋</m:t>
                        </m:r>
                      </m:sub>
                    </m:sSub>
                  </m:oMath>
                </a14:m>
                <a:endParaRPr lang="en-US" b="1" i="1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r>
                  <a:rPr lang="en-US" b="1" i="1" dirty="0">
                    <a:solidFill>
                      <a:srgbClr val="7889F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AT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</a:t>
                </a:r>
                <a:r>
                  <a:rPr lang="en-US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𝑹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AT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∪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𝑹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w/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𝑹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𝒋</m:t>
                        </m:r>
                      </m:sub>
                    </m:sSub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𝑹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chemeClr val="accent1"/>
                    </a:solidFill>
                    <a:latin typeface="Consolas" panose="020B0609020204030204" pitchFamily="49" charset="0"/>
                    <a:ea typeface="Sun-ExtA" pitchFamily="2" charset="-128"/>
                    <a:cs typeface="Sun-ExtA" pitchFamily="2" charset="-128"/>
                  </a:rPr>
                  <a:t>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𝑹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𝒊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chemeClr val="accent1"/>
                    </a:solidFill>
                    <a:latin typeface="Consolas" panose="020B0609020204030204" pitchFamily="49" charset="0"/>
                    <a:ea typeface="Sun-ExtA" pitchFamily="2" charset="-128"/>
                    <a:cs typeface="Sun-ExtA" pitchFamily="2" charset="-128"/>
                  </a:rPr>
                  <a:t>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𝑹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𝒏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𝒋</m:t>
                        </m:r>
                      </m:sub>
                    </m:sSub>
                  </m:oMath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659" y="5585621"/>
                <a:ext cx="3487814" cy="606576"/>
              </a:xfrm>
              <a:prstGeom prst="rect">
                <a:avLst/>
              </a:prstGeom>
              <a:blipFill>
                <a:blip r:embed="rId5"/>
                <a:stretch>
                  <a:fillRect l="-2622" t="-14000" b="-1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320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Derived Horizontal Fragmentation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Row Partitioning R into n fragements </a:t>
            </a:r>
            <a:br>
              <a:rPr lang="de-DE" dirty="0"/>
            </a:br>
            <a:r>
              <a:rPr lang="de-DE" dirty="0"/>
              <a:t>R</a:t>
            </a:r>
            <a:r>
              <a:rPr lang="de-DE" baseline="-25000" dirty="0"/>
              <a:t>i</a:t>
            </a:r>
            <a:r>
              <a:rPr lang="de-DE" dirty="0"/>
              <a:t>, with partitioning predicate on S</a:t>
            </a:r>
          </a:p>
          <a:p>
            <a:pPr lvl="1"/>
            <a:r>
              <a:rPr lang="de-DE" dirty="0"/>
              <a:t>Potentially complete (not guaranteed), </a:t>
            </a:r>
            <a:br>
              <a:rPr lang="de-DE" dirty="0"/>
            </a:br>
            <a:r>
              <a:rPr lang="de-DE" b="1" dirty="0">
                <a:solidFill>
                  <a:schemeClr val="accent1"/>
                </a:solidFill>
              </a:rPr>
              <a:t>restructable</a:t>
            </a:r>
            <a:r>
              <a:rPr lang="de-DE" dirty="0"/>
              <a:t>, </a:t>
            </a:r>
            <a:r>
              <a:rPr lang="de-DE" b="1" dirty="0">
                <a:solidFill>
                  <a:schemeClr val="accent1"/>
                </a:solidFill>
              </a:rPr>
              <a:t>disjoint</a:t>
            </a:r>
          </a:p>
          <a:p>
            <a:pPr lvl="1"/>
            <a:r>
              <a:rPr lang="de-DE" dirty="0"/>
              <a:t>Foreign key / primary key relationship determines correctness</a:t>
            </a:r>
          </a:p>
          <a:p>
            <a:pPr lvl="1"/>
            <a:endParaRPr lang="de-DE" dirty="0"/>
          </a:p>
          <a:p>
            <a:r>
              <a:rPr lang="en-US" dirty="0"/>
              <a:t>Partitioning</a:t>
            </a:r>
          </a:p>
          <a:p>
            <a:pPr lvl="1"/>
            <a:r>
              <a:rPr lang="de-DE" b="1" dirty="0">
                <a:solidFill>
                  <a:srgbClr val="7889FB"/>
                </a:solidFill>
              </a:rPr>
              <a:t>Selection</a:t>
            </a:r>
            <a:r>
              <a:rPr lang="de-DE" dirty="0"/>
              <a:t> on independent relation S</a:t>
            </a:r>
          </a:p>
          <a:p>
            <a:pPr lvl="1"/>
            <a:r>
              <a:rPr lang="de-DE" b="1" dirty="0">
                <a:solidFill>
                  <a:srgbClr val="7889FB"/>
                </a:solidFill>
              </a:rPr>
              <a:t>Semi-join</a:t>
            </a:r>
            <a:r>
              <a:rPr lang="de-DE" dirty="0"/>
              <a:t> with dependent relation R </a:t>
            </a:r>
            <a:br>
              <a:rPr lang="de-DE" dirty="0"/>
            </a:br>
            <a:r>
              <a:rPr lang="de-DE" dirty="0"/>
              <a:t>to select partition R</a:t>
            </a:r>
            <a:r>
              <a:rPr lang="de-DE" baseline="-25000" dirty="0"/>
              <a:t>i</a:t>
            </a:r>
          </a:p>
          <a:p>
            <a:pPr lvl="1"/>
            <a:endParaRPr lang="en-US" dirty="0"/>
          </a:p>
          <a:p>
            <a:r>
              <a:rPr lang="en-US" dirty="0"/>
              <a:t>Reconstruction</a:t>
            </a:r>
          </a:p>
          <a:p>
            <a:pPr lvl="1"/>
            <a:r>
              <a:rPr lang="de-DE" dirty="0">
                <a:cs typeface="Courier New" pitchFamily="49" charset="0"/>
              </a:rPr>
              <a:t>Equivalent to horizontal partitioning</a:t>
            </a:r>
          </a:p>
          <a:p>
            <a:pPr lvl="1"/>
            <a:r>
              <a:rPr lang="de-DE" b="1" dirty="0">
                <a:solidFill>
                  <a:schemeClr val="accent1"/>
                </a:solidFill>
                <a:cs typeface="Courier New" pitchFamily="49" charset="0"/>
              </a:rPr>
              <a:t>Union</a:t>
            </a:r>
            <a:r>
              <a:rPr lang="de-DE" dirty="0">
                <a:cs typeface="Courier New" pitchFamily="49" charset="0"/>
              </a:rPr>
              <a:t> of all fragments</a:t>
            </a:r>
          </a:p>
          <a:p>
            <a:pPr lvl="1"/>
            <a:endParaRPr lang="de-DE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Table Partitioning</a:t>
            </a:r>
          </a:p>
        </p:txBody>
      </p:sp>
      <p:graphicFrame>
        <p:nvGraphicFramePr>
          <p:cNvPr id="5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029381"/>
              </p:ext>
            </p:extLst>
          </p:nvPr>
        </p:nvGraphicFramePr>
        <p:xfrm>
          <a:off x="6610114" y="1438476"/>
          <a:ext cx="2344251" cy="888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1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feld 10"/>
          <p:cNvSpPr txBox="1"/>
          <p:nvPr/>
        </p:nvSpPr>
        <p:spPr>
          <a:xfrm>
            <a:off x="6133997" y="1651487"/>
            <a:ext cx="545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Sun-ExtA" pitchFamily="2" charset="-128"/>
                <a:ea typeface="Sun-ExtA" pitchFamily="2" charset="-128"/>
                <a:cs typeface="Sun-ExtA" pitchFamily="2" charset="-128"/>
              </a:rPr>
              <a:t>⋊</a:t>
            </a:r>
          </a:p>
        </p:txBody>
      </p:sp>
      <p:graphicFrame>
        <p:nvGraphicFramePr>
          <p:cNvPr id="7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344854"/>
              </p:ext>
            </p:extLst>
          </p:nvPr>
        </p:nvGraphicFramePr>
        <p:xfrm>
          <a:off x="5426108" y="1418380"/>
          <a:ext cx="781417" cy="938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1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452383" y="1937113"/>
            <a:ext cx="741917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Austria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62890" y="4790124"/>
                <a:ext cx="1692130" cy="10765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𝑹</m:t>
                      </m:r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⋃"/>
                          <m:ctrlPr>
                            <a:rPr lang="en-AT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𝟏</m:t>
                          </m:r>
                          <m:r>
                            <a:rPr lang="en-AT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≤</m:t>
                          </m:r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𝒊</m:t>
                          </m:r>
                          <m:r>
                            <a:rPr lang="en-AT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≤</m:t>
                          </m:r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𝒏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890" y="4790124"/>
                <a:ext cx="1692130" cy="10765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621881" y="3452026"/>
                <a:ext cx="3272242" cy="9552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7889FB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7889FB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𝑹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7889FB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𝒊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7889FB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7889FB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𝑹</m:t>
                    </m:r>
                    <m:r>
                      <m:rPr>
                        <m:nor/>
                      </m:rPr>
                      <a:rPr lang="de-DE" sz="2400" b="1" dirty="0">
                        <a:solidFill>
                          <a:srgbClr val="7889FB"/>
                        </a:solidFill>
                        <a:latin typeface="Calibri" panose="020F0502020204030204" pitchFamily="34" charset="0"/>
                        <a:ea typeface="Sun-ExtA" pitchFamily="2" charset="-128"/>
                        <a:cs typeface="Calibri" panose="020F0502020204030204" pitchFamily="34" charset="0"/>
                      </a:rPr>
                      <m:t>⋉</m:t>
                    </m:r>
                  </m:oMath>
                </a14:m>
                <a:r>
                  <a:rPr lang="de-DE" sz="2400" dirty="0">
                    <a:solidFill>
                      <a:srgbClr val="7889FB"/>
                    </a:solidFill>
                    <a:latin typeface="Calibri" panose="020F0502020204030204" pitchFamily="34" charset="0"/>
                    <a:ea typeface="Sun-ExtA" pitchFamily="2" charset="-128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7889FB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7889FB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𝑺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7889FB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𝒊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7889FB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7889FB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𝑹</m:t>
                    </m:r>
                    <m:r>
                      <m:rPr>
                        <m:nor/>
                      </m:rPr>
                      <a:rPr lang="de-DE" sz="2400" b="1" dirty="0">
                        <a:solidFill>
                          <a:srgbClr val="7889FB"/>
                        </a:solidFill>
                        <a:latin typeface="Calibri" panose="020F0502020204030204" pitchFamily="34" charset="0"/>
                        <a:ea typeface="Sun-ExtA" pitchFamily="2" charset="-128"/>
                        <a:cs typeface="Calibri" panose="020F0502020204030204" pitchFamily="34" charset="0"/>
                      </a:rPr>
                      <m:t>⋉</m:t>
                    </m:r>
                    <m:r>
                      <a:rPr lang="en-US" sz="2400" b="1" i="1" dirty="0" smtClean="0">
                        <a:solidFill>
                          <a:srgbClr val="7889FB"/>
                        </a:solidFill>
                        <a:latin typeface="Cambria Math" panose="02040503050406030204" pitchFamily="18" charset="0"/>
                        <a:ea typeface="Sun-ExtA" pitchFamily="2" charset="-128"/>
                        <a:cs typeface="Calibri" panose="020F0502020204030204" pitchFamily="34" charset="0"/>
                      </a:rPr>
                      <m:t> 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7889F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T" sz="2400" b="1" i="1">
                            <a:solidFill>
                              <a:srgbClr val="7889F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𝝈</m:t>
                        </m:r>
                      </m:e>
                      <m:sub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7889FB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7889FB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7889FB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𝒊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2400" b="1" i="1">
                            <a:solidFill>
                              <a:srgbClr val="7889F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7889F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𝑺</m:t>
                        </m:r>
                      </m:e>
                    </m:d>
                  </m:oMath>
                </a14:m>
                <a:r>
                  <a:rPr lang="en-US" sz="2400" b="1" dirty="0">
                    <a:solidFill>
                      <a:srgbClr val="7889FB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sz="2400" b="1" dirty="0">
                    <a:solidFill>
                      <a:srgbClr val="7889FB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7889FB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7889F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AT" sz="2400" b="1" i="1">
                              <a:solidFill>
                                <a:srgbClr val="7889F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𝝅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7889F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𝑹</m:t>
                          </m:r>
                          <m:r>
                            <a:rPr lang="en-US" sz="2400" b="1" i="1" smtClean="0">
                              <a:solidFill>
                                <a:srgbClr val="7889F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.∗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solidFill>
                                <a:srgbClr val="7889F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7889FB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𝑹</m:t>
                          </m:r>
                          <m:r>
                            <m:rPr>
                              <m:nor/>
                            </m:rPr>
                            <a:rPr lang="de-DE" sz="2400" dirty="0">
                              <a:solidFill>
                                <a:srgbClr val="7889FB"/>
                              </a:solidFill>
                              <a:latin typeface="Consolas" panose="020B0609020204030204" pitchFamily="49" charset="0"/>
                              <a:ea typeface="Sun-ExtA" pitchFamily="2" charset="-128"/>
                              <a:cs typeface="Sun-ExtA" pitchFamily="2" charset="-128"/>
                            </a:rPr>
                            <m:t>⋈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7889F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AT" sz="2400" b="1" i="1">
                                  <a:solidFill>
                                    <a:srgbClr val="7889F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𝝈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rgbClr val="7889F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rgbClr val="7889F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srgbClr val="7889F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𝒊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sz="2400" b="1" i="1">
                                  <a:solidFill>
                                    <a:srgbClr val="7889F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rgbClr val="7889F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881" y="3452026"/>
                <a:ext cx="3272242" cy="955262"/>
              </a:xfrm>
              <a:prstGeom prst="rect">
                <a:avLst/>
              </a:prstGeom>
              <a:blipFill>
                <a:blip r:embed="rId4"/>
                <a:stretch>
                  <a:fillRect l="-2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137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Design, and why should I care?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Performance Tuning </a:t>
            </a:r>
            <a:r>
              <a:rPr lang="en-US" dirty="0"/>
              <a:t>via Physical Design</a:t>
            </a:r>
          </a:p>
          <a:p>
            <a:pPr lvl="1"/>
            <a:r>
              <a:rPr lang="en-US" dirty="0"/>
              <a:t>Select physical data structures for relational schema and query workload</a:t>
            </a:r>
          </a:p>
          <a:p>
            <a:pPr lvl="1"/>
            <a:r>
              <a:rPr lang="en-US" b="1" dirty="0"/>
              <a:t>#1:</a:t>
            </a:r>
            <a:r>
              <a:rPr lang="en-US" dirty="0"/>
              <a:t> User-level, </a:t>
            </a:r>
            <a:r>
              <a:rPr lang="en-US" b="1" dirty="0">
                <a:solidFill>
                  <a:srgbClr val="7889FB"/>
                </a:solidFill>
              </a:rPr>
              <a:t>manual physical design</a:t>
            </a:r>
            <a:r>
              <a:rPr lang="en-US" dirty="0"/>
              <a:t> by DBA (database administrator)</a:t>
            </a:r>
          </a:p>
          <a:p>
            <a:pPr lvl="1"/>
            <a:r>
              <a:rPr lang="en-US" b="1" dirty="0"/>
              <a:t>#2:</a:t>
            </a:r>
            <a:r>
              <a:rPr lang="en-US" dirty="0"/>
              <a:t> User/system-level </a:t>
            </a:r>
            <a:r>
              <a:rPr lang="en-US" b="1" dirty="0">
                <a:solidFill>
                  <a:srgbClr val="7889FB"/>
                </a:solidFill>
              </a:rPr>
              <a:t>automatic physical design</a:t>
            </a:r>
            <a:r>
              <a:rPr lang="en-US" dirty="0"/>
              <a:t> via advisor tools</a:t>
            </a:r>
          </a:p>
          <a:p>
            <a:pPr lvl="1"/>
            <a:endParaRPr lang="en-US" dirty="0"/>
          </a:p>
          <a:p>
            <a:r>
              <a:rPr lang="en-US" dirty="0"/>
              <a:t>Example</a:t>
            </a:r>
          </a:p>
        </p:txBody>
      </p:sp>
      <p:sp>
        <p:nvSpPr>
          <p:cNvPr id="4" name="Rechteck 6"/>
          <p:cNvSpPr/>
          <p:nvPr/>
        </p:nvSpPr>
        <p:spPr>
          <a:xfrm>
            <a:off x="5051528" y="3108648"/>
            <a:ext cx="3874966" cy="802121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 </a:t>
            </a:r>
            <a:b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Tables</a:t>
            </a:r>
          </a:p>
        </p:txBody>
      </p:sp>
      <p:sp>
        <p:nvSpPr>
          <p:cNvPr id="15" name="Rechteck 20"/>
          <p:cNvSpPr/>
          <p:nvPr/>
        </p:nvSpPr>
        <p:spPr>
          <a:xfrm>
            <a:off x="6387780" y="3249324"/>
            <a:ext cx="847033" cy="504056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</a:p>
        </p:txBody>
      </p:sp>
      <p:sp>
        <p:nvSpPr>
          <p:cNvPr id="16" name="Rechteck 21"/>
          <p:cNvSpPr/>
          <p:nvPr/>
        </p:nvSpPr>
        <p:spPr>
          <a:xfrm>
            <a:off x="7386300" y="3249324"/>
            <a:ext cx="631304" cy="504056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de-DE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50626" y="3356328"/>
            <a:ext cx="38720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</a:rPr>
              <a:t> * </a:t>
            </a:r>
            <a:r>
              <a:rPr lang="en-US" sz="1600" b="1" dirty="0">
                <a:latin typeface="Consolas" panose="020B0609020204030204" pitchFamily="49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</a:rPr>
              <a:t> R, S, T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R.c</a:t>
            </a:r>
            <a:r>
              <a:rPr lang="en-US" sz="1600" dirty="0">
                <a:latin typeface="Consolas" panose="020B0609020204030204" pitchFamily="49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</a:rPr>
              <a:t>S.d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</a:rPr>
              <a:t>AND </a:t>
            </a:r>
            <a:r>
              <a:rPr lang="de-DE" sz="1600" dirty="0">
                <a:latin typeface="Consolas" panose="020B0609020204030204" pitchFamily="49" charset="0"/>
              </a:rPr>
              <a:t>S.e = T.f </a:t>
            </a:r>
          </a:p>
          <a:p>
            <a:r>
              <a:rPr lang="de-DE" sz="1600" b="1" dirty="0">
                <a:latin typeface="Consolas" panose="020B0609020204030204" pitchFamily="49" charset="0"/>
              </a:rPr>
              <a:t>    AND </a:t>
            </a:r>
            <a:r>
              <a:rPr lang="de-DE" sz="1600" dirty="0">
                <a:latin typeface="Consolas" panose="020B0609020204030204" pitchFamily="49" charset="0"/>
              </a:rPr>
              <a:t>R.b </a:t>
            </a:r>
            <a:r>
              <a:rPr lang="de-DE" sz="1600" b="1" dirty="0">
                <a:latin typeface="Consolas" panose="020B0609020204030204" pitchFamily="49" charset="0"/>
              </a:rPr>
              <a:t>BETWEEN</a:t>
            </a:r>
            <a:r>
              <a:rPr lang="de-DE" sz="1600" dirty="0">
                <a:latin typeface="Consolas" panose="020B0609020204030204" pitchFamily="49" charset="0"/>
              </a:rPr>
              <a:t> 12 </a:t>
            </a:r>
            <a:r>
              <a:rPr lang="de-DE" sz="1600" b="1" dirty="0">
                <a:latin typeface="Consolas" panose="020B0609020204030204" pitchFamily="49" charset="0"/>
              </a:rPr>
              <a:t>AND</a:t>
            </a:r>
            <a:r>
              <a:rPr lang="de-DE" sz="1600" dirty="0">
                <a:latin typeface="Consolas" panose="020B0609020204030204" pitchFamily="49" charset="0"/>
              </a:rPr>
              <a:t> 73</a:t>
            </a:r>
          </a:p>
        </p:txBody>
      </p:sp>
      <p:sp>
        <p:nvSpPr>
          <p:cNvPr id="51" name="Textfeld 10"/>
          <p:cNvSpPr txBox="1"/>
          <p:nvPr/>
        </p:nvSpPr>
        <p:spPr>
          <a:xfrm>
            <a:off x="844659" y="5939510"/>
            <a:ext cx="10948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>
                <a:solidFill>
                  <a:schemeClr val="accent1"/>
                </a:solidFill>
                <a:latin typeface="Consolas" panose="020B0609020204030204" pitchFamily="49" charset="0"/>
              </a:rPr>
              <a:t>1000000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723311" y="4336004"/>
            <a:ext cx="2927493" cy="2347009"/>
            <a:chOff x="1723311" y="4336004"/>
            <a:chExt cx="2927493" cy="2347009"/>
          </a:xfrm>
        </p:grpSpPr>
        <p:sp>
          <p:nvSpPr>
            <p:cNvPr id="49" name="Textfeld 3"/>
            <p:cNvSpPr txBox="1"/>
            <p:nvPr/>
          </p:nvSpPr>
          <p:spPr>
            <a:xfrm>
              <a:off x="1736945" y="5676191"/>
              <a:ext cx="16793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Arial"/>
                </a:rPr>
                <a:t>σ</a:t>
              </a:r>
              <a:r>
                <a:rPr lang="de-DE" sz="2000" b="0" baseline="-25000" dirty="0">
                  <a:latin typeface="Consolas" panose="020B0609020204030204" pitchFamily="49" charset="0"/>
                  <a:cs typeface="Arial"/>
                </a:rPr>
                <a:t>12</a:t>
              </a:r>
              <a:r>
                <a:rPr lang="de-DE" sz="2000" b="0" baseline="-25000" dirty="0">
                  <a:latin typeface="Consolas" panose="020B0609020204030204" pitchFamily="49" charset="0"/>
                  <a:ea typeface="Sun-ExtA"/>
                  <a:cs typeface="Sun-ExtA"/>
                </a:rPr>
                <a:t>≤R.b≤73</a:t>
              </a:r>
              <a:endParaRPr lang="de-DE" sz="2000" b="0" dirty="0">
                <a:latin typeface="Consolas" panose="020B0609020204030204" pitchFamily="49" charset="0"/>
              </a:endParaRPr>
            </a:p>
          </p:txBody>
        </p:sp>
        <p:cxnSp>
          <p:nvCxnSpPr>
            <p:cNvPr id="50" name="Gerade Verbindung 4"/>
            <p:cNvCxnSpPr/>
            <p:nvPr/>
          </p:nvCxnSpPr>
          <p:spPr>
            <a:xfrm rot="5400000" flipH="1" flipV="1">
              <a:off x="2067240" y="6182765"/>
              <a:ext cx="203646" cy="270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feld 12"/>
            <p:cNvSpPr txBox="1"/>
            <p:nvPr/>
          </p:nvSpPr>
          <p:spPr>
            <a:xfrm>
              <a:off x="2281729" y="4999437"/>
              <a:ext cx="120985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000" b="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  <a:r>
                <a:rPr lang="de-DE" sz="2000" b="0" baseline="-25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c=d</a:t>
              </a:r>
            </a:p>
          </p:txBody>
        </p:sp>
        <p:cxnSp>
          <p:nvCxnSpPr>
            <p:cNvPr id="53" name="Gerade Verbindung 13"/>
            <p:cNvCxnSpPr/>
            <p:nvPr/>
          </p:nvCxnSpPr>
          <p:spPr>
            <a:xfrm flipV="1">
              <a:off x="2201799" y="5507020"/>
              <a:ext cx="405263" cy="201175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14"/>
            <p:cNvCxnSpPr/>
            <p:nvPr/>
          </p:nvCxnSpPr>
          <p:spPr>
            <a:xfrm rot="5400000" flipH="1" flipV="1">
              <a:off x="3261629" y="4436475"/>
              <a:ext cx="203646" cy="270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feld 15"/>
            <p:cNvSpPr txBox="1"/>
            <p:nvPr/>
          </p:nvSpPr>
          <p:spPr>
            <a:xfrm>
              <a:off x="1723311" y="6282903"/>
              <a:ext cx="8998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</a:rPr>
                <a:t>R</a:t>
              </a:r>
            </a:p>
          </p:txBody>
        </p:sp>
        <p:cxnSp>
          <p:nvCxnSpPr>
            <p:cNvPr id="56" name="Gerade Verbindung 16"/>
            <p:cNvCxnSpPr/>
            <p:nvPr/>
          </p:nvCxnSpPr>
          <p:spPr>
            <a:xfrm flipH="1" flipV="1">
              <a:off x="3177451" y="5529690"/>
              <a:ext cx="326969" cy="18288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feld 17"/>
            <p:cNvSpPr txBox="1"/>
            <p:nvPr/>
          </p:nvSpPr>
          <p:spPr>
            <a:xfrm>
              <a:off x="3146207" y="5705264"/>
              <a:ext cx="8998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</a:rPr>
                <a:t>S</a:t>
              </a:r>
            </a:p>
          </p:txBody>
        </p:sp>
        <p:sp>
          <p:nvSpPr>
            <p:cNvPr id="58" name="Textfeld 18"/>
            <p:cNvSpPr txBox="1"/>
            <p:nvPr/>
          </p:nvSpPr>
          <p:spPr>
            <a:xfrm>
              <a:off x="2867254" y="4410712"/>
              <a:ext cx="120985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000" b="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  <a:r>
                <a:rPr lang="de-DE" sz="2000" b="0" baseline="-25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e=f</a:t>
              </a:r>
            </a:p>
          </p:txBody>
        </p:sp>
        <p:cxnSp>
          <p:nvCxnSpPr>
            <p:cNvPr id="59" name="Gerade Verbindung 19"/>
            <p:cNvCxnSpPr/>
            <p:nvPr/>
          </p:nvCxnSpPr>
          <p:spPr>
            <a:xfrm flipV="1">
              <a:off x="2787324" y="4918295"/>
              <a:ext cx="405263" cy="201175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20"/>
            <p:cNvCxnSpPr/>
            <p:nvPr/>
          </p:nvCxnSpPr>
          <p:spPr>
            <a:xfrm flipH="1" flipV="1">
              <a:off x="3797362" y="4935946"/>
              <a:ext cx="318249" cy="16427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feld 21"/>
            <p:cNvSpPr txBox="1"/>
            <p:nvPr/>
          </p:nvSpPr>
          <p:spPr>
            <a:xfrm>
              <a:off x="3750982" y="5105455"/>
              <a:ext cx="8998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</a:rPr>
                <a:t>T</a:t>
              </a:r>
            </a:p>
          </p:txBody>
        </p:sp>
      </p:grpSp>
      <p:sp>
        <p:nvSpPr>
          <p:cNvPr id="63" name="Textfeld 32"/>
          <p:cNvSpPr txBox="1"/>
          <p:nvPr/>
        </p:nvSpPr>
        <p:spPr>
          <a:xfrm>
            <a:off x="852684" y="5552910"/>
            <a:ext cx="10948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>
                <a:solidFill>
                  <a:schemeClr val="accent1"/>
                </a:solidFill>
                <a:latin typeface="Consolas" panose="020B0609020204030204" pitchFamily="49" charset="0"/>
              </a:rPr>
              <a:t>10</a:t>
            </a:r>
          </a:p>
        </p:txBody>
      </p:sp>
      <p:sp>
        <p:nvSpPr>
          <p:cNvPr id="64" name="Rechteck 33"/>
          <p:cNvSpPr/>
          <p:nvPr/>
        </p:nvSpPr>
        <p:spPr>
          <a:xfrm>
            <a:off x="1046825" y="5611933"/>
            <a:ext cx="2145762" cy="100102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65" name="Rechteck 34"/>
          <p:cNvSpPr/>
          <p:nvPr/>
        </p:nvSpPr>
        <p:spPr>
          <a:xfrm>
            <a:off x="2508262" y="4967042"/>
            <a:ext cx="819768" cy="60478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72" name="Rechteck 6"/>
          <p:cNvSpPr/>
          <p:nvPr/>
        </p:nvSpPr>
        <p:spPr>
          <a:xfrm>
            <a:off x="5053204" y="4004626"/>
            <a:ext cx="3874966" cy="802121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 </a:t>
            </a:r>
            <a:b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Views</a:t>
            </a:r>
          </a:p>
        </p:txBody>
      </p:sp>
      <p:sp>
        <p:nvSpPr>
          <p:cNvPr id="73" name="Rechteck 6"/>
          <p:cNvSpPr/>
          <p:nvPr/>
        </p:nvSpPr>
        <p:spPr>
          <a:xfrm>
            <a:off x="5054880" y="4900602"/>
            <a:ext cx="3874966" cy="802121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Parti-</a:t>
            </a:r>
            <a:b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tioning</a:t>
            </a:r>
          </a:p>
        </p:txBody>
      </p:sp>
      <p:sp>
        <p:nvSpPr>
          <p:cNvPr id="74" name="Rechteck 6"/>
          <p:cNvSpPr/>
          <p:nvPr/>
        </p:nvSpPr>
        <p:spPr>
          <a:xfrm>
            <a:off x="5053379" y="5809522"/>
            <a:ext cx="3874966" cy="802121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Physical </a:t>
            </a:r>
            <a:b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 Paths</a:t>
            </a:r>
          </a:p>
        </p:txBody>
      </p:sp>
      <p:sp>
        <p:nvSpPr>
          <p:cNvPr id="75" name="Rechteck 21"/>
          <p:cNvSpPr/>
          <p:nvPr/>
        </p:nvSpPr>
        <p:spPr>
          <a:xfrm>
            <a:off x="8170004" y="3245337"/>
            <a:ext cx="631304" cy="504056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endParaRPr lang="de-DE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Rechteck 21"/>
          <p:cNvSpPr/>
          <p:nvPr/>
        </p:nvSpPr>
        <p:spPr>
          <a:xfrm>
            <a:off x="8170004" y="4207833"/>
            <a:ext cx="631304" cy="416575"/>
          </a:xfrm>
          <a:prstGeom prst="rect">
            <a:avLst/>
          </a:prstGeom>
          <a:solidFill>
            <a:srgbClr val="7889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MV</a:t>
            </a:r>
            <a:r>
              <a: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de-DE" sz="1800" b="1" baseline="-25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Rechteck 20"/>
          <p:cNvSpPr/>
          <p:nvPr/>
        </p:nvSpPr>
        <p:spPr>
          <a:xfrm>
            <a:off x="6881174" y="4264606"/>
            <a:ext cx="847033" cy="354540"/>
          </a:xfrm>
          <a:prstGeom prst="rect">
            <a:avLst/>
          </a:prstGeom>
          <a:solidFill>
            <a:srgbClr val="7889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MV</a:t>
            </a:r>
            <a:r>
              <a: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de-DE" sz="1800" b="1" baseline="-25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Textfeld 72"/>
          <p:cNvSpPr txBox="1"/>
          <p:nvPr/>
        </p:nvSpPr>
        <p:spPr>
          <a:xfrm>
            <a:off x="6268681" y="5889157"/>
            <a:ext cx="952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B</a:t>
            </a:r>
            <a:r>
              <a:rPr lang="de-DE" sz="1600" b="0" baseline="30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+</a:t>
            </a:r>
            <a:r>
              <a:rPr lang="de-DE" sz="1600" b="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-</a:t>
            </a:r>
            <a:r>
              <a:rPr lang="de-DE" sz="1600" b="0" dirty="0" err="1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Tree</a:t>
            </a:r>
            <a:endParaRPr lang="de-DE" sz="1600" b="0" baseline="-25000" dirty="0">
              <a:latin typeface="Consolas" panose="020B0609020204030204" pitchFamily="49" charset="0"/>
              <a:ea typeface="Sun-ExtA" pitchFamily="2" charset="-128"/>
              <a:cs typeface="Sun-ExtA" pitchFamily="2" charset="-128"/>
            </a:endParaRPr>
          </a:p>
        </p:txBody>
      </p:sp>
      <p:sp>
        <p:nvSpPr>
          <p:cNvPr id="81" name="Textfeld 74"/>
          <p:cNvSpPr txBox="1"/>
          <p:nvPr/>
        </p:nvSpPr>
        <p:spPr>
          <a:xfrm>
            <a:off x="7190191" y="5891464"/>
            <a:ext cx="1016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0" dirty="0" err="1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BitMap</a:t>
            </a:r>
            <a:endParaRPr lang="de-DE" sz="1600" b="0" baseline="-25000" dirty="0">
              <a:latin typeface="Consolas" panose="020B0609020204030204" pitchFamily="49" charset="0"/>
              <a:ea typeface="Sun-ExtA" pitchFamily="2" charset="-128"/>
              <a:cs typeface="Sun-ExtA" pitchFamily="2" charset="-128"/>
            </a:endParaRPr>
          </a:p>
        </p:txBody>
      </p:sp>
      <p:sp>
        <p:nvSpPr>
          <p:cNvPr id="82" name="Textfeld 76"/>
          <p:cNvSpPr txBox="1"/>
          <p:nvPr/>
        </p:nvSpPr>
        <p:spPr>
          <a:xfrm>
            <a:off x="6658042" y="6205055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0" dirty="0" err="1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Compression</a:t>
            </a:r>
            <a:endParaRPr lang="de-DE" sz="1600" b="0" baseline="-25000" dirty="0">
              <a:latin typeface="Consolas" panose="020B0609020204030204" pitchFamily="49" charset="0"/>
              <a:ea typeface="Sun-ExtA" pitchFamily="2" charset="-128"/>
              <a:cs typeface="Sun-ExtA" pitchFamily="2" charset="-128"/>
            </a:endParaRPr>
          </a:p>
        </p:txBody>
      </p:sp>
      <p:sp>
        <p:nvSpPr>
          <p:cNvPr id="83" name="Textfeld 74"/>
          <p:cNvSpPr txBox="1"/>
          <p:nvPr/>
        </p:nvSpPr>
        <p:spPr>
          <a:xfrm>
            <a:off x="8154167" y="5889333"/>
            <a:ext cx="752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Hash</a:t>
            </a:r>
            <a:endParaRPr lang="de-DE" sz="1600" b="0" baseline="-25000" dirty="0">
              <a:latin typeface="Consolas" panose="020B0609020204030204" pitchFamily="49" charset="0"/>
              <a:ea typeface="Sun-ExtA" pitchFamily="2" charset="-128"/>
              <a:cs typeface="Sun-ExtA" pitchFamily="2" charset="-128"/>
            </a:endParaRPr>
          </a:p>
        </p:txBody>
      </p:sp>
      <p:sp>
        <p:nvSpPr>
          <p:cNvPr id="84" name="Rechteck 53"/>
          <p:cNvSpPr/>
          <p:nvPr/>
        </p:nvSpPr>
        <p:spPr>
          <a:xfrm>
            <a:off x="4975085" y="3953092"/>
            <a:ext cx="4022800" cy="272992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85" name="Textfeld 58"/>
          <p:cNvSpPr txBox="1"/>
          <p:nvPr/>
        </p:nvSpPr>
        <p:spPr>
          <a:xfrm>
            <a:off x="7009543" y="3892111"/>
            <a:ext cx="596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Sun-ExtA" pitchFamily="2" charset="-128"/>
                <a:ea typeface="Sun-ExtA" pitchFamily="2" charset="-128"/>
                <a:cs typeface="Sun-ExtA" pitchFamily="2" charset="-128"/>
              </a:rPr>
              <a:t>⋈</a:t>
            </a:r>
            <a:endParaRPr lang="de-DE" sz="2400" b="1" baseline="-25000" dirty="0">
              <a:latin typeface="+mj-lt"/>
              <a:ea typeface="Sun-ExtA" pitchFamily="2" charset="-128"/>
              <a:cs typeface="Sun-ExtA" pitchFamily="2" charset="-128"/>
            </a:endParaRPr>
          </a:p>
        </p:txBody>
      </p:sp>
      <p:cxnSp>
        <p:nvCxnSpPr>
          <p:cNvPr id="86" name="Straight Arrow Connector 85"/>
          <p:cNvCxnSpPr>
            <a:stCxn id="15" idx="2"/>
          </p:cNvCxnSpPr>
          <p:nvPr/>
        </p:nvCxnSpPr>
        <p:spPr>
          <a:xfrm>
            <a:off x="6811297" y="3753380"/>
            <a:ext cx="383421" cy="37953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16" idx="2"/>
          </p:cNvCxnSpPr>
          <p:nvPr/>
        </p:nvCxnSpPr>
        <p:spPr>
          <a:xfrm flipH="1">
            <a:off x="7430575" y="3753380"/>
            <a:ext cx="271377" cy="383645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75" idx="2"/>
            <a:endCxn id="77" idx="0"/>
          </p:cNvCxnSpPr>
          <p:nvPr/>
        </p:nvCxnSpPr>
        <p:spPr>
          <a:xfrm>
            <a:off x="8485656" y="3749393"/>
            <a:ext cx="0" cy="45844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hteck 20"/>
          <p:cNvSpPr/>
          <p:nvPr/>
        </p:nvSpPr>
        <p:spPr>
          <a:xfrm>
            <a:off x="6394706" y="5001923"/>
            <a:ext cx="847033" cy="174671"/>
          </a:xfrm>
          <a:prstGeom prst="rect">
            <a:avLst/>
          </a:prstGeom>
          <a:solidFill>
            <a:srgbClr val="7889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Rechteck 20"/>
          <p:cNvSpPr/>
          <p:nvPr/>
        </p:nvSpPr>
        <p:spPr>
          <a:xfrm>
            <a:off x="6394706" y="5206727"/>
            <a:ext cx="847033" cy="234382"/>
          </a:xfrm>
          <a:prstGeom prst="rect">
            <a:avLst/>
          </a:prstGeom>
          <a:solidFill>
            <a:srgbClr val="7889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Rechteck 20"/>
          <p:cNvSpPr/>
          <p:nvPr/>
        </p:nvSpPr>
        <p:spPr>
          <a:xfrm>
            <a:off x="6393793" y="5473764"/>
            <a:ext cx="847033" cy="157554"/>
          </a:xfrm>
          <a:prstGeom prst="rect">
            <a:avLst/>
          </a:prstGeom>
          <a:solidFill>
            <a:srgbClr val="7889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" name="Rechteck 21"/>
          <p:cNvSpPr/>
          <p:nvPr/>
        </p:nvSpPr>
        <p:spPr>
          <a:xfrm>
            <a:off x="7386300" y="5054031"/>
            <a:ext cx="631304" cy="504056"/>
          </a:xfrm>
          <a:prstGeom prst="rect">
            <a:avLst/>
          </a:prstGeom>
          <a:solidFill>
            <a:srgbClr val="7889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Rechteck 21"/>
          <p:cNvSpPr/>
          <p:nvPr/>
        </p:nvSpPr>
        <p:spPr>
          <a:xfrm>
            <a:off x="8184734" y="5044864"/>
            <a:ext cx="279226" cy="416575"/>
          </a:xfrm>
          <a:prstGeom prst="rect">
            <a:avLst/>
          </a:prstGeom>
          <a:solidFill>
            <a:srgbClr val="7889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" name="Rechteck 21"/>
          <p:cNvSpPr/>
          <p:nvPr/>
        </p:nvSpPr>
        <p:spPr>
          <a:xfrm>
            <a:off x="8511217" y="5051746"/>
            <a:ext cx="265277" cy="416575"/>
          </a:xfrm>
          <a:prstGeom prst="rect">
            <a:avLst/>
          </a:prstGeom>
          <a:solidFill>
            <a:srgbClr val="7889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4" name="Straight Arrow Connector 103"/>
          <p:cNvCxnSpPr>
            <a:stCxn id="77" idx="2"/>
          </p:cNvCxnSpPr>
          <p:nvPr/>
        </p:nvCxnSpPr>
        <p:spPr>
          <a:xfrm>
            <a:off x="8485656" y="4624408"/>
            <a:ext cx="0" cy="37502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7896086" y="3749393"/>
            <a:ext cx="1628" cy="125004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H="1">
            <a:off x="6527934" y="3749393"/>
            <a:ext cx="11038" cy="123174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76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  <p:bldP spid="48" grpId="0"/>
      <p:bldP spid="51" grpId="0"/>
      <p:bldP spid="63" grpId="0"/>
      <p:bldP spid="64" grpId="0" animBg="1"/>
      <p:bldP spid="65" grpId="0" animBg="1"/>
      <p:bldP spid="72" grpId="0" animBg="1"/>
      <p:bldP spid="73" grpId="0" animBg="1"/>
      <p:bldP spid="74" grpId="0" animBg="1"/>
      <p:bldP spid="75" grpId="0" animBg="1"/>
      <p:bldP spid="77" grpId="0" animBg="1"/>
      <p:bldP spid="78" grpId="0" animBg="1"/>
      <p:bldP spid="80" grpId="0"/>
      <p:bldP spid="81" grpId="0"/>
      <p:bldP spid="82" grpId="0"/>
      <p:bldP spid="83" grpId="0"/>
      <p:bldP spid="84" grpId="0" animBg="1"/>
      <p:bldP spid="85" grpId="0"/>
      <p:bldP spid="97" grpId="0" animBg="1"/>
      <p:bldP spid="98" grpId="0" animBg="1"/>
      <p:bldP spid="99" grpId="0" animBg="1"/>
      <p:bldP spid="101" grpId="0" animBg="1"/>
      <p:bldP spid="102" grpId="0" animBg="1"/>
      <p:bldP spid="10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Exploiting Table Partitioning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Partitioning and query rewriting</a:t>
            </a:r>
          </a:p>
          <a:p>
            <a:pPr lvl="1"/>
            <a:r>
              <a:rPr lang="de-DE" b="1" dirty="0"/>
              <a:t>#1 </a:t>
            </a:r>
            <a:r>
              <a:rPr lang="de-DE" b="1" dirty="0">
                <a:solidFill>
                  <a:srgbClr val="7889FB"/>
                </a:solidFill>
              </a:rPr>
              <a:t>Manual partitioning and rewriting</a:t>
            </a:r>
          </a:p>
          <a:p>
            <a:pPr lvl="1"/>
            <a:r>
              <a:rPr lang="de-DE" b="1" dirty="0"/>
              <a:t>#2</a:t>
            </a:r>
            <a:r>
              <a:rPr lang="de-DE" dirty="0"/>
              <a:t> </a:t>
            </a:r>
            <a:r>
              <a:rPr lang="de-DE" b="1" dirty="0">
                <a:solidFill>
                  <a:srgbClr val="7889FB"/>
                </a:solidFill>
              </a:rPr>
              <a:t>Automatic rewriting</a:t>
            </a:r>
            <a:r>
              <a:rPr lang="de-DE" dirty="0"/>
              <a:t> (spec. partitioning)</a:t>
            </a:r>
          </a:p>
          <a:p>
            <a:pPr lvl="1"/>
            <a:r>
              <a:rPr lang="de-DE" b="1" dirty="0"/>
              <a:t>#3 </a:t>
            </a:r>
            <a:r>
              <a:rPr lang="de-DE" b="1" dirty="0">
                <a:solidFill>
                  <a:srgbClr val="7889FB"/>
                </a:solidFill>
              </a:rPr>
              <a:t>Automatic partitioning and rewriting</a:t>
            </a:r>
          </a:p>
          <a:p>
            <a:pPr lvl="1"/>
            <a:endParaRPr lang="de-DE" sz="700" dirty="0"/>
          </a:p>
          <a:p>
            <a:r>
              <a:rPr lang="de-DE" dirty="0"/>
              <a:t>Example PostgreSQL (#2)</a:t>
            </a:r>
          </a:p>
          <a:p>
            <a:pPr lvl="1"/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Table Partitioning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446050"/>
              </p:ext>
            </p:extLst>
          </p:nvPr>
        </p:nvGraphicFramePr>
        <p:xfrm>
          <a:off x="5858188" y="1414760"/>
          <a:ext cx="3051688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900">
                  <a:extLst>
                    <a:ext uri="{9D8B030D-6E8A-4147-A177-3AD203B41FA5}">
                      <a16:colId xmlns:a16="http://schemas.microsoft.com/office/drawing/2014/main" val="1901447514"/>
                    </a:ext>
                  </a:extLst>
                </a:gridCol>
                <a:gridCol w="610204">
                  <a:extLst>
                    <a:ext uri="{9D8B030D-6E8A-4147-A177-3AD203B41FA5}">
                      <a16:colId xmlns:a16="http://schemas.microsoft.com/office/drawing/2014/main" val="3775792413"/>
                    </a:ext>
                  </a:extLst>
                </a:gridCol>
                <a:gridCol w="1936584">
                  <a:extLst>
                    <a:ext uri="{9D8B030D-6E8A-4147-A177-3AD203B41FA5}">
                      <a16:colId xmlns:a16="http://schemas.microsoft.com/office/drawing/2014/main" val="1957661510"/>
                    </a:ext>
                  </a:extLst>
                </a:gridCol>
              </a:tblGrid>
              <a:tr h="18472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J#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Pos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Name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16363928"/>
                  </a:ext>
                </a:extLst>
              </a:tr>
              <a:tr h="1847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GK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Manuel </a:t>
                      </a:r>
                      <a:r>
                        <a:rPr lang="en-US" sz="1400" dirty="0" err="1"/>
                        <a:t>Neuer</a:t>
                      </a:r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13023248"/>
                  </a:ext>
                </a:extLst>
              </a:tr>
              <a:tr h="1847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GK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Ron-Robert </a:t>
                      </a:r>
                      <a:r>
                        <a:rPr lang="en-US" sz="1400" dirty="0" err="1"/>
                        <a:t>Zieler</a:t>
                      </a:r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91110581"/>
                  </a:ext>
                </a:extLst>
              </a:tr>
              <a:tr h="1847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GK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Roman </a:t>
                      </a:r>
                      <a:r>
                        <a:rPr lang="en-US" sz="1400" dirty="0" err="1"/>
                        <a:t>Weidenfeller</a:t>
                      </a:r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30487674"/>
                  </a:ext>
                </a:extLst>
              </a:tr>
              <a:tr h="1847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DF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Kevin </a:t>
                      </a:r>
                      <a:r>
                        <a:rPr lang="en-US" sz="1400" dirty="0" err="1"/>
                        <a:t>Großkreutz</a:t>
                      </a:r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02531581"/>
                  </a:ext>
                </a:extLst>
              </a:tr>
              <a:tr h="1847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DF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Benedikt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Höwedes</a:t>
                      </a:r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66163425"/>
                  </a:ext>
                </a:extLst>
              </a:tr>
              <a:tr h="1847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DF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Mats </a:t>
                      </a:r>
                      <a:r>
                        <a:rPr lang="en-US" sz="1400" dirty="0" err="1"/>
                        <a:t>Hummels</a:t>
                      </a:r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235859"/>
                  </a:ext>
                </a:extLst>
              </a:tr>
              <a:tr h="1847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DF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Erik </a:t>
                      </a:r>
                      <a:r>
                        <a:rPr lang="en-US" sz="1400" dirty="0" err="1"/>
                        <a:t>Durm</a:t>
                      </a:r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51720625"/>
                  </a:ext>
                </a:extLst>
              </a:tr>
              <a:tr h="1847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DF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Philipp Lahm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73937367"/>
                  </a:ext>
                </a:extLst>
              </a:tr>
              <a:tr h="1847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DF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Per </a:t>
                      </a:r>
                      <a:r>
                        <a:rPr lang="en-US" sz="1400" dirty="0" err="1"/>
                        <a:t>Mertesacker</a:t>
                      </a:r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90314554"/>
                  </a:ext>
                </a:extLst>
              </a:tr>
              <a:tr h="1847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DF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Jérôme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Boateng</a:t>
                      </a:r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56658206"/>
                  </a:ext>
                </a:extLst>
              </a:tr>
              <a:tr h="1847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MF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Matthias </a:t>
                      </a:r>
                      <a:r>
                        <a:rPr lang="en-US" sz="1400" dirty="0" err="1"/>
                        <a:t>Ginter</a:t>
                      </a:r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05957383"/>
                  </a:ext>
                </a:extLst>
              </a:tr>
              <a:tr h="1847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MF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Sami </a:t>
                      </a:r>
                      <a:r>
                        <a:rPr lang="en-US" sz="1400" dirty="0" err="1"/>
                        <a:t>Khedira</a:t>
                      </a:r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38360710"/>
                  </a:ext>
                </a:extLst>
              </a:tr>
              <a:tr h="1847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MF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Bastian Schweinsteiger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23267568"/>
                  </a:ext>
                </a:extLst>
              </a:tr>
              <a:tr h="1847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MF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Mesut Özil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98558685"/>
                  </a:ext>
                </a:extLst>
              </a:tr>
              <a:tr h="1847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MF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André </a:t>
                      </a:r>
                      <a:r>
                        <a:rPr lang="en-US" sz="1400" dirty="0" err="1"/>
                        <a:t>Schürrle</a:t>
                      </a:r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13300809"/>
                  </a:ext>
                </a:extLst>
              </a:tr>
              <a:tr h="1847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MF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Thomas Müller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14696126"/>
                  </a:ext>
                </a:extLst>
              </a:tr>
              <a:tr h="1847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MF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Julian </a:t>
                      </a:r>
                      <a:r>
                        <a:rPr lang="en-US" sz="1400" dirty="0" err="1"/>
                        <a:t>Draxler</a:t>
                      </a:r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53289345"/>
                  </a:ext>
                </a:extLst>
              </a:tr>
              <a:tr h="1847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MF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Toni </a:t>
                      </a:r>
                      <a:r>
                        <a:rPr lang="en-US" sz="1400" dirty="0" err="1"/>
                        <a:t>Kroos</a:t>
                      </a:r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76854814"/>
                  </a:ext>
                </a:extLst>
              </a:tr>
              <a:tr h="1847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MF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Mario Götze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16673362"/>
                  </a:ext>
                </a:extLst>
              </a:tr>
              <a:tr h="1847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MF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Marco Reus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05882962"/>
                  </a:ext>
                </a:extLst>
              </a:tr>
              <a:tr h="1847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MF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Christoph Kramer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61964781"/>
                  </a:ext>
                </a:extLst>
              </a:tr>
              <a:tr h="1847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FW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Lukas </a:t>
                      </a:r>
                      <a:r>
                        <a:rPr lang="en-US" sz="1400" dirty="0" err="1"/>
                        <a:t>Podolski</a:t>
                      </a:r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5865835"/>
                  </a:ext>
                </a:extLst>
              </a:tr>
              <a:tr h="1847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FW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Miroslav Klose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97633997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953746" y="321672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600" b="1" dirty="0">
                <a:latin typeface="Consolas" panose="020B0609020204030204" pitchFamily="49" charset="0"/>
              </a:rPr>
              <a:t>CREATE TABLE</a:t>
            </a:r>
            <a:r>
              <a:rPr lang="de-DE" sz="1600" dirty="0">
                <a:latin typeface="Consolas" panose="020B0609020204030204" pitchFamily="49" charset="0"/>
              </a:rPr>
              <a:t> Squad(</a:t>
            </a:r>
            <a:br>
              <a:rPr lang="de-DE" sz="1600" dirty="0">
                <a:latin typeface="Consolas" panose="020B0609020204030204" pitchFamily="49" charset="0"/>
              </a:rPr>
            </a:br>
            <a:r>
              <a:rPr lang="de-DE" sz="1600" dirty="0">
                <a:latin typeface="Consolas" panose="020B0609020204030204" pitchFamily="49" charset="0"/>
              </a:rPr>
              <a:t>   JNum </a:t>
            </a:r>
            <a:r>
              <a:rPr lang="de-DE" sz="1600" b="1" dirty="0">
                <a:latin typeface="Consolas" panose="020B0609020204030204" pitchFamily="49" charset="0"/>
              </a:rPr>
              <a:t>INT PRIMARY KEY</a:t>
            </a:r>
            <a:r>
              <a:rPr lang="de-DE" sz="1600" dirty="0">
                <a:latin typeface="Consolas" panose="020B0609020204030204" pitchFamily="49" charset="0"/>
              </a:rPr>
              <a:t>, </a:t>
            </a:r>
          </a:p>
          <a:p>
            <a:r>
              <a:rPr lang="de-DE" sz="1600" dirty="0">
                <a:latin typeface="Consolas" panose="020B0609020204030204" pitchFamily="49" charset="0"/>
              </a:rPr>
              <a:t>   Pos </a:t>
            </a:r>
            <a:r>
              <a:rPr lang="de-DE" sz="1600" b="1" dirty="0">
                <a:latin typeface="Consolas" panose="020B0609020204030204" pitchFamily="49" charset="0"/>
              </a:rPr>
              <a:t>CHAR</a:t>
            </a:r>
            <a:r>
              <a:rPr lang="de-DE" sz="1600" dirty="0">
                <a:latin typeface="Consolas" panose="020B0609020204030204" pitchFamily="49" charset="0"/>
              </a:rPr>
              <a:t>(2) </a:t>
            </a:r>
            <a:r>
              <a:rPr lang="de-DE" sz="1600" b="1" dirty="0">
                <a:latin typeface="Consolas" panose="020B0609020204030204" pitchFamily="49" charset="0"/>
              </a:rPr>
              <a:t>NOT NULL</a:t>
            </a:r>
            <a:r>
              <a:rPr lang="de-DE" sz="1600" dirty="0">
                <a:latin typeface="Consolas" panose="020B0609020204030204" pitchFamily="49" charset="0"/>
              </a:rPr>
              <a:t>, </a:t>
            </a:r>
            <a:br>
              <a:rPr lang="de-DE" sz="1600" dirty="0">
                <a:latin typeface="Consolas" panose="020B0609020204030204" pitchFamily="49" charset="0"/>
              </a:rPr>
            </a:br>
            <a:r>
              <a:rPr lang="de-DE" sz="1600" dirty="0">
                <a:latin typeface="Consolas" panose="020B0609020204030204" pitchFamily="49" charset="0"/>
              </a:rPr>
              <a:t>   Name </a:t>
            </a:r>
            <a:r>
              <a:rPr lang="de-DE" sz="1600" b="1" dirty="0">
                <a:latin typeface="Consolas" panose="020B0609020204030204" pitchFamily="49" charset="0"/>
              </a:rPr>
              <a:t>VARCHAR</a:t>
            </a:r>
            <a:r>
              <a:rPr lang="de-DE" sz="1600" dirty="0">
                <a:latin typeface="Consolas" panose="020B0609020204030204" pitchFamily="49" charset="0"/>
              </a:rPr>
              <a:t>(256)</a:t>
            </a:r>
          </a:p>
          <a:p>
            <a:r>
              <a:rPr lang="de-DE" sz="1600" dirty="0">
                <a:latin typeface="Consolas" panose="020B0609020204030204" pitchFamily="49" charset="0"/>
              </a:rPr>
              <a:t>) </a:t>
            </a:r>
            <a:r>
              <a:rPr lang="de-DE" sz="1600" b="1" dirty="0">
                <a:solidFill>
                  <a:schemeClr val="accent1"/>
                </a:solidFill>
                <a:latin typeface="Consolas" panose="020B0609020204030204" pitchFamily="49" charset="0"/>
              </a:rPr>
              <a:t>PARTITION BY RANGE</a:t>
            </a:r>
            <a:r>
              <a:rPr lang="de-DE" sz="1600" dirty="0">
                <a:solidFill>
                  <a:schemeClr val="accent1"/>
                </a:solidFill>
                <a:latin typeface="Consolas" panose="020B0609020204030204" pitchFamily="49" charset="0"/>
              </a:rPr>
              <a:t>(JNum)</a:t>
            </a:r>
            <a:r>
              <a:rPr lang="de-DE" sz="1600" dirty="0">
                <a:latin typeface="Consolas" panose="020B0609020204030204" pitchFamily="49" charset="0"/>
              </a:rPr>
              <a:t>;</a:t>
            </a:r>
            <a:endParaRPr lang="en-US" sz="1600" dirty="0">
              <a:latin typeface="Consolas" panose="020B0609020204030204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45375" y="476584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CREATE TABLE </a:t>
            </a:r>
            <a:r>
              <a:rPr lang="en-US" sz="1600" dirty="0">
                <a:latin typeface="Consolas" panose="020B0609020204030204" pitchFamily="49" charset="0"/>
              </a:rPr>
              <a:t>Squad10</a:t>
            </a:r>
            <a:r>
              <a:rPr lang="en-US" sz="1600" b="1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</a:rPr>
              <a:t>PARTITION OF</a:t>
            </a:r>
            <a:r>
              <a:rPr lang="en-US" sz="1600" b="1" dirty="0">
                <a:latin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</a:rPr>
              <a:t>Squad</a:t>
            </a:r>
            <a:r>
              <a:rPr lang="en-US" sz="1600" b="1" dirty="0">
                <a:latin typeface="Consolas" panose="020B0609020204030204" pitchFamily="49" charset="0"/>
              </a:rPr>
              <a:t> </a:t>
            </a:r>
            <a:br>
              <a:rPr lang="en-US" sz="1600" b="1" dirty="0">
                <a:latin typeface="Consolas" panose="020B0609020204030204" pitchFamily="49" charset="0"/>
              </a:rPr>
            </a:br>
            <a:r>
              <a:rPr lang="en-US" sz="1600" b="1" dirty="0">
                <a:latin typeface="Consolas" panose="020B0609020204030204" pitchFamily="49" charset="0"/>
              </a:rPr>
              <a:t>   FOR VALUES FROM </a:t>
            </a:r>
            <a:r>
              <a:rPr lang="en-US" sz="1600" dirty="0">
                <a:solidFill>
                  <a:srgbClr val="7889FB"/>
                </a:solidFill>
                <a:latin typeface="Consolas" panose="020B0609020204030204" pitchFamily="49" charset="0"/>
              </a:rPr>
              <a:t>(1)</a:t>
            </a:r>
            <a:r>
              <a:rPr lang="en-US" sz="1600" b="1" dirty="0">
                <a:latin typeface="Consolas" panose="020B0609020204030204" pitchFamily="49" charset="0"/>
              </a:rPr>
              <a:t> TO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7889FB"/>
                </a:solidFill>
                <a:latin typeface="Consolas" panose="020B0609020204030204" pitchFamily="49" charset="0"/>
              </a:rPr>
              <a:t>(10)</a:t>
            </a:r>
            <a:r>
              <a:rPr lang="en-US" sz="1600" b="1" dirty="0">
                <a:latin typeface="Consolas" panose="020B0609020204030204" pitchFamily="49" charset="0"/>
              </a:rPr>
              <a:t>;</a:t>
            </a:r>
            <a:endParaRPr lang="en-US" sz="1600" dirty="0">
              <a:latin typeface="Consolas" panose="020B0609020204030204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47050" y="537041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CREATE TABLE </a:t>
            </a:r>
            <a:r>
              <a:rPr lang="en-US" sz="1600" dirty="0">
                <a:latin typeface="Consolas" panose="020B0609020204030204" pitchFamily="49" charset="0"/>
              </a:rPr>
              <a:t>Squad20</a:t>
            </a:r>
            <a:r>
              <a:rPr lang="en-US" sz="1600" b="1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</a:rPr>
              <a:t>PARTITION OF</a:t>
            </a:r>
            <a:r>
              <a:rPr lang="en-US" sz="1600" b="1" dirty="0">
                <a:latin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</a:rPr>
              <a:t>Squad</a:t>
            </a:r>
            <a:r>
              <a:rPr lang="en-US" sz="1600" b="1" dirty="0">
                <a:latin typeface="Consolas" panose="020B0609020204030204" pitchFamily="49" charset="0"/>
              </a:rPr>
              <a:t> </a:t>
            </a:r>
            <a:br>
              <a:rPr lang="en-US" sz="1600" b="1" dirty="0">
                <a:latin typeface="Consolas" panose="020B0609020204030204" pitchFamily="49" charset="0"/>
              </a:rPr>
            </a:br>
            <a:r>
              <a:rPr lang="en-US" sz="1600" b="1" dirty="0">
                <a:latin typeface="Consolas" panose="020B0609020204030204" pitchFamily="49" charset="0"/>
              </a:rPr>
              <a:t>   FOR VALUES FROM </a:t>
            </a:r>
            <a:r>
              <a:rPr lang="en-US" sz="1600" dirty="0">
                <a:solidFill>
                  <a:srgbClr val="7889FB"/>
                </a:solidFill>
                <a:latin typeface="Consolas" panose="020B0609020204030204" pitchFamily="49" charset="0"/>
              </a:rPr>
              <a:t>(10)</a:t>
            </a:r>
            <a:r>
              <a:rPr lang="en-US" sz="1600" b="1" dirty="0">
                <a:latin typeface="Consolas" panose="020B0609020204030204" pitchFamily="49" charset="0"/>
              </a:rPr>
              <a:t> TO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7889FB"/>
                </a:solidFill>
                <a:latin typeface="Consolas" panose="020B0609020204030204" pitchFamily="49" charset="0"/>
              </a:rPr>
              <a:t>(20)</a:t>
            </a:r>
            <a:r>
              <a:rPr lang="en-US" sz="1600" b="1" dirty="0">
                <a:latin typeface="Consolas" panose="020B0609020204030204" pitchFamily="49" charset="0"/>
              </a:rPr>
              <a:t>;</a:t>
            </a:r>
            <a:endParaRPr lang="en-US" sz="1600" dirty="0">
              <a:latin typeface="Consolas" panose="020B0609020204030204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48726" y="598504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CREATE TABLE </a:t>
            </a:r>
            <a:r>
              <a:rPr lang="en-US" sz="1600" dirty="0">
                <a:latin typeface="Consolas" panose="020B0609020204030204" pitchFamily="49" charset="0"/>
              </a:rPr>
              <a:t>Squad24</a:t>
            </a:r>
            <a:r>
              <a:rPr lang="en-US" sz="1600" b="1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</a:rPr>
              <a:t>PARTITION OF</a:t>
            </a:r>
            <a:r>
              <a:rPr lang="en-US" sz="1600" b="1" dirty="0">
                <a:latin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</a:rPr>
              <a:t>Squad</a:t>
            </a:r>
            <a:r>
              <a:rPr lang="en-US" sz="1600" b="1" dirty="0">
                <a:latin typeface="Consolas" panose="020B0609020204030204" pitchFamily="49" charset="0"/>
              </a:rPr>
              <a:t> </a:t>
            </a:r>
            <a:br>
              <a:rPr lang="en-US" sz="1600" b="1" dirty="0">
                <a:latin typeface="Consolas" panose="020B0609020204030204" pitchFamily="49" charset="0"/>
              </a:rPr>
            </a:br>
            <a:r>
              <a:rPr lang="en-US" sz="1600" b="1" dirty="0">
                <a:latin typeface="Consolas" panose="020B0609020204030204" pitchFamily="49" charset="0"/>
              </a:rPr>
              <a:t>   FOR VALUES FROM </a:t>
            </a:r>
            <a:r>
              <a:rPr lang="en-US" sz="1600" dirty="0">
                <a:solidFill>
                  <a:srgbClr val="7889FB"/>
                </a:solidFill>
                <a:latin typeface="Consolas" panose="020B0609020204030204" pitchFamily="49" charset="0"/>
              </a:rPr>
              <a:t>(20)</a:t>
            </a:r>
            <a:r>
              <a:rPr lang="en-US" sz="1600" b="1" dirty="0">
                <a:latin typeface="Consolas" panose="020B0609020204030204" pitchFamily="49" charset="0"/>
              </a:rPr>
              <a:t> TO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7889FB"/>
                </a:solidFill>
                <a:latin typeface="Consolas" panose="020B0609020204030204" pitchFamily="49" charset="0"/>
              </a:rPr>
              <a:t>(24)</a:t>
            </a:r>
            <a:r>
              <a:rPr lang="en-US" sz="1600" b="1" dirty="0">
                <a:latin typeface="Consolas" panose="020B0609020204030204" pitchFamily="49" charset="0"/>
              </a:rPr>
              <a:t>;</a:t>
            </a:r>
            <a:endParaRPr lang="en-US" sz="16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69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Exploiting Table Partitioning,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Example, cont.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Table Partitioning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25157" y="1341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b="1" dirty="0">
                <a:latin typeface="Consolas" panose="020B0609020204030204" pitchFamily="49" charset="0"/>
              </a:rPr>
              <a:t>SELECT</a:t>
            </a:r>
            <a:r>
              <a:rPr lang="de-DE" dirty="0">
                <a:latin typeface="Consolas" panose="020B0609020204030204" pitchFamily="49" charset="0"/>
              </a:rPr>
              <a:t> * </a:t>
            </a:r>
            <a:r>
              <a:rPr lang="de-DE" b="1" dirty="0">
                <a:latin typeface="Consolas" panose="020B0609020204030204" pitchFamily="49" charset="0"/>
              </a:rPr>
              <a:t>FROM</a:t>
            </a:r>
            <a:r>
              <a:rPr lang="de-DE" dirty="0">
                <a:latin typeface="Consolas" panose="020B0609020204030204" pitchFamily="49" charset="0"/>
              </a:rPr>
              <a:t> Squad </a:t>
            </a:r>
          </a:p>
          <a:p>
            <a:r>
              <a:rPr lang="de-DE" dirty="0">
                <a:latin typeface="Consolas" panose="020B0609020204030204" pitchFamily="49" charset="0"/>
              </a:rPr>
              <a:t>   </a:t>
            </a:r>
            <a:r>
              <a:rPr lang="de-DE" b="1" dirty="0">
                <a:latin typeface="Consolas" panose="020B0609020204030204" pitchFamily="49" charset="0"/>
              </a:rPr>
              <a:t>WHERE</a:t>
            </a:r>
            <a:r>
              <a:rPr lang="de-DE" dirty="0">
                <a:latin typeface="Consolas" panose="020B0609020204030204" pitchFamily="49" charset="0"/>
              </a:rPr>
              <a:t> JNum &gt; 11 </a:t>
            </a:r>
            <a:r>
              <a:rPr lang="de-DE" b="1" dirty="0">
                <a:latin typeface="Consolas" panose="020B0609020204030204" pitchFamily="49" charset="0"/>
              </a:rPr>
              <a:t>AND</a:t>
            </a:r>
            <a:r>
              <a:rPr lang="de-DE" dirty="0">
                <a:latin typeface="Consolas" panose="020B0609020204030204" pitchFamily="49" charset="0"/>
              </a:rPr>
              <a:t> JNum &lt; 20</a:t>
            </a:r>
            <a:endParaRPr lang="en-US" dirty="0">
              <a:latin typeface="Consolas" panose="020B0609020204030204" pitchFamily="49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1046" y="2348344"/>
            <a:ext cx="2371445" cy="2255858"/>
            <a:chOff x="281046" y="2348344"/>
            <a:chExt cx="2371445" cy="2255858"/>
          </a:xfrm>
        </p:grpSpPr>
        <p:sp>
          <p:nvSpPr>
            <p:cNvPr id="14" name="Textfeld 19"/>
            <p:cNvSpPr txBox="1"/>
            <p:nvPr/>
          </p:nvSpPr>
          <p:spPr>
            <a:xfrm>
              <a:off x="468023" y="2530374"/>
              <a:ext cx="2184468" cy="323165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pPr algn="ctr"/>
              <a:r>
                <a:rPr lang="el-GR" altLang="ja-JP" b="1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σ</a:t>
              </a:r>
              <a:r>
                <a:rPr lang="de-DE" altLang="ja-JP" b="1" baseline="-25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JNum&gt;11 </a:t>
              </a:r>
              <a:r>
                <a:rPr lang="en-US" b="1" baseline="-25000" dirty="0">
                  <a:latin typeface="Consolas" panose="020B0609020204030204" pitchFamily="49" charset="0"/>
                </a:rPr>
                <a:t>∧</a:t>
              </a:r>
              <a:r>
                <a:rPr lang="de-DE" altLang="ja-JP" b="1" baseline="-25000" dirty="0">
                  <a:latin typeface="Consolas" panose="020B0609020204030204" pitchFamily="49" charset="0"/>
                  <a:ea typeface="Sun-ExtA"/>
                  <a:cs typeface="Sun-ExtA"/>
                </a:rPr>
                <a:t> JNum&lt;20</a:t>
              </a:r>
              <a:endParaRPr lang="de-DE" b="1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sp>
          <p:nvSpPr>
            <p:cNvPr id="29" name="Textfeld 6"/>
            <p:cNvSpPr txBox="1"/>
            <p:nvPr/>
          </p:nvSpPr>
          <p:spPr>
            <a:xfrm>
              <a:off x="709674" y="3664057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de-DE" b="1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∪</a:t>
              </a:r>
              <a:endParaRPr lang="de-DE" b="1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sp>
          <p:nvSpPr>
            <p:cNvPr id="30" name="Textfeld 7"/>
            <p:cNvSpPr txBox="1"/>
            <p:nvPr/>
          </p:nvSpPr>
          <p:spPr>
            <a:xfrm>
              <a:off x="281046" y="4234870"/>
              <a:ext cx="64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S10</a:t>
              </a:r>
              <a:endParaRPr lang="de-DE" b="1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sp>
          <p:nvSpPr>
            <p:cNvPr id="31" name="Textfeld 8"/>
            <p:cNvSpPr txBox="1"/>
            <p:nvPr/>
          </p:nvSpPr>
          <p:spPr>
            <a:xfrm>
              <a:off x="1352616" y="4234870"/>
              <a:ext cx="64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S20</a:t>
              </a:r>
              <a:endParaRPr lang="de-DE" b="1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cxnSp>
          <p:nvCxnSpPr>
            <p:cNvPr id="32" name="Gerade Verbindung 9"/>
            <p:cNvCxnSpPr>
              <a:stCxn id="30" idx="0"/>
              <a:endCxn id="29" idx="2"/>
            </p:cNvCxnSpPr>
            <p:nvPr/>
          </p:nvCxnSpPr>
          <p:spPr>
            <a:xfrm flipV="1">
              <a:off x="602517" y="4033389"/>
              <a:ext cx="500066" cy="201481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10"/>
            <p:cNvCxnSpPr>
              <a:stCxn id="31" idx="0"/>
              <a:endCxn id="29" idx="2"/>
            </p:cNvCxnSpPr>
            <p:nvPr/>
          </p:nvCxnSpPr>
          <p:spPr>
            <a:xfrm flipH="1" flipV="1">
              <a:off x="1102583" y="4033389"/>
              <a:ext cx="571504" cy="201481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11"/>
            <p:cNvCxnSpPr>
              <a:stCxn id="29" idx="0"/>
              <a:endCxn id="36" idx="2"/>
            </p:cNvCxnSpPr>
            <p:nvPr/>
          </p:nvCxnSpPr>
          <p:spPr>
            <a:xfrm flipV="1">
              <a:off x="1102583" y="3419490"/>
              <a:ext cx="457673" cy="244567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15"/>
            <p:cNvCxnSpPr>
              <a:stCxn id="36" idx="0"/>
              <a:endCxn id="14" idx="2"/>
            </p:cNvCxnSpPr>
            <p:nvPr/>
          </p:nvCxnSpPr>
          <p:spPr>
            <a:xfrm flipV="1">
              <a:off x="1560256" y="2853539"/>
              <a:ext cx="1" cy="196619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feld 16"/>
            <p:cNvSpPr txBox="1"/>
            <p:nvPr/>
          </p:nvSpPr>
          <p:spPr>
            <a:xfrm>
              <a:off x="1167347" y="3050158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de-DE" b="1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∪</a:t>
              </a:r>
              <a:endParaRPr lang="de-DE" b="1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sp>
          <p:nvSpPr>
            <p:cNvPr id="37" name="Textfeld 19"/>
            <p:cNvSpPr txBox="1"/>
            <p:nvPr/>
          </p:nvSpPr>
          <p:spPr>
            <a:xfrm>
              <a:off x="1709806" y="3661165"/>
              <a:ext cx="64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S24</a:t>
              </a:r>
              <a:endParaRPr lang="de-DE" b="1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cxnSp>
          <p:nvCxnSpPr>
            <p:cNvPr id="38" name="Gerade Verbindung 20"/>
            <p:cNvCxnSpPr>
              <a:stCxn id="37" idx="0"/>
              <a:endCxn id="36" idx="2"/>
            </p:cNvCxnSpPr>
            <p:nvPr/>
          </p:nvCxnSpPr>
          <p:spPr>
            <a:xfrm flipH="1" flipV="1">
              <a:off x="1560256" y="3419490"/>
              <a:ext cx="471021" cy="241675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15"/>
            <p:cNvCxnSpPr>
              <a:stCxn id="14" idx="0"/>
            </p:cNvCxnSpPr>
            <p:nvPr/>
          </p:nvCxnSpPr>
          <p:spPr>
            <a:xfrm flipV="1">
              <a:off x="1560257" y="2348344"/>
              <a:ext cx="1588" cy="18203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ight Arrow 45"/>
          <p:cNvSpPr/>
          <p:nvPr/>
        </p:nvSpPr>
        <p:spPr>
          <a:xfrm>
            <a:off x="2793486" y="3514748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ight Arrow 76"/>
          <p:cNvSpPr/>
          <p:nvPr/>
        </p:nvSpPr>
        <p:spPr>
          <a:xfrm>
            <a:off x="6864753" y="3516423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486636" y="3208472"/>
            <a:ext cx="1092234" cy="1320750"/>
            <a:chOff x="7486636" y="3208472"/>
            <a:chExt cx="1092234" cy="1320750"/>
          </a:xfrm>
        </p:grpSpPr>
        <p:sp>
          <p:nvSpPr>
            <p:cNvPr id="81" name="Textfeld 8"/>
            <p:cNvSpPr txBox="1"/>
            <p:nvPr/>
          </p:nvSpPr>
          <p:spPr>
            <a:xfrm>
              <a:off x="7706490" y="4159890"/>
              <a:ext cx="64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S20</a:t>
              </a:r>
              <a:endParaRPr lang="de-DE" b="1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sp>
          <p:nvSpPr>
            <p:cNvPr id="82" name="Textfeld 19"/>
            <p:cNvSpPr txBox="1"/>
            <p:nvPr/>
          </p:nvSpPr>
          <p:spPr>
            <a:xfrm>
              <a:off x="7486636" y="3500938"/>
              <a:ext cx="1092234" cy="386054"/>
            </a:xfrm>
            <a:prstGeom prst="rect">
              <a:avLst/>
            </a:prstGeom>
            <a:noFill/>
          </p:spPr>
          <p:txBody>
            <a:bodyPr wrap="square" tIns="0" bIns="108000" rtlCol="0">
              <a:spAutoFit/>
            </a:bodyPr>
            <a:lstStyle/>
            <a:p>
              <a:pPr algn="ctr"/>
              <a:r>
                <a:rPr lang="el-GR" altLang="ja-JP" b="1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σ</a:t>
              </a:r>
              <a:r>
                <a:rPr lang="de-DE" altLang="ja-JP" b="1" baseline="-25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JNum&gt;11</a:t>
              </a:r>
              <a:endParaRPr lang="de-DE" b="1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cxnSp>
          <p:nvCxnSpPr>
            <p:cNvPr id="83" name="Gerade Verbindung 15"/>
            <p:cNvCxnSpPr>
              <a:stCxn id="81" idx="0"/>
              <a:endCxn id="82" idx="2"/>
            </p:cNvCxnSpPr>
            <p:nvPr/>
          </p:nvCxnSpPr>
          <p:spPr>
            <a:xfrm flipV="1">
              <a:off x="8027961" y="3886992"/>
              <a:ext cx="4792" cy="272898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15"/>
            <p:cNvCxnSpPr>
              <a:endCxn id="82" idx="0"/>
            </p:cNvCxnSpPr>
            <p:nvPr/>
          </p:nvCxnSpPr>
          <p:spPr>
            <a:xfrm>
              <a:off x="8032753" y="3208472"/>
              <a:ext cx="0" cy="292466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3194528" y="2342748"/>
            <a:ext cx="3235826" cy="3124209"/>
            <a:chOff x="3194528" y="2342748"/>
            <a:chExt cx="3235826" cy="3124209"/>
          </a:xfrm>
        </p:grpSpPr>
        <p:sp>
          <p:nvSpPr>
            <p:cNvPr id="47" name="Textfeld 6"/>
            <p:cNvSpPr txBox="1"/>
            <p:nvPr/>
          </p:nvSpPr>
          <p:spPr>
            <a:xfrm>
              <a:off x="3876583" y="3153266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de-DE" b="1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∪</a:t>
              </a:r>
              <a:endParaRPr lang="de-DE" b="1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cxnSp>
          <p:nvCxnSpPr>
            <p:cNvPr id="50" name="Gerade Verbindung 9"/>
            <p:cNvCxnSpPr>
              <a:stCxn id="60" idx="0"/>
              <a:endCxn id="47" idx="2"/>
            </p:cNvCxnSpPr>
            <p:nvPr/>
          </p:nvCxnSpPr>
          <p:spPr>
            <a:xfrm flipV="1">
              <a:off x="3775967" y="3522598"/>
              <a:ext cx="493525" cy="205995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10"/>
            <p:cNvCxnSpPr>
              <a:stCxn id="64" idx="0"/>
              <a:endCxn id="47" idx="2"/>
            </p:cNvCxnSpPr>
            <p:nvPr/>
          </p:nvCxnSpPr>
          <p:spPr>
            <a:xfrm flipH="1" flipV="1">
              <a:off x="4269492" y="3522598"/>
              <a:ext cx="556165" cy="217827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11"/>
            <p:cNvCxnSpPr>
              <a:stCxn id="47" idx="0"/>
              <a:endCxn id="54" idx="2"/>
            </p:cNvCxnSpPr>
            <p:nvPr/>
          </p:nvCxnSpPr>
          <p:spPr>
            <a:xfrm flipV="1">
              <a:off x="4269492" y="2908699"/>
              <a:ext cx="749073" cy="244567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15"/>
            <p:cNvCxnSpPr>
              <a:stCxn id="54" idx="0"/>
            </p:cNvCxnSpPr>
            <p:nvPr/>
          </p:nvCxnSpPr>
          <p:spPr>
            <a:xfrm flipV="1">
              <a:off x="5018565" y="2342748"/>
              <a:ext cx="1" cy="196619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feld 16"/>
            <p:cNvSpPr txBox="1"/>
            <p:nvPr/>
          </p:nvSpPr>
          <p:spPr>
            <a:xfrm>
              <a:off x="4625656" y="2539367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de-DE" b="1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∪</a:t>
              </a:r>
              <a:endParaRPr lang="de-DE" b="1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cxnSp>
          <p:nvCxnSpPr>
            <p:cNvPr id="56" name="Gerade Verbindung 20"/>
            <p:cNvCxnSpPr>
              <a:stCxn id="66" idx="0"/>
              <a:endCxn id="54" idx="2"/>
            </p:cNvCxnSpPr>
            <p:nvPr/>
          </p:nvCxnSpPr>
          <p:spPr>
            <a:xfrm flipH="1" flipV="1">
              <a:off x="5018565" y="2908699"/>
              <a:ext cx="825262" cy="272243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feld 7"/>
            <p:cNvSpPr txBox="1"/>
            <p:nvPr/>
          </p:nvSpPr>
          <p:spPr>
            <a:xfrm>
              <a:off x="3487228" y="4477705"/>
              <a:ext cx="5844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S10</a:t>
              </a:r>
              <a:endParaRPr lang="de-DE" b="1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sp>
          <p:nvSpPr>
            <p:cNvPr id="58" name="Textfeld 8"/>
            <p:cNvSpPr txBox="1"/>
            <p:nvPr/>
          </p:nvSpPr>
          <p:spPr>
            <a:xfrm>
              <a:off x="4499394" y="4479762"/>
              <a:ext cx="64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S20</a:t>
              </a:r>
              <a:endParaRPr lang="de-DE" b="1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sp>
          <p:nvSpPr>
            <p:cNvPr id="59" name="Textfeld 19"/>
            <p:cNvSpPr txBox="1"/>
            <p:nvPr/>
          </p:nvSpPr>
          <p:spPr>
            <a:xfrm>
              <a:off x="5517092" y="3937580"/>
              <a:ext cx="64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S24</a:t>
              </a:r>
              <a:endParaRPr lang="de-DE" b="1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sp>
          <p:nvSpPr>
            <p:cNvPr id="60" name="Textfeld 19"/>
            <p:cNvSpPr txBox="1"/>
            <p:nvPr/>
          </p:nvSpPr>
          <p:spPr>
            <a:xfrm>
              <a:off x="3229850" y="3728593"/>
              <a:ext cx="1092234" cy="570720"/>
            </a:xfrm>
            <a:prstGeom prst="rect">
              <a:avLst/>
            </a:prstGeom>
            <a:noFill/>
          </p:spPr>
          <p:txBody>
            <a:bodyPr wrap="square" tIns="0" bIns="108000" rtlCol="0">
              <a:spAutoFit/>
            </a:bodyPr>
            <a:lstStyle/>
            <a:p>
              <a:pPr algn="ctr"/>
              <a:r>
                <a:rPr lang="el-GR" altLang="ja-JP" b="1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σ</a:t>
              </a:r>
              <a:r>
                <a:rPr lang="de-DE" altLang="ja-JP" b="1" baseline="-25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JNum&gt;11 </a:t>
              </a:r>
              <a:br>
                <a:rPr lang="de-DE" altLang="ja-JP" b="1" baseline="-25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</a:br>
              <a:r>
                <a:rPr lang="en-US" b="1" baseline="-25000" dirty="0">
                  <a:latin typeface="Consolas" panose="020B0609020204030204" pitchFamily="49" charset="0"/>
                </a:rPr>
                <a:t>∧</a:t>
              </a:r>
              <a:r>
                <a:rPr lang="de-DE" altLang="ja-JP" b="1" baseline="-25000" dirty="0">
                  <a:latin typeface="Consolas" panose="020B0609020204030204" pitchFamily="49" charset="0"/>
                  <a:ea typeface="Sun-ExtA"/>
                  <a:cs typeface="Sun-ExtA"/>
                </a:rPr>
                <a:t> JNum&lt;20</a:t>
              </a:r>
              <a:endParaRPr lang="de-DE" b="1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sp>
          <p:nvSpPr>
            <p:cNvPr id="64" name="Textfeld 19"/>
            <p:cNvSpPr txBox="1"/>
            <p:nvPr/>
          </p:nvSpPr>
          <p:spPr>
            <a:xfrm>
              <a:off x="4279540" y="3740425"/>
              <a:ext cx="1092234" cy="570720"/>
            </a:xfrm>
            <a:prstGeom prst="rect">
              <a:avLst/>
            </a:prstGeom>
            <a:noFill/>
          </p:spPr>
          <p:txBody>
            <a:bodyPr wrap="square" tIns="0" bIns="108000" rtlCol="0">
              <a:spAutoFit/>
            </a:bodyPr>
            <a:lstStyle/>
            <a:p>
              <a:pPr algn="ctr"/>
              <a:r>
                <a:rPr lang="el-GR" altLang="ja-JP" b="1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σ</a:t>
              </a:r>
              <a:r>
                <a:rPr lang="de-DE" altLang="ja-JP" b="1" baseline="-25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JNum&gt;11 </a:t>
              </a:r>
              <a:br>
                <a:rPr lang="de-DE" altLang="ja-JP" b="1" baseline="-25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</a:br>
              <a:r>
                <a:rPr lang="en-US" b="1" baseline="-25000" dirty="0">
                  <a:latin typeface="Consolas" panose="020B0609020204030204" pitchFamily="49" charset="0"/>
                </a:rPr>
                <a:t>∧</a:t>
              </a:r>
              <a:r>
                <a:rPr lang="de-DE" altLang="ja-JP" b="1" baseline="-25000" dirty="0">
                  <a:latin typeface="Consolas" panose="020B0609020204030204" pitchFamily="49" charset="0"/>
                  <a:ea typeface="Sun-ExtA"/>
                  <a:cs typeface="Sun-ExtA"/>
                </a:rPr>
                <a:t> JNum&lt;20</a:t>
              </a:r>
              <a:endParaRPr lang="de-DE" b="1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sp>
          <p:nvSpPr>
            <p:cNvPr id="66" name="Textfeld 19"/>
            <p:cNvSpPr txBox="1"/>
            <p:nvPr/>
          </p:nvSpPr>
          <p:spPr>
            <a:xfrm>
              <a:off x="5297710" y="3180942"/>
              <a:ext cx="1092234" cy="570720"/>
            </a:xfrm>
            <a:prstGeom prst="rect">
              <a:avLst/>
            </a:prstGeom>
            <a:noFill/>
          </p:spPr>
          <p:txBody>
            <a:bodyPr wrap="square" tIns="0" bIns="108000" rtlCol="0">
              <a:spAutoFit/>
            </a:bodyPr>
            <a:lstStyle/>
            <a:p>
              <a:pPr algn="ctr"/>
              <a:r>
                <a:rPr lang="el-GR" altLang="ja-JP" b="1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σ</a:t>
              </a:r>
              <a:r>
                <a:rPr lang="de-DE" altLang="ja-JP" b="1" baseline="-25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JNum&gt;11 </a:t>
              </a:r>
              <a:br>
                <a:rPr lang="de-DE" altLang="ja-JP" b="1" baseline="-25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</a:br>
              <a:r>
                <a:rPr lang="en-US" b="1" baseline="-25000" dirty="0">
                  <a:latin typeface="Consolas" panose="020B0609020204030204" pitchFamily="49" charset="0"/>
                </a:rPr>
                <a:t>∧</a:t>
              </a:r>
              <a:r>
                <a:rPr lang="de-DE" altLang="ja-JP" b="1" baseline="-25000" dirty="0">
                  <a:latin typeface="Consolas" panose="020B0609020204030204" pitchFamily="49" charset="0"/>
                  <a:ea typeface="Sun-ExtA"/>
                  <a:cs typeface="Sun-ExtA"/>
                </a:rPr>
                <a:t> JNum&lt;20</a:t>
              </a:r>
              <a:endParaRPr lang="de-DE" b="1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cxnSp>
          <p:nvCxnSpPr>
            <p:cNvPr id="68" name="Gerade Verbindung 15"/>
            <p:cNvCxnSpPr>
              <a:stCxn id="57" idx="0"/>
              <a:endCxn id="60" idx="2"/>
            </p:cNvCxnSpPr>
            <p:nvPr/>
          </p:nvCxnSpPr>
          <p:spPr>
            <a:xfrm flipH="1" flipV="1">
              <a:off x="3775967" y="4299313"/>
              <a:ext cx="3508" cy="178392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15"/>
            <p:cNvCxnSpPr>
              <a:stCxn id="58" idx="0"/>
              <a:endCxn id="64" idx="2"/>
            </p:cNvCxnSpPr>
            <p:nvPr/>
          </p:nvCxnSpPr>
          <p:spPr>
            <a:xfrm flipV="1">
              <a:off x="4820865" y="4311145"/>
              <a:ext cx="4792" cy="168617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15"/>
            <p:cNvCxnSpPr>
              <a:stCxn id="59" idx="0"/>
              <a:endCxn id="66" idx="2"/>
            </p:cNvCxnSpPr>
            <p:nvPr/>
          </p:nvCxnSpPr>
          <p:spPr>
            <a:xfrm flipV="1">
              <a:off x="5838563" y="3751662"/>
              <a:ext cx="5264" cy="185918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3194528" y="4818950"/>
              <a:ext cx="1174237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JNum</a:t>
              </a:r>
              <a:r>
                <a: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in [1,10)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256117" y="4288063"/>
              <a:ext cx="1174237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JNum</a:t>
              </a:r>
              <a:r>
                <a: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in [20,24)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241231" y="4820626"/>
              <a:ext cx="1174237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JNum</a:t>
              </a:r>
              <a:r>
                <a:rPr lang="en-US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in [10,20)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357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7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Excursus: Database Cracking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Core Idea: </a:t>
            </a:r>
            <a:r>
              <a:rPr lang="en-US" b="0" dirty="0"/>
              <a:t>Queries trigger physical </a:t>
            </a:r>
            <a:br>
              <a:rPr lang="en-US" b="0" dirty="0"/>
            </a:br>
            <a:r>
              <a:rPr lang="en-US" b="0" dirty="0"/>
              <a:t>reorganization (partitioning and indexing)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Table Partitioning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828049" y="1489260"/>
            <a:ext cx="250204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Stratos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Idreos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Martin L.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Kersten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Stefan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Manegold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Database Cracking.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2007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8886" y="1525742"/>
            <a:ext cx="45480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graphicFrame>
        <p:nvGraphicFramePr>
          <p:cNvPr id="9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788456"/>
              </p:ext>
            </p:extLst>
          </p:nvPr>
        </p:nvGraphicFramePr>
        <p:xfrm>
          <a:off x="501671" y="2548618"/>
          <a:ext cx="833422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3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0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29778"/>
              </p:ext>
            </p:extLst>
          </p:nvPr>
        </p:nvGraphicFramePr>
        <p:xfrm>
          <a:off x="3214678" y="2542242"/>
          <a:ext cx="83342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3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865407"/>
              </p:ext>
            </p:extLst>
          </p:nvPr>
        </p:nvGraphicFramePr>
        <p:xfrm>
          <a:off x="3214678" y="4916534"/>
          <a:ext cx="833422" cy="14833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33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de-DE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732519"/>
              </p:ext>
            </p:extLst>
          </p:nvPr>
        </p:nvGraphicFramePr>
        <p:xfrm>
          <a:off x="3214678" y="4086578"/>
          <a:ext cx="833422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33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de-DE" b="1" baseline="-2500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de-DE" b="1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085140"/>
              </p:ext>
            </p:extLst>
          </p:nvPr>
        </p:nvGraphicFramePr>
        <p:xfrm>
          <a:off x="1600189" y="3542374"/>
          <a:ext cx="14001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Equation" r:id="rId5" imgW="799920" imgH="228600" progId="Equation.3">
                  <p:embed/>
                </p:oleObj>
              </mc:Choice>
              <mc:Fallback>
                <p:oleObj name="Equation" r:id="rId5" imgW="799920" imgH="228600" progId="Equation.3">
                  <p:embed/>
                  <p:pic>
                    <p:nvPicPr>
                      <p:cNvPr id="13" name="Objek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189" y="3542374"/>
                        <a:ext cx="1400175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Geschweifte Klammer rechts 15"/>
          <p:cNvSpPr/>
          <p:nvPr/>
        </p:nvSpPr>
        <p:spPr bwMode="auto">
          <a:xfrm>
            <a:off x="4190976" y="2970870"/>
            <a:ext cx="142876" cy="1071570"/>
          </a:xfrm>
          <a:prstGeom prst="rightBrac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Geschweifte Klammer rechts 16"/>
          <p:cNvSpPr/>
          <p:nvPr/>
        </p:nvSpPr>
        <p:spPr bwMode="auto">
          <a:xfrm>
            <a:off x="4190976" y="4113878"/>
            <a:ext cx="142876" cy="714380"/>
          </a:xfrm>
          <a:prstGeom prst="rightBrac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Geschweifte Klammer rechts 17"/>
          <p:cNvSpPr/>
          <p:nvPr/>
        </p:nvSpPr>
        <p:spPr bwMode="auto">
          <a:xfrm>
            <a:off x="4190976" y="4899696"/>
            <a:ext cx="142876" cy="1500198"/>
          </a:xfrm>
          <a:prstGeom prst="rightBrac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2601533"/>
              </p:ext>
            </p:extLst>
          </p:nvPr>
        </p:nvGraphicFramePr>
        <p:xfrm>
          <a:off x="5241954" y="3542376"/>
          <a:ext cx="14446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Formel" r:id="rId7" imgW="825480" imgH="228600" progId="Equation.3">
                  <p:embed/>
                </p:oleObj>
              </mc:Choice>
              <mc:Fallback>
                <p:oleObj name="Formel" r:id="rId7" imgW="825480" imgH="228600" progId="Equation.3">
                  <p:embed/>
                  <p:pic>
                    <p:nvPicPr>
                      <p:cNvPr id="614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1954" y="3542376"/>
                        <a:ext cx="1444625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419879"/>
              </p:ext>
            </p:extLst>
          </p:nvPr>
        </p:nvGraphicFramePr>
        <p:xfrm>
          <a:off x="4476728" y="3328060"/>
          <a:ext cx="40005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Formel" r:id="rId9" imgW="228600" imgH="177480" progId="Equation.3">
                  <p:embed/>
                </p:oleObj>
              </mc:Choice>
              <mc:Fallback>
                <p:oleObj name="Formel" r:id="rId9" imgW="228600" imgH="177480" progId="Equation.3">
                  <p:embed/>
                  <p:pic>
                    <p:nvPicPr>
                      <p:cNvPr id="2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28" y="3328060"/>
                        <a:ext cx="400050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7272345"/>
              </p:ext>
            </p:extLst>
          </p:nvPr>
        </p:nvGraphicFramePr>
        <p:xfrm>
          <a:off x="4465619" y="4302788"/>
          <a:ext cx="42227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Formel" r:id="rId11" imgW="241200" imgH="177480" progId="Equation.3">
                  <p:embed/>
                </p:oleObj>
              </mc:Choice>
              <mc:Fallback>
                <p:oleObj name="Formel" r:id="rId11" imgW="241200" imgH="177480" progId="Equation.3">
                  <p:embed/>
                  <p:pic>
                    <p:nvPicPr>
                      <p:cNvPr id="61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5619" y="4302788"/>
                        <a:ext cx="422275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2893933"/>
              </p:ext>
            </p:extLst>
          </p:nvPr>
        </p:nvGraphicFramePr>
        <p:xfrm>
          <a:off x="4410057" y="5471188"/>
          <a:ext cx="5334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Formel" r:id="rId13" imgW="304560" imgH="177480" progId="Equation.3">
                  <p:embed/>
                </p:oleObj>
              </mc:Choice>
              <mc:Fallback>
                <p:oleObj name="Formel" r:id="rId13" imgW="304560" imgH="177480" progId="Equation.3">
                  <p:embed/>
                  <p:pic>
                    <p:nvPicPr>
                      <p:cNvPr id="61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0057" y="5471188"/>
                        <a:ext cx="533400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Tabel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950353"/>
              </p:ext>
            </p:extLst>
          </p:nvPr>
        </p:nvGraphicFramePr>
        <p:xfrm>
          <a:off x="7007270" y="2542242"/>
          <a:ext cx="83342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3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" name="Tabel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339556"/>
              </p:ext>
            </p:extLst>
          </p:nvPr>
        </p:nvGraphicFramePr>
        <p:xfrm>
          <a:off x="7007270" y="3328060"/>
          <a:ext cx="833422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33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de-DE" b="1" baseline="-2500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de-DE" b="1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5" name="Tabel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375361"/>
              </p:ext>
            </p:extLst>
          </p:nvPr>
        </p:nvGraphicFramePr>
        <p:xfrm>
          <a:off x="7007270" y="4113878"/>
          <a:ext cx="833422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33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de-DE" b="1" baseline="-2500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de-DE" b="1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6" name="Tabel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854271"/>
              </p:ext>
            </p:extLst>
          </p:nvPr>
        </p:nvGraphicFramePr>
        <p:xfrm>
          <a:off x="7000892" y="5685514"/>
          <a:ext cx="833422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33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de-DE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" name="Geschweifte Klammer rechts 29"/>
          <p:cNvSpPr/>
          <p:nvPr/>
        </p:nvSpPr>
        <p:spPr bwMode="auto">
          <a:xfrm>
            <a:off x="8007402" y="3328060"/>
            <a:ext cx="142876" cy="714380"/>
          </a:xfrm>
          <a:prstGeom prst="rightBrac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Geschweifte Klammer rechts 30"/>
          <p:cNvSpPr/>
          <p:nvPr/>
        </p:nvSpPr>
        <p:spPr bwMode="auto">
          <a:xfrm>
            <a:off x="8007402" y="4113878"/>
            <a:ext cx="142876" cy="714380"/>
          </a:xfrm>
          <a:prstGeom prst="rightBrac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Geschweifte Klammer rechts 31"/>
          <p:cNvSpPr/>
          <p:nvPr/>
        </p:nvSpPr>
        <p:spPr bwMode="auto">
          <a:xfrm>
            <a:off x="8008971" y="4899696"/>
            <a:ext cx="142876" cy="714380"/>
          </a:xfrm>
          <a:prstGeom prst="rightBrac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Geschweifte Klammer rechts 32"/>
          <p:cNvSpPr/>
          <p:nvPr/>
        </p:nvSpPr>
        <p:spPr bwMode="auto">
          <a:xfrm>
            <a:off x="8011072" y="5685514"/>
            <a:ext cx="142876" cy="714380"/>
          </a:xfrm>
          <a:prstGeom prst="rightBrac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Geschweifte Klammer rechts 33"/>
          <p:cNvSpPr/>
          <p:nvPr/>
        </p:nvSpPr>
        <p:spPr bwMode="auto">
          <a:xfrm>
            <a:off x="8007402" y="2899432"/>
            <a:ext cx="142876" cy="357190"/>
          </a:xfrm>
          <a:prstGeom prst="rightBrac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494613"/>
              </p:ext>
            </p:extLst>
          </p:nvPr>
        </p:nvGraphicFramePr>
        <p:xfrm>
          <a:off x="8277278" y="4302794"/>
          <a:ext cx="42227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Formel" r:id="rId15" imgW="241200" imgH="177480" progId="Equation.3">
                  <p:embed/>
                </p:oleObj>
              </mc:Choice>
              <mc:Fallback>
                <p:oleObj name="Formel" r:id="rId15" imgW="241200" imgH="177480" progId="Equation.3">
                  <p:embed/>
                  <p:pic>
                    <p:nvPicPr>
                      <p:cNvPr id="615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7278" y="4302794"/>
                        <a:ext cx="422275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7181942"/>
              </p:ext>
            </p:extLst>
          </p:nvPr>
        </p:nvGraphicFramePr>
        <p:xfrm>
          <a:off x="8297864" y="5874413"/>
          <a:ext cx="51117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Formel" r:id="rId17" imgW="291960" imgH="177480" progId="Equation.3">
                  <p:embed/>
                </p:oleObj>
              </mc:Choice>
              <mc:Fallback>
                <p:oleObj name="Formel" r:id="rId17" imgW="291960" imgH="177480" progId="Equation.3">
                  <p:embed/>
                  <p:pic>
                    <p:nvPicPr>
                      <p:cNvPr id="615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7864" y="5874413"/>
                        <a:ext cx="511175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0309849"/>
              </p:ext>
            </p:extLst>
          </p:nvPr>
        </p:nvGraphicFramePr>
        <p:xfrm>
          <a:off x="8293129" y="3528088"/>
          <a:ext cx="42227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Equation" r:id="rId19" imgW="241200" imgH="164880" progId="Equation.3">
                  <p:embed/>
                </p:oleObj>
              </mc:Choice>
              <mc:Fallback>
                <p:oleObj name="Equation" r:id="rId19" imgW="241200" imgH="164880" progId="Equation.3">
                  <p:embed/>
                  <p:pic>
                    <p:nvPicPr>
                      <p:cNvPr id="615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3129" y="3528088"/>
                        <a:ext cx="422275" cy="28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7078854"/>
              </p:ext>
            </p:extLst>
          </p:nvPr>
        </p:nvGraphicFramePr>
        <p:xfrm>
          <a:off x="8282017" y="2910551"/>
          <a:ext cx="42227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Formel" r:id="rId21" imgW="241200" imgH="164880" progId="Equation.3">
                  <p:embed/>
                </p:oleObj>
              </mc:Choice>
              <mc:Fallback>
                <p:oleObj name="Formel" r:id="rId21" imgW="241200" imgH="164880" progId="Equation.3">
                  <p:embed/>
                  <p:pic>
                    <p:nvPicPr>
                      <p:cNvPr id="615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2017" y="2910551"/>
                        <a:ext cx="422275" cy="28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6644251"/>
              </p:ext>
            </p:extLst>
          </p:nvPr>
        </p:nvGraphicFramePr>
        <p:xfrm>
          <a:off x="8253442" y="5088601"/>
          <a:ext cx="5334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Formel" r:id="rId23" imgW="304560" imgH="177480" progId="Equation.3">
                  <p:embed/>
                </p:oleObj>
              </mc:Choice>
              <mc:Fallback>
                <p:oleObj name="Formel" r:id="rId23" imgW="304560" imgH="177480" progId="Equation.3">
                  <p:embed/>
                  <p:pic>
                    <p:nvPicPr>
                      <p:cNvPr id="615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3442" y="5088601"/>
                        <a:ext cx="533400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Tabel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556506"/>
              </p:ext>
            </p:extLst>
          </p:nvPr>
        </p:nvGraphicFramePr>
        <p:xfrm>
          <a:off x="7000892" y="4899696"/>
          <a:ext cx="833422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33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de-DE" b="1" baseline="-2500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de-DE" b="1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" name="Textfeld 40"/>
          <p:cNvSpPr txBox="1"/>
          <p:nvPr/>
        </p:nvSpPr>
        <p:spPr>
          <a:xfrm>
            <a:off x="1928794" y="4399630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i="0" dirty="0">
                <a:latin typeface="Calibri" panose="020F0502020204030204" pitchFamily="34" charset="0"/>
                <a:cs typeface="Calibri" panose="020F0502020204030204" pitchFamily="34" charset="0"/>
              </a:rPr>
              <a:t>copy</a:t>
            </a:r>
          </a:p>
        </p:txBody>
      </p:sp>
      <p:sp>
        <p:nvSpPr>
          <p:cNvPr id="39" name="Textfeld 41"/>
          <p:cNvSpPr txBox="1"/>
          <p:nvPr/>
        </p:nvSpPr>
        <p:spPr>
          <a:xfrm>
            <a:off x="5500694" y="439963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i="0" dirty="0">
                <a:latin typeface="Calibri" panose="020F0502020204030204" pitchFamily="34" charset="0"/>
                <a:cs typeface="Calibri" panose="020F0502020204030204" pitchFamily="34" charset="0"/>
              </a:rPr>
              <a:t>in-</a:t>
            </a:r>
            <a:r>
              <a:rPr lang="de-DE" i="0" dirty="0" err="1">
                <a:latin typeface="Calibri" panose="020F0502020204030204" pitchFamily="34" charset="0"/>
                <a:cs typeface="Calibri" panose="020F0502020204030204" pitchFamily="34" charset="0"/>
              </a:rPr>
              <a:t>place</a:t>
            </a:r>
            <a:endParaRPr lang="de-DE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1497205" y="4377032"/>
            <a:ext cx="1573497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226828" y="4378709"/>
            <a:ext cx="1573497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feld 43"/>
          <p:cNvSpPr txBox="1"/>
          <p:nvPr/>
        </p:nvSpPr>
        <p:spPr>
          <a:xfrm>
            <a:off x="4634710" y="2448186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more we crack, the more we learn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616444" y="5792386"/>
            <a:ext cx="173560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#1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Automatic Partitioning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341044" y="5792386"/>
            <a:ext cx="173560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#2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AVL/B-tree over Partitions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423903" y="751400"/>
            <a:ext cx="457200" cy="587982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5850297" y="670163"/>
            <a:ext cx="245913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[Pedro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Holanda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Progressive Indexes: Indexing for Interactive Data Analysis.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31834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8" grpId="0"/>
      <p:bldP spid="39" grpId="0"/>
      <p:bldP spid="45" grpId="0"/>
      <p:bldP spid="46" grpId="0"/>
      <p:bldP spid="4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Materialized 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9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Materialized Views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Core Idea of Materialized Views</a:t>
            </a:r>
          </a:p>
          <a:p>
            <a:pPr lvl="1"/>
            <a:r>
              <a:rPr lang="de-DE" dirty="0"/>
              <a:t>Identification of frequently </a:t>
            </a:r>
            <a:r>
              <a:rPr lang="de-DE" b="1" dirty="0">
                <a:solidFill>
                  <a:srgbClr val="7889FB"/>
                </a:solidFill>
              </a:rPr>
              <a:t>re-occuring queries</a:t>
            </a:r>
            <a:r>
              <a:rPr lang="de-DE" dirty="0"/>
              <a:t> (views)</a:t>
            </a:r>
          </a:p>
          <a:p>
            <a:pPr lvl="1"/>
            <a:r>
              <a:rPr lang="de-DE" b="1" dirty="0">
                <a:solidFill>
                  <a:srgbClr val="7889FB"/>
                </a:solidFill>
              </a:rPr>
              <a:t>Precompute subquery results once</a:t>
            </a:r>
            <a:r>
              <a:rPr lang="de-DE" dirty="0"/>
              <a:t>, store and reuse many times</a:t>
            </a:r>
          </a:p>
          <a:p>
            <a:pPr lvl="1"/>
            <a:endParaRPr lang="de-DE" dirty="0"/>
          </a:p>
          <a:p>
            <a:r>
              <a:rPr lang="de-DE" dirty="0"/>
              <a:t>The MatView </a:t>
            </a:r>
            <a:br>
              <a:rPr lang="de-DE" dirty="0"/>
            </a:br>
            <a:r>
              <a:rPr lang="de-DE" dirty="0"/>
              <a:t>Lifecycle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Materialized Views</a:t>
            </a:r>
          </a:p>
        </p:txBody>
      </p:sp>
      <p:sp>
        <p:nvSpPr>
          <p:cNvPr id="8" name="AutoShape 4"/>
          <p:cNvSpPr>
            <a:spLocks noChangeAspect="1" noChangeArrowheads="1"/>
          </p:cNvSpPr>
          <p:nvPr/>
        </p:nvSpPr>
        <p:spPr bwMode="auto">
          <a:xfrm>
            <a:off x="2894327" y="3547603"/>
            <a:ext cx="3713503" cy="1170552"/>
          </a:xfrm>
          <a:prstGeom prst="triangle">
            <a:avLst>
              <a:gd name="adj" fmla="val 49795"/>
            </a:avLst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b="1" dirty="0">
                <a:solidFill>
                  <a:schemeClr val="bg1"/>
                </a:solidFill>
                <a:latin typeface="Calibri"/>
              </a:rPr>
              <a:t>Materialized </a:t>
            </a:r>
            <a:br>
              <a:rPr lang="de-DE" sz="1800" b="1" dirty="0">
                <a:solidFill>
                  <a:schemeClr val="bg1"/>
                </a:solidFill>
                <a:latin typeface="Calibri"/>
              </a:rPr>
            </a:br>
            <a:r>
              <a:rPr lang="de-DE" sz="1800" b="1" dirty="0">
                <a:solidFill>
                  <a:schemeClr val="bg1"/>
                </a:solidFill>
                <a:latin typeface="Calibri"/>
              </a:rPr>
              <a:t>Views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6330" y="2691437"/>
            <a:ext cx="3942271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/>
              </a:rPr>
              <a:t>#1 </a:t>
            </a:r>
            <a:r>
              <a:rPr lang="en-US" b="1" dirty="0">
                <a:solidFill>
                  <a:srgbClr val="7889FB"/>
                </a:solidFill>
                <a:latin typeface="Calibri"/>
              </a:rPr>
              <a:t>View Selection</a:t>
            </a:r>
            <a:br>
              <a:rPr lang="en-US" b="1" dirty="0">
                <a:solidFill>
                  <a:srgbClr val="7889FB"/>
                </a:solidFill>
                <a:latin typeface="Calibri"/>
              </a:rPr>
            </a:br>
            <a:r>
              <a:rPr lang="en-US" dirty="0">
                <a:latin typeface="Calibri"/>
              </a:rPr>
              <a:t>(automatic selection via advisor tools, </a:t>
            </a:r>
            <a:br>
              <a:rPr lang="en-US" dirty="0">
                <a:latin typeface="Calibri"/>
              </a:rPr>
            </a:br>
            <a:r>
              <a:rPr lang="en-US" dirty="0">
                <a:latin typeface="Calibri"/>
              </a:rPr>
              <a:t>approximate algorithms)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46042" y="4853665"/>
            <a:ext cx="3496569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/>
              </a:rPr>
              <a:t>#3 </a:t>
            </a:r>
            <a:r>
              <a:rPr lang="en-US" b="1" dirty="0">
                <a:solidFill>
                  <a:srgbClr val="7889FB"/>
                </a:solidFill>
                <a:latin typeface="Calibri"/>
              </a:rPr>
              <a:t>View Maintenance</a:t>
            </a:r>
            <a:br>
              <a:rPr lang="en-US" b="1" dirty="0">
                <a:solidFill>
                  <a:srgbClr val="7889FB"/>
                </a:solidFill>
                <a:latin typeface="Calibri"/>
              </a:rPr>
            </a:br>
            <a:r>
              <a:rPr lang="en-US" dirty="0">
                <a:latin typeface="Calibri"/>
              </a:rPr>
              <a:t>(maintenance time and strategy, </a:t>
            </a:r>
            <a:br>
              <a:rPr lang="en-US" dirty="0">
                <a:latin typeface="Calibri"/>
              </a:rPr>
            </a:br>
            <a:r>
              <a:rPr lang="en-US" dirty="0">
                <a:latin typeface="Calibri"/>
              </a:rPr>
              <a:t>when and how)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87020" y="4850791"/>
            <a:ext cx="3496569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/>
              </a:rPr>
              <a:t>#2 </a:t>
            </a:r>
            <a:r>
              <a:rPr lang="en-US" b="1" dirty="0">
                <a:solidFill>
                  <a:srgbClr val="7889FB"/>
                </a:solidFill>
                <a:latin typeface="Calibri"/>
              </a:rPr>
              <a:t>View Usage</a:t>
            </a:r>
            <a:br>
              <a:rPr lang="en-US" b="1" dirty="0">
                <a:solidFill>
                  <a:srgbClr val="7889FB"/>
                </a:solidFill>
                <a:latin typeface="Calibri"/>
              </a:rPr>
            </a:br>
            <a:r>
              <a:rPr lang="en-US" dirty="0">
                <a:latin typeface="Calibri"/>
              </a:rPr>
              <a:t>(transparent query rewrite for full/partial matches)</a:t>
            </a:r>
          </a:p>
        </p:txBody>
      </p:sp>
    </p:spTree>
    <p:extLst>
      <p:ext uri="{BB962C8B-B14F-4D97-AF65-F5344CB8AC3E}">
        <p14:creationId xmlns:p14="http://schemas.microsoft.com/office/powerpoint/2010/main" val="37703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  <p:bldP spid="16" grpId="0"/>
      <p:bldP spid="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Selection and Usage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dirty="0"/>
              <a:t>Shared subexpressions very common in </a:t>
            </a:r>
            <a:br>
              <a:rPr lang="en-US" dirty="0"/>
            </a:br>
            <a:r>
              <a:rPr lang="en-US" dirty="0"/>
              <a:t>analytical workloads</a:t>
            </a:r>
          </a:p>
          <a:p>
            <a:pPr lvl="1"/>
            <a:r>
              <a:rPr lang="en-US" dirty="0"/>
              <a:t>Ex. </a:t>
            </a:r>
            <a:r>
              <a:rPr lang="en-US" b="1" dirty="0">
                <a:solidFill>
                  <a:schemeClr val="accent1"/>
                </a:solidFill>
              </a:rPr>
              <a:t>Microsoft’s Analytics </a:t>
            </a:r>
            <a:r>
              <a:rPr lang="en-US" b="1" dirty="0" smtClean="0">
                <a:solidFill>
                  <a:schemeClr val="accent1"/>
                </a:solidFill>
              </a:rPr>
              <a:t>Clusters </a:t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(typical daily use -&gt; 40% CSE saving)</a:t>
            </a: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sz="1400" dirty="0"/>
          </a:p>
          <a:p>
            <a:r>
              <a:rPr lang="en-US" dirty="0"/>
              <a:t>#1 </a:t>
            </a:r>
            <a:r>
              <a:rPr lang="en-US" dirty="0">
                <a:solidFill>
                  <a:srgbClr val="7889FB"/>
                </a:solidFill>
              </a:rPr>
              <a:t>View Selection</a:t>
            </a:r>
          </a:p>
          <a:p>
            <a:pPr lvl="1"/>
            <a:r>
              <a:rPr lang="en-US" dirty="0"/>
              <a:t>Exact view selection (query </a:t>
            </a:r>
            <a:br>
              <a:rPr lang="en-US" dirty="0"/>
            </a:br>
            <a:r>
              <a:rPr lang="en-US" dirty="0"/>
              <a:t>containment) is </a:t>
            </a:r>
            <a:r>
              <a:rPr lang="en-US" b="1" dirty="0">
                <a:solidFill>
                  <a:schemeClr val="accent1"/>
                </a:solidFill>
              </a:rPr>
              <a:t>NP-hard</a:t>
            </a:r>
          </a:p>
          <a:p>
            <a:pPr lvl="1"/>
            <a:r>
              <a:rPr lang="en-US" dirty="0"/>
              <a:t>Heuristics, greedy and </a:t>
            </a:r>
            <a:br>
              <a:rPr lang="en-US" dirty="0"/>
            </a:br>
            <a:r>
              <a:rPr lang="en-US" dirty="0"/>
              <a:t>approximate algorithms</a:t>
            </a:r>
          </a:p>
          <a:p>
            <a:pPr lvl="1"/>
            <a:endParaRPr lang="en-US" sz="1400" dirty="0"/>
          </a:p>
          <a:p>
            <a:r>
              <a:rPr lang="en-US" dirty="0"/>
              <a:t>#2 </a:t>
            </a:r>
            <a:r>
              <a:rPr lang="en-US" dirty="0">
                <a:solidFill>
                  <a:srgbClr val="7889FB"/>
                </a:solidFill>
              </a:rPr>
              <a:t>View Usage</a:t>
            </a:r>
          </a:p>
          <a:p>
            <a:pPr lvl="1"/>
            <a:r>
              <a:rPr lang="en-US" dirty="0"/>
              <a:t>Given query and set of materialized view, </a:t>
            </a:r>
            <a:r>
              <a:rPr lang="en-US" dirty="0">
                <a:sym typeface="Wingdings" panose="05000000000000000000" pitchFamily="2" charset="2"/>
              </a:rPr>
              <a:t>decide which views to use and rewrite the query for produce correct results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Generation of compensation plans</a:t>
            </a: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Materialized Views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655" y="4371750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9163" y="3475829"/>
            <a:ext cx="50647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572677" y="3424683"/>
            <a:ext cx="332116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Alekh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Jindal,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Konstantinos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Karanasos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Sriram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Rao, Hiren Patel: Selecting Subexpressions to Materialize at Datacenter Scale.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69803" y="4224068"/>
            <a:ext cx="3324035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[Leonardo Weiss Ferreira Chaves, Erik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Buchmann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Fabian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Hueske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Klemens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Boehm: Towards materialized view selection for distributed databases.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EDBT 2009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3928" y="642927"/>
            <a:ext cx="2834084" cy="90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8541" y="1515848"/>
            <a:ext cx="2821375" cy="90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1062" y="2403773"/>
            <a:ext cx="273549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75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Maintenance </a:t>
            </a:r>
            <a:r>
              <a:rPr lang="en-AT" dirty="0"/>
              <a:t>–</a:t>
            </a:r>
            <a:r>
              <a:rPr lang="en-US" dirty="0"/>
              <a:t> When?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Materialized view creates redundancy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Need for 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#3 </a:t>
            </a:r>
            <a:r>
              <a:rPr lang="en-US" dirty="0">
                <a:solidFill>
                  <a:srgbClr val="7889FB"/>
                </a:solidFill>
                <a:sym typeface="Wingdings" panose="05000000000000000000" pitchFamily="2" charset="2"/>
              </a:rPr>
              <a:t>View Maintenance</a:t>
            </a:r>
          </a:p>
          <a:p>
            <a:pPr lvl="1"/>
            <a:endParaRPr lang="en-US" sz="7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Eager Maintenance (</a:t>
            </a: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writer pays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Immediate refresh: updates are directly handled (consistent view)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On Commit refresh: updates are forwarded at end of successful TXs</a:t>
            </a:r>
          </a:p>
          <a:p>
            <a:pPr lvl="1"/>
            <a:endParaRPr lang="en-US" sz="7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Deferred Maintenance (reader pays)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Maintenance on explicit user request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Potentially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inconsistent base tables and views</a:t>
            </a:r>
          </a:p>
          <a:p>
            <a:pPr lvl="1"/>
            <a:endParaRPr lang="en-US" sz="7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Lazy Maintenance (</a:t>
            </a:r>
            <a:r>
              <a:rPr lang="en-US" dirty="0" err="1">
                <a:solidFill>
                  <a:schemeClr val="accent1"/>
                </a:solidFill>
                <a:sym typeface="Wingdings" panose="05000000000000000000" pitchFamily="2" charset="2"/>
              </a:rPr>
              <a:t>async</a:t>
            </a: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/reader pays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Same guarantees as eager maintenance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Defer maintenance until free cycles or view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required (invisible for updates and queries)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Materialized Views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8241" t="29496" r="3176"/>
          <a:stretch/>
        </p:blipFill>
        <p:spPr bwMode="auto">
          <a:xfrm>
            <a:off x="5591563" y="4166558"/>
            <a:ext cx="3509306" cy="2025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539" y="5561573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639019" y="5512281"/>
            <a:ext cx="281221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Jingren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Zhou, Per-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Åke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Larson,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Hicham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G.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Elmongui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Lazy Maintenance of Materialized Views.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VLDB 2007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56959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Maintenance </a:t>
            </a:r>
            <a:r>
              <a:rPr lang="en-AT" dirty="0"/>
              <a:t>–</a:t>
            </a:r>
            <a:r>
              <a:rPr lang="en-US" dirty="0"/>
              <a:t> How?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Incremental Maintenance</a:t>
            </a:r>
          </a:p>
          <a:p>
            <a:pPr lvl="1"/>
            <a:r>
              <a:rPr lang="de-DE" b="1" dirty="0">
                <a:solidFill>
                  <a:srgbClr val="7889FB"/>
                </a:solidFill>
              </a:rPr>
              <a:t>Propagate:</a:t>
            </a:r>
            <a:r>
              <a:rPr lang="de-DE" dirty="0"/>
              <a:t> Compute required updates</a:t>
            </a:r>
          </a:p>
          <a:p>
            <a:pPr lvl="1"/>
            <a:r>
              <a:rPr lang="de-DE" b="1" dirty="0">
                <a:solidFill>
                  <a:srgbClr val="7889FB"/>
                </a:solidFill>
              </a:rPr>
              <a:t>Apply:</a:t>
            </a:r>
            <a:r>
              <a:rPr lang="de-DE" dirty="0"/>
              <a:t> apply collected updates to the view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Materialized Views</a:t>
            </a:r>
          </a:p>
        </p:txBody>
      </p:sp>
      <p:sp>
        <p:nvSpPr>
          <p:cNvPr id="5" name="Textfeld 8"/>
          <p:cNvSpPr txBox="1"/>
          <p:nvPr/>
        </p:nvSpPr>
        <p:spPr>
          <a:xfrm>
            <a:off x="5425203" y="779325"/>
            <a:ext cx="2448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Example View: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sz="1600" b="0" dirty="0">
                <a:latin typeface="Consolas" panose="020B0609020204030204" pitchFamily="49" charset="0"/>
                <a:cs typeface="Calibri" panose="020F0502020204030204" pitchFamily="34" charset="0"/>
              </a:rPr>
              <a:t> A,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SUM</a:t>
            </a:r>
            <a:r>
              <a:rPr lang="en-US" sz="1600" b="0" dirty="0">
                <a:latin typeface="Consolas" panose="020B0609020204030204" pitchFamily="49" charset="0"/>
                <a:cs typeface="Calibri" panose="020F0502020204030204" pitchFamily="34" charset="0"/>
              </a:rPr>
              <a:t>(B)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sz="1600" b="0" dirty="0">
                <a:latin typeface="Consolas" panose="020B0609020204030204" pitchFamily="49" charset="0"/>
                <a:cs typeface="Calibri" panose="020F0502020204030204" pitchFamily="34" charset="0"/>
              </a:rPr>
              <a:t> Sales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GROUP BY CUBE</a:t>
            </a:r>
            <a:r>
              <a:rPr lang="en-US" sz="1600" b="0" dirty="0">
                <a:latin typeface="Consolas" panose="020B0609020204030204" pitchFamily="49" charset="0"/>
                <a:cs typeface="Calibri" panose="020F0502020204030204" pitchFamily="34" charset="0"/>
              </a:rPr>
              <a:t>(A)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endParaRPr lang="de-DE" sz="1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670186"/>
              </p:ext>
            </p:extLst>
          </p:nvPr>
        </p:nvGraphicFramePr>
        <p:xfrm>
          <a:off x="7596336" y="874792"/>
          <a:ext cx="1376701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8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8547"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547"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547"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547"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lang="de-DE" sz="17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de-DE"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feld 11"/>
          <p:cNvSpPr txBox="1"/>
          <p:nvPr/>
        </p:nvSpPr>
        <p:spPr>
          <a:xfrm>
            <a:off x="0" y="2963992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Global Net Delta </a:t>
            </a:r>
            <a:b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∆R</a:t>
            </a:r>
          </a:p>
        </p:txBody>
      </p:sp>
      <p:sp>
        <p:nvSpPr>
          <p:cNvPr id="9" name="Textfeld 13"/>
          <p:cNvSpPr txBox="1"/>
          <p:nvPr/>
        </p:nvSpPr>
        <p:spPr>
          <a:xfrm>
            <a:off x="1835696" y="2963992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Local View Delta </a:t>
            </a:r>
            <a:b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∆V</a:t>
            </a:r>
            <a:r>
              <a:rPr lang="en-US" b="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</a:p>
        </p:txBody>
      </p:sp>
      <p:sp>
        <p:nvSpPr>
          <p:cNvPr id="10" name="Textfeld 14"/>
          <p:cNvSpPr txBox="1"/>
          <p:nvPr/>
        </p:nvSpPr>
        <p:spPr>
          <a:xfrm>
            <a:off x="3635896" y="295121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[Global View Delta] </a:t>
            </a:r>
            <a:b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∆V</a:t>
            </a:r>
            <a:r>
              <a:rPr lang="en-US" b="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</a:p>
        </p:txBody>
      </p:sp>
      <p:sp>
        <p:nvSpPr>
          <p:cNvPr id="12" name="Textfeld 16"/>
          <p:cNvSpPr txBox="1"/>
          <p:nvPr/>
        </p:nvSpPr>
        <p:spPr>
          <a:xfrm>
            <a:off x="5580112" y="2951218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Super Delta </a:t>
            </a:r>
            <a:b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∆V</a:t>
            </a:r>
            <a:r>
              <a:rPr lang="en-US" b="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</a:p>
        </p:txBody>
      </p:sp>
      <p:sp>
        <p:nvSpPr>
          <p:cNvPr id="13" name="Textfeld 17"/>
          <p:cNvSpPr txBox="1"/>
          <p:nvPr/>
        </p:nvSpPr>
        <p:spPr>
          <a:xfrm>
            <a:off x="7380312" y="2951218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Apply Delta </a:t>
            </a:r>
            <a:b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∆V</a:t>
            </a:r>
            <a:r>
              <a:rPr lang="en-US" b="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graphicFrame>
        <p:nvGraphicFramePr>
          <p:cNvPr id="16" name="Tabel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106165"/>
              </p:ext>
            </p:extLst>
          </p:nvPr>
        </p:nvGraphicFramePr>
        <p:xfrm>
          <a:off x="98955" y="3718294"/>
          <a:ext cx="1376701" cy="105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8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8547"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547"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547"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7" name="Tabel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50343"/>
              </p:ext>
            </p:extLst>
          </p:nvPr>
        </p:nvGraphicFramePr>
        <p:xfrm>
          <a:off x="1971163" y="3718294"/>
          <a:ext cx="1520717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5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8547"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547"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547"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547"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8547"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8" name="Tabel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820056"/>
              </p:ext>
            </p:extLst>
          </p:nvPr>
        </p:nvGraphicFramePr>
        <p:xfrm>
          <a:off x="3843371" y="3718294"/>
          <a:ext cx="1520717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5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8547"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547"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547"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547"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0" name="Tabel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20738"/>
              </p:ext>
            </p:extLst>
          </p:nvPr>
        </p:nvGraphicFramePr>
        <p:xfrm>
          <a:off x="5508104" y="3708774"/>
          <a:ext cx="2088232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8547"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547"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547"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547"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1" name="Tabel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151044"/>
              </p:ext>
            </p:extLst>
          </p:nvPr>
        </p:nvGraphicFramePr>
        <p:xfrm>
          <a:off x="7731803" y="3708774"/>
          <a:ext cx="1376701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8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398"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805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Update</a:t>
                      </a:r>
                      <a:r>
                        <a:rPr lang="de-DE" sz="1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805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Update  </a:t>
                      </a:r>
                    </a:p>
                    <a:p>
                      <a:pPr algn="ctr"/>
                      <a:r>
                        <a:rPr lang="de-DE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805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Insert  </a:t>
                      </a:r>
                    </a:p>
                    <a:p>
                      <a:pPr algn="ctr"/>
                      <a:r>
                        <a:rPr lang="de-DE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" name="Textfeld 27"/>
          <p:cNvSpPr txBox="1"/>
          <p:nvPr/>
        </p:nvSpPr>
        <p:spPr>
          <a:xfrm>
            <a:off x="4932040" y="5891895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altLang="ja-JP" b="0" dirty="0">
                <a:latin typeface="Calibri" panose="020F0502020204030204" pitchFamily="34" charset="0"/>
                <a:ea typeface="Sun-ExtA" pitchFamily="2" charset="-128"/>
                <a:cs typeface="Calibri" panose="020F0502020204030204" pitchFamily="34" charset="0"/>
              </a:rPr>
              <a:t>Incremental </a:t>
            </a:r>
            <a:r>
              <a:rPr lang="de-DE" altLang="ja-JP" b="1" dirty="0">
                <a:solidFill>
                  <a:srgbClr val="7889FB"/>
                </a:solidFill>
                <a:latin typeface="Calibri" panose="020F0502020204030204" pitchFamily="34" charset="0"/>
                <a:ea typeface="Sun-ExtA" pitchFamily="2" charset="-128"/>
                <a:cs typeface="Calibri" panose="020F0502020204030204" pitchFamily="34" charset="0"/>
              </a:rPr>
              <a:t>Apply</a:t>
            </a:r>
            <a:endParaRPr lang="de-DE" b="1" baseline="-25000" dirty="0">
              <a:solidFill>
                <a:srgbClr val="7889FB"/>
              </a:solidFill>
              <a:latin typeface="Calibri" panose="020F0502020204030204" pitchFamily="34" charset="0"/>
              <a:ea typeface="Sun-ExtA" pitchFamily="2" charset="-128"/>
              <a:cs typeface="Calibri" panose="020F0502020204030204" pitchFamily="34" charset="0"/>
            </a:endParaRPr>
          </a:p>
        </p:txBody>
      </p:sp>
      <p:sp>
        <p:nvSpPr>
          <p:cNvPr id="24" name="Geschweifte Klammer rechts 28"/>
          <p:cNvSpPr/>
          <p:nvPr/>
        </p:nvSpPr>
        <p:spPr>
          <a:xfrm rot="5400000">
            <a:off x="1691934" y="3997060"/>
            <a:ext cx="252028" cy="3491880"/>
          </a:xfrm>
          <a:prstGeom prst="rightBrac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b="0">
              <a:solidFill>
                <a:srgbClr val="0B2A5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Geschweifte Klammer rechts 29"/>
          <p:cNvSpPr/>
          <p:nvPr/>
        </p:nvSpPr>
        <p:spPr>
          <a:xfrm rot="5400000">
            <a:off x="6318194" y="3078703"/>
            <a:ext cx="252028" cy="5328592"/>
          </a:xfrm>
          <a:prstGeom prst="rightBrac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b="0">
              <a:solidFill>
                <a:srgbClr val="0B2A5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feld 30"/>
          <p:cNvSpPr txBox="1"/>
          <p:nvPr/>
        </p:nvSpPr>
        <p:spPr>
          <a:xfrm>
            <a:off x="107504" y="5891895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altLang="ja-JP" b="0" dirty="0">
                <a:latin typeface="Calibri" panose="020F0502020204030204" pitchFamily="34" charset="0"/>
                <a:ea typeface="Sun-ExtA" pitchFamily="2" charset="-128"/>
                <a:cs typeface="Calibri" panose="020F0502020204030204" pitchFamily="34" charset="0"/>
              </a:rPr>
              <a:t>Incremental </a:t>
            </a:r>
            <a:r>
              <a:rPr lang="de-DE" altLang="ja-JP" b="1" dirty="0">
                <a:solidFill>
                  <a:srgbClr val="7889FB"/>
                </a:solidFill>
                <a:latin typeface="Calibri" panose="020F0502020204030204" pitchFamily="34" charset="0"/>
                <a:ea typeface="Sun-ExtA" pitchFamily="2" charset="-128"/>
                <a:cs typeface="Calibri" panose="020F0502020204030204" pitchFamily="34" charset="0"/>
              </a:rPr>
              <a:t>Propagate</a:t>
            </a:r>
            <a:endParaRPr lang="de-DE" b="1" baseline="-25000" dirty="0">
              <a:solidFill>
                <a:srgbClr val="7889FB"/>
              </a:solidFill>
              <a:latin typeface="Calibri" panose="020F0502020204030204" pitchFamily="34" charset="0"/>
              <a:ea typeface="Sun-ExtA" pitchFamily="2" charset="-128"/>
              <a:cs typeface="Calibri" panose="020F0502020204030204" pitchFamily="34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1628924" y="3299089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3506688" y="3296217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5316639" y="3304266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7217197" y="3292072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 rot="16200000">
            <a:off x="8172716" y="2508715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 rot="7825932">
            <a:off x="6702616" y="2443623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2" grpId="0"/>
      <p:bldP spid="13" grpId="0"/>
      <p:bldP spid="23" grpId="0"/>
      <p:bldP spid="24" grpId="0" animBg="1"/>
      <p:bldP spid="25" grpId="0" animBg="1"/>
      <p:bldP spid="26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Materialized Views in PostgreSQL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View Selection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Manual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definition</a:t>
            </a:r>
            <a:r>
              <a:rPr lang="en-US" dirty="0"/>
              <a:t> of </a:t>
            </a:r>
            <a:br>
              <a:rPr lang="en-US" dirty="0"/>
            </a:br>
            <a:r>
              <a:rPr lang="en-US" dirty="0"/>
              <a:t>materialized view only</a:t>
            </a:r>
          </a:p>
          <a:p>
            <a:pPr lvl="1"/>
            <a:r>
              <a:rPr lang="en-US" dirty="0"/>
              <a:t>With or without data</a:t>
            </a:r>
          </a:p>
          <a:p>
            <a:pPr lvl="1"/>
            <a:endParaRPr lang="en-US" dirty="0"/>
          </a:p>
          <a:p>
            <a:r>
              <a:rPr lang="en-US" dirty="0" smtClean="0"/>
              <a:t>View </a:t>
            </a:r>
            <a:r>
              <a:rPr lang="en-US" dirty="0"/>
              <a:t>Usage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Manual use</a:t>
            </a:r>
            <a:r>
              <a:rPr lang="en-US" dirty="0"/>
              <a:t> of view</a:t>
            </a:r>
          </a:p>
          <a:p>
            <a:pPr lvl="1"/>
            <a:r>
              <a:rPr lang="en-US" dirty="0"/>
              <a:t>No automatic query rewriting</a:t>
            </a:r>
          </a:p>
          <a:p>
            <a:pPr lvl="1"/>
            <a:endParaRPr lang="en-US" sz="700" dirty="0"/>
          </a:p>
          <a:p>
            <a:r>
              <a:rPr lang="en-US" dirty="0"/>
              <a:t>View Maintenance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Manual (deferred) refresh</a:t>
            </a:r>
          </a:p>
          <a:p>
            <a:pPr lvl="1"/>
            <a:r>
              <a:rPr lang="en-US" dirty="0"/>
              <a:t>Complete, no incremental maintenance</a:t>
            </a:r>
          </a:p>
          <a:p>
            <a:pPr lvl="1"/>
            <a:r>
              <a:rPr lang="en-US" dirty="0"/>
              <a:t>Note: Community work on IVM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Materialized Views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8097" y="1328468"/>
            <a:ext cx="4623760" cy="181588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CREATE MATERIALIZED VIEW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TopScorer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AS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P.Name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Count(*) 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Players P, Goals G 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P.Pid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=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G.Pid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AND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G.GOwn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=FALSE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GROUP BY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P.Name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ORDER BY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Count(*) DESC</a:t>
            </a:r>
          </a:p>
          <a:p>
            <a:r>
              <a:rPr lang="en-US" sz="1600" b="1" dirty="0" smtClean="0">
                <a:latin typeface="Consolas" panose="020B0609020204030204" pitchFamily="49" charset="0"/>
                <a:cs typeface="Calibri" panose="020F0502020204030204" pitchFamily="34" charset="0"/>
              </a:rPr>
              <a:t>  WITH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DATA;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08097" y="3304031"/>
            <a:ext cx="4620886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REFRESH MATERIALIZED VIEW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TopScorer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449970"/>
              </p:ext>
            </p:extLst>
          </p:nvPr>
        </p:nvGraphicFramePr>
        <p:xfrm>
          <a:off x="5754172" y="3884783"/>
          <a:ext cx="2551662" cy="2132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5643">
                  <a:extLst>
                    <a:ext uri="{9D8B030D-6E8A-4147-A177-3AD203B41FA5}">
                      <a16:colId xmlns:a16="http://schemas.microsoft.com/office/drawing/2014/main" val="1752995206"/>
                    </a:ext>
                  </a:extLst>
                </a:gridCol>
                <a:gridCol w="826019">
                  <a:extLst>
                    <a:ext uri="{9D8B030D-6E8A-4147-A177-3AD203B41FA5}">
                      <a16:colId xmlns:a16="http://schemas.microsoft.com/office/drawing/2014/main" val="707921372"/>
                    </a:ext>
                  </a:extLst>
                </a:gridCol>
              </a:tblGrid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031866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James Rodríguez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786614552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Thomas Müller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571423013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Robin van 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Persie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472484790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Neymar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878777179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Lionel Messi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589536102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Arjen Robben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46667841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09991" y="5499599"/>
            <a:ext cx="6790401" cy="127727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[Yugo Nagata: Implementing Incremental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View </a:t>
            </a:r>
            <a:b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Maintenance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on PostgreSQL,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PGConf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2018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], patch in 2019</a:t>
            </a:r>
          </a:p>
          <a:p>
            <a:endParaRPr lang="en-US" sz="7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[Yugo Nagata: The Way for Updating Materialized Views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Rapidly, </a:t>
            </a:r>
            <a:r>
              <a:rPr lang="en-US" sz="1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PGConf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2020,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://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www.pgcon.org/events/pgcon_2020/sessions/session/56/</a:t>
            </a:r>
            <a:b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</a:b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slides/47/pgcon2020_nagata_the_way_to_update_materialized_views_rapidly.pdf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83027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and Q&amp;A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Compression Techniques</a:t>
            </a:r>
          </a:p>
          <a:p>
            <a:r>
              <a:rPr lang="en-US" dirty="0"/>
              <a:t>Index Structures</a:t>
            </a:r>
          </a:p>
          <a:p>
            <a:r>
              <a:rPr lang="en-US" dirty="0"/>
              <a:t>Table Partitioning</a:t>
            </a:r>
          </a:p>
          <a:p>
            <a:r>
              <a:rPr lang="en-US" dirty="0"/>
              <a:t>Materialized Views</a:t>
            </a:r>
          </a:p>
          <a:p>
            <a:pPr lvl="1"/>
            <a:endParaRPr lang="en-US" dirty="0"/>
          </a:p>
          <a:p>
            <a:r>
              <a:rPr lang="en-US" dirty="0"/>
              <a:t>Next Lectures </a:t>
            </a:r>
            <a:r>
              <a:rPr lang="en-US" b="0" dirty="0" smtClean="0"/>
              <a:t>(Part A)</a:t>
            </a:r>
            <a:endParaRPr lang="en-US" b="0" dirty="0"/>
          </a:p>
          <a:p>
            <a:pPr lvl="1"/>
            <a:r>
              <a:rPr lang="en-US" b="1" dirty="0" smtClean="0">
                <a:solidFill>
                  <a:srgbClr val="7889FB"/>
                </a:solidFill>
              </a:rPr>
              <a:t>08 </a:t>
            </a:r>
            <a:r>
              <a:rPr lang="en-US" b="1" dirty="0">
                <a:solidFill>
                  <a:srgbClr val="7889FB"/>
                </a:solidFill>
              </a:rPr>
              <a:t>Query </a:t>
            </a:r>
            <a:r>
              <a:rPr lang="en-US" b="1" dirty="0" smtClean="0">
                <a:solidFill>
                  <a:srgbClr val="7889FB"/>
                </a:solidFill>
              </a:rPr>
              <a:t>Processing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[May 09]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b="1" dirty="0" smtClean="0">
                <a:solidFill>
                  <a:srgbClr val="7889FB"/>
                </a:solidFill>
              </a:rPr>
              <a:t>09 </a:t>
            </a:r>
            <a:r>
              <a:rPr lang="en-US" b="1" dirty="0">
                <a:solidFill>
                  <a:srgbClr val="7889FB"/>
                </a:solidFill>
              </a:rPr>
              <a:t>Transaction Processing and </a:t>
            </a:r>
            <a:r>
              <a:rPr lang="en-US" b="1" dirty="0" smtClean="0">
                <a:solidFill>
                  <a:srgbClr val="7889FB"/>
                </a:solidFill>
              </a:rPr>
              <a:t>Concurrency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[May 16]</a:t>
            </a:r>
            <a:r>
              <a:rPr lang="en-US" b="1" dirty="0" smtClean="0">
                <a:solidFill>
                  <a:srgbClr val="7889FB"/>
                </a:solidFill>
              </a:rPr>
              <a:t> </a:t>
            </a:r>
            <a:endParaRPr lang="en-US" b="1" dirty="0" smtClean="0">
              <a:solidFill>
                <a:srgbClr val="7889FB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Next Lectures </a:t>
            </a:r>
            <a:r>
              <a:rPr lang="en-US" b="0" dirty="0" smtClean="0">
                <a:solidFill>
                  <a:schemeClr val="tx1"/>
                </a:solidFill>
              </a:rPr>
              <a:t>(Part B)</a:t>
            </a:r>
          </a:p>
          <a:p>
            <a:pPr lvl="1"/>
            <a:r>
              <a:rPr lang="en-US" dirty="0"/>
              <a:t>10 NoSQL (key-value, document, graph) </a:t>
            </a:r>
            <a:r>
              <a:rPr lang="en-US" dirty="0" smtClean="0"/>
              <a:t>[May 23]</a:t>
            </a:r>
            <a:endParaRPr lang="en-US" dirty="0"/>
          </a:p>
          <a:p>
            <a:pPr lvl="1"/>
            <a:r>
              <a:rPr lang="en-US" dirty="0"/>
              <a:t>11 Distributed Storage and Data Analysis </a:t>
            </a:r>
            <a:r>
              <a:rPr lang="en-US" dirty="0" smtClean="0"/>
              <a:t>[</a:t>
            </a:r>
            <a:r>
              <a:rPr lang="en-US" dirty="0" smtClean="0"/>
              <a:t>May 30</a:t>
            </a:r>
            <a:r>
              <a:rPr lang="en-US" dirty="0" smtClean="0"/>
              <a:t>]</a:t>
            </a:r>
            <a:endParaRPr lang="en-US" dirty="0"/>
          </a:p>
          <a:p>
            <a:pPr lvl="1"/>
            <a:r>
              <a:rPr lang="en-US" dirty="0"/>
              <a:t>12 Data Stream Processing Systems [</a:t>
            </a:r>
            <a:r>
              <a:rPr lang="en-US" dirty="0" smtClean="0"/>
              <a:t>Jun 13, Patrick]</a:t>
            </a:r>
            <a:endParaRPr lang="en-US" dirty="0"/>
          </a:p>
          <a:p>
            <a:pPr lvl="1"/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82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Compression Techniques</a:t>
            </a:r>
          </a:p>
          <a:p>
            <a:r>
              <a:rPr lang="en-US" dirty="0"/>
              <a:t>Index Structures</a:t>
            </a:r>
          </a:p>
          <a:p>
            <a:r>
              <a:rPr lang="en-US" dirty="0"/>
              <a:t>Table Partitioning</a:t>
            </a:r>
          </a:p>
          <a:p>
            <a:r>
              <a:rPr lang="en-US" dirty="0"/>
              <a:t>Materialized Views</a:t>
            </a:r>
          </a:p>
        </p:txBody>
      </p:sp>
      <p:sp>
        <p:nvSpPr>
          <p:cNvPr id="5" name="Right Arrow 4"/>
          <p:cNvSpPr/>
          <p:nvPr/>
        </p:nvSpPr>
        <p:spPr>
          <a:xfrm>
            <a:off x="5050782" y="1743876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Brace 2"/>
          <p:cNvSpPr/>
          <p:nvPr/>
        </p:nvSpPr>
        <p:spPr>
          <a:xfrm>
            <a:off x="4534678" y="1395232"/>
            <a:ext cx="149289" cy="1021397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49076" y="1581846"/>
            <a:ext cx="186612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More details in </a:t>
            </a:r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706.543 ADBS</a:t>
            </a:r>
          </a:p>
        </p:txBody>
      </p:sp>
    </p:spTree>
    <p:extLst>
      <p:ext uri="{BB962C8B-B14F-4D97-AF65-F5344CB8AC3E}">
        <p14:creationId xmlns:p14="http://schemas.microsoft.com/office/powerpoint/2010/main" val="427629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Compression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02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Storage System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Segments, Pages, Blocks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Segments:</a:t>
            </a:r>
            <a:r>
              <a:rPr lang="en-US" dirty="0" smtClean="0"/>
              <a:t> storage unit of DB objects</a:t>
            </a:r>
            <a:br>
              <a:rPr lang="en-US" dirty="0" smtClean="0"/>
            </a:br>
            <a:r>
              <a:rPr lang="en-US" dirty="0" smtClean="0"/>
              <a:t>like relations (heap) and indexes</a:t>
            </a:r>
          </a:p>
          <a:p>
            <a:pPr lvl="1"/>
            <a:r>
              <a:rPr lang="en-US" b="1" dirty="0" smtClean="0">
                <a:solidFill>
                  <a:srgbClr val="7889FB"/>
                </a:solidFill>
              </a:rPr>
              <a:t>Page:</a:t>
            </a:r>
            <a:r>
              <a:rPr lang="en-US" dirty="0" smtClean="0"/>
              <a:t> fixed-size memory region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Block:</a:t>
            </a:r>
            <a:r>
              <a:rPr lang="en-US" dirty="0" smtClean="0"/>
              <a:t> smallest addressable unit</a:t>
            </a:r>
            <a:br>
              <a:rPr lang="en-US" dirty="0" smtClean="0"/>
            </a:br>
            <a:r>
              <a:rPr lang="en-US" dirty="0" smtClean="0"/>
              <a:t>on disk </a:t>
            </a:r>
            <a:r>
              <a:rPr lang="en-US" dirty="0"/>
              <a:t>(e.g., POSIX block devices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Buffer &amp; Storage Management</a:t>
            </a:r>
            <a:endParaRPr lang="en-US" dirty="0"/>
          </a:p>
          <a:p>
            <a:pPr lvl="1"/>
            <a:r>
              <a:rPr lang="en-US" dirty="0" smtClean="0"/>
              <a:t>Buffer management</a:t>
            </a:r>
            <a:r>
              <a:rPr lang="en-US" dirty="0"/>
              <a:t> </a:t>
            </a:r>
            <a:r>
              <a:rPr lang="en-US" dirty="0" smtClean="0"/>
              <a:t>at </a:t>
            </a:r>
            <a:br>
              <a:rPr lang="en-US" dirty="0" smtClean="0"/>
            </a:br>
            <a:r>
              <a:rPr lang="en-US" dirty="0" smtClean="0"/>
              <a:t>granularity </a:t>
            </a:r>
            <a:r>
              <a:rPr lang="en-US" dirty="0"/>
              <a:t>of </a:t>
            </a:r>
            <a:r>
              <a:rPr lang="en-US" b="1" dirty="0">
                <a:solidFill>
                  <a:srgbClr val="7889FB"/>
                </a:solidFill>
              </a:rPr>
              <a:t>pages</a:t>
            </a:r>
          </a:p>
          <a:p>
            <a:pPr lvl="1"/>
            <a:r>
              <a:rPr lang="en-US" dirty="0"/>
              <a:t>PostgreSQL default: </a:t>
            </a:r>
            <a:r>
              <a:rPr lang="en-US" b="1" dirty="0">
                <a:solidFill>
                  <a:srgbClr val="7889FB"/>
                </a:solidFill>
              </a:rPr>
              <a:t>8KB</a:t>
            </a:r>
          </a:p>
          <a:p>
            <a:pPr lvl="1"/>
            <a:r>
              <a:rPr lang="en-US" dirty="0"/>
              <a:t>Different table/page layouts </a:t>
            </a:r>
            <a:br>
              <a:rPr lang="en-US" dirty="0"/>
            </a:br>
            <a:r>
              <a:rPr lang="en-US" dirty="0"/>
              <a:t>(e.g., </a:t>
            </a:r>
            <a:r>
              <a:rPr lang="en-US" b="1" dirty="0">
                <a:solidFill>
                  <a:schemeClr val="accent1"/>
                </a:solidFill>
              </a:rPr>
              <a:t>NSM</a:t>
            </a:r>
            <a:r>
              <a:rPr lang="en-US" dirty="0"/>
              <a:t>, DSM, PAX, column</a:t>
            </a:r>
            <a:r>
              <a:rPr lang="en-US" dirty="0" smtClean="0"/>
              <a:t>)</a:t>
            </a:r>
          </a:p>
          <a:p>
            <a:pPr lvl="1"/>
            <a:r>
              <a:rPr lang="en-US" b="1" dirty="0"/>
              <a:t>TID/RID </a:t>
            </a:r>
            <a:r>
              <a:rPr lang="en-US" b="1" dirty="0" smtClean="0"/>
              <a:t>Concept</a:t>
            </a:r>
            <a:r>
              <a:rPr lang="en-US" dirty="0" smtClean="0"/>
              <a:t> (</a:t>
            </a:r>
            <a:r>
              <a:rPr lang="en-US" dirty="0" err="1" smtClean="0"/>
              <a:t>pageID</a:t>
            </a:r>
            <a:r>
              <a:rPr lang="en-US" dirty="0"/>
              <a:t>, </a:t>
            </a:r>
            <a:r>
              <a:rPr lang="en-US" dirty="0" err="1"/>
              <a:t>slotID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>
                <a:sym typeface="Wingdings" panose="05000000000000000000" pitchFamily="2" charset="2"/>
              </a:rPr>
              <a:t> stable ID, even if </a:t>
            </a:r>
            <a:r>
              <a:rPr lang="en-US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records reorganized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Compression Techniques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5583534" y="1441664"/>
            <a:ext cx="3334420" cy="1955662"/>
            <a:chOff x="5583534" y="1421786"/>
            <a:chExt cx="3334420" cy="1955662"/>
          </a:xfrm>
        </p:grpSpPr>
        <p:sp>
          <p:nvSpPr>
            <p:cNvPr id="29" name="Rectangle 28"/>
            <p:cNvSpPr/>
            <p:nvPr/>
          </p:nvSpPr>
          <p:spPr>
            <a:xfrm>
              <a:off x="5586884" y="1421786"/>
              <a:ext cx="3331070" cy="5195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Segment / </a:t>
              </a:r>
              <a:r>
                <a:rPr lang="en-US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Tablespace</a:t>
              </a:r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586884" y="2148495"/>
              <a:ext cx="974690" cy="519564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Page 1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765074" y="2148495"/>
              <a:ext cx="974690" cy="519564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Page 2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943264" y="2148495"/>
              <a:ext cx="974690" cy="519564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Page 3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583534" y="2857884"/>
              <a:ext cx="490695" cy="5195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900"/>
                </a:lnSpc>
              </a:pPr>
              <a:r>
                <a:rPr lang="en-US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Blk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 1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114422" y="2857884"/>
              <a:ext cx="483996" cy="5195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900"/>
                </a:lnSpc>
              </a:pPr>
              <a:r>
                <a:rPr lang="en-US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Blk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 2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740766" y="2849512"/>
              <a:ext cx="490695" cy="5195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900"/>
                </a:lnSpc>
              </a:pPr>
              <a:r>
                <a:rPr lang="en-US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Blk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 3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271654" y="2849512"/>
              <a:ext cx="483996" cy="5195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900"/>
                </a:lnSpc>
              </a:pPr>
              <a:r>
                <a:rPr lang="en-US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Blk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 4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887951" y="2851188"/>
              <a:ext cx="490695" cy="5195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900"/>
                </a:lnSpc>
              </a:pPr>
              <a:r>
                <a:rPr lang="en-US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Blk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 5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418839" y="2851188"/>
              <a:ext cx="483996" cy="5195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900"/>
                </a:lnSpc>
              </a:pPr>
              <a:r>
                <a:rPr lang="en-US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Blk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 6</a:t>
              </a:r>
            </a:p>
          </p:txBody>
        </p:sp>
        <p:cxnSp>
          <p:nvCxnSpPr>
            <p:cNvPr id="39" name="Straight Arrow Connector 38"/>
            <p:cNvCxnSpPr>
              <a:stCxn id="29" idx="2"/>
              <a:endCxn id="30" idx="0"/>
            </p:cNvCxnSpPr>
            <p:nvPr/>
          </p:nvCxnSpPr>
          <p:spPr>
            <a:xfrm flipH="1">
              <a:off x="6074229" y="1941350"/>
              <a:ext cx="1178190" cy="207145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29" idx="2"/>
              <a:endCxn id="31" idx="0"/>
            </p:cNvCxnSpPr>
            <p:nvPr/>
          </p:nvCxnSpPr>
          <p:spPr>
            <a:xfrm>
              <a:off x="7252419" y="1941350"/>
              <a:ext cx="0" cy="207145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29" idx="2"/>
              <a:endCxn id="32" idx="0"/>
            </p:cNvCxnSpPr>
            <p:nvPr/>
          </p:nvCxnSpPr>
          <p:spPr>
            <a:xfrm>
              <a:off x="7252419" y="1941350"/>
              <a:ext cx="1178190" cy="207145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30" idx="2"/>
              <a:endCxn id="33" idx="0"/>
            </p:cNvCxnSpPr>
            <p:nvPr/>
          </p:nvCxnSpPr>
          <p:spPr>
            <a:xfrm flipH="1">
              <a:off x="5828882" y="2668059"/>
              <a:ext cx="245347" cy="189825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30" idx="2"/>
              <a:endCxn id="34" idx="0"/>
            </p:cNvCxnSpPr>
            <p:nvPr/>
          </p:nvCxnSpPr>
          <p:spPr>
            <a:xfrm>
              <a:off x="6074229" y="2668059"/>
              <a:ext cx="282191" cy="189825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31" idx="2"/>
              <a:endCxn id="35" idx="0"/>
            </p:cNvCxnSpPr>
            <p:nvPr/>
          </p:nvCxnSpPr>
          <p:spPr>
            <a:xfrm flipH="1">
              <a:off x="6986114" y="2668059"/>
              <a:ext cx="266305" cy="181453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31" idx="2"/>
              <a:endCxn id="36" idx="0"/>
            </p:cNvCxnSpPr>
            <p:nvPr/>
          </p:nvCxnSpPr>
          <p:spPr>
            <a:xfrm>
              <a:off x="7252419" y="2668059"/>
              <a:ext cx="261233" cy="181453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32" idx="2"/>
              <a:endCxn id="37" idx="0"/>
            </p:cNvCxnSpPr>
            <p:nvPr/>
          </p:nvCxnSpPr>
          <p:spPr>
            <a:xfrm flipH="1">
              <a:off x="8133299" y="2668059"/>
              <a:ext cx="297310" cy="183129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32" idx="2"/>
              <a:endCxn id="38" idx="0"/>
            </p:cNvCxnSpPr>
            <p:nvPr/>
          </p:nvCxnSpPr>
          <p:spPr>
            <a:xfrm>
              <a:off x="8430609" y="2668059"/>
              <a:ext cx="230228" cy="183129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4960186" y="3770621"/>
            <a:ext cx="3997204" cy="2235643"/>
            <a:chOff x="4960186" y="3770621"/>
            <a:chExt cx="3997204" cy="2235643"/>
          </a:xfrm>
        </p:grpSpPr>
        <p:sp>
          <p:nvSpPr>
            <p:cNvPr id="48" name="Rectangle 47"/>
            <p:cNvSpPr/>
            <p:nvPr/>
          </p:nvSpPr>
          <p:spPr>
            <a:xfrm>
              <a:off x="4960186" y="4144428"/>
              <a:ext cx="1837426" cy="1276709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080104" y="4144428"/>
              <a:ext cx="1837426" cy="1276709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075034" y="3773497"/>
              <a:ext cx="494926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115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202879" y="3770621"/>
              <a:ext cx="494926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136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960186" y="4141652"/>
              <a:ext cx="362311" cy="306402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81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319620" y="4141651"/>
              <a:ext cx="362311" cy="303529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136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681930" y="4142829"/>
              <a:ext cx="943157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Header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7079934" y="4141652"/>
              <a:ext cx="362311" cy="306402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115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439368" y="4141651"/>
              <a:ext cx="362311" cy="303529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175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801678" y="4142829"/>
              <a:ext cx="943157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Header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261324" y="4683161"/>
              <a:ext cx="1536288" cy="22030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tuple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963452" y="4911763"/>
              <a:ext cx="1536288" cy="22030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374145" y="4572324"/>
              <a:ext cx="1536288" cy="22030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tuple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076273" y="4800926"/>
              <a:ext cx="1536288" cy="22030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8612560" y="4800926"/>
              <a:ext cx="304969" cy="21870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083201" y="5036454"/>
              <a:ext cx="820817" cy="22030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645472" y="5268346"/>
              <a:ext cx="148738" cy="15439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493071" y="5268345"/>
              <a:ext cx="148738" cy="15439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340670" y="5268344"/>
              <a:ext cx="148738" cy="15439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188269" y="5268342"/>
              <a:ext cx="148738" cy="15439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8765218" y="5268344"/>
              <a:ext cx="148738" cy="15439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8612817" y="5268343"/>
              <a:ext cx="148738" cy="15439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8460416" y="5268342"/>
              <a:ext cx="148738" cy="15439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8308015" y="5268340"/>
              <a:ext cx="148738" cy="15439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72" name="Straight Arrow Connector 71"/>
            <p:cNvCxnSpPr>
              <a:endCxn id="58" idx="1"/>
            </p:cNvCxnSpPr>
            <p:nvPr/>
          </p:nvCxnSpPr>
          <p:spPr>
            <a:xfrm flipH="1" flipV="1">
              <a:off x="5261324" y="4793312"/>
              <a:ext cx="1007858" cy="547315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endCxn id="59" idx="1"/>
            </p:cNvCxnSpPr>
            <p:nvPr/>
          </p:nvCxnSpPr>
          <p:spPr>
            <a:xfrm flipH="1" flipV="1">
              <a:off x="4963452" y="5021914"/>
              <a:ext cx="1458130" cy="318713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endCxn id="60" idx="1"/>
            </p:cNvCxnSpPr>
            <p:nvPr/>
          </p:nvCxnSpPr>
          <p:spPr>
            <a:xfrm flipH="1" flipV="1">
              <a:off x="7374145" y="4682475"/>
              <a:ext cx="1006410" cy="66306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endCxn id="61" idx="1"/>
            </p:cNvCxnSpPr>
            <p:nvPr/>
          </p:nvCxnSpPr>
          <p:spPr>
            <a:xfrm flipH="1" flipV="1">
              <a:off x="7076273" y="4911077"/>
              <a:ext cx="1456682" cy="434459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endCxn id="62" idx="1"/>
            </p:cNvCxnSpPr>
            <p:nvPr/>
          </p:nvCxnSpPr>
          <p:spPr>
            <a:xfrm flipH="1" flipV="1">
              <a:off x="8612560" y="4910278"/>
              <a:ext cx="72795" cy="435259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5908964" y="5430681"/>
              <a:ext cx="1183119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tuple offsets</a:t>
              </a:r>
            </a:p>
          </p:txBody>
        </p:sp>
        <p:cxnSp>
          <p:nvCxnSpPr>
            <p:cNvPr id="78" name="Straight Connector 77"/>
            <p:cNvCxnSpPr/>
            <p:nvPr/>
          </p:nvCxnSpPr>
          <p:spPr>
            <a:xfrm flipV="1">
              <a:off x="5681930" y="3947256"/>
              <a:ext cx="298992" cy="197172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endCxn id="51" idx="1"/>
            </p:cNvCxnSpPr>
            <p:nvPr/>
          </p:nvCxnSpPr>
          <p:spPr>
            <a:xfrm flipV="1">
              <a:off x="5980922" y="3955287"/>
              <a:ext cx="1221957" cy="869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7059893" y="4074128"/>
              <a:ext cx="50262" cy="501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>
              <a:off x="5559394" y="4079259"/>
              <a:ext cx="1514027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7203236" y="5421489"/>
              <a:ext cx="1754154" cy="58477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TID/RID Concept</a:t>
              </a:r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/>
              </a:r>
              <a:b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(</a:t>
              </a:r>
              <a:r>
                <a:rPr lang="en-US" sz="16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pageID</a:t>
              </a:r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16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slotID</a:t>
              </a:r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450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Storage </a:t>
            </a:r>
            <a:r>
              <a:rPr lang="en-US" dirty="0" smtClean="0"/>
              <a:t>System,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TID Concept (p, s)</a:t>
            </a:r>
          </a:p>
          <a:p>
            <a:pPr lvl="1"/>
            <a:r>
              <a:rPr lang="en-US" dirty="0"/>
              <a:t>TID := (page number, slot index)</a:t>
            </a:r>
          </a:p>
          <a:p>
            <a:pPr lvl="1"/>
            <a:r>
              <a:rPr lang="en-US" dirty="0"/>
              <a:t>Page slot directory holds </a:t>
            </a:r>
            <a:r>
              <a:rPr lang="en-US" dirty="0" smtClean="0"/>
              <a:t>tuple offsets </a:t>
            </a:r>
            <a:r>
              <a:rPr lang="en-US" dirty="0"/>
              <a:t>(byte position) within page</a:t>
            </a:r>
          </a:p>
          <a:p>
            <a:pPr lvl="1"/>
            <a:endParaRPr lang="en-US" sz="700" dirty="0" smtClean="0"/>
          </a:p>
          <a:p>
            <a:r>
              <a:rPr lang="en-US" dirty="0"/>
              <a:t>Example PostgreSQL</a:t>
            </a:r>
          </a:p>
          <a:p>
            <a:pPr lvl="1"/>
            <a:r>
              <a:rPr lang="en-US" dirty="0"/>
              <a:t>Recap: Papers(</a:t>
            </a:r>
            <a:r>
              <a:rPr lang="en-US" u="sng" dirty="0" err="1"/>
              <a:t>PKey</a:t>
            </a:r>
            <a:r>
              <a:rPr lang="en-US" dirty="0"/>
              <a:t>, Title, Pages, </a:t>
            </a:r>
            <a:r>
              <a:rPr lang="en-US" dirty="0" err="1"/>
              <a:t>CKey</a:t>
            </a:r>
            <a:r>
              <a:rPr lang="en-US" dirty="0"/>
              <a:t>, </a:t>
            </a:r>
            <a:r>
              <a:rPr lang="en-US" dirty="0" err="1"/>
              <a:t>JKey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Hidden CTID system column (not shown on *, but usable)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Compression Techniques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9581"/>
          <a:stretch/>
        </p:blipFill>
        <p:spPr>
          <a:xfrm>
            <a:off x="3547479" y="3689786"/>
            <a:ext cx="5310187" cy="28842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29875" y="3649594"/>
            <a:ext cx="753626" cy="3000777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77001" y="3638780"/>
            <a:ext cx="2318858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CTID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PKey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   Title, Pages 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Papers</a:t>
            </a:r>
          </a:p>
        </p:txBody>
      </p:sp>
    </p:spTree>
    <p:extLst>
      <p:ext uri="{BB962C8B-B14F-4D97-AF65-F5344CB8AC3E}">
        <p14:creationId xmlns:p14="http://schemas.microsoft.com/office/powerpoint/2010/main" val="105535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Database Compression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Compression </a:t>
            </a:r>
            <a:r>
              <a:rPr lang="en-US" dirty="0"/>
              <a:t>Overview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Fit larger datasets in memory</a:t>
            </a:r>
            <a:r>
              <a:rPr lang="en-US" dirty="0"/>
              <a:t>, less I/O, better cache utilization </a:t>
            </a:r>
          </a:p>
          <a:p>
            <a:pPr lvl="1"/>
            <a:r>
              <a:rPr lang="en-US" dirty="0"/>
              <a:t>Some allow query processing directly </a:t>
            </a:r>
            <a:r>
              <a:rPr lang="en-US" b="1" dirty="0">
                <a:solidFill>
                  <a:schemeClr val="accent1"/>
                </a:solidFill>
              </a:rPr>
              <a:t>on the compressed data</a:t>
            </a:r>
          </a:p>
          <a:p>
            <a:pPr lvl="1"/>
            <a:r>
              <a:rPr lang="en-US" b="1" dirty="0"/>
              <a:t>#1</a:t>
            </a:r>
            <a:r>
              <a:rPr lang="en-US" dirty="0"/>
              <a:t> Page-level compression (general-purpose GZIP, Snappy, LZ4)</a:t>
            </a:r>
          </a:p>
          <a:p>
            <a:pPr lvl="1"/>
            <a:r>
              <a:rPr lang="en-US" b="1" dirty="0"/>
              <a:t>#2</a:t>
            </a:r>
            <a:r>
              <a:rPr lang="en-US" dirty="0"/>
              <a:t> Row-level heavyweight/lightweight compression </a:t>
            </a:r>
            <a:r>
              <a:rPr lang="en-US" dirty="0" smtClean="0"/>
              <a:t>(e.g., Huffman)</a:t>
            </a:r>
            <a:endParaRPr lang="en-US" dirty="0"/>
          </a:p>
          <a:p>
            <a:pPr lvl="1"/>
            <a:r>
              <a:rPr lang="en-US" b="1" dirty="0"/>
              <a:t>#3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Column-level lightweight </a:t>
            </a:r>
            <a:r>
              <a:rPr lang="en-US" b="1" dirty="0" smtClean="0">
                <a:solidFill>
                  <a:srgbClr val="7889FB"/>
                </a:solidFill>
              </a:rPr>
              <a:t>compression</a:t>
            </a:r>
            <a:br>
              <a:rPr lang="en-US" b="1" dirty="0" smtClean="0">
                <a:solidFill>
                  <a:srgbClr val="7889FB"/>
                </a:solidFill>
              </a:rPr>
            </a:br>
            <a:r>
              <a:rPr lang="en-US" dirty="0" smtClean="0"/>
              <a:t>(NS, RLE, DICT, Delta, FOR </a:t>
            </a:r>
            <a:r>
              <a:rPr lang="en-US" dirty="0" smtClean="0">
                <a:sym typeface="Wingdings" panose="05000000000000000000" pitchFamily="2" charset="2"/>
              </a:rPr>
              <a:t> next slide</a:t>
            </a:r>
            <a:r>
              <a:rPr lang="en-US" dirty="0" smtClean="0"/>
              <a:t>)</a:t>
            </a:r>
          </a:p>
          <a:p>
            <a:pPr lvl="1"/>
            <a:r>
              <a:rPr lang="en-US" b="1" dirty="0" smtClean="0"/>
              <a:t>#</a:t>
            </a:r>
            <a:r>
              <a:rPr lang="en-US" b="1" dirty="0"/>
              <a:t>4</a:t>
            </a:r>
            <a:r>
              <a:rPr lang="en-US" dirty="0"/>
              <a:t> Specialized log and index compression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Compression Techniques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1250" y="3167648"/>
            <a:ext cx="45490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589037" y="3118356"/>
            <a:ext cx="277334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[Patrick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Damme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Lightweight Data Compression Algorithms: An Experimental Survey.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EDBT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37117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Lightweight Database Compression Schemes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Null Suppression</a:t>
            </a:r>
          </a:p>
          <a:p>
            <a:pPr lvl="1"/>
            <a:r>
              <a:rPr lang="en-US" dirty="0"/>
              <a:t>Compress integers by </a:t>
            </a:r>
            <a:r>
              <a:rPr lang="en-US" b="1" dirty="0">
                <a:solidFill>
                  <a:srgbClr val="7889FB"/>
                </a:solidFill>
              </a:rPr>
              <a:t>omitting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leading zero</a:t>
            </a:r>
            <a:r>
              <a:rPr lang="en-US" dirty="0"/>
              <a:t> bytes/bits (e.g., NS, gamma)</a:t>
            </a:r>
          </a:p>
          <a:p>
            <a:pPr lvl="1"/>
            <a:endParaRPr lang="en-US" sz="700" dirty="0"/>
          </a:p>
          <a:p>
            <a:r>
              <a:rPr lang="en-US" dirty="0"/>
              <a:t>Run-Length Encoding</a:t>
            </a:r>
          </a:p>
          <a:p>
            <a:pPr lvl="1"/>
            <a:r>
              <a:rPr lang="en-US" dirty="0"/>
              <a:t>Compress sequences of equal values by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runs</a:t>
            </a:r>
            <a:r>
              <a:rPr lang="en-US" dirty="0"/>
              <a:t> of (value, start, run length)</a:t>
            </a:r>
          </a:p>
          <a:p>
            <a:pPr lvl="1"/>
            <a:endParaRPr lang="en-US" sz="700" dirty="0"/>
          </a:p>
          <a:p>
            <a:r>
              <a:rPr lang="en-US" dirty="0"/>
              <a:t>Dictionary Encoding</a:t>
            </a:r>
          </a:p>
          <a:p>
            <a:pPr lvl="1"/>
            <a:r>
              <a:rPr lang="en-US" dirty="0"/>
              <a:t>Compress column w/ few distinct values</a:t>
            </a:r>
            <a:br>
              <a:rPr lang="en-US" dirty="0"/>
            </a:br>
            <a:r>
              <a:rPr lang="en-US" dirty="0"/>
              <a:t>as </a:t>
            </a:r>
            <a:r>
              <a:rPr lang="en-US" b="1" dirty="0" err="1">
                <a:solidFill>
                  <a:srgbClr val="7889FB"/>
                </a:solidFill>
              </a:rPr>
              <a:t>pos</a:t>
            </a:r>
            <a:r>
              <a:rPr lang="en-US" b="1" dirty="0">
                <a:solidFill>
                  <a:srgbClr val="7889FB"/>
                </a:solidFill>
              </a:rPr>
              <a:t> in dictionary</a:t>
            </a:r>
            <a:r>
              <a:rPr lang="en-US" dirty="0"/>
              <a:t> (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code size</a:t>
            </a:r>
            <a:r>
              <a:rPr lang="en-US" dirty="0"/>
              <a:t>) </a:t>
            </a:r>
          </a:p>
          <a:p>
            <a:pPr lvl="1"/>
            <a:endParaRPr lang="en-US" sz="700" dirty="0"/>
          </a:p>
          <a:p>
            <a:r>
              <a:rPr lang="en-US" dirty="0"/>
              <a:t>Delta Encoding</a:t>
            </a:r>
          </a:p>
          <a:p>
            <a:pPr lvl="1"/>
            <a:r>
              <a:rPr lang="en-US" dirty="0"/>
              <a:t>Compress sequence w/ small changes</a:t>
            </a:r>
            <a:br>
              <a:rPr lang="en-US" dirty="0"/>
            </a:br>
            <a:r>
              <a:rPr lang="en-US" dirty="0"/>
              <a:t>by storing </a:t>
            </a:r>
            <a:r>
              <a:rPr lang="en-US" b="1" dirty="0">
                <a:solidFill>
                  <a:srgbClr val="7889FB"/>
                </a:solidFill>
              </a:rPr>
              <a:t>deltas to previous value</a:t>
            </a:r>
          </a:p>
          <a:p>
            <a:pPr lvl="1"/>
            <a:endParaRPr lang="en-US" sz="700" dirty="0"/>
          </a:p>
          <a:p>
            <a:r>
              <a:rPr lang="en-US" dirty="0"/>
              <a:t>Frame-of-Reference Encoding</a:t>
            </a:r>
          </a:p>
          <a:p>
            <a:pPr lvl="1"/>
            <a:r>
              <a:rPr lang="en-US" dirty="0"/>
              <a:t>Compress values by storing </a:t>
            </a:r>
            <a:r>
              <a:rPr lang="en-US" b="1" dirty="0">
                <a:solidFill>
                  <a:srgbClr val="7889FB"/>
                </a:solidFill>
              </a:rPr>
              <a:t>delta to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reference value</a:t>
            </a:r>
            <a:r>
              <a:rPr lang="en-US" dirty="0"/>
              <a:t> (outlier handling)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Compression Techniques</a:t>
            </a:r>
          </a:p>
        </p:txBody>
      </p:sp>
      <p:sp>
        <p:nvSpPr>
          <p:cNvPr id="2" name="Rectangle 1"/>
          <p:cNvSpPr/>
          <p:nvPr/>
        </p:nvSpPr>
        <p:spPr>
          <a:xfrm>
            <a:off x="5456259" y="1627831"/>
            <a:ext cx="874206" cy="241161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00000000</a:t>
            </a:r>
          </a:p>
        </p:txBody>
      </p:sp>
      <p:sp>
        <p:nvSpPr>
          <p:cNvPr id="8" name="Rectangle 7"/>
          <p:cNvSpPr/>
          <p:nvPr/>
        </p:nvSpPr>
        <p:spPr>
          <a:xfrm>
            <a:off x="6330465" y="1627830"/>
            <a:ext cx="874206" cy="241161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00000000</a:t>
            </a:r>
          </a:p>
        </p:txBody>
      </p:sp>
      <p:sp>
        <p:nvSpPr>
          <p:cNvPr id="9" name="Rectangle 8"/>
          <p:cNvSpPr/>
          <p:nvPr/>
        </p:nvSpPr>
        <p:spPr>
          <a:xfrm>
            <a:off x="7204673" y="1627832"/>
            <a:ext cx="874206" cy="241161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00000000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78879" y="1627831"/>
            <a:ext cx="874206" cy="241161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01101010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78879" y="1245996"/>
            <a:ext cx="87420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106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827666" y="1941006"/>
            <a:ext cx="252887" cy="241160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080554" y="1941004"/>
            <a:ext cx="874206" cy="241161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01101010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5444758" y="2634241"/>
            <a:ext cx="3510001" cy="577594"/>
            <a:chOff x="5444758" y="2634241"/>
            <a:chExt cx="3510001" cy="577594"/>
          </a:xfrm>
        </p:grpSpPr>
        <p:sp>
          <p:nvSpPr>
            <p:cNvPr id="13" name="Rectangle 12"/>
            <p:cNvSpPr/>
            <p:nvPr/>
          </p:nvSpPr>
          <p:spPr>
            <a:xfrm>
              <a:off x="5444758" y="2634241"/>
              <a:ext cx="3510001" cy="241161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1 1 1 1 7 7 7 7 7 3 3 3 3 3 3 ...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513770" y="2970674"/>
              <a:ext cx="619613" cy="241161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1,</a:t>
              </a:r>
              <a:r>
                <a:rPr lang="en-US" sz="1400" b="1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1,4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295895" y="2967801"/>
              <a:ext cx="619613" cy="241161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7,</a:t>
              </a:r>
              <a:r>
                <a:rPr lang="en-US" sz="1400" b="1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5,5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276426" y="2964927"/>
              <a:ext cx="619613" cy="241161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3,</a:t>
              </a:r>
              <a:r>
                <a:rPr lang="en-US" sz="1400" b="1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10,6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439011" y="3657906"/>
            <a:ext cx="3512875" cy="741565"/>
            <a:chOff x="5439011" y="3657906"/>
            <a:chExt cx="3512875" cy="741565"/>
          </a:xfrm>
        </p:grpSpPr>
        <p:sp>
          <p:nvSpPr>
            <p:cNvPr id="17" name="Rectangle 16"/>
            <p:cNvSpPr/>
            <p:nvPr/>
          </p:nvSpPr>
          <p:spPr>
            <a:xfrm>
              <a:off x="5441885" y="3657906"/>
              <a:ext cx="3510001" cy="241161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1 7 7 3 1 7 1 3 3 7 1 3 3 7 3 ...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441889" y="3959836"/>
              <a:ext cx="619613" cy="241161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1,</a:t>
              </a:r>
              <a:r>
                <a:rPr lang="en-US" sz="1400" b="1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3,7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021241" y="3899452"/>
              <a:ext cx="2475778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dictionary (</a:t>
              </a:r>
              <a:r>
                <a:rPr lang="en-US" sz="1600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code size 2 bit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439011" y="4250252"/>
              <a:ext cx="3510001" cy="149219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1 3 3 2 1 3 1 2 2 3 1 2 2 3 2 ...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436139" y="4914483"/>
            <a:ext cx="3512871" cy="456895"/>
            <a:chOff x="5436139" y="4914483"/>
            <a:chExt cx="3512871" cy="456895"/>
          </a:xfrm>
        </p:grpSpPr>
        <p:sp>
          <p:nvSpPr>
            <p:cNvPr id="21" name="Rectangle 20"/>
            <p:cNvSpPr/>
            <p:nvPr/>
          </p:nvSpPr>
          <p:spPr>
            <a:xfrm>
              <a:off x="5439009" y="4914483"/>
              <a:ext cx="3510001" cy="241161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20 21 22 20 19 18 19 20 21 20 ...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436139" y="5222159"/>
              <a:ext cx="3510001" cy="149219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  1  1 -2 -1 -1  1  1  1 -1...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441890" y="5869141"/>
            <a:ext cx="3512871" cy="707057"/>
            <a:chOff x="5441890" y="5869141"/>
            <a:chExt cx="3512871" cy="707057"/>
          </a:xfrm>
        </p:grpSpPr>
        <p:sp>
          <p:nvSpPr>
            <p:cNvPr id="25" name="Rectangle 24"/>
            <p:cNvSpPr/>
            <p:nvPr/>
          </p:nvSpPr>
          <p:spPr>
            <a:xfrm>
              <a:off x="5444760" y="5869141"/>
              <a:ext cx="3510001" cy="241161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20 21 22 20 71 70 71 69 70 21 ...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441890" y="6426979"/>
              <a:ext cx="3510001" cy="149219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-1  0  1 -1  1  0  1 -1  0 -1 ...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516651" y="6148066"/>
              <a:ext cx="297553" cy="232062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21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712845" y="6153819"/>
              <a:ext cx="297553" cy="232062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70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185083" y="6142319"/>
              <a:ext cx="297553" cy="232062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22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855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U Graz Standard">
  <a:themeElements>
    <a:clrScheme name="Benutzerdefiniert 3">
      <a:dk1>
        <a:srgbClr val="0F0F0F"/>
      </a:dk1>
      <a:lt1>
        <a:srgbClr val="FFFFFF"/>
      </a:lt1>
      <a:dk2>
        <a:srgbClr val="3B5A70"/>
      </a:dk2>
      <a:lt2>
        <a:srgbClr val="EEECE1"/>
      </a:lt2>
      <a:accent1>
        <a:srgbClr val="F70146"/>
      </a:accent1>
      <a:accent2>
        <a:srgbClr val="5191C1"/>
      </a:accent2>
      <a:accent3>
        <a:srgbClr val="A5A5A5"/>
      </a:accent3>
      <a:accent4>
        <a:srgbClr val="285F82"/>
      </a:accent4>
      <a:accent5>
        <a:srgbClr val="78BE73"/>
      </a:accent5>
      <a:accent6>
        <a:srgbClr val="E59352"/>
      </a:accent6>
      <a:hlink>
        <a:srgbClr val="0066D8"/>
      </a:hlink>
      <a:folHlink>
        <a:srgbClr val="6C2F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>
            <a:latin typeface="Calibri" panose="020F0502020204030204" pitchFamily="34" charset="0"/>
            <a:cs typeface="Calibri" panose="020F0502020204030204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 algn="ctr"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U-Graz-Powerpoint-Standard-Juli2018-v4.potx" id="{4AC053B4-8322-43F5-A727-5B659888AAC6}" vid="{588F3A19-2155-4FC5-B6D9-DEED5DC3003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TU-Graz-Powerpoint-Standard-Juli2018-v4</Template>
  <TotalTime>18542</TotalTime>
  <Words>2637</Words>
  <Application>Microsoft Office PowerPoint</Application>
  <PresentationFormat>On-screen Show (4:3)</PresentationFormat>
  <Paragraphs>1071</Paragraphs>
  <Slides>39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ＭＳ Ｐゴシック</vt:lpstr>
      <vt:lpstr>Arial</vt:lpstr>
      <vt:lpstr>Calibri</vt:lpstr>
      <vt:lpstr>Cambria Math</vt:lpstr>
      <vt:lpstr>Consolas</vt:lpstr>
      <vt:lpstr>Courier New</vt:lpstr>
      <vt:lpstr>Sun-ExtA</vt:lpstr>
      <vt:lpstr>Wingdings</vt:lpstr>
      <vt:lpstr>TU Graz Standard</vt:lpstr>
      <vt:lpstr>Equation</vt:lpstr>
      <vt:lpstr>Formel</vt:lpstr>
      <vt:lpstr>Data Management 07 Physical Design &amp; Tuning</vt:lpstr>
      <vt:lpstr>Announcements/Org</vt:lpstr>
      <vt:lpstr>Physical Design, and why should I care?</vt:lpstr>
      <vt:lpstr>Agenda</vt:lpstr>
      <vt:lpstr>Compression Techniques</vt:lpstr>
      <vt:lpstr>Background Storage System</vt:lpstr>
      <vt:lpstr>Background Storage System, cont.</vt:lpstr>
      <vt:lpstr>Overview Database Compression</vt:lpstr>
      <vt:lpstr>Lightweight Database Compression Schemes</vt:lpstr>
      <vt:lpstr>Index Structures</vt:lpstr>
      <vt:lpstr>Overview Index Structures</vt:lpstr>
      <vt:lpstr>Additional Terminology</vt:lpstr>
      <vt:lpstr>Classification of Index Structures</vt:lpstr>
      <vt:lpstr>B-Tree Overview</vt:lpstr>
      <vt:lpstr>B-Tree Search</vt:lpstr>
      <vt:lpstr>B-Tree Insert</vt:lpstr>
      <vt:lpstr>B-Tree Insert, cont. (Example w/ k=1)</vt:lpstr>
      <vt:lpstr>B-Tree Delete</vt:lpstr>
      <vt:lpstr>B-Tree Insert and Delete w/ k=2 </vt:lpstr>
      <vt:lpstr>Excursus: Prefix Trees (Radix Trees, Tries)</vt:lpstr>
      <vt:lpstr>Excursus: Learned Index Structures</vt:lpstr>
      <vt:lpstr>BREAK (and Test Yourself)</vt:lpstr>
      <vt:lpstr>BREAK (and Test Yourself), cont.</vt:lpstr>
      <vt:lpstr>Table Partitioning</vt:lpstr>
      <vt:lpstr>Overview Partitioning Strategies</vt:lpstr>
      <vt:lpstr>Correctness Properties</vt:lpstr>
      <vt:lpstr>Horizontal Partitioning</vt:lpstr>
      <vt:lpstr>Vertical Fragmentation</vt:lpstr>
      <vt:lpstr>Derived Horizontal Fragmentation</vt:lpstr>
      <vt:lpstr>Exploiting Table Partitioning</vt:lpstr>
      <vt:lpstr>Exploiting Table Partitioning, cont.</vt:lpstr>
      <vt:lpstr>Excursus: Database Cracking</vt:lpstr>
      <vt:lpstr>Materialized Views</vt:lpstr>
      <vt:lpstr>Overview Materialized Views</vt:lpstr>
      <vt:lpstr>View Selection and Usage</vt:lpstr>
      <vt:lpstr>View Maintenance – When?</vt:lpstr>
      <vt:lpstr>View Maintenance – How?</vt:lpstr>
      <vt:lpstr>Materialized Views in PostgreSQL</vt:lpstr>
      <vt:lpstr>Conclusions and Q&amp;A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Management - 07 Physical Design &amp; Tuning</dc:title>
  <dc:subject/>
  <dc:creator>mboehm</dc:creator>
  <cp:keywords/>
  <dc:description/>
  <cp:lastModifiedBy>mboehm</cp:lastModifiedBy>
  <cp:revision>1196</cp:revision>
  <cp:lastPrinted>2019-04-29T15:50:34Z</cp:lastPrinted>
  <dcterms:created xsi:type="dcterms:W3CDTF">2018-07-12T06:39:10Z</dcterms:created>
  <dcterms:modified xsi:type="dcterms:W3CDTF">2022-04-30T22:12:14Z</dcterms:modified>
  <cp:category/>
</cp:coreProperties>
</file>