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88" r:id="rId2"/>
    <p:sldId id="539" r:id="rId3"/>
    <p:sldId id="523" r:id="rId4"/>
    <p:sldId id="289" r:id="rId5"/>
    <p:sldId id="488" r:id="rId6"/>
    <p:sldId id="499" r:id="rId7"/>
    <p:sldId id="503" r:id="rId8"/>
    <p:sldId id="504" r:id="rId9"/>
    <p:sldId id="505" r:id="rId10"/>
    <p:sldId id="507" r:id="rId11"/>
    <p:sldId id="508" r:id="rId12"/>
    <p:sldId id="509" r:id="rId13"/>
    <p:sldId id="510" r:id="rId14"/>
    <p:sldId id="511" r:id="rId15"/>
    <p:sldId id="536" r:id="rId16"/>
    <p:sldId id="513" r:id="rId17"/>
    <p:sldId id="514" r:id="rId18"/>
    <p:sldId id="515" r:id="rId19"/>
    <p:sldId id="516" r:id="rId20"/>
    <p:sldId id="526" r:id="rId21"/>
    <p:sldId id="538" r:id="rId22"/>
    <p:sldId id="490" r:id="rId23"/>
    <p:sldId id="502" r:id="rId24"/>
    <p:sldId id="518" r:id="rId25"/>
    <p:sldId id="501" r:id="rId26"/>
    <p:sldId id="524" r:id="rId27"/>
    <p:sldId id="519" r:id="rId28"/>
    <p:sldId id="520" r:id="rId29"/>
    <p:sldId id="521" r:id="rId30"/>
    <p:sldId id="525" r:id="rId31"/>
    <p:sldId id="498" r:id="rId32"/>
    <p:sldId id="493" r:id="rId33"/>
    <p:sldId id="494" r:id="rId34"/>
    <p:sldId id="496" r:id="rId35"/>
    <p:sldId id="497" r:id="rId36"/>
    <p:sldId id="534" r:id="rId37"/>
    <p:sldId id="341" r:id="rId38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81712" autoAdjust="0"/>
  </p:normalViewPr>
  <p:slideViewPr>
    <p:cSldViewPr snapToGrid="0" snapToObjects="1">
      <p:cViewPr varScale="1">
        <p:scale>
          <a:sx n="68" d="100"/>
          <a:sy n="68" d="100"/>
        </p:scale>
        <p:origin x="16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01" y="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06.05.2022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06.05.2022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951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 plan generation algorithm also includes the selection of</a:t>
            </a:r>
            <a:r>
              <a:rPr lang="en-US" baseline="0" dirty="0"/>
              <a:t> physical operators (NLJ, SMJ, HJ)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6417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example hash functions: </a:t>
            </a:r>
            <a:r>
              <a:rPr lang="en-US" dirty="0" err="1"/>
              <a:t>crc</a:t>
            </a:r>
            <a:r>
              <a:rPr lang="en-US" dirty="0"/>
              <a:t> (cyclic redundancy</a:t>
            </a:r>
            <a:r>
              <a:rPr lang="en-US" baseline="0" dirty="0"/>
              <a:t> check</a:t>
            </a:r>
            <a:r>
              <a:rPr lang="en-US" dirty="0"/>
              <a:t>), </a:t>
            </a:r>
            <a:r>
              <a:rPr lang="en-US" dirty="0" err="1"/>
              <a:t>MurmurHash</a:t>
            </a:r>
            <a:r>
              <a:rPr lang="en-US" dirty="0"/>
              <a:t>, </a:t>
            </a:r>
            <a:r>
              <a:rPr lang="en-US" dirty="0" err="1"/>
              <a:t>CityHash</a:t>
            </a:r>
            <a:r>
              <a:rPr lang="en-US" dirty="0"/>
              <a:t>, </a:t>
            </a:r>
            <a:r>
              <a:rPr lang="en-US" dirty="0" err="1"/>
              <a:t>FarmHash</a:t>
            </a:r>
            <a:r>
              <a:rPr lang="en-US" dirty="0"/>
              <a:t>, </a:t>
            </a:r>
            <a:r>
              <a:rPr lang="en-US" dirty="0" err="1"/>
              <a:t>XXHash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585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quantile/median requires sort per partition -&gt; sort group-by</a:t>
            </a:r>
          </a:p>
          <a:p>
            <a:r>
              <a:rPr lang="en-US" baseline="0" dirty="0" err="1"/>
              <a:t>Postgres</a:t>
            </a:r>
            <a:r>
              <a:rPr lang="en-US" baseline="0" dirty="0"/>
              <a:t>: </a:t>
            </a:r>
            <a:r>
              <a:rPr lang="en-US" baseline="0" dirty="0" err="1"/>
              <a:t>GroupAggregate</a:t>
            </a:r>
            <a:r>
              <a:rPr lang="en-US" baseline="0" dirty="0"/>
              <a:t>, </a:t>
            </a:r>
            <a:r>
              <a:rPr lang="en-US" baseline="0" dirty="0" err="1"/>
              <a:t>HashAggregate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31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1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Query Semantics:</a:t>
            </a:r>
            <a:r>
              <a:rPr lang="en-US" baseline="0" dirty="0"/>
              <a:t> NFST -&gt; normalization/binding subexpressions, factorization and semantic analysis (check schema, </a:t>
            </a:r>
            <a:r>
              <a:rPr lang="en-US" baseline="0" dirty="0" err="1"/>
              <a:t>etc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180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997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Additional</a:t>
            </a:r>
            <a:r>
              <a:rPr lang="en-US" baseline="0" dirty="0"/>
              <a:t> redundancy example: </a:t>
            </a:r>
            <a:r>
              <a:rPr lang="de-DE" dirty="0">
                <a:latin typeface="Consolas" panose="020B0609020204030204" pitchFamily="49" charset="0"/>
              </a:rPr>
              <a:t>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</a:t>
            </a:r>
            <a:r>
              <a:rPr lang="de-DE" dirty="0">
                <a:latin typeface="Consolas" panose="020B0609020204030204" pitchFamily="49" charset="0"/>
              </a:rPr>
              <a:t>R)−(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p2</a:t>
            </a:r>
            <a:r>
              <a:rPr lang="de-DE" dirty="0">
                <a:latin typeface="Consolas" panose="020B0609020204030204" pitchFamily="49" charset="0"/>
              </a:rPr>
              <a:t>R)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</a:t>
            </a:r>
            <a:r>
              <a:rPr lang="el-GR" baseline="-25000" dirty="0">
                <a:latin typeface="Consolas" panose="020B0609020204030204" pitchFamily="49" charset="0"/>
              </a:rPr>
              <a:t>ᴧ</a:t>
            </a:r>
            <a:r>
              <a:rPr lang="de-DE" baseline="-25000" dirty="0">
                <a:latin typeface="Consolas" panose="020B0609020204030204" pitchFamily="49" charset="0"/>
              </a:rPr>
              <a:t>¬p2</a:t>
            </a:r>
            <a:r>
              <a:rPr lang="de-DE" dirty="0">
                <a:latin typeface="Consolas" panose="020B0609020204030204" pitchFamily="49" charset="0"/>
              </a:rPr>
              <a:t>R</a:t>
            </a:r>
            <a:endParaRPr lang="en-US" b="1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09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586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  <a:r>
              <a:rPr lang="en-US" baseline="0" dirty="0"/>
              <a:t> JA: max </a:t>
            </a:r>
            <a:r>
              <a:rPr lang="en-US" baseline="0" dirty="0" err="1"/>
              <a:t>ProdNo</a:t>
            </a:r>
            <a:r>
              <a:rPr lang="en-US" baseline="0" dirty="0"/>
              <a:t> only #distinct </a:t>
            </a:r>
            <a:r>
              <a:rPr lang="en-US" baseline="0" dirty="0" err="1"/>
              <a:t>ProjNo</a:t>
            </a:r>
            <a:r>
              <a:rPr lang="en-US" baseline="0" dirty="0"/>
              <a:t> solutions </a:t>
            </a:r>
          </a:p>
          <a:p>
            <a:r>
              <a:rPr lang="en-US" baseline="0" dirty="0"/>
              <a:t>Note </a:t>
            </a:r>
            <a:r>
              <a:rPr lang="en-US" baseline="0" dirty="0" err="1"/>
              <a:t>Unnesting</a:t>
            </a:r>
            <a:r>
              <a:rPr lang="en-US" baseline="0" dirty="0"/>
              <a:t> Arbitrary Queries Neumann (via cross-product, #distinct)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860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194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 .. Greedy operator ordering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81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08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Query Processing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SS 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08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Query Processing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SS 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3.informatik.uni-mannheim.de/~moer/querycompiler.pdf" TargetMode="External"/><Relationship Id="rId5" Type="http://schemas.openxmlformats.org/officeDocument/2006/relationships/image" Target="../media/image13.emf"/><Relationship Id="rId10" Type="http://schemas.openxmlformats.org/officeDocument/2006/relationships/image" Target="../media/image17.emf"/><Relationship Id="rId4" Type="http://schemas.openxmlformats.org/officeDocument/2006/relationships/image" Target="../media/image12.png"/><Relationship Id="rId9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i3.informatik.uni-mannheim.de/~moer/querycompiler.pdf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b="1" dirty="0"/>
              <a:t>Data Management</a:t>
            </a:r>
            <a:br>
              <a:rPr lang="de-DE" b="1" dirty="0"/>
            </a:br>
            <a:r>
              <a:rPr lang="de-DE" b="1" dirty="0"/>
              <a:t>08 Query Processing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Boehm, </a:t>
            </a:r>
            <a:r>
              <a:rPr lang="en-GB" b="1" u="sng" dirty="0"/>
              <a:t>Patrick Damme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May 06,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</a:t>
            </a:r>
            <a:r>
              <a:rPr lang="en-US" dirty="0" err="1"/>
              <a:t>Unnesting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Case 1: </a:t>
            </a:r>
            <a:r>
              <a:rPr lang="de-DE" dirty="0">
                <a:solidFill>
                  <a:schemeClr val="accent1"/>
                </a:solidFill>
              </a:rPr>
              <a:t>Type-A Nesting</a:t>
            </a:r>
          </a:p>
          <a:p>
            <a:pPr lvl="1"/>
            <a:r>
              <a:rPr lang="de-DE" dirty="0"/>
              <a:t>Inner block is not correlated and computes an aggregate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Solution:</a:t>
            </a:r>
            <a:r>
              <a:rPr lang="de-DE" dirty="0"/>
              <a:t> Compute the aggregate once and insert into outer query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sz="700" dirty="0"/>
          </a:p>
          <a:p>
            <a:r>
              <a:rPr lang="de-DE" dirty="0"/>
              <a:t>Case 2: </a:t>
            </a:r>
            <a:r>
              <a:rPr lang="de-DE" dirty="0">
                <a:solidFill>
                  <a:schemeClr val="accent1"/>
                </a:solidFill>
              </a:rPr>
              <a:t>Type-N Nesting</a:t>
            </a:r>
          </a:p>
          <a:p>
            <a:pPr lvl="1"/>
            <a:r>
              <a:rPr lang="de-DE" dirty="0"/>
              <a:t>Inner block is not correlated and returns a set of tuples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Solution:</a:t>
            </a:r>
            <a:r>
              <a:rPr lang="de-DE" dirty="0"/>
              <a:t> Transform into a symmetric form (via join)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sp>
        <p:nvSpPr>
          <p:cNvPr id="5" name="Textfeld 9"/>
          <p:cNvSpPr txBox="1"/>
          <p:nvPr/>
        </p:nvSpPr>
        <p:spPr>
          <a:xfrm>
            <a:off x="883844" y="2403842"/>
            <a:ext cx="4188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Order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MAX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) 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Product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Price&lt;100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6" name="Textfeld 10"/>
          <p:cNvSpPr txBox="1"/>
          <p:nvPr/>
        </p:nvSpPr>
        <p:spPr>
          <a:xfrm>
            <a:off x="5377316" y="2398597"/>
            <a:ext cx="365969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$X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 MAX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Product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Price&lt;100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700" dirty="0"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Order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$X</a:t>
            </a:r>
          </a:p>
        </p:txBody>
      </p:sp>
      <p:sp>
        <p:nvSpPr>
          <p:cNvPr id="8" name="Textfeld 4"/>
          <p:cNvSpPr txBox="1"/>
          <p:nvPr/>
        </p:nvSpPr>
        <p:spPr>
          <a:xfrm>
            <a:off x="5370167" y="4885996"/>
            <a:ext cx="3403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SELECT OrderNo</a:t>
            </a:r>
            <a:br>
              <a:rPr lang="de-DE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FROM Order O, Product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WHERE </a:t>
            </a:r>
            <a:r>
              <a:rPr lang="de-DE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O.ProdNo</a:t>
            </a:r>
            <a:r>
              <a:rPr lang="de-DE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de-DE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P.ProdNo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AND P.Price &lt; 100</a:t>
            </a:r>
          </a:p>
        </p:txBody>
      </p:sp>
      <p:sp>
        <p:nvSpPr>
          <p:cNvPr id="9" name="Textfeld 7"/>
          <p:cNvSpPr txBox="1"/>
          <p:nvPr/>
        </p:nvSpPr>
        <p:spPr>
          <a:xfrm>
            <a:off x="891288" y="4900204"/>
            <a:ext cx="4180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Order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IN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/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Product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Price&lt;100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612941" y="259912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629154" y="512507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543" y="895598"/>
            <a:ext cx="4174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768500" y="846306"/>
            <a:ext cx="26032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[Won Kim: On Optimizing an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SQL-like Nested Query.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Trans. Database Syst. 1982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937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</a:t>
            </a:r>
            <a:r>
              <a:rPr lang="en-US" dirty="0" err="1"/>
              <a:t>Unnesting</a:t>
            </a:r>
            <a:r>
              <a:rPr lang="en-US" dirty="0"/>
              <a:t>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Case 3: </a:t>
            </a:r>
            <a:r>
              <a:rPr lang="de-DE" dirty="0">
                <a:solidFill>
                  <a:schemeClr val="accent1"/>
                </a:solidFill>
              </a:rPr>
              <a:t>Type-J Nesting</a:t>
            </a:r>
          </a:p>
          <a:p>
            <a:pPr lvl="1"/>
            <a:r>
              <a:rPr lang="de-DE" dirty="0"/>
              <a:t>Un-nesting of correlated sub-queries w/o aggregation</a:t>
            </a:r>
            <a:endParaRPr lang="de-DE" dirty="0">
              <a:latin typeface="Consolas" pitchFamily="49" charset="0"/>
            </a:endParaRP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sz="700" dirty="0"/>
          </a:p>
          <a:p>
            <a:r>
              <a:rPr lang="de-DE" dirty="0"/>
              <a:t>Case 4: </a:t>
            </a:r>
            <a:r>
              <a:rPr lang="de-DE" dirty="0">
                <a:solidFill>
                  <a:schemeClr val="accent1"/>
                </a:solidFill>
              </a:rPr>
              <a:t>Type-JA Nesting</a:t>
            </a:r>
          </a:p>
          <a:p>
            <a:pPr lvl="1"/>
            <a:r>
              <a:rPr lang="de-DE" dirty="0"/>
              <a:t>Un-nesting of correlated sub-queries w/ aggregation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en-US" dirty="0"/>
              <a:t>Further un-nesting via case 3 and 2</a:t>
            </a:r>
            <a:endParaRPr lang="de-DE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323734" y="4195364"/>
            <a:ext cx="38114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OrderNo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Order O</a:t>
            </a:r>
            <a:b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ProdNo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IN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/>
            </a:r>
            <a:br>
              <a:rPr lang="de-DE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ProdNo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   (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ProjNo,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MAX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(ProdNo)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Project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Budget &gt; 100.000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/>
            </a:r>
            <a:b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GROUP BY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ProjNo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P.ProjNo = O.OrderNo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6" name="Textfeld 7"/>
          <p:cNvSpPr txBox="1"/>
          <p:nvPr/>
        </p:nvSpPr>
        <p:spPr>
          <a:xfrm>
            <a:off x="920269" y="4189871"/>
            <a:ext cx="396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Order O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IN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MAX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Project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P.ProjNo</a:t>
            </a:r>
            <a:r>
              <a:rPr lang="en-US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O.OrderNo</a:t>
            </a:r>
            <a:endParaRPr lang="en-US" sz="1600" b="0" dirty="0">
              <a:solidFill>
                <a:schemeClr val="accent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P.Budget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&gt; 100,000)</a:t>
            </a:r>
          </a:p>
        </p:txBody>
      </p:sp>
      <p:sp>
        <p:nvSpPr>
          <p:cNvPr id="7" name="Textfeld 9"/>
          <p:cNvSpPr txBox="1"/>
          <p:nvPr/>
        </p:nvSpPr>
        <p:spPr>
          <a:xfrm>
            <a:off x="5570106" y="2043387"/>
            <a:ext cx="3372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endParaRPr lang="de-DE" sz="1600" b="0" dirty="0"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Order O, Project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O.ProdNo = P.ProdNo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P.ProjNo</a:t>
            </a:r>
            <a:r>
              <a:rPr lang="en-US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O.OrderNo</a:t>
            </a:r>
            <a:endParaRPr lang="en-US" sz="1600" b="0" dirty="0">
              <a:solidFill>
                <a:schemeClr val="accent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P.Budget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&gt; 100,000</a:t>
            </a:r>
            <a:endParaRPr lang="de-DE" sz="1600" b="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8" name="Textfeld 10"/>
          <p:cNvSpPr txBox="1"/>
          <p:nvPr/>
        </p:nvSpPr>
        <p:spPr>
          <a:xfrm>
            <a:off x="929998" y="2043387"/>
            <a:ext cx="39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Order O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IN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Project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P.ProjNo</a:t>
            </a:r>
            <a:r>
              <a:rPr lang="en-US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O.OrderNo</a:t>
            </a:r>
            <a:endParaRPr lang="en-US" sz="1600" b="0" dirty="0">
              <a:solidFill>
                <a:schemeClr val="accent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P.Budget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&gt; 100,000)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865861" y="230729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862619" y="468733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543" y="895598"/>
            <a:ext cx="4174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768500" y="846306"/>
            <a:ext cx="26032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[Won Kim: On Optimizing an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SQL-like Nested Query.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Trans. Database Syst. 1982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650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Selections and Projections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Transformation Rules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Restructuring Algorithm</a:t>
            </a:r>
          </a:p>
          <a:p>
            <a:pPr lvl="1"/>
            <a:r>
              <a:rPr lang="de-DE" b="1" dirty="0"/>
              <a:t>#1</a:t>
            </a:r>
            <a:r>
              <a:rPr lang="de-DE" dirty="0"/>
              <a:t> Split n-ary joins into binary joins </a:t>
            </a:r>
          </a:p>
          <a:p>
            <a:pPr lvl="1"/>
            <a:r>
              <a:rPr lang="de-DE" b="1" dirty="0"/>
              <a:t>#2</a:t>
            </a:r>
            <a:r>
              <a:rPr lang="de-DE" dirty="0"/>
              <a:t> Split multi-term selections </a:t>
            </a:r>
          </a:p>
          <a:p>
            <a:pPr lvl="1"/>
            <a:r>
              <a:rPr lang="de-DE" b="1" dirty="0"/>
              <a:t>#3</a:t>
            </a:r>
            <a:r>
              <a:rPr lang="de-DE" dirty="0"/>
              <a:t> Push-down selections as far as possible</a:t>
            </a:r>
          </a:p>
          <a:p>
            <a:pPr lvl="1"/>
            <a:r>
              <a:rPr lang="de-DE" b="1" dirty="0"/>
              <a:t>#4</a:t>
            </a:r>
            <a:r>
              <a:rPr lang="de-DE" dirty="0"/>
              <a:t> Group adjacent selections again</a:t>
            </a:r>
          </a:p>
          <a:p>
            <a:pPr lvl="1"/>
            <a:r>
              <a:rPr lang="de-DE" b="1" dirty="0"/>
              <a:t>#5</a:t>
            </a:r>
            <a:r>
              <a:rPr lang="de-DE" dirty="0"/>
              <a:t> Push-down projections as far as possible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024" y="1692613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1) Grouping of Selections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0932" y="1702339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4) Pushdown of Projections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704990" y="2408514"/>
            <a:ext cx="1766399" cy="1344851"/>
            <a:chOff x="1016277" y="2525250"/>
            <a:chExt cx="1766399" cy="1344851"/>
          </a:xfrm>
        </p:grpSpPr>
        <p:sp>
          <p:nvSpPr>
            <p:cNvPr id="9" name="Textfeld 7"/>
            <p:cNvSpPr txBox="1"/>
            <p:nvPr/>
          </p:nvSpPr>
          <p:spPr>
            <a:xfrm>
              <a:off x="1148530" y="3544149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11" name="Gerade Verbindung 9"/>
            <p:cNvCxnSpPr>
              <a:stCxn id="12" idx="0"/>
              <a:endCxn id="19" idx="2"/>
            </p:cNvCxnSpPr>
            <p:nvPr/>
          </p:nvCxnSpPr>
          <p:spPr>
            <a:xfrm flipV="1">
              <a:off x="1325260" y="2851202"/>
              <a:ext cx="0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0"/>
            <p:cNvSpPr txBox="1"/>
            <p:nvPr/>
          </p:nvSpPr>
          <p:spPr>
            <a:xfrm>
              <a:off x="1016277" y="301535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p=q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Gerade Verbindung 11"/>
            <p:cNvCxnSpPr>
              <a:stCxn id="9" idx="0"/>
              <a:endCxn id="12" idx="2"/>
            </p:cNvCxnSpPr>
            <p:nvPr/>
          </p:nvCxnSpPr>
          <p:spPr>
            <a:xfrm flipV="1">
              <a:off x="1321991" y="3341305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0"/>
            <p:cNvSpPr txBox="1"/>
            <p:nvPr/>
          </p:nvSpPr>
          <p:spPr>
            <a:xfrm>
              <a:off x="1016277" y="252525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x&gt;y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1667334" y="301886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26" name="Textfeld 7"/>
            <p:cNvSpPr txBox="1"/>
            <p:nvPr/>
          </p:nvSpPr>
          <p:spPr>
            <a:xfrm>
              <a:off x="2108327" y="3190710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27" name="Textfeld 10"/>
            <p:cNvSpPr txBox="1"/>
            <p:nvPr/>
          </p:nvSpPr>
          <p:spPr>
            <a:xfrm>
              <a:off x="1787437" y="2661914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x&gt;y</a:t>
              </a:r>
              <a:r>
                <a:rPr lang="el-GR" sz="2000" baseline="-25000" dirty="0">
                  <a:latin typeface="Consolas" panose="020B0609020204030204" pitchFamily="49" charset="0"/>
                </a:rPr>
                <a:t>ᴧ</a:t>
              </a:r>
              <a:r>
                <a:rPr lang="de-DE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p=q</a:t>
              </a:r>
            </a:p>
          </p:txBody>
        </p:sp>
        <p:cxnSp>
          <p:nvCxnSpPr>
            <p:cNvPr id="28" name="Gerade Verbindung 11"/>
            <p:cNvCxnSpPr>
              <a:stCxn id="26" idx="0"/>
              <a:endCxn id="27" idx="2"/>
            </p:cNvCxnSpPr>
            <p:nvPr/>
          </p:nvCxnSpPr>
          <p:spPr>
            <a:xfrm flipV="1">
              <a:off x="2281788" y="2987866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2793198" y="2405271"/>
            <a:ext cx="1698303" cy="1344851"/>
            <a:chOff x="3065575" y="2522007"/>
            <a:chExt cx="1698303" cy="1344851"/>
          </a:xfrm>
        </p:grpSpPr>
        <p:sp>
          <p:nvSpPr>
            <p:cNvPr id="29" name="Textfeld 7"/>
            <p:cNvSpPr txBox="1"/>
            <p:nvPr/>
          </p:nvSpPr>
          <p:spPr>
            <a:xfrm>
              <a:off x="3197828" y="3540906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30" name="Gerade Verbindung 9"/>
            <p:cNvCxnSpPr>
              <a:stCxn id="31" idx="0"/>
              <a:endCxn id="33" idx="2"/>
            </p:cNvCxnSpPr>
            <p:nvPr/>
          </p:nvCxnSpPr>
          <p:spPr>
            <a:xfrm flipV="1">
              <a:off x="3374558" y="2847959"/>
              <a:ext cx="0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10"/>
            <p:cNvSpPr txBox="1"/>
            <p:nvPr/>
          </p:nvSpPr>
          <p:spPr>
            <a:xfrm>
              <a:off x="3065575" y="301211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A,B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2" name="Gerade Verbindung 11"/>
            <p:cNvCxnSpPr>
              <a:stCxn id="29" idx="0"/>
              <a:endCxn id="31" idx="2"/>
            </p:cNvCxnSpPr>
            <p:nvPr/>
          </p:nvCxnSpPr>
          <p:spPr>
            <a:xfrm flipV="1">
              <a:off x="3371289" y="3338062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10"/>
            <p:cNvSpPr txBox="1"/>
            <p:nvPr/>
          </p:nvSpPr>
          <p:spPr>
            <a:xfrm>
              <a:off x="3065575" y="252200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3716632" y="291834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35" name="Textfeld 7"/>
            <p:cNvSpPr txBox="1"/>
            <p:nvPr/>
          </p:nvSpPr>
          <p:spPr>
            <a:xfrm>
              <a:off x="4089529" y="3187467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36" name="Textfeld 10"/>
            <p:cNvSpPr txBox="1"/>
            <p:nvPr/>
          </p:nvSpPr>
          <p:spPr>
            <a:xfrm>
              <a:off x="3768639" y="2658671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Gerade Verbindung 11"/>
            <p:cNvCxnSpPr>
              <a:stCxn id="35" idx="0"/>
              <a:endCxn id="36" idx="2"/>
            </p:cNvCxnSpPr>
            <p:nvPr/>
          </p:nvCxnSpPr>
          <p:spPr>
            <a:xfrm flipV="1">
              <a:off x="4262990" y="2984623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5723114" y="4419069"/>
            <a:ext cx="2984017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Input: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Standardized, simplified, and un-nested query graph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Restructured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query graph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660921" y="2405272"/>
            <a:ext cx="2039805" cy="1344851"/>
            <a:chOff x="4748470" y="2522008"/>
            <a:chExt cx="2039805" cy="1344851"/>
          </a:xfrm>
        </p:grpSpPr>
        <p:sp>
          <p:nvSpPr>
            <p:cNvPr id="39" name="Textfeld 7"/>
            <p:cNvSpPr txBox="1"/>
            <p:nvPr/>
          </p:nvSpPr>
          <p:spPr>
            <a:xfrm>
              <a:off x="4783448" y="3540907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40" name="Gerade Verbindung 9"/>
            <p:cNvCxnSpPr>
              <a:stCxn id="41" idx="0"/>
              <a:endCxn id="43" idx="2"/>
            </p:cNvCxnSpPr>
            <p:nvPr/>
          </p:nvCxnSpPr>
          <p:spPr>
            <a:xfrm flipV="1">
              <a:off x="5205792" y="2847960"/>
              <a:ext cx="7304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10"/>
            <p:cNvSpPr txBox="1"/>
            <p:nvPr/>
          </p:nvSpPr>
          <p:spPr>
            <a:xfrm>
              <a:off x="4748470" y="3012111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Gerade Verbindung 11"/>
            <p:cNvCxnSpPr>
              <a:stCxn id="39" idx="0"/>
              <a:endCxn id="41" idx="2"/>
            </p:cNvCxnSpPr>
            <p:nvPr/>
          </p:nvCxnSpPr>
          <p:spPr>
            <a:xfrm flipV="1">
              <a:off x="4956909" y="3338063"/>
              <a:ext cx="248883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10"/>
            <p:cNvSpPr txBox="1"/>
            <p:nvPr/>
          </p:nvSpPr>
          <p:spPr>
            <a:xfrm>
              <a:off x="4760714" y="2522008"/>
              <a:ext cx="90476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p(R)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5564897" y="2733516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50" name="Textfeld 7"/>
            <p:cNvSpPr txBox="1"/>
            <p:nvPr/>
          </p:nvSpPr>
          <p:spPr>
            <a:xfrm>
              <a:off x="5276310" y="3537664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51" name="Gerade Verbindung 11"/>
            <p:cNvCxnSpPr>
              <a:stCxn id="50" idx="0"/>
              <a:endCxn id="41" idx="2"/>
            </p:cNvCxnSpPr>
            <p:nvPr/>
          </p:nvCxnSpPr>
          <p:spPr>
            <a:xfrm flipH="1" flipV="1">
              <a:off x="5205792" y="3338063"/>
              <a:ext cx="243979" cy="199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feld 10"/>
            <p:cNvSpPr txBox="1"/>
            <p:nvPr/>
          </p:nvSpPr>
          <p:spPr>
            <a:xfrm>
              <a:off x="5873632" y="2522481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7" name="Gerade Verbindung 11"/>
            <p:cNvCxnSpPr>
              <a:endCxn id="56" idx="2"/>
            </p:cNvCxnSpPr>
            <p:nvPr/>
          </p:nvCxnSpPr>
          <p:spPr>
            <a:xfrm flipV="1">
              <a:off x="6113863" y="2848433"/>
              <a:ext cx="217091" cy="18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7"/>
            <p:cNvSpPr txBox="1"/>
            <p:nvPr/>
          </p:nvSpPr>
          <p:spPr>
            <a:xfrm>
              <a:off x="6401472" y="3048034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61" name="Gerade Verbindung 11"/>
            <p:cNvCxnSpPr>
              <a:stCxn id="60" idx="0"/>
              <a:endCxn id="56" idx="2"/>
            </p:cNvCxnSpPr>
            <p:nvPr/>
          </p:nvCxnSpPr>
          <p:spPr>
            <a:xfrm flipH="1" flipV="1">
              <a:off x="6330954" y="2848433"/>
              <a:ext cx="243979" cy="199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10"/>
            <p:cNvSpPr txBox="1"/>
            <p:nvPr/>
          </p:nvSpPr>
          <p:spPr>
            <a:xfrm>
              <a:off x="5739994" y="3054048"/>
              <a:ext cx="747738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p(R)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63" name="Textfeld 7"/>
            <p:cNvSpPr txBox="1"/>
            <p:nvPr/>
          </p:nvSpPr>
          <p:spPr>
            <a:xfrm>
              <a:off x="5937794" y="3537662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65" name="Gerade Verbindung 11"/>
            <p:cNvCxnSpPr>
              <a:endCxn id="63" idx="0"/>
            </p:cNvCxnSpPr>
            <p:nvPr/>
          </p:nvCxnSpPr>
          <p:spPr>
            <a:xfrm flipH="1">
              <a:off x="6111255" y="3360544"/>
              <a:ext cx="2608" cy="17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963138" y="2398786"/>
            <a:ext cx="2125126" cy="1821508"/>
            <a:chOff x="6963138" y="2515522"/>
            <a:chExt cx="2125126" cy="1821508"/>
          </a:xfrm>
        </p:grpSpPr>
        <p:sp>
          <p:nvSpPr>
            <p:cNvPr id="72" name="Textfeld 7"/>
            <p:cNvSpPr txBox="1"/>
            <p:nvPr/>
          </p:nvSpPr>
          <p:spPr>
            <a:xfrm>
              <a:off x="6998116" y="3537665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73" name="Gerade Verbindung 9"/>
            <p:cNvCxnSpPr>
              <a:stCxn id="74" idx="0"/>
              <a:endCxn id="76" idx="2"/>
            </p:cNvCxnSpPr>
            <p:nvPr/>
          </p:nvCxnSpPr>
          <p:spPr>
            <a:xfrm flipV="1">
              <a:off x="7420460" y="2844718"/>
              <a:ext cx="7303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10"/>
            <p:cNvSpPr txBox="1"/>
            <p:nvPr/>
          </p:nvSpPr>
          <p:spPr>
            <a:xfrm>
              <a:off x="6963138" y="3008869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75" name="Gerade Verbindung 11"/>
            <p:cNvCxnSpPr>
              <a:stCxn id="72" idx="0"/>
              <a:endCxn id="74" idx="2"/>
            </p:cNvCxnSpPr>
            <p:nvPr/>
          </p:nvCxnSpPr>
          <p:spPr>
            <a:xfrm flipV="1">
              <a:off x="7171577" y="3334821"/>
              <a:ext cx="248883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10"/>
            <p:cNvSpPr txBox="1"/>
            <p:nvPr/>
          </p:nvSpPr>
          <p:spPr>
            <a:xfrm>
              <a:off x="7146870" y="2518766"/>
              <a:ext cx="56178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77" name="Right Arrow 76"/>
            <p:cNvSpPr/>
            <p:nvPr/>
          </p:nvSpPr>
          <p:spPr>
            <a:xfrm>
              <a:off x="7740656" y="2730274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78" name="Textfeld 7"/>
            <p:cNvSpPr txBox="1"/>
            <p:nvPr/>
          </p:nvSpPr>
          <p:spPr>
            <a:xfrm>
              <a:off x="7490978" y="3534422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79" name="Gerade Verbindung 11"/>
            <p:cNvCxnSpPr>
              <a:stCxn id="78" idx="0"/>
              <a:endCxn id="74" idx="2"/>
            </p:cNvCxnSpPr>
            <p:nvPr/>
          </p:nvCxnSpPr>
          <p:spPr>
            <a:xfrm flipH="1" flipV="1">
              <a:off x="7420460" y="3334821"/>
              <a:ext cx="243979" cy="199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10"/>
            <p:cNvSpPr txBox="1"/>
            <p:nvPr/>
          </p:nvSpPr>
          <p:spPr>
            <a:xfrm>
              <a:off x="8000748" y="2995897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81" name="Gerade Verbindung 11"/>
            <p:cNvCxnSpPr>
              <a:endCxn id="80" idx="2"/>
            </p:cNvCxnSpPr>
            <p:nvPr/>
          </p:nvCxnSpPr>
          <p:spPr>
            <a:xfrm flipV="1">
              <a:off x="8240979" y="3321849"/>
              <a:ext cx="217091" cy="18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11"/>
            <p:cNvCxnSpPr>
              <a:stCxn id="90" idx="0"/>
              <a:endCxn id="80" idx="2"/>
            </p:cNvCxnSpPr>
            <p:nvPr/>
          </p:nvCxnSpPr>
          <p:spPr>
            <a:xfrm flipH="1" flipV="1">
              <a:off x="8458070" y="3321849"/>
              <a:ext cx="256325" cy="2023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feld 10"/>
            <p:cNvSpPr txBox="1"/>
            <p:nvPr/>
          </p:nvSpPr>
          <p:spPr>
            <a:xfrm>
              <a:off x="7867110" y="3527464"/>
              <a:ext cx="747738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A,C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5" name="Textfeld 7"/>
            <p:cNvSpPr txBox="1"/>
            <p:nvPr/>
          </p:nvSpPr>
          <p:spPr>
            <a:xfrm>
              <a:off x="8064910" y="4011078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86" name="Gerade Verbindung 11"/>
            <p:cNvCxnSpPr>
              <a:endCxn id="85" idx="0"/>
            </p:cNvCxnSpPr>
            <p:nvPr/>
          </p:nvCxnSpPr>
          <p:spPr>
            <a:xfrm flipH="1">
              <a:off x="8238371" y="3833960"/>
              <a:ext cx="2608" cy="17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10"/>
            <p:cNvSpPr txBox="1"/>
            <p:nvPr/>
          </p:nvSpPr>
          <p:spPr>
            <a:xfrm>
              <a:off x="8340526" y="3524221"/>
              <a:ext cx="747738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91" name="Textfeld 7"/>
            <p:cNvSpPr txBox="1"/>
            <p:nvPr/>
          </p:nvSpPr>
          <p:spPr>
            <a:xfrm>
              <a:off x="8538326" y="4007835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2" name="Gerade Verbindung 11"/>
            <p:cNvCxnSpPr>
              <a:endCxn id="91" idx="0"/>
            </p:cNvCxnSpPr>
            <p:nvPr/>
          </p:nvCxnSpPr>
          <p:spPr>
            <a:xfrm flipH="1">
              <a:off x="8711787" y="3830717"/>
              <a:ext cx="2608" cy="17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"/>
            <p:cNvCxnSpPr>
              <a:stCxn id="80" idx="0"/>
              <a:endCxn id="95" idx="2"/>
            </p:cNvCxnSpPr>
            <p:nvPr/>
          </p:nvCxnSpPr>
          <p:spPr>
            <a:xfrm flipV="1">
              <a:off x="8458070" y="2841474"/>
              <a:ext cx="7310" cy="1544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feld 10"/>
            <p:cNvSpPr txBox="1"/>
            <p:nvPr/>
          </p:nvSpPr>
          <p:spPr>
            <a:xfrm>
              <a:off x="8184487" y="2515522"/>
              <a:ext cx="56178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691320" y="1699097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2) Grouping of Projections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828168" y="1695854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3) Pushdown of Selections</a:t>
            </a:r>
          </a:p>
        </p:txBody>
      </p:sp>
    </p:spTree>
    <p:extLst>
      <p:ext uri="{BB962C8B-B14F-4D97-AF65-F5344CB8AC3E}">
        <p14:creationId xmlns:p14="http://schemas.microsoft.com/office/powerpoint/2010/main" val="26793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8" grpId="0"/>
      <p:bldP spid="101" grpId="0"/>
      <p:bldP spid="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Query Restructuring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088" y="1749603"/>
            <a:ext cx="309340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Name, count</a:t>
            </a: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  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Pos=‘FW’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793" y="3034266"/>
            <a:ext cx="31687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CREATE VIEW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AS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P.Pos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count(*)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Players P, Goals G 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WHERE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P.Pid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G.Pid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G.GOwn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=FALSE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GROUP BY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P.Pos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ORDER BY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count(*)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DESC</a:t>
            </a:r>
            <a:endParaRPr lang="en-US" sz="1400" b="1" dirty="0"/>
          </a:p>
        </p:txBody>
      </p:sp>
      <p:sp>
        <p:nvSpPr>
          <p:cNvPr id="14" name="Right Arrow 13"/>
          <p:cNvSpPr/>
          <p:nvPr/>
        </p:nvSpPr>
        <p:spPr>
          <a:xfrm>
            <a:off x="3398875" y="330635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6100403" y="331206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6294898" y="1592090"/>
            <a:ext cx="2635708" cy="4878806"/>
            <a:chOff x="6294898" y="1592090"/>
            <a:chExt cx="2635708" cy="4878806"/>
          </a:xfrm>
        </p:grpSpPr>
        <p:cxnSp>
          <p:nvCxnSpPr>
            <p:cNvPr id="43" name="Gerade Verbindung 9"/>
            <p:cNvCxnSpPr>
              <a:stCxn id="44" idx="0"/>
              <a:endCxn id="46" idx="2"/>
            </p:cNvCxnSpPr>
            <p:nvPr/>
          </p:nvCxnSpPr>
          <p:spPr>
            <a:xfrm flipH="1" flipV="1">
              <a:off x="7722136" y="3632927"/>
              <a:ext cx="2424" cy="2419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10"/>
            <p:cNvSpPr txBox="1"/>
            <p:nvPr/>
          </p:nvSpPr>
          <p:spPr>
            <a:xfrm>
              <a:off x="7267238" y="3874900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Pid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5" name="Gerade Verbindung 11"/>
            <p:cNvCxnSpPr>
              <a:stCxn id="58" idx="0"/>
              <a:endCxn id="44" idx="2"/>
            </p:cNvCxnSpPr>
            <p:nvPr/>
          </p:nvCxnSpPr>
          <p:spPr>
            <a:xfrm flipV="1">
              <a:off x="7099564" y="4200852"/>
              <a:ext cx="624996" cy="2150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10"/>
            <p:cNvSpPr txBox="1"/>
            <p:nvPr/>
          </p:nvSpPr>
          <p:spPr>
            <a:xfrm>
              <a:off x="7224516" y="3306975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Name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8" name="Gerade Verbindung 11"/>
            <p:cNvCxnSpPr>
              <a:stCxn id="59" idx="0"/>
              <a:endCxn id="44" idx="2"/>
            </p:cNvCxnSpPr>
            <p:nvPr/>
          </p:nvCxnSpPr>
          <p:spPr>
            <a:xfrm flipH="1" flipV="1">
              <a:off x="7724560" y="4200852"/>
              <a:ext cx="607171" cy="2118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9"/>
            <p:cNvCxnSpPr>
              <a:stCxn id="46" idx="0"/>
              <a:endCxn id="50" idx="2"/>
            </p:cNvCxnSpPr>
            <p:nvPr/>
          </p:nvCxnSpPr>
          <p:spPr>
            <a:xfrm flipH="1" flipV="1">
              <a:off x="7718893" y="3065481"/>
              <a:ext cx="3243" cy="2414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feld 10"/>
            <p:cNvSpPr txBox="1"/>
            <p:nvPr/>
          </p:nvSpPr>
          <p:spPr>
            <a:xfrm>
              <a:off x="6837330" y="2739529"/>
              <a:ext cx="176312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Name,count(*)</a:t>
              </a:r>
            </a:p>
          </p:txBody>
        </p:sp>
        <p:cxnSp>
          <p:nvCxnSpPr>
            <p:cNvPr id="51" name="Gerade Verbindung 9"/>
            <p:cNvCxnSpPr>
              <a:stCxn id="50" idx="0"/>
              <a:endCxn id="52" idx="2"/>
            </p:cNvCxnSpPr>
            <p:nvPr/>
          </p:nvCxnSpPr>
          <p:spPr>
            <a:xfrm flipV="1">
              <a:off x="7718893" y="2540182"/>
              <a:ext cx="0" cy="1993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10"/>
            <p:cNvSpPr txBox="1"/>
            <p:nvPr/>
          </p:nvSpPr>
          <p:spPr>
            <a:xfrm>
              <a:off x="6990328" y="2214230"/>
              <a:ext cx="145712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1" baseline="-25000" dirty="0" err="1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count</a:t>
              </a:r>
              <a:r>
                <a:rPr lang="de-DE" sz="2000" b="1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&gt;=4</a:t>
              </a:r>
              <a:endParaRPr lang="de-DE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3" name="Gerade Verbindung 9"/>
            <p:cNvCxnSpPr>
              <a:stCxn id="52" idx="0"/>
              <a:endCxn id="54" idx="2"/>
            </p:cNvCxnSpPr>
            <p:nvPr/>
          </p:nvCxnSpPr>
          <p:spPr>
            <a:xfrm flipH="1" flipV="1">
              <a:off x="7715649" y="2031103"/>
              <a:ext cx="3244" cy="1831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10"/>
            <p:cNvSpPr txBox="1"/>
            <p:nvPr/>
          </p:nvSpPr>
          <p:spPr>
            <a:xfrm>
              <a:off x="6834086" y="1705151"/>
              <a:ext cx="176312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τ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count</a:t>
              </a:r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 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DESC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5" name="Gerade Verbindung 9"/>
            <p:cNvCxnSpPr>
              <a:endCxn id="54" idx="0"/>
            </p:cNvCxnSpPr>
            <p:nvPr/>
          </p:nvCxnSpPr>
          <p:spPr>
            <a:xfrm>
              <a:off x="7715649" y="1592090"/>
              <a:ext cx="0" cy="1130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10"/>
            <p:cNvSpPr txBox="1"/>
            <p:nvPr/>
          </p:nvSpPr>
          <p:spPr>
            <a:xfrm>
              <a:off x="6497444" y="4415928"/>
              <a:ext cx="1204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Pid,Name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feld 10"/>
            <p:cNvSpPr txBox="1"/>
            <p:nvPr/>
          </p:nvSpPr>
          <p:spPr>
            <a:xfrm>
              <a:off x="7834111" y="4412685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62" name="Textfeld 10"/>
            <p:cNvSpPr txBox="1"/>
            <p:nvPr/>
          </p:nvSpPr>
          <p:spPr>
            <a:xfrm>
              <a:off x="6598700" y="4996346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1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Pos=FW</a:t>
              </a:r>
              <a:endParaRPr lang="de-DE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63" name="Textfeld 10"/>
            <p:cNvSpPr txBox="1"/>
            <p:nvPr/>
          </p:nvSpPr>
          <p:spPr>
            <a:xfrm>
              <a:off x="7830867" y="4993103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1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Gown=F</a:t>
              </a:r>
              <a:endParaRPr lang="de-DE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64" name="Gerade Verbindung 9"/>
            <p:cNvCxnSpPr>
              <a:stCxn id="62" idx="0"/>
              <a:endCxn id="58" idx="2"/>
            </p:cNvCxnSpPr>
            <p:nvPr/>
          </p:nvCxnSpPr>
          <p:spPr>
            <a:xfrm flipV="1">
              <a:off x="7096320" y="4741880"/>
              <a:ext cx="3244" cy="2544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9"/>
            <p:cNvCxnSpPr>
              <a:stCxn id="63" idx="0"/>
              <a:endCxn id="59" idx="2"/>
            </p:cNvCxnSpPr>
            <p:nvPr/>
          </p:nvCxnSpPr>
          <p:spPr>
            <a:xfrm flipV="1">
              <a:off x="8328487" y="4738637"/>
              <a:ext cx="3244" cy="2544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9"/>
            <p:cNvCxnSpPr>
              <a:stCxn id="62" idx="2"/>
              <a:endCxn id="82" idx="0"/>
            </p:cNvCxnSpPr>
            <p:nvPr/>
          </p:nvCxnSpPr>
          <p:spPr>
            <a:xfrm flipH="1">
              <a:off x="7096319" y="5322298"/>
              <a:ext cx="1" cy="2187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9"/>
            <p:cNvCxnSpPr>
              <a:stCxn id="63" idx="2"/>
              <a:endCxn id="83" idx="0"/>
            </p:cNvCxnSpPr>
            <p:nvPr/>
          </p:nvCxnSpPr>
          <p:spPr>
            <a:xfrm>
              <a:off x="8328487" y="5319055"/>
              <a:ext cx="0" cy="2187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"/>
            <p:cNvSpPr txBox="1"/>
            <p:nvPr/>
          </p:nvSpPr>
          <p:spPr>
            <a:xfrm>
              <a:off x="6514152" y="6144944"/>
              <a:ext cx="116432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Players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1" name="Textfeld 7"/>
            <p:cNvSpPr txBox="1"/>
            <p:nvPr/>
          </p:nvSpPr>
          <p:spPr>
            <a:xfrm>
              <a:off x="7877375" y="6141701"/>
              <a:ext cx="90871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Goals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2" name="Textfeld 10"/>
            <p:cNvSpPr txBox="1"/>
            <p:nvPr/>
          </p:nvSpPr>
          <p:spPr>
            <a:xfrm>
              <a:off x="6294898" y="5541093"/>
              <a:ext cx="160284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Pid,Name,Pos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3" name="Textfeld 10"/>
            <p:cNvSpPr txBox="1"/>
            <p:nvPr/>
          </p:nvSpPr>
          <p:spPr>
            <a:xfrm>
              <a:off x="7726367" y="5537850"/>
              <a:ext cx="1204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Pid,Gown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Gerade Verbindung 9"/>
            <p:cNvCxnSpPr>
              <a:stCxn id="80" idx="0"/>
              <a:endCxn id="82" idx="2"/>
            </p:cNvCxnSpPr>
            <p:nvPr/>
          </p:nvCxnSpPr>
          <p:spPr>
            <a:xfrm flipV="1">
              <a:off x="7096313" y="5867045"/>
              <a:ext cx="6" cy="2778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9"/>
            <p:cNvCxnSpPr>
              <a:stCxn id="81" idx="0"/>
              <a:endCxn id="83" idx="2"/>
            </p:cNvCxnSpPr>
            <p:nvPr/>
          </p:nvCxnSpPr>
          <p:spPr>
            <a:xfrm flipH="1" flipV="1">
              <a:off x="8328487" y="5863802"/>
              <a:ext cx="3246" cy="2778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82088" y="4844685"/>
            <a:ext cx="240274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Additional metadata: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P.Name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unique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5E620A1-EAF6-2C2E-B8A2-8FC3B9244740}"/>
              </a:ext>
            </a:extLst>
          </p:cNvPr>
          <p:cNvGrpSpPr/>
          <p:nvPr/>
        </p:nvGrpSpPr>
        <p:grpSpPr>
          <a:xfrm>
            <a:off x="3638000" y="1528960"/>
            <a:ext cx="2262210" cy="3641677"/>
            <a:chOff x="3638000" y="1528960"/>
            <a:chExt cx="2262210" cy="3641677"/>
          </a:xfrm>
        </p:grpSpPr>
        <p:sp>
          <p:nvSpPr>
            <p:cNvPr id="9" name="Textfeld 7"/>
            <p:cNvSpPr txBox="1"/>
            <p:nvPr/>
          </p:nvSpPr>
          <p:spPr>
            <a:xfrm>
              <a:off x="3638000" y="4844685"/>
              <a:ext cx="116432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Players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Gerade Verbindung 9"/>
            <p:cNvCxnSpPr>
              <a:stCxn id="11" idx="0"/>
              <a:endCxn id="13" idx="2"/>
            </p:cNvCxnSpPr>
            <p:nvPr/>
          </p:nvCxnSpPr>
          <p:spPr>
            <a:xfrm flipH="1" flipV="1">
              <a:off x="4836256" y="4073916"/>
              <a:ext cx="2424" cy="2419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4381358" y="4315889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Pid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Gerade Verbindung 11"/>
            <p:cNvCxnSpPr>
              <a:stCxn id="9" idx="0"/>
              <a:endCxn id="11" idx="2"/>
            </p:cNvCxnSpPr>
            <p:nvPr/>
          </p:nvCxnSpPr>
          <p:spPr>
            <a:xfrm flipV="1">
              <a:off x="4220161" y="4641841"/>
              <a:ext cx="61851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0"/>
            <p:cNvSpPr txBox="1"/>
            <p:nvPr/>
          </p:nvSpPr>
          <p:spPr>
            <a:xfrm>
              <a:off x="4338636" y="3747964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Gown=F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feld 7"/>
            <p:cNvSpPr txBox="1"/>
            <p:nvPr/>
          </p:nvSpPr>
          <p:spPr>
            <a:xfrm>
              <a:off x="4991495" y="4841442"/>
              <a:ext cx="90871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Goals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Gerade Verbindung 11"/>
            <p:cNvCxnSpPr>
              <a:stCxn id="15" idx="0"/>
              <a:endCxn id="11" idx="2"/>
            </p:cNvCxnSpPr>
            <p:nvPr/>
          </p:nvCxnSpPr>
          <p:spPr>
            <a:xfrm flipH="1" flipV="1">
              <a:off x="4838680" y="4641841"/>
              <a:ext cx="607173" cy="199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9"/>
            <p:cNvCxnSpPr>
              <a:stCxn id="13" idx="0"/>
              <a:endCxn id="31" idx="2"/>
            </p:cNvCxnSpPr>
            <p:nvPr/>
          </p:nvCxnSpPr>
          <p:spPr>
            <a:xfrm flipH="1" flipV="1">
              <a:off x="4833014" y="3506470"/>
              <a:ext cx="3242" cy="2414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10"/>
            <p:cNvSpPr txBox="1"/>
            <p:nvPr/>
          </p:nvSpPr>
          <p:spPr>
            <a:xfrm>
              <a:off x="3766322" y="3180518"/>
              <a:ext cx="213338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Name,Pos,count(*)</a:t>
              </a:r>
            </a:p>
          </p:txBody>
        </p:sp>
        <p:cxnSp>
          <p:nvCxnSpPr>
            <p:cNvPr id="33" name="Gerade Verbindung 9"/>
            <p:cNvCxnSpPr>
              <a:stCxn id="31" idx="0"/>
              <a:endCxn id="34" idx="2"/>
            </p:cNvCxnSpPr>
            <p:nvPr/>
          </p:nvCxnSpPr>
          <p:spPr>
            <a:xfrm flipH="1" flipV="1">
              <a:off x="4833013" y="2981171"/>
              <a:ext cx="1" cy="1993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10"/>
            <p:cNvSpPr txBox="1"/>
            <p:nvPr/>
          </p:nvSpPr>
          <p:spPr>
            <a:xfrm>
              <a:off x="4104448" y="2655219"/>
              <a:ext cx="145712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τ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count</a:t>
              </a:r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 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DESC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Gerade Verbindung 9"/>
            <p:cNvCxnSpPr>
              <a:stCxn id="34" idx="0"/>
              <a:endCxn id="36" idx="2"/>
            </p:cNvCxnSpPr>
            <p:nvPr/>
          </p:nvCxnSpPr>
          <p:spPr>
            <a:xfrm flipH="1" flipV="1">
              <a:off x="4829769" y="2472092"/>
              <a:ext cx="3244" cy="1831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10"/>
            <p:cNvSpPr txBox="1"/>
            <p:nvPr/>
          </p:nvSpPr>
          <p:spPr>
            <a:xfrm>
              <a:off x="3948206" y="2146140"/>
              <a:ext cx="176312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count&gt;=4</a:t>
              </a:r>
              <a:r>
                <a:rPr lang="el-GR" sz="2000" baseline="-25000" dirty="0">
                  <a:latin typeface="Consolas" panose="020B0609020204030204" pitchFamily="49" charset="0"/>
                </a:rPr>
                <a:t>ᴧ</a:t>
              </a:r>
              <a:r>
                <a:rPr lang="en-US" sz="2000" baseline="-25000" dirty="0" err="1">
                  <a:latin typeface="Consolas" panose="020B0609020204030204" pitchFamily="49" charset="0"/>
                </a:rPr>
                <a:t>Pos</a:t>
              </a:r>
              <a:r>
                <a:rPr lang="en-US" sz="2000" baseline="-25000" dirty="0">
                  <a:latin typeface="Consolas" panose="020B0609020204030204" pitchFamily="49" charset="0"/>
                </a:rPr>
                <a:t>=FW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6" name="Textfeld 10">
              <a:extLst>
                <a:ext uri="{FF2B5EF4-FFF2-40B4-BE49-F238E27FC236}">
                  <a16:creationId xmlns:a16="http://schemas.microsoft.com/office/drawing/2014/main" id="{881B90FD-2764-5BE2-A91E-13104E5AC570}"/>
                </a:ext>
              </a:extLst>
            </p:cNvPr>
            <p:cNvSpPr txBox="1"/>
            <p:nvPr/>
          </p:nvSpPr>
          <p:spPr>
            <a:xfrm>
              <a:off x="4075756" y="1622682"/>
              <a:ext cx="151451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 err="1">
                  <a:latin typeface="Consolas" panose="020B0609020204030204" pitchFamily="49" charset="0"/>
                  <a:cs typeface="Calibri" panose="020F0502020204030204" pitchFamily="34" charset="0"/>
                </a:rPr>
                <a:t>Name,count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7" name="Gerade Verbindung 9">
              <a:extLst>
                <a:ext uri="{FF2B5EF4-FFF2-40B4-BE49-F238E27FC236}">
                  <a16:creationId xmlns:a16="http://schemas.microsoft.com/office/drawing/2014/main" id="{EDE7CB46-D89A-2332-4EC2-2DB2C5BB99D0}"/>
                </a:ext>
              </a:extLst>
            </p:cNvPr>
            <p:cNvCxnSpPr/>
            <p:nvPr/>
          </p:nvCxnSpPr>
          <p:spPr>
            <a:xfrm>
              <a:off x="4829769" y="1528960"/>
              <a:ext cx="0" cy="1130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9">
              <a:extLst>
                <a:ext uri="{FF2B5EF4-FFF2-40B4-BE49-F238E27FC236}">
                  <a16:creationId xmlns:a16="http://schemas.microsoft.com/office/drawing/2014/main" id="{FC472C2D-D073-12BB-48CD-F7B6CFF06E5C}"/>
                </a:ext>
              </a:extLst>
            </p:cNvPr>
            <p:cNvCxnSpPr/>
            <p:nvPr/>
          </p:nvCxnSpPr>
          <p:spPr>
            <a:xfrm flipH="1" flipV="1">
              <a:off x="4829769" y="1985259"/>
              <a:ext cx="3244" cy="1831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03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Optimization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Generation</a:t>
            </a:r>
          </a:p>
          <a:p>
            <a:pPr lvl="1"/>
            <a:r>
              <a:rPr lang="en-US" dirty="0"/>
              <a:t>Selection of </a:t>
            </a:r>
            <a:r>
              <a:rPr lang="en-US" b="1" dirty="0">
                <a:solidFill>
                  <a:srgbClr val="7889FB"/>
                </a:solidFill>
              </a:rPr>
              <a:t>physical access path and plan operators</a:t>
            </a:r>
          </a:p>
          <a:p>
            <a:pPr lvl="1"/>
            <a:r>
              <a:rPr lang="en-US" dirty="0"/>
              <a:t>Selection of </a:t>
            </a:r>
            <a:r>
              <a:rPr lang="en-US" b="1" dirty="0">
                <a:solidFill>
                  <a:srgbClr val="7889FB"/>
                </a:solidFill>
              </a:rPr>
              <a:t>execution order</a:t>
            </a:r>
            <a:r>
              <a:rPr lang="en-US" dirty="0"/>
              <a:t> of plan operators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Input:</a:t>
            </a:r>
            <a:r>
              <a:rPr lang="en-US" dirty="0"/>
              <a:t> logical query plan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Output:</a:t>
            </a:r>
            <a:r>
              <a:rPr lang="en-US" dirty="0">
                <a:sym typeface="Wingdings" panose="05000000000000000000" pitchFamily="2" charset="2"/>
              </a:rPr>
              <a:t> optimal physical query plan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Costs of query optimization should not exceed yielded improvements 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Different Cost Models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Relies on statistics (cardinalities, </a:t>
            </a:r>
            <a:r>
              <a:rPr lang="en-US" dirty="0" err="1">
                <a:sym typeface="Wingdings" panose="05000000000000000000" pitchFamily="2" charset="2"/>
              </a:rPr>
              <a:t>selectivities</a:t>
            </a:r>
            <a:r>
              <a:rPr lang="en-US" dirty="0">
                <a:sym typeface="Wingdings" panose="05000000000000000000" pitchFamily="2" charset="2"/>
              </a:rPr>
              <a:t> via histograms + estimators)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Operator-specific and general-purpose cost models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I/O costs</a:t>
            </a:r>
            <a:r>
              <a:rPr lang="en-US" dirty="0">
                <a:sym typeface="Wingdings" panose="05000000000000000000" pitchFamily="2" charset="2"/>
              </a:rPr>
              <a:t> (number of read pages, tuples)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Computation costs</a:t>
            </a:r>
            <a:r>
              <a:rPr lang="en-US" dirty="0">
                <a:sym typeface="Wingdings" panose="05000000000000000000" pitchFamily="2" charset="2"/>
              </a:rPr>
              <a:t> (CPU costs, path lengths)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Memory</a:t>
            </a:r>
            <a:r>
              <a:rPr lang="en-US" dirty="0">
                <a:sym typeface="Wingdings" panose="05000000000000000000" pitchFamily="2" charset="2"/>
              </a:rPr>
              <a:t> (temporary memory requirements)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Beware assumptions of optimizers 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(no skew, independence, no correlation)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107" y="4331306"/>
            <a:ext cx="5425672" cy="56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7"/>
          <p:cNvSpPr txBox="1"/>
          <p:nvPr/>
        </p:nvSpPr>
        <p:spPr>
          <a:xfrm>
            <a:off x="6173673" y="6238713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latin typeface="Calibri" panose="020F0502020204030204" pitchFamily="34" charset="0"/>
                <a:cs typeface="Calibri" panose="020F0502020204030204" pitchFamily="34" charset="0"/>
              </a:rPr>
              <a:t>Cars</a:t>
            </a:r>
          </a:p>
        </p:txBody>
      </p:sp>
      <p:sp>
        <p:nvSpPr>
          <p:cNvPr id="8" name="Textfeld 8"/>
          <p:cNvSpPr txBox="1"/>
          <p:nvPr/>
        </p:nvSpPr>
        <p:spPr>
          <a:xfrm>
            <a:off x="6407765" y="5079444"/>
            <a:ext cx="151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de-DE" sz="20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Model= ‘Golf‘</a:t>
            </a:r>
            <a:endParaRPr lang="de-DE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Gerade Verbindung 9"/>
          <p:cNvCxnSpPr/>
          <p:nvPr/>
        </p:nvCxnSpPr>
        <p:spPr>
          <a:xfrm rot="5400000" flipH="1" flipV="1">
            <a:off x="6517593" y="5548018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10"/>
          <p:cNvSpPr txBox="1"/>
          <p:nvPr/>
        </p:nvSpPr>
        <p:spPr>
          <a:xfrm>
            <a:off x="6424876" y="5622369"/>
            <a:ext cx="1599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de-DE" sz="20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de-DE" sz="20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=‘VW‘</a:t>
            </a:r>
            <a:endParaRPr lang="de-DE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Gerade Verbindung 11"/>
          <p:cNvCxnSpPr/>
          <p:nvPr/>
        </p:nvCxnSpPr>
        <p:spPr>
          <a:xfrm rot="5400000" flipH="1" flipV="1">
            <a:off x="6517593" y="6138568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2"/>
          <p:cNvCxnSpPr/>
          <p:nvPr/>
        </p:nvCxnSpPr>
        <p:spPr>
          <a:xfrm rot="5400000" flipH="1" flipV="1">
            <a:off x="6520704" y="5028614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3"/>
          <p:cNvSpPr txBox="1"/>
          <p:nvPr/>
        </p:nvSpPr>
        <p:spPr>
          <a:xfrm>
            <a:off x="7509330" y="6312366"/>
            <a:ext cx="88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10,000</a:t>
            </a:r>
          </a:p>
        </p:txBody>
      </p:sp>
      <p:sp>
        <p:nvSpPr>
          <p:cNvPr id="14" name="Textfeld 14"/>
          <p:cNvSpPr txBox="1"/>
          <p:nvPr/>
        </p:nvSpPr>
        <p:spPr>
          <a:xfrm>
            <a:off x="7503103" y="5475680"/>
            <a:ext cx="88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1,000</a:t>
            </a:r>
          </a:p>
        </p:txBody>
      </p:sp>
      <p:sp>
        <p:nvSpPr>
          <p:cNvPr id="15" name="Textfeld 15"/>
          <p:cNvSpPr txBox="1"/>
          <p:nvPr/>
        </p:nvSpPr>
        <p:spPr>
          <a:xfrm>
            <a:off x="7506207" y="4890931"/>
            <a:ext cx="88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6" name="Textfeld 16"/>
          <p:cNvSpPr txBox="1"/>
          <p:nvPr/>
        </p:nvSpPr>
        <p:spPr>
          <a:xfrm>
            <a:off x="8296237" y="6315470"/>
            <a:ext cx="84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10,000</a:t>
            </a:r>
          </a:p>
        </p:txBody>
      </p:sp>
      <p:sp>
        <p:nvSpPr>
          <p:cNvPr id="17" name="Textfeld 17"/>
          <p:cNvSpPr txBox="1"/>
          <p:nvPr/>
        </p:nvSpPr>
        <p:spPr>
          <a:xfrm>
            <a:off x="8290010" y="5478784"/>
            <a:ext cx="84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5,000</a:t>
            </a:r>
          </a:p>
        </p:txBody>
      </p:sp>
      <p:sp>
        <p:nvSpPr>
          <p:cNvPr id="18" name="Textfeld 18"/>
          <p:cNvSpPr txBox="1"/>
          <p:nvPr/>
        </p:nvSpPr>
        <p:spPr>
          <a:xfrm>
            <a:off x="8293114" y="4894035"/>
            <a:ext cx="84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590</a:t>
            </a:r>
          </a:p>
        </p:txBody>
      </p:sp>
      <p:sp>
        <p:nvSpPr>
          <p:cNvPr id="19" name="Textfeld 19"/>
          <p:cNvSpPr txBox="1"/>
          <p:nvPr/>
        </p:nvSpPr>
        <p:spPr>
          <a:xfrm>
            <a:off x="7160351" y="4482863"/>
            <a:ext cx="1166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estimated</a:t>
            </a:r>
            <a:r>
              <a:rPr lang="de-DE" sz="16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feld 20"/>
          <p:cNvSpPr txBox="1"/>
          <p:nvPr/>
        </p:nvSpPr>
        <p:spPr>
          <a:xfrm>
            <a:off x="8059232" y="4485967"/>
            <a:ext cx="1035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(real)</a:t>
            </a:r>
            <a:endParaRPr lang="en-US" sz="1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and Plan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Types</a:t>
            </a:r>
          </a:p>
          <a:p>
            <a:pPr lvl="1"/>
            <a:r>
              <a:rPr lang="en-US" b="1" dirty="0"/>
              <a:t>Nodes:</a:t>
            </a:r>
            <a:r>
              <a:rPr lang="en-US" dirty="0"/>
              <a:t> Tables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Join conditions</a:t>
            </a:r>
          </a:p>
          <a:p>
            <a:pPr lvl="1"/>
            <a:r>
              <a:rPr lang="en-US" dirty="0"/>
              <a:t>Determine </a:t>
            </a:r>
            <a:r>
              <a:rPr lang="en-US" b="1" dirty="0">
                <a:solidFill>
                  <a:srgbClr val="7889FB"/>
                </a:solidFill>
              </a:rPr>
              <a:t>hardness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of query optimization</a:t>
            </a:r>
            <a:r>
              <a:rPr lang="en-US" dirty="0"/>
              <a:t> (w/o cross products)</a:t>
            </a:r>
          </a:p>
          <a:p>
            <a:pPr lvl="1"/>
            <a:endParaRPr lang="en-US" sz="1000" dirty="0"/>
          </a:p>
          <a:p>
            <a:r>
              <a:rPr lang="en-US" dirty="0"/>
              <a:t>Join Tree Types / Plan Types</a:t>
            </a:r>
          </a:p>
          <a:p>
            <a:pPr lvl="1"/>
            <a:r>
              <a:rPr lang="en-US" dirty="0"/>
              <a:t>Data flow graph of tables and joins (logical/physical query trees)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data dependencies (fixed execution order: bottom-up)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b="58334"/>
          <a:stretch/>
        </p:blipFill>
        <p:spPr bwMode="auto">
          <a:xfrm>
            <a:off x="4018187" y="1497895"/>
            <a:ext cx="1385263" cy="42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b="39613"/>
          <a:stretch/>
        </p:blipFill>
        <p:spPr bwMode="auto">
          <a:xfrm>
            <a:off x="5735553" y="1754752"/>
            <a:ext cx="1573385" cy="72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 b="35656"/>
          <a:stretch/>
        </p:blipFill>
        <p:spPr bwMode="auto">
          <a:xfrm>
            <a:off x="7629037" y="2081414"/>
            <a:ext cx="1408065" cy="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79104" y="1932563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0864" y="2354627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7240" y="2721714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836" y="76212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872929" y="614577"/>
            <a:ext cx="346014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 (Under Construction),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http://pi3.informatik.uni-mannheim.de/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~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moer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/querycompiler.pdf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2371" y="4681128"/>
            <a:ext cx="1300320" cy="14243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r="1099"/>
          <a:stretch/>
        </p:blipFill>
        <p:spPr>
          <a:xfrm>
            <a:off x="6860653" y="4667869"/>
            <a:ext cx="1775948" cy="114642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98011" y="4659729"/>
            <a:ext cx="1470600" cy="1445739"/>
            <a:chOff x="337142" y="4657522"/>
            <a:chExt cx="1470600" cy="144573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7142" y="4657522"/>
              <a:ext cx="1470600" cy="143206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266092" y="5747657"/>
              <a:ext cx="42203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38827" y="4674380"/>
            <a:ext cx="1957040" cy="1463588"/>
            <a:chOff x="4661913" y="4667341"/>
            <a:chExt cx="1957040" cy="14635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27733" y="4667341"/>
              <a:ext cx="1625400" cy="143592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661913" y="5775325"/>
              <a:ext cx="914922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61492" y="5180789"/>
              <a:ext cx="45746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69610" y="4290397"/>
            <a:ext cx="14476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Left-Deep Tree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0621" y="4292071"/>
            <a:ext cx="16112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Right-Deep Tree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21965" y="4293747"/>
            <a:ext cx="12334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Zig-Zag Tree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62488" y="4295421"/>
            <a:ext cx="12409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Bushy Tree</a:t>
            </a:r>
          </a:p>
        </p:txBody>
      </p:sp>
    </p:spTree>
    <p:extLst>
      <p:ext uri="{BB962C8B-B14F-4D97-AF65-F5344CB8AC3E}">
        <p14:creationId xmlns:p14="http://schemas.microsoft.com/office/powerpoint/2010/main" val="4594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Ordering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 Ordering</a:t>
            </a:r>
          </a:p>
          <a:p>
            <a:pPr lvl="1"/>
            <a:r>
              <a:rPr lang="en-US" dirty="0"/>
              <a:t>Given a join query graph, find the optimal join ordering</a:t>
            </a:r>
          </a:p>
          <a:p>
            <a:pPr lvl="1"/>
            <a:r>
              <a:rPr lang="en-US" dirty="0"/>
              <a:t>In general, </a:t>
            </a:r>
            <a:r>
              <a:rPr lang="en-US" b="1" dirty="0">
                <a:solidFill>
                  <a:schemeClr val="accent1"/>
                </a:solidFill>
              </a:rPr>
              <a:t>NP-hard</a:t>
            </a:r>
            <a:r>
              <a:rPr lang="en-US" dirty="0"/>
              <a:t>; but polynomial algorithms exist for special cases</a:t>
            </a:r>
          </a:p>
          <a:p>
            <a:pPr lvl="1"/>
            <a:endParaRPr lang="en-US" sz="1200" dirty="0"/>
          </a:p>
          <a:p>
            <a:r>
              <a:rPr lang="en-US" dirty="0"/>
              <a:t>Search Space</a:t>
            </a:r>
          </a:p>
          <a:p>
            <a:pPr lvl="1"/>
            <a:r>
              <a:rPr lang="en-US" dirty="0"/>
              <a:t>Dependent on query and plan types</a:t>
            </a:r>
          </a:p>
          <a:p>
            <a:pPr lvl="1"/>
            <a:r>
              <a:rPr lang="en-US" b="1" dirty="0"/>
              <a:t>Note:</a:t>
            </a:r>
            <a:r>
              <a:rPr lang="en-US" dirty="0"/>
              <a:t> if we allow cross products similar to cliques (fully connected) 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graphicFrame>
        <p:nvGraphicFramePr>
          <p:cNvPr id="8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192226"/>
              </p:ext>
            </p:extLst>
          </p:nvPr>
        </p:nvGraphicFramePr>
        <p:xfrm>
          <a:off x="515567" y="3761735"/>
          <a:ext cx="531514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Chain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CP)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CP)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zig-zag/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2n-3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C(n-1)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2(n-1)!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(n-1)!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224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384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512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~131K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~2.4M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~726K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~186M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32632"/>
              </p:ext>
            </p:extLst>
          </p:nvPr>
        </p:nvGraphicFramePr>
        <p:xfrm>
          <a:off x="5884663" y="3754646"/>
          <a:ext cx="298696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Clique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 (cross product)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n-2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r>
                        <a:rPr lang="de-DE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C(n-1)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1,680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~3.6M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~929M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~17.6G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408001" y="5933152"/>
            <a:ext cx="2190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1600" dirty="0">
                <a:latin typeface="Calibri" panose="020F0502020204030204" pitchFamily="34" charset="0"/>
                <a:ea typeface="Sun-ExtA" pitchFamily="2" charset="-128"/>
                <a:cs typeface="Calibri" panose="020F0502020204030204" pitchFamily="34" charset="0"/>
              </a:rPr>
              <a:t>C(n) … Catalan Numbers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948827E6-7914-412A-A542-BA0E463E0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836" y="76212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1B2BD49E-420F-3418-EC24-4BE0998367EF}"/>
              </a:ext>
            </a:extLst>
          </p:cNvPr>
          <p:cNvSpPr txBox="1"/>
          <p:nvPr/>
        </p:nvSpPr>
        <p:spPr>
          <a:xfrm>
            <a:off x="4872929" y="614577"/>
            <a:ext cx="346014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 (Under Construction),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http://pi3.informatik.uni-mannheim.de/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~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moer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/querycompiler.pdf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9297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Order Search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Tradeoff: </a:t>
            </a:r>
            <a:r>
              <a:rPr lang="en-US" dirty="0">
                <a:solidFill>
                  <a:schemeClr val="accent1"/>
                </a:solidFill>
              </a:rPr>
              <a:t>Optimal (or good)</a:t>
            </a:r>
            <a:r>
              <a:rPr lang="en-US" b="0" dirty="0"/>
              <a:t> plan vs </a:t>
            </a:r>
            <a:r>
              <a:rPr lang="en-US" dirty="0">
                <a:solidFill>
                  <a:schemeClr val="accent1"/>
                </a:solidFill>
              </a:rPr>
              <a:t>compilation time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rgbClr val="7889FB"/>
                </a:solidFill>
              </a:rPr>
              <a:t>Naïve Full Enumeration</a:t>
            </a:r>
          </a:p>
          <a:p>
            <a:pPr lvl="1"/>
            <a:r>
              <a:rPr lang="en-US" dirty="0"/>
              <a:t>Infeasible for reasonably large queries (long tail up to 1000s of joins)</a:t>
            </a:r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Exact Dynamic Programming</a:t>
            </a:r>
          </a:p>
          <a:p>
            <a:pPr lvl="1"/>
            <a:r>
              <a:rPr lang="en-US" dirty="0"/>
              <a:t>Guarantees optimal plan, often too expensive (beyond 20 relations)</a:t>
            </a:r>
          </a:p>
          <a:p>
            <a:pPr lvl="1"/>
            <a:r>
              <a:rPr lang="en-US" dirty="0"/>
              <a:t>Bottom-up vs top-down approaches</a:t>
            </a:r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Greedy / Heuristic Algorithms</a:t>
            </a:r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Approximate Algorithms</a:t>
            </a:r>
          </a:p>
          <a:p>
            <a:pPr lvl="1"/>
            <a:r>
              <a:rPr lang="en-US" dirty="0"/>
              <a:t>E.g., Genetic algorithms, </a:t>
            </a:r>
            <a:br>
              <a:rPr lang="en-US" dirty="0"/>
            </a:br>
            <a:r>
              <a:rPr lang="en-US" dirty="0"/>
              <a:t>simulated annealing</a:t>
            </a:r>
          </a:p>
          <a:p>
            <a:pPr lvl="1"/>
            <a:endParaRPr lang="en-US" sz="700" dirty="0"/>
          </a:p>
          <a:p>
            <a:r>
              <a:rPr lang="en-US" dirty="0"/>
              <a:t>Example </a:t>
            </a:r>
            <a:r>
              <a:rPr lang="en-US" dirty="0">
                <a:solidFill>
                  <a:schemeClr val="accent1"/>
                </a:solidFill>
              </a:rPr>
              <a:t>PostgreSQL</a:t>
            </a:r>
          </a:p>
          <a:p>
            <a:pPr lvl="1"/>
            <a:r>
              <a:rPr lang="en-US" dirty="0"/>
              <a:t>Exact optimization (</a:t>
            </a:r>
            <a:r>
              <a:rPr lang="en-US" dirty="0" err="1"/>
              <a:t>DPSize</a:t>
            </a:r>
            <a:r>
              <a:rPr lang="en-US" dirty="0"/>
              <a:t>) if &lt; 12 </a:t>
            </a:r>
            <a:br>
              <a:rPr lang="en-US" dirty="0"/>
            </a:br>
            <a:r>
              <a:rPr lang="en-US" dirty="0"/>
              <a:t>relations (</a:t>
            </a:r>
            <a:r>
              <a:rPr lang="en-US" dirty="0" err="1"/>
              <a:t>geqo_threshold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Genetic algorithm for larger queries</a:t>
            </a:r>
          </a:p>
          <a:p>
            <a:pPr lvl="1"/>
            <a:r>
              <a:rPr lang="en-US" dirty="0"/>
              <a:t>Join methods: NLJ, SMJ, HJ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sp>
        <p:nvSpPr>
          <p:cNvPr id="5" name="Ellipse 8"/>
          <p:cNvSpPr/>
          <p:nvPr/>
        </p:nvSpPr>
        <p:spPr>
          <a:xfrm>
            <a:off x="7102331" y="754238"/>
            <a:ext cx="1839433" cy="1405302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(unknown)</a:t>
            </a:r>
          </a:p>
          <a:p>
            <a:pPr algn="ctr">
              <a:lnSpc>
                <a:spcPts val="1400"/>
              </a:lnSpc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llipse 9"/>
          <p:cNvSpPr/>
          <p:nvPr/>
        </p:nvSpPr>
        <p:spPr>
          <a:xfrm>
            <a:off x="7251190" y="1177047"/>
            <a:ext cx="1552366" cy="99777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</a:t>
            </a:r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llipse 10"/>
          <p:cNvSpPr/>
          <p:nvPr/>
        </p:nvSpPr>
        <p:spPr>
          <a:xfrm>
            <a:off x="7474471" y="1585607"/>
            <a:ext cx="1105786" cy="611539"/>
          </a:xfrm>
          <a:prstGeom prst="ellipse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Explored</a:t>
            </a:r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35" y="3317129"/>
            <a:ext cx="3499350" cy="198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1"/>
          <p:cNvSpPr txBox="1"/>
          <p:nvPr/>
        </p:nvSpPr>
        <p:spPr>
          <a:xfrm>
            <a:off x="6543177" y="3480711"/>
            <a:ext cx="179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DP Enum</a:t>
            </a:r>
          </a:p>
        </p:txBody>
      </p:sp>
      <p:sp>
        <p:nvSpPr>
          <p:cNvPr id="10" name="Textfeld 7"/>
          <p:cNvSpPr txBox="1"/>
          <p:nvPr/>
        </p:nvSpPr>
        <p:spPr>
          <a:xfrm>
            <a:off x="7334657" y="4328831"/>
            <a:ext cx="124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Heuristics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720" y="552279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136204" y="5477655"/>
            <a:ext cx="315066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[Nicolas Bruno, César A. Galindo-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Legaria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Milind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Joshi: Polynomial heuristics for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8606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Join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b="0" dirty="0"/>
              <a:t>Part</a:t>
            </a:r>
            <a:r>
              <a:rPr lang="de-DE" b="0" dirty="0"/>
              <a:t> ⋈ </a:t>
            </a:r>
            <a:r>
              <a:rPr lang="en-US" b="0" dirty="0" err="1"/>
              <a:t>Lineorder</a:t>
            </a:r>
            <a:r>
              <a:rPr lang="de-DE" b="0" dirty="0"/>
              <a:t> ⋈ </a:t>
            </a:r>
            <a:r>
              <a:rPr lang="en-US" b="0" dirty="0"/>
              <a:t>Supplier</a:t>
            </a:r>
            <a:r>
              <a:rPr lang="de-DE" b="0" dirty="0"/>
              <a:t> ⋈ </a:t>
            </a:r>
            <a:r>
              <a:rPr lang="el-GR" dirty="0"/>
              <a:t>σ</a:t>
            </a:r>
            <a:r>
              <a:rPr lang="en-US" dirty="0"/>
              <a:t>(</a:t>
            </a:r>
            <a:r>
              <a:rPr lang="en-US" b="0" dirty="0"/>
              <a:t>Customer) </a:t>
            </a:r>
            <a:r>
              <a:rPr lang="de-DE" b="0" dirty="0"/>
              <a:t>⋈ </a:t>
            </a:r>
            <a:r>
              <a:rPr lang="el-GR" dirty="0"/>
              <a:t>σ</a:t>
            </a:r>
            <a:r>
              <a:rPr lang="en-US" dirty="0"/>
              <a:t>(</a:t>
            </a:r>
            <a:r>
              <a:rPr lang="en-US" b="0" dirty="0"/>
              <a:t>Date), </a:t>
            </a:r>
            <a:r>
              <a:rPr lang="en-US" b="1" dirty="0">
                <a:solidFill>
                  <a:schemeClr val="accent1"/>
                </a:solidFill>
              </a:rPr>
              <a:t>left-deep plans</a:t>
            </a:r>
            <a:endParaRPr lang="de-DE" b="1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6442" y="632297"/>
            <a:ext cx="11965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Star Schema Benchmark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59" y="741210"/>
            <a:ext cx="1104495" cy="785123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334213"/>
              </p:ext>
            </p:extLst>
          </p:nvPr>
        </p:nvGraphicFramePr>
        <p:xfrm>
          <a:off x="648510" y="2172072"/>
          <a:ext cx="40791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Costs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30M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20M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l-GR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90K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40K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575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 </a:t>
                      </a:r>
                      <a:r>
                        <a:rPr lang="de-DE" sz="1600" b="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Customer</a:t>
                      </a:r>
                      <a:endParaRPr lang="en-US" sz="1600" strike="sngStrik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02692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61116658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60118"/>
              </p:ext>
            </p:extLst>
          </p:nvPr>
        </p:nvGraphicFramePr>
        <p:xfrm>
          <a:off x="634729" y="4979317"/>
          <a:ext cx="4079132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9672">
                  <a:extLst>
                    <a:ext uri="{9D8B030D-6E8A-4147-A177-3AD203B41FA5}">
                      <a16:colId xmlns:a16="http://schemas.microsoft.com/office/drawing/2014/main" val="332175580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021055307"/>
                    </a:ext>
                  </a:extLst>
                </a:gridCol>
                <a:gridCol w="647699">
                  <a:extLst>
                    <a:ext uri="{9D8B030D-6E8A-4147-A177-3AD203B41FA5}">
                      <a16:colId xmlns:a16="http://schemas.microsoft.com/office/drawing/2014/main" val="52781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150K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4439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100K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004547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75K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49180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199143"/>
              </p:ext>
            </p:extLst>
          </p:nvPr>
        </p:nvGraphicFramePr>
        <p:xfrm>
          <a:off x="4857357" y="2178557"/>
          <a:ext cx="4079132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Costs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600" b="0" baseline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120M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Customer))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105M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666527"/>
              </p:ext>
            </p:extLst>
          </p:nvPr>
        </p:nvGraphicFramePr>
        <p:xfrm>
          <a:off x="4854112" y="3916568"/>
          <a:ext cx="407913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Customer))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135M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98852" y="4902740"/>
            <a:ext cx="2986388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Simple 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algorithm for left-deep trees;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algorithms for bushy trees existing (e.g., GOO)</a:t>
            </a:r>
          </a:p>
        </p:txBody>
      </p:sp>
    </p:spTree>
    <p:extLst>
      <p:ext uri="{BB962C8B-B14F-4D97-AF65-F5344CB8AC3E}">
        <p14:creationId xmlns:p14="http://schemas.microsoft.com/office/powerpoint/2010/main" val="36476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Join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Exact Enumeration via Dynamic Programming</a:t>
            </a:r>
          </a:p>
          <a:p>
            <a:pPr lvl="1"/>
            <a:r>
              <a:rPr lang="en-US" b="1" dirty="0"/>
              <a:t>#1: </a:t>
            </a:r>
            <a:r>
              <a:rPr lang="en-US" b="1" dirty="0">
                <a:solidFill>
                  <a:srgbClr val="7889FB"/>
                </a:solidFill>
              </a:rPr>
              <a:t>Optimal substructure </a:t>
            </a:r>
            <a:r>
              <a:rPr lang="en-US" dirty="0"/>
              <a:t>(Bellman’s Principle of Optimality)</a:t>
            </a:r>
          </a:p>
          <a:p>
            <a:pPr lvl="1"/>
            <a:r>
              <a:rPr lang="en-US" b="1" dirty="0"/>
              <a:t>#2: </a:t>
            </a:r>
            <a:r>
              <a:rPr lang="en-US" b="1" dirty="0">
                <a:solidFill>
                  <a:srgbClr val="7889FB"/>
                </a:solidFill>
              </a:rPr>
              <a:t>Overlapping </a:t>
            </a:r>
            <a:r>
              <a:rPr lang="en-US" b="1" dirty="0" err="1">
                <a:solidFill>
                  <a:srgbClr val="7889FB"/>
                </a:solidFill>
              </a:rPr>
              <a:t>subproblems</a:t>
            </a:r>
            <a:r>
              <a:rPr lang="en-US" dirty="0"/>
              <a:t> allow for </a:t>
            </a:r>
            <a:r>
              <a:rPr lang="en-US" dirty="0" err="1"/>
              <a:t>memoization</a:t>
            </a:r>
            <a:endParaRPr lang="en-US" dirty="0"/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 Approach </a:t>
            </a:r>
            <a:r>
              <a:rPr lang="en-US" dirty="0" err="1">
                <a:sym typeface="Wingdings" panose="05000000000000000000" pitchFamily="2" charset="2"/>
              </a:rPr>
              <a:t>DPSize</a:t>
            </a:r>
            <a:r>
              <a:rPr lang="en-US" dirty="0">
                <a:sym typeface="Wingdings" panose="05000000000000000000" pitchFamily="2" charset="2"/>
              </a:rPr>
              <a:t>: Split in independent </a:t>
            </a:r>
            <a:r>
              <a:rPr lang="en-US" dirty="0" err="1">
                <a:sym typeface="Wingdings" panose="05000000000000000000" pitchFamily="2" charset="2"/>
              </a:rPr>
              <a:t>subproblems</a:t>
            </a:r>
            <a:r>
              <a:rPr lang="en-US" dirty="0">
                <a:sym typeface="Wingdings" panose="05000000000000000000" pitchFamily="2" charset="2"/>
              </a:rPr>
              <a:t> (optimal plan per set of quantifiers and interesting properties), solve </a:t>
            </a:r>
            <a:r>
              <a:rPr lang="en-US" dirty="0" err="1">
                <a:sym typeface="Wingdings" panose="05000000000000000000" pitchFamily="2" charset="2"/>
              </a:rPr>
              <a:t>subproblems</a:t>
            </a:r>
            <a:r>
              <a:rPr lang="en-US" dirty="0">
                <a:sym typeface="Wingdings" panose="05000000000000000000" pitchFamily="2" charset="2"/>
              </a:rPr>
              <a:t>, combine solutions</a:t>
            </a:r>
            <a:endParaRPr lang="en-US" sz="700" dirty="0"/>
          </a:p>
          <a:p>
            <a:r>
              <a:rPr lang="en-US" dirty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956212"/>
              </p:ext>
            </p:extLst>
          </p:nvPr>
        </p:nvGraphicFramePr>
        <p:xfrm>
          <a:off x="152400" y="3864681"/>
          <a:ext cx="114137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03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729574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Tbl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IX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Tbl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IX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173019"/>
              </p:ext>
            </p:extLst>
          </p:nvPr>
        </p:nvGraphicFramePr>
        <p:xfrm>
          <a:off x="1413755" y="3676611"/>
          <a:ext cx="170882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58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1147864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⋈D, </a:t>
                      </a:r>
                      <a:r>
                        <a:rPr lang="en-US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⋈S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6141209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506026"/>
              </p:ext>
            </p:extLst>
          </p:nvPr>
        </p:nvGraphicFramePr>
        <p:xfrm>
          <a:off x="3219860" y="3439903"/>
          <a:ext cx="277237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278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203010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P⋈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{D,L,S}</a:t>
                      </a:r>
                      <a:endParaRPr lang="en-US" sz="1800" strike="sngStrik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73256933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021246"/>
              </p:ext>
            </p:extLst>
          </p:nvPr>
        </p:nvGraphicFramePr>
        <p:xfrm>
          <a:off x="6089521" y="3277776"/>
          <a:ext cx="286080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666">
                  <a:extLst>
                    <a:ext uri="{9D8B030D-6E8A-4147-A177-3AD203B41FA5}">
                      <a16:colId xmlns:a16="http://schemas.microsoft.com/office/drawing/2014/main" val="612725735"/>
                    </a:ext>
                  </a:extLst>
                </a:gridCol>
                <a:gridCol w="1956138">
                  <a:extLst>
                    <a:ext uri="{9D8B030D-6E8A-4147-A177-3AD203B41FA5}">
                      <a16:colId xmlns:a16="http://schemas.microsoft.com/office/drawing/2014/main" val="664195607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366962558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⋈P,</a:t>
                      </a:r>
                      <a:r>
                        <a:rPr lang="en-US" sz="18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40196395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585227491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L,P,S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06317154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63348578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89889" y="3326859"/>
            <a:ext cx="87549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2819" y="3099878"/>
            <a:ext cx="22707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Q1+Q2, Q2+Q1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2947" y="2940993"/>
            <a:ext cx="253031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Q1+Q3, Q2+Q2, Q3+Q1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435554"/>
              </p:ext>
            </p:extLst>
          </p:nvPr>
        </p:nvGraphicFramePr>
        <p:xfrm>
          <a:off x="6076608" y="6048866"/>
          <a:ext cx="286080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132">
                  <a:extLst>
                    <a:ext uri="{9D8B030D-6E8A-4147-A177-3AD203B41FA5}">
                      <a16:colId xmlns:a16="http://schemas.microsoft.com/office/drawing/2014/main" val="2756380232"/>
                    </a:ext>
                  </a:extLst>
                </a:gridCol>
                <a:gridCol w="1748672">
                  <a:extLst>
                    <a:ext uri="{9D8B030D-6E8A-4147-A177-3AD203B41FA5}">
                      <a16:colId xmlns:a16="http://schemas.microsoft.com/office/drawing/2014/main" val="141609866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066877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05037193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89433" y="5447491"/>
            <a:ext cx="25303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Q1+Q4, Q2+Q3,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Q3+Q2, Q4+Q1</a:t>
            </a:r>
          </a:p>
        </p:txBody>
      </p:sp>
    </p:spTree>
    <p:extLst>
      <p:ext uri="{BB962C8B-B14F-4D97-AF65-F5344CB8AC3E}">
        <p14:creationId xmlns:p14="http://schemas.microsoft.com/office/powerpoint/2010/main" val="137373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&amp;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Hybrid: HSi13 / </a:t>
            </a:r>
            <a:r>
              <a:rPr lang="en-US" dirty="0">
                <a:hlinkClick r:id="rId2"/>
              </a:rPr>
              <a:t>https://tugraz.webex.com/meet/m.boehm</a:t>
            </a:r>
            <a:endParaRPr lang="en-US" sz="1200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Apr 25:</a:t>
            </a:r>
            <a:r>
              <a:rPr lang="en-US" dirty="0">
                <a:solidFill>
                  <a:schemeClr val="tx1"/>
                </a:solidFill>
              </a:rPr>
              <a:t> no more COVID restrictions at TU </a:t>
            </a:r>
            <a:r>
              <a:rPr lang="en-US" dirty="0" smtClean="0">
                <a:solidFill>
                  <a:schemeClr val="tx1"/>
                </a:solidFill>
              </a:rPr>
              <a:t>Graz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Exercises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Exercise 2: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due </a:t>
            </a:r>
            <a:r>
              <a:rPr lang="en-US" dirty="0">
                <a:solidFill>
                  <a:schemeClr val="tx1"/>
                </a:solidFill>
              </a:rPr>
              <a:t>May 03 + 7 late days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Last chance</a:t>
            </a:r>
            <a:r>
              <a:rPr lang="en-US" dirty="0">
                <a:solidFill>
                  <a:schemeClr val="tx1"/>
                </a:solidFill>
              </a:rPr>
              <a:t> to submit in </a:t>
            </a:r>
            <a:r>
              <a:rPr lang="en-US" dirty="0" err="1">
                <a:solidFill>
                  <a:schemeClr val="tx1"/>
                </a:solidFill>
              </a:rPr>
              <a:t>TeachCenter</a:t>
            </a:r>
            <a:r>
              <a:rPr lang="en-US" dirty="0">
                <a:solidFill>
                  <a:schemeClr val="tx1"/>
                </a:solidFill>
              </a:rPr>
              <a:t>: May 10 (</a:t>
            </a:r>
            <a:r>
              <a:rPr lang="en-US" b="1" dirty="0">
                <a:solidFill>
                  <a:schemeClr val="accent1"/>
                </a:solidFill>
              </a:rPr>
              <a:t>tomorrow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Exercise 3: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published </a:t>
            </a:r>
            <a:r>
              <a:rPr lang="en-US" dirty="0">
                <a:solidFill>
                  <a:schemeClr val="tx1"/>
                </a:solidFill>
              </a:rPr>
              <a:t>May 09 (</a:t>
            </a:r>
            <a:r>
              <a:rPr lang="en-US" dirty="0" smtClean="0">
                <a:solidFill>
                  <a:schemeClr val="tx1"/>
                </a:solidFill>
              </a:rPr>
              <a:t>tonight), due May 31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5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Rewrite the following RA expressions – assuming two relations R(a, b, c) and S(d, e, f) – into equivalent expressions with lower costs. </a:t>
            </a:r>
            <a:r>
              <a:rPr lang="en-US" b="0" dirty="0"/>
              <a:t>(5 points)</a:t>
            </a:r>
          </a:p>
          <a:p>
            <a:endParaRPr lang="en-US" b="0" dirty="0"/>
          </a:p>
          <a:p>
            <a:pPr lvl="1"/>
            <a:r>
              <a:rPr lang="el-GR" b="1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b=7</a:t>
            </a:r>
            <a:r>
              <a:rPr lang="en-US" dirty="0">
                <a:latin typeface="Consolas" panose="020B0609020204030204" pitchFamily="49" charset="0"/>
              </a:rPr>
              <a:t>(R </a:t>
            </a:r>
            <a:r>
              <a:rPr lang="de-DE" dirty="0">
                <a:latin typeface="Consolas" panose="020B0609020204030204" pitchFamily="49" charset="0"/>
              </a:rPr>
              <a:t>⋈ </a:t>
            </a:r>
            <a:r>
              <a:rPr lang="en-US" dirty="0">
                <a:latin typeface="Consolas" panose="020B0609020204030204" pitchFamily="49" charset="0"/>
              </a:rPr>
              <a:t>S)</a:t>
            </a:r>
          </a:p>
          <a:p>
            <a:pPr lvl="1"/>
            <a:endParaRPr lang="en-US" b="0" dirty="0"/>
          </a:p>
          <a:p>
            <a:pPr lvl="1"/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b="1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e&gt;3</a:t>
            </a:r>
            <a:r>
              <a:rPr lang="en-US" dirty="0">
                <a:latin typeface="Consolas" panose="020B0609020204030204" pitchFamily="49" charset="0"/>
              </a:rPr>
              <a:t>(S)) </a:t>
            </a:r>
            <a:r>
              <a:rPr lang="en-US" b="1" dirty="0">
                <a:latin typeface="Consolas" panose="020B0609020204030204" pitchFamily="49" charset="0"/>
              </a:rPr>
              <a:t>∩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l-GR" b="1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f&lt;7</a:t>
            </a:r>
            <a:r>
              <a:rPr lang="en-US" dirty="0">
                <a:latin typeface="Consolas" panose="020B0609020204030204" pitchFamily="49" charset="0"/>
              </a:rPr>
              <a:t>(S))</a:t>
            </a:r>
            <a:r>
              <a:rPr lang="ja-JP" altLang="de-DE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 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l-GR" b="1" dirty="0">
                <a:latin typeface="Consolas" panose="020B0609020204030204" pitchFamily="49" charset="0"/>
              </a:rPr>
              <a:t>π</a:t>
            </a:r>
            <a:r>
              <a:rPr lang="en-US" baseline="-25000" dirty="0" err="1">
                <a:latin typeface="Consolas" panose="020B0609020204030204" pitchFamily="49" charset="0"/>
              </a:rPr>
              <a:t>a,b</a:t>
            </a:r>
            <a:r>
              <a:rPr lang="en-US" dirty="0">
                <a:latin typeface="Consolas" panose="020B0609020204030204" pitchFamily="49" charset="0"/>
              </a:rPr>
              <a:t>(R </a:t>
            </a:r>
            <a:r>
              <a:rPr lang="de-DE" dirty="0">
                <a:latin typeface="Consolas" panose="020B0609020204030204" pitchFamily="49" charset="0"/>
              </a:rPr>
              <a:t>⋈</a:t>
            </a:r>
            <a:r>
              <a:rPr lang="de-DE" baseline="-25000" dirty="0">
                <a:latin typeface="Consolas" panose="020B0609020204030204" pitchFamily="49" charset="0"/>
              </a:rPr>
              <a:t>a=d </a:t>
            </a:r>
            <a:r>
              <a:rPr lang="en-US" dirty="0">
                <a:latin typeface="Consolas" panose="020B0609020204030204" pitchFamily="49" charset="0"/>
              </a:rPr>
              <a:t>S)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latin typeface="Consolas" panose="020B0609020204030204" pitchFamily="49" charset="0"/>
              </a:rPr>
              <a:t>R </a:t>
            </a:r>
            <a:r>
              <a:rPr lang="ja-JP" altLang="de-DE" b="1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∪</a:t>
            </a:r>
            <a:r>
              <a:rPr lang="ja-JP" altLang="de-DE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b="1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d&lt;e </a:t>
            </a:r>
            <a:r>
              <a:rPr lang="el-GR" baseline="-25000" dirty="0">
                <a:latin typeface="Consolas" panose="020B0609020204030204" pitchFamily="49" charset="0"/>
              </a:rPr>
              <a:t>ᴧ</a:t>
            </a:r>
            <a:r>
              <a:rPr lang="en-US" baseline="-25000" dirty="0">
                <a:latin typeface="Consolas" panose="020B0609020204030204" pitchFamily="49" charset="0"/>
              </a:rPr>
              <a:t> </a:t>
            </a:r>
            <a:r>
              <a:rPr lang="de-DE" baseline="-25000" dirty="0">
                <a:latin typeface="Consolas" panose="020B0609020204030204" pitchFamily="49" charset="0"/>
              </a:rPr>
              <a:t>e&lt;f</a:t>
            </a:r>
            <a:r>
              <a:rPr lang="el-GR" baseline="-25000" dirty="0">
                <a:latin typeface="Consolas" panose="020B0609020204030204" pitchFamily="49" charset="0"/>
              </a:rPr>
              <a:t> ᴧ</a:t>
            </a:r>
            <a:r>
              <a:rPr lang="en-US" baseline="-25000" dirty="0">
                <a:latin typeface="Consolas" panose="020B0609020204030204" pitchFamily="49" charset="0"/>
              </a:rPr>
              <a:t> </a:t>
            </a:r>
            <a:r>
              <a:rPr lang="de-DE" baseline="-25000" dirty="0">
                <a:latin typeface="Consolas" panose="020B0609020204030204" pitchFamily="49" charset="0"/>
              </a:rPr>
              <a:t>f&lt;d</a:t>
            </a:r>
            <a:r>
              <a:rPr lang="en-US" dirty="0">
                <a:latin typeface="Consolas" panose="020B0609020204030204" pitchFamily="49" charset="0"/>
              </a:rPr>
              <a:t>(S))</a:t>
            </a:r>
            <a:r>
              <a:rPr lang="ja-JP" altLang="de-DE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 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pPr lvl="1"/>
            <a:r>
              <a:rPr lang="el-GR" b="1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b=3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b="1" dirty="0">
                <a:latin typeface="Consolas" panose="020B0609020204030204" pitchFamily="49" charset="0"/>
              </a:rPr>
              <a:t>γ</a:t>
            </a:r>
            <a:r>
              <a:rPr lang="en-US" baseline="-25000" dirty="0" err="1">
                <a:latin typeface="Consolas" panose="020B0609020204030204" pitchFamily="49" charset="0"/>
              </a:rPr>
              <a:t>b,max</a:t>
            </a:r>
            <a:r>
              <a:rPr lang="en-US" baseline="-25000" dirty="0">
                <a:latin typeface="Consolas" panose="020B0609020204030204" pitchFamily="49" charset="0"/>
              </a:rPr>
              <a:t>(c)</a:t>
            </a:r>
            <a:r>
              <a:rPr lang="en-US" dirty="0">
                <a:latin typeface="Consolas" panose="020B0609020204030204" pitchFamily="49" charset="0"/>
              </a:rPr>
              <a:t>(R))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2197" y="2324911"/>
            <a:ext cx="31906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l-GR" b="1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b=7</a:t>
            </a:r>
            <a:r>
              <a:rPr lang="en-US" dirty="0">
                <a:latin typeface="Consolas" panose="020B0609020204030204" pitchFamily="49" charset="0"/>
              </a:rPr>
              <a:t>(R) </a:t>
            </a:r>
            <a:r>
              <a:rPr lang="de-DE" dirty="0">
                <a:latin typeface="Consolas" panose="020B0609020204030204" pitchFamily="49" charset="0"/>
              </a:rPr>
              <a:t>⋈ </a:t>
            </a:r>
            <a:r>
              <a:rPr lang="en-US" dirty="0">
                <a:latin typeface="Consolas" panose="020B0609020204030204" pitchFamily="49" charset="0"/>
              </a:rPr>
              <a:t>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28682" y="4315841"/>
            <a:ext cx="31906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R </a:t>
            </a:r>
            <a:r>
              <a:rPr lang="ja-JP" altLang="de-DE" b="1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∪ </a:t>
            </a:r>
            <a:r>
              <a:rPr lang="de-DE" dirty="0">
                <a:latin typeface="Consolas" panose="020B0609020204030204" pitchFamily="49" charset="0"/>
              </a:rPr>
              <a:t>Ø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R</a:t>
            </a:r>
            <a:r>
              <a:rPr lang="ja-JP" altLang="de-DE" b="1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 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5166" y="4954627"/>
            <a:ext cx="31906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l-GR" b="1" dirty="0">
                <a:latin typeface="Consolas" panose="020B0609020204030204" pitchFamily="49" charset="0"/>
              </a:rPr>
              <a:t>γ</a:t>
            </a:r>
            <a:r>
              <a:rPr lang="en-US" baseline="-25000" dirty="0">
                <a:latin typeface="Consolas" panose="020B0609020204030204" pitchFamily="49" charset="0"/>
              </a:rPr>
              <a:t>3,max(c)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b="1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b=3</a:t>
            </a:r>
            <a:r>
              <a:rPr lang="en-US" dirty="0">
                <a:latin typeface="Consolas" panose="020B0609020204030204" pitchFamily="49" charset="0"/>
              </a:rPr>
              <a:t>(R))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31923" y="3647875"/>
            <a:ext cx="31906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l-GR" b="1" dirty="0">
                <a:latin typeface="Consolas" panose="020B0609020204030204" pitchFamily="49" charset="0"/>
              </a:rPr>
              <a:t>π</a:t>
            </a:r>
            <a:r>
              <a:rPr lang="en-US" baseline="-25000" dirty="0" err="1">
                <a:latin typeface="Consolas" panose="020B0609020204030204" pitchFamily="49" charset="0"/>
              </a:rPr>
              <a:t>a,b</a:t>
            </a:r>
            <a:r>
              <a:rPr lang="en-US" dirty="0">
                <a:latin typeface="Consolas" panose="020B0609020204030204" pitchFamily="49" charset="0"/>
              </a:rPr>
              <a:t>(R)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⋉</a:t>
            </a:r>
            <a:r>
              <a:rPr lang="de-DE" baseline="-25000" dirty="0">
                <a:latin typeface="Consolas" panose="020B0609020204030204" pitchFamily="49" charset="0"/>
              </a:rPr>
              <a:t>a=d </a:t>
            </a:r>
            <a:r>
              <a:rPr lang="en-US" dirty="0">
                <a:latin typeface="Consolas" panose="020B0609020204030204" pitchFamily="49" charset="0"/>
              </a:rPr>
              <a:t>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928680" y="3002607"/>
            <a:ext cx="31906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l-GR" b="1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e&gt;3 </a:t>
            </a:r>
            <a:r>
              <a:rPr lang="el-GR" baseline="-25000" dirty="0">
                <a:latin typeface="Consolas" panose="020B0609020204030204" pitchFamily="49" charset="0"/>
              </a:rPr>
              <a:t>ᴧ</a:t>
            </a:r>
            <a:r>
              <a:rPr lang="en-US" baseline="-25000" dirty="0">
                <a:latin typeface="Consolas" panose="020B0609020204030204" pitchFamily="49" charset="0"/>
              </a:rPr>
              <a:t> </a:t>
            </a:r>
            <a:r>
              <a:rPr lang="de-DE" baseline="-25000" dirty="0">
                <a:latin typeface="Consolas" panose="020B0609020204030204" pitchFamily="49" charset="0"/>
              </a:rPr>
              <a:t>f&lt;7</a:t>
            </a:r>
            <a:r>
              <a:rPr lang="en-US" dirty="0">
                <a:latin typeface="Consolas" panose="020B0609020204030204" pitchFamily="49" charset="0"/>
              </a:rPr>
              <a:t>(S)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" grpId="0"/>
      <p:bldP spid="41" grpId="0"/>
      <p:bldP spid="42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relations R(</a:t>
            </a:r>
            <a:r>
              <a:rPr lang="en-US" dirty="0" err="1"/>
              <a:t>a,b,c</a:t>
            </a:r>
            <a:r>
              <a:rPr lang="en-US" dirty="0"/>
              <a:t>) and S(</a:t>
            </a:r>
            <a:r>
              <a:rPr lang="en-US" dirty="0" err="1"/>
              <a:t>d,e</a:t>
            </a:r>
            <a:r>
              <a:rPr lang="en-US" dirty="0"/>
              <a:t>), and indicate in the table below whether or not the two RA expressions per row are equivalent in bag semantics. For non-equivalent expressions briefly explain why. </a:t>
            </a:r>
            <a:r>
              <a:rPr lang="en-US" b="0" dirty="0"/>
              <a:t>(5 points)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6511"/>
          <a:stretch/>
        </p:blipFill>
        <p:spPr>
          <a:xfrm>
            <a:off x="595324" y="2922676"/>
            <a:ext cx="6863609" cy="22913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616758" y="2961588"/>
            <a:ext cx="1303507" cy="2118206"/>
            <a:chOff x="7490298" y="2961588"/>
            <a:chExt cx="1303507" cy="21182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1365" y="3719286"/>
              <a:ext cx="350105" cy="3520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55411" y="3385135"/>
              <a:ext cx="334370" cy="33830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90298" y="2961588"/>
              <a:ext cx="130350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Equivalent?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8122" y="4727722"/>
              <a:ext cx="350105" cy="3520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61896" y="4062829"/>
              <a:ext cx="334370" cy="3383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58654" y="4400056"/>
              <a:ext cx="334370" cy="3383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153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Execution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61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627980" y="1506355"/>
            <a:ext cx="0" cy="4371931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Query Processing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9507" y="2388644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5" idx="0"/>
            <a:endCxn id="14" idx="2"/>
          </p:cNvCxnSpPr>
          <p:nvPr/>
        </p:nvCxnSpPr>
        <p:spPr>
          <a:xfrm flipV="1">
            <a:off x="6420493" y="3050131"/>
            <a:ext cx="0" cy="10288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79505" y="3233791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Semantic Analysis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9507" y="4078938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9507" y="4930155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144662" y="1506355"/>
          <a:ext cx="2551662" cy="15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3661410330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022204254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95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081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8291698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556911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9873852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291489" y="4078938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Execution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1489" y="4930155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Caching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48062" y="4930155"/>
            <a:ext cx="559837" cy="475856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808511" y="2092576"/>
            <a:ext cx="0" cy="2960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2808509" y="2864500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96139" y="5495730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Compile Time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35082" y="5495731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Runtime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2808509" y="3709647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2808511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3937515" y="5168083"/>
            <a:ext cx="41054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>
            <a:off x="4907899" y="5168083"/>
            <a:ext cx="3835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8" idx="0"/>
            <a:endCxn id="15" idx="2"/>
          </p:cNvCxnSpPr>
          <p:nvPr/>
        </p:nvCxnSpPr>
        <p:spPr>
          <a:xfrm flipV="1">
            <a:off x="6420493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5820" y="282649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AST/IR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8930" y="3688016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039" y="454954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937513" y="3471719"/>
            <a:ext cx="533921" cy="14584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56096" y="1446245"/>
            <a:ext cx="29011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</p:spTree>
    <p:extLst>
      <p:ext uri="{BB962C8B-B14F-4D97-AF65-F5344CB8AC3E}">
        <p14:creationId xmlns:p14="http://schemas.microsoft.com/office/powerpoint/2010/main" val="686558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Execution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execution strategies (processing models) with different pros/cons </a:t>
            </a:r>
            <a:r>
              <a:rPr lang="en-US" b="0" dirty="0"/>
              <a:t>(e.g., memory requirements, DAGs, efficiency, reuse)</a:t>
            </a:r>
          </a:p>
          <a:p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Iterator Model</a:t>
            </a:r>
            <a:r>
              <a:rPr lang="en-US" dirty="0"/>
              <a:t> </a:t>
            </a:r>
            <a:r>
              <a:rPr lang="en-US" b="0" dirty="0"/>
              <a:t>(mostly row stores)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Materialized Intermediates</a:t>
            </a:r>
            <a:r>
              <a:rPr lang="en-US" dirty="0"/>
              <a:t> </a:t>
            </a:r>
            <a:r>
              <a:rPr lang="en-US" b="0" dirty="0"/>
              <a:t>(mostly column stores)</a:t>
            </a:r>
          </a:p>
          <a:p>
            <a:pPr lvl="1"/>
            <a:endParaRPr lang="en-US" dirty="0"/>
          </a:p>
          <a:p>
            <a:r>
              <a:rPr lang="en-US" dirty="0"/>
              <a:t>#3 </a:t>
            </a:r>
            <a:r>
              <a:rPr lang="en-US" dirty="0" err="1">
                <a:solidFill>
                  <a:srgbClr val="7889FB"/>
                </a:solidFill>
              </a:rPr>
              <a:t>Vectorized</a:t>
            </a:r>
            <a:r>
              <a:rPr lang="en-US" dirty="0">
                <a:solidFill>
                  <a:srgbClr val="7889FB"/>
                </a:solidFill>
              </a:rPr>
              <a:t> (Batched) Execution</a:t>
            </a:r>
            <a:r>
              <a:rPr lang="en-US" dirty="0"/>
              <a:t> </a:t>
            </a:r>
            <a:r>
              <a:rPr lang="en-US" b="0" dirty="0"/>
              <a:t>(row/column stores)</a:t>
            </a:r>
          </a:p>
          <a:p>
            <a:pPr lvl="1"/>
            <a:endParaRPr lang="en-US" dirty="0"/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Query Compilation</a:t>
            </a:r>
            <a:r>
              <a:rPr lang="en-US" dirty="0"/>
              <a:t> </a:t>
            </a:r>
            <a:r>
              <a:rPr lang="en-US" b="0" dirty="0"/>
              <a:t>(row/column stores)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sp>
        <p:nvSpPr>
          <p:cNvPr id="5" name="Right Brace 4"/>
          <p:cNvSpPr/>
          <p:nvPr/>
        </p:nvSpPr>
        <p:spPr>
          <a:xfrm>
            <a:off x="7247105" y="3142032"/>
            <a:ext cx="223737" cy="1673159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6485" y="3336587"/>
            <a:ext cx="116731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High-level overview, details in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ADBS</a:t>
            </a:r>
          </a:p>
        </p:txBody>
      </p:sp>
    </p:spTree>
    <p:extLst>
      <p:ext uri="{BB962C8B-B14F-4D97-AF65-F5344CB8AC3E}">
        <p14:creationId xmlns:p14="http://schemas.microsoft.com/office/powerpoint/2010/main" val="29981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Volcano Iterator Model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Pipelined &amp; no global knowledge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Open-Next-Close</a:t>
            </a:r>
            <a:r>
              <a:rPr lang="en-US" dirty="0"/>
              <a:t> (ONC) interface</a:t>
            </a:r>
          </a:p>
          <a:p>
            <a:pPr lvl="1"/>
            <a:r>
              <a:rPr lang="en-US" dirty="0"/>
              <a:t>Query execution from root node (pull-based)</a:t>
            </a:r>
          </a:p>
          <a:p>
            <a:pPr lvl="1"/>
            <a:endParaRPr lang="en-US" sz="700" dirty="0"/>
          </a:p>
          <a:p>
            <a:r>
              <a:rPr lang="en-US" dirty="0"/>
              <a:t>Example </a:t>
            </a: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A=7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</a:rPr>
              <a:t>(R)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Blocking Operators</a:t>
            </a:r>
          </a:p>
          <a:p>
            <a:pPr lvl="1"/>
            <a:r>
              <a:rPr lang="en-US" dirty="0"/>
              <a:t>Sorting, grouping/aggregation, </a:t>
            </a:r>
            <a:br>
              <a:rPr lang="en-US" dirty="0"/>
            </a:br>
            <a:r>
              <a:rPr lang="en-US" dirty="0"/>
              <a:t>build-phase of (simple) hash joins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5445" y="1351450"/>
            <a:ext cx="303460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Volcano - An Extensible and Parallel Query Evaluation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Trans.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Knowl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Data Eng. 1994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894" y="1407366"/>
            <a:ext cx="4959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feld 44"/>
          <p:cNvSpPr txBox="1"/>
          <p:nvPr/>
        </p:nvSpPr>
        <p:spPr>
          <a:xfrm>
            <a:off x="5220072" y="65562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/>
              </a:rPr>
              <a:t>Scalable (</a:t>
            </a:r>
            <a:r>
              <a:rPr lang="en-US" b="1" dirty="0">
                <a:solidFill>
                  <a:srgbClr val="7889FB"/>
                </a:solidFill>
                <a:latin typeface="Calibri"/>
              </a:rPr>
              <a:t>small</a:t>
            </a:r>
            <a:r>
              <a:rPr lang="en-US" sz="1800" b="1" dirty="0">
                <a:solidFill>
                  <a:srgbClr val="7889FB"/>
                </a:solidFill>
                <a:latin typeface="Calibri"/>
              </a:rPr>
              <a:t> memory)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1"/>
                </a:solidFill>
                <a:latin typeface="Calibri"/>
              </a:rPr>
              <a:t>High CPI measures</a:t>
            </a:r>
          </a:p>
        </p:txBody>
      </p:sp>
      <p:sp>
        <p:nvSpPr>
          <p:cNvPr id="8" name="Textfeld 14"/>
          <p:cNvSpPr txBox="1"/>
          <p:nvPr/>
        </p:nvSpPr>
        <p:spPr>
          <a:xfrm>
            <a:off x="6780783" y="4455635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000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9" name="Textfeld 15"/>
          <p:cNvSpPr txBox="1"/>
          <p:nvPr/>
        </p:nvSpPr>
        <p:spPr>
          <a:xfrm>
            <a:off x="6817373" y="3839291"/>
            <a:ext cx="86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="0" baseline="-25000" dirty="0">
                <a:latin typeface="Consolas" panose="020B0609020204030204" pitchFamily="49" charset="0"/>
                <a:cs typeface="Arial"/>
              </a:rPr>
              <a:t>A=7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10" name="Gerade Verbindung 16"/>
          <p:cNvCxnSpPr/>
          <p:nvPr/>
        </p:nvCxnSpPr>
        <p:spPr>
          <a:xfrm rot="5400000" flipH="1" flipV="1">
            <a:off x="7124703" y="4355490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8"/>
          <p:cNvSpPr txBox="1"/>
          <p:nvPr/>
        </p:nvSpPr>
        <p:spPr>
          <a:xfrm>
            <a:off x="6780783" y="29835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2" name="Textfeld 20"/>
          <p:cNvSpPr txBox="1"/>
          <p:nvPr/>
        </p:nvSpPr>
        <p:spPr>
          <a:xfrm>
            <a:off x="6132711" y="370361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3" name="Textfeld 23"/>
          <p:cNvSpPr txBox="1"/>
          <p:nvPr/>
        </p:nvSpPr>
        <p:spPr>
          <a:xfrm>
            <a:off x="6933183" y="31359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4" name="Textfeld 24"/>
          <p:cNvSpPr txBox="1"/>
          <p:nvPr/>
        </p:nvSpPr>
        <p:spPr>
          <a:xfrm>
            <a:off x="7068815" y="327156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5" name="Textfeld 27"/>
          <p:cNvSpPr txBox="1"/>
          <p:nvPr/>
        </p:nvSpPr>
        <p:spPr>
          <a:xfrm>
            <a:off x="6060703" y="3847633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6" name="Textfeld 28"/>
          <p:cNvSpPr txBox="1"/>
          <p:nvPr/>
        </p:nvSpPr>
        <p:spPr>
          <a:xfrm>
            <a:off x="5988695" y="399164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7" name="Textfeld 29"/>
          <p:cNvSpPr txBox="1"/>
          <p:nvPr/>
        </p:nvSpPr>
        <p:spPr>
          <a:xfrm>
            <a:off x="5844679" y="413566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cxnSp>
        <p:nvCxnSpPr>
          <p:cNvPr id="18" name="Gerade Verbindung 31"/>
          <p:cNvCxnSpPr/>
          <p:nvPr/>
        </p:nvCxnSpPr>
        <p:spPr>
          <a:xfrm rot="5400000" flipH="1" flipV="1">
            <a:off x="7139515" y="3744458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32"/>
          <p:cNvSpPr txBox="1"/>
          <p:nvPr/>
        </p:nvSpPr>
        <p:spPr>
          <a:xfrm>
            <a:off x="6132711" y="435168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20" name="Textfeld 33"/>
          <p:cNvSpPr txBox="1"/>
          <p:nvPr/>
        </p:nvSpPr>
        <p:spPr>
          <a:xfrm>
            <a:off x="6060703" y="449570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1" name="Textfeld 34"/>
          <p:cNvSpPr txBox="1"/>
          <p:nvPr/>
        </p:nvSpPr>
        <p:spPr>
          <a:xfrm>
            <a:off x="5988695" y="4639721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2" name="Textfeld 35"/>
          <p:cNvSpPr txBox="1"/>
          <p:nvPr/>
        </p:nvSpPr>
        <p:spPr>
          <a:xfrm>
            <a:off x="5700663" y="507176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3" name="Textfeld 36"/>
          <p:cNvSpPr txBox="1"/>
          <p:nvPr/>
        </p:nvSpPr>
        <p:spPr>
          <a:xfrm>
            <a:off x="5916687" y="47837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4" name="Textfeld 37"/>
          <p:cNvSpPr txBox="1"/>
          <p:nvPr/>
        </p:nvSpPr>
        <p:spPr>
          <a:xfrm>
            <a:off x="5844679" y="4927753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5" name="Textfeld 38"/>
          <p:cNvSpPr txBox="1"/>
          <p:nvPr/>
        </p:nvSpPr>
        <p:spPr>
          <a:xfrm>
            <a:off x="7212831" y="341558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6" name="Textfeld 39"/>
          <p:cNvSpPr txBox="1"/>
          <p:nvPr/>
        </p:nvSpPr>
        <p:spPr>
          <a:xfrm>
            <a:off x="7788895" y="328260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7" name="Textfeld 40"/>
          <p:cNvSpPr txBox="1"/>
          <p:nvPr/>
        </p:nvSpPr>
        <p:spPr>
          <a:xfrm>
            <a:off x="7500863" y="493878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8" name="Textfeld 41"/>
          <p:cNvSpPr txBox="1"/>
          <p:nvPr/>
        </p:nvSpPr>
        <p:spPr>
          <a:xfrm>
            <a:off x="7500863" y="399164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53429" y="3180475"/>
            <a:ext cx="4120398" cy="25237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(r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p(r) 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//A==7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73826" y="5865469"/>
            <a:ext cx="3576499" cy="81668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PostgreSQL: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Init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GetNext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ReScan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MarkPos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RestorePos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2886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Model </a:t>
            </a:r>
            <a:r>
              <a:rPr lang="en-AT" dirty="0"/>
              <a:t>–</a:t>
            </a:r>
            <a:r>
              <a:rPr lang="en-US" dirty="0"/>
              <a:t> Predicate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Operator Predicates</a:t>
                </a:r>
              </a:p>
              <a:p>
                <a:pPr lvl="1"/>
                <a:r>
                  <a:rPr lang="en-US" dirty="0"/>
                  <a:t>Examples: arbitrary selection predicates and join conditions</a:t>
                </a:r>
              </a:p>
              <a:p>
                <a:pPr lvl="1"/>
                <a:r>
                  <a:rPr lang="en-US" dirty="0"/>
                  <a:t>Operators parameterized </a:t>
                </a:r>
                <a:r>
                  <a:rPr lang="en-US" b="1" dirty="0">
                    <a:solidFill>
                      <a:schemeClr val="accent1"/>
                    </a:solidFill>
                  </a:rPr>
                  <a:t>with in-memory expression trees/DAGs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Expression evaluation engine</a:t>
                </a:r>
                <a:r>
                  <a:rPr lang="en-US" dirty="0"/>
                  <a:t> (interpretation)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Example Selection </a:t>
                </a:r>
                <a:r>
                  <a:rPr lang="el-GR" dirty="0"/>
                  <a:t>σ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=7∧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</m:t>
                    </m:r>
                  </m:oMath>
                </a14:m>
                <a:endParaRPr lang="de-DE" dirty="0">
                  <a:latin typeface="Consolas" panose="020B0609020204030204" pitchFamily="49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407304" y="3294075"/>
            <a:ext cx="3357074" cy="1952878"/>
            <a:chOff x="5407304" y="3294075"/>
            <a:chExt cx="3357074" cy="1952878"/>
          </a:xfrm>
        </p:grpSpPr>
        <p:sp>
          <p:nvSpPr>
            <p:cNvPr id="18" name="Rounded Rectangle 17"/>
            <p:cNvSpPr/>
            <p:nvPr/>
          </p:nvSpPr>
          <p:spPr>
            <a:xfrm>
              <a:off x="6587592" y="4913681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292651" y="4915357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8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92394" y="4484955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!=</a:t>
              </a:r>
            </a:p>
          </p:txBody>
        </p:sp>
        <p:cxnSp>
          <p:nvCxnSpPr>
            <p:cNvPr id="21" name="Straight Connector 20"/>
            <p:cNvCxnSpPr>
              <a:stCxn id="18" idx="0"/>
              <a:endCxn id="20" idx="2"/>
            </p:cNvCxnSpPr>
            <p:nvPr/>
          </p:nvCxnSpPr>
          <p:spPr>
            <a:xfrm flipV="1">
              <a:off x="6768463" y="4816551"/>
              <a:ext cx="378489" cy="9713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9" idx="0"/>
              <a:endCxn id="20" idx="2"/>
            </p:cNvCxnSpPr>
            <p:nvPr/>
          </p:nvCxnSpPr>
          <p:spPr>
            <a:xfrm flipH="1" flipV="1">
              <a:off x="7146952" y="4816551"/>
              <a:ext cx="326570" cy="98806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7697578" y="4292360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D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402637" y="4294036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9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002380" y="3863634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==</a:t>
              </a:r>
            </a:p>
          </p:txBody>
        </p:sp>
        <p:cxnSp>
          <p:nvCxnSpPr>
            <p:cNvPr id="26" name="Straight Connector 25"/>
            <p:cNvCxnSpPr>
              <a:stCxn id="23" idx="0"/>
              <a:endCxn id="25" idx="2"/>
            </p:cNvCxnSpPr>
            <p:nvPr/>
          </p:nvCxnSpPr>
          <p:spPr>
            <a:xfrm flipV="1">
              <a:off x="7878449" y="4195230"/>
              <a:ext cx="378489" cy="9713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4" idx="0"/>
              <a:endCxn id="25" idx="2"/>
            </p:cNvCxnSpPr>
            <p:nvPr/>
          </p:nvCxnSpPr>
          <p:spPr>
            <a:xfrm flipH="1" flipV="1">
              <a:off x="8256938" y="4195230"/>
              <a:ext cx="326570" cy="98806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6325979" y="3876422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&amp;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223634" y="3294075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|</a:t>
              </a:r>
            </a:p>
          </p:txBody>
        </p:sp>
        <p:cxnSp>
          <p:nvCxnSpPr>
            <p:cNvPr id="32" name="Straight Connector 31"/>
            <p:cNvCxnSpPr>
              <a:stCxn id="38" idx="0"/>
              <a:endCxn id="28" idx="2"/>
            </p:cNvCxnSpPr>
            <p:nvPr/>
          </p:nvCxnSpPr>
          <p:spPr>
            <a:xfrm flipV="1">
              <a:off x="5966664" y="4208018"/>
              <a:ext cx="613873" cy="27369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0" idx="0"/>
              <a:endCxn id="28" idx="2"/>
            </p:cNvCxnSpPr>
            <p:nvPr/>
          </p:nvCxnSpPr>
          <p:spPr>
            <a:xfrm flipH="1" flipV="1">
              <a:off x="6580537" y="4208018"/>
              <a:ext cx="566415" cy="27693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8" idx="0"/>
              <a:endCxn id="29" idx="2"/>
            </p:cNvCxnSpPr>
            <p:nvPr/>
          </p:nvCxnSpPr>
          <p:spPr>
            <a:xfrm flipV="1">
              <a:off x="6580537" y="3625671"/>
              <a:ext cx="897655" cy="250751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0"/>
              <a:endCxn id="29" idx="2"/>
            </p:cNvCxnSpPr>
            <p:nvPr/>
          </p:nvCxnSpPr>
          <p:spPr>
            <a:xfrm flipH="1" flipV="1">
              <a:off x="7478192" y="3625671"/>
              <a:ext cx="778746" cy="237963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5407304" y="4910438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112363" y="4912114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7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712106" y="4481712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==</a:t>
              </a:r>
            </a:p>
          </p:txBody>
        </p:sp>
        <p:cxnSp>
          <p:nvCxnSpPr>
            <p:cNvPr id="39" name="Straight Connector 38"/>
            <p:cNvCxnSpPr>
              <a:stCxn id="36" idx="0"/>
              <a:endCxn id="38" idx="2"/>
            </p:cNvCxnSpPr>
            <p:nvPr/>
          </p:nvCxnSpPr>
          <p:spPr>
            <a:xfrm flipV="1">
              <a:off x="5588175" y="4813308"/>
              <a:ext cx="378489" cy="9713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7" idx="0"/>
              <a:endCxn id="38" idx="2"/>
            </p:cNvCxnSpPr>
            <p:nvPr/>
          </p:nvCxnSpPr>
          <p:spPr>
            <a:xfrm flipH="1" flipV="1">
              <a:off x="5966664" y="4813308"/>
              <a:ext cx="326570" cy="98806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91309"/>
              </p:ext>
            </p:extLst>
          </p:nvPr>
        </p:nvGraphicFramePr>
        <p:xfrm>
          <a:off x="1264596" y="3851256"/>
          <a:ext cx="3725846" cy="147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976">
                  <a:extLst>
                    <a:ext uri="{9D8B030D-6E8A-4147-A177-3AD203B41FA5}">
                      <a16:colId xmlns:a16="http://schemas.microsoft.com/office/drawing/2014/main" val="4198350259"/>
                    </a:ext>
                  </a:extLst>
                </a:gridCol>
                <a:gridCol w="568158">
                  <a:extLst>
                    <a:ext uri="{9D8B030D-6E8A-4147-A177-3AD203B41FA5}">
                      <a16:colId xmlns:a16="http://schemas.microsoft.com/office/drawing/2014/main" val="3614127193"/>
                    </a:ext>
                  </a:extLst>
                </a:gridCol>
                <a:gridCol w="1917537">
                  <a:extLst>
                    <a:ext uri="{9D8B030D-6E8A-4147-A177-3AD203B41FA5}">
                      <a16:colId xmlns:a16="http://schemas.microsoft.com/office/drawing/2014/main" val="181563481"/>
                    </a:ext>
                  </a:extLst>
                </a:gridCol>
                <a:gridCol w="604175">
                  <a:extLst>
                    <a:ext uri="{9D8B030D-6E8A-4147-A177-3AD203B41FA5}">
                      <a16:colId xmlns:a16="http://schemas.microsoft.com/office/drawing/2014/main" val="4046962380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58490128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8301976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50843903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7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923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529588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18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Materialized Intermediates </a:t>
            </a:r>
            <a:r>
              <a:rPr lang="en-US" sz="2400" dirty="0"/>
              <a:t>(column-at-a-time)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726" y="1281014"/>
            <a:ext cx="4590576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count(DISTINCT </a:t>
            </a:r>
            <a:r>
              <a:rPr lang="en-US" sz="1600" dirty="0" err="1">
                <a:latin typeface="Consolas" panose="020B0609020204030204" pitchFamily="49" charset="0"/>
              </a:rPr>
              <a:t>o_orderkey</a:t>
            </a:r>
            <a:r>
              <a:rPr lang="en-US" sz="1600" dirty="0">
                <a:latin typeface="Consolas" panose="020B0609020204030204" pitchFamily="49" charset="0"/>
              </a:rPr>
              <a:t>)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orders, </a:t>
            </a:r>
            <a:r>
              <a:rPr lang="en-US" sz="1600" dirty="0" err="1">
                <a:latin typeface="Consolas" panose="020B0609020204030204" pitchFamily="49" charset="0"/>
              </a:rPr>
              <a:t>lineitem</a:t>
            </a:r>
            <a:r>
              <a:rPr lang="en-US" sz="1600" dirty="0">
                <a:latin typeface="Consolas" panose="020B0609020204030204" pitchFamily="49" charset="0"/>
              </a:rPr>
              <a:t/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l_orderkey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o_orderkey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o_orderdate</a:t>
            </a:r>
            <a:r>
              <a:rPr lang="en-US" sz="1600" dirty="0">
                <a:latin typeface="Consolas" panose="020B0609020204030204" pitchFamily="49" charset="0"/>
              </a:rPr>
              <a:t> &gt;= date ’1996-07-01’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o_orderdate</a:t>
            </a:r>
            <a:r>
              <a:rPr lang="en-US" sz="1600" dirty="0">
                <a:latin typeface="Consolas" panose="020B0609020204030204" pitchFamily="49" charset="0"/>
              </a:rPr>
              <a:t> &lt; date ’1996-07-01’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  + interval ’3’ month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l_returnflag</a:t>
            </a:r>
            <a:r>
              <a:rPr lang="en-US" sz="1600" dirty="0">
                <a:latin typeface="Consolas" panose="020B0609020204030204" pitchFamily="49" charset="0"/>
              </a:rPr>
              <a:t> = ’R’;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100" y="1330438"/>
            <a:ext cx="3402715" cy="38843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38936" y="3122579"/>
            <a:ext cx="1459151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Binary </a:t>
            </a:r>
            <a:b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Association Tables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(BATs:=OID/Val)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626" y="3200403"/>
            <a:ext cx="2084897" cy="29785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387" y="3356042"/>
            <a:ext cx="2538919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Column-oriented storage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array operations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 processing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Reuse of intermediates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requirements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Unnecessary read/write from and to memory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789" y="547037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311302" y="5338727"/>
            <a:ext cx="297666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[Milena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Ivanova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Martin L.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Romulo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Goncalves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architecture for recycling intermediates in a column-store.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7415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Vectorized</a:t>
            </a:r>
            <a:r>
              <a:rPr lang="en-US" dirty="0"/>
              <a:t> Execution</a:t>
            </a:r>
            <a:r>
              <a:rPr lang="en-US" sz="2400" dirty="0"/>
              <a:t> (vector-at-a-time)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Pipelining of vectors (sub columns) </a:t>
            </a:r>
            <a:r>
              <a:rPr lang="en-US" dirty="0" err="1"/>
              <a:t>s.t.</a:t>
            </a:r>
            <a:r>
              <a:rPr lang="en-US" dirty="0"/>
              <a:t> vectors fit in CPU cache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180" y="1736007"/>
            <a:ext cx="6030272" cy="43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66688" y="4591453"/>
            <a:ext cx="1745906" cy="92412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456" y="4033492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59542" y="5924142"/>
            <a:ext cx="28307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Vector Size (# Tuples)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2976" y="2169268"/>
            <a:ext cx="214008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Workload: TPCH Q1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8913" y="4720204"/>
            <a:ext cx="249025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/X100: Hyper-Pipelining Query Execution.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8913" y="1760704"/>
            <a:ext cx="2538919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Column-oriented storage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array operations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Memory/cache efficiency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 processing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Reuse of intermediates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351" y="403349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3765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Compilation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Data-centric, not op-centric processing + LLVM code generation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60" y="2762655"/>
            <a:ext cx="4211479" cy="2165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750" y="2772380"/>
            <a:ext cx="3762224" cy="29549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6851" y="1916348"/>
            <a:ext cx="34144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Operator Trees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(w/o and w/ pipeline boundaries)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7257" y="1922832"/>
            <a:ext cx="34144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Compiled Query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(conceptual, not LLVM)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193750" y="4347111"/>
            <a:ext cx="3557916" cy="429171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99" y="532042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128408" y="5378857"/>
            <a:ext cx="383269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Efficiently Compiling Efficient Query Plans for Modern Hardware.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662709" y="384517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Optimization and Query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Goal: </a:t>
            </a:r>
            <a:r>
              <a:rPr lang="en-US" dirty="0">
                <a:solidFill>
                  <a:srgbClr val="7889FB"/>
                </a:solidFill>
              </a:rPr>
              <a:t>Basic Understanding of Internal Query Processing</a:t>
            </a:r>
          </a:p>
          <a:p>
            <a:pPr lvl="1"/>
            <a:r>
              <a:rPr lang="en-US" dirty="0"/>
              <a:t>Query rewriting and query optimization</a:t>
            </a:r>
          </a:p>
          <a:p>
            <a:pPr lvl="1"/>
            <a:r>
              <a:rPr lang="en-US" dirty="0"/>
              <a:t>Query processing and physical plan operators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Performance debugging &amp; reuse of concepts and techniques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 Overview, detailed techniques discussed in 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ADBS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207" y="1417062"/>
            <a:ext cx="292802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763113"/>
              </p:ext>
            </p:extLst>
          </p:nvPr>
        </p:nvGraphicFramePr>
        <p:xfrm>
          <a:off x="6068792" y="1506355"/>
          <a:ext cx="2551662" cy="15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3661410330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022204254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95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081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8291698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556911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9873852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</p:cNvCxnSpPr>
          <p:nvPr/>
        </p:nvCxnSpPr>
        <p:spPr>
          <a:xfrm>
            <a:off x="3715368" y="1769411"/>
            <a:ext cx="2090776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62761" y="1350168"/>
            <a:ext cx="16926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0959" y="2115413"/>
            <a:ext cx="159621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Yes, but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do we get there efficiently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2649" y="2144745"/>
            <a:ext cx="27990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CREATE VIEW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AS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Count(*)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Players P, Goals G 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WHERE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P.Pid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G.Pid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G.GOwn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=FALSE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GROUP BY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ORDER BY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Count(*)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DESC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01140" y="1185064"/>
            <a:ext cx="88696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24625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72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Plan Operators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Physical Operators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physical operators</a:t>
            </a:r>
            <a:r>
              <a:rPr lang="en-US" dirty="0"/>
              <a:t> for different data and query characteristics</a:t>
            </a:r>
          </a:p>
          <a:p>
            <a:pPr lvl="1"/>
            <a:r>
              <a:rPr lang="en-US" dirty="0"/>
              <a:t>Physical operators can have vastly different costs  </a:t>
            </a:r>
          </a:p>
          <a:p>
            <a:pPr lvl="1"/>
            <a:endParaRPr lang="en-US" dirty="0"/>
          </a:p>
          <a:p>
            <a:r>
              <a:rPr lang="en-US" dirty="0"/>
              <a:t>Examples </a:t>
            </a:r>
            <a:r>
              <a:rPr lang="en-US" b="0" dirty="0"/>
              <a:t>(supported in most DBMS)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Logical Plan </a:t>
            </a:r>
            <a:br>
              <a:rPr lang="en-US" b="1" dirty="0"/>
            </a:br>
            <a:r>
              <a:rPr lang="en-US" b="1" dirty="0"/>
              <a:t>Operators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Physical Plan</a:t>
            </a:r>
            <a:br>
              <a:rPr lang="en-US" b="1" dirty="0"/>
            </a:br>
            <a:r>
              <a:rPr lang="en-US" b="1" dirty="0"/>
              <a:t>Operators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18297" y="3317131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Selection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97" y="3317131"/>
                <a:ext cx="1459149" cy="667747"/>
              </a:xfrm>
              <a:prstGeom prst="rect">
                <a:avLst/>
              </a:prstGeom>
              <a:blipFill>
                <a:blip r:embed="rId2"/>
                <a:stretch>
                  <a:fillRect t="-454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18562" y="3323615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Projection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562" y="3323615"/>
                <a:ext cx="1459149" cy="667747"/>
              </a:xfrm>
              <a:prstGeom prst="rect">
                <a:avLst/>
              </a:prstGeom>
              <a:blipFill>
                <a:blip r:embed="rId3"/>
                <a:stretch>
                  <a:fillRect t="-4545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92769" y="3317130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Grouping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𝑎𝑔𝑔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769" y="3317130"/>
                <a:ext cx="1459149" cy="667747"/>
              </a:xfrm>
              <a:prstGeom prst="rect">
                <a:avLst/>
              </a:prstGeom>
              <a:blipFill>
                <a:blip r:embed="rId4"/>
                <a:stretch>
                  <a:fillRect t="-4545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04952" y="3317129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Join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sSub>
                        <m:sSubPr>
                          <m:ctrlPr>
                            <a:rPr lang="en-AT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dirty="0">
                              <a:solidFill>
                                <a:schemeClr val="accent1"/>
                              </a:solidFill>
                              <a:latin typeface="Consolas" panose="020B0609020204030204" pitchFamily="49" charset="0"/>
                              <a:ea typeface="Sun-ExtA" pitchFamily="2" charset="-128"/>
                              <a:cs typeface="Sun-ExtA" pitchFamily="2" charset="-128"/>
                            </a:rPr>
                            <m:t>⋈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𝑅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.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𝑎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=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𝑆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.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𝑆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952" y="3317129"/>
                <a:ext cx="1459149" cy="667747"/>
              </a:xfrm>
              <a:prstGeom prst="rect">
                <a:avLst/>
              </a:prstGeom>
              <a:blipFill>
                <a:blip r:embed="rId5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 rot="5400000">
            <a:off x="3484756" y="42440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4785021" y="42440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6259228" y="42440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7771411" y="42440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28024" y="4649819"/>
            <a:ext cx="142996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TableScan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IndexScan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8560" y="4656303"/>
            <a:ext cx="14299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06901" y="4656305"/>
            <a:ext cx="142996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SortGB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HashGB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9677" y="4653060"/>
            <a:ext cx="15729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NestedLoopJN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SortMergeJN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HashJN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99355" y="4649819"/>
            <a:ext cx="2921323" cy="92657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8297" y="5661497"/>
            <a:ext cx="14591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07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4023" y="5667981"/>
            <a:ext cx="145914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Lecture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(Exercise 3)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3" grpId="0"/>
      <p:bldP spid="16" grpId="0"/>
      <p:bldP spid="17" grpId="0"/>
      <p:bldP spid="18" grpId="0"/>
      <p:bldP spid="4" grpId="0" animBg="1"/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Join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Most general join operator</a:t>
            </a:r>
            <a:r>
              <a:rPr lang="en-US" dirty="0"/>
              <a:t> (no order, no indexes, arbitrary predicates 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Poor asymptotic behavior</a:t>
            </a:r>
            <a:r>
              <a:rPr lang="en-US" dirty="0"/>
              <a:t> (very slow)</a:t>
            </a:r>
          </a:p>
          <a:p>
            <a:pPr lvl="1"/>
            <a:endParaRPr lang="en-US" dirty="0"/>
          </a:p>
          <a:p>
            <a:r>
              <a:rPr lang="en-US" dirty="0"/>
              <a:t>Algorithm </a:t>
            </a:r>
            <a:r>
              <a:rPr lang="en-US" b="0" dirty="0"/>
              <a:t>(pseudo code)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Complexity</a:t>
            </a:r>
          </a:p>
          <a:p>
            <a:pPr lvl="1"/>
            <a:r>
              <a:rPr lang="en-US" dirty="0"/>
              <a:t>Complexity: Time: </a:t>
            </a:r>
            <a:r>
              <a:rPr lang="en-US" b="1" dirty="0">
                <a:solidFill>
                  <a:schemeClr val="accent1"/>
                </a:solidFill>
              </a:rPr>
              <a:t>O(N * M)</a:t>
            </a:r>
            <a:r>
              <a:rPr lang="en-US" dirty="0"/>
              <a:t>, Space: </a:t>
            </a:r>
            <a:r>
              <a:rPr lang="en-US" b="1" dirty="0">
                <a:solidFill>
                  <a:srgbClr val="7889FB"/>
                </a:solidFill>
              </a:rPr>
              <a:t>O(1)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Pick smaller table as inner if it fits entirely in memory (buffer pool)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1936" y="3035027"/>
            <a:ext cx="3433877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for each s in S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for each r in R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if( r.RID </a:t>
            </a:r>
            <a:r>
              <a:rPr lang="el-GR" dirty="0">
                <a:latin typeface="Consolas" panose="020B0609020204030204" pitchFamily="49" charset="0"/>
                <a:cs typeface="Calibri" panose="020F0502020204030204" pitchFamily="34" charset="0"/>
              </a:rPr>
              <a:t>θ</a:t>
            </a:r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s.SID )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emit concat(r, s)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387" y="4332636"/>
            <a:ext cx="25875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How to implement 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next()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8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791764"/>
              </p:ext>
            </p:extLst>
          </p:nvPr>
        </p:nvGraphicFramePr>
        <p:xfrm>
          <a:off x="5292678" y="3231441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862489"/>
              </p:ext>
            </p:extLst>
          </p:nvPr>
        </p:nvGraphicFramePr>
        <p:xfrm>
          <a:off x="7610760" y="3226360"/>
          <a:ext cx="11438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feld 8"/>
          <p:cNvSpPr txBox="1"/>
          <p:nvPr/>
        </p:nvSpPr>
        <p:spPr>
          <a:xfrm>
            <a:off x="6303075" y="2556361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cxnSp>
        <p:nvCxnSpPr>
          <p:cNvPr id="11" name="Gerade Verbindung 9"/>
          <p:cNvCxnSpPr/>
          <p:nvPr/>
        </p:nvCxnSpPr>
        <p:spPr>
          <a:xfrm flipV="1">
            <a:off x="5875545" y="3053361"/>
            <a:ext cx="597855" cy="17348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H="1" flipV="1">
            <a:off x="7589931" y="3082237"/>
            <a:ext cx="661449" cy="15263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3"/>
          <p:cNvCxnSpPr/>
          <p:nvPr/>
        </p:nvCxnSpPr>
        <p:spPr>
          <a:xfrm rot="5400000" flipH="1" flipV="1">
            <a:off x="6609517" y="2638299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31"/>
          <p:cNvGrpSpPr/>
          <p:nvPr/>
        </p:nvGrpSpPr>
        <p:grpSpPr>
          <a:xfrm>
            <a:off x="6424640" y="3785412"/>
            <a:ext cx="1205697" cy="1478847"/>
            <a:chOff x="0" y="3269630"/>
            <a:chExt cx="1205697" cy="1478847"/>
          </a:xfrm>
        </p:grpSpPr>
        <p:cxnSp>
          <p:nvCxnSpPr>
            <p:cNvPr id="15" name="Gerade Verbindung 14"/>
            <p:cNvCxnSpPr/>
            <p:nvPr/>
          </p:nvCxnSpPr>
          <p:spPr>
            <a:xfrm>
              <a:off x="0" y="3277613"/>
              <a:ext cx="1205697" cy="181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6"/>
            <p:cNvCxnSpPr/>
            <p:nvPr/>
          </p:nvCxnSpPr>
          <p:spPr>
            <a:xfrm>
              <a:off x="0" y="3275923"/>
              <a:ext cx="1190729" cy="3615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8"/>
            <p:cNvCxnSpPr/>
            <p:nvPr/>
          </p:nvCxnSpPr>
          <p:spPr>
            <a:xfrm>
              <a:off x="0" y="3269630"/>
              <a:ext cx="1200777" cy="72961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20"/>
            <p:cNvCxnSpPr/>
            <p:nvPr/>
          </p:nvCxnSpPr>
          <p:spPr>
            <a:xfrm>
              <a:off x="0" y="3271695"/>
              <a:ext cx="1185705" cy="10943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2"/>
            <p:cNvCxnSpPr/>
            <p:nvPr/>
          </p:nvCxnSpPr>
          <p:spPr>
            <a:xfrm>
              <a:off x="9525" y="3289040"/>
              <a:ext cx="1190729" cy="145943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50"/>
          <p:cNvGrpSpPr/>
          <p:nvPr/>
        </p:nvGrpSpPr>
        <p:grpSpPr>
          <a:xfrm>
            <a:off x="6428758" y="3793921"/>
            <a:ext cx="1205697" cy="1450335"/>
            <a:chOff x="0" y="2915674"/>
            <a:chExt cx="1205697" cy="1450335"/>
          </a:xfrm>
        </p:grpSpPr>
        <p:cxnSp>
          <p:nvCxnSpPr>
            <p:cNvPr id="21" name="Gerade Verbindung 51"/>
            <p:cNvCxnSpPr/>
            <p:nvPr/>
          </p:nvCxnSpPr>
          <p:spPr>
            <a:xfrm>
              <a:off x="0" y="3277613"/>
              <a:ext cx="1205697" cy="181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52"/>
            <p:cNvCxnSpPr/>
            <p:nvPr/>
          </p:nvCxnSpPr>
          <p:spPr>
            <a:xfrm>
              <a:off x="0" y="3275923"/>
              <a:ext cx="1190729" cy="3615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3"/>
            <p:cNvCxnSpPr/>
            <p:nvPr/>
          </p:nvCxnSpPr>
          <p:spPr>
            <a:xfrm>
              <a:off x="0" y="3269630"/>
              <a:ext cx="1200777" cy="72961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54"/>
            <p:cNvCxnSpPr/>
            <p:nvPr/>
          </p:nvCxnSpPr>
          <p:spPr>
            <a:xfrm>
              <a:off x="0" y="3271695"/>
              <a:ext cx="1185705" cy="109431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55"/>
            <p:cNvCxnSpPr/>
            <p:nvPr/>
          </p:nvCxnSpPr>
          <p:spPr>
            <a:xfrm flipV="1">
              <a:off x="9525" y="2915674"/>
              <a:ext cx="1181499" cy="37336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en 56"/>
          <p:cNvGrpSpPr/>
          <p:nvPr/>
        </p:nvGrpSpPr>
        <p:grpSpPr>
          <a:xfrm>
            <a:off x="6426698" y="3800099"/>
            <a:ext cx="1205697" cy="1452213"/>
            <a:chOff x="0" y="2547031"/>
            <a:chExt cx="1205697" cy="1452213"/>
          </a:xfrm>
        </p:grpSpPr>
        <p:cxnSp>
          <p:nvCxnSpPr>
            <p:cNvPr id="27" name="Gerade Verbindung 57"/>
            <p:cNvCxnSpPr/>
            <p:nvPr/>
          </p:nvCxnSpPr>
          <p:spPr>
            <a:xfrm>
              <a:off x="0" y="3277613"/>
              <a:ext cx="1205697" cy="181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58"/>
            <p:cNvCxnSpPr/>
            <p:nvPr/>
          </p:nvCxnSpPr>
          <p:spPr>
            <a:xfrm>
              <a:off x="0" y="3275923"/>
              <a:ext cx="1190729" cy="3615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59"/>
            <p:cNvCxnSpPr/>
            <p:nvPr/>
          </p:nvCxnSpPr>
          <p:spPr>
            <a:xfrm>
              <a:off x="0" y="3269630"/>
              <a:ext cx="1200777" cy="7296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60"/>
            <p:cNvCxnSpPr/>
            <p:nvPr/>
          </p:nvCxnSpPr>
          <p:spPr>
            <a:xfrm flipV="1">
              <a:off x="0" y="2923911"/>
              <a:ext cx="1193084" cy="34778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61"/>
            <p:cNvCxnSpPr/>
            <p:nvPr/>
          </p:nvCxnSpPr>
          <p:spPr>
            <a:xfrm flipV="1">
              <a:off x="9525" y="2547031"/>
              <a:ext cx="1189738" cy="74200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feld 66"/>
          <p:cNvSpPr txBox="1"/>
          <p:nvPr/>
        </p:nvSpPr>
        <p:spPr>
          <a:xfrm>
            <a:off x="7240633" y="2436206"/>
            <a:ext cx="16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N = |R|</a:t>
            </a:r>
          </a:p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M = |S|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/ Index Nested Loop Joins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  <a:p>
            <a:pPr lvl="1"/>
            <a:r>
              <a:rPr lang="en-US" b="0" dirty="0"/>
              <a:t>Avoid I/O by blocked data access</a:t>
            </a:r>
          </a:p>
          <a:p>
            <a:pPr lvl="1"/>
            <a:r>
              <a:rPr lang="en-US" dirty="0"/>
              <a:t>Read blocks of </a:t>
            </a:r>
            <a:r>
              <a:rPr lang="en-US" dirty="0" err="1"/>
              <a:t>b</a:t>
            </a:r>
            <a:r>
              <a:rPr lang="en-US" baseline="-25000" dirty="0" err="1"/>
              <a:t>R</a:t>
            </a:r>
            <a:r>
              <a:rPr lang="en-US" dirty="0"/>
              <a:t> and </a:t>
            </a:r>
            <a:r>
              <a:rPr lang="en-US" dirty="0" err="1"/>
              <a:t>b</a:t>
            </a:r>
            <a:r>
              <a:rPr lang="en-US" baseline="-25000" dirty="0" err="1"/>
              <a:t>S</a:t>
            </a:r>
            <a:r>
              <a:rPr lang="en-US" dirty="0"/>
              <a:t> R and S pages</a:t>
            </a:r>
          </a:p>
          <a:p>
            <a:pPr lvl="1"/>
            <a:r>
              <a:rPr lang="en-US" dirty="0"/>
              <a:t>Complexity unchanged but </a:t>
            </a:r>
            <a:br>
              <a:rPr lang="en-US" dirty="0"/>
            </a:br>
            <a:r>
              <a:rPr lang="en-US" dirty="0"/>
              <a:t>potentially much fewer scans</a:t>
            </a:r>
          </a:p>
          <a:p>
            <a:pPr lvl="1"/>
            <a:endParaRPr lang="en-US" dirty="0"/>
          </a:p>
          <a:p>
            <a:r>
              <a:rPr lang="en-US" dirty="0"/>
              <a:t>Index Nested Loop Join</a:t>
            </a:r>
          </a:p>
          <a:p>
            <a:pPr lvl="1"/>
            <a:r>
              <a:rPr lang="en-US" b="0" dirty="0"/>
              <a:t>Use index to locate qualifying tuples </a:t>
            </a:r>
            <a:br>
              <a:rPr lang="en-US" b="0" dirty="0"/>
            </a:br>
            <a:r>
              <a:rPr lang="en-US" b="0" dirty="0"/>
              <a:t>(==, &gt;=, &gt;, &lt;=, &lt;)</a:t>
            </a:r>
          </a:p>
          <a:p>
            <a:pPr lvl="1"/>
            <a:r>
              <a:rPr lang="en-US" dirty="0"/>
              <a:t>Complexity (for equivalence predicates): </a:t>
            </a:r>
            <a:br>
              <a:rPr lang="en-US" dirty="0"/>
            </a:br>
            <a:r>
              <a:rPr lang="en-US" dirty="0"/>
              <a:t>Time: </a:t>
            </a:r>
            <a:r>
              <a:rPr lang="en-US" b="1" dirty="0">
                <a:solidFill>
                  <a:schemeClr val="accent1"/>
                </a:solidFill>
              </a:rPr>
              <a:t>O(N * log M)</a:t>
            </a:r>
            <a:r>
              <a:rPr lang="en-US" dirty="0"/>
              <a:t>, Space: </a:t>
            </a:r>
            <a:r>
              <a:rPr lang="en-US" b="1" dirty="0">
                <a:solidFill>
                  <a:srgbClr val="7889FB"/>
                </a:solidFill>
              </a:rPr>
              <a:t>O(1)</a:t>
            </a:r>
          </a:p>
          <a:p>
            <a:pPr lvl="1"/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9927" y="1311256"/>
            <a:ext cx="3433877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for each block b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R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in R</a:t>
            </a:r>
          </a:p>
          <a:p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 for each block b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in S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for each r in b</a:t>
            </a:r>
            <a:r>
              <a:rPr lang="de-DE" baseline="-25000" dirty="0">
                <a:latin typeface="Consolas" panose="020B0609020204030204" pitchFamily="49" charset="0"/>
                <a:cs typeface="Courier New" pitchFamily="49" charset="0"/>
              </a:rPr>
              <a:t>R</a:t>
            </a:r>
            <a:endParaRPr lang="de-DE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for each s in b</a:t>
            </a:r>
            <a:r>
              <a:rPr lang="de-DE" baseline="-25000" dirty="0">
                <a:latin typeface="Consolas" panose="020B0609020204030204" pitchFamily="49" charset="0"/>
                <a:cs typeface="Courier New" pitchFamily="49" charset="0"/>
              </a:rPr>
              <a:t>S</a:t>
            </a:r>
            <a:endParaRPr lang="de-DE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  if( r.RID </a:t>
            </a:r>
            <a:r>
              <a:rPr lang="el-GR" dirty="0">
                <a:latin typeface="Consolas" panose="020B0609020204030204" pitchFamily="49" charset="0"/>
                <a:cs typeface="Calibri" panose="020F0502020204030204" pitchFamily="34" charset="0"/>
              </a:rPr>
              <a:t>θ</a:t>
            </a:r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s.SID )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    emit concat(r, s)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9927" y="3321642"/>
            <a:ext cx="378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for each r in R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for each s in 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S.IX(</a:t>
            </a: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θ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r.RID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)  </a:t>
            </a:r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emit concat(r,s)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8178590" y="4253759"/>
            <a:ext cx="793820" cy="361740"/>
          </a:xfrm>
          <a:prstGeom prst="triangl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ix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>
            <a:endCxn id="8" idx="0"/>
          </p:cNvCxnSpPr>
          <p:nvPr/>
        </p:nvCxnSpPr>
        <p:spPr>
          <a:xfrm>
            <a:off x="8221963" y="4001898"/>
            <a:ext cx="353537" cy="2518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364694" y="4692034"/>
            <a:ext cx="429110" cy="3558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7803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Sort-Merge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Sort Phase:</a:t>
            </a:r>
            <a:r>
              <a:rPr lang="en-US" dirty="0"/>
              <a:t> sort the input tables R and S (w/ external sort algorithm)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Merge Phase:</a:t>
            </a:r>
            <a:r>
              <a:rPr lang="en-US" dirty="0"/>
              <a:t> step-wise merge with lineage scan </a:t>
            </a:r>
            <a:endParaRPr lang="en-US" sz="700" dirty="0"/>
          </a:p>
          <a:p>
            <a:r>
              <a:rPr lang="en-US" dirty="0"/>
              <a:t>Algorithm </a:t>
            </a:r>
            <a:r>
              <a:rPr lang="en-US" b="0" dirty="0"/>
              <a:t>(Merge, PK-FK)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Complexity</a:t>
            </a:r>
          </a:p>
          <a:p>
            <a:pPr lvl="1"/>
            <a:r>
              <a:rPr lang="en-US" dirty="0"/>
              <a:t>Time (unsorted vs sorted):  </a:t>
            </a:r>
            <a:r>
              <a:rPr lang="en-US" b="1" dirty="0">
                <a:solidFill>
                  <a:schemeClr val="accent1"/>
                </a:solidFill>
              </a:rPr>
              <a:t>O(N log N + M log M)</a:t>
            </a:r>
            <a:r>
              <a:rPr lang="en-US" dirty="0"/>
              <a:t> vs </a:t>
            </a:r>
            <a:r>
              <a:rPr lang="en-US" b="1" dirty="0">
                <a:solidFill>
                  <a:srgbClr val="7889FB"/>
                </a:solidFill>
              </a:rPr>
              <a:t>O(N + M)</a:t>
            </a:r>
          </a:p>
          <a:p>
            <a:pPr lvl="1"/>
            <a:r>
              <a:rPr lang="en-US" dirty="0"/>
              <a:t>Space (unsorted vs sorted): </a:t>
            </a:r>
            <a:r>
              <a:rPr lang="en-US" b="1" dirty="0">
                <a:solidFill>
                  <a:schemeClr val="accent1"/>
                </a:solidFill>
              </a:rPr>
              <a:t>O(N + M)</a:t>
            </a:r>
            <a:r>
              <a:rPr lang="en-US" dirty="0"/>
              <a:t> vs </a:t>
            </a:r>
            <a:r>
              <a:rPr lang="en-US" b="1" dirty="0">
                <a:solidFill>
                  <a:srgbClr val="7889FB"/>
                </a:solidFill>
              </a:rPr>
              <a:t>O(1)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1126" y="2717351"/>
            <a:ext cx="3871615" cy="28931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!=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&amp;&amp;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!=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 {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curR.RID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&lt;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curS.SID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R.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else if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curR.RID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&gt;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curS.SID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S.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else if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curR.RID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curS.SID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 {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t = 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concat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S.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();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//FK side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} }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return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graphicFrame>
        <p:nvGraphicFramePr>
          <p:cNvPr id="7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54122"/>
              </p:ext>
            </p:extLst>
          </p:nvPr>
        </p:nvGraphicFramePr>
        <p:xfrm>
          <a:off x="5294243" y="3238349"/>
          <a:ext cx="1142198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702386"/>
              </p:ext>
            </p:extLst>
          </p:nvPr>
        </p:nvGraphicFramePr>
        <p:xfrm>
          <a:off x="7612325" y="3233268"/>
          <a:ext cx="1143802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feld 5"/>
          <p:cNvSpPr txBox="1"/>
          <p:nvPr/>
        </p:nvSpPr>
        <p:spPr>
          <a:xfrm>
            <a:off x="6304640" y="2563269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cxnSp>
        <p:nvCxnSpPr>
          <p:cNvPr id="10" name="Gerade Verbindung 6"/>
          <p:cNvCxnSpPr/>
          <p:nvPr/>
        </p:nvCxnSpPr>
        <p:spPr>
          <a:xfrm flipV="1">
            <a:off x="5877110" y="3060269"/>
            <a:ext cx="597855" cy="17348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7"/>
          <p:cNvCxnSpPr/>
          <p:nvPr/>
        </p:nvCxnSpPr>
        <p:spPr>
          <a:xfrm flipH="1" flipV="1">
            <a:off x="7591496" y="3089145"/>
            <a:ext cx="661449" cy="15263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8"/>
          <p:cNvCxnSpPr/>
          <p:nvPr/>
        </p:nvCxnSpPr>
        <p:spPr>
          <a:xfrm rot="5400000" flipH="1" flipV="1">
            <a:off x="6611082" y="2645207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28"/>
          <p:cNvCxnSpPr/>
          <p:nvPr/>
        </p:nvCxnSpPr>
        <p:spPr>
          <a:xfrm>
            <a:off x="6396708" y="3780638"/>
            <a:ext cx="1205697" cy="1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29"/>
          <p:cNvCxnSpPr/>
          <p:nvPr/>
        </p:nvCxnSpPr>
        <p:spPr>
          <a:xfrm>
            <a:off x="6396708" y="3778948"/>
            <a:ext cx="1229360" cy="374972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711447"/>
              </p:ext>
            </p:extLst>
          </p:nvPr>
        </p:nvGraphicFramePr>
        <p:xfrm>
          <a:off x="7607413" y="3228356"/>
          <a:ext cx="11438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el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50595"/>
              </p:ext>
            </p:extLst>
          </p:nvPr>
        </p:nvGraphicFramePr>
        <p:xfrm>
          <a:off x="5299163" y="3243269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7" name="Gerade Verbindung 35"/>
          <p:cNvCxnSpPr/>
          <p:nvPr/>
        </p:nvCxnSpPr>
        <p:spPr>
          <a:xfrm>
            <a:off x="6421292" y="4149342"/>
            <a:ext cx="1205697" cy="181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36"/>
          <p:cNvCxnSpPr/>
          <p:nvPr/>
        </p:nvCxnSpPr>
        <p:spPr>
          <a:xfrm>
            <a:off x="6431124" y="4157484"/>
            <a:ext cx="1190729" cy="3615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37"/>
          <p:cNvCxnSpPr/>
          <p:nvPr/>
        </p:nvCxnSpPr>
        <p:spPr>
          <a:xfrm>
            <a:off x="6436044" y="4162404"/>
            <a:ext cx="1190024" cy="728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39"/>
          <p:cNvCxnSpPr/>
          <p:nvPr/>
        </p:nvCxnSpPr>
        <p:spPr>
          <a:xfrm>
            <a:off x="6431132" y="4157492"/>
            <a:ext cx="1185104" cy="1087808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42"/>
          <p:cNvCxnSpPr/>
          <p:nvPr/>
        </p:nvCxnSpPr>
        <p:spPr>
          <a:xfrm>
            <a:off x="6436365" y="4537378"/>
            <a:ext cx="1174959" cy="7030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02741" y="2437558"/>
            <a:ext cx="172420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produced sorted output</a:t>
            </a:r>
          </a:p>
        </p:txBody>
      </p:sp>
      <p:sp>
        <p:nvSpPr>
          <p:cNvPr id="25" name="Textfeld 66"/>
          <p:cNvSpPr txBox="1"/>
          <p:nvPr/>
        </p:nvSpPr>
        <p:spPr>
          <a:xfrm>
            <a:off x="7240633" y="2436206"/>
            <a:ext cx="16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N = |R|</a:t>
            </a:r>
          </a:p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M = |S|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6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4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Build Phase:</a:t>
            </a:r>
            <a:r>
              <a:rPr lang="en-US" dirty="0"/>
              <a:t> read table S and build a hash table H</a:t>
            </a:r>
            <a:r>
              <a:rPr lang="en-US" baseline="-25000" dirty="0"/>
              <a:t>S</a:t>
            </a:r>
            <a:r>
              <a:rPr lang="en-US" dirty="0"/>
              <a:t> over join key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Probe Phase:</a:t>
            </a:r>
            <a:r>
              <a:rPr lang="en-US" dirty="0"/>
              <a:t> read table R and probe H</a:t>
            </a:r>
            <a:r>
              <a:rPr lang="en-US" baseline="-25000" dirty="0"/>
              <a:t>S</a:t>
            </a:r>
            <a:r>
              <a:rPr lang="en-US" dirty="0"/>
              <a:t> with the join key </a:t>
            </a:r>
            <a:endParaRPr lang="en-US" sz="700" dirty="0"/>
          </a:p>
          <a:p>
            <a:r>
              <a:rPr lang="en-US" dirty="0"/>
              <a:t>Algorithm </a:t>
            </a:r>
            <a:r>
              <a:rPr lang="en-US" b="0" dirty="0"/>
              <a:t>(</a:t>
            </a:r>
            <a:r>
              <a:rPr lang="en-US" b="0" dirty="0" err="1"/>
              <a:t>Build+Probe</a:t>
            </a:r>
            <a:r>
              <a:rPr lang="en-US" b="0" dirty="0"/>
              <a:t>, PK-FK)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r>
              <a:rPr lang="en-US" dirty="0"/>
              <a:t>Complexity</a:t>
            </a:r>
          </a:p>
          <a:p>
            <a:pPr lvl="1"/>
            <a:r>
              <a:rPr lang="en-US" dirty="0"/>
              <a:t>Time: </a:t>
            </a:r>
            <a:r>
              <a:rPr lang="en-US" b="1" dirty="0">
                <a:solidFill>
                  <a:srgbClr val="7889FB"/>
                </a:solidFill>
              </a:rPr>
              <a:t>O(N + M)</a:t>
            </a:r>
            <a:r>
              <a:rPr lang="en-US" dirty="0"/>
              <a:t>, Space: </a:t>
            </a:r>
            <a:r>
              <a:rPr lang="en-US" b="1" dirty="0">
                <a:solidFill>
                  <a:schemeClr val="accent1"/>
                </a:solidFill>
              </a:rPr>
              <a:t>O(N)</a:t>
            </a:r>
          </a:p>
          <a:p>
            <a:pPr lvl="1"/>
            <a:r>
              <a:rPr lang="en-US" b="0" dirty="0"/>
              <a:t>Classic hashing: p in-memory partitions of </a:t>
            </a:r>
            <a:r>
              <a:rPr lang="en-US" b="0" dirty="0" err="1"/>
              <a:t>Hr</a:t>
            </a:r>
            <a:r>
              <a:rPr lang="en-US" b="0" dirty="0"/>
              <a:t> w/ p scans of R and 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1127" y="2736810"/>
            <a:ext cx="4087202" cy="28623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// build phase (first call only)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endParaRPr lang="en-US" sz="15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while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 (r =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Hr.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put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r.RID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, r);</a:t>
            </a:r>
          </a:p>
          <a:p>
            <a:endParaRPr lang="en-US" sz="1500" b="1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probe phase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while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 (s =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  <a:endParaRPr lang="en-US" sz="1500" b="1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  if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Hr.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containsKey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s.SID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 )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concat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Hr.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s.SID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), s);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return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graphicFrame>
        <p:nvGraphicFramePr>
          <p:cNvPr id="6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079620"/>
              </p:ext>
            </p:extLst>
          </p:nvPr>
        </p:nvGraphicFramePr>
        <p:xfrm>
          <a:off x="5297686" y="3249851"/>
          <a:ext cx="1142198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608407"/>
              </p:ext>
            </p:extLst>
          </p:nvPr>
        </p:nvGraphicFramePr>
        <p:xfrm>
          <a:off x="7615768" y="3244770"/>
          <a:ext cx="11438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feld 5"/>
          <p:cNvSpPr txBox="1"/>
          <p:nvPr/>
        </p:nvSpPr>
        <p:spPr>
          <a:xfrm>
            <a:off x="6308083" y="2574771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cxnSp>
        <p:nvCxnSpPr>
          <p:cNvPr id="9" name="Gerade Verbindung 6"/>
          <p:cNvCxnSpPr/>
          <p:nvPr/>
        </p:nvCxnSpPr>
        <p:spPr>
          <a:xfrm flipV="1">
            <a:off x="5880553" y="3071771"/>
            <a:ext cx="597855" cy="17348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7"/>
          <p:cNvCxnSpPr/>
          <p:nvPr/>
        </p:nvCxnSpPr>
        <p:spPr>
          <a:xfrm flipH="1" flipV="1">
            <a:off x="7594939" y="3100647"/>
            <a:ext cx="661449" cy="15263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8"/>
          <p:cNvCxnSpPr/>
          <p:nvPr/>
        </p:nvCxnSpPr>
        <p:spPr>
          <a:xfrm rot="5400000" flipH="1" flipV="1">
            <a:off x="6624253" y="2656709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9"/>
          <p:cNvCxnSpPr>
            <a:stCxn id="15" idx="3"/>
          </p:cNvCxnSpPr>
          <p:nvPr/>
        </p:nvCxnSpPr>
        <p:spPr>
          <a:xfrm flipV="1">
            <a:off x="6430007" y="3793953"/>
            <a:ext cx="1175841" cy="3538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0"/>
          <p:cNvCxnSpPr>
            <a:stCxn id="15" idx="3"/>
          </p:cNvCxnSpPr>
          <p:nvPr/>
        </p:nvCxnSpPr>
        <p:spPr>
          <a:xfrm>
            <a:off x="6430007" y="4147851"/>
            <a:ext cx="1179840" cy="37235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604826"/>
              </p:ext>
            </p:extLst>
          </p:nvPr>
        </p:nvGraphicFramePr>
        <p:xfrm>
          <a:off x="5297901" y="3250066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feld 21"/>
          <p:cNvSpPr txBox="1"/>
          <p:nvPr/>
        </p:nvSpPr>
        <p:spPr>
          <a:xfrm>
            <a:off x="5643427" y="3978574"/>
            <a:ext cx="786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555555"/>
                </a:solidFill>
                <a:latin typeface="+mj-lt"/>
              </a:rPr>
              <a:t>h(x)</a:t>
            </a:r>
            <a:endParaRPr lang="en-US" sz="1600" dirty="0">
              <a:solidFill>
                <a:srgbClr val="555555"/>
              </a:solidFill>
              <a:latin typeface="+mj-lt"/>
            </a:endParaRPr>
          </a:p>
        </p:txBody>
      </p:sp>
      <p:cxnSp>
        <p:nvCxnSpPr>
          <p:cNvPr id="16" name="Gerade Verbindung 23"/>
          <p:cNvCxnSpPr>
            <a:stCxn id="15" idx="3"/>
          </p:cNvCxnSpPr>
          <p:nvPr/>
        </p:nvCxnSpPr>
        <p:spPr>
          <a:xfrm>
            <a:off x="6430007" y="4147851"/>
            <a:ext cx="1180761" cy="368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8"/>
          <p:cNvCxnSpPr>
            <a:stCxn id="15" idx="3"/>
          </p:cNvCxnSpPr>
          <p:nvPr/>
        </p:nvCxnSpPr>
        <p:spPr>
          <a:xfrm>
            <a:off x="6430007" y="4147851"/>
            <a:ext cx="1189680" cy="754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31"/>
          <p:cNvCxnSpPr>
            <a:stCxn id="15" idx="3"/>
          </p:cNvCxnSpPr>
          <p:nvPr/>
        </p:nvCxnSpPr>
        <p:spPr>
          <a:xfrm>
            <a:off x="6430007" y="4147851"/>
            <a:ext cx="1204432" cy="11138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66"/>
          <p:cNvSpPr txBox="1"/>
          <p:nvPr/>
        </p:nvSpPr>
        <p:spPr>
          <a:xfrm>
            <a:off x="7240633" y="2436206"/>
            <a:ext cx="16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N = |R|</a:t>
            </a:r>
          </a:p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M = |S|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4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Sort-</a:t>
            </a:r>
            <a:r>
              <a:rPr lang="en-US" dirty="0" err="1"/>
              <a:t>GroupBy</a:t>
            </a:r>
            <a:r>
              <a:rPr lang="en-US" dirty="0"/>
              <a:t> and Hash-</a:t>
            </a:r>
            <a:r>
              <a:rPr lang="en-US" dirty="0" err="1"/>
              <a:t>GroupBy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Classification of Aggregates (</a:t>
            </a:r>
            <a:r>
              <a:rPr lang="en-US" dirty="0">
                <a:solidFill>
                  <a:srgbClr val="7889FB"/>
                </a:solidFill>
              </a:rPr>
              <a:t>04 Relational Algebra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Additive, semi-additive, additively-computable, others</a:t>
            </a:r>
          </a:p>
          <a:p>
            <a:pPr lvl="1"/>
            <a:endParaRPr lang="en-US" sz="1200" dirty="0"/>
          </a:p>
          <a:p>
            <a:r>
              <a:rPr lang="en-US" dirty="0"/>
              <a:t>Sort Group-By</a:t>
            </a:r>
          </a:p>
          <a:p>
            <a:pPr lvl="1"/>
            <a:r>
              <a:rPr lang="en-US" dirty="0"/>
              <a:t>Similar to sort-merge join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latin typeface="Consolas" panose="020B0609020204030204" pitchFamily="49" charset="0"/>
              </a:rPr>
              <a:t>Sort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GroupAggregate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Sorted group output </a:t>
            </a:r>
          </a:p>
          <a:p>
            <a:pPr lvl="1"/>
            <a:endParaRPr lang="en-US" sz="1200" dirty="0"/>
          </a:p>
          <a:p>
            <a:r>
              <a:rPr lang="en-US" dirty="0"/>
              <a:t>Hash Group-By</a:t>
            </a:r>
          </a:p>
          <a:p>
            <a:pPr lvl="1"/>
            <a:r>
              <a:rPr lang="en-US" dirty="0"/>
              <a:t>Similar to hash join (</a:t>
            </a:r>
            <a:r>
              <a:rPr lang="en-US" dirty="0" err="1">
                <a:latin typeface="Consolas" panose="020B0609020204030204" pitchFamily="49" charset="0"/>
              </a:rPr>
              <a:t>HashAggregate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Higher temporary memory consumption </a:t>
            </a:r>
          </a:p>
          <a:p>
            <a:pPr lvl="1"/>
            <a:r>
              <a:rPr lang="en-US" dirty="0"/>
              <a:t>Unsorted group output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w/ </a:t>
            </a:r>
            <a:r>
              <a:rPr lang="en-US" b="1" dirty="0">
                <a:solidFill>
                  <a:srgbClr val="7889FB"/>
                </a:solidFill>
              </a:rPr>
              <a:t>tuple grouping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w/ </a:t>
            </a:r>
            <a:r>
              <a:rPr lang="en-US" b="1" dirty="0">
                <a:solidFill>
                  <a:srgbClr val="7889FB"/>
                </a:solidFill>
              </a:rPr>
              <a:t>direct aggregation</a:t>
            </a:r>
            <a:r>
              <a:rPr lang="en-US" dirty="0"/>
              <a:t> (e.g., count)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cache-unfriendly if many groups (size(H) &gt; L2/L3 cache)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42593" y="1983459"/>
            <a:ext cx="15045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 algn="ctr"/>
            <a:r>
              <a:rPr lang="el-GR" b="1" dirty="0">
                <a:latin typeface="Consolas" panose="020B0609020204030204" pitchFamily="49" charset="0"/>
              </a:rPr>
              <a:t>γ</a:t>
            </a:r>
            <a:r>
              <a:rPr lang="en-US" baseline="-25000" dirty="0" err="1">
                <a:latin typeface="Consolas" panose="020B0609020204030204" pitchFamily="49" charset="0"/>
              </a:rPr>
              <a:t>A,count</a:t>
            </a:r>
            <a:r>
              <a:rPr lang="en-US" baseline="-25000" dirty="0">
                <a:latin typeface="Consolas" panose="020B0609020204030204" pitchFamily="49" charset="0"/>
              </a:rPr>
              <a:t>(*)</a:t>
            </a:r>
            <a:r>
              <a:rPr lang="en-US" dirty="0">
                <a:latin typeface="Consolas" panose="020B0609020204030204" pitchFamily="49" charset="0"/>
              </a:rPr>
              <a:t>(R)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6119" y="2624708"/>
            <a:ext cx="3510001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 Y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endParaRPr lang="en-US" sz="1400" b="1" dirty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</p:cNvCxnSpPr>
          <p:nvPr/>
        </p:nvCxnSpPr>
        <p:spPr>
          <a:xfrm>
            <a:off x="5376663" y="3044758"/>
            <a:ext cx="351000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36981" y="2315184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O(N log 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4010" y="2885873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aggregate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O(N)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9243" y="3166969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X,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77331" y="3173455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Y,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437128" y="3170214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Z,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</a:t>
            </a:r>
          </a:p>
        </p:txBody>
      </p:sp>
      <p:graphicFrame>
        <p:nvGraphicFramePr>
          <p:cNvPr id="28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215455"/>
              </p:ext>
            </p:extLst>
          </p:nvPr>
        </p:nvGraphicFramePr>
        <p:xfrm>
          <a:off x="7780136" y="4005140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A,Agg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384865" y="4082962"/>
            <a:ext cx="1495985" cy="1411792"/>
            <a:chOff x="6073580" y="4287247"/>
            <a:chExt cx="1495985" cy="1411792"/>
          </a:xfrm>
        </p:grpSpPr>
        <p:sp>
          <p:nvSpPr>
            <p:cNvPr id="22" name="Textfeld 5"/>
            <p:cNvSpPr txBox="1"/>
            <p:nvPr/>
          </p:nvSpPr>
          <p:spPr>
            <a:xfrm>
              <a:off x="6073580" y="4441910"/>
              <a:ext cx="14959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latin typeface="Consolas" panose="020B0609020204030204" pitchFamily="49" charset="0"/>
                </a:rPr>
                <a:t>γ</a:t>
              </a:r>
              <a:r>
                <a:rPr lang="en-US" sz="2000" baseline="-25000" dirty="0" err="1">
                  <a:latin typeface="Consolas" panose="020B0609020204030204" pitchFamily="49" charset="0"/>
                </a:rPr>
                <a:t>A,count</a:t>
              </a:r>
              <a:r>
                <a:rPr lang="en-US" sz="2000" baseline="-25000" dirty="0">
                  <a:latin typeface="Consolas" panose="020B0609020204030204" pitchFamily="49" charset="0"/>
                </a:rPr>
                <a:t>(*)</a:t>
              </a:r>
              <a:endPara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23" name="Gerade Verbindung 6"/>
            <p:cNvCxnSpPr/>
            <p:nvPr/>
          </p:nvCxnSpPr>
          <p:spPr>
            <a:xfrm flipV="1">
              <a:off x="6744179" y="4900356"/>
              <a:ext cx="0" cy="37634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8"/>
            <p:cNvCxnSpPr/>
            <p:nvPr/>
          </p:nvCxnSpPr>
          <p:spPr>
            <a:xfrm flipV="1">
              <a:off x="6744179" y="4287247"/>
              <a:ext cx="2" cy="23895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5"/>
            <p:cNvSpPr txBox="1"/>
            <p:nvPr/>
          </p:nvSpPr>
          <p:spPr>
            <a:xfrm>
              <a:off x="6482014" y="5298929"/>
              <a:ext cx="5243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onsolas" panose="020B0609020204030204" pitchFamily="49" charset="0"/>
                </a:rPr>
                <a:t>R</a:t>
              </a:r>
              <a:endPara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152423" y="3907277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&amp;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39202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/>
      <p:bldP spid="17" grpId="0"/>
      <p:bldP spid="18" grpId="0" animBg="1"/>
      <p:bldP spid="19" grpId="0" animBg="1"/>
      <p:bldP spid="20" grpId="0" animBg="1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Rewriting and Optimization</a:t>
            </a:r>
          </a:p>
          <a:p>
            <a:r>
              <a:rPr lang="en-US" dirty="0"/>
              <a:t>Plan Execution Strategies</a:t>
            </a:r>
          </a:p>
          <a:p>
            <a:r>
              <a:rPr lang="en-US" dirty="0"/>
              <a:t>Physical Plan Operators </a:t>
            </a:r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  <a:r>
              <a:rPr lang="en-US" b="0" dirty="0"/>
              <a:t> (Part 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09 Transaction Processing and Concurrency </a:t>
            </a:r>
            <a:r>
              <a:rPr lang="en-US" dirty="0">
                <a:solidFill>
                  <a:schemeClr val="tx1"/>
                </a:solidFill>
              </a:rPr>
              <a:t>[May 16]</a:t>
            </a:r>
          </a:p>
          <a:p>
            <a:r>
              <a:rPr lang="en-US" dirty="0"/>
              <a:t>Next Lectures</a:t>
            </a:r>
            <a:r>
              <a:rPr lang="en-US" b="0" dirty="0"/>
              <a:t> (Part B)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endParaRPr lang="en-US" sz="3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10 NoSQL (key-value, document, graph) [May 23]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11 Distributed Storage and Data Analysis [May 30]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12 Data Stream Processing Systems [Jun 13, Patrick]</a:t>
            </a:r>
          </a:p>
        </p:txBody>
      </p:sp>
    </p:spTree>
    <p:extLst>
      <p:ext uri="{BB962C8B-B14F-4D97-AF65-F5344CB8AC3E}">
        <p14:creationId xmlns:p14="http://schemas.microsoft.com/office/powerpoint/2010/main" val="10558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Rewriting and Optimization</a:t>
            </a:r>
          </a:p>
          <a:p>
            <a:r>
              <a:rPr lang="en-US" dirty="0"/>
              <a:t>Plan Execution Strategies</a:t>
            </a:r>
          </a:p>
          <a:p>
            <a:r>
              <a:rPr lang="en-US" dirty="0"/>
              <a:t>Physical Plan Operators 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Query Rewriting and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2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627980" y="1506355"/>
            <a:ext cx="0" cy="4371931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Query Optimization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9507" y="2388644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6096" y="1446245"/>
            <a:ext cx="29011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5" idx="0"/>
            <a:endCxn id="14" idx="2"/>
          </p:cNvCxnSpPr>
          <p:nvPr/>
        </p:nvCxnSpPr>
        <p:spPr>
          <a:xfrm flipV="1">
            <a:off x="6420493" y="3050131"/>
            <a:ext cx="0" cy="10288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79505" y="3233791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Semantic Analysis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9507" y="4078938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9507" y="4930155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933302"/>
              </p:ext>
            </p:extLst>
          </p:nvPr>
        </p:nvGraphicFramePr>
        <p:xfrm>
          <a:off x="5144662" y="1506355"/>
          <a:ext cx="2551662" cy="15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3661410330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022204254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95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081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8291698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556911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9873852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291489" y="4078938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Execution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1489" y="4930155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Caching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48062" y="4930155"/>
            <a:ext cx="559837" cy="475856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2806656" y="2092576"/>
            <a:ext cx="1855" cy="2960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2808509" y="2864500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96139" y="5495730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Compile Time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35082" y="5495731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Runtime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2808509" y="3709647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2808511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3937515" y="5168083"/>
            <a:ext cx="41054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>
            <a:off x="4907899" y="5168083"/>
            <a:ext cx="3835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8" idx="0"/>
            <a:endCxn id="15" idx="2"/>
          </p:cNvCxnSpPr>
          <p:nvPr/>
        </p:nvCxnSpPr>
        <p:spPr>
          <a:xfrm flipV="1">
            <a:off x="6420493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5820" y="282649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AST/IR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8930" y="3688016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039" y="454954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937513" y="3471719"/>
            <a:ext cx="533921" cy="14584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50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30" grpId="0"/>
      <p:bldP spid="31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Rewrites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Rewriting</a:t>
            </a:r>
          </a:p>
          <a:p>
            <a:pPr lvl="1"/>
            <a:r>
              <a:rPr lang="en-US" dirty="0"/>
              <a:t>Rewrite query into semantically equivalent form that may be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processed more efficiently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1"/>
                </a:solidFill>
              </a:rPr>
              <a:t>give the optimizer more freedom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Same query can be expressed differently</a:t>
            </a:r>
            <a:r>
              <a:rPr lang="en-US" dirty="0"/>
              <a:t>, avoid hand-tuning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Complex queries may have redundancy</a:t>
            </a:r>
          </a:p>
          <a:p>
            <a:pPr lvl="1"/>
            <a:endParaRPr lang="en-US" dirty="0"/>
          </a:p>
          <a:p>
            <a:r>
              <a:rPr lang="en-US" dirty="0"/>
              <a:t>A Simple Example</a:t>
            </a:r>
          </a:p>
          <a:p>
            <a:pPr lvl="1"/>
            <a:r>
              <a:rPr lang="en-US" dirty="0"/>
              <a:t>Catalog meta data:</a:t>
            </a:r>
            <a:br>
              <a:rPr lang="en-US" dirty="0"/>
            </a:br>
            <a:r>
              <a:rPr lang="en-US" dirty="0" err="1"/>
              <a:t>custkey</a:t>
            </a:r>
            <a:r>
              <a:rPr lang="en-US" dirty="0"/>
              <a:t> is unique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25+ years of experience </a:t>
            </a:r>
            <a:br>
              <a:rPr lang="en-US" dirty="0"/>
            </a:br>
            <a:r>
              <a:rPr lang="en-US" dirty="0"/>
              <a:t>on query rewriting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2423" y="3326857"/>
            <a:ext cx="39202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DISTINCT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custkey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name  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TPCH.Customer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4780429" y="407865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39180" y="4442295"/>
            <a:ext cx="39202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custkey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name  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TPCH.Customer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198" y="4017607"/>
            <a:ext cx="10797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rewrite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289" y="5443449"/>
            <a:ext cx="49799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956257" y="5394157"/>
            <a:ext cx="34951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Hamid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Pirahesh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T. Y. Cliff Leung,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Waqar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Hasan: A Rule Engine for Query Transformation in Starburst and IBM DB2 C/S DBMS.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1997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902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and Simplification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Forms of Boolean Expressions</a:t>
            </a:r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Conjunctive</a:t>
            </a:r>
            <a:r>
              <a:rPr lang="de-DE" dirty="0"/>
              <a:t> normal form (P</a:t>
            </a:r>
            <a:r>
              <a:rPr lang="de-DE" baseline="-25000" dirty="0"/>
              <a:t>11</a:t>
            </a:r>
            <a:r>
              <a:rPr lang="de-DE" dirty="0"/>
              <a:t> OR ... OR P</a:t>
            </a:r>
            <a:r>
              <a:rPr lang="de-DE" baseline="-25000" dirty="0"/>
              <a:t>1n</a:t>
            </a:r>
            <a:r>
              <a:rPr lang="de-DE" dirty="0"/>
              <a:t>) </a:t>
            </a:r>
            <a:r>
              <a:rPr lang="de-DE" b="1" dirty="0">
                <a:solidFill>
                  <a:schemeClr val="accent1"/>
                </a:solidFill>
              </a:rPr>
              <a:t>AND ... AND</a:t>
            </a:r>
            <a:r>
              <a:rPr lang="de-DE" dirty="0"/>
              <a:t> (P</a:t>
            </a:r>
            <a:r>
              <a:rPr lang="de-DE" baseline="-25000" dirty="0"/>
              <a:t>m1</a:t>
            </a:r>
            <a:r>
              <a:rPr lang="de-DE" dirty="0"/>
              <a:t> OR ... OR P</a:t>
            </a:r>
            <a:r>
              <a:rPr lang="de-DE" baseline="-25000" dirty="0"/>
              <a:t>mp</a:t>
            </a:r>
            <a:r>
              <a:rPr lang="de-DE" dirty="0"/>
              <a:t>)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Disjunctive</a:t>
            </a:r>
            <a:r>
              <a:rPr lang="de-DE" dirty="0"/>
              <a:t> normal form (P</a:t>
            </a:r>
            <a:r>
              <a:rPr lang="de-DE" baseline="-25000" dirty="0"/>
              <a:t>11</a:t>
            </a:r>
            <a:r>
              <a:rPr lang="de-DE" dirty="0"/>
              <a:t> AND ... AND P</a:t>
            </a:r>
            <a:r>
              <a:rPr lang="de-DE" baseline="-25000" dirty="0"/>
              <a:t>1q</a:t>
            </a:r>
            <a:r>
              <a:rPr lang="de-DE" dirty="0"/>
              <a:t>) </a:t>
            </a:r>
            <a:r>
              <a:rPr lang="de-DE" b="1" dirty="0">
                <a:solidFill>
                  <a:srgbClr val="7889FB"/>
                </a:solidFill>
              </a:rPr>
              <a:t>OR ... OR</a:t>
            </a:r>
            <a:r>
              <a:rPr lang="de-DE" dirty="0"/>
              <a:t> (P</a:t>
            </a:r>
            <a:r>
              <a:rPr lang="de-DE" baseline="-25000" dirty="0"/>
              <a:t>r1</a:t>
            </a:r>
            <a:r>
              <a:rPr lang="de-DE" dirty="0"/>
              <a:t> AND ... AND P</a:t>
            </a:r>
            <a:r>
              <a:rPr lang="de-DE" baseline="-25000" dirty="0"/>
              <a:t>rs</a:t>
            </a:r>
            <a:r>
              <a:rPr lang="de-DE" dirty="0"/>
              <a:t>)</a:t>
            </a:r>
          </a:p>
          <a:p>
            <a:pPr lvl="1"/>
            <a:endParaRPr lang="de-DE" sz="700" dirty="0"/>
          </a:p>
          <a:p>
            <a:r>
              <a:rPr lang="de-DE" dirty="0"/>
              <a:t>Transformation Rules for Boolean Expressions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graphicFrame>
        <p:nvGraphicFramePr>
          <p:cNvPr id="6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820176"/>
              </p:ext>
            </p:extLst>
          </p:nvPr>
        </p:nvGraphicFramePr>
        <p:xfrm>
          <a:off x="1013057" y="2883016"/>
          <a:ext cx="7641094" cy="3706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156"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Rule Name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Commutativity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B ⇔ B OR A                             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AND B ⇔ B AND 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Associativity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(A OR B) OR C ⇔ A OR (B OR C)</a:t>
                      </a:r>
                    </a:p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(A AND B) AND C ⇔ A AND (B AND C)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Distributivity</a:t>
                      </a:r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(B AND C) ⇔ (A OR B) AND (A OR C)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(B OR C) ⇔ (A AND B) OR (A AND C)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Morgan’s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NOT (A AND B) ⇔ NOT (A) OR NOT (B)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NOT (A OR B) ⇔ NOT (A) AND NOT (B)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Double-negation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NOT(NOT(A)) ⇔ 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0159">
                <a:tc>
                  <a:txBody>
                    <a:bodyPr/>
                    <a:lstStyle/>
                    <a:p>
                      <a:r>
                        <a:rPr lang="en-US" sz="1600" b="1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Idempotence</a:t>
                      </a:r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A ⇔ A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         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AND A ⇔ A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NOT(A) ⇔ TRUE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NOT (A) ⇔ FALSE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(A OR B) ⇔ A  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OR (A AND B) ⇔ A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FALSE ⇔ A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AND TRUE ⇔ A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FALSE ⇔ FALSE  A OR TRUE ⇔ TRUE</a:t>
                      </a:r>
                      <a:endParaRPr lang="de-DE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7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and Simplification,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Elimination of Common Subexpressions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(A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11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OR</a:t>
            </a:r>
            <a:r>
              <a:rPr lang="de-DE" dirty="0">
                <a:latin typeface="Consolas" panose="020B0609020204030204" pitchFamily="49" charset="0"/>
              </a:rPr>
              <a:t> 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12</a:t>
            </a:r>
            <a:r>
              <a:rPr lang="de-DE" dirty="0">
                <a:latin typeface="Consolas" panose="020B0609020204030204" pitchFamily="49" charset="0"/>
              </a:rPr>
              <a:t>)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(A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12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OR</a:t>
            </a:r>
            <a:r>
              <a:rPr lang="de-DE" dirty="0">
                <a:latin typeface="Consolas" panose="020B0609020204030204" pitchFamily="49" charset="0"/>
              </a:rPr>
              <a:t> 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11</a:t>
            </a:r>
            <a:r>
              <a:rPr lang="de-DE" dirty="0">
                <a:latin typeface="Consolas" panose="020B0609020204030204" pitchFamily="49" charset="0"/>
              </a:rPr>
              <a:t>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de-DE" dirty="0">
                <a:latin typeface="Consolas" panose="020B0609020204030204" pitchFamily="49" charset="0"/>
              </a:rPr>
              <a:t>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11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OR</a:t>
            </a:r>
            <a:r>
              <a:rPr lang="de-DE" dirty="0">
                <a:latin typeface="Consolas" panose="020B0609020204030204" pitchFamily="49" charset="0"/>
              </a:rPr>
              <a:t> 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12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de-DE" dirty="0">
              <a:latin typeface="Consolas" panose="020B0609020204030204" pitchFamily="49" charset="0"/>
            </a:endParaRPr>
          </a:p>
          <a:p>
            <a:pPr lvl="1"/>
            <a:endParaRPr lang="de-DE" sz="700" dirty="0"/>
          </a:p>
          <a:p>
            <a:r>
              <a:rPr lang="de-DE" dirty="0"/>
              <a:t>Propagation of Constants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A ≥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B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B =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7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Consolas" panose="020B0609020204030204" pitchFamily="49" charset="0"/>
              </a:rPr>
              <a:t> A ≥ </a:t>
            </a:r>
            <a:r>
              <a:rPr lang="de-DE" b="1" dirty="0">
                <a:solidFill>
                  <a:srgbClr val="7889FB"/>
                </a:solidFill>
                <a:latin typeface="Consolas" panose="020B0609020204030204" pitchFamily="49" charset="0"/>
              </a:rPr>
              <a:t>7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B = </a:t>
            </a:r>
            <a:r>
              <a:rPr lang="de-DE" b="1" dirty="0">
                <a:solidFill>
                  <a:srgbClr val="7889FB"/>
                </a:solidFill>
                <a:latin typeface="Consolas" panose="020B0609020204030204" pitchFamily="49" charset="0"/>
              </a:rPr>
              <a:t>7</a:t>
            </a:r>
          </a:p>
          <a:p>
            <a:pPr lvl="1"/>
            <a:endParaRPr lang="de-DE" sz="700" dirty="0">
              <a:latin typeface="Consolas" panose="020B0609020204030204" pitchFamily="49" charset="0"/>
            </a:endParaRPr>
          </a:p>
          <a:p>
            <a:r>
              <a:rPr lang="de-DE" dirty="0"/>
              <a:t>Detection of Contradictions</a:t>
            </a:r>
          </a:p>
          <a:p>
            <a:pPr lvl="1"/>
            <a:r>
              <a:rPr lang="de-DE" dirty="0"/>
              <a:t>A ≥ B </a:t>
            </a:r>
            <a:r>
              <a:rPr lang="de-DE" b="1" dirty="0"/>
              <a:t>AND</a:t>
            </a:r>
            <a:r>
              <a:rPr lang="de-DE" dirty="0"/>
              <a:t> B &gt; C </a:t>
            </a:r>
            <a:r>
              <a:rPr lang="de-DE" b="1" dirty="0"/>
              <a:t>AND</a:t>
            </a:r>
            <a:r>
              <a:rPr lang="de-DE" dirty="0"/>
              <a:t> C ≥ A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b="1" dirty="0">
                <a:solidFill>
                  <a:schemeClr val="accent1"/>
                </a:solidFill>
              </a:rPr>
              <a:t>A &gt; A</a:t>
            </a:r>
            <a:r>
              <a:rPr lang="de-DE" dirty="0"/>
              <a:t> → </a:t>
            </a:r>
            <a:r>
              <a:rPr lang="de-DE" b="1" dirty="0"/>
              <a:t>FALSE</a:t>
            </a:r>
          </a:p>
          <a:p>
            <a:pPr lvl="1"/>
            <a:endParaRPr lang="de-DE" sz="700" dirty="0"/>
          </a:p>
          <a:p>
            <a:r>
              <a:rPr lang="de-DE" dirty="0"/>
              <a:t>Use of Constraints  </a:t>
            </a:r>
          </a:p>
          <a:p>
            <a:pPr lvl="1"/>
            <a:r>
              <a:rPr lang="de-DE" dirty="0"/>
              <a:t>A is primary key/unique: π</a:t>
            </a:r>
            <a:r>
              <a:rPr lang="de-DE" sz="1200" baseline="-25000" dirty="0"/>
              <a:t>A</a:t>
            </a:r>
            <a:r>
              <a:rPr lang="de-DE" sz="1200" dirty="0"/>
              <a:t> </a:t>
            </a:r>
            <a:r>
              <a:rPr lang="de-DE" dirty="0"/>
              <a:t>→ no duplicate elimination necessary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Rule MAR_STATUS = ‘married’ </a:t>
            </a:r>
            <a:r>
              <a:rPr lang="en-AT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Consolas" panose="020B0609020204030204" pitchFamily="49" charset="0"/>
              </a:rPr>
              <a:t> TAX_CLASS ≥ 3:</a:t>
            </a:r>
            <a:br>
              <a:rPr lang="de-DE" dirty="0">
                <a:latin typeface="Consolas" panose="020B0609020204030204" pitchFamily="49" charset="0"/>
              </a:rPr>
            </a:br>
            <a:r>
              <a:rPr lang="de-DE" dirty="0">
                <a:latin typeface="Consolas" panose="020B0609020204030204" pitchFamily="49" charset="0"/>
              </a:rPr>
              <a:t>(MAR_STATUS = ‘married’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TAX_CLASS = 1)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FALSE</a:t>
            </a:r>
          </a:p>
          <a:p>
            <a:pPr lvl="1"/>
            <a:endParaRPr lang="en-US" sz="700" dirty="0"/>
          </a:p>
          <a:p>
            <a:r>
              <a:rPr lang="en-US" dirty="0"/>
              <a:t>Elimination of Redundancy </a:t>
            </a:r>
            <a:r>
              <a:rPr lang="en-US" b="0" dirty="0"/>
              <a:t>(set semantics)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R⋈R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R,  </a:t>
            </a:r>
            <a:r>
              <a:rPr lang="de-DE" dirty="0">
                <a:latin typeface="Consolas" panose="020B0609020204030204" pitchFamily="49" charset="0"/>
              </a:rPr>
              <a:t>R∪R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R,  </a:t>
            </a:r>
            <a:r>
              <a:rPr lang="de-DE" dirty="0">
                <a:latin typeface="Consolas" panose="020B0609020204030204" pitchFamily="49" charset="0"/>
              </a:rPr>
              <a:t>R−R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de-DE" dirty="0">
                <a:latin typeface="Consolas" panose="020B0609020204030204" pitchFamily="49" charset="0"/>
              </a:rPr>
              <a:t>Ø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R⋈(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p</a:t>
            </a:r>
            <a:r>
              <a:rPr lang="de-DE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R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) </a:t>
            </a:r>
            <a:r>
              <a:rPr lang="en-AT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p</a:t>
            </a:r>
            <a:r>
              <a:rPr lang="de-DE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R</a:t>
            </a:r>
            <a:r>
              <a:rPr lang="de-DE" dirty="0">
                <a:latin typeface="Consolas" panose="020B0609020204030204" pitchFamily="49" charset="0"/>
              </a:rPr>
              <a:t>,  R∪(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 err="1">
                <a:latin typeface="Consolas" panose="020B0609020204030204" pitchFamily="49" charset="0"/>
              </a:rPr>
              <a:t>p</a:t>
            </a:r>
            <a:r>
              <a:rPr lang="de-DE" dirty="0" err="1">
                <a:latin typeface="Consolas" panose="020B0609020204030204" pitchFamily="49" charset="0"/>
              </a:rPr>
              <a:t>R</a:t>
            </a:r>
            <a:r>
              <a:rPr lang="de-DE" dirty="0">
                <a:latin typeface="Consolas" panose="020B0609020204030204" pitchFamily="49" charset="0"/>
              </a:rPr>
              <a:t>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R,  </a:t>
            </a:r>
            <a:r>
              <a:rPr lang="de-DE" dirty="0">
                <a:latin typeface="Consolas" panose="020B0609020204030204" pitchFamily="49" charset="0"/>
              </a:rPr>
              <a:t>R−(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 err="1">
                <a:latin typeface="Consolas" panose="020B0609020204030204" pitchFamily="49" charset="0"/>
              </a:rPr>
              <a:t>p</a:t>
            </a:r>
            <a:r>
              <a:rPr lang="de-DE" dirty="0" err="1">
                <a:latin typeface="Consolas" panose="020B0609020204030204" pitchFamily="49" charset="0"/>
              </a:rPr>
              <a:t>R</a:t>
            </a:r>
            <a:r>
              <a:rPr lang="de-DE" dirty="0">
                <a:latin typeface="Consolas" panose="020B0609020204030204" pitchFamily="49" charset="0"/>
              </a:rPr>
              <a:t>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¬</a:t>
            </a:r>
            <a:r>
              <a:rPr lang="de-DE" baseline="-25000" dirty="0" err="1">
                <a:latin typeface="Consolas" panose="020B0609020204030204" pitchFamily="49" charset="0"/>
              </a:rPr>
              <a:t>p</a:t>
            </a:r>
            <a:r>
              <a:rPr lang="de-DE" dirty="0" err="1">
                <a:latin typeface="Consolas" panose="020B0609020204030204" pitchFamily="49" charset="0"/>
              </a:rPr>
              <a:t>R</a:t>
            </a:r>
            <a:endParaRPr lang="de-DE" dirty="0">
              <a:latin typeface="Consolas" panose="020B0609020204030204" pitchFamily="49" charset="0"/>
            </a:endParaRPr>
          </a:p>
          <a:p>
            <a:pPr lvl="1"/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(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p1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R)⋈(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p2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R) </a:t>
            </a:r>
            <a:r>
              <a:rPr lang="en-AT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p1</a:t>
            </a:r>
            <a:r>
              <a:rPr lang="el-GR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ᴧ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p2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</a:t>
            </a:r>
            <a:r>
              <a:rPr lang="de-DE" dirty="0">
                <a:latin typeface="Consolas" panose="020B0609020204030204" pitchFamily="49" charset="0"/>
              </a:rPr>
              <a:t>,  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</a:t>
            </a:r>
            <a:r>
              <a:rPr lang="de-DE" dirty="0">
                <a:latin typeface="Consolas" panose="020B0609020204030204" pitchFamily="49" charset="0"/>
              </a:rPr>
              <a:t>R)∪(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p2</a:t>
            </a:r>
            <a:r>
              <a:rPr lang="de-DE" dirty="0">
                <a:latin typeface="Consolas" panose="020B0609020204030204" pitchFamily="49" charset="0"/>
              </a:rPr>
              <a:t>R)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p1vp2</a:t>
            </a:r>
            <a:r>
              <a:rPr lang="de-DE" dirty="0">
                <a:latin typeface="Consolas" panose="020B0609020204030204" pitchFamily="49" charset="0"/>
              </a:rPr>
              <a:t>R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164661" y="2193030"/>
            <a:ext cx="2672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Consolas" panose="020B0609020204030204" pitchFamily="49" charset="0"/>
              </a:rPr>
              <a:t>R⋈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a=b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b&gt;0</a:t>
            </a:r>
            <a:r>
              <a:rPr lang="de-DE" dirty="0">
                <a:latin typeface="Consolas" panose="020B0609020204030204" pitchFamily="49" charset="0"/>
              </a:rPr>
              <a:t>(S)) </a:t>
            </a:r>
            <a:r>
              <a:rPr lang="de-DE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br>
              <a:rPr lang="de-DE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b="1" dirty="0">
                <a:solidFill>
                  <a:srgbClr val="7889FB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rgbClr val="7889FB"/>
                </a:solidFill>
                <a:latin typeface="Consolas" panose="020B0609020204030204" pitchFamily="49" charset="0"/>
              </a:rPr>
              <a:t>a&gt;0</a:t>
            </a:r>
            <a:r>
              <a:rPr lang="de-DE" dirty="0">
                <a:latin typeface="Consolas" panose="020B0609020204030204" pitchFamily="49" charset="0"/>
              </a:rPr>
              <a:t>(R))⋈</a:t>
            </a:r>
            <a:r>
              <a:rPr lang="de-DE" baseline="-25000" dirty="0">
                <a:latin typeface="Consolas" panose="020B0609020204030204" pitchFamily="49" charset="0"/>
              </a:rPr>
              <a:t>a=b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b&gt;0</a:t>
            </a:r>
            <a:r>
              <a:rPr lang="de-DE" dirty="0">
                <a:latin typeface="Consolas" panose="020B0609020204030204" pitchFamily="49" charset="0"/>
              </a:rPr>
              <a:t>(S))</a:t>
            </a:r>
            <a:r>
              <a:rPr lang="de-DE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endParaRPr lang="de-D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29</TotalTime>
  <Words>3202</Words>
  <Application>Microsoft Office PowerPoint</Application>
  <PresentationFormat>On-screen Show (4:3)</PresentationFormat>
  <Paragraphs>935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ＭＳ Ｐゴシック</vt:lpstr>
      <vt:lpstr>Arial</vt:lpstr>
      <vt:lpstr>Calibri</vt:lpstr>
      <vt:lpstr>Cambria Math</vt:lpstr>
      <vt:lpstr>Consolas</vt:lpstr>
      <vt:lpstr>Courier New</vt:lpstr>
      <vt:lpstr>Sun-ExtA</vt:lpstr>
      <vt:lpstr>Wingdings</vt:lpstr>
      <vt:lpstr>TU Graz Standard</vt:lpstr>
      <vt:lpstr>Data Management 08 Query Processing</vt:lpstr>
      <vt:lpstr>Announcements/Org</vt:lpstr>
      <vt:lpstr>Query Optimization and Query Processing</vt:lpstr>
      <vt:lpstr>Agenda</vt:lpstr>
      <vt:lpstr>Query Rewriting and Optimization</vt:lpstr>
      <vt:lpstr>Overview Query Optimization</vt:lpstr>
      <vt:lpstr>Query Rewrites</vt:lpstr>
      <vt:lpstr>Standardization and Simplification</vt:lpstr>
      <vt:lpstr>Standardization and Simplification, cont.</vt:lpstr>
      <vt:lpstr>Query Unnesting</vt:lpstr>
      <vt:lpstr>Query Unnesting, cont.</vt:lpstr>
      <vt:lpstr>Selections and Projections</vt:lpstr>
      <vt:lpstr>Example Query Restructuring </vt:lpstr>
      <vt:lpstr>Plan Optimization Overview</vt:lpstr>
      <vt:lpstr>Query and Plan Types</vt:lpstr>
      <vt:lpstr>Join Ordering Problem</vt:lpstr>
      <vt:lpstr>Join Order Search Strategies</vt:lpstr>
      <vt:lpstr>Greedy Join Ordering</vt:lpstr>
      <vt:lpstr>Dynamic Programming Join Ordering</vt:lpstr>
      <vt:lpstr>BREAK (and Test Yourself)</vt:lpstr>
      <vt:lpstr>BREAK (and Test Yourself), cont.</vt:lpstr>
      <vt:lpstr>Plan Execution Strategies</vt:lpstr>
      <vt:lpstr>Overview Query Processing</vt:lpstr>
      <vt:lpstr>Overview Execution Strategies</vt:lpstr>
      <vt:lpstr>Iterator Model</vt:lpstr>
      <vt:lpstr>Iterator Model – Predicate Evaluation</vt:lpstr>
      <vt:lpstr>Materialized Intermediates (column-at-a-time)</vt:lpstr>
      <vt:lpstr>Vectorized Execution (vector-at-a-time)</vt:lpstr>
      <vt:lpstr>Query Compilation</vt:lpstr>
      <vt:lpstr>Physical Plan Operators</vt:lpstr>
      <vt:lpstr>Overview Plan Operators</vt:lpstr>
      <vt:lpstr>Nested Loop Join</vt:lpstr>
      <vt:lpstr>Block Nested Loop / Index Nested Loop Joins</vt:lpstr>
      <vt:lpstr>Sort-Merge Join</vt:lpstr>
      <vt:lpstr>Hash Join</vt:lpstr>
      <vt:lpstr>Sort-GroupBy and Hash-GroupBy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- 08 Query Processing</dc:title>
  <dc:subject/>
  <dc:creator>mboehm</dc:creator>
  <cp:keywords/>
  <dc:description/>
  <cp:lastModifiedBy>mboehm</cp:lastModifiedBy>
  <cp:revision>1355</cp:revision>
  <cp:lastPrinted>2019-06-24T13:13:17Z</cp:lastPrinted>
  <dcterms:created xsi:type="dcterms:W3CDTF">2018-07-12T06:39:10Z</dcterms:created>
  <dcterms:modified xsi:type="dcterms:W3CDTF">2022-05-06T21:52:15Z</dcterms:modified>
  <cp:category/>
</cp:coreProperties>
</file>