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88" r:id="rId2"/>
    <p:sldId id="569" r:id="rId3"/>
    <p:sldId id="523" r:id="rId4"/>
    <p:sldId id="289" r:id="rId5"/>
    <p:sldId id="488" r:id="rId6"/>
    <p:sldId id="531" r:id="rId7"/>
    <p:sldId id="553" r:id="rId8"/>
    <p:sldId id="530" r:id="rId9"/>
    <p:sldId id="532" r:id="rId10"/>
    <p:sldId id="534" r:id="rId11"/>
    <p:sldId id="533" r:id="rId12"/>
    <p:sldId id="535" r:id="rId13"/>
    <p:sldId id="536" r:id="rId14"/>
    <p:sldId id="547" r:id="rId15"/>
    <p:sldId id="559" r:id="rId16"/>
    <p:sldId id="528" r:id="rId17"/>
    <p:sldId id="540" r:id="rId18"/>
    <p:sldId id="537" r:id="rId19"/>
    <p:sldId id="538" r:id="rId20"/>
    <p:sldId id="562" r:id="rId21"/>
    <p:sldId id="541" r:id="rId22"/>
    <p:sldId id="542" r:id="rId23"/>
    <p:sldId id="543" r:id="rId24"/>
    <p:sldId id="560" r:id="rId25"/>
    <p:sldId id="546" r:id="rId26"/>
    <p:sldId id="545" r:id="rId27"/>
    <p:sldId id="529" r:id="rId28"/>
    <p:sldId id="561" r:id="rId29"/>
    <p:sldId id="548" r:id="rId30"/>
    <p:sldId id="549" r:id="rId31"/>
    <p:sldId id="550" r:id="rId32"/>
    <p:sldId id="563" r:id="rId33"/>
    <p:sldId id="564" r:id="rId34"/>
    <p:sldId id="565" r:id="rId35"/>
    <p:sldId id="567" r:id="rId36"/>
    <p:sldId id="570" r:id="rId37"/>
    <p:sldId id="566" r:id="rId38"/>
    <p:sldId id="527" r:id="rId39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86804" autoAdjust="0"/>
  </p:normalViewPr>
  <p:slideViewPr>
    <p:cSldViewPr snapToGrid="0" snapToObjects="1">
      <p:cViewPr varScale="1">
        <p:scale>
          <a:sx n="76" d="100"/>
          <a:sy n="76" d="100"/>
        </p:scale>
        <p:origin x="148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101" y="8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09.05.2022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09.05.2022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Jim Gray:</a:t>
            </a:r>
            <a:r>
              <a:rPr lang="en-US" baseline="0" dirty="0"/>
              <a:t> Turing Award ‘98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81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5114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Wound-wait</a:t>
            </a:r>
            <a:r>
              <a:rPr lang="en-US" baseline="0" dirty="0"/>
              <a:t>: If older </a:t>
            </a:r>
            <a:r>
              <a:rPr lang="en-US" baseline="0" dirty="0" err="1"/>
              <a:t>txn</a:t>
            </a:r>
            <a:r>
              <a:rPr lang="en-US" baseline="0" dirty="0"/>
              <a:t> locks R held by younger </a:t>
            </a:r>
            <a:r>
              <a:rPr lang="en-US" baseline="0" dirty="0" err="1"/>
              <a:t>txn</a:t>
            </a:r>
            <a:r>
              <a:rPr lang="en-US" baseline="0" dirty="0"/>
              <a:t> -&gt; restart younger</a:t>
            </a:r>
          </a:p>
          <a:p>
            <a:r>
              <a:rPr lang="en-US" baseline="0" dirty="0"/>
              <a:t>	          if younger </a:t>
            </a:r>
            <a:r>
              <a:rPr lang="en-US" baseline="0" dirty="0" err="1"/>
              <a:t>txn</a:t>
            </a:r>
            <a:r>
              <a:rPr lang="en-US" baseline="0" dirty="0"/>
              <a:t> locks R held by older </a:t>
            </a:r>
            <a:r>
              <a:rPr lang="en-US" baseline="0" dirty="0" err="1"/>
              <a:t>txn</a:t>
            </a:r>
            <a:r>
              <a:rPr lang="en-US" baseline="0" dirty="0"/>
              <a:t> -&gt; younger waits until older finishes</a:t>
            </a:r>
          </a:p>
          <a:p>
            <a:endParaRPr lang="en-US" baseline="0" dirty="0"/>
          </a:p>
          <a:p>
            <a:r>
              <a:rPr lang="en-US" baseline="0" dirty="0"/>
              <a:t>Wound-die: If older </a:t>
            </a:r>
            <a:r>
              <a:rPr lang="en-US" baseline="0" dirty="0" err="1"/>
              <a:t>txn</a:t>
            </a:r>
            <a:r>
              <a:rPr lang="en-US" baseline="0" dirty="0"/>
              <a:t> locks R held by younger </a:t>
            </a:r>
            <a:r>
              <a:rPr lang="en-US" baseline="0" dirty="0" err="1"/>
              <a:t>txn</a:t>
            </a:r>
            <a:r>
              <a:rPr lang="en-US" baseline="0" dirty="0"/>
              <a:t> -&gt; older waits</a:t>
            </a:r>
          </a:p>
          <a:p>
            <a:r>
              <a:rPr lang="en-US" baseline="0" dirty="0"/>
              <a:t>	        if younger </a:t>
            </a:r>
            <a:r>
              <a:rPr lang="en-US" baseline="0" dirty="0" err="1"/>
              <a:t>txn</a:t>
            </a:r>
            <a:r>
              <a:rPr lang="en-US" baseline="0" dirty="0"/>
              <a:t> locks R held by older </a:t>
            </a:r>
            <a:r>
              <a:rPr lang="en-US" baseline="0" dirty="0" err="1"/>
              <a:t>txn</a:t>
            </a:r>
            <a:r>
              <a:rPr lang="en-US" baseline="0" dirty="0"/>
              <a:t> -&gt; abort &amp; restart younger with same 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521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9008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4074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Database</a:t>
            </a:r>
            <a:r>
              <a:rPr lang="en-US" baseline="0" dirty="0"/>
              <a:t> vendors employ various optimizations to minimize logging overhead, such as deferred delete, preserving only </a:t>
            </a:r>
            <a:r>
              <a:rPr lang="en-US" baseline="0" dirty="0" err="1"/>
              <a:t>RowIDs</a:t>
            </a:r>
            <a:r>
              <a:rPr lang="en-US" baseline="0" dirty="0"/>
              <a:t> of inserted rows.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841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3D</a:t>
            </a:r>
            <a:r>
              <a:rPr lang="en-US" baseline="0" dirty="0"/>
              <a:t> </a:t>
            </a:r>
            <a:r>
              <a:rPr lang="en-US" baseline="0" dirty="0" err="1"/>
              <a:t>Xpoint</a:t>
            </a:r>
            <a:r>
              <a:rPr lang="en-US" baseline="0" dirty="0"/>
              <a:t> selectors: Chalcogenide class, no need for FETs </a:t>
            </a:r>
            <a:r>
              <a:rPr lang="en-AT" baseline="0" dirty="0">
                <a:sym typeface="Wingdings" panose="05000000000000000000" pitchFamily="2" charset="2"/>
              </a:rPr>
              <a:t></a:t>
            </a:r>
            <a:r>
              <a:rPr lang="en-US" baseline="0" dirty="0">
                <a:sym typeface="Wingdings" panose="05000000000000000000" pitchFamily="2" charset="2"/>
              </a:rPr>
              <a:t> higher density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045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Expected Results Q09:</a:t>
            </a:r>
          </a:p>
          <a:p>
            <a:r>
              <a:rPr lang="en-US" dirty="0"/>
              <a:t>"</a:t>
            </a:r>
            <a:r>
              <a:rPr lang="en-US" dirty="0" err="1"/>
              <a:t>Gries</a:t>
            </a:r>
            <a:r>
              <a:rPr lang="en-US" dirty="0"/>
              <a:t>"	"Bosnia and Herzegovina"	1553</a:t>
            </a:r>
          </a:p>
          <a:p>
            <a:r>
              <a:rPr lang="en-US" dirty="0"/>
              <a:t>"Lend"	"Turkey"	1527</a:t>
            </a:r>
          </a:p>
          <a:p>
            <a:r>
              <a:rPr lang="en-US" dirty="0"/>
              <a:t>"</a:t>
            </a:r>
            <a:r>
              <a:rPr lang="en-US" dirty="0" err="1"/>
              <a:t>Gries</a:t>
            </a:r>
            <a:r>
              <a:rPr lang="en-US" dirty="0"/>
              <a:t>"	"Romania"	2060</a:t>
            </a:r>
          </a:p>
          <a:p>
            <a:r>
              <a:rPr lang="en-US" dirty="0"/>
              <a:t>"Gries"	"Croatia"	1709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203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Expected Results Q10:</a:t>
            </a:r>
          </a:p>
          <a:p>
            <a:r>
              <a:rPr lang="pl-PL" dirty="0"/>
              <a:t>6	"Jakomini"	31908	"4.06"	6	"O"	"2022-01-01"	1</a:t>
            </a:r>
            <a:endParaRPr lang="en-US" dirty="0"/>
          </a:p>
          <a:p>
            <a:r>
              <a:rPr lang="pl-PL" dirty="0"/>
              <a:t>6	"Jakomini"	31908	"4.06"	6	"M"	"2022-01-01"	19140</a:t>
            </a:r>
            <a:endParaRPr lang="en-US" dirty="0"/>
          </a:p>
          <a:p>
            <a:r>
              <a:rPr lang="pl-PL" dirty="0"/>
              <a:t>6	"Jakomini"	31908	"4.06"	6	"W"	"2022-01-01"	18045</a:t>
            </a:r>
            <a:endParaRPr lang="en-US" dirty="0"/>
          </a:p>
          <a:p>
            <a:r>
              <a:rPr lang="pl-PL" dirty="0"/>
              <a:t>4	"Lend"	31711	"3.70"	4	"W"	"2022-01-01"	17383</a:t>
            </a:r>
            <a:endParaRPr lang="en-US" dirty="0"/>
          </a:p>
          <a:p>
            <a:r>
              <a:rPr lang="pl-PL" dirty="0"/>
              <a:t>4	"Lend"	31711	"3.70"	4	"M"	"2022-01-01"	17519</a:t>
            </a:r>
            <a:endParaRPr lang="en-US" dirty="0"/>
          </a:p>
          <a:p>
            <a:r>
              <a:rPr lang="pl-PL" dirty="0"/>
              <a:t>5	"Gries"	30352	"5.05"	5	"M"	"2022-01-01"	18140</a:t>
            </a:r>
            <a:endParaRPr lang="en-US" dirty="0"/>
          </a:p>
          <a:p>
            <a:r>
              <a:rPr lang="pl-PL" dirty="0"/>
              <a:t>5	"Gries"	30352	"5.05"	5	"W"	"2022-01-01"	15765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19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392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TPC = Transaction</a:t>
            </a:r>
            <a:r>
              <a:rPr lang="en-US" baseline="0" dirty="0"/>
              <a:t> Processing Performance Council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2809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738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 Standard (02 Foundations WD2011, page 134):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The four transaction isolation levels guarantee that each SQL-transaction will be executed completely or not at all, and that no updates will be lost. The transaction isolation levels are different with respect to phenomena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P1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P2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, and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P3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. Table 8, “SQL-transaction isolation levels and the three phenomena” specifies the phenomena that are possible and not possible for a given transaction isolation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086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Problems SQL: only three anomalies considered, no precise definition of state</a:t>
            </a:r>
            <a:r>
              <a:rPr lang="en-US" baseline="0" dirty="0"/>
              <a:t> to expect, no handling of snapshot isolation, different definitions of serializable (serial order, none of the three anomalies)</a:t>
            </a:r>
          </a:p>
          <a:p>
            <a:endParaRPr lang="en-US" baseline="0" dirty="0"/>
          </a:p>
          <a:p>
            <a:r>
              <a:rPr lang="en-US" b="1" baseline="0" dirty="0"/>
              <a:t>Examples:</a:t>
            </a:r>
          </a:p>
          <a:p>
            <a:r>
              <a:rPr lang="en-US" baseline="0" dirty="0"/>
              <a:t>Dirty writes: T1 and T2 write to objects that together </a:t>
            </a:r>
            <a:r>
              <a:rPr lang="en-US" baseline="0" dirty="0">
                <a:sym typeface="Wingdings" panose="05000000000000000000" pitchFamily="2" charset="2"/>
              </a:rPr>
              <a:t> </a:t>
            </a:r>
            <a:r>
              <a:rPr lang="en-US" baseline="0" dirty="0"/>
              <a:t>might violate constraints</a:t>
            </a:r>
          </a:p>
          <a:p>
            <a:r>
              <a:rPr lang="en-US" baseline="0" dirty="0"/>
              <a:t>Write skew: T1 reads x and y, T2 reads x and y and writes x, T1 writes y </a:t>
            </a:r>
            <a:r>
              <a:rPr lang="en-US" baseline="0" dirty="0">
                <a:sym typeface="Wingdings" panose="05000000000000000000" pitchFamily="2" charset="2"/>
              </a:rPr>
              <a:t> again constraint violations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768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82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671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800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09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Transaction Processing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SS 2022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09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Transaction Processing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SS 2022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bmsmusings.blogspot.com/2019/05/introduction-to-transaction-isolation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hyperlink" Target="https://www.computerhope.com/" TargetMode="External"/><Relationship Id="rId4" Type="http://schemas.openxmlformats.org/officeDocument/2006/relationships/image" Target="../media/image16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mboehm7.github.io/teaching/ss22_dbs/DataExport.zi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pc.org/tpc_documents_current_versions/pdf/tpc-c_v5.11.0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b="1" dirty="0"/>
              <a:t>Data Management</a:t>
            </a:r>
            <a:br>
              <a:rPr lang="de-DE" b="1" dirty="0"/>
            </a:br>
            <a:r>
              <a:rPr lang="de-DE" b="1" dirty="0"/>
              <a:t>09 Transaction Processing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u="sng" dirty="0"/>
              <a:t>Matthias Boehm</a:t>
            </a:r>
            <a:r>
              <a:rPr lang="en-GB" b="1" dirty="0"/>
              <a:t>, Arnab </a:t>
            </a:r>
            <a:r>
              <a:rPr lang="en-GB" b="1" dirty="0" err="1"/>
              <a:t>Phani</a:t>
            </a:r>
            <a:endParaRPr lang="en-GB" b="1" dirty="0"/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 dirty="0"/>
              <a:t>BMK 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May 09,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Anomalies </a:t>
            </a:r>
            <a:r>
              <a:rPr lang="en-AT" dirty="0"/>
              <a:t>–</a:t>
            </a:r>
            <a:r>
              <a:rPr lang="en-US" dirty="0"/>
              <a:t> Dirty 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Problem:</a:t>
            </a:r>
            <a:r>
              <a:rPr lang="en-US" dirty="0"/>
              <a:t> Write-read dependency</a:t>
            </a:r>
          </a:p>
          <a:p>
            <a:r>
              <a:rPr lang="en-US" dirty="0">
                <a:solidFill>
                  <a:srgbClr val="7889FB"/>
                </a:solidFill>
              </a:rPr>
              <a:t>Solution:</a:t>
            </a:r>
            <a:r>
              <a:rPr lang="en-US" dirty="0"/>
              <a:t> Read only committed changes; otherwise, cascading abort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Transaction Processing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494180" y="1663430"/>
            <a:ext cx="0" cy="3219856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88340" y="5009743"/>
            <a:ext cx="1031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6864" y="2146558"/>
            <a:ext cx="3573305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Pts=100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ROLLBACK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4596" y="1339381"/>
            <a:ext cx="24319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TA1 updates points for Exercise 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965" y="4883286"/>
            <a:ext cx="517251" cy="517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9304" y="4844374"/>
            <a:ext cx="23289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received 124 instead of 24 points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2352" y="1336137"/>
            <a:ext cx="24319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TA2 updates points for Exercise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3259" y="2717246"/>
            <a:ext cx="3573305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:points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points += 24.0;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Pts=:points</a:t>
            </a:r>
            <a:b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COMMIT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831711" y="2705176"/>
            <a:ext cx="1090485" cy="281213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35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Anomalies </a:t>
            </a:r>
            <a:r>
              <a:rPr lang="en-AT" dirty="0"/>
              <a:t>–</a:t>
            </a:r>
            <a:r>
              <a:rPr lang="en-US" dirty="0"/>
              <a:t> Unrepeatable 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Problem: </a:t>
            </a:r>
            <a:r>
              <a:rPr lang="en-US" dirty="0"/>
              <a:t>Read-write dependency</a:t>
            </a:r>
          </a:p>
          <a:p>
            <a:r>
              <a:rPr lang="en-US" dirty="0">
                <a:solidFill>
                  <a:srgbClr val="7889FB"/>
                </a:solidFill>
              </a:rPr>
              <a:t>Solution:</a:t>
            </a:r>
            <a:r>
              <a:rPr lang="en-US" dirty="0"/>
              <a:t> TA works on consistent snapshot of touched records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Transaction Processing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494180" y="1663430"/>
            <a:ext cx="0" cy="3219856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88340" y="5009743"/>
            <a:ext cx="1031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844" y="2535663"/>
            <a:ext cx="3852152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START TRANSACTION;</a:t>
            </a: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Pts=Pts+23.5</a:t>
            </a:r>
            <a:b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Sid=789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COMMIT TRANSACTION;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4596" y="1339381"/>
            <a:ext cx="24319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TA1 updates points for Exercise 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965" y="4883286"/>
            <a:ext cx="517251" cy="5172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49304" y="4805462"/>
            <a:ext cx="277640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TA2 sees only committed data but analysis corrupted as p1!=p2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12352" y="1336137"/>
            <a:ext cx="24319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TA2 runs statistics for Exercise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3259" y="1968214"/>
            <a:ext cx="3573305" cy="28007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:p1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...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:p2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...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COMMIT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760706" y="3687672"/>
            <a:ext cx="3161491" cy="281214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25295" y="3619583"/>
            <a:ext cx="8200416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41507" y="2536564"/>
            <a:ext cx="8200416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70826" y="3852153"/>
            <a:ext cx="140078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modified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108635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Anomalies </a:t>
            </a:r>
            <a:r>
              <a:rPr lang="en-AT" dirty="0"/>
              <a:t>–</a:t>
            </a:r>
            <a:r>
              <a:rPr lang="en-US" dirty="0"/>
              <a:t> Phantom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Similar to non-repeatable read but at set level</a:t>
            </a:r>
            <a:br>
              <a:rPr lang="en-US" dirty="0"/>
            </a:br>
            <a:r>
              <a:rPr lang="en-US" b="0" dirty="0"/>
              <a:t>(snapshot of accessed data objects not sufficient)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Transaction Processing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494180" y="1663430"/>
            <a:ext cx="0" cy="3219856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88340" y="5009743"/>
            <a:ext cx="1031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844" y="2535663"/>
            <a:ext cx="3852152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START TRANSACTION;</a:t>
            </a: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INSERT INTO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Students</a:t>
            </a:r>
            <a:b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VALUES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(999, ..., 0);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COMMIT TRANSACTION;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4596" y="1339381"/>
            <a:ext cx="24319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TA1 inserts missing  student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965" y="4883286"/>
            <a:ext cx="517251" cy="517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9304" y="4805462"/>
            <a:ext cx="279261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TA2 sees only committed data but analysis corrupted as p1!=p2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2352" y="1336137"/>
            <a:ext cx="24319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TA2 runs statistics for Exercise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3259" y="1968214"/>
            <a:ext cx="3573305" cy="28007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Avg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(Pts)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:p1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Sid&lt;1000;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...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Avg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(Pts)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:p2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Sid&lt;1000;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...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COMMIT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760706" y="3687672"/>
            <a:ext cx="3161491" cy="281214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25295" y="3619583"/>
            <a:ext cx="8200416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41507" y="2536564"/>
            <a:ext cx="8200416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03897" y="3852153"/>
            <a:ext cx="232491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added row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(harder to track because new database object)</a:t>
            </a:r>
          </a:p>
        </p:txBody>
      </p:sp>
    </p:spTree>
    <p:extLst>
      <p:ext uri="{BB962C8B-B14F-4D97-AF65-F5344CB8AC3E}">
        <p14:creationId xmlns:p14="http://schemas.microsoft.com/office/powerpoint/2010/main" val="129853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Isolation Levels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Tradeoff Isolation vs performance </a:t>
            </a:r>
            <a:r>
              <a:rPr lang="en-US" dirty="0"/>
              <a:t>per session/TX</a:t>
            </a:r>
          </a:p>
          <a:p>
            <a:pPr lvl="1"/>
            <a:r>
              <a:rPr lang="en-US" dirty="0"/>
              <a:t>SQL standard requires </a:t>
            </a:r>
            <a:r>
              <a:rPr lang="en-US" b="1" dirty="0">
                <a:solidFill>
                  <a:srgbClr val="7889FB"/>
                </a:solidFill>
              </a:rPr>
              <a:t>guarantee against lost updates</a:t>
            </a:r>
            <a:r>
              <a:rPr lang="en-US" dirty="0"/>
              <a:t> for all</a:t>
            </a:r>
          </a:p>
          <a:p>
            <a:pPr lvl="1"/>
            <a:endParaRPr lang="en-US" sz="300" dirty="0"/>
          </a:p>
          <a:p>
            <a:r>
              <a:rPr lang="en-US" dirty="0"/>
              <a:t>SQL Standard Isolation Levels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400" dirty="0"/>
          </a:p>
          <a:p>
            <a:pPr lvl="1"/>
            <a:r>
              <a:rPr lang="en-US" dirty="0"/>
              <a:t>Serializable w/ highest guarantees 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rgbClr val="7889FB"/>
                </a:solidFill>
              </a:rPr>
              <a:t>pseudo-serial execution</a:t>
            </a:r>
            <a:r>
              <a:rPr lang="en-US" dirty="0"/>
              <a:t>)</a:t>
            </a:r>
          </a:p>
          <a:p>
            <a:pPr lvl="1"/>
            <a:endParaRPr lang="en-US" sz="300" dirty="0"/>
          </a:p>
          <a:p>
            <a:r>
              <a:rPr lang="en-US" dirty="0"/>
              <a:t>How can we enforce these isolation levels?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User:</a:t>
            </a:r>
            <a:r>
              <a:rPr lang="en-US" dirty="0"/>
              <a:t> set default/transaction isolation level (mixed TX workloads possible)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System:</a:t>
            </a:r>
            <a:r>
              <a:rPr lang="en-US" dirty="0"/>
              <a:t> dedicated concurrency control strategies + scheduler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Transaction Processing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12147"/>
              </p:ext>
            </p:extLst>
          </p:nvPr>
        </p:nvGraphicFramePr>
        <p:xfrm>
          <a:off x="1040858" y="2788050"/>
          <a:ext cx="739070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197">
                  <a:extLst>
                    <a:ext uri="{9D8B030D-6E8A-4147-A177-3AD203B41FA5}">
                      <a16:colId xmlns:a16="http://schemas.microsoft.com/office/drawing/2014/main" val="2895756627"/>
                    </a:ext>
                  </a:extLst>
                </a:gridCol>
                <a:gridCol w="1124217">
                  <a:extLst>
                    <a:ext uri="{9D8B030D-6E8A-4147-A177-3AD203B41FA5}">
                      <a16:colId xmlns:a16="http://schemas.microsoft.com/office/drawing/2014/main" val="3107959861"/>
                    </a:ext>
                  </a:extLst>
                </a:gridCol>
                <a:gridCol w="1126587">
                  <a:extLst>
                    <a:ext uri="{9D8B030D-6E8A-4147-A177-3AD203B41FA5}">
                      <a16:colId xmlns:a16="http://schemas.microsoft.com/office/drawing/2014/main" val="3555016529"/>
                    </a:ext>
                  </a:extLst>
                </a:gridCol>
                <a:gridCol w="1519337">
                  <a:extLst>
                    <a:ext uri="{9D8B030D-6E8A-4147-A177-3AD203B41FA5}">
                      <a16:colId xmlns:a16="http://schemas.microsoft.com/office/drawing/2014/main" val="3644976461"/>
                    </a:ext>
                  </a:extLst>
                </a:gridCol>
                <a:gridCol w="1223370">
                  <a:extLst>
                    <a:ext uri="{9D8B030D-6E8A-4147-A177-3AD203B41FA5}">
                      <a16:colId xmlns:a16="http://schemas.microsoft.com/office/drawing/2014/main" val="165302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Isolation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Lost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Dirty </a:t>
                      </a:r>
                      <a:b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 (P1)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Unrepeatable Read (P2)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Phantom Read (P3)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121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READ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UNCOMMITTED</a:t>
                      </a:r>
                      <a:endParaRPr lang="en-US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145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READ COMMITTED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078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REPEATABLE 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485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[SERIALIZABLE]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644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65005" y="1332998"/>
            <a:ext cx="2149812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SET TRANSACTION </a:t>
            </a:r>
            <a:b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ISOLATION LEVEL  </a:t>
            </a:r>
            <a:b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  READ COMMITTED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5645" y="4901895"/>
            <a:ext cx="270428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* Lost update potentially w/ different semantics in standard</a:t>
            </a:r>
          </a:p>
        </p:txBody>
      </p:sp>
    </p:spTree>
    <p:extLst>
      <p:ext uri="{BB962C8B-B14F-4D97-AF65-F5344CB8AC3E}">
        <p14:creationId xmlns:p14="http://schemas.microsoft.com/office/powerpoint/2010/main" val="147206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A Critique of SQL Isolation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Criticism:</a:t>
            </a:r>
            <a:r>
              <a:rPr lang="en-US" dirty="0"/>
              <a:t> SQL standard isolation levels are</a:t>
            </a:r>
            <a:br>
              <a:rPr lang="en-US" dirty="0"/>
            </a:br>
            <a:r>
              <a:rPr lang="en-US" dirty="0"/>
              <a:t>ambiguous (strict/broad interpretations)</a:t>
            </a:r>
          </a:p>
          <a:p>
            <a:pPr lvl="1"/>
            <a:r>
              <a:rPr lang="en-US" dirty="0"/>
              <a:t>Additional anomalies: dirty write, cursor lost update, </a:t>
            </a:r>
            <a:br>
              <a:rPr lang="en-US" dirty="0"/>
            </a:br>
            <a:r>
              <a:rPr lang="en-US" dirty="0"/>
              <a:t>fuzzy read, read skew, write skew</a:t>
            </a:r>
          </a:p>
          <a:p>
            <a:pPr lvl="1"/>
            <a:r>
              <a:rPr lang="en-US" dirty="0"/>
              <a:t>Additional isolation levels: </a:t>
            </a:r>
            <a:r>
              <a:rPr lang="en-US" b="1" dirty="0">
                <a:solidFill>
                  <a:srgbClr val="7889FB"/>
                </a:solidFill>
              </a:rPr>
              <a:t>cursor stability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snapshot isolation</a:t>
            </a:r>
          </a:p>
          <a:p>
            <a:pPr lvl="1"/>
            <a:endParaRPr lang="en-US" sz="300" b="1" dirty="0">
              <a:solidFill>
                <a:srgbClr val="7889FB"/>
              </a:solidFill>
            </a:endParaRPr>
          </a:p>
          <a:p>
            <a:r>
              <a:rPr lang="en-US" dirty="0"/>
              <a:t>Snapshot Isolation (&lt; Serializable)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of optimistic concurrency control</a:t>
            </a:r>
            <a:r>
              <a:rPr lang="en-US" dirty="0"/>
              <a:t> via multi-version concurrency control</a:t>
            </a:r>
          </a:p>
          <a:p>
            <a:pPr lvl="1"/>
            <a:r>
              <a:rPr lang="en-US" dirty="0"/>
              <a:t>TXs reads data from a snapshot of committed data when TX started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TXs never blocked on reads</a:t>
            </a:r>
            <a:r>
              <a:rPr lang="en-US" dirty="0"/>
              <a:t>, other TXs data invisible</a:t>
            </a:r>
          </a:p>
          <a:p>
            <a:pPr lvl="1"/>
            <a:r>
              <a:rPr lang="en-US" dirty="0"/>
              <a:t>TX </a:t>
            </a:r>
            <a:r>
              <a:rPr lang="en-US" b="1" dirty="0">
                <a:solidFill>
                  <a:schemeClr val="accent1"/>
                </a:solidFill>
              </a:rPr>
              <a:t>T1 only commits if no other TX wrote the same data items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the time interval of T1</a:t>
            </a:r>
          </a:p>
          <a:p>
            <a:pPr lvl="1"/>
            <a:endParaRPr lang="en-US" sz="300" dirty="0"/>
          </a:p>
          <a:p>
            <a:r>
              <a:rPr lang="en-US" dirty="0"/>
              <a:t>Current Status?</a:t>
            </a:r>
          </a:p>
          <a:p>
            <a:pPr lvl="1"/>
            <a:r>
              <a:rPr lang="en-US" dirty="0"/>
              <a:t>“SQL standard that </a:t>
            </a:r>
            <a:r>
              <a:rPr lang="en-US" b="1" dirty="0">
                <a:solidFill>
                  <a:schemeClr val="accent1"/>
                </a:solidFill>
              </a:rPr>
              <a:t>fails to accurately define database isolation levels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and database vendors that attach liberal and non-standard semantics”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Transaction Processing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720" y="1515963"/>
            <a:ext cx="559605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51770" y="1311680"/>
            <a:ext cx="2587558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[Hal Berenson, Philip A. Bernstein, Jim Gray, Jim Melton, Elizabeth J. O'Neil, Patrick E. O'Neil: A Critique of ANSI SQL Isolation Levels.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Rectangle 6"/>
          <p:cNvSpPr/>
          <p:nvPr/>
        </p:nvSpPr>
        <p:spPr>
          <a:xfrm>
            <a:off x="5418306" y="5175042"/>
            <a:ext cx="3561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http://dbmsmusings.blogspot.com/2019/05/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introduction-to-transaction-isolation.html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406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Isolation Levels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and Maximum </a:t>
            </a:r>
            <a:br>
              <a:rPr lang="en-US" dirty="0"/>
            </a:br>
            <a:r>
              <a:rPr lang="en-US" dirty="0"/>
              <a:t>Isolation Levels for “ACID” </a:t>
            </a:r>
            <a:br>
              <a:rPr lang="en-US" dirty="0"/>
            </a:br>
            <a:r>
              <a:rPr lang="en-US" dirty="0"/>
              <a:t>and “</a:t>
            </a:r>
            <a:r>
              <a:rPr lang="en-US" dirty="0" err="1"/>
              <a:t>NewSQL</a:t>
            </a:r>
            <a:r>
              <a:rPr lang="en-US" dirty="0"/>
              <a:t>” DBs </a:t>
            </a:r>
            <a:br>
              <a:rPr lang="en-US" dirty="0"/>
            </a:br>
            <a:r>
              <a:rPr lang="en-US" b="0" dirty="0"/>
              <a:t>[</a:t>
            </a:r>
            <a:r>
              <a:rPr lang="en-US" dirty="0">
                <a:solidFill>
                  <a:srgbClr val="7889FB"/>
                </a:solidFill>
              </a:rPr>
              <a:t>as of 2013</a:t>
            </a:r>
            <a:r>
              <a:rPr lang="en-US" b="0" dirty="0"/>
              <a:t>]</a:t>
            </a:r>
          </a:p>
          <a:p>
            <a:pPr lvl="1"/>
            <a:r>
              <a:rPr lang="en-US" dirty="0"/>
              <a:t>3/18 </a:t>
            </a:r>
            <a:r>
              <a:rPr lang="en-US" dirty="0">
                <a:latin typeface="Consolas" panose="020B0609020204030204" pitchFamily="49" charset="0"/>
              </a:rPr>
              <a:t>SERIALIZABLE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by default</a:t>
            </a:r>
          </a:p>
          <a:p>
            <a:pPr lvl="1"/>
            <a:r>
              <a:rPr lang="en-US" b="0" dirty="0"/>
              <a:t>8/18 did not provide</a:t>
            </a:r>
            <a:br>
              <a:rPr lang="en-US" b="0" dirty="0"/>
            </a:br>
            <a:r>
              <a:rPr lang="en-US" b="0" dirty="0">
                <a:latin typeface="Consolas" panose="020B0609020204030204" pitchFamily="49" charset="0"/>
              </a:rPr>
              <a:t>SERIALIZABLE</a:t>
            </a:r>
            <a:r>
              <a:rPr lang="en-US" b="0" dirty="0"/>
              <a:t> at all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Transaction Processing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088" y="1345747"/>
            <a:ext cx="4417236" cy="48485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52544" y="4766553"/>
            <a:ext cx="4339414" cy="22373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5489" y="5272391"/>
            <a:ext cx="305448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Beware of defaults, even though the SQL standard says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SERIALIZABLE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default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84" y="4185719"/>
            <a:ext cx="559684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400783" y="4088440"/>
            <a:ext cx="281129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Bailis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Fekete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Ali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Ghodsi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Ion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Stoica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HAT, Not CAP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Towards Highly Available Transactions.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HotOS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9375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Locking and Concurrency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(Consistency and Isolation)</a:t>
            </a:r>
          </a:p>
        </p:txBody>
      </p:sp>
    </p:spTree>
    <p:extLst>
      <p:ext uri="{BB962C8B-B14F-4D97-AF65-F5344CB8AC3E}">
        <p14:creationId xmlns:p14="http://schemas.microsoft.com/office/powerpoint/2010/main" val="4087442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Concurrency Control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Lock:</a:t>
            </a:r>
            <a:r>
              <a:rPr lang="en-US" dirty="0"/>
              <a:t> logical synchronization of TXs access to database objects (row, table,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Latch:</a:t>
            </a:r>
            <a:r>
              <a:rPr lang="en-US" dirty="0"/>
              <a:t> physical synchronization of access to shared data structures</a:t>
            </a:r>
          </a:p>
          <a:p>
            <a:pPr lvl="1"/>
            <a:endParaRPr lang="en-US" sz="7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Pessimistic Concurrency Control</a:t>
            </a:r>
          </a:p>
          <a:p>
            <a:pPr lvl="1"/>
            <a:r>
              <a:rPr lang="en-US" dirty="0"/>
              <a:t>Locking schemes (lock-based database scheduler)</a:t>
            </a:r>
          </a:p>
          <a:p>
            <a:pPr lvl="1"/>
            <a:r>
              <a:rPr lang="en-US" dirty="0"/>
              <a:t>Full serialization of transactions</a:t>
            </a:r>
          </a:p>
          <a:p>
            <a:pPr lvl="1"/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Optimistic Concurrency Control</a:t>
            </a:r>
            <a:r>
              <a:rPr lang="en-US" dirty="0"/>
              <a:t> (OCC)</a:t>
            </a:r>
          </a:p>
          <a:p>
            <a:pPr lvl="1"/>
            <a:r>
              <a:rPr lang="en-US" dirty="0"/>
              <a:t>Optimistic execution of operations, check of conflicts (validation)</a:t>
            </a:r>
          </a:p>
          <a:p>
            <a:pPr lvl="1"/>
            <a:r>
              <a:rPr lang="en-US" dirty="0"/>
              <a:t>Optimistic and timestamp-based database schedulers</a:t>
            </a:r>
          </a:p>
          <a:p>
            <a:pPr lvl="1"/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Mixed Concurrency Control</a:t>
            </a:r>
            <a:r>
              <a:rPr lang="en-US" dirty="0"/>
              <a:t> (e.g., </a:t>
            </a:r>
            <a:r>
              <a:rPr lang="en-US" dirty="0">
                <a:solidFill>
                  <a:srgbClr val="7889FB"/>
                </a:solidFill>
              </a:rPr>
              <a:t>PostgreSQL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Combines locking and OCC</a:t>
            </a:r>
          </a:p>
          <a:p>
            <a:pPr lvl="1"/>
            <a:r>
              <a:rPr lang="en-US" dirty="0"/>
              <a:t>Might return </a:t>
            </a:r>
            <a:r>
              <a:rPr lang="en-US" b="1" dirty="0">
                <a:solidFill>
                  <a:schemeClr val="accent1"/>
                </a:solidFill>
              </a:rPr>
              <a:t>synchronization errors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Locking and Concurrency Control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66067" y="5148982"/>
            <a:ext cx="352229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ERROR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: could not serialize access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 due to concurrent update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ERROR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: deadlock detected</a:t>
            </a:r>
          </a:p>
        </p:txBody>
      </p:sp>
    </p:spTree>
    <p:extLst>
      <p:ext uri="{BB962C8B-B14F-4D97-AF65-F5344CB8AC3E}">
        <p14:creationId xmlns:p14="http://schemas.microsoft.com/office/powerpoint/2010/main" val="74780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Serializability Theory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Operations of Transaction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endParaRPr lang="en-US" baseline="-2500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Read and write operations</a:t>
            </a:r>
            <a:r>
              <a:rPr lang="en-US" dirty="0"/>
              <a:t> of A by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: </a:t>
            </a:r>
            <a:r>
              <a:rPr lang="en-US" b="1" dirty="0" err="1">
                <a:solidFill>
                  <a:schemeClr val="accent1"/>
                </a:solidFill>
              </a:rPr>
              <a:t>r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b="1" dirty="0">
                <a:solidFill>
                  <a:schemeClr val="accent1"/>
                </a:solidFill>
              </a:rPr>
              <a:t>(A)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w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b="1" dirty="0">
                <a:solidFill>
                  <a:schemeClr val="accent1"/>
                </a:solidFill>
              </a:rPr>
              <a:t>(A)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Abort of transaction</a:t>
            </a:r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: </a:t>
            </a:r>
            <a:r>
              <a:rPr lang="en-US" b="1" dirty="0" err="1">
                <a:solidFill>
                  <a:schemeClr val="accent1"/>
                </a:solidFill>
              </a:rPr>
              <a:t>a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dirty="0"/>
              <a:t> (unsuccessful termination of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Commit of transaction</a:t>
            </a:r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: </a:t>
            </a:r>
            <a:r>
              <a:rPr lang="en-US" b="1" dirty="0" err="1">
                <a:solidFill>
                  <a:schemeClr val="accent1"/>
                </a:solidFill>
              </a:rPr>
              <a:t>c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dirty="0"/>
              <a:t> (successful termination of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  <a:p>
            <a:pPr lvl="1"/>
            <a:endParaRPr lang="en-US" sz="700" dirty="0"/>
          </a:p>
          <a:p>
            <a:r>
              <a:rPr lang="en-US" dirty="0"/>
              <a:t>Schedule S</a:t>
            </a:r>
          </a:p>
          <a:p>
            <a:pPr lvl="1"/>
            <a:r>
              <a:rPr lang="en-US" dirty="0"/>
              <a:t>Operations of a transaction </a:t>
            </a:r>
            <a:r>
              <a:rPr lang="en-US" b="1" dirty="0" err="1">
                <a:solidFill>
                  <a:schemeClr val="accent1"/>
                </a:solidFill>
              </a:rPr>
              <a:t>T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b="1" dirty="0">
                <a:solidFill>
                  <a:schemeClr val="accent1"/>
                </a:solidFill>
              </a:rPr>
              <a:t> are executed in order</a:t>
            </a:r>
          </a:p>
          <a:p>
            <a:pPr lvl="1"/>
            <a:r>
              <a:rPr lang="en-US" dirty="0"/>
              <a:t>Multiple transactions may be executed concurrently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Schedule describes the total ordering of operations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Equivalence of Schedules S1 and S2</a:t>
            </a:r>
          </a:p>
          <a:p>
            <a:pPr lvl="1"/>
            <a:r>
              <a:rPr lang="en-US" dirty="0"/>
              <a:t>Read-write, write-read, and write-write dependencies on data object A</a:t>
            </a:r>
            <a:br>
              <a:rPr lang="en-US" dirty="0"/>
            </a:br>
            <a:r>
              <a:rPr lang="en-US" dirty="0"/>
              <a:t>executed in same order: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Locking and Concurrency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99626" y="5204298"/>
                <a:ext cx="3472775" cy="39164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&lt;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)⇔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&lt;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626" y="5204298"/>
                <a:ext cx="3472775" cy="391646"/>
              </a:xfrm>
              <a:prstGeom prst="rect">
                <a:avLst/>
              </a:prstGeom>
              <a:blipFill>
                <a:blip r:embed="rId2"/>
                <a:stretch>
                  <a:fillRect l="-2456" r="-2632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3463" y="5522068"/>
                <a:ext cx="3981856" cy="39164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&lt;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)⇔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&lt;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463" y="5522068"/>
                <a:ext cx="3981856" cy="391646"/>
              </a:xfrm>
              <a:prstGeom prst="rect">
                <a:avLst/>
              </a:prstGeom>
              <a:blipFill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66681" y="5839839"/>
                <a:ext cx="3732179" cy="39164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&lt;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)⇔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&lt;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681" y="5839839"/>
                <a:ext cx="3732179" cy="391646"/>
              </a:xfrm>
              <a:prstGeom prst="rect">
                <a:avLst/>
              </a:prstGeom>
              <a:blipFill>
                <a:blip r:embed="rId4"/>
                <a:stretch>
                  <a:fillRect l="-1144" r="-817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984459" y="3064211"/>
            <a:ext cx="59338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59427" y="3070697"/>
            <a:ext cx="59338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90297" y="3677053"/>
            <a:ext cx="3696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/>
          <p:cNvCxnSpPr>
            <a:stCxn id="3" idx="1"/>
            <a:endCxn id="2" idx="2"/>
          </p:cNvCxnSpPr>
          <p:nvPr/>
        </p:nvCxnSpPr>
        <p:spPr>
          <a:xfrm flipH="1" flipV="1">
            <a:off x="7281153" y="3433543"/>
            <a:ext cx="209144" cy="428176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3"/>
            <a:endCxn id="11" idx="2"/>
          </p:cNvCxnSpPr>
          <p:nvPr/>
        </p:nvCxnSpPr>
        <p:spPr>
          <a:xfrm flipV="1">
            <a:off x="7859949" y="3440029"/>
            <a:ext cx="196172" cy="42169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16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" grpId="0"/>
      <p:bldP spid="11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310401"/>
            <a:ext cx="9144000" cy="577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Serializability Theory,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5423031"/>
          </a:xfrm>
        </p:spPr>
        <p:txBody>
          <a:bodyPr/>
          <a:lstStyle/>
          <a:p>
            <a:r>
              <a:rPr lang="en-US" dirty="0"/>
              <a:t>Example Serializable Schedules</a:t>
            </a:r>
          </a:p>
          <a:p>
            <a:pPr lvl="1"/>
            <a:r>
              <a:rPr lang="en-US" dirty="0"/>
              <a:t>Input TXs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Serial </a:t>
            </a:r>
            <a:br>
              <a:rPr lang="en-US" dirty="0"/>
            </a:br>
            <a:r>
              <a:rPr lang="en-US" dirty="0"/>
              <a:t>execution</a:t>
            </a:r>
          </a:p>
          <a:p>
            <a:pPr lvl="1"/>
            <a:r>
              <a:rPr lang="en-US" dirty="0"/>
              <a:t>Equivalent </a:t>
            </a:r>
            <a:br>
              <a:rPr lang="en-US" dirty="0"/>
            </a:br>
            <a:r>
              <a:rPr lang="en-US" dirty="0"/>
              <a:t>schedules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Wrong</a:t>
            </a:r>
            <a:br>
              <a:rPr lang="en-US" dirty="0"/>
            </a:br>
            <a:r>
              <a:rPr lang="en-US" dirty="0"/>
              <a:t>schedule</a:t>
            </a:r>
          </a:p>
          <a:p>
            <a:pPr lvl="1"/>
            <a:endParaRPr lang="en-US" sz="1400" dirty="0"/>
          </a:p>
          <a:p>
            <a:r>
              <a:rPr lang="en-US" dirty="0"/>
              <a:t>Serializability Graph (conflict graph)</a:t>
            </a:r>
          </a:p>
          <a:p>
            <a:pPr lvl="1"/>
            <a:r>
              <a:rPr lang="en-US" dirty="0"/>
              <a:t>Operation dependencies (read-write, write-read, write-write) aggregated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Nodes:</a:t>
            </a:r>
            <a:r>
              <a:rPr lang="en-US" dirty="0"/>
              <a:t> transactions; </a:t>
            </a:r>
            <a:r>
              <a:rPr lang="en-US" b="1" dirty="0">
                <a:solidFill>
                  <a:srgbClr val="7889FB"/>
                </a:solidFill>
              </a:rPr>
              <a:t>edges:</a:t>
            </a:r>
            <a:r>
              <a:rPr lang="en-US" dirty="0"/>
              <a:t> transaction dependencies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Transactions are serializable </a:t>
            </a:r>
            <a:r>
              <a:rPr lang="en-US" dirty="0"/>
              <a:t>(via topological sort) </a:t>
            </a:r>
            <a:r>
              <a:rPr lang="en-US" b="1" dirty="0">
                <a:solidFill>
                  <a:schemeClr val="accent1"/>
                </a:solidFill>
              </a:rPr>
              <a:t>if the graph is acyclic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</a:t>
            </a:r>
            <a:r>
              <a:rPr lang="en-US" dirty="0" err="1"/>
              <a:t>Serializability</a:t>
            </a:r>
            <a:r>
              <a:rPr lang="en-US" dirty="0"/>
              <a:t> Theory considers only successful transactions, </a:t>
            </a:r>
            <a:br>
              <a:rPr lang="en-US" dirty="0"/>
            </a:br>
            <a:r>
              <a:rPr lang="en-US" dirty="0"/>
              <a:t>which disregards anomalies like dirty read that might happen in practice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Locking and Concurrency Control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2151" y="1663428"/>
            <a:ext cx="45330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T1: BOT r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(A)   w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(A)  r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(B) w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(B) c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0933" y="2010382"/>
            <a:ext cx="426164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T2: BOT r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(C) w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(C) r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(A) w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(A) c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5922" y="2474066"/>
            <a:ext cx="62557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 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 c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c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2950" y="2976659"/>
            <a:ext cx="62557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c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9435" y="3372252"/>
            <a:ext cx="62557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c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284069" y="2010382"/>
            <a:ext cx="933854" cy="90792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706238" y="3784225"/>
            <a:ext cx="3511685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364478" y="2992875"/>
            <a:ext cx="2133599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32949" y="4036154"/>
            <a:ext cx="62557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c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012825" y="4005424"/>
            <a:ext cx="775792" cy="0"/>
          </a:xfrm>
          <a:prstGeom prst="straightConnector1">
            <a:avLst/>
          </a:prstGeom>
          <a:ln w="19050">
            <a:solidFill>
              <a:srgbClr val="F70146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72" y="3927037"/>
            <a:ext cx="192323" cy="19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5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(independent of COVID)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Virtual lectures</a:t>
            </a:r>
            <a:r>
              <a:rPr lang="en-US" dirty="0">
                <a:solidFill>
                  <a:schemeClr val="tx1"/>
                </a:solidFill>
              </a:rPr>
              <a:t> (recorded) until end of the year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hlinkClick r:id="rId2"/>
              </a:rPr>
              <a:t>https://tugraz.webex.com/meet/m.boehm</a:t>
            </a:r>
            <a:endParaRPr lang="en-US" dirty="0"/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Exercise Submissions 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Grading </a:t>
            </a:r>
            <a:r>
              <a:rPr lang="en-US" b="1" dirty="0">
                <a:solidFill>
                  <a:schemeClr val="accent1"/>
                </a:solidFill>
              </a:rPr>
              <a:t>Exercise 1:</a:t>
            </a:r>
            <a:r>
              <a:rPr lang="en-US" dirty="0">
                <a:solidFill>
                  <a:schemeClr val="tx1"/>
                </a:solidFill>
              </a:rPr>
              <a:t> uploaded, </a:t>
            </a:r>
            <a:r>
              <a:rPr lang="en-US" b="1" dirty="0">
                <a:solidFill>
                  <a:schemeClr val="accent1"/>
                </a:solidFill>
              </a:rPr>
              <a:t>Exercise 2:</a:t>
            </a:r>
            <a:r>
              <a:rPr lang="en-US" dirty="0">
                <a:solidFill>
                  <a:schemeClr val="tx1"/>
                </a:solidFill>
              </a:rPr>
              <a:t> end of May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Exercise 3</a:t>
            </a:r>
            <a:r>
              <a:rPr lang="en-US" dirty="0">
                <a:solidFill>
                  <a:schemeClr val="tx1"/>
                </a:solidFill>
              </a:rPr>
              <a:t> (already published, discussed today) due May 31 + 7 late days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CS Talks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Eva </a:t>
            </a:r>
            <a:r>
              <a:rPr lang="en-US" dirty="0" err="1">
                <a:solidFill>
                  <a:schemeClr val="tx1"/>
                </a:solidFill>
              </a:rPr>
              <a:t>Galperin</a:t>
            </a:r>
            <a:r>
              <a:rPr lang="en-US" dirty="0">
                <a:solidFill>
                  <a:schemeClr val="tx1"/>
                </a:solidFill>
              </a:rPr>
              <a:t> (Director of Cybersecurity at EFF):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Who Deserves Cybersecurity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Aula </a:t>
            </a:r>
            <a:r>
              <a:rPr lang="en-US" dirty="0" err="1">
                <a:solidFill>
                  <a:schemeClr val="tx1"/>
                </a:solidFill>
              </a:rPr>
              <a:t>Alte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Technik</a:t>
            </a:r>
            <a:r>
              <a:rPr lang="en-US" dirty="0">
                <a:solidFill>
                  <a:schemeClr val="tx1"/>
                </a:solidFill>
              </a:rPr>
              <a:t>; </a:t>
            </a:r>
            <a:r>
              <a:rPr lang="en-US" b="1" dirty="0">
                <a:solidFill>
                  <a:schemeClr val="accent1"/>
                </a:solidFill>
              </a:rPr>
              <a:t>Jun 07, 5.30pm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1118" y="4696201"/>
            <a:ext cx="1041032" cy="147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9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(and Test Yourself)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two transactions T</a:t>
            </a:r>
            <a:r>
              <a:rPr lang="en-US" baseline="-25000" dirty="0"/>
              <a:t>1</a:t>
            </a:r>
            <a:r>
              <a:rPr lang="en-US" dirty="0"/>
              <a:t> and T</a:t>
            </a:r>
            <a:r>
              <a:rPr lang="en-US" baseline="-25000" dirty="0"/>
              <a:t>2</a:t>
            </a:r>
            <a:r>
              <a:rPr lang="en-US" dirty="0"/>
              <a:t>, which pairs of the following three schedules are equivalent? Explain for each pair (S</a:t>
            </a:r>
            <a:r>
              <a:rPr lang="en-US" baseline="-25000" dirty="0"/>
              <a:t>1</a:t>
            </a:r>
            <a:r>
              <a:rPr lang="en-US" dirty="0"/>
              <a:t>-S</a:t>
            </a:r>
            <a:r>
              <a:rPr lang="en-US" baseline="-25000" dirty="0"/>
              <a:t>2</a:t>
            </a:r>
            <a:r>
              <a:rPr lang="en-US" dirty="0"/>
              <a:t>, S</a:t>
            </a:r>
            <a:r>
              <a:rPr lang="en-US" baseline="-25000" dirty="0"/>
              <a:t>1</a:t>
            </a:r>
            <a:r>
              <a:rPr lang="en-US" dirty="0"/>
              <a:t>-S</a:t>
            </a:r>
            <a:r>
              <a:rPr lang="en-US" baseline="-25000" dirty="0"/>
              <a:t>3</a:t>
            </a:r>
            <a:r>
              <a:rPr lang="en-US" dirty="0"/>
              <a:t>, S</a:t>
            </a:r>
            <a:r>
              <a:rPr lang="en-US" baseline="-25000" dirty="0"/>
              <a:t>2</a:t>
            </a:r>
            <a:r>
              <a:rPr lang="en-US" dirty="0"/>
              <a:t>-S</a:t>
            </a:r>
            <a:r>
              <a:rPr lang="en-US" baseline="-25000" dirty="0"/>
              <a:t>3</a:t>
            </a:r>
            <a:r>
              <a:rPr lang="en-US" dirty="0"/>
              <a:t>) why they are equivalent or non-equivalent. </a:t>
            </a:r>
            <a:r>
              <a:rPr lang="en-US" b="0" dirty="0"/>
              <a:t>[5 points]</a:t>
            </a:r>
          </a:p>
          <a:p>
            <a:pPr lvl="1"/>
            <a:r>
              <a:rPr lang="en-US" dirty="0"/>
              <a:t>T</a:t>
            </a:r>
            <a:r>
              <a:rPr lang="en-US" baseline="-25000" dirty="0"/>
              <a:t>1</a:t>
            </a:r>
            <a:r>
              <a:rPr lang="en-US" dirty="0"/>
              <a:t> = {</a:t>
            </a:r>
            <a:r>
              <a:rPr lang="pl-PL" dirty="0">
                <a:solidFill>
                  <a:srgbClr val="7889FB"/>
                </a:solidFill>
              </a:rPr>
              <a:t>r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(a)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r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(c)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w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(a)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w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(c)</a:t>
            </a:r>
            <a:r>
              <a:rPr lang="pl-PL" dirty="0"/>
              <a:t>}</a:t>
            </a:r>
            <a:endParaRPr lang="en-US" dirty="0"/>
          </a:p>
          <a:p>
            <a:pPr lvl="1"/>
            <a:r>
              <a:rPr lang="pl-PL" dirty="0"/>
              <a:t>T</a:t>
            </a:r>
            <a:r>
              <a:rPr lang="pl-PL" baseline="-25000" dirty="0"/>
              <a:t>2</a:t>
            </a:r>
            <a:r>
              <a:rPr lang="en-US" dirty="0"/>
              <a:t> </a:t>
            </a:r>
            <a:r>
              <a:rPr lang="pl-PL" dirty="0"/>
              <a:t>=</a:t>
            </a:r>
            <a:r>
              <a:rPr lang="en-US" dirty="0"/>
              <a:t> </a:t>
            </a:r>
            <a:r>
              <a:rPr lang="pl-PL" dirty="0"/>
              <a:t>{</a:t>
            </a:r>
            <a:r>
              <a:rPr lang="pl-PL" dirty="0">
                <a:solidFill>
                  <a:schemeClr val="accent1"/>
                </a:solidFill>
              </a:rPr>
              <a:t>r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(b)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w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(b)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r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(c)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w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(c)</a:t>
            </a:r>
            <a:r>
              <a:rPr lang="pl-PL" dirty="0"/>
              <a:t>}</a:t>
            </a:r>
            <a:endParaRPr lang="en-US" dirty="0"/>
          </a:p>
          <a:p>
            <a:pPr lvl="1"/>
            <a:endParaRPr lang="en-US" b="0" dirty="0"/>
          </a:p>
          <a:p>
            <a:r>
              <a:rPr lang="en-US" dirty="0"/>
              <a:t>Schedules</a:t>
            </a:r>
          </a:p>
          <a:p>
            <a:pPr lvl="1"/>
            <a:r>
              <a:rPr lang="en-US" b="0" dirty="0"/>
              <a:t>S</a:t>
            </a:r>
            <a:r>
              <a:rPr lang="en-US" b="0" baseline="-25000" dirty="0"/>
              <a:t>1</a:t>
            </a:r>
            <a:r>
              <a:rPr lang="en-US" b="0" dirty="0"/>
              <a:t> = {</a:t>
            </a:r>
            <a:r>
              <a:rPr lang="pl-PL" dirty="0">
                <a:solidFill>
                  <a:srgbClr val="7889FB"/>
                </a:solidFill>
              </a:rPr>
              <a:t>r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(a)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r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(c)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w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(a)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w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(c)</a:t>
            </a:r>
            <a:r>
              <a:rPr lang="en-US" dirty="0"/>
              <a:t>, </a:t>
            </a:r>
            <a:r>
              <a:rPr lang="pl-PL" dirty="0">
                <a:solidFill>
                  <a:schemeClr val="accent1"/>
                </a:solidFill>
              </a:rPr>
              <a:t>r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(b)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w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(b)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r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(c)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w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(c)</a:t>
            </a:r>
            <a:r>
              <a:rPr lang="en-US" b="0" dirty="0"/>
              <a:t>} = {T</a:t>
            </a:r>
            <a:r>
              <a:rPr lang="en-US" b="0" baseline="-25000" dirty="0"/>
              <a:t>1</a:t>
            </a:r>
            <a:r>
              <a:rPr lang="en-US" b="0" dirty="0"/>
              <a:t>, T</a:t>
            </a:r>
            <a:r>
              <a:rPr lang="en-US" b="0" baseline="-25000" dirty="0"/>
              <a:t>2</a:t>
            </a:r>
            <a:r>
              <a:rPr lang="en-US" b="0" dirty="0"/>
              <a:t>}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pl-PL" dirty="0"/>
              <a:t>S</a:t>
            </a:r>
            <a:r>
              <a:rPr lang="pl-PL" baseline="-25000" dirty="0"/>
              <a:t>2</a:t>
            </a:r>
            <a:r>
              <a:rPr lang="en-US" dirty="0"/>
              <a:t> </a:t>
            </a:r>
            <a:r>
              <a:rPr lang="pl-PL" dirty="0"/>
              <a:t>=</a:t>
            </a:r>
            <a:r>
              <a:rPr lang="en-US" dirty="0"/>
              <a:t> </a:t>
            </a:r>
            <a:r>
              <a:rPr lang="pl-PL" dirty="0"/>
              <a:t>{</a:t>
            </a:r>
            <a:r>
              <a:rPr lang="pl-PL" dirty="0">
                <a:solidFill>
                  <a:srgbClr val="7889FB"/>
                </a:solidFill>
              </a:rPr>
              <a:t>r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(a)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r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(b)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r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(c)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w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(a)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w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(b)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w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(c)</a:t>
            </a:r>
            <a:r>
              <a:rPr lang="en-US" dirty="0"/>
              <a:t>, </a:t>
            </a:r>
            <a:r>
              <a:rPr lang="pl-PL" dirty="0">
                <a:solidFill>
                  <a:schemeClr val="accent1"/>
                </a:solidFill>
              </a:rPr>
              <a:t>r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(c)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w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(c)</a:t>
            </a:r>
            <a:r>
              <a:rPr lang="pl-PL" dirty="0"/>
              <a:t>}</a:t>
            </a:r>
            <a:endParaRPr lang="en-US" b="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pl-PL" dirty="0"/>
              <a:t>S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pl-PL" dirty="0"/>
              <a:t>=</a:t>
            </a:r>
            <a:r>
              <a:rPr lang="en-US" dirty="0"/>
              <a:t> </a:t>
            </a:r>
            <a:r>
              <a:rPr lang="pl-PL" dirty="0"/>
              <a:t>{</a:t>
            </a:r>
            <a:r>
              <a:rPr lang="pl-PL" dirty="0">
                <a:solidFill>
                  <a:srgbClr val="7889FB"/>
                </a:solidFill>
              </a:rPr>
              <a:t>r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(a)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r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(b)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r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(c)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w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(a)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w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(b)</a:t>
            </a:r>
            <a:r>
              <a:rPr lang="en-US" dirty="0"/>
              <a:t>, </a:t>
            </a:r>
            <a:r>
              <a:rPr lang="pl-PL" dirty="0">
                <a:solidFill>
                  <a:schemeClr val="accent1"/>
                </a:solidFill>
              </a:rPr>
              <a:t>r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(c)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w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(c)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w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(c)</a:t>
            </a:r>
            <a:r>
              <a:rPr lang="pl-PL" dirty="0"/>
              <a:t>}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Locking and Concurrency Control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02339" y="4056591"/>
            <a:ext cx="674127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2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≡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aseline="-25000" dirty="0"/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(equivalent, because </a:t>
            </a:r>
            <a:r>
              <a:rPr lang="pl-P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l-PL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l-P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l-P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independent of T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2340" y="5035844"/>
            <a:ext cx="6599828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≢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(non-equivalent, because </a:t>
            </a:r>
            <a:r>
              <a:rPr lang="pl-PL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baseline="-250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l-PL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l-PL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l-P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c in different order)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38615" y="4478341"/>
            <a:ext cx="1104813" cy="6309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≢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(transitive)</a:t>
            </a:r>
          </a:p>
        </p:txBody>
      </p:sp>
    </p:spTree>
    <p:extLst>
      <p:ext uri="{BB962C8B-B14F-4D97-AF65-F5344CB8AC3E}">
        <p14:creationId xmlns:p14="http://schemas.microsoft.com/office/powerpoint/2010/main" val="31768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Locking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Compatibility of Locks</a:t>
            </a:r>
          </a:p>
          <a:p>
            <a:pPr lvl="1"/>
            <a:r>
              <a:rPr lang="en-US" dirty="0"/>
              <a:t>X-Lock (exclusive/write lock)</a:t>
            </a:r>
          </a:p>
          <a:p>
            <a:pPr lvl="1"/>
            <a:r>
              <a:rPr lang="en-US" dirty="0"/>
              <a:t>S-Lock (shared/read lock)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Multi-Granularity Locking</a:t>
            </a:r>
          </a:p>
          <a:p>
            <a:pPr lvl="1"/>
            <a:r>
              <a:rPr lang="en-US" dirty="0"/>
              <a:t>Hierarchy of DB objects</a:t>
            </a:r>
          </a:p>
          <a:p>
            <a:pPr lvl="1"/>
            <a:r>
              <a:rPr lang="en-US" dirty="0"/>
              <a:t>Additional intentional </a:t>
            </a:r>
            <a:r>
              <a:rPr lang="en-US" b="1" dirty="0">
                <a:solidFill>
                  <a:srgbClr val="7889FB"/>
                </a:solidFill>
              </a:rPr>
              <a:t>IX and IS locks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Locking and Concurrency Control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872759"/>
              </p:ext>
            </p:extLst>
          </p:nvPr>
        </p:nvGraphicFramePr>
        <p:xfrm>
          <a:off x="5817143" y="1688830"/>
          <a:ext cx="314203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508">
                  <a:extLst>
                    <a:ext uri="{9D8B030D-6E8A-4147-A177-3AD203B41FA5}">
                      <a16:colId xmlns:a16="http://schemas.microsoft.com/office/drawing/2014/main" val="2915880436"/>
                    </a:ext>
                  </a:extLst>
                </a:gridCol>
                <a:gridCol w="785508">
                  <a:extLst>
                    <a:ext uri="{9D8B030D-6E8A-4147-A177-3AD203B41FA5}">
                      <a16:colId xmlns:a16="http://schemas.microsoft.com/office/drawing/2014/main" val="817489546"/>
                    </a:ext>
                  </a:extLst>
                </a:gridCol>
                <a:gridCol w="785508">
                  <a:extLst>
                    <a:ext uri="{9D8B030D-6E8A-4147-A177-3AD203B41FA5}">
                      <a16:colId xmlns:a16="http://schemas.microsoft.com/office/drawing/2014/main" val="2627239051"/>
                    </a:ext>
                  </a:extLst>
                </a:gridCol>
                <a:gridCol w="785508">
                  <a:extLst>
                    <a:ext uri="{9D8B030D-6E8A-4147-A177-3AD203B41FA5}">
                      <a16:colId xmlns:a16="http://schemas.microsoft.com/office/drawing/2014/main" val="2443977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228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636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2176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95353" y="1313236"/>
            <a:ext cx="235497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Existing Lock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10387" y="2088207"/>
            <a:ext cx="130675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Requested Lock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911837" y="3171217"/>
            <a:ext cx="4724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511710" y="3595993"/>
            <a:ext cx="4724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576560" y="4079136"/>
            <a:ext cx="4724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064292" y="3336588"/>
            <a:ext cx="2755460" cy="1799299"/>
            <a:chOff x="6064292" y="3336588"/>
            <a:chExt cx="2755460" cy="1799299"/>
          </a:xfrm>
        </p:grpSpPr>
        <p:sp>
          <p:nvSpPr>
            <p:cNvPr id="13" name="Oval 12"/>
            <p:cNvSpPr/>
            <p:nvPr/>
          </p:nvSpPr>
          <p:spPr>
            <a:xfrm>
              <a:off x="7787672" y="3463145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317501" y="3897648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8510763" y="3913861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507520" y="4387273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8669646" y="4919052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8384305" y="4925538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2" name="Straight Arrow Connector 31"/>
            <p:cNvCxnSpPr>
              <a:stCxn id="20" idx="7"/>
              <a:endCxn id="13" idx="4"/>
            </p:cNvCxnSpPr>
            <p:nvPr/>
          </p:nvCxnSpPr>
          <p:spPr>
            <a:xfrm flipV="1">
              <a:off x="7445624" y="3608960"/>
              <a:ext cx="417101" cy="31004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1" idx="1"/>
              <a:endCxn id="13" idx="4"/>
            </p:cNvCxnSpPr>
            <p:nvPr/>
          </p:nvCxnSpPr>
          <p:spPr>
            <a:xfrm flipH="1" flipV="1">
              <a:off x="7862725" y="3608960"/>
              <a:ext cx="670021" cy="32625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4" idx="0"/>
              <a:endCxn id="21" idx="4"/>
            </p:cNvCxnSpPr>
            <p:nvPr/>
          </p:nvCxnSpPr>
          <p:spPr>
            <a:xfrm flipV="1">
              <a:off x="8582573" y="4059676"/>
              <a:ext cx="3243" cy="3275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5" idx="0"/>
              <a:endCxn id="24" idx="4"/>
            </p:cNvCxnSpPr>
            <p:nvPr/>
          </p:nvCxnSpPr>
          <p:spPr>
            <a:xfrm flipH="1" flipV="1">
              <a:off x="8582573" y="4533088"/>
              <a:ext cx="162126" cy="38596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6" idx="0"/>
              <a:endCxn id="24" idx="4"/>
            </p:cNvCxnSpPr>
            <p:nvPr/>
          </p:nvCxnSpPr>
          <p:spPr>
            <a:xfrm flipV="1">
              <a:off x="8459358" y="4533088"/>
              <a:ext cx="123215" cy="39245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7599605" y="4374301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7761731" y="4906080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7476390" y="4912566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1" name="Straight Arrow Connector 50"/>
            <p:cNvCxnSpPr>
              <a:stCxn id="49" idx="0"/>
              <a:endCxn id="48" idx="4"/>
            </p:cNvCxnSpPr>
            <p:nvPr/>
          </p:nvCxnSpPr>
          <p:spPr>
            <a:xfrm flipH="1" flipV="1">
              <a:off x="7674658" y="4520116"/>
              <a:ext cx="162126" cy="38596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50" idx="0"/>
              <a:endCxn id="48" idx="4"/>
            </p:cNvCxnSpPr>
            <p:nvPr/>
          </p:nvCxnSpPr>
          <p:spPr>
            <a:xfrm flipV="1">
              <a:off x="7551443" y="4520116"/>
              <a:ext cx="123215" cy="39245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6934880" y="4390515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7097006" y="4922294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6811665" y="4928780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6" name="Straight Arrow Connector 55"/>
            <p:cNvCxnSpPr>
              <a:stCxn id="54" idx="0"/>
              <a:endCxn id="53" idx="4"/>
            </p:cNvCxnSpPr>
            <p:nvPr/>
          </p:nvCxnSpPr>
          <p:spPr>
            <a:xfrm flipH="1" flipV="1">
              <a:off x="7009933" y="4536330"/>
              <a:ext cx="162126" cy="38596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55" idx="0"/>
              <a:endCxn id="53" idx="4"/>
            </p:cNvCxnSpPr>
            <p:nvPr/>
          </p:nvCxnSpPr>
          <p:spPr>
            <a:xfrm flipV="1">
              <a:off x="6886718" y="4536330"/>
              <a:ext cx="123215" cy="39245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8" idx="0"/>
              <a:endCxn id="20" idx="4"/>
            </p:cNvCxnSpPr>
            <p:nvPr/>
          </p:nvCxnSpPr>
          <p:spPr>
            <a:xfrm flipH="1" flipV="1">
              <a:off x="7392554" y="4043463"/>
              <a:ext cx="282104" cy="33083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3" idx="0"/>
              <a:endCxn id="20" idx="4"/>
            </p:cNvCxnSpPr>
            <p:nvPr/>
          </p:nvCxnSpPr>
          <p:spPr>
            <a:xfrm flipV="1">
              <a:off x="7009933" y="4043463"/>
              <a:ext cx="382621" cy="34705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7217456" y="3336588"/>
              <a:ext cx="48686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644711" y="3771091"/>
              <a:ext cx="5991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Table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232905" y="4234776"/>
              <a:ext cx="5991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Page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064292" y="4766555"/>
              <a:ext cx="5991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Row</a:t>
              </a:r>
            </a:p>
          </p:txBody>
        </p:sp>
      </p:grp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443984"/>
              </p:ext>
            </p:extLst>
          </p:nvPr>
        </p:nvGraphicFramePr>
        <p:xfrm>
          <a:off x="1241900" y="4216989"/>
          <a:ext cx="415767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945">
                  <a:extLst>
                    <a:ext uri="{9D8B030D-6E8A-4147-A177-3AD203B41FA5}">
                      <a16:colId xmlns:a16="http://schemas.microsoft.com/office/drawing/2014/main" val="2766299494"/>
                    </a:ext>
                  </a:extLst>
                </a:gridCol>
                <a:gridCol w="692945">
                  <a:extLst>
                    <a:ext uri="{9D8B030D-6E8A-4147-A177-3AD203B41FA5}">
                      <a16:colId xmlns:a16="http://schemas.microsoft.com/office/drawing/2014/main" val="838847795"/>
                    </a:ext>
                  </a:extLst>
                </a:gridCol>
                <a:gridCol w="692945">
                  <a:extLst>
                    <a:ext uri="{9D8B030D-6E8A-4147-A177-3AD203B41FA5}">
                      <a16:colId xmlns:a16="http://schemas.microsoft.com/office/drawing/2014/main" val="3625043433"/>
                    </a:ext>
                  </a:extLst>
                </a:gridCol>
                <a:gridCol w="692945">
                  <a:extLst>
                    <a:ext uri="{9D8B030D-6E8A-4147-A177-3AD203B41FA5}">
                      <a16:colId xmlns:a16="http://schemas.microsoft.com/office/drawing/2014/main" val="2573968496"/>
                    </a:ext>
                  </a:extLst>
                </a:gridCol>
                <a:gridCol w="692945">
                  <a:extLst>
                    <a:ext uri="{9D8B030D-6E8A-4147-A177-3AD203B41FA5}">
                      <a16:colId xmlns:a16="http://schemas.microsoft.com/office/drawing/2014/main" val="1736150165"/>
                    </a:ext>
                  </a:extLst>
                </a:gridCol>
                <a:gridCol w="692945">
                  <a:extLst>
                    <a:ext uri="{9D8B030D-6E8A-4147-A177-3AD203B41FA5}">
                      <a16:colId xmlns:a16="http://schemas.microsoft.com/office/drawing/2014/main" val="287052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95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67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57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595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901862"/>
                  </a:ext>
                </a:extLst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8067478" y="4601187"/>
            <a:ext cx="4724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67307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 (2PL)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2PL is a concurrency protocol that guarantees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SERIALIZABLE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Expanding phase:</a:t>
            </a:r>
            <a:r>
              <a:rPr lang="en-US" dirty="0"/>
              <a:t> acquire locks needed by the TX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Shrinking phase:</a:t>
            </a:r>
            <a:r>
              <a:rPr lang="en-US" dirty="0"/>
              <a:t> release locks acquired by the TX</a:t>
            </a:r>
            <a:br>
              <a:rPr lang="en-US" dirty="0"/>
            </a:br>
            <a:r>
              <a:rPr lang="en-US" dirty="0"/>
              <a:t>(can only start if all needed locks acquired)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Locking and Concurrency Control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140086" y="5428034"/>
            <a:ext cx="4854102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140086" y="3774333"/>
            <a:ext cx="0" cy="1653701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63040" y="4416360"/>
            <a:ext cx="116731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# of locks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548647" y="5330760"/>
            <a:ext cx="0" cy="22373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01851" y="5327516"/>
            <a:ext cx="0" cy="22373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548647" y="4163439"/>
            <a:ext cx="953310" cy="1264595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01957" y="4163439"/>
            <a:ext cx="2052537" cy="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5554494" y="4163439"/>
            <a:ext cx="1047357" cy="1264595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72009" y="5249694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63288" y="5518827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26220" y="5515584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EOT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70824" y="3482504"/>
            <a:ext cx="107977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Phase 1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80440" y="3479260"/>
            <a:ext cx="107977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Phase 2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Shrinking</a:t>
            </a:r>
          </a:p>
        </p:txBody>
      </p:sp>
    </p:spTree>
    <p:extLst>
      <p:ext uri="{BB962C8B-B14F-4D97-AF65-F5344CB8AC3E}">
        <p14:creationId xmlns:p14="http://schemas.microsoft.com/office/powerpoint/2010/main" val="427299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Strict 2PL (S2PL) and Strong Strict 2PL (SS2PL)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Problem: </a:t>
            </a:r>
            <a:r>
              <a:rPr lang="en-US" dirty="0"/>
              <a:t>Transaction rollback can cause (</a:t>
            </a:r>
            <a:r>
              <a:rPr lang="en-US" b="1" dirty="0">
                <a:solidFill>
                  <a:schemeClr val="accent1"/>
                </a:solidFill>
              </a:rPr>
              <a:t>Dirty Read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Release all X-locks (S2PL) or X/S-locks (SSPL) </a:t>
            </a:r>
            <a:r>
              <a:rPr lang="en-US" b="1" dirty="0">
                <a:solidFill>
                  <a:srgbClr val="7889FB"/>
                </a:solidFill>
              </a:rPr>
              <a:t>at end of transaction (EOT)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Strict 2PL w/ pre-claiming (aka conservative 2PL)</a:t>
            </a:r>
          </a:p>
          <a:p>
            <a:pPr lvl="1"/>
            <a:r>
              <a:rPr lang="en-US" dirty="0"/>
              <a:t>Problem: incremental expanding can cause deadlocks for interleaved TXs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Pre-claim all necessary locks</a:t>
            </a:r>
            <a:r>
              <a:rPr lang="en-US" dirty="0"/>
              <a:t> (only possible if entire TX known + </a:t>
            </a:r>
            <a:r>
              <a:rPr lang="en-US" b="1" dirty="0">
                <a:solidFill>
                  <a:schemeClr val="accent1"/>
                </a:solidFill>
              </a:rPr>
              <a:t>latches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Locking and Concurrency Control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354095" y="3579776"/>
            <a:ext cx="4854102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354095" y="2402731"/>
            <a:ext cx="0" cy="1177045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68880" y="2665379"/>
            <a:ext cx="7587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# of locks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762656" y="3482502"/>
            <a:ext cx="0" cy="22373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15860" y="3479258"/>
            <a:ext cx="0" cy="22373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762656" y="2675103"/>
            <a:ext cx="690662" cy="904673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53318" y="2675103"/>
            <a:ext cx="3362542" cy="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6815860" y="2675103"/>
            <a:ext cx="1" cy="904674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86018" y="3401436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77297" y="3670569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40229" y="3667326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EOT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26093" y="2422186"/>
            <a:ext cx="205995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Strict 2PL prevents dirty reads and thus cascading abort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350852" y="6310012"/>
            <a:ext cx="4854102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350852" y="5132967"/>
            <a:ext cx="0" cy="1177045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65637" y="5395615"/>
            <a:ext cx="7587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# of locks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759413" y="6212738"/>
            <a:ext cx="0" cy="22373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12617" y="6209494"/>
            <a:ext cx="0" cy="22373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759413" y="5405339"/>
            <a:ext cx="3243" cy="904673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62656" y="5405339"/>
            <a:ext cx="4049961" cy="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6812617" y="5405339"/>
            <a:ext cx="1" cy="904674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282775" y="6131672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74054" y="6400805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36986" y="6397562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EOT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67763" y="5406021"/>
            <a:ext cx="244257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Strict 2PL w/ </a:t>
            </a:r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preclaiming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prevents deadlocks</a:t>
            </a:r>
          </a:p>
        </p:txBody>
      </p:sp>
    </p:spTree>
    <p:extLst>
      <p:ext uri="{BB962C8B-B14F-4D97-AF65-F5344CB8AC3E}">
        <p14:creationId xmlns:p14="http://schemas.microsoft.com/office/powerpoint/2010/main" val="205546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32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Deadlock Scenario</a:t>
            </a:r>
          </a:p>
          <a:p>
            <a:pPr lvl="1"/>
            <a:r>
              <a:rPr lang="en-US" dirty="0"/>
              <a:t>Deadlocks of concurrent transactions</a:t>
            </a:r>
          </a:p>
          <a:p>
            <a:pPr lvl="1"/>
            <a:r>
              <a:rPr lang="en-US" dirty="0"/>
              <a:t>Deadlocks happen due to </a:t>
            </a:r>
            <a:r>
              <a:rPr lang="en-US" b="1" dirty="0">
                <a:solidFill>
                  <a:schemeClr val="accent1"/>
                </a:solidFill>
              </a:rPr>
              <a:t>cyclic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dependencies without pre-claiming</a:t>
            </a:r>
            <a:br>
              <a:rPr lang="en-US" dirty="0"/>
            </a:br>
            <a:r>
              <a:rPr lang="en-US" dirty="0"/>
              <a:t>(wait for exclusive locks)</a:t>
            </a:r>
          </a:p>
          <a:p>
            <a:pPr lvl="1"/>
            <a:endParaRPr lang="en-US" sz="700" dirty="0"/>
          </a:p>
          <a:p>
            <a:r>
              <a:rPr lang="en-US" dirty="0"/>
              <a:t>#1 Deadlock Prevention</a:t>
            </a:r>
          </a:p>
          <a:p>
            <a:pPr lvl="1"/>
            <a:r>
              <a:rPr lang="en-US" dirty="0"/>
              <a:t>Guarantee that deadlocks can’t happen</a:t>
            </a:r>
          </a:p>
          <a:p>
            <a:pPr lvl="1"/>
            <a:r>
              <a:rPr lang="en-US" dirty="0"/>
              <a:t>E.g., </a:t>
            </a:r>
            <a:r>
              <a:rPr lang="en-US" b="1" dirty="0">
                <a:solidFill>
                  <a:srgbClr val="7889FB"/>
                </a:solidFill>
              </a:rPr>
              <a:t>via pre-claiming </a:t>
            </a:r>
            <a:r>
              <a:rPr lang="en-US" dirty="0"/>
              <a:t>(but overhead and not always possible)</a:t>
            </a:r>
          </a:p>
          <a:p>
            <a:pPr lvl="1"/>
            <a:endParaRPr lang="en-US" sz="700" dirty="0"/>
          </a:p>
          <a:p>
            <a:r>
              <a:rPr lang="en-US" dirty="0"/>
              <a:t>#2 Deadlock Avoidance </a:t>
            </a:r>
          </a:p>
          <a:p>
            <a:pPr lvl="1"/>
            <a:r>
              <a:rPr lang="en-US" dirty="0"/>
              <a:t>Attempts to avoid deadlocks before acquiring locks via timestamps per TX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Wound-wait</a:t>
            </a:r>
            <a:r>
              <a:rPr lang="en-US" dirty="0"/>
              <a:t> (T1 locks something held by T2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if T1&lt;T2, restart T2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Wait-die</a:t>
            </a:r>
            <a:r>
              <a:rPr lang="en-US" dirty="0"/>
              <a:t> (T1 locks something held by T2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if T1&gt;T2, abort T1 but keep TS</a:t>
            </a:r>
            <a:r>
              <a:rPr lang="en-US" dirty="0"/>
              <a:t>)</a:t>
            </a:r>
          </a:p>
          <a:p>
            <a:pPr lvl="1"/>
            <a:endParaRPr lang="en-US" sz="700" dirty="0"/>
          </a:p>
          <a:p>
            <a:r>
              <a:rPr lang="en-US" dirty="0"/>
              <a:t>#3 Deadlock Detection</a:t>
            </a:r>
          </a:p>
          <a:p>
            <a:pPr lvl="1"/>
            <a:r>
              <a:rPr lang="en-US" dirty="0"/>
              <a:t>Maintain a wait-for graph of blocked TX (similar to </a:t>
            </a:r>
            <a:r>
              <a:rPr lang="en-US" dirty="0" err="1"/>
              <a:t>serializability</a:t>
            </a:r>
            <a:r>
              <a:rPr lang="en-US" dirty="0"/>
              <a:t> graph)</a:t>
            </a:r>
          </a:p>
          <a:p>
            <a:pPr lvl="1"/>
            <a:r>
              <a:rPr lang="en-US" dirty="0"/>
              <a:t>Detection of cycles in graph (on timeout)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abort one or many TXs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Locking and Concurrency Control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373568" y="933855"/>
            <a:ext cx="0" cy="1653702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58002" y="2629358"/>
            <a:ext cx="1031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74" y="3016461"/>
            <a:ext cx="517251" cy="5172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8697" y="1215960"/>
            <a:ext cx="94358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lock 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71880" y="1222447"/>
            <a:ext cx="94358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lock 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2162" y="719847"/>
            <a:ext cx="5058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TX1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05345" y="726332"/>
            <a:ext cx="5058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TX2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8365" y="1705589"/>
            <a:ext cx="94358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lock R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28422" y="1712075"/>
            <a:ext cx="94358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lock S </a:t>
            </a:r>
          </a:p>
        </p:txBody>
      </p:sp>
      <p:cxnSp>
        <p:nvCxnSpPr>
          <p:cNvPr id="15" name="Straight Arrow Connector 14"/>
          <p:cNvCxnSpPr>
            <a:stCxn id="9" idx="3"/>
            <a:endCxn id="13" idx="1"/>
          </p:cNvCxnSpPr>
          <p:nvPr/>
        </p:nvCxnSpPr>
        <p:spPr>
          <a:xfrm>
            <a:off x="7062280" y="1400626"/>
            <a:ext cx="616085" cy="489629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1"/>
            <a:endCxn id="14" idx="3"/>
          </p:cNvCxnSpPr>
          <p:nvPr/>
        </p:nvCxnSpPr>
        <p:spPr>
          <a:xfrm flipH="1">
            <a:off x="7072005" y="1407113"/>
            <a:ext cx="599875" cy="489628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49853" y="2052223"/>
            <a:ext cx="14777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blocks until TX2 releases 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07323" y="2058707"/>
            <a:ext cx="14777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blocks until TX1 releases 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49439" y="2969506"/>
            <a:ext cx="185798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DEADLOCK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as this will never happen</a:t>
            </a:r>
          </a:p>
        </p:txBody>
      </p:sp>
    </p:spTree>
    <p:extLst>
      <p:ext uri="{BB962C8B-B14F-4D97-AF65-F5344CB8AC3E}">
        <p14:creationId xmlns:p14="http://schemas.microsoft.com/office/powerpoint/2010/main" val="2172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52357"/>
            <a:ext cx="9144000" cy="605643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Timestamp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5546744"/>
          </a:xfrm>
        </p:spPr>
        <p:txBody>
          <a:bodyPr/>
          <a:lstStyle/>
          <a:p>
            <a:r>
              <a:rPr lang="en-US" dirty="0"/>
              <a:t>Synchronization Scheme</a:t>
            </a:r>
          </a:p>
          <a:p>
            <a:pPr lvl="1"/>
            <a:r>
              <a:rPr lang="en-US" dirty="0"/>
              <a:t>Transactions get timestamp (or version number) </a:t>
            </a:r>
            <a:r>
              <a:rPr lang="en-US" b="1" dirty="0">
                <a:solidFill>
                  <a:srgbClr val="7889FB"/>
                </a:solidFill>
              </a:rPr>
              <a:t>TS(</a:t>
            </a:r>
            <a:r>
              <a:rPr lang="en-US" b="1" dirty="0" err="1">
                <a:solidFill>
                  <a:srgbClr val="7889FB"/>
                </a:solidFill>
              </a:rPr>
              <a:t>T</a:t>
            </a:r>
            <a:r>
              <a:rPr lang="en-US" b="1" baseline="-25000" dirty="0" err="1">
                <a:solidFill>
                  <a:srgbClr val="7889FB"/>
                </a:solidFill>
              </a:rPr>
              <a:t>j</a:t>
            </a:r>
            <a:r>
              <a:rPr lang="en-US" b="1" dirty="0">
                <a:solidFill>
                  <a:srgbClr val="7889FB"/>
                </a:solidFill>
              </a:rPr>
              <a:t>)</a:t>
            </a:r>
            <a:r>
              <a:rPr lang="en-US" dirty="0"/>
              <a:t> at BOT</a:t>
            </a:r>
          </a:p>
          <a:p>
            <a:pPr lvl="1"/>
            <a:r>
              <a:rPr lang="en-US" dirty="0"/>
              <a:t>Each data object A has </a:t>
            </a:r>
            <a:r>
              <a:rPr lang="en-US" b="1" dirty="0" err="1">
                <a:solidFill>
                  <a:schemeClr val="accent1"/>
                </a:solidFill>
              </a:rPr>
              <a:t>readTS</a:t>
            </a:r>
            <a:r>
              <a:rPr lang="en-US" b="1" dirty="0">
                <a:solidFill>
                  <a:schemeClr val="accent1"/>
                </a:solidFill>
              </a:rPr>
              <a:t>(A)</a:t>
            </a:r>
            <a:r>
              <a:rPr lang="en-US" dirty="0"/>
              <a:t> and </a:t>
            </a:r>
            <a:r>
              <a:rPr lang="en-US" b="1" dirty="0" err="1">
                <a:solidFill>
                  <a:schemeClr val="accent1"/>
                </a:solidFill>
              </a:rPr>
              <a:t>writeTS</a:t>
            </a:r>
            <a:r>
              <a:rPr lang="en-US" b="1" dirty="0">
                <a:solidFill>
                  <a:schemeClr val="accent1"/>
                </a:solidFill>
              </a:rPr>
              <a:t>(A)</a:t>
            </a:r>
          </a:p>
          <a:p>
            <a:pPr lvl="1"/>
            <a:r>
              <a:rPr lang="en-US" dirty="0"/>
              <a:t>Use timestamp comparison to validate access, otherwise abort</a:t>
            </a:r>
          </a:p>
          <a:p>
            <a:pPr lvl="1"/>
            <a:r>
              <a:rPr lang="en-US" dirty="0"/>
              <a:t>No locks but latches (physical synchronization)</a:t>
            </a:r>
          </a:p>
          <a:p>
            <a:pPr lvl="1"/>
            <a:endParaRPr lang="en-US" sz="600" dirty="0"/>
          </a:p>
          <a:p>
            <a:r>
              <a:rPr lang="en-US" dirty="0">
                <a:solidFill>
                  <a:schemeClr val="accent1"/>
                </a:solidFill>
              </a:rPr>
              <a:t>Read</a:t>
            </a:r>
            <a:r>
              <a:rPr lang="en-US" dirty="0"/>
              <a:t> Protocol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(A)</a:t>
            </a:r>
          </a:p>
          <a:p>
            <a:pPr lvl="1"/>
            <a:r>
              <a:rPr lang="en-US" dirty="0"/>
              <a:t>If 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&gt;= </a:t>
            </a:r>
            <a:r>
              <a:rPr lang="en-US" dirty="0" err="1"/>
              <a:t>writeTS</a:t>
            </a:r>
            <a:r>
              <a:rPr lang="en-US" dirty="0"/>
              <a:t>(A): </a:t>
            </a:r>
            <a:r>
              <a:rPr lang="en-US" b="1" dirty="0">
                <a:solidFill>
                  <a:srgbClr val="7889FB"/>
                </a:solidFill>
              </a:rPr>
              <a:t>allow read</a:t>
            </a:r>
            <a:r>
              <a:rPr lang="en-US" dirty="0"/>
              <a:t>, set </a:t>
            </a:r>
            <a:r>
              <a:rPr lang="en-US" dirty="0" err="1"/>
              <a:t>readTS</a:t>
            </a:r>
            <a:r>
              <a:rPr lang="en-US" dirty="0"/>
              <a:t>(A) = max(TS(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), </a:t>
            </a:r>
            <a:r>
              <a:rPr lang="en-US" dirty="0" err="1"/>
              <a:t>readTS</a:t>
            </a:r>
            <a:r>
              <a:rPr lang="en-US" dirty="0"/>
              <a:t>(A))</a:t>
            </a:r>
          </a:p>
          <a:p>
            <a:pPr lvl="1"/>
            <a:r>
              <a:rPr lang="en-US" dirty="0"/>
              <a:t>If 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&lt; </a:t>
            </a:r>
            <a:r>
              <a:rPr lang="en-US" dirty="0" err="1"/>
              <a:t>writeTS</a:t>
            </a:r>
            <a:r>
              <a:rPr lang="en-US" dirty="0"/>
              <a:t>(A): </a:t>
            </a:r>
            <a:r>
              <a:rPr lang="en-US" b="1" dirty="0">
                <a:solidFill>
                  <a:schemeClr val="accent1"/>
                </a:solidFill>
              </a:rPr>
              <a:t>abort </a:t>
            </a:r>
            <a:r>
              <a:rPr lang="en-US" b="1" dirty="0" err="1">
                <a:solidFill>
                  <a:schemeClr val="accent1"/>
                </a:solidFill>
              </a:rPr>
              <a:t>T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dirty="0"/>
              <a:t> (older than last modifying TX)</a:t>
            </a:r>
          </a:p>
          <a:p>
            <a:pPr lvl="1"/>
            <a:endParaRPr lang="en-US" sz="600" dirty="0"/>
          </a:p>
          <a:p>
            <a:r>
              <a:rPr lang="en-US" dirty="0">
                <a:solidFill>
                  <a:schemeClr val="accent1"/>
                </a:solidFill>
              </a:rPr>
              <a:t>Write</a:t>
            </a:r>
            <a:r>
              <a:rPr lang="en-US" dirty="0"/>
              <a:t> Protocol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(A)</a:t>
            </a:r>
          </a:p>
          <a:p>
            <a:pPr lvl="1"/>
            <a:r>
              <a:rPr lang="en-US" dirty="0"/>
              <a:t>If 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&gt;= </a:t>
            </a:r>
            <a:r>
              <a:rPr lang="en-US" dirty="0" err="1"/>
              <a:t>readTS</a:t>
            </a:r>
            <a:r>
              <a:rPr lang="en-US" dirty="0"/>
              <a:t>(A) AND 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&gt;= </a:t>
            </a:r>
            <a:r>
              <a:rPr lang="en-US" dirty="0" err="1"/>
              <a:t>writeTS</a:t>
            </a:r>
            <a:r>
              <a:rPr lang="en-US" dirty="0"/>
              <a:t>(A): </a:t>
            </a:r>
            <a:r>
              <a:rPr lang="en-US" b="1" dirty="0">
                <a:solidFill>
                  <a:srgbClr val="7889FB"/>
                </a:solidFill>
              </a:rPr>
              <a:t>allow write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set </a:t>
            </a:r>
            <a:r>
              <a:rPr lang="en-US" dirty="0" err="1"/>
              <a:t>writeTS</a:t>
            </a:r>
            <a:r>
              <a:rPr lang="en-US" dirty="0"/>
              <a:t>(A)=TS(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&lt; </a:t>
            </a:r>
            <a:r>
              <a:rPr lang="en-US" dirty="0" err="1"/>
              <a:t>readTS</a:t>
            </a:r>
            <a:r>
              <a:rPr lang="en-US" dirty="0"/>
              <a:t>(A): </a:t>
            </a:r>
            <a:r>
              <a:rPr lang="en-US" b="1" dirty="0">
                <a:solidFill>
                  <a:schemeClr val="accent1"/>
                </a:solidFill>
              </a:rPr>
              <a:t>abort </a:t>
            </a:r>
            <a:r>
              <a:rPr lang="en-US" b="1" dirty="0" err="1">
                <a:solidFill>
                  <a:schemeClr val="accent1"/>
                </a:solidFill>
              </a:rPr>
              <a:t>T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dirty="0"/>
              <a:t> (older than last reading TX)</a:t>
            </a:r>
          </a:p>
          <a:p>
            <a:pPr lvl="1"/>
            <a:r>
              <a:rPr lang="en-US" dirty="0"/>
              <a:t>If 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&lt; </a:t>
            </a:r>
            <a:r>
              <a:rPr lang="en-US" dirty="0" err="1"/>
              <a:t>writeTS</a:t>
            </a:r>
            <a:r>
              <a:rPr lang="en-US" dirty="0"/>
              <a:t>(A): </a:t>
            </a:r>
            <a:r>
              <a:rPr lang="en-US" b="1" dirty="0">
                <a:solidFill>
                  <a:schemeClr val="accent1"/>
                </a:solidFill>
              </a:rPr>
              <a:t>abort </a:t>
            </a:r>
            <a:r>
              <a:rPr lang="en-US" b="1" dirty="0" err="1">
                <a:solidFill>
                  <a:schemeClr val="accent1"/>
                </a:solidFill>
              </a:rPr>
              <a:t>T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dirty="0"/>
              <a:t> (older than last modifying TX) </a:t>
            </a:r>
          </a:p>
          <a:p>
            <a:pPr lvl="1"/>
            <a:endParaRPr lang="en-US" sz="600" dirty="0"/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70146"/>
                </a:solidFill>
              </a:rPr>
              <a:t>BEWARE</a:t>
            </a:r>
            <a:r>
              <a:rPr lang="en-US" dirty="0"/>
              <a:t>: </a:t>
            </a:r>
            <a:r>
              <a:rPr lang="en-US" b="0" dirty="0"/>
              <a:t>Timestamp Ordering requires additional handling of dirty reads,</a:t>
            </a:r>
            <a:br>
              <a:rPr lang="en-US" b="0" dirty="0"/>
            </a:br>
            <a:r>
              <a:rPr lang="en-US" b="0" dirty="0"/>
              <a:t>and concurrent transactions in general (e.g., via abort or versions)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Locking and Concurrency Control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94963" y="700390"/>
            <a:ext cx="315918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Great,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overhead scheme if conflicts are rare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(no hot spots)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42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Optimistic Concurrency Control (OCC)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Read Phase</a:t>
                </a:r>
              </a:p>
              <a:p>
                <a:pPr lvl="1"/>
                <a:r>
                  <a:rPr lang="en-US" dirty="0"/>
                  <a:t>Initial reads from DB, </a:t>
                </a:r>
                <a:r>
                  <a:rPr lang="en-US" b="1" dirty="0">
                    <a:solidFill>
                      <a:srgbClr val="7889FB"/>
                    </a:solidFill>
                  </a:rPr>
                  <a:t>repeated reads and writes into TX-local buffer</a:t>
                </a:r>
              </a:p>
              <a:p>
                <a:pPr lvl="1"/>
                <a:r>
                  <a:rPr lang="en-US" dirty="0"/>
                  <a:t>Maintain </a:t>
                </a:r>
                <a:r>
                  <a:rPr lang="en-US" b="1" dirty="0" err="1">
                    <a:solidFill>
                      <a:schemeClr val="accent1"/>
                    </a:solidFill>
                  </a:rPr>
                  <a:t>ReadSet</a:t>
                </a:r>
                <a:r>
                  <a:rPr lang="en-US" b="1" dirty="0">
                    <a:solidFill>
                      <a:schemeClr val="accent1"/>
                    </a:solidFill>
                  </a:rPr>
                  <a:t>(</a:t>
                </a:r>
                <a:r>
                  <a:rPr lang="en-US" b="1" dirty="0" err="1">
                    <a:solidFill>
                      <a:schemeClr val="accent1"/>
                    </a:solidFill>
                  </a:rPr>
                  <a:t>T</a:t>
                </a:r>
                <a:r>
                  <a:rPr lang="en-US" b="1" baseline="-25000" dirty="0" err="1">
                    <a:solidFill>
                      <a:schemeClr val="accent1"/>
                    </a:solidFill>
                  </a:rPr>
                  <a:t>j</a:t>
                </a:r>
                <a:r>
                  <a:rPr lang="en-US" b="1" dirty="0">
                    <a:solidFill>
                      <a:schemeClr val="accent1"/>
                    </a:solidFill>
                  </a:rPr>
                  <a:t>)</a:t>
                </a:r>
                <a:r>
                  <a:rPr lang="en-US" dirty="0"/>
                  <a:t> and </a:t>
                </a:r>
                <a:r>
                  <a:rPr lang="en-US" b="1" dirty="0" err="1">
                    <a:solidFill>
                      <a:schemeClr val="accent1"/>
                    </a:solidFill>
                  </a:rPr>
                  <a:t>WriteSet</a:t>
                </a:r>
                <a:r>
                  <a:rPr lang="en-US" b="1" dirty="0">
                    <a:solidFill>
                      <a:schemeClr val="accent1"/>
                    </a:solidFill>
                  </a:rPr>
                  <a:t>(</a:t>
                </a:r>
                <a:r>
                  <a:rPr lang="en-US" b="1" dirty="0" err="1">
                    <a:solidFill>
                      <a:schemeClr val="accent1"/>
                    </a:solidFill>
                  </a:rPr>
                  <a:t>T</a:t>
                </a:r>
                <a:r>
                  <a:rPr lang="en-US" b="1" baseline="-25000" dirty="0" err="1">
                    <a:solidFill>
                      <a:schemeClr val="accent1"/>
                    </a:solidFill>
                  </a:rPr>
                  <a:t>j</a:t>
                </a:r>
                <a:r>
                  <a:rPr lang="en-US" b="1" dirty="0">
                    <a:solidFill>
                      <a:schemeClr val="accent1"/>
                    </a:solidFill>
                  </a:rPr>
                  <a:t>)</a:t>
                </a:r>
                <a:r>
                  <a:rPr lang="en-US" dirty="0"/>
                  <a:t> per transaction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j</a:t>
                </a:r>
                <a:endParaRPr lang="en-US" baseline="-25000" dirty="0"/>
              </a:p>
              <a:p>
                <a:pPr lvl="1"/>
                <a:r>
                  <a:rPr lang="en-US" dirty="0"/>
                  <a:t>TX seen as read-only transaction on database</a:t>
                </a:r>
              </a:p>
              <a:p>
                <a:pPr lvl="1"/>
                <a:endParaRPr lang="en-US" sz="500" dirty="0"/>
              </a:p>
              <a:p>
                <a:r>
                  <a:rPr lang="en-US" dirty="0"/>
                  <a:t>Validation Phase</a:t>
                </a:r>
              </a:p>
              <a:p>
                <a:pPr lvl="1"/>
                <a:r>
                  <a:rPr lang="en-US" dirty="0"/>
                  <a:t>Check read/write and write/write conflicts, </a:t>
                </a:r>
                <a:r>
                  <a:rPr lang="en-US" b="1" dirty="0">
                    <a:solidFill>
                      <a:schemeClr val="accent1"/>
                    </a:solidFill>
                  </a:rPr>
                  <a:t>abort on conflicts</a:t>
                </a:r>
              </a:p>
              <a:p>
                <a:pPr lvl="1"/>
                <a:r>
                  <a:rPr lang="en-US" dirty="0"/>
                  <a:t>BOCC (Backward-oriented concurrency control) </a:t>
                </a:r>
                <a:r>
                  <a:rPr lang="en-AT" dirty="0"/>
                  <a:t>–</a:t>
                </a:r>
                <a:r>
                  <a:rPr lang="en-US" dirty="0"/>
                  <a:t> check all older TXs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i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that finished (EOT) while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j</a:t>
                </a:r>
                <a:r>
                  <a:rPr lang="en-US" dirty="0"/>
                  <a:t> was running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𝐸𝑂𝑇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𝐵𝑂𝑇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b="1" dirty="0">
                    <a:solidFill>
                      <a:srgbClr val="7889FB"/>
                    </a:solidFill>
                  </a:rPr>
                  <a:t>Serializable: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𝐸𝑂𝑇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𝐵𝑂𝑇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𝑊𝑆𝑒𝑡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𝑅𝑆𝑒𝑡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  <a:p>
                <a:pPr lvl="2"/>
                <a:r>
                  <a:rPr lang="en-US" b="1" dirty="0">
                    <a:solidFill>
                      <a:srgbClr val="7889FB"/>
                    </a:solidFill>
                  </a:rPr>
                  <a:t>Snapshot isolation: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𝑊𝑆𝑒𝑡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A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𝑆𝑒𝑡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A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FOCC (Forward-oriented concurrency control) </a:t>
                </a:r>
                <a:r>
                  <a:rPr lang="en-AT" dirty="0"/>
                  <a:t>–</a:t>
                </a:r>
                <a:r>
                  <a:rPr lang="en-US" dirty="0"/>
                  <a:t> check running TXs</a:t>
                </a:r>
              </a:p>
              <a:p>
                <a:pPr lvl="1"/>
                <a:endParaRPr lang="en-US" sz="500" dirty="0"/>
              </a:p>
              <a:p>
                <a:r>
                  <a:rPr lang="en-US" dirty="0"/>
                  <a:t>Write Phase</a:t>
                </a:r>
              </a:p>
              <a:p>
                <a:pPr lvl="1"/>
                <a:r>
                  <a:rPr lang="en-US" dirty="0"/>
                  <a:t>Successful TXs: propagate TX-local buffer into the database and log</a:t>
                </a:r>
              </a:p>
              <a:p>
                <a:pPr lvl="1"/>
                <a:r>
                  <a:rPr lang="en-US" dirty="0"/>
                  <a:t>Unsuccessful TXs: discard the TX-local buffer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9" t="-617" b="-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Locking and 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1906160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and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(Atomicity and Durability)</a:t>
            </a:r>
          </a:p>
        </p:txBody>
      </p:sp>
    </p:spTree>
    <p:extLst>
      <p:ext uri="{BB962C8B-B14F-4D97-AF65-F5344CB8AC3E}">
        <p14:creationId xmlns:p14="http://schemas.microsoft.com/office/powerpoint/2010/main" val="1547488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Types and Recovery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Transaction Failures</a:t>
            </a:r>
          </a:p>
          <a:p>
            <a:pPr lvl="1"/>
            <a:r>
              <a:rPr lang="en-US" dirty="0"/>
              <a:t>E.g., Violated integrity constraints, abort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R1-Recovery: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partial UNDO</a:t>
            </a:r>
            <a:r>
              <a:rPr lang="en-US" dirty="0">
                <a:sym typeface="Wingdings" panose="05000000000000000000" pitchFamily="2" charset="2"/>
              </a:rPr>
              <a:t> of this uncommitted TX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System Failures </a:t>
            </a:r>
            <a:r>
              <a:rPr lang="en-US" b="0" dirty="0"/>
              <a:t>(soft crash)</a:t>
            </a:r>
          </a:p>
          <a:p>
            <a:pPr lvl="1"/>
            <a:r>
              <a:rPr lang="en-US" dirty="0"/>
              <a:t>E.g., HW or operating system crash, power outage</a:t>
            </a:r>
          </a:p>
          <a:p>
            <a:pPr lvl="1"/>
            <a:r>
              <a:rPr lang="en-US" dirty="0"/>
              <a:t>Kills all in-flight transactions, but does not lose persistent data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R2-Reovery: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partial REDO</a:t>
            </a:r>
            <a:r>
              <a:rPr lang="en-US" dirty="0">
                <a:sym typeface="Wingdings" panose="05000000000000000000" pitchFamily="2" charset="2"/>
              </a:rPr>
              <a:t> of all committed TXs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R3-Recovery: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global UNDO</a:t>
            </a:r>
            <a:r>
              <a:rPr lang="en-US" dirty="0">
                <a:sym typeface="Wingdings" panose="05000000000000000000" pitchFamily="2" charset="2"/>
              </a:rPr>
              <a:t> of all uncommitted TXs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Media Failures </a:t>
            </a:r>
            <a:r>
              <a:rPr lang="en-US" b="0" dirty="0"/>
              <a:t>(hard crash)</a:t>
            </a:r>
          </a:p>
          <a:p>
            <a:pPr lvl="1"/>
            <a:r>
              <a:rPr lang="en-US" dirty="0"/>
              <a:t>E.g., disk hard errors (non-restorable)</a:t>
            </a:r>
          </a:p>
          <a:p>
            <a:pPr lvl="1"/>
            <a:r>
              <a:rPr lang="en-US" dirty="0"/>
              <a:t>Loses persistent data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need backup data (checkpoint)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R4-Recovery: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global REDO</a:t>
            </a:r>
            <a:r>
              <a:rPr lang="en-US" dirty="0">
                <a:sym typeface="Wingdings" panose="05000000000000000000" pitchFamily="2" charset="2"/>
              </a:rPr>
              <a:t> of all committed TXs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Logging and Recovery</a:t>
            </a:r>
          </a:p>
        </p:txBody>
      </p:sp>
    </p:spTree>
    <p:extLst>
      <p:ext uri="{BB962C8B-B14F-4D97-AF65-F5344CB8AC3E}">
        <p14:creationId xmlns:p14="http://schemas.microsoft.com/office/powerpoint/2010/main" val="236989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(Transaction) Log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Architecture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Page-oriented storage</a:t>
            </a:r>
            <a:r>
              <a:rPr lang="en-US" dirty="0"/>
              <a:t> on disk and </a:t>
            </a:r>
            <a:br>
              <a:rPr lang="en-US" dirty="0"/>
            </a:br>
            <a:r>
              <a:rPr lang="en-US" dirty="0"/>
              <a:t>in memory (DB buffer)</a:t>
            </a:r>
          </a:p>
          <a:p>
            <a:pPr lvl="1"/>
            <a:r>
              <a:rPr lang="en-US" dirty="0"/>
              <a:t>Dedicated </a:t>
            </a:r>
            <a:r>
              <a:rPr lang="en-US" b="1" dirty="0">
                <a:solidFill>
                  <a:schemeClr val="accent1"/>
                </a:solidFill>
              </a:rPr>
              <a:t>eviction algorithms</a:t>
            </a:r>
          </a:p>
          <a:p>
            <a:pPr lvl="1"/>
            <a:r>
              <a:rPr lang="en-US" dirty="0"/>
              <a:t>Modified in-memory pages marked as </a:t>
            </a:r>
            <a:br>
              <a:rPr lang="en-US" dirty="0"/>
            </a:br>
            <a:r>
              <a:rPr lang="en-US" dirty="0"/>
              <a:t>dirty, flushed by cleaner thread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Log:</a:t>
            </a:r>
            <a:r>
              <a:rPr lang="en-US" dirty="0"/>
              <a:t> append-only TX changes </a:t>
            </a:r>
          </a:p>
          <a:p>
            <a:pPr lvl="1"/>
            <a:r>
              <a:rPr lang="en-US" dirty="0"/>
              <a:t>Data/log often placed on different devices</a:t>
            </a:r>
            <a:br>
              <a:rPr lang="en-US" dirty="0"/>
            </a:br>
            <a:r>
              <a:rPr lang="en-US" dirty="0"/>
              <a:t>and periodically archived (backup + truncate)</a:t>
            </a:r>
          </a:p>
          <a:p>
            <a:pPr lvl="1"/>
            <a:endParaRPr lang="en-US" sz="700" dirty="0"/>
          </a:p>
          <a:p>
            <a:r>
              <a:rPr lang="en-US" dirty="0"/>
              <a:t>Write-Ahead Logging (WAL)</a:t>
            </a:r>
          </a:p>
          <a:p>
            <a:pPr lvl="1"/>
            <a:r>
              <a:rPr lang="en-US" dirty="0"/>
              <a:t>The log records representing changes to some (dirty) </a:t>
            </a:r>
            <a:br>
              <a:rPr lang="en-US" dirty="0"/>
            </a:br>
            <a:r>
              <a:rPr lang="en-US" dirty="0"/>
              <a:t>data page must be on </a:t>
            </a:r>
            <a:r>
              <a:rPr lang="en-US" b="1" dirty="0">
                <a:solidFill>
                  <a:schemeClr val="accent1"/>
                </a:solidFill>
              </a:rPr>
              <a:t>stable storage before the data page </a:t>
            </a:r>
            <a:r>
              <a:rPr lang="en-US" dirty="0"/>
              <a:t>(UNDO - atomicity)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Force-log on commit</a:t>
            </a:r>
            <a:r>
              <a:rPr lang="en-US" dirty="0"/>
              <a:t> or full buffer (REDO - durability)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Recovery:</a:t>
            </a:r>
            <a:r>
              <a:rPr lang="en-US" dirty="0"/>
              <a:t> forward (REDO) and </a:t>
            </a:r>
            <a:br>
              <a:rPr lang="en-US" dirty="0"/>
            </a:br>
            <a:r>
              <a:rPr lang="en-US" dirty="0"/>
              <a:t>backward (UNDO) processing</a:t>
            </a:r>
          </a:p>
          <a:p>
            <a:pPr lvl="1"/>
            <a:r>
              <a:rPr lang="en-US" dirty="0"/>
              <a:t>Log sequence number (LSN)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Logging and Recovery</a:t>
            </a:r>
          </a:p>
        </p:txBody>
      </p:sp>
      <p:sp>
        <p:nvSpPr>
          <p:cNvPr id="8" name="Flowchart: Magnetic Disk 7"/>
          <p:cNvSpPr/>
          <p:nvPr/>
        </p:nvSpPr>
        <p:spPr>
          <a:xfrm>
            <a:off x="5934748" y="3888585"/>
            <a:ext cx="1635016" cy="499620"/>
          </a:xfrm>
          <a:prstGeom prst="flowChartMagneticDisk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5747018" y="1854891"/>
            <a:ext cx="3007882" cy="1598428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5934747" y="2467781"/>
            <a:ext cx="1649252" cy="839996"/>
          </a:xfrm>
          <a:prstGeom prst="flowChartProcess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 Buffer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7732818" y="2467780"/>
            <a:ext cx="848676" cy="839997"/>
          </a:xfrm>
          <a:prstGeom prst="flowChartProcess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Log Buffer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59076" y="1185098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1</a:t>
            </a:r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>
            <a:off x="6302568" y="1554430"/>
            <a:ext cx="502617" cy="3004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50780" y="1026214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2</a:t>
            </a:r>
          </a:p>
        </p:txBody>
      </p:sp>
      <p:cxnSp>
        <p:nvCxnSpPr>
          <p:cNvPr id="15" name="Straight Arrow Connector 14"/>
          <p:cNvCxnSpPr>
            <a:stCxn id="14" idx="2"/>
            <a:endCxn id="9" idx="0"/>
          </p:cNvCxnSpPr>
          <p:nvPr/>
        </p:nvCxnSpPr>
        <p:spPr>
          <a:xfrm>
            <a:off x="7194272" y="1395546"/>
            <a:ext cx="56687" cy="4593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00848" y="1178614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3</a:t>
            </a: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flipH="1">
            <a:off x="7796128" y="1547946"/>
            <a:ext cx="348212" cy="31342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Process 21"/>
          <p:cNvSpPr/>
          <p:nvPr/>
        </p:nvSpPr>
        <p:spPr>
          <a:xfrm>
            <a:off x="6087147" y="3952871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P1</a:t>
            </a:r>
          </a:p>
        </p:txBody>
      </p:sp>
      <p:sp>
        <p:nvSpPr>
          <p:cNvPr id="23" name="Flowchart: Process 22"/>
          <p:cNvSpPr/>
          <p:nvPr/>
        </p:nvSpPr>
        <p:spPr>
          <a:xfrm>
            <a:off x="6297911" y="2830945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P7</a:t>
            </a:r>
          </a:p>
        </p:txBody>
      </p:sp>
      <p:sp>
        <p:nvSpPr>
          <p:cNvPr id="24" name="Flowchart: Process 23"/>
          <p:cNvSpPr/>
          <p:nvPr/>
        </p:nvSpPr>
        <p:spPr>
          <a:xfrm>
            <a:off x="6839421" y="2827703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P3’</a:t>
            </a:r>
          </a:p>
        </p:txBody>
      </p:sp>
      <p:sp>
        <p:nvSpPr>
          <p:cNvPr id="25" name="Flowchart: Process 24"/>
          <p:cNvSpPr/>
          <p:nvPr/>
        </p:nvSpPr>
        <p:spPr>
          <a:xfrm>
            <a:off x="7860826" y="3022257"/>
            <a:ext cx="582784" cy="11005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7857583" y="3155201"/>
            <a:ext cx="582784" cy="11005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Flowchart: Sequential Access Storage 26"/>
          <p:cNvSpPr/>
          <p:nvPr/>
        </p:nvSpPr>
        <p:spPr>
          <a:xfrm>
            <a:off x="7997016" y="3909068"/>
            <a:ext cx="475777" cy="479137"/>
          </a:xfrm>
          <a:prstGeom prst="flowChartMagneticTape">
            <a:avLst/>
          </a:prstGeom>
          <a:solidFill>
            <a:srgbClr val="7889FB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Arrow Connector 27"/>
          <p:cNvCxnSpPr>
            <a:stCxn id="10" idx="2"/>
            <a:endCxn id="8" idx="1"/>
          </p:cNvCxnSpPr>
          <p:nvPr/>
        </p:nvCxnSpPr>
        <p:spPr>
          <a:xfrm flipH="1">
            <a:off x="6752256" y="3307777"/>
            <a:ext cx="7117" cy="58080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2"/>
            <a:endCxn id="27" idx="0"/>
          </p:cNvCxnSpPr>
          <p:nvPr/>
        </p:nvCxnSpPr>
        <p:spPr>
          <a:xfrm>
            <a:off x="8157156" y="3307777"/>
            <a:ext cx="77749" cy="601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380389" y="4396902"/>
            <a:ext cx="750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875208" y="4403386"/>
            <a:ext cx="750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732818" y="3725694"/>
            <a:ext cx="1022082" cy="104054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6576772" y="3956113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P7</a:t>
            </a:r>
          </a:p>
        </p:txBody>
      </p:sp>
      <p:sp>
        <p:nvSpPr>
          <p:cNvPr id="45" name="Flowchart: Process 44"/>
          <p:cNvSpPr/>
          <p:nvPr/>
        </p:nvSpPr>
        <p:spPr>
          <a:xfrm>
            <a:off x="7050187" y="3952871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P3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054" y="5870847"/>
            <a:ext cx="561556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533088" y="5632312"/>
            <a:ext cx="3746029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Mohan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Donald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Haderle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Bruce G. Lindsay,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Hamid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Pirahesh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 M. Schwarz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ARIES: A Transaction Recovery Method Supporting Fine-Granularity Locking and Partial Rollbacks Using Write-Ahead Logging.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TODS 1992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4140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6" grpId="0" animBg="1"/>
      <p:bldP spid="27" grpId="0" animBg="1"/>
      <p:bldP spid="38" grpId="0"/>
      <p:bldP spid="39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(TX)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Goal: </a:t>
            </a:r>
            <a:r>
              <a:rPr lang="en-US" dirty="0">
                <a:solidFill>
                  <a:srgbClr val="7889FB"/>
                </a:solidFill>
              </a:rPr>
              <a:t>Basic Understanding of Transaction Processing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Transaction processing from user perspective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Locking and concurrency control to ensure </a:t>
            </a:r>
            <a:r>
              <a:rPr lang="en-US" b="1" dirty="0">
                <a:solidFill>
                  <a:schemeClr val="accent1"/>
                </a:solidFill>
              </a:rPr>
              <a:t>#1 correctness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Logging and recovery to ensure </a:t>
            </a:r>
            <a:r>
              <a:rPr lang="en-US" b="1" dirty="0">
                <a:solidFill>
                  <a:schemeClr val="accent1"/>
                </a:solidFill>
              </a:rPr>
              <a:t>#2 reliability</a:t>
            </a:r>
          </a:p>
        </p:txBody>
      </p:sp>
      <p:sp>
        <p:nvSpPr>
          <p:cNvPr id="10" name="Flowchart: Magnetic Disk 9"/>
          <p:cNvSpPr/>
          <p:nvPr/>
        </p:nvSpPr>
        <p:spPr>
          <a:xfrm>
            <a:off x="2877210" y="3517847"/>
            <a:ext cx="584462" cy="499620"/>
          </a:xfrm>
          <a:prstGeom prst="flowChartMagneticDisk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760214" y="2762672"/>
            <a:ext cx="1632605" cy="483432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2084232" y="3389015"/>
            <a:ext cx="2949021" cy="712264"/>
          </a:xfrm>
          <a:prstGeom prst="flowChartProcess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DBs</a:t>
            </a:r>
          </a:p>
        </p:txBody>
      </p:sp>
      <p:sp>
        <p:nvSpPr>
          <p:cNvPr id="14" name="Flowchart: Magnetic Disk 13"/>
          <p:cNvSpPr/>
          <p:nvPr/>
        </p:nvSpPr>
        <p:spPr>
          <a:xfrm>
            <a:off x="3738281" y="3517847"/>
            <a:ext cx="584462" cy="499620"/>
          </a:xfrm>
          <a:prstGeom prst="flowChartMagneticDisk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991536" y="2511340"/>
            <a:ext cx="3167211" cy="1665352"/>
          </a:xfrm>
          <a:prstGeom prst="flowChartProcess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DBS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Arrow Connector 16"/>
          <p:cNvCxnSpPr>
            <a:stCxn id="11" idx="2"/>
            <a:endCxn id="10" idx="1"/>
          </p:cNvCxnSpPr>
          <p:nvPr/>
        </p:nvCxnSpPr>
        <p:spPr>
          <a:xfrm flipH="1">
            <a:off x="3169441" y="3246104"/>
            <a:ext cx="407076" cy="27174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  <a:endCxn id="14" idx="1"/>
          </p:cNvCxnSpPr>
          <p:nvPr/>
        </p:nvCxnSpPr>
        <p:spPr>
          <a:xfrm>
            <a:off x="3576517" y="3246104"/>
            <a:ext cx="453995" cy="27174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84232" y="1441843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1</a:t>
            </a:r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>
            <a:off x="2627724" y="1811175"/>
            <a:ext cx="733408" cy="95149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75936" y="1282959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2</a:t>
            </a:r>
          </a:p>
        </p:txBody>
      </p:sp>
      <p:cxnSp>
        <p:nvCxnSpPr>
          <p:cNvPr id="25" name="Straight Arrow Connector 24"/>
          <p:cNvCxnSpPr>
            <a:stCxn id="24" idx="2"/>
            <a:endCxn id="11" idx="0"/>
          </p:cNvCxnSpPr>
          <p:nvPr/>
        </p:nvCxnSpPr>
        <p:spPr>
          <a:xfrm>
            <a:off x="3519428" y="1652291"/>
            <a:ext cx="57089" cy="111038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26004" y="1435359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3</a:t>
            </a:r>
          </a:p>
        </p:txBody>
      </p:sp>
      <p:cxnSp>
        <p:nvCxnSpPr>
          <p:cNvPr id="30" name="Straight Arrow Connector 29"/>
          <p:cNvCxnSpPr>
            <a:stCxn id="28" idx="2"/>
          </p:cNvCxnSpPr>
          <p:nvPr/>
        </p:nvCxnSpPr>
        <p:spPr>
          <a:xfrm flipH="1">
            <a:off x="3826231" y="1804691"/>
            <a:ext cx="643265" cy="95798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214024" y="1873106"/>
            <a:ext cx="24708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users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Correctness?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10781" y="2793988"/>
            <a:ext cx="247082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Various failures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(TX, system, media)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Reliability?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5491" y="1945532"/>
            <a:ext cx="19649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read/write TXs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83406" y="4110740"/>
            <a:ext cx="115759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Disk failure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33995" y="3875094"/>
            <a:ext cx="127913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Crash/power failure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966651" y="3694301"/>
            <a:ext cx="115759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Network failure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54501" y="3114489"/>
            <a:ext cx="127913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Constraint violations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15604" y="2791856"/>
            <a:ext cx="12791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Deadlocks</a:t>
            </a:r>
          </a:p>
        </p:txBody>
      </p:sp>
    </p:spTree>
    <p:extLst>
      <p:ext uri="{BB962C8B-B14F-4D97-AF65-F5344CB8AC3E}">
        <p14:creationId xmlns:p14="http://schemas.microsoft.com/office/powerpoint/2010/main" val="324625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8" grpId="0"/>
      <p:bldP spid="34" grpId="0"/>
      <p:bldP spid="35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Types and Recovery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1784" y="1311256"/>
            <a:ext cx="8393033" cy="4941101"/>
          </a:xfrm>
        </p:spPr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Logical (Operation) Logging</a:t>
            </a:r>
          </a:p>
          <a:p>
            <a:pPr lvl="1"/>
            <a:r>
              <a:rPr lang="en-US" dirty="0"/>
              <a:t>REDO: </a:t>
            </a:r>
            <a:r>
              <a:rPr lang="en-US" b="1" dirty="0">
                <a:solidFill>
                  <a:srgbClr val="7889FB"/>
                </a:solidFill>
              </a:rPr>
              <a:t>log operation (not data)</a:t>
            </a:r>
            <a:r>
              <a:rPr lang="en-US" dirty="0"/>
              <a:t> to construct after state</a:t>
            </a:r>
          </a:p>
          <a:p>
            <a:pPr lvl="1"/>
            <a:r>
              <a:rPr lang="en-US" dirty="0"/>
              <a:t>UNDO: </a:t>
            </a:r>
            <a:r>
              <a:rPr lang="en-US" b="1" dirty="0">
                <a:solidFill>
                  <a:srgbClr val="7889FB"/>
                </a:solidFill>
              </a:rPr>
              <a:t>inverse operations</a:t>
            </a:r>
            <a:r>
              <a:rPr lang="en-US" dirty="0"/>
              <a:t> (e.g., increment/decrement), not stored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Non-determinism</a:t>
            </a:r>
            <a:r>
              <a:rPr lang="en-US" dirty="0"/>
              <a:t> cannot be handled, more flexibility on locking</a:t>
            </a:r>
          </a:p>
          <a:p>
            <a:pPr lvl="1"/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Physical (Value) Logging</a:t>
            </a:r>
          </a:p>
          <a:p>
            <a:pPr lvl="1"/>
            <a:r>
              <a:rPr lang="en-US" dirty="0"/>
              <a:t>REDO: </a:t>
            </a:r>
            <a:r>
              <a:rPr lang="en-US" b="1" dirty="0">
                <a:solidFill>
                  <a:srgbClr val="7889FB"/>
                </a:solidFill>
              </a:rPr>
              <a:t>log REDO (after) image</a:t>
            </a:r>
            <a:r>
              <a:rPr lang="en-US" dirty="0"/>
              <a:t> of record or page</a:t>
            </a:r>
          </a:p>
          <a:p>
            <a:pPr lvl="1"/>
            <a:r>
              <a:rPr lang="en-US" dirty="0"/>
              <a:t>UNDO: </a:t>
            </a:r>
            <a:r>
              <a:rPr lang="en-US" b="1" dirty="0">
                <a:solidFill>
                  <a:srgbClr val="7889FB"/>
                </a:solidFill>
              </a:rPr>
              <a:t>log UNDO (before) image</a:t>
            </a:r>
            <a:r>
              <a:rPr lang="en-US" dirty="0"/>
              <a:t> of record or page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Larger space overhead</a:t>
            </a:r>
            <a:r>
              <a:rPr lang="en-US" dirty="0"/>
              <a:t> (despite page diff) for set-oriented updates</a:t>
            </a:r>
          </a:p>
          <a:p>
            <a:pPr lvl="1"/>
            <a:endParaRPr lang="en-US" sz="700" dirty="0"/>
          </a:p>
          <a:p>
            <a:r>
              <a:rPr lang="en-US" dirty="0"/>
              <a:t>Restart Recovery (ARIES)</a:t>
            </a:r>
          </a:p>
          <a:p>
            <a:pPr lvl="1"/>
            <a:r>
              <a:rPr lang="en-US" dirty="0"/>
              <a:t>Conceptually: take database checkpoint and replay log since checkpoint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Operation and value locking</a:t>
            </a:r>
            <a:r>
              <a:rPr lang="en-US" dirty="0"/>
              <a:t>; stores log seq. number (LSN, </a:t>
            </a:r>
            <a:r>
              <a:rPr lang="en-US" dirty="0" err="1"/>
              <a:t>PageID</a:t>
            </a:r>
            <a:r>
              <a:rPr lang="en-US" dirty="0"/>
              <a:t>, </a:t>
            </a:r>
            <a:r>
              <a:rPr lang="en-US" dirty="0" err="1"/>
              <a:t>PrevLSN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1 Analysis:</a:t>
            </a:r>
            <a:r>
              <a:rPr lang="en-US" dirty="0"/>
              <a:t> determine winner and loser transactions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2 Redo:</a:t>
            </a:r>
            <a:r>
              <a:rPr lang="en-US" dirty="0"/>
              <a:t> replay all TXs in order </a:t>
            </a:r>
            <a:r>
              <a:rPr lang="en-US" b="1" dirty="0">
                <a:solidFill>
                  <a:srgbClr val="7889FB"/>
                </a:solidFill>
              </a:rPr>
              <a:t>[repeating history] </a:t>
            </a:r>
            <a:r>
              <a:rPr lang="en-AT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state at crash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3 Undo:</a:t>
            </a:r>
            <a:r>
              <a:rPr lang="en-US" dirty="0"/>
              <a:t> replay uncommitted TXs (losers) in reverse order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Logging and Recovery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1" y="2874923"/>
            <a:ext cx="2723745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Emp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 SET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Salary=Salary+100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W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Dep=‘R&amp;D’;</a:t>
            </a:r>
          </a:p>
        </p:txBody>
      </p:sp>
    </p:spTree>
    <p:extLst>
      <p:ext uri="{BB962C8B-B14F-4D97-AF65-F5344CB8AC3E}">
        <p14:creationId xmlns:p14="http://schemas.microsoft.com/office/powerpoint/2010/main" val="70670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029" y="3618538"/>
            <a:ext cx="4386679" cy="20208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Recovery on Storage Class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Background: Storage Class Memory (SCM)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Byte-addressable, persistent memory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/>
              <a:t>with </a:t>
            </a:r>
            <a:br>
              <a:rPr lang="en-US" dirty="0"/>
            </a:br>
            <a:r>
              <a:rPr lang="en-US" dirty="0"/>
              <a:t>higher capacity, but latency close to DRAM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Examples:</a:t>
            </a:r>
            <a:r>
              <a:rPr lang="en-US" dirty="0"/>
              <a:t> Resistive RAM, Magnetic RAM,</a:t>
            </a:r>
            <a:br>
              <a:rPr lang="en-US" dirty="0"/>
            </a:br>
            <a:r>
              <a:rPr lang="en-US" dirty="0"/>
              <a:t>Phase-Change Memory (e.g., </a:t>
            </a:r>
            <a:r>
              <a:rPr lang="en-US" b="1" dirty="0">
                <a:solidFill>
                  <a:srgbClr val="7889FB"/>
                </a:solidFill>
              </a:rPr>
              <a:t>Intel 3D </a:t>
            </a:r>
            <a:r>
              <a:rPr lang="en-US" b="1" dirty="0" err="1">
                <a:solidFill>
                  <a:srgbClr val="7889FB"/>
                </a:solidFill>
              </a:rPr>
              <a:t>XPoint</a:t>
            </a:r>
            <a:r>
              <a:rPr lang="en-US" dirty="0"/>
              <a:t>)</a:t>
            </a:r>
          </a:p>
          <a:p>
            <a:pPr lvl="1"/>
            <a:endParaRPr lang="en-US" sz="1200" dirty="0"/>
          </a:p>
          <a:p>
            <a:r>
              <a:rPr lang="en-US" dirty="0"/>
              <a:t>SOFORT: DB Recovery on SCM</a:t>
            </a:r>
          </a:p>
          <a:p>
            <a:pPr lvl="1"/>
            <a:r>
              <a:rPr lang="en-US" dirty="0"/>
              <a:t>Simulated DBMS prototype on SCM</a:t>
            </a:r>
          </a:p>
          <a:p>
            <a:pPr lvl="1"/>
            <a:r>
              <a:rPr lang="en-US" dirty="0"/>
              <a:t>Instant recovery by trading </a:t>
            </a:r>
            <a:br>
              <a:rPr lang="en-US" dirty="0"/>
            </a:br>
            <a:r>
              <a:rPr lang="en-US" dirty="0"/>
              <a:t>TX throughput vs recovery time 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% of data structures on SCM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300" dirty="0"/>
          </a:p>
          <a:p>
            <a:r>
              <a:rPr lang="en-US" dirty="0"/>
              <a:t>Write-Behind Logging </a:t>
            </a:r>
            <a:r>
              <a:rPr lang="en-US" b="0" dirty="0"/>
              <a:t>(for hybrid SCM)</a:t>
            </a:r>
          </a:p>
          <a:p>
            <a:pPr lvl="1"/>
            <a:r>
              <a:rPr lang="en-US" dirty="0"/>
              <a:t>Update persistent data (SCM) on commit, </a:t>
            </a:r>
            <a:br>
              <a:rPr lang="en-US" dirty="0"/>
            </a:br>
            <a:r>
              <a:rPr lang="en-US" dirty="0"/>
              <a:t>log change metadata + timestamps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1.3x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Logging and Recovery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14" y="1311256"/>
            <a:ext cx="2619037" cy="17360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3265" y="3037575"/>
            <a:ext cx="307481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https://computerhope.com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253" y="4809687"/>
            <a:ext cx="45404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468875" y="4654043"/>
            <a:ext cx="274320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Ismail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Oukid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Thomas Kissinger,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Thomas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Willhalm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Bumbulis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Instant Recovery for Main Memory Databases.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583" y="5941196"/>
            <a:ext cx="497559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874624" y="5873100"/>
            <a:ext cx="238415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Arulraj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Matthew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Perron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Pavlo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Write-Behind Logging.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973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3:</a:t>
            </a:r>
            <a:br>
              <a:rPr lang="en-US" dirty="0"/>
            </a:br>
            <a:r>
              <a:rPr lang="en-US" dirty="0"/>
              <a:t>Tuning and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Published: </a:t>
            </a:r>
            <a:r>
              <a:rPr lang="en-US" dirty="0">
                <a:solidFill>
                  <a:schemeClr val="accent1"/>
                </a:solidFill>
              </a:rPr>
              <a:t>May 09, 2022</a:t>
            </a:r>
          </a:p>
          <a:p>
            <a:r>
              <a:rPr lang="en-US" dirty="0"/>
              <a:t>Deadline: </a:t>
            </a:r>
            <a:r>
              <a:rPr lang="en-US" dirty="0">
                <a:solidFill>
                  <a:schemeClr val="accent1"/>
                </a:solidFill>
              </a:rPr>
              <a:t>May 31, 2022</a:t>
            </a:r>
          </a:p>
        </p:txBody>
      </p:sp>
    </p:spTree>
    <p:extLst>
      <p:ext uri="{BB962C8B-B14F-4D97-AF65-F5344CB8AC3E}">
        <p14:creationId xmlns:p14="http://schemas.microsoft.com/office/powerpoint/2010/main" val="3197238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3.1 Query Rewriting and Tuning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a) Query Processing </a:t>
            </a:r>
            <a:r>
              <a:rPr lang="en-US" b="0" dirty="0"/>
              <a:t>(3 points)</a:t>
            </a:r>
          </a:p>
          <a:p>
            <a:pPr lvl="1"/>
            <a:r>
              <a:rPr lang="en-US" b="1" dirty="0">
                <a:solidFill>
                  <a:srgbClr val="F70146"/>
                </a:solidFill>
              </a:rPr>
              <a:t>Q09: </a:t>
            </a:r>
            <a:r>
              <a:rPr lang="en-US" dirty="0"/>
              <a:t>Find districts with &gt;1500 inhabitants holding citizenships != ’Austria’ </a:t>
            </a:r>
            <a:br>
              <a:rPr lang="en-US" dirty="0"/>
            </a:br>
            <a:r>
              <a:rPr lang="en-US" dirty="0"/>
              <a:t>as of ’2022-01-01’. (return district name, country name, population count).</a:t>
            </a:r>
          </a:p>
          <a:p>
            <a:pPr lvl="1"/>
            <a:r>
              <a:rPr lang="en-US" b="0" dirty="0">
                <a:latin typeface="Consolas" panose="020B0609020204030204" pitchFamily="49" charset="0"/>
              </a:rPr>
              <a:t>T1/Q09.sql</a:t>
            </a:r>
            <a:r>
              <a:rPr lang="en-US" b="0" dirty="0"/>
              <a:t> and EXPLAIN plan output </a:t>
            </a:r>
            <a:r>
              <a:rPr lang="en-US" b="0" dirty="0">
                <a:latin typeface="Consolas" panose="020B0609020204030204" pitchFamily="49" charset="0"/>
              </a:rPr>
              <a:t>T1/Q09.json</a:t>
            </a:r>
          </a:p>
          <a:p>
            <a:pPr lvl="1"/>
            <a:endParaRPr lang="en-US" sz="1200" b="0" dirty="0"/>
          </a:p>
          <a:p>
            <a:r>
              <a:rPr lang="en-US" dirty="0"/>
              <a:t>b) Indexing </a:t>
            </a:r>
            <a:r>
              <a:rPr lang="en-US" b="0" dirty="0"/>
              <a:t>(3 points)</a:t>
            </a:r>
          </a:p>
          <a:p>
            <a:pPr lvl="1"/>
            <a:r>
              <a:rPr lang="en-US" dirty="0"/>
              <a:t>Create one or many indexes on attributes of your choosing </a:t>
            </a:r>
            <a:br>
              <a:rPr lang="en-US" dirty="0"/>
            </a:br>
            <a:r>
              <a:rPr lang="en-US" dirty="0"/>
              <a:t>in order to reduce costs of Q09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Index.sql</a:t>
            </a:r>
            <a:r>
              <a:rPr lang="en-US" dirty="0"/>
              <a:t> and EXPLAIN plan output 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T1/Q09WithIndex.json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 3: Tuning and Transactions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45188" y="705460"/>
            <a:ext cx="9727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5/25 points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3242" y="4924429"/>
            <a:ext cx="5078897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ANALYZE</a:t>
            </a:r>
            <a:r>
              <a:rPr lang="en-US" dirty="0">
                <a:latin typeface="Consolas" panose="020B0609020204030204" pitchFamily="49" charset="0"/>
              </a:rPr>
              <a:t> Participant, Locale;</a:t>
            </a:r>
          </a:p>
          <a:p>
            <a:pPr lvl="1"/>
            <a:endParaRPr lang="en-US" sz="700" dirty="0">
              <a:latin typeface="Consolas" panose="020B0609020204030204" pitchFamily="49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EXPLAIN (FORMAT JSON)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Participant </a:t>
            </a:r>
            <a:r>
              <a:rPr lang="en-US" b="1" dirty="0">
                <a:latin typeface="Consolas" panose="020B0609020204030204" pitchFamily="49" charset="0"/>
              </a:rPr>
              <a:t>AS</a:t>
            </a:r>
            <a:r>
              <a:rPr lang="en-US" dirty="0">
                <a:latin typeface="Consolas" panose="020B0609020204030204" pitchFamily="49" charset="0"/>
              </a:rPr>
              <a:t> R, Locale </a:t>
            </a:r>
            <a:r>
              <a:rPr lang="en-US" b="1" dirty="0">
                <a:latin typeface="Consolas" panose="020B0609020204030204" pitchFamily="49" charset="0"/>
              </a:rPr>
              <a:t>AS</a:t>
            </a:r>
            <a:r>
              <a:rPr lang="en-US" dirty="0">
                <a:latin typeface="Consolas" panose="020B0609020204030204" pitchFamily="49" charset="0"/>
              </a:rPr>
              <a:t> S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R.LID=S.LID;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122499" y="3877159"/>
            <a:ext cx="302405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"[{"Plan":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"Node Type": "Hash Join", ...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</a:rPr>
              <a:t>"Startup Cost": 1.25,      </a:t>
            </a:r>
          </a:p>
          <a:p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</a:rPr>
              <a:t> "Total Cost": 2.47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"Plans": [ {...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"Node Type": "</a:t>
            </a:r>
            <a:r>
              <a:rPr lang="en-US" sz="1200" dirty="0" err="1">
                <a:latin typeface="Consolas" panose="020B0609020204030204" pitchFamily="49" charset="0"/>
              </a:rPr>
              <a:t>Seq</a:t>
            </a:r>
            <a:r>
              <a:rPr lang="en-US" sz="1200" dirty="0">
                <a:latin typeface="Consolas" panose="020B0609020204030204" pitchFamily="49" charset="0"/>
              </a:rPr>
              <a:t> Scan",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"Relation Name": "participant",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},{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"Node Type": "Hash",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"Plans": [{...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"Node Type": "</a:t>
            </a:r>
            <a:r>
              <a:rPr lang="en-US" sz="1200" dirty="0" err="1">
                <a:latin typeface="Consolas" panose="020B0609020204030204" pitchFamily="49" charset="0"/>
              </a:rPr>
              <a:t>Seq</a:t>
            </a:r>
            <a:r>
              <a:rPr lang="en-US" sz="1200" dirty="0">
                <a:latin typeface="Consolas" panose="020B0609020204030204" pitchFamily="49" charset="0"/>
              </a:rPr>
              <a:t> Scan",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Relation Name": "locale",           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}]}]}}]"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6296" y="2554358"/>
            <a:ext cx="177427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Result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Slide Notes</a:t>
            </a:r>
          </a:p>
        </p:txBody>
      </p:sp>
    </p:spTree>
    <p:extLst>
      <p:ext uri="{BB962C8B-B14F-4D97-AF65-F5344CB8AC3E}">
        <p14:creationId xmlns:p14="http://schemas.microsoft.com/office/powerpoint/2010/main" val="27861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3.2 B-Tree Insertion and Deletion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  <a:p>
            <a:pPr lvl="1"/>
            <a:r>
              <a:rPr lang="en-US" dirty="0"/>
              <a:t>Generate a sequence S of numbers as follows and materialize as </a:t>
            </a:r>
            <a:r>
              <a:rPr lang="en-US" dirty="0">
                <a:latin typeface="Consolas" panose="020B0609020204030204" pitchFamily="49" charset="0"/>
              </a:rPr>
              <a:t>Input.txt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B-Tree Insertion (</a:t>
            </a:r>
            <a:r>
              <a:rPr lang="en-US" dirty="0">
                <a:solidFill>
                  <a:schemeClr val="accent1"/>
                </a:solidFill>
              </a:rPr>
              <a:t>k=2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Draw a B-tree after sequentially inserting S in the defined order</a:t>
            </a:r>
          </a:p>
          <a:p>
            <a:pPr lvl="1"/>
            <a:endParaRPr lang="en-US" dirty="0"/>
          </a:p>
          <a:p>
            <a:r>
              <a:rPr lang="en-US" dirty="0"/>
              <a:t>B-Tree Deletion</a:t>
            </a:r>
          </a:p>
          <a:p>
            <a:pPr lvl="1"/>
            <a:r>
              <a:rPr lang="en-US" dirty="0"/>
              <a:t>Draw the B-tree again after deleting the sequence </a:t>
            </a:r>
            <a:br>
              <a:rPr lang="en-US" dirty="0"/>
            </a:br>
            <a:r>
              <a:rPr lang="en-US" dirty="0"/>
              <a:t>[8,14) in order of keys (del 8, del 9, …, del 13)</a:t>
            </a:r>
          </a:p>
          <a:p>
            <a:pPr lvl="1"/>
            <a:endParaRPr lang="en-US" dirty="0"/>
          </a:p>
          <a:p>
            <a:r>
              <a:rPr lang="en-US" dirty="0"/>
              <a:t>Note: </a:t>
            </a:r>
            <a:r>
              <a:rPr lang="en-US" dirty="0">
                <a:solidFill>
                  <a:schemeClr val="accent1"/>
                </a:solidFill>
              </a:rPr>
              <a:t>Text Format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 3: Tuning and Transactions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45188" y="705460"/>
            <a:ext cx="9727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6/25 points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1176512" y="2072726"/>
            <a:ext cx="7020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 SETSEED</a:t>
            </a:r>
            <a:r>
              <a:rPr lang="en-US" sz="1600" dirty="0">
                <a:latin typeface="Consolas" panose="020B0609020204030204" pitchFamily="49" charset="0"/>
              </a:rPr>
              <a:t>(1.0/(</a:t>
            </a:r>
            <a:r>
              <a:rPr lang="en-US" sz="1600" b="1" dirty="0">
                <a:latin typeface="Consolas" panose="020B0609020204030204" pitchFamily="49" charset="0"/>
              </a:rPr>
              <a:t>SELECT MOD</a:t>
            </a:r>
            <a:r>
              <a:rPr lang="en-US" sz="1600" dirty="0">
                <a:latin typeface="Consolas" panose="020B0609020204030204" pitchFamily="49" charset="0"/>
              </a:rPr>
              <a:t>(X,8)+1));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*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generate_series</a:t>
            </a:r>
            <a:r>
              <a:rPr lang="en-US" sz="1600" dirty="0">
                <a:latin typeface="Consolas" panose="020B0609020204030204" pitchFamily="49" charset="0"/>
              </a:rPr>
              <a:t>(1,16) </a:t>
            </a:r>
            <a:r>
              <a:rPr lang="en-US" sz="1600" b="1" dirty="0">
                <a:latin typeface="Consolas" panose="020B0609020204030204" pitchFamily="49" charset="0"/>
              </a:rPr>
              <a:t>ORDER BY</a:t>
            </a:r>
            <a:r>
              <a:rPr lang="en-US" sz="1600" dirty="0">
                <a:latin typeface="Consolas" panose="020B0609020204030204" pitchFamily="49" charset="0"/>
              </a:rPr>
              <a:t> random();</a:t>
            </a:r>
          </a:p>
        </p:txBody>
      </p:sp>
      <p:sp>
        <p:nvSpPr>
          <p:cNvPr id="10" name="Rectangle 9"/>
          <p:cNvSpPr/>
          <p:nvPr/>
        </p:nvSpPr>
        <p:spPr>
          <a:xfrm>
            <a:off x="963151" y="5742871"/>
            <a:ext cx="8073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</a:rPr>
              <a:t>node_id</a:t>
            </a:r>
            <a:r>
              <a:rPr lang="en-US" sz="1600" dirty="0">
                <a:latin typeface="Consolas" panose="020B0609020204030204" pitchFamily="49" charset="0"/>
              </a:rPr>
              <a:t>: (</a:t>
            </a:r>
            <a:r>
              <a:rPr lang="en-US" sz="1600" dirty="0" err="1">
                <a:latin typeface="Consolas" panose="020B0609020204030204" pitchFamily="49" charset="0"/>
              </a:rPr>
              <a:t>child_node_id</a:t>
            </a:r>
            <a:r>
              <a:rPr lang="en-US" sz="1600" dirty="0">
                <a:latin typeface="Consolas" panose="020B0609020204030204" pitchFamily="49" charset="0"/>
              </a:rPr>
              <a:t> 1) key (</a:t>
            </a:r>
            <a:r>
              <a:rPr lang="en-US" sz="1600" dirty="0" err="1">
                <a:latin typeface="Consolas" panose="020B0609020204030204" pitchFamily="49" charset="0"/>
              </a:rPr>
              <a:t>child_node_id</a:t>
            </a:r>
            <a:r>
              <a:rPr lang="en-US" sz="1600" dirty="0">
                <a:latin typeface="Consolas" panose="020B0609020204030204" pitchFamily="49" charset="0"/>
              </a:rPr>
              <a:t> 2) ... (</a:t>
            </a:r>
            <a:r>
              <a:rPr lang="en-US" sz="1600" dirty="0" err="1">
                <a:latin typeface="Consolas" panose="020B0609020204030204" pitchFamily="49" charset="0"/>
              </a:rPr>
              <a:t>child_node_id</a:t>
            </a:r>
            <a:r>
              <a:rPr lang="en-US" sz="1600" dirty="0">
                <a:latin typeface="Consolas" panose="020B0609020204030204" pitchFamily="49" charset="0"/>
              </a:rPr>
              <a:t> 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49304" y="4713156"/>
            <a:ext cx="193637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a: (b) 7 (c)</a:t>
            </a:r>
          </a:p>
          <a:p>
            <a:r>
              <a:rPr lang="en-US" dirty="0">
                <a:latin typeface="Consolas" panose="020B0609020204030204" pitchFamily="49" charset="0"/>
              </a:rPr>
              <a:t>b: 2 () 4</a:t>
            </a:r>
          </a:p>
          <a:p>
            <a:r>
              <a:rPr lang="en-US" dirty="0">
                <a:latin typeface="Consolas" panose="020B0609020204030204" pitchFamily="49" charset="0"/>
              </a:rPr>
              <a:t>c: 8 () 9 () 12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873872" y="3965816"/>
            <a:ext cx="2032123" cy="651245"/>
            <a:chOff x="6734022" y="3922784"/>
            <a:chExt cx="2032123" cy="651245"/>
          </a:xfrm>
        </p:grpSpPr>
        <p:grpSp>
          <p:nvGrpSpPr>
            <p:cNvPr id="12" name="Group 11"/>
            <p:cNvGrpSpPr/>
            <p:nvPr/>
          </p:nvGrpSpPr>
          <p:grpSpPr>
            <a:xfrm>
              <a:off x="7343219" y="3922784"/>
              <a:ext cx="412630" cy="242891"/>
              <a:chOff x="4718649" y="1466491"/>
              <a:chExt cx="479185" cy="312837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4" name="Straight Arrow Connector 13"/>
            <p:cNvCxnSpPr>
              <a:stCxn id="25" idx="2"/>
              <a:endCxn id="31" idx="0"/>
            </p:cNvCxnSpPr>
            <p:nvPr/>
          </p:nvCxnSpPr>
          <p:spPr>
            <a:xfrm flipH="1">
              <a:off x="7096332" y="4165675"/>
              <a:ext cx="297209" cy="15649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7" idx="2"/>
              <a:endCxn id="20" idx="0"/>
            </p:cNvCxnSpPr>
            <p:nvPr/>
          </p:nvCxnSpPr>
          <p:spPr>
            <a:xfrm>
              <a:off x="7705528" y="4165675"/>
              <a:ext cx="480922" cy="16546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6734022" y="4322173"/>
              <a:ext cx="724618" cy="242891"/>
              <a:chOff x="4718649" y="1466491"/>
              <a:chExt cx="841494" cy="312837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668147" y="4331138"/>
              <a:ext cx="1097998" cy="242891"/>
              <a:chOff x="7668147" y="4331138"/>
              <a:chExt cx="1097998" cy="242891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668147" y="4331138"/>
                <a:ext cx="100643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768790" y="4331138"/>
                <a:ext cx="211345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980135" y="4331138"/>
                <a:ext cx="100643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080777" y="4331138"/>
                <a:ext cx="211345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292122" y="4331138"/>
                <a:ext cx="100643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8392765" y="4331138"/>
                <a:ext cx="272737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12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665502" y="4331138"/>
                <a:ext cx="100643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39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3.3 Transaction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a) Setup </a:t>
            </a:r>
            <a:r>
              <a:rPr lang="en-US" b="0" dirty="0"/>
              <a:t>(2 points)</a:t>
            </a:r>
          </a:p>
          <a:p>
            <a:pPr lvl="1"/>
            <a:r>
              <a:rPr lang="en-US" dirty="0"/>
              <a:t>Create the following tables w/ meaningful data types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sz="1700" dirty="0" err="1">
                <a:latin typeface="Consolas" panose="020B0609020204030204" pitchFamily="49" charset="0"/>
                <a:sym typeface="Wingdings" panose="05000000000000000000" pitchFamily="2" charset="2"/>
              </a:rPr>
              <a:t>TXSetup.sql</a:t>
            </a:r>
            <a:endParaRPr lang="en-US" sz="1700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pPr lvl="1"/>
            <a:r>
              <a:rPr lang="en-US" dirty="0"/>
              <a:t>Insert the following tuples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b) Atomic Transaction </a:t>
            </a:r>
            <a:r>
              <a:rPr lang="en-US" b="0" dirty="0"/>
              <a:t>(2 points)</a:t>
            </a:r>
          </a:p>
          <a:p>
            <a:pPr lvl="1"/>
            <a:r>
              <a:rPr lang="en-US" dirty="0"/>
              <a:t>Write a SQL transaction a placing a new order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sz="1700" dirty="0" err="1">
                <a:latin typeface="Consolas" panose="020B0609020204030204" pitchFamily="49" charset="0"/>
                <a:sym typeface="Wingdings" panose="05000000000000000000" pitchFamily="2" charset="2"/>
              </a:rPr>
              <a:t>TXNewOrder.sql</a:t>
            </a:r>
            <a:endParaRPr lang="en-US" sz="1700" dirty="0">
              <a:latin typeface="Consolas" panose="020B0609020204030204" pitchFamily="49" charset="0"/>
            </a:endParaRPr>
          </a:p>
          <a:p>
            <a:pPr lvl="2"/>
            <a:r>
              <a:rPr lang="en-US" dirty="0"/>
              <a:t>Add order for 10 x product P1, by vendor V1 as of 2022-04-07</a:t>
            </a:r>
          </a:p>
          <a:p>
            <a:pPr lvl="2"/>
            <a:r>
              <a:rPr lang="en-US" dirty="0"/>
              <a:t>Modify product stock / vendor profit accordingly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 3: Tuning and Transactions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21117" y="2007114"/>
            <a:ext cx="47537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Vendors(VID, Name, Profit)</a:t>
            </a:r>
          </a:p>
          <a:p>
            <a:r>
              <a:rPr lang="en-US" dirty="0">
                <a:latin typeface="Consolas" panose="020B0609020204030204" pitchFamily="49" charset="0"/>
              </a:rPr>
              <a:t>Products(PID, Name, Price, Stock)</a:t>
            </a:r>
          </a:p>
          <a:p>
            <a:r>
              <a:rPr lang="en-US" dirty="0">
                <a:latin typeface="Consolas" panose="020B0609020204030204" pitchFamily="49" charset="0"/>
              </a:rPr>
              <a:t>Sales(</a:t>
            </a:r>
            <a:r>
              <a:rPr lang="en-US" dirty="0" err="1">
                <a:latin typeface="Consolas" panose="020B0609020204030204" pitchFamily="49" charset="0"/>
              </a:rPr>
              <a:t>SDate</a:t>
            </a:r>
            <a:r>
              <a:rPr lang="en-US" dirty="0">
                <a:latin typeface="Consolas" panose="020B0609020204030204" pitchFamily="49" charset="0"/>
              </a:rPr>
              <a:t>, VID, PID, Quantity)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45188" y="705460"/>
            <a:ext cx="9727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6/25 points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21117" y="3525482"/>
            <a:ext cx="4753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(9,’V1’, 0.0) into Customer</a:t>
            </a:r>
          </a:p>
          <a:p>
            <a:r>
              <a:rPr lang="en-US" dirty="0">
                <a:latin typeface="Consolas" panose="020B0609020204030204" pitchFamily="49" charset="0"/>
              </a:rPr>
              <a:t>(1, ’P1’, 25, 100) into Products</a:t>
            </a:r>
          </a:p>
        </p:txBody>
      </p:sp>
    </p:spTree>
    <p:extLst>
      <p:ext uri="{BB962C8B-B14F-4D97-AF65-F5344CB8AC3E}">
        <p14:creationId xmlns:p14="http://schemas.microsoft.com/office/powerpoint/2010/main" val="43431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3.3 Transaction Processing,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c) Deadlock </a:t>
            </a:r>
            <a:r>
              <a:rPr lang="en-US" b="0" dirty="0"/>
              <a:t>(2 points)</a:t>
            </a:r>
          </a:p>
          <a:p>
            <a:pPr lvl="1"/>
            <a:r>
              <a:rPr lang="en-US" dirty="0"/>
              <a:t>Simulate a Deadlock on the populated tables via two TXs </a:t>
            </a:r>
            <a:br>
              <a:rPr lang="en-US" dirty="0"/>
            </a:br>
            <a:r>
              <a:rPr lang="en-US" dirty="0"/>
              <a:t>and explain how the operations should be interleaved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Consolas" panose="020B0609020204030204" pitchFamily="49" charset="0"/>
              </a:rPr>
              <a:t>Deadlock.sql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 3: Tuning and Transactions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5188" y="705460"/>
            <a:ext cx="9727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6/25 points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219229" y="2648042"/>
            <a:ext cx="3235268" cy="2278843"/>
            <a:chOff x="5749853" y="1375833"/>
            <a:chExt cx="3235268" cy="2278843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7373568" y="1589841"/>
              <a:ext cx="0" cy="1653702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858002" y="3285344"/>
              <a:ext cx="103113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18697" y="1871946"/>
              <a:ext cx="943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lock R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1880" y="1878433"/>
              <a:ext cx="943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lock S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52162" y="1375833"/>
              <a:ext cx="50584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TX1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05345" y="1382318"/>
              <a:ext cx="50584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TX2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78365" y="2361575"/>
              <a:ext cx="943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lock R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28422" y="2368061"/>
              <a:ext cx="943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lock S </a:t>
              </a:r>
            </a:p>
          </p:txBody>
        </p:sp>
        <p:cxnSp>
          <p:nvCxnSpPr>
            <p:cNvPr id="14" name="Straight Arrow Connector 13"/>
            <p:cNvCxnSpPr>
              <a:stCxn id="8" idx="3"/>
              <a:endCxn id="12" idx="1"/>
            </p:cNvCxnSpPr>
            <p:nvPr/>
          </p:nvCxnSpPr>
          <p:spPr>
            <a:xfrm>
              <a:off x="7062280" y="2056612"/>
              <a:ext cx="616085" cy="48962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1"/>
              <a:endCxn id="13" idx="3"/>
            </p:cNvCxnSpPr>
            <p:nvPr/>
          </p:nvCxnSpPr>
          <p:spPr>
            <a:xfrm flipH="1">
              <a:off x="7072005" y="2063099"/>
              <a:ext cx="599875" cy="48962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749853" y="2708209"/>
              <a:ext cx="1477798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blocks until TX2 releases 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07323" y="2714693"/>
              <a:ext cx="1477798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blocks until TX1 releases 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8514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3.4 Iterator Model and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a) Operator Implementations </a:t>
            </a:r>
            <a:r>
              <a:rPr lang="en-US" b="0" dirty="0"/>
              <a:t>(</a:t>
            </a:r>
            <a:r>
              <a:rPr lang="en-US" dirty="0">
                <a:solidFill>
                  <a:srgbClr val="F70146"/>
                </a:solidFill>
              </a:rPr>
              <a:t>Extra Credit </a:t>
            </a:r>
            <a:r>
              <a:rPr lang="en-US" b="0" dirty="0">
                <a:solidFill>
                  <a:schemeClr val="tx1"/>
                </a:solidFill>
              </a:rPr>
              <a:t>for ICE course ‘Databases’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Pick your favorite programming language (e.g., </a:t>
            </a:r>
            <a:r>
              <a:rPr lang="fi-FI" dirty="0"/>
              <a:t>Python, Java, C# or C++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open</a:t>
            </a:r>
            <a:r>
              <a:rPr lang="en-US" dirty="0"/>
              <a:t>(), </a:t>
            </a:r>
            <a:r>
              <a:rPr lang="en-US" b="1" dirty="0">
                <a:solidFill>
                  <a:srgbClr val="7889FB"/>
                </a:solidFill>
              </a:rPr>
              <a:t>next</a:t>
            </a:r>
            <a:r>
              <a:rPr lang="en-US" dirty="0"/>
              <a:t>(), </a:t>
            </a:r>
            <a:r>
              <a:rPr lang="en-US" b="1" dirty="0">
                <a:solidFill>
                  <a:srgbClr val="7889FB"/>
                </a:solidFill>
              </a:rPr>
              <a:t>close</a:t>
            </a:r>
            <a:r>
              <a:rPr lang="en-US" dirty="0"/>
              <a:t>() iterator model (base class)</a:t>
            </a:r>
          </a:p>
          <a:p>
            <a:pPr lvl="1"/>
            <a:r>
              <a:rPr lang="en-US" dirty="0"/>
              <a:t>Implement </a:t>
            </a:r>
            <a:r>
              <a:rPr lang="en-US" b="1" dirty="0">
                <a:solidFill>
                  <a:schemeClr val="accent1"/>
                </a:solidFill>
              </a:rPr>
              <a:t>table scan</a:t>
            </a:r>
            <a:r>
              <a:rPr lang="en-US" dirty="0"/>
              <a:t>, </a:t>
            </a:r>
            <a:r>
              <a:rPr lang="en-US" b="1" dirty="0" err="1">
                <a:solidFill>
                  <a:schemeClr val="accent1"/>
                </a:solidFill>
              </a:rPr>
              <a:t>cmp</a:t>
            </a:r>
            <a:r>
              <a:rPr lang="en-US" b="1" dirty="0">
                <a:solidFill>
                  <a:schemeClr val="accent1"/>
                </a:solidFill>
              </a:rPr>
              <a:t> selection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ge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eq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, and </a:t>
            </a:r>
            <a:r>
              <a:rPr lang="en-US" b="1" dirty="0">
                <a:solidFill>
                  <a:schemeClr val="accent1"/>
                </a:solidFill>
              </a:rPr>
              <a:t>hash join</a:t>
            </a:r>
          </a:p>
          <a:p>
            <a:pPr lvl="1"/>
            <a:endParaRPr lang="en-US" sz="1200" dirty="0"/>
          </a:p>
          <a:p>
            <a:r>
              <a:rPr lang="en-US" dirty="0"/>
              <a:t>b) Implement Query Q10 </a:t>
            </a:r>
            <a:r>
              <a:rPr lang="en-US" b="0" dirty="0"/>
              <a:t>(on new provided data)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 3: Tuning and Transactions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82137" y="3400281"/>
            <a:ext cx="4472413" cy="290848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D = new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TblScan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args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[1])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//Districts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PG = new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TblScan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args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[2])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PopGender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D2 = new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CmpSelect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(D,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attr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=3,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 type=‘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ge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’, value=30000))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PG2 = new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CmpSelect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(PG,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attr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=3,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 type=‘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eq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’, value=‘2022-01-01’))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q = new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HashJoin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(D2, PG2, 1, 1)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q.open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while( (t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q.next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()) != EOF 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out.write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(t)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q.close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45188" y="705460"/>
            <a:ext cx="9727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8/25 points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508" y="3392954"/>
            <a:ext cx="4063238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*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Districts D,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PopByGender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PG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D.DKey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PG.DKey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D.Population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&gt;= 30000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PG.PopDate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’2022-01-01’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822971" y="385691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5407" y="5960916"/>
            <a:ext cx="398078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./runQuery10.sh ./Districts.csv \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./PopByGender.csv ./out.csv</a:t>
            </a:r>
          </a:p>
        </p:txBody>
      </p:sp>
      <p:sp>
        <p:nvSpPr>
          <p:cNvPr id="5" name="Rectangle 4"/>
          <p:cNvSpPr/>
          <p:nvPr/>
        </p:nvSpPr>
        <p:spPr>
          <a:xfrm>
            <a:off x="357813" y="5063137"/>
            <a:ext cx="29850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https://mboehm7.github.io/teaching/ss22_dbs/DataExport.zip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76052" y="5919241"/>
            <a:ext cx="177427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Result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Slide Notes</a:t>
            </a:r>
          </a:p>
        </p:txBody>
      </p:sp>
    </p:spTree>
    <p:extLst>
      <p:ext uri="{BB962C8B-B14F-4D97-AF65-F5344CB8AC3E}">
        <p14:creationId xmlns:p14="http://schemas.microsoft.com/office/powerpoint/2010/main" val="142420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animBg="1"/>
      <p:bldP spid="13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 dirty="0">
                <a:solidFill>
                  <a:srgbClr val="7889FB"/>
                </a:solidFill>
              </a:rPr>
              <a:t>09 Transaction Processing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Overview transaction processing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Locking and concurrency control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Logging and recovery</a:t>
            </a:r>
          </a:p>
          <a:p>
            <a:pPr lvl="1"/>
            <a:endParaRPr lang="en-US" dirty="0"/>
          </a:p>
          <a:p>
            <a:r>
              <a:rPr lang="en-US" dirty="0"/>
              <a:t>Summary </a:t>
            </a:r>
            <a:r>
              <a:rPr lang="en-US" dirty="0">
                <a:solidFill>
                  <a:srgbClr val="7889FB"/>
                </a:solidFill>
              </a:rPr>
              <a:t>Part A: Database Systems</a:t>
            </a:r>
          </a:p>
          <a:p>
            <a:pPr lvl="1"/>
            <a:r>
              <a:rPr lang="en-US" dirty="0"/>
              <a:t>Databases systems primarily from user perspective</a:t>
            </a:r>
          </a:p>
          <a:p>
            <a:pPr lvl="1"/>
            <a:r>
              <a:rPr lang="en-US" dirty="0"/>
              <a:t>End of lectures for Databases (but +1 ECTS if you attend entire course)</a:t>
            </a:r>
          </a:p>
          <a:p>
            <a:pPr lvl="1"/>
            <a:endParaRPr lang="en-US" dirty="0"/>
          </a:p>
          <a:p>
            <a:r>
              <a:rPr lang="en-US" dirty="0"/>
              <a:t>Next Lectures (</a:t>
            </a:r>
            <a:r>
              <a:rPr lang="en-US" dirty="0">
                <a:solidFill>
                  <a:schemeClr val="accent1"/>
                </a:solidFill>
              </a:rPr>
              <a:t>Part B: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Modern Data Management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10 NoSQL (key-value, document, graph)</a:t>
            </a:r>
            <a:r>
              <a:rPr lang="en-US" dirty="0"/>
              <a:t> [May 23]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11 Distributed Storage and Data Analysis</a:t>
            </a:r>
            <a:r>
              <a:rPr lang="en-US" dirty="0">
                <a:solidFill>
                  <a:schemeClr val="tx1"/>
                </a:solidFill>
              </a:rPr>
              <a:t> [May 30]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Jun 06:</a:t>
            </a:r>
            <a:r>
              <a:rPr lang="en-US" dirty="0">
                <a:solidFill>
                  <a:schemeClr val="tx1"/>
                </a:solidFill>
              </a:rPr>
              <a:t> Whit Monday (</a:t>
            </a:r>
            <a:r>
              <a:rPr lang="en-US" dirty="0" err="1">
                <a:solidFill>
                  <a:schemeClr val="tx1"/>
                </a:solidFill>
              </a:rPr>
              <a:t>Pfingstmontag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12 Data Stream Processing Systems</a:t>
            </a:r>
            <a:r>
              <a:rPr lang="en-US" b="1" dirty="0">
                <a:solidFill>
                  <a:schemeClr val="tx1"/>
                </a:solidFill>
              </a:rPr>
              <a:t> and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Q&amp;A </a:t>
            </a:r>
            <a:r>
              <a:rPr lang="en-US" dirty="0">
                <a:solidFill>
                  <a:schemeClr val="tx1"/>
                </a:solidFill>
              </a:rPr>
              <a:t>[Jun 13, Patrick]</a:t>
            </a:r>
          </a:p>
        </p:txBody>
      </p:sp>
    </p:spTree>
    <p:extLst>
      <p:ext uri="{BB962C8B-B14F-4D97-AF65-F5344CB8AC3E}">
        <p14:creationId xmlns:p14="http://schemas.microsoft.com/office/powerpoint/2010/main" val="386701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Transaction Processing</a:t>
            </a:r>
          </a:p>
          <a:p>
            <a:r>
              <a:rPr lang="en-US" dirty="0"/>
              <a:t>Locking and Concurrency Control</a:t>
            </a:r>
          </a:p>
          <a:p>
            <a:r>
              <a:rPr lang="en-US" dirty="0"/>
              <a:t>Logging and Recovery</a:t>
            </a:r>
          </a:p>
          <a:p>
            <a:r>
              <a:rPr lang="en-US" dirty="0">
                <a:solidFill>
                  <a:srgbClr val="7889FB"/>
                </a:solidFill>
              </a:rPr>
              <a:t>Exercise 3:</a:t>
            </a:r>
            <a:r>
              <a:rPr lang="en-US" dirty="0"/>
              <a:t> Tuning and Transactions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8485" y="4027251"/>
            <a:ext cx="7101191" cy="196977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Additional Literature:</a:t>
            </a:r>
          </a:p>
          <a:p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Jim Gray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Andreas Reuter: Transaction Processing: Concepts and Techniques.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Morgan Kaufmann 1993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[Gerhard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Weikum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Gottfried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Vossen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Transactional Information Systems: Theory, Algorithms, and the Practice of Concurrency Control and Recovery.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Morgan Kaufmann 2002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Transaction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2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of Transactions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Transaction</a:t>
            </a:r>
          </a:p>
          <a:p>
            <a:pPr lvl="1"/>
            <a:r>
              <a:rPr lang="en-US" dirty="0"/>
              <a:t>A transaction (TX) is a </a:t>
            </a:r>
            <a:r>
              <a:rPr lang="en-US" b="1" dirty="0">
                <a:solidFill>
                  <a:srgbClr val="7889FB"/>
                </a:solidFill>
              </a:rPr>
              <a:t>series of steps</a:t>
            </a:r>
            <a:r>
              <a:rPr lang="en-US" dirty="0"/>
              <a:t> that brings a database from </a:t>
            </a:r>
            <a:br>
              <a:rPr lang="en-US" dirty="0"/>
            </a:br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consistent state</a:t>
            </a:r>
            <a:r>
              <a:rPr lang="en-US" dirty="0"/>
              <a:t> into another (not necessarily different) </a:t>
            </a:r>
            <a:r>
              <a:rPr lang="en-US" b="1" dirty="0">
                <a:solidFill>
                  <a:schemeClr val="accent1"/>
                </a:solidFill>
              </a:rPr>
              <a:t>consistent state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ACID properties</a:t>
            </a:r>
            <a:r>
              <a:rPr lang="en-US" dirty="0"/>
              <a:t> (atomicity, consistency, isolation, durability)</a:t>
            </a:r>
          </a:p>
          <a:p>
            <a:endParaRPr lang="en-US" dirty="0"/>
          </a:p>
          <a:p>
            <a:r>
              <a:rPr lang="en-US" dirty="0"/>
              <a:t>Terminology </a:t>
            </a:r>
            <a:br>
              <a:rPr lang="en-US" dirty="0"/>
            </a:br>
            <a:r>
              <a:rPr lang="en-US" dirty="0"/>
              <a:t>by Example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Transaction Processing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1760" y="3579993"/>
            <a:ext cx="5255287" cy="290848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START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ISOLATION LEVEL SERIALIZABLE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Account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Balance=Balance-100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AID = 107;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Account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Balance=Balance+100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AID = 999;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Balance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lbalance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Account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AID=107;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lbalance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&lt; 0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THEN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ROLLBACK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END IF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COMMIT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4019" y="2996655"/>
            <a:ext cx="30350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Start/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 of TX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(BOT/BT)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2390" y="5335831"/>
            <a:ext cx="249860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Abort/rollback TX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(unsuccessful end of transaction, EOT/ET)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97922" y="5831145"/>
            <a:ext cx="227255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#5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 TX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(successful end of transaction, EOT/ET)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4068" y="2850580"/>
            <a:ext cx="24708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Isolation level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(defined by addressed anomalies)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060" y="4038808"/>
            <a:ext cx="24986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Reads and writes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data objects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25913" y="4641822"/>
            <a:ext cx="16050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Savepoints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(checkpoint for partial rollback)</a:t>
            </a:r>
          </a:p>
        </p:txBody>
      </p:sp>
      <p:cxnSp>
        <p:nvCxnSpPr>
          <p:cNvPr id="16" name="Straight Connector 15"/>
          <p:cNvCxnSpPr>
            <a:stCxn id="8" idx="0"/>
          </p:cNvCxnSpPr>
          <p:nvPr/>
        </p:nvCxnSpPr>
        <p:spPr>
          <a:xfrm flipV="1">
            <a:off x="5979404" y="3496912"/>
            <a:ext cx="1520622" cy="83081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9" idx="2"/>
          </p:cNvCxnSpPr>
          <p:nvPr/>
        </p:nvCxnSpPr>
        <p:spPr>
          <a:xfrm flipV="1">
            <a:off x="4231534" y="3365987"/>
            <a:ext cx="0" cy="21400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2480555" y="4416357"/>
            <a:ext cx="1115438" cy="116732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3595992" y="3939701"/>
            <a:ext cx="1" cy="1449422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830749" y="5831145"/>
            <a:ext cx="1070042" cy="0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573949" y="6012729"/>
            <a:ext cx="1000108" cy="217249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38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OLTP Benchmarks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Transaction Processing (OLTP)</a:t>
            </a:r>
          </a:p>
          <a:p>
            <a:pPr lvl="1"/>
            <a:r>
              <a:rPr lang="en-US" dirty="0"/>
              <a:t>Write-heavy database workloads, primarily with point lookups/accesses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Applications:</a:t>
            </a:r>
            <a:r>
              <a:rPr lang="en-US" dirty="0"/>
              <a:t> financial, commercial, travel, medical, and governmental ops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Benchmarks:</a:t>
            </a:r>
            <a:r>
              <a:rPr lang="en-US" dirty="0"/>
              <a:t> e.g., </a:t>
            </a:r>
            <a:r>
              <a:rPr lang="en-US" b="1" dirty="0">
                <a:solidFill>
                  <a:schemeClr val="accent1"/>
                </a:solidFill>
              </a:rPr>
              <a:t>TPC-C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TPC-E</a:t>
            </a:r>
            <a:r>
              <a:rPr lang="en-US" dirty="0"/>
              <a:t>, </a:t>
            </a:r>
            <a:r>
              <a:rPr lang="en-US" dirty="0" err="1"/>
              <a:t>AuctionMark</a:t>
            </a:r>
            <a:r>
              <a:rPr lang="en-US" dirty="0"/>
              <a:t>, SEATS (Airline), </a:t>
            </a:r>
            <a:r>
              <a:rPr lang="en-US" b="1" dirty="0">
                <a:solidFill>
                  <a:schemeClr val="accent1"/>
                </a:solidFill>
              </a:rPr>
              <a:t>Voter</a:t>
            </a:r>
          </a:p>
          <a:p>
            <a:endParaRPr lang="en-US" dirty="0"/>
          </a:p>
          <a:p>
            <a:r>
              <a:rPr lang="en-US" dirty="0"/>
              <a:t>Example TPC-C</a:t>
            </a:r>
          </a:p>
          <a:p>
            <a:pPr lvl="1"/>
            <a:r>
              <a:rPr lang="en-US" dirty="0"/>
              <a:t>45% New-Order</a:t>
            </a:r>
          </a:p>
          <a:p>
            <a:pPr lvl="1"/>
            <a:r>
              <a:rPr lang="en-US" dirty="0"/>
              <a:t>43% Payment</a:t>
            </a:r>
          </a:p>
          <a:p>
            <a:pPr lvl="1"/>
            <a:r>
              <a:rPr lang="en-US" dirty="0"/>
              <a:t>4% Order Status</a:t>
            </a:r>
          </a:p>
          <a:p>
            <a:pPr lvl="1"/>
            <a:r>
              <a:rPr lang="en-US" dirty="0"/>
              <a:t>4% Delivery</a:t>
            </a:r>
          </a:p>
          <a:p>
            <a:pPr lvl="1"/>
            <a:r>
              <a:rPr lang="en-US" dirty="0"/>
              <a:t>4% Stock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Transaction Processing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7662" y="2986391"/>
            <a:ext cx="5138515" cy="31393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New Order Transaction: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1) Get records describing a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warehouse (tax), customer, district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2) Update the district to increment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next available order number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3) Insert record into Order and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NewOrder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4) For All Items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a) Get item record (and price)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b) Get/update stock record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c) Insert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OrderLine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record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5) Update total amount of order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6646" y="5396776"/>
            <a:ext cx="206226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http://www.tpc.org/tpc_documents_current_versions/pdf/tpc-c_v5.11.0.pdf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054485" y="3073940"/>
            <a:ext cx="797668" cy="505839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54485" y="3579779"/>
            <a:ext cx="797668" cy="2545933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4" y="5416232"/>
            <a:ext cx="560068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52519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Properties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Atomicity</a:t>
            </a:r>
          </a:p>
          <a:p>
            <a:pPr lvl="1"/>
            <a:r>
              <a:rPr lang="en-US" dirty="0"/>
              <a:t>A transaction is executed atomically (</a:t>
            </a:r>
            <a:r>
              <a:rPr lang="en-US" b="1" dirty="0">
                <a:solidFill>
                  <a:srgbClr val="7889FB"/>
                </a:solidFill>
              </a:rPr>
              <a:t>completely or not at all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the transaction fails/aborts no changes are made to the database (</a:t>
            </a:r>
            <a:r>
              <a:rPr lang="en-US" b="1" dirty="0">
                <a:solidFill>
                  <a:schemeClr val="accent1"/>
                </a:solidFill>
              </a:rPr>
              <a:t>UNDO</a:t>
            </a:r>
            <a:r>
              <a:rPr lang="en-US" dirty="0"/>
              <a:t>)</a:t>
            </a:r>
          </a:p>
          <a:p>
            <a:pPr lvl="1"/>
            <a:endParaRPr lang="en-US" sz="700" dirty="0"/>
          </a:p>
          <a:p>
            <a:r>
              <a:rPr lang="en-US" dirty="0"/>
              <a:t>Consistency</a:t>
            </a:r>
          </a:p>
          <a:p>
            <a:pPr lvl="1"/>
            <a:r>
              <a:rPr lang="en-US" dirty="0"/>
              <a:t>A successful transaction ensures that all </a:t>
            </a:r>
            <a:r>
              <a:rPr lang="en-US" b="1" dirty="0">
                <a:solidFill>
                  <a:srgbClr val="7889FB"/>
                </a:solidFill>
              </a:rPr>
              <a:t>consistency constraints are met</a:t>
            </a:r>
            <a:br>
              <a:rPr lang="en-US" dirty="0"/>
            </a:br>
            <a:r>
              <a:rPr lang="en-US" dirty="0"/>
              <a:t>(referential integrity, semantic/domain constraints) </a:t>
            </a:r>
          </a:p>
          <a:p>
            <a:pPr lvl="1"/>
            <a:endParaRPr lang="en-US" sz="700" dirty="0"/>
          </a:p>
          <a:p>
            <a:r>
              <a:rPr lang="en-US" dirty="0"/>
              <a:t>Isolation</a:t>
            </a:r>
          </a:p>
          <a:p>
            <a:pPr lvl="1"/>
            <a:r>
              <a:rPr lang="en-US" dirty="0"/>
              <a:t>Concurrent transactions are executed in isolation of each other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Appearance of serial transaction execution</a:t>
            </a:r>
          </a:p>
          <a:p>
            <a:pPr lvl="1"/>
            <a:endParaRPr lang="en-US" sz="700" dirty="0"/>
          </a:p>
          <a:p>
            <a:r>
              <a:rPr lang="en-US" dirty="0"/>
              <a:t>Durability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Guaranteed persistence</a:t>
            </a:r>
            <a:r>
              <a:rPr lang="en-US" dirty="0"/>
              <a:t> of all changes made by a successful transaction</a:t>
            </a:r>
          </a:p>
          <a:p>
            <a:pPr lvl="1"/>
            <a:r>
              <a:rPr lang="en-US" dirty="0"/>
              <a:t>In case of system failures, the database is recoverable (</a:t>
            </a:r>
            <a:r>
              <a:rPr lang="en-US" b="1" dirty="0">
                <a:solidFill>
                  <a:schemeClr val="accent1"/>
                </a:solidFill>
              </a:rPr>
              <a:t>REDO</a:t>
            </a:r>
            <a:r>
              <a:rPr lang="en-US" dirty="0"/>
              <a:t>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Transaction Processing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981" y="710059"/>
            <a:ext cx="42321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88366" y="656269"/>
            <a:ext cx="328803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[Theo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Härder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Andreas Reuter: Principles of Transaction-Oriented Database Recovery.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15(4) 1983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5057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5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Problem:</a:t>
            </a:r>
            <a:r>
              <a:rPr lang="en-US" dirty="0"/>
              <a:t> Write-write dependency</a:t>
            </a:r>
          </a:p>
          <a:p>
            <a:r>
              <a:rPr lang="en-US" dirty="0">
                <a:solidFill>
                  <a:srgbClr val="7889FB"/>
                </a:solidFill>
              </a:rPr>
              <a:t>Solution:</a:t>
            </a:r>
            <a:r>
              <a:rPr lang="en-US" dirty="0"/>
              <a:t> Exclusive lock on write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Anomalies </a:t>
            </a:r>
            <a:r>
              <a:rPr lang="en-AT" dirty="0"/>
              <a:t>–</a:t>
            </a:r>
            <a:r>
              <a:rPr lang="en-US" dirty="0"/>
              <a:t> Lost Update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Transaction Processing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494180" y="1663430"/>
            <a:ext cx="0" cy="3219856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88340" y="5009743"/>
            <a:ext cx="1031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6864" y="2146558"/>
            <a:ext cx="3573305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:points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points += 23.5;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Pts=:points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COMMIT TRANSACTION;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4596" y="1339381"/>
            <a:ext cx="24319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TA1 updates points for Exercise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12352" y="1336137"/>
            <a:ext cx="24319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TA2 updates points for Exercise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03259" y="2386504"/>
            <a:ext cx="3573305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:points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points += 24.0;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Pts=:points</a:t>
            </a:r>
            <a:b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COMMIT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965" y="4883286"/>
            <a:ext cx="517251" cy="5172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49304" y="4844374"/>
            <a:ext cx="232893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received 24 instead of 47.5 points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(lost update 23.5)</a:t>
            </a:r>
          </a:p>
        </p:txBody>
      </p:sp>
    </p:spTree>
    <p:extLst>
      <p:ext uri="{BB962C8B-B14F-4D97-AF65-F5344CB8AC3E}">
        <p14:creationId xmlns:p14="http://schemas.microsoft.com/office/powerpoint/2010/main" val="221609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28694</TotalTime>
  <Words>5301</Words>
  <Application>Microsoft Office PowerPoint</Application>
  <PresentationFormat>On-screen Show (4:3)</PresentationFormat>
  <Paragraphs>828</Paragraphs>
  <Slides>38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Cambria Math</vt:lpstr>
      <vt:lpstr>Consolas</vt:lpstr>
      <vt:lpstr>Wingdings</vt:lpstr>
      <vt:lpstr>TU Graz Standard</vt:lpstr>
      <vt:lpstr>Data Management 09 Transaction Processing</vt:lpstr>
      <vt:lpstr>Announcements/Org</vt:lpstr>
      <vt:lpstr>Transaction (TX) Processing</vt:lpstr>
      <vt:lpstr>Agenda</vt:lpstr>
      <vt:lpstr>Overview Transaction Processing</vt:lpstr>
      <vt:lpstr>Terminology of Transactions</vt:lpstr>
      <vt:lpstr>Example OLTP Benchmarks</vt:lpstr>
      <vt:lpstr>ACID Properties</vt:lpstr>
      <vt:lpstr>Anomalies – Lost Update</vt:lpstr>
      <vt:lpstr>Anomalies – Dirty Read</vt:lpstr>
      <vt:lpstr>Anomalies – Unrepeatable Read</vt:lpstr>
      <vt:lpstr>Anomalies – Phantom </vt:lpstr>
      <vt:lpstr>Isolation Levels</vt:lpstr>
      <vt:lpstr>Excursus: A Critique of SQL Isolation Levels</vt:lpstr>
      <vt:lpstr>Excursus: Isolation Levels in Practice</vt:lpstr>
      <vt:lpstr>Locking and Concurrency Control</vt:lpstr>
      <vt:lpstr>Overview Concurrency Control</vt:lpstr>
      <vt:lpstr>Serializability Theory</vt:lpstr>
      <vt:lpstr>Serializability Theory, cont.</vt:lpstr>
      <vt:lpstr>BREAK (and Test Yourself)</vt:lpstr>
      <vt:lpstr>Locking Schemes</vt:lpstr>
      <vt:lpstr>Two-Phase Locking (2PL)</vt:lpstr>
      <vt:lpstr>Two-Phase Locking, cont.</vt:lpstr>
      <vt:lpstr>Deadlocks</vt:lpstr>
      <vt:lpstr>Timestamp Ordering</vt:lpstr>
      <vt:lpstr>Optimistic Concurrency Control (OCC)</vt:lpstr>
      <vt:lpstr>Logging and Recovery</vt:lpstr>
      <vt:lpstr>Failure Types and Recovery</vt:lpstr>
      <vt:lpstr>Database (Transaction) Log</vt:lpstr>
      <vt:lpstr>Logging Types and Recovery</vt:lpstr>
      <vt:lpstr>Excursus: Recovery on Storage Class Memory</vt:lpstr>
      <vt:lpstr>Exercise 3: Tuning and Transactions</vt:lpstr>
      <vt:lpstr>Task 3.1 Query Rewriting and Tuning</vt:lpstr>
      <vt:lpstr>Task 3.2 B-Tree Insertion and Deletion</vt:lpstr>
      <vt:lpstr>Task 3.3 Transaction Processing</vt:lpstr>
      <vt:lpstr>Task 3.3 Transaction Processing, cont.</vt:lpstr>
      <vt:lpstr>Task 3.4 Iterator Model and Operators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 - 09 Transaction Processing</dc:title>
  <dc:subject/>
  <dc:creator>mboehm</dc:creator>
  <cp:keywords/>
  <dc:description/>
  <cp:lastModifiedBy>Böhm, Matthias</cp:lastModifiedBy>
  <cp:revision>1539</cp:revision>
  <cp:lastPrinted>2019-04-29T15:50:34Z</cp:lastPrinted>
  <dcterms:created xsi:type="dcterms:W3CDTF">2018-07-12T06:39:10Z</dcterms:created>
  <dcterms:modified xsi:type="dcterms:W3CDTF">2022-05-09T21:25:08Z</dcterms:modified>
  <cp:category/>
</cp:coreProperties>
</file>