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387" r:id="rId4"/>
    <p:sldId id="454" r:id="rId5"/>
    <p:sldId id="388" r:id="rId6"/>
    <p:sldId id="389" r:id="rId7"/>
    <p:sldId id="425" r:id="rId8"/>
    <p:sldId id="427" r:id="rId9"/>
    <p:sldId id="426" r:id="rId10"/>
    <p:sldId id="428" r:id="rId11"/>
    <p:sldId id="429" r:id="rId12"/>
    <p:sldId id="422" r:id="rId13"/>
    <p:sldId id="398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23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24" r:id="rId35"/>
    <p:sldId id="449" r:id="rId36"/>
    <p:sldId id="450" r:id="rId37"/>
    <p:sldId id="451" r:id="rId38"/>
    <p:sldId id="452" r:id="rId39"/>
    <p:sldId id="453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3" d="100"/>
          <a:sy n="73" d="100"/>
        </p:scale>
        <p:origin x="118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MLN:</a:t>
            </a:r>
            <a:r>
              <a:rPr lang="en-US" baseline="0" dirty="0"/>
              <a:t> </a:t>
            </a:r>
            <a:r>
              <a:rPr lang="en-US" baseline="0" dirty="0" err="1"/>
              <a:t>markov</a:t>
            </a:r>
            <a:r>
              <a:rPr lang="en-US" baseline="0" dirty="0"/>
              <a:t> logic networks</a:t>
            </a:r>
          </a:p>
          <a:p>
            <a:r>
              <a:rPr lang="en-US" baseline="0" dirty="0"/>
              <a:t>Bi-LSTM: bidirectional long-term short-term memory</a:t>
            </a:r>
          </a:p>
          <a:p>
            <a:r>
              <a:rPr lang="en-US" baseline="0" dirty="0"/>
              <a:t>Variational approach: store sparse factor graph (with fewer factors) to approximate distribution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02 System Architecture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3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image" Target="../media/image23.png"/><Relationship Id="rId12" Type="http://schemas.openxmlformats.org/officeDocument/2006/relationships/image" Target="../media/image46.svg"/><Relationship Id="rId17" Type="http://schemas.openxmlformats.org/officeDocument/2006/relationships/image" Target="../media/image50.png"/><Relationship Id="rId2" Type="http://schemas.openxmlformats.org/officeDocument/2006/relationships/image" Target="../media/image28.jpg"/><Relationship Id="rId16" Type="http://schemas.openxmlformats.org/officeDocument/2006/relationships/image" Target="../media/image49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31.png"/><Relationship Id="rId10" Type="http://schemas.openxmlformats.org/officeDocument/2006/relationships/image" Target="../media/image38.png"/><Relationship Id="rId19" Type="http://schemas.openxmlformats.org/officeDocument/2006/relationships/image" Target="../media/image52.jpg"/><Relationship Id="rId4" Type="http://schemas.openxmlformats.org/officeDocument/2006/relationships/image" Target="../media/image30.png"/><Relationship Id="rId9" Type="http://schemas.openxmlformats.org/officeDocument/2006/relationships/image" Target="../media/image25.svg"/><Relationship Id="rId14" Type="http://schemas.openxmlformats.org/officeDocument/2006/relationships/image" Target="../media/image48.svg"/><Relationship Id="rId2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em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0.png"/><Relationship Id="rId7" Type="http://schemas.openxmlformats.org/officeDocument/2006/relationships/image" Target="../media/image38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61.sv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5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commons.org/en/training-hpc-10/" TargetMode="External"/><Relationship Id="rId5" Type="http://schemas.openxmlformats.org/officeDocument/2006/relationships/hyperlink" Target="https://mlcommons.org/en/training-normal-11/" TargetMode="External"/><Relationship Id="rId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7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lcommons.org/en/groups/research-dataperf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s://www.youtube.com/watch?v=4inIBmY8dQ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Languages, Architectures, and System Landscape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26,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16A8AD3-6A47-488D-C26A-AFC773E479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1ABA7-47BC-47B3-2178-F905A6E53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ML Pipeline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and Scoring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61FB-2F9D-6BE9-6CDF-F5E6C51C1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Text Classification Scenario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C8EA2-47D2-EE36-73D4-767449356477}"/>
              </a:ext>
            </a:extLst>
          </p:cNvPr>
          <p:cNvSpPr/>
          <p:nvPr/>
        </p:nvSpPr>
        <p:spPr>
          <a:xfrm>
            <a:off x="7660721" y="1943824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5" name="Rectangle: Folded Corner 6">
            <a:extLst>
              <a:ext uri="{FF2B5EF4-FFF2-40B4-BE49-F238E27FC236}">
                <a16:creationId xmlns:a16="http://schemas.microsoft.com/office/drawing/2014/main" id="{1EB8A663-FBDF-CD90-39DC-1C8E6B393347}"/>
              </a:ext>
            </a:extLst>
          </p:cNvPr>
          <p:cNvSpPr/>
          <p:nvPr/>
        </p:nvSpPr>
        <p:spPr>
          <a:xfrm>
            <a:off x="3479247" y="1867624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Folded Corner 7">
            <a:extLst>
              <a:ext uri="{FF2B5EF4-FFF2-40B4-BE49-F238E27FC236}">
                <a16:creationId xmlns:a16="http://schemas.microsoft.com/office/drawing/2014/main" id="{E5C2FB53-F8FB-BE89-8EA4-36E66284EFD5}"/>
              </a:ext>
            </a:extLst>
          </p:cNvPr>
          <p:cNvSpPr/>
          <p:nvPr/>
        </p:nvSpPr>
        <p:spPr>
          <a:xfrm>
            <a:off x="3679272" y="20104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18496A84-563C-AC47-EDA3-C898E066886B}"/>
              </a:ext>
            </a:extLst>
          </p:cNvPr>
          <p:cNvSpPr/>
          <p:nvPr/>
        </p:nvSpPr>
        <p:spPr>
          <a:xfrm>
            <a:off x="3431622" y="21628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9">
            <a:extLst>
              <a:ext uri="{FF2B5EF4-FFF2-40B4-BE49-F238E27FC236}">
                <a16:creationId xmlns:a16="http://schemas.microsoft.com/office/drawing/2014/main" id="{408A5D66-DE25-960D-E4BB-0F2098087DF5}"/>
              </a:ext>
            </a:extLst>
          </p:cNvPr>
          <p:cNvSpPr/>
          <p:nvPr/>
        </p:nvSpPr>
        <p:spPr>
          <a:xfrm>
            <a:off x="3193497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10">
            <a:extLst>
              <a:ext uri="{FF2B5EF4-FFF2-40B4-BE49-F238E27FC236}">
                <a16:creationId xmlns:a16="http://schemas.microsoft.com/office/drawing/2014/main" id="{0B4A5D22-B742-5E2C-B8DF-F81188014ABD}"/>
              </a:ext>
            </a:extLst>
          </p:cNvPr>
          <p:cNvSpPr/>
          <p:nvPr/>
        </p:nvSpPr>
        <p:spPr>
          <a:xfrm>
            <a:off x="3564972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393D-40E7-0384-945A-F3B85712698C}"/>
              </a:ext>
            </a:extLst>
          </p:cNvPr>
          <p:cNvSpPr/>
          <p:nvPr/>
        </p:nvSpPr>
        <p:spPr>
          <a:xfrm>
            <a:off x="4317447" y="1848574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A54FD-6275-8FA0-F4BB-D40BFB89FAED}"/>
              </a:ext>
            </a:extLst>
          </p:cNvPr>
          <p:cNvSpPr/>
          <p:nvPr/>
        </p:nvSpPr>
        <p:spPr>
          <a:xfrm>
            <a:off x="7736921" y="2010499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9FEFB-DD05-E74A-744D-8D83216C78FF}"/>
              </a:ext>
            </a:extLst>
          </p:cNvPr>
          <p:cNvSpPr/>
          <p:nvPr/>
        </p:nvSpPr>
        <p:spPr>
          <a:xfrm>
            <a:off x="4622248" y="1943823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D9ED8-78F1-98F9-AE1F-F9417F6C03BF}"/>
              </a:ext>
            </a:extLst>
          </p:cNvPr>
          <p:cNvSpPr/>
          <p:nvPr/>
        </p:nvSpPr>
        <p:spPr>
          <a:xfrm>
            <a:off x="9365697" y="2020024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2A4DE9-D1AA-D627-F238-D38C676CA6B5}"/>
              </a:ext>
            </a:extLst>
          </p:cNvPr>
          <p:cNvCxnSpPr>
            <a:cxnSpLocks/>
          </p:cNvCxnSpPr>
          <p:nvPr/>
        </p:nvCxnSpPr>
        <p:spPr>
          <a:xfrm>
            <a:off x="4155522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94D874-DD82-E963-D605-3BA7AC8D9CA7}"/>
              </a:ext>
            </a:extLst>
          </p:cNvPr>
          <p:cNvCxnSpPr>
            <a:cxnSpLocks/>
          </p:cNvCxnSpPr>
          <p:nvPr/>
        </p:nvCxnSpPr>
        <p:spPr>
          <a:xfrm>
            <a:off x="4155522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CDB97-E699-66A0-1EB5-6ECEA7DEBC07}"/>
              </a:ext>
            </a:extLst>
          </p:cNvPr>
          <p:cNvCxnSpPr>
            <a:cxnSpLocks/>
          </p:cNvCxnSpPr>
          <p:nvPr/>
        </p:nvCxnSpPr>
        <p:spPr>
          <a:xfrm>
            <a:off x="4155522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758C4-45C7-0AE7-0A91-1B50DF8FF265}"/>
              </a:ext>
            </a:extLst>
          </p:cNvPr>
          <p:cNvCxnSpPr>
            <a:cxnSpLocks/>
          </p:cNvCxnSpPr>
          <p:nvPr/>
        </p:nvCxnSpPr>
        <p:spPr>
          <a:xfrm>
            <a:off x="4155522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5BA8F0-FD8D-6464-B84A-1B87A7A7FA60}"/>
              </a:ext>
            </a:extLst>
          </p:cNvPr>
          <p:cNvCxnSpPr>
            <a:cxnSpLocks/>
          </p:cNvCxnSpPr>
          <p:nvPr/>
        </p:nvCxnSpPr>
        <p:spPr>
          <a:xfrm>
            <a:off x="4155522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19F78C-B6BB-E689-2807-F58467E8D43A}"/>
              </a:ext>
            </a:extLst>
          </p:cNvPr>
          <p:cNvCxnSpPr>
            <a:cxnSpLocks/>
          </p:cNvCxnSpPr>
          <p:nvPr/>
        </p:nvCxnSpPr>
        <p:spPr>
          <a:xfrm>
            <a:off x="10680147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67000B-D51B-B64C-F5C2-5803B5FB5A4B}"/>
              </a:ext>
            </a:extLst>
          </p:cNvPr>
          <p:cNvCxnSpPr>
            <a:cxnSpLocks/>
          </p:cNvCxnSpPr>
          <p:nvPr/>
        </p:nvCxnSpPr>
        <p:spPr>
          <a:xfrm>
            <a:off x="10680147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98297-2579-DD71-2516-AE19571EEC72}"/>
              </a:ext>
            </a:extLst>
          </p:cNvPr>
          <p:cNvCxnSpPr>
            <a:cxnSpLocks/>
          </p:cNvCxnSpPr>
          <p:nvPr/>
        </p:nvCxnSpPr>
        <p:spPr>
          <a:xfrm>
            <a:off x="10680147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A7C0FD-45B5-E759-6312-5A10E6A52B32}"/>
              </a:ext>
            </a:extLst>
          </p:cNvPr>
          <p:cNvCxnSpPr>
            <a:cxnSpLocks/>
          </p:cNvCxnSpPr>
          <p:nvPr/>
        </p:nvCxnSpPr>
        <p:spPr>
          <a:xfrm>
            <a:off x="10680147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FA1B6A-1C0C-8574-2CBA-355B37351B0C}"/>
              </a:ext>
            </a:extLst>
          </p:cNvPr>
          <p:cNvCxnSpPr>
            <a:cxnSpLocks/>
          </p:cNvCxnSpPr>
          <p:nvPr/>
        </p:nvCxnSpPr>
        <p:spPr>
          <a:xfrm>
            <a:off x="10680147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856097-BBD7-AF02-9F20-135F581FFC00}"/>
              </a:ext>
            </a:extLst>
          </p:cNvPr>
          <p:cNvCxnSpPr>
            <a:cxnSpLocks/>
            <a:stCxn id="27" idx="3"/>
            <a:endCxn id="11" idx="2"/>
          </p:cNvCxnSpPr>
          <p:nvPr/>
        </p:nvCxnSpPr>
        <p:spPr>
          <a:xfrm flipV="1">
            <a:off x="8180316" y="2639149"/>
            <a:ext cx="299556" cy="549178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38">
            <a:extLst>
              <a:ext uri="{FF2B5EF4-FFF2-40B4-BE49-F238E27FC236}">
                <a16:creationId xmlns:a16="http://schemas.microsoft.com/office/drawing/2014/main" id="{CABD1FC6-BDD9-20D1-282A-A8896FED10C4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7236859" y="767487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E56B36-5573-C066-C939-9189A2B3D30C}"/>
              </a:ext>
            </a:extLst>
          </p:cNvPr>
          <p:cNvSpPr/>
          <p:nvPr/>
        </p:nvSpPr>
        <p:spPr>
          <a:xfrm>
            <a:off x="7351158" y="1210399"/>
            <a:ext cx="623889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E0823D-9AA5-7D4E-A5C4-E751FF31B403}"/>
              </a:ext>
            </a:extLst>
          </p:cNvPr>
          <p:cNvSpPr/>
          <p:nvPr/>
        </p:nvSpPr>
        <p:spPr>
          <a:xfrm>
            <a:off x="7640564" y="2877274"/>
            <a:ext cx="539752" cy="6221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67E97-4CA8-97D3-4931-60ABF5E26A18}"/>
              </a:ext>
            </a:extLst>
          </p:cNvPr>
          <p:cNvSpPr txBox="1"/>
          <p:nvPr/>
        </p:nvSpPr>
        <p:spPr>
          <a:xfrm>
            <a:off x="8125064" y="2872422"/>
            <a:ext cx="22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(weights, meta data)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DABDC-C496-3A1F-FD7A-B76F0A959195}"/>
              </a:ext>
            </a:extLst>
          </p:cNvPr>
          <p:cNvSpPr txBox="1"/>
          <p:nvPr/>
        </p:nvSpPr>
        <p:spPr>
          <a:xfrm>
            <a:off x="7750879" y="924905"/>
            <a:ext cx="13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5CF9F-B193-07AC-6059-34828B5493C2}"/>
              </a:ext>
            </a:extLst>
          </p:cNvPr>
          <p:cNvSpPr txBox="1"/>
          <p:nvPr/>
        </p:nvSpPr>
        <p:spPr>
          <a:xfrm>
            <a:off x="6089096" y="1215072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80D23C-2174-B122-F914-C76BF7BA1D4E}"/>
              </a:ext>
            </a:extLst>
          </p:cNvPr>
          <p:cNvGrpSpPr/>
          <p:nvPr/>
        </p:nvGrpSpPr>
        <p:grpSpPr>
          <a:xfrm>
            <a:off x="5150720" y="5360953"/>
            <a:ext cx="4021139" cy="1107182"/>
            <a:chOff x="4743449" y="5470873"/>
            <a:chExt cx="4021139" cy="110718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4DC796-857F-D845-BB42-4AFD74D5D03E}"/>
                </a:ext>
              </a:extLst>
            </p:cNvPr>
            <p:cNvSpPr/>
            <p:nvPr/>
          </p:nvSpPr>
          <p:spPr>
            <a:xfrm>
              <a:off x="4756151" y="5470873"/>
              <a:ext cx="4008437" cy="1107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44424-7FD2-8AF5-7CD6-5EE85D76D633}"/>
                </a:ext>
              </a:extLst>
            </p:cNvPr>
            <p:cNvSpPr txBox="1"/>
            <p:nvPr/>
          </p:nvSpPr>
          <p:spPr>
            <a:xfrm>
              <a:off x="4743449" y="5878838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E6745-391B-71A0-B244-4F3CEC861C76}"/>
              </a:ext>
            </a:extLst>
          </p:cNvPr>
          <p:cNvGrpSpPr/>
          <p:nvPr/>
        </p:nvGrpSpPr>
        <p:grpSpPr>
          <a:xfrm>
            <a:off x="5121038" y="3894486"/>
            <a:ext cx="4185756" cy="1074677"/>
            <a:chOff x="4713767" y="4004406"/>
            <a:chExt cx="4185756" cy="10746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A8B493-896D-6839-35CB-194AB6A2B832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9D9E12-A444-9366-C5B9-ECCB786697FA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F9A37-F4B2-69C7-ABC5-7518B65C6317}"/>
              </a:ext>
            </a:extLst>
          </p:cNvPr>
          <p:cNvSpPr/>
          <p:nvPr/>
        </p:nvSpPr>
        <p:spPr>
          <a:xfrm>
            <a:off x="5042770" y="4185855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836BB-2128-94C5-5EAA-2E9ACD059F59}"/>
              </a:ext>
            </a:extLst>
          </p:cNvPr>
          <p:cNvSpPr/>
          <p:nvPr/>
        </p:nvSpPr>
        <p:spPr>
          <a:xfrm>
            <a:off x="8519073" y="4670905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B10AEC-F592-2542-1F66-9EA9AE9956D6}"/>
              </a:ext>
            </a:extLst>
          </p:cNvPr>
          <p:cNvSpPr/>
          <p:nvPr/>
        </p:nvSpPr>
        <p:spPr>
          <a:xfrm>
            <a:off x="7454185" y="4751710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C8F613-D13D-746E-6582-BA370FCC5C4B}"/>
              </a:ext>
            </a:extLst>
          </p:cNvPr>
          <p:cNvSpPr/>
          <p:nvPr/>
        </p:nvSpPr>
        <p:spPr>
          <a:xfrm>
            <a:off x="8759108" y="39586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558AF4-C8CE-8D92-C195-E67983AC8130}"/>
              </a:ext>
            </a:extLst>
          </p:cNvPr>
          <p:cNvSpPr/>
          <p:nvPr/>
        </p:nvSpPr>
        <p:spPr>
          <a:xfrm>
            <a:off x="8520983" y="60160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8EBAF4-7380-D039-3EB0-C0E4654B9AE4}"/>
              </a:ext>
            </a:extLst>
          </p:cNvPr>
          <p:cNvGrpSpPr/>
          <p:nvPr/>
        </p:nvGrpSpPr>
        <p:grpSpPr>
          <a:xfrm>
            <a:off x="4239497" y="3890580"/>
            <a:ext cx="4468812" cy="1250014"/>
            <a:chOff x="3832226" y="4000500"/>
            <a:chExt cx="4468812" cy="12500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0398B2-27A6-0AC6-ADAA-20EBB3B2B269}"/>
                </a:ext>
              </a:extLst>
            </p:cNvPr>
            <p:cNvSpPr/>
            <p:nvPr/>
          </p:nvSpPr>
          <p:spPr>
            <a:xfrm>
              <a:off x="4216399" y="4000500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7D6469-7B66-E518-3A83-E41DCFF2BB73}"/>
                </a:ext>
              </a:extLst>
            </p:cNvPr>
            <p:cNvSpPr txBox="1"/>
            <p:nvPr/>
          </p:nvSpPr>
          <p:spPr>
            <a:xfrm>
              <a:off x="5086351" y="400050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transformencode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15B5CD-8BE0-58B1-2097-7778AED4A84C}"/>
                </a:ext>
              </a:extLst>
            </p:cNvPr>
            <p:cNvSpPr/>
            <p:nvPr/>
          </p:nvSpPr>
          <p:spPr>
            <a:xfrm>
              <a:off x="7772401" y="4071894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C039CC-E0DA-0D4B-0DC8-AE0368F3178B}"/>
                </a:ext>
              </a:extLst>
            </p:cNvPr>
            <p:cNvSpPr/>
            <p:nvPr/>
          </p:nvSpPr>
          <p:spPr>
            <a:xfrm>
              <a:off x="6386513" y="485183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MX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EE2854F-B88D-1BE3-C1E8-2BA03EFED745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26" y="41910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A2CF21A-F20B-4269-81FF-145817AEB8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1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8201E4-A078-668C-FA2F-D69D0F690A81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26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9AA1C4-D48C-9744-E2B6-1BEBA0EC3BD7}"/>
                </a:ext>
              </a:extLst>
            </p:cNvPr>
            <p:cNvCxnSpPr>
              <a:cxnSpLocks/>
            </p:cNvCxnSpPr>
            <p:nvPr/>
          </p:nvCxnSpPr>
          <p:spPr>
            <a:xfrm>
              <a:off x="6657975" y="4369833"/>
              <a:ext cx="0" cy="4205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890A17-53C6-1B95-3C93-EC50FB4D0DC3}"/>
              </a:ext>
            </a:extLst>
          </p:cNvPr>
          <p:cNvCxnSpPr>
            <a:cxnSpLocks/>
          </p:cNvCxnSpPr>
          <p:nvPr/>
        </p:nvCxnSpPr>
        <p:spPr>
          <a:xfrm>
            <a:off x="8721641" y="4423980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4CD9F4-997A-C29D-E36C-7A1DD2238724}"/>
              </a:ext>
            </a:extLst>
          </p:cNvPr>
          <p:cNvGrpSpPr/>
          <p:nvPr/>
        </p:nvGrpSpPr>
        <p:grpSpPr>
          <a:xfrm>
            <a:off x="4623670" y="5205030"/>
            <a:ext cx="3884614" cy="685801"/>
            <a:chOff x="4216399" y="5314950"/>
            <a:chExt cx="3884614" cy="6858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7C4935-0998-A14E-B15E-8776A08F00FD}"/>
                </a:ext>
              </a:extLst>
            </p:cNvPr>
            <p:cNvSpPr txBox="1"/>
            <p:nvPr/>
          </p:nvSpPr>
          <p:spPr>
            <a:xfrm>
              <a:off x="4991100" y="5547212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transformapply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850942-F09D-7E61-E070-9BD5AAA29B04}"/>
                </a:ext>
              </a:extLst>
            </p:cNvPr>
            <p:cNvSpPr/>
            <p:nvPr/>
          </p:nvSpPr>
          <p:spPr>
            <a:xfrm>
              <a:off x="4216399" y="553402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2B38ED-25D8-6901-7823-4475D21FC1B5}"/>
                </a:ext>
              </a:extLst>
            </p:cNvPr>
            <p:cNvSpPr/>
            <p:nvPr/>
          </p:nvSpPr>
          <p:spPr>
            <a:xfrm>
              <a:off x="7572376" y="5605419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8F88F85-0799-049C-5CD1-2001D3CD9949}"/>
                </a:ext>
              </a:extLst>
            </p:cNvPr>
            <p:cNvCxnSpPr>
              <a:cxnSpLocks/>
            </p:cNvCxnSpPr>
            <p:nvPr/>
          </p:nvCxnSpPr>
          <p:spPr>
            <a:xfrm>
              <a:off x="4813301" y="574357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370D5DA-E566-F36E-9314-434A12FAB1C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76" y="57531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3C30A8-F7E4-8C3D-911E-4B6BA65C9FB6}"/>
                </a:ext>
              </a:extLst>
            </p:cNvPr>
            <p:cNvCxnSpPr>
              <a:cxnSpLocks/>
            </p:cNvCxnSpPr>
            <p:nvPr/>
          </p:nvCxnSpPr>
          <p:spPr>
            <a:xfrm>
              <a:off x="6657020" y="5314950"/>
              <a:ext cx="0" cy="331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F4F16D-2151-5CDA-02C3-398AB3C777E0}"/>
              </a:ext>
            </a:extLst>
          </p:cNvPr>
          <p:cNvCxnSpPr>
            <a:cxnSpLocks/>
          </p:cNvCxnSpPr>
          <p:nvPr/>
        </p:nvCxnSpPr>
        <p:spPr>
          <a:xfrm>
            <a:off x="8730533" y="5259899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E3F581-D847-03BD-D367-4D33F5DB1EE0}"/>
              </a:ext>
            </a:extLst>
          </p:cNvPr>
          <p:cNvGrpSpPr/>
          <p:nvPr/>
        </p:nvGrpSpPr>
        <p:grpSpPr>
          <a:xfrm>
            <a:off x="4239497" y="5221799"/>
            <a:ext cx="4222750" cy="1239160"/>
            <a:chOff x="3832226" y="5331719"/>
            <a:chExt cx="4222750" cy="12391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1E4404-973F-B16A-1E5D-0EBF69F9082F}"/>
                </a:ext>
              </a:extLst>
            </p:cNvPr>
            <p:cNvSpPr txBox="1"/>
            <p:nvPr/>
          </p:nvSpPr>
          <p:spPr>
            <a:xfrm>
              <a:off x="5438774" y="617229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transformdecode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A86E58-CEAC-59D9-C671-8059261B2F5E}"/>
                </a:ext>
              </a:extLst>
            </p:cNvPr>
            <p:cNvSpPr/>
            <p:nvPr/>
          </p:nvSpPr>
          <p:spPr>
            <a:xfrm>
              <a:off x="4314825" y="6172200"/>
              <a:ext cx="441326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FŶ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1FADE9-9605-42C4-86DD-1037A553A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412" y="6371539"/>
              <a:ext cx="436564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14A638A-011C-2D7D-67DF-EC5504564F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89" y="5331719"/>
              <a:ext cx="0" cy="91668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46B159-67E1-7DD9-73D2-01D23FA6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1874" y="6371539"/>
              <a:ext cx="67945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406574C-6F49-B9EA-24B4-8B425220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226" y="6371539"/>
              <a:ext cx="393700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BEA3F82-D5DE-D2AA-F04D-6A0C9022D82E}"/>
              </a:ext>
            </a:extLst>
          </p:cNvPr>
          <p:cNvSpPr txBox="1"/>
          <p:nvPr/>
        </p:nvSpPr>
        <p:spPr>
          <a:xfrm>
            <a:off x="9306794" y="3949102"/>
            <a:ext cx="150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large-scale, distributed  training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12938-45EA-BAF8-457E-363F6A87B5B0}"/>
              </a:ext>
            </a:extLst>
          </p:cNvPr>
          <p:cNvSpPr txBox="1"/>
          <p:nvPr/>
        </p:nvSpPr>
        <p:spPr>
          <a:xfrm>
            <a:off x="9306794" y="5520727"/>
            <a:ext cx="15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scoring</a:t>
            </a:r>
          </a:p>
        </p:txBody>
      </p:sp>
    </p:spTree>
    <p:extLst>
      <p:ext uri="{BB962C8B-B14F-4D97-AF65-F5344CB8AC3E}">
        <p14:creationId xmlns:p14="http://schemas.microsoft.com/office/powerpoint/2010/main" val="5566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AEF9C-BE6D-453D-2CD2-EDEEF2C661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Stack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6A210-5CC1-96D3-1F52-7CA588D86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https://mboehm7.github.io/teaching/ss23_amls/index.htm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Course Registrations</a:t>
            </a:r>
          </a:p>
          <a:p>
            <a:pPr lvl="1"/>
            <a:r>
              <a:rPr lang="en-US" dirty="0"/>
              <a:t>TU Berlin: 	</a:t>
            </a:r>
            <a:r>
              <a:rPr lang="en-US" b="1" dirty="0">
                <a:solidFill>
                  <a:srgbClr val="7889FB"/>
                </a:solidFill>
              </a:rPr>
              <a:t>220</a:t>
            </a:r>
            <a:r>
              <a:rPr lang="en-US" dirty="0"/>
              <a:t> (TUB ISIS registrations)</a:t>
            </a:r>
          </a:p>
          <a:p>
            <a:pPr lvl="1"/>
            <a:r>
              <a:rPr lang="en-US" dirty="0"/>
              <a:t>TU Graz:	</a:t>
            </a:r>
            <a:r>
              <a:rPr lang="en-US" b="1" dirty="0">
                <a:solidFill>
                  <a:srgbClr val="7889FB"/>
                </a:solidFill>
              </a:rPr>
              <a:t>30</a:t>
            </a:r>
            <a:r>
              <a:rPr lang="en-US" dirty="0"/>
              <a:t>? (</a:t>
            </a:r>
            <a:r>
              <a:rPr lang="en-US" dirty="0" err="1"/>
              <a:t>TUGonline</a:t>
            </a:r>
            <a:r>
              <a:rPr lang="en-US" dirty="0"/>
              <a:t> registrations)</a:t>
            </a:r>
          </a:p>
          <a:p>
            <a:pPr lvl="1"/>
            <a:r>
              <a:rPr lang="en-US" dirty="0"/>
              <a:t>Bachelor/Master/PhD ratio? CS/other ratio?</a:t>
            </a:r>
          </a:p>
          <a:p>
            <a:pPr lvl="1"/>
            <a:endParaRPr lang="en-US" dirty="0"/>
          </a:p>
          <a:p>
            <a:r>
              <a:rPr lang="en-US" dirty="0"/>
              <a:t>#3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and updated projects on course website by Apr 26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May 10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04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8292654" y="3813784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~250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A89-70A8-9012-0268-5A22206A2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FDF6-5BFD-82F4-FB59-725D568A7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7D2F0-7D41-E669-5A2E-37F51D8C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0EE8B4-5B0C-14AB-0593-482549D44F29}"/>
              </a:ext>
            </a:extLst>
          </p:cNvPr>
          <p:cNvSpPr txBox="1"/>
          <p:nvPr/>
        </p:nvSpPr>
        <p:spPr>
          <a:xfrm>
            <a:off x="2105631" y="53497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1B4EA0-02BC-CF8E-2432-84AAB8109CC6}"/>
              </a:ext>
            </a:extLst>
          </p:cNvPr>
          <p:cNvSpPr txBox="1"/>
          <p:nvPr/>
        </p:nvSpPr>
        <p:spPr>
          <a:xfrm>
            <a:off x="3455235" y="55021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ML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814863D-681D-AFAA-805D-CC1F5C8F171C}"/>
              </a:ext>
            </a:extLst>
          </p:cNvPr>
          <p:cNvSpPr txBox="1"/>
          <p:nvPr/>
        </p:nvSpPr>
        <p:spPr>
          <a:xfrm>
            <a:off x="4644583" y="5597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MADlib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18F3D79-9DBA-1878-6FF1-50B1DB89AC67}"/>
              </a:ext>
            </a:extLst>
          </p:cNvPr>
          <p:cNvSpPr txBox="1"/>
          <p:nvPr/>
        </p:nvSpPr>
        <p:spPr>
          <a:xfrm>
            <a:off x="1990809" y="392341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Orion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206DA8-EEE4-1F2F-34DC-606949F70B13}"/>
              </a:ext>
            </a:extLst>
          </p:cNvPr>
          <p:cNvSpPr txBox="1"/>
          <p:nvPr/>
        </p:nvSpPr>
        <p:spPr>
          <a:xfrm>
            <a:off x="3082875" y="43944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Santoku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CD8AA79-B7F2-CA56-15EB-DB679BDBA9A1}"/>
              </a:ext>
            </a:extLst>
          </p:cNvPr>
          <p:cNvSpPr txBox="1"/>
          <p:nvPr/>
        </p:nvSpPr>
        <p:spPr>
          <a:xfrm>
            <a:off x="6303228" y="54856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Bismarck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7354B87-9109-E829-AB53-FF9686B55FCB}"/>
              </a:ext>
            </a:extLst>
          </p:cNvPr>
          <p:cNvSpPr txBox="1"/>
          <p:nvPr/>
        </p:nvSpPr>
        <p:spPr>
          <a:xfrm>
            <a:off x="4658724" y="306627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E937C4F-672E-8BD3-D09C-0CF227201E77}"/>
              </a:ext>
            </a:extLst>
          </p:cNvPr>
          <p:cNvSpPr txBox="1"/>
          <p:nvPr/>
        </p:nvSpPr>
        <p:spPr>
          <a:xfrm>
            <a:off x="4867684" y="439764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LibFM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E57F1E0-6B33-A30E-9940-C0BF33AAE6F9}"/>
              </a:ext>
            </a:extLst>
          </p:cNvPr>
          <p:cNvSpPr txBox="1"/>
          <p:nvPr/>
        </p:nvSpPr>
        <p:spPr>
          <a:xfrm>
            <a:off x="2815847" y="3289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507BEA5-F73F-5771-9421-156450EACD50}"/>
              </a:ext>
            </a:extLst>
          </p:cNvPr>
          <p:cNvSpPr txBox="1"/>
          <p:nvPr/>
        </p:nvSpPr>
        <p:spPr>
          <a:xfrm>
            <a:off x="6112022" y="341870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80B708F-DAB8-0C64-0A0A-050EEB4C0F2B}"/>
              </a:ext>
            </a:extLst>
          </p:cNvPr>
          <p:cNvSpPr txBox="1"/>
          <p:nvPr/>
        </p:nvSpPr>
        <p:spPr>
          <a:xfrm>
            <a:off x="1615581" y="571340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5D7FA51-2583-333B-C3D3-BD53F10C6F8C}"/>
              </a:ext>
            </a:extLst>
          </p:cNvPr>
          <p:cNvSpPr txBox="1"/>
          <p:nvPr/>
        </p:nvSpPr>
        <p:spPr>
          <a:xfrm>
            <a:off x="7370501" y="31421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563101-69CF-2EC5-5F1F-FD4B1734F159}"/>
              </a:ext>
            </a:extLst>
          </p:cNvPr>
          <p:cNvSpPr txBox="1"/>
          <p:nvPr/>
        </p:nvSpPr>
        <p:spPr>
          <a:xfrm>
            <a:off x="7126975" y="39638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ScalOps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A54EDAD-6BB3-E829-3DC1-94F6CE5CC6BC}"/>
              </a:ext>
            </a:extLst>
          </p:cNvPr>
          <p:cNvSpPr txBox="1"/>
          <p:nvPr/>
        </p:nvSpPr>
        <p:spPr>
          <a:xfrm>
            <a:off x="3220943" y="37577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SimSQL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0362783-30C3-2121-FB7E-9BDC336505E1}"/>
              </a:ext>
            </a:extLst>
          </p:cNvPr>
          <p:cNvSpPr txBox="1"/>
          <p:nvPr/>
        </p:nvSpPr>
        <p:spPr>
          <a:xfrm>
            <a:off x="8534713" y="340358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7A4049D-C997-D3D2-19F4-50C2FF06741E}"/>
              </a:ext>
            </a:extLst>
          </p:cNvPr>
          <p:cNvSpPr txBox="1"/>
          <p:nvPr/>
        </p:nvSpPr>
        <p:spPr>
          <a:xfrm>
            <a:off x="7951822" y="252845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SAP HANA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07234-EC91-596C-BDF3-2BA91C622BFA}"/>
              </a:ext>
            </a:extLst>
          </p:cNvPr>
          <p:cNvSpPr txBox="1"/>
          <p:nvPr/>
        </p:nvSpPr>
        <p:spPr>
          <a:xfrm>
            <a:off x="8104222" y="18041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RIOT-DB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65AF9A1-DD21-D1FE-F5B3-D914731238F7}"/>
              </a:ext>
            </a:extLst>
          </p:cNvPr>
          <p:cNvSpPr txBox="1"/>
          <p:nvPr/>
        </p:nvSpPr>
        <p:spPr>
          <a:xfrm>
            <a:off x="5932912" y="157409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EA8485-5042-AB6F-FD59-F79B3AC512B2}"/>
              </a:ext>
            </a:extLst>
          </p:cNvPr>
          <p:cNvSpPr txBox="1"/>
          <p:nvPr/>
        </p:nvSpPr>
        <p:spPr>
          <a:xfrm>
            <a:off x="6085312" y="235995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SystemML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199E644-95DD-1C1B-5E09-DF5723EDA374}"/>
              </a:ext>
            </a:extLst>
          </p:cNvPr>
          <p:cNvSpPr txBox="1"/>
          <p:nvPr/>
        </p:nvSpPr>
        <p:spPr>
          <a:xfrm>
            <a:off x="3705044" y="19225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Cumulon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7E80E8D-106A-817F-7101-1D5F463B4F5D}"/>
              </a:ext>
            </a:extLst>
          </p:cNvPr>
          <p:cNvSpPr txBox="1"/>
          <p:nvPr/>
        </p:nvSpPr>
        <p:spPr>
          <a:xfrm>
            <a:off x="3857444" y="2621658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 Samsara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B3BA251-29A7-BF2A-E535-872B014F3C99}"/>
              </a:ext>
            </a:extLst>
          </p:cNvPr>
          <p:cNvSpPr txBox="1"/>
          <p:nvPr/>
        </p:nvSpPr>
        <p:spPr>
          <a:xfrm>
            <a:off x="1742698" y="217349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LINVIEW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510608-5B9E-88F9-7FD3-2D2EBFB6D925}"/>
              </a:ext>
            </a:extLst>
          </p:cNvPr>
          <p:cNvSpPr txBox="1"/>
          <p:nvPr/>
        </p:nvSpPr>
        <p:spPr>
          <a:xfrm>
            <a:off x="1895098" y="29292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Velox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112A1B3-124E-C0D3-2E97-BAA6B0475753}"/>
              </a:ext>
            </a:extLst>
          </p:cNvPr>
          <p:cNvSpPr txBox="1"/>
          <p:nvPr/>
        </p:nvSpPr>
        <p:spPr>
          <a:xfrm>
            <a:off x="945193" y="15061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Emma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22777C7-C4D0-A838-9B1E-1D809AFC70B6}"/>
              </a:ext>
            </a:extLst>
          </p:cNvPr>
          <p:cNvSpPr txBox="1"/>
          <p:nvPr/>
        </p:nvSpPr>
        <p:spPr>
          <a:xfrm>
            <a:off x="3136014" y="10679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Kasen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5382A0-C015-8797-B3A8-05BE80030C99}"/>
              </a:ext>
            </a:extLst>
          </p:cNvPr>
          <p:cNvSpPr txBox="1"/>
          <p:nvPr/>
        </p:nvSpPr>
        <p:spPr>
          <a:xfrm>
            <a:off x="4507277" y="91507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Tupleware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3721713-E670-5F50-4CF2-C89B8C7B4975}"/>
              </a:ext>
            </a:extLst>
          </p:cNvPr>
          <p:cNvSpPr txBox="1"/>
          <p:nvPr/>
        </p:nvSpPr>
        <p:spPr>
          <a:xfrm>
            <a:off x="7104977" y="102185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GraphLab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F3CF80C-CCC4-7BFA-8E35-5642A4F96DF9}"/>
              </a:ext>
            </a:extLst>
          </p:cNvPr>
          <p:cNvSpPr txBox="1"/>
          <p:nvPr/>
        </p:nvSpPr>
        <p:spPr>
          <a:xfrm>
            <a:off x="8977770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TensorFlow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87B9448-EF10-5BB0-E044-3DF74F54E8B6}"/>
              </a:ext>
            </a:extLst>
          </p:cNvPr>
          <p:cNvSpPr txBox="1"/>
          <p:nvPr/>
        </p:nvSpPr>
        <p:spPr>
          <a:xfrm>
            <a:off x="9410215" y="293779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42F0459-5093-0488-21FE-6ACEA129F108}"/>
              </a:ext>
            </a:extLst>
          </p:cNvPr>
          <p:cNvSpPr txBox="1"/>
          <p:nvPr/>
        </p:nvSpPr>
        <p:spPr>
          <a:xfrm>
            <a:off x="1686684" y="97331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Mlbase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7EEC3E5-E155-A90D-F127-624EB308B514}"/>
              </a:ext>
            </a:extLst>
          </p:cNvPr>
          <p:cNvSpPr txBox="1"/>
          <p:nvPr/>
        </p:nvSpPr>
        <p:spPr>
          <a:xfrm>
            <a:off x="237354" y="100120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TUPAQ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F749C9B-44DB-5D35-9F8C-E6AB5095CC48}"/>
              </a:ext>
            </a:extLst>
          </p:cNvPr>
          <p:cNvSpPr txBox="1"/>
          <p:nvPr/>
        </p:nvSpPr>
        <p:spPr>
          <a:xfrm>
            <a:off x="4383771" y="1527031"/>
            <a:ext cx="15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Cümülön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(-D)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07942A8-53D1-274A-CBE1-E2BF91AD01ED}"/>
              </a:ext>
            </a:extLst>
          </p:cNvPr>
          <p:cNvSpPr txBox="1"/>
          <p:nvPr/>
        </p:nvSpPr>
        <p:spPr>
          <a:xfrm>
            <a:off x="5661106" y="30432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Brainwash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54BEFC8-32EE-9DE4-08BC-784BDBCAD716}"/>
              </a:ext>
            </a:extLst>
          </p:cNvPr>
          <p:cNvSpPr txBox="1"/>
          <p:nvPr/>
        </p:nvSpPr>
        <p:spPr>
          <a:xfrm>
            <a:off x="5804079" y="39308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Zombie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3B66D3C-B5F7-026B-567B-D4D451963E82}"/>
              </a:ext>
            </a:extLst>
          </p:cNvPr>
          <p:cNvSpPr txBox="1"/>
          <p:nvPr/>
        </p:nvSpPr>
        <p:spPr>
          <a:xfrm>
            <a:off x="6173296" y="4498077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KeystoneML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BCE68D3-A237-3839-79A8-5A05262D3767}"/>
              </a:ext>
            </a:extLst>
          </p:cNvPr>
          <p:cNvSpPr txBox="1"/>
          <p:nvPr/>
        </p:nvSpPr>
        <p:spPr>
          <a:xfrm>
            <a:off x="6578600" y="4989859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Hamlet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005B7C-B607-B91C-8BAF-B0014A2F83AB}"/>
              </a:ext>
            </a:extLst>
          </p:cNvPr>
          <p:cNvSpPr txBox="1"/>
          <p:nvPr/>
        </p:nvSpPr>
        <p:spPr>
          <a:xfrm>
            <a:off x="1521168" y="3335553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Longview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927B89A-3033-A256-DF99-E3E54920CD25}"/>
              </a:ext>
            </a:extLst>
          </p:cNvPr>
          <p:cNvSpPr txBox="1"/>
          <p:nvPr/>
        </p:nvSpPr>
        <p:spPr>
          <a:xfrm>
            <a:off x="3235275" y="480142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Sherlock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D495093-6056-51BE-DB50-D2D90EDBF88D}"/>
              </a:ext>
            </a:extLst>
          </p:cNvPr>
          <p:cNvSpPr txBox="1"/>
          <p:nvPr/>
        </p:nvSpPr>
        <p:spPr>
          <a:xfrm>
            <a:off x="4347638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ModelHub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3D031B4-0914-3B52-0840-C8BEF2ED8B95}"/>
              </a:ext>
            </a:extLst>
          </p:cNvPr>
          <p:cNvSpPr txBox="1"/>
          <p:nvPr/>
        </p:nvSpPr>
        <p:spPr>
          <a:xfrm>
            <a:off x="10542378" y="37273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E4DB6D3-5DB8-D3A8-F5AF-0CDEFC187415}"/>
              </a:ext>
            </a:extLst>
          </p:cNvPr>
          <p:cNvSpPr txBox="1"/>
          <p:nvPr/>
        </p:nvSpPr>
        <p:spPr>
          <a:xfrm>
            <a:off x="7733432" y="34738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AzureML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9959D24-0249-C552-C44F-47F6FCFDBD05}"/>
              </a:ext>
            </a:extLst>
          </p:cNvPr>
          <p:cNvSpPr txBox="1"/>
          <p:nvPr/>
        </p:nvSpPr>
        <p:spPr>
          <a:xfrm>
            <a:off x="8270506" y="302290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BigR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4C83969-9510-304E-F8AD-DBFAEB26E09A}"/>
              </a:ext>
            </a:extLst>
          </p:cNvPr>
          <p:cNvSpPr txBox="1"/>
          <p:nvPr/>
        </p:nvSpPr>
        <p:spPr>
          <a:xfrm>
            <a:off x="251562" y="330277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F0D0B21-373B-A22D-3CB2-81A70722687A}"/>
              </a:ext>
            </a:extLst>
          </p:cNvPr>
          <p:cNvSpPr txBox="1"/>
          <p:nvPr/>
        </p:nvSpPr>
        <p:spPr>
          <a:xfrm>
            <a:off x="282626" y="37346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A0B5681-8816-FC2D-353C-9FCB1DA2E861}"/>
              </a:ext>
            </a:extLst>
          </p:cNvPr>
          <p:cNvSpPr txBox="1"/>
          <p:nvPr/>
        </p:nvSpPr>
        <p:spPr>
          <a:xfrm>
            <a:off x="-36885" y="42928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Julia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27FFB96-20AC-F260-8ACD-F1A3414A34E5}"/>
              </a:ext>
            </a:extLst>
          </p:cNvPr>
          <p:cNvSpPr txBox="1"/>
          <p:nvPr/>
        </p:nvSpPr>
        <p:spPr>
          <a:xfrm>
            <a:off x="1125755" y="450714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Weka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E26AF21-D909-2C99-E7A2-327BFAADB27C}"/>
              </a:ext>
            </a:extLst>
          </p:cNvPr>
          <p:cNvSpPr txBox="1"/>
          <p:nvPr/>
        </p:nvSpPr>
        <p:spPr>
          <a:xfrm>
            <a:off x="399248" y="497208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SPSS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653AEC1-CCFA-7886-483E-F5DB4D17124C}"/>
              </a:ext>
            </a:extLst>
          </p:cNvPr>
          <p:cNvSpPr txBox="1"/>
          <p:nvPr/>
        </p:nvSpPr>
        <p:spPr>
          <a:xfrm>
            <a:off x="717534" y="56190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0BDFFE-38C2-8EEB-77CF-CE11992054CB}"/>
              </a:ext>
            </a:extLst>
          </p:cNvPr>
          <p:cNvSpPr txBox="1"/>
          <p:nvPr/>
        </p:nvSpPr>
        <p:spPr>
          <a:xfrm>
            <a:off x="1219334" y="514236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VW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2E782D1-1D72-873C-03B9-4EF536368CB8}"/>
              </a:ext>
            </a:extLst>
          </p:cNvPr>
          <p:cNvSpPr txBox="1"/>
          <p:nvPr/>
        </p:nvSpPr>
        <p:spPr>
          <a:xfrm>
            <a:off x="7842544" y="43986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Torch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63E4124-2AA3-F317-0C1F-BDDB938CE7A8}"/>
              </a:ext>
            </a:extLst>
          </p:cNvPr>
          <p:cNvSpPr txBox="1"/>
          <p:nvPr/>
        </p:nvSpPr>
        <p:spPr>
          <a:xfrm>
            <a:off x="8788046" y="539585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Theano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A1C94-38F7-5D90-8BBD-EA7A8436C5CA}"/>
              </a:ext>
            </a:extLst>
          </p:cNvPr>
          <p:cNvSpPr txBox="1"/>
          <p:nvPr/>
        </p:nvSpPr>
        <p:spPr>
          <a:xfrm>
            <a:off x="10819990" y="42098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CNTK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5160DE9-E2BC-6381-8FAC-FF838C30C515}"/>
              </a:ext>
            </a:extLst>
          </p:cNvPr>
          <p:cNvSpPr txBox="1"/>
          <p:nvPr/>
        </p:nvSpPr>
        <p:spPr>
          <a:xfrm>
            <a:off x="10369223" y="49295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Singa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CD2C859-6979-571A-4B75-55CF1EDA73C8}"/>
              </a:ext>
            </a:extLst>
          </p:cNvPr>
          <p:cNvSpPr txBox="1"/>
          <p:nvPr/>
        </p:nvSpPr>
        <p:spPr>
          <a:xfrm>
            <a:off x="11130971" y="51954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DL4J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CFB71CE-2A1F-9850-3EA1-F8B5DFEABFA7}"/>
              </a:ext>
            </a:extLst>
          </p:cNvPr>
          <p:cNvSpPr txBox="1"/>
          <p:nvPr/>
        </p:nvSpPr>
        <p:spPr>
          <a:xfrm>
            <a:off x="9641182" y="53478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Caffe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2D4AC14-499B-59D8-A731-AB7657F88ADC}"/>
              </a:ext>
            </a:extLst>
          </p:cNvPr>
          <p:cNvSpPr txBox="1"/>
          <p:nvPr/>
        </p:nvSpPr>
        <p:spPr>
          <a:xfrm>
            <a:off x="9920209" y="444577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Keras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77E35B0-4CD2-9988-D711-F6C90524EC8F}"/>
              </a:ext>
            </a:extLst>
          </p:cNvPr>
          <p:cNvSpPr txBox="1"/>
          <p:nvPr/>
        </p:nvSpPr>
        <p:spPr>
          <a:xfrm>
            <a:off x="4834146" y="22665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Photon ML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B0B88E1-F317-487D-08C8-E78A101276ED}"/>
              </a:ext>
            </a:extLst>
          </p:cNvPr>
          <p:cNvSpPr txBox="1"/>
          <p:nvPr/>
        </p:nvSpPr>
        <p:spPr>
          <a:xfrm>
            <a:off x="4902119" y="36447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Columbus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2FF284E-1388-80F7-E57C-75E0A2E9E936}"/>
              </a:ext>
            </a:extLst>
          </p:cNvPr>
          <p:cNvSpPr txBox="1"/>
          <p:nvPr/>
        </p:nvSpPr>
        <p:spPr>
          <a:xfrm>
            <a:off x="2186915" y="47644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scikit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-learn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ED5F53-4592-ECF4-83A1-1BC2E093D292}"/>
              </a:ext>
            </a:extLst>
          </p:cNvPr>
          <p:cNvSpPr txBox="1"/>
          <p:nvPr/>
        </p:nvSpPr>
        <p:spPr>
          <a:xfrm>
            <a:off x="6860427" y="275332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MS (Rev) 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F877068-9C7F-1966-DA92-20A7585CAF8E}"/>
              </a:ext>
            </a:extLst>
          </p:cNvPr>
          <p:cNvSpPr txBox="1"/>
          <p:nvPr/>
        </p:nvSpPr>
        <p:spPr>
          <a:xfrm>
            <a:off x="9124369" y="22738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F45319-C5B1-654B-3494-67E5DFDDE5CF}"/>
              </a:ext>
            </a:extLst>
          </p:cNvPr>
          <p:cNvSpPr txBox="1"/>
          <p:nvPr/>
        </p:nvSpPr>
        <p:spPr>
          <a:xfrm>
            <a:off x="7155609" y="19565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DMac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B9B31E0-1D34-372E-08DD-00F737DE370D}"/>
              </a:ext>
            </a:extLst>
          </p:cNvPr>
          <p:cNvSpPr txBox="1"/>
          <p:nvPr/>
        </p:nvSpPr>
        <p:spPr>
          <a:xfrm>
            <a:off x="8937173" y="1156078"/>
            <a:ext cx="15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HP Distributed R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C027170-B6A2-8785-7AE0-16F85D23139C}"/>
              </a:ext>
            </a:extLst>
          </p:cNvPr>
          <p:cNvSpPr txBox="1"/>
          <p:nvPr/>
        </p:nvSpPr>
        <p:spPr>
          <a:xfrm>
            <a:off x="2419281" y="2577823"/>
            <a:ext cx="151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Hemingway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1E73A9D-633E-0BF6-420B-B919761A0D33}"/>
              </a:ext>
            </a:extLst>
          </p:cNvPr>
          <p:cNvSpPr txBox="1"/>
          <p:nvPr/>
        </p:nvSpPr>
        <p:spPr>
          <a:xfrm>
            <a:off x="2159775" y="152099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Glade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C407C1D-B66E-32C3-D60D-42FFA0DA60B2}"/>
              </a:ext>
            </a:extLst>
          </p:cNvPr>
          <p:cNvSpPr txBox="1"/>
          <p:nvPr/>
        </p:nvSpPr>
        <p:spPr>
          <a:xfrm>
            <a:off x="5651282" y="507563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Flink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ML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F50481E-36D6-FE05-464B-28EF1BB10D04}"/>
              </a:ext>
            </a:extLst>
          </p:cNvPr>
          <p:cNvSpPr txBox="1"/>
          <p:nvPr/>
        </p:nvSpPr>
        <p:spPr>
          <a:xfrm>
            <a:off x="7665874" y="48870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BigDL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1416ACC-121B-2535-DE3E-C5C3734572CE}"/>
              </a:ext>
            </a:extLst>
          </p:cNvPr>
          <p:cNvSpPr txBox="1"/>
          <p:nvPr/>
        </p:nvSpPr>
        <p:spPr>
          <a:xfrm>
            <a:off x="8865928" y="39901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MXNet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C163FAB-AC6A-101B-33AB-D2DA6C798BC3}"/>
              </a:ext>
            </a:extLst>
          </p:cNvPr>
          <p:cNvSpPr txBox="1"/>
          <p:nvPr/>
        </p:nvSpPr>
        <p:spPr>
          <a:xfrm>
            <a:off x="4032500" y="40675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BUDS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11AB07F-7128-E838-66A4-53E44EB08E10}"/>
              </a:ext>
            </a:extLst>
          </p:cNvPr>
          <p:cNvSpPr txBox="1"/>
          <p:nvPr/>
        </p:nvSpPr>
        <p:spPr>
          <a:xfrm>
            <a:off x="9431864" y="3527010"/>
            <a:ext cx="102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R4ML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33116FC-E18E-8459-BECC-6D44BE81820C}"/>
              </a:ext>
            </a:extLst>
          </p:cNvPr>
          <p:cNvSpPr txBox="1"/>
          <p:nvPr/>
        </p:nvSpPr>
        <p:spPr>
          <a:xfrm>
            <a:off x="8697670" y="44287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PyTorch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6A12F5E-FA33-8BAC-6CFA-8EC6C252D4FD}"/>
              </a:ext>
            </a:extLst>
          </p:cNvPr>
          <p:cNvSpPr txBox="1"/>
          <p:nvPr/>
        </p:nvSpPr>
        <p:spPr>
          <a:xfrm>
            <a:off x="6237712" y="194965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endParaRPr lang="en-US" b="1" dirty="0">
              <a:solidFill>
                <a:srgbClr val="C40D1E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18B42D4-D8C5-6245-9FF1-8302274E7C39}"/>
              </a:ext>
            </a:extLst>
          </p:cNvPr>
          <p:cNvSpPr txBox="1"/>
          <p:nvPr/>
        </p:nvSpPr>
        <p:spPr>
          <a:xfrm>
            <a:off x="8349315" y="705339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Dask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F744EBB-2D07-4F25-26FC-870C9D5A2A47}"/>
              </a:ext>
            </a:extLst>
          </p:cNvPr>
          <p:cNvSpPr txBox="1"/>
          <p:nvPr/>
        </p:nvSpPr>
        <p:spPr>
          <a:xfrm>
            <a:off x="9263421" y="627366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Ludwig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27B77AD-F6EA-FB7B-C83E-67F6FFD98139}"/>
              </a:ext>
            </a:extLst>
          </p:cNvPr>
          <p:cNvSpPr txBox="1"/>
          <p:nvPr/>
        </p:nvSpPr>
        <p:spPr>
          <a:xfrm>
            <a:off x="6163094" y="73294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JAX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1252433-BEBD-F4C8-F3CE-4A841C53BA6C}"/>
              </a:ext>
            </a:extLst>
          </p:cNvPr>
          <p:cNvSpPr txBox="1"/>
          <p:nvPr/>
        </p:nvSpPr>
        <p:spPr>
          <a:xfrm>
            <a:off x="7212941" y="59811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AIDA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8AA4B25-8812-6C28-88EF-CFD87405BC89}"/>
              </a:ext>
            </a:extLst>
          </p:cNvPr>
          <p:cNvSpPr txBox="1"/>
          <p:nvPr/>
        </p:nvSpPr>
        <p:spPr>
          <a:xfrm>
            <a:off x="7761594" y="52988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RAPIDS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1C55F60-B16A-AC54-903E-D44CA38B139A}"/>
              </a:ext>
            </a:extLst>
          </p:cNvPr>
          <p:cNvSpPr txBox="1"/>
          <p:nvPr/>
        </p:nvSpPr>
        <p:spPr>
          <a:xfrm>
            <a:off x="801013" y="25690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Horovod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1A03199-BED1-AB84-8F04-662C2E05D496}"/>
              </a:ext>
            </a:extLst>
          </p:cNvPr>
          <p:cNvSpPr txBox="1"/>
          <p:nvPr/>
        </p:nvSpPr>
        <p:spPr>
          <a:xfrm>
            <a:off x="10296916" y="247048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DAPHNE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5C26DD1-25E6-238E-423D-06A4038E7591}"/>
              </a:ext>
            </a:extLst>
          </p:cNvPr>
          <p:cNvSpPr txBox="1"/>
          <p:nvPr/>
        </p:nvSpPr>
        <p:spPr>
          <a:xfrm>
            <a:off x="10399043" y="1330631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Pathways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D1CFA50-6A8B-3761-3F5B-D658E78A1DA4}"/>
              </a:ext>
            </a:extLst>
          </p:cNvPr>
          <p:cNvSpPr txBox="1"/>
          <p:nvPr/>
        </p:nvSpPr>
        <p:spPr>
          <a:xfrm>
            <a:off x="10515192" y="2933443"/>
            <a:ext cx="14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Ray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05A5EEE-BC47-50AB-4576-4D587C716233}"/>
              </a:ext>
            </a:extLst>
          </p:cNvPr>
          <p:cNvSpPr txBox="1"/>
          <p:nvPr/>
        </p:nvSpPr>
        <p:spPr>
          <a:xfrm>
            <a:off x="339870" y="202942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OctoML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A6BDC4D-39F0-C553-0064-B45AD80C1393}"/>
              </a:ext>
            </a:extLst>
          </p:cNvPr>
          <p:cNvSpPr txBox="1"/>
          <p:nvPr/>
        </p:nvSpPr>
        <p:spPr>
          <a:xfrm>
            <a:off x="1087926" y="395320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DCF05-B315-BD64-E012-C344487D8261}"/>
              </a:ext>
            </a:extLst>
          </p:cNvPr>
          <p:cNvSpPr txBox="1"/>
          <p:nvPr/>
        </p:nvSpPr>
        <p:spPr>
          <a:xfrm>
            <a:off x="10072558" y="1874516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OpenAI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Triton</a:t>
            </a:r>
          </a:p>
        </p:txBody>
      </p:sp>
    </p:spTree>
    <p:extLst>
      <p:ext uri="{BB962C8B-B14F-4D97-AF65-F5344CB8AC3E}">
        <p14:creationId xmlns:p14="http://schemas.microsoft.com/office/powerpoint/2010/main" val="220224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Systems, cont.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4F736-21A5-28AB-4574-65743B396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User-defined Functions (UDF)</a:t>
            </a:r>
          </a:p>
          <a:p>
            <a:pPr lvl="1"/>
            <a:r>
              <a:rPr lang="en-US" dirty="0"/>
              <a:t>Data type: Input usually collections of cells, </a:t>
            </a:r>
            <a:r>
              <a:rPr lang="en-US" b="1" dirty="0">
                <a:solidFill>
                  <a:srgbClr val="7889FB"/>
                </a:solidFill>
              </a:rPr>
              <a:t>rows, or blocks</a:t>
            </a:r>
          </a:p>
          <a:p>
            <a:pPr lvl="1"/>
            <a:r>
              <a:rPr lang="en-US" dirty="0"/>
              <a:t>Implement loss and overall optimizer by yourself / UDF abstractions 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(e.g., Spark </a:t>
            </a:r>
            <a:r>
              <a:rPr lang="en-US" dirty="0" err="1"/>
              <a:t>MLlib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7889FB"/>
                </a:solidFill>
              </a:rPr>
              <a:t>In-DBMS analytics</a:t>
            </a:r>
            <a:r>
              <a:rPr lang="en-US" dirty="0"/>
              <a:t> (</a:t>
            </a:r>
            <a:r>
              <a:rPr lang="en-US" dirty="0" err="1"/>
              <a:t>MADlib</a:t>
            </a:r>
            <a:r>
              <a:rPr lang="en-US" dirty="0"/>
              <a:t>, AIDA)</a:t>
            </a:r>
          </a:p>
          <a:p>
            <a:pPr lvl="1"/>
            <a:endParaRPr lang="en-US" dirty="0"/>
          </a:p>
          <a:p>
            <a:r>
              <a:rPr lang="en-US" dirty="0"/>
              <a:t>Example SQL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D975-97B2-3E4F-431C-3FD05FFC5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UDF-based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7AB79-267A-360E-227F-F09C704B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707" y="2420258"/>
            <a:ext cx="784647" cy="47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B787C-9DD3-3B3B-4D72-AF0CDB21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081700"/>
            <a:ext cx="741075" cy="385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D9EF8-B140-C6BB-BDC2-BE6783A1C417}"/>
              </a:ext>
            </a:extLst>
          </p:cNvPr>
          <p:cNvSpPr txBox="1"/>
          <p:nvPr/>
        </p:nvSpPr>
        <p:spPr>
          <a:xfrm>
            <a:off x="2747363" y="3200649"/>
            <a:ext cx="242165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in SQL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B.i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GROUP BY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EC737-0070-BD2E-7588-B9DE8B55B198}"/>
              </a:ext>
            </a:extLst>
          </p:cNvPr>
          <p:cNvSpPr txBox="1"/>
          <p:nvPr/>
        </p:nvSpPr>
        <p:spPr>
          <a:xfrm>
            <a:off x="5411853" y="3202326"/>
            <a:ext cx="24702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w/ UDF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dot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A.row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B.col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3159E-CE92-06C2-1F32-0C347BFFD82B}"/>
              </a:ext>
            </a:extLst>
          </p:cNvPr>
          <p:cNvSpPr txBox="1"/>
          <p:nvPr/>
        </p:nvSpPr>
        <p:spPr>
          <a:xfrm>
            <a:off x="8106488" y="3204001"/>
            <a:ext cx="283704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Optimization w/ UDA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(state)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Accumulate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Finalize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87738-D09C-C21D-6B6B-8BF65A0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>
                <a:solidFill>
                  <a:schemeClr val="accent1"/>
                </a:solidFill>
              </a:rPr>
              <a:t>Pregel</a:t>
            </a:r>
          </a:p>
          <a:p>
            <a:pPr lvl="1"/>
            <a:r>
              <a:rPr lang="en-US" b="1" dirty="0"/>
              <a:t>Name: 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(vertex-centric processing)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r>
              <a:rPr lang="en-US" b="1" dirty="0">
                <a:solidFill>
                  <a:schemeClr val="accent1"/>
                </a:solidFill>
              </a:rPr>
              <a:t>vertices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w/ edge (adjacency) lists</a:t>
            </a:r>
          </a:p>
          <a:p>
            <a:pPr lvl="1"/>
            <a:r>
              <a:rPr lang="en-US" dirty="0"/>
              <a:t>Implement algorithms via </a:t>
            </a:r>
            <a:r>
              <a:rPr lang="en-US" b="1" dirty="0">
                <a:solidFill>
                  <a:srgbClr val="7889FB"/>
                </a:solidFill>
              </a:rPr>
              <a:t>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434A-C372-81BC-AF1F-B02022D8B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D9037-9D49-637B-9F88-350F0DC5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2" y="1515538"/>
            <a:ext cx="1493027" cy="1177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F199C-4832-2171-A647-1F0F56E5CEAD}"/>
              </a:ext>
            </a:extLst>
          </p:cNvPr>
          <p:cNvSpPr txBox="1"/>
          <p:nvPr/>
        </p:nvSpPr>
        <p:spPr>
          <a:xfrm>
            <a:off x="7113164" y="385821"/>
            <a:ext cx="24027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Grzegorz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Pregel</a:t>
            </a:r>
            <a: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 system for large-scale graph processing.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C70162-F461-5660-8C46-12C46BFA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71" y="43511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C39EB-87E0-B348-42FB-F4D93775E0A7}"/>
              </a:ext>
            </a:extLst>
          </p:cNvPr>
          <p:cNvGrpSpPr/>
          <p:nvPr/>
        </p:nvGrpSpPr>
        <p:grpSpPr>
          <a:xfrm>
            <a:off x="9819757" y="1671749"/>
            <a:ext cx="1925163" cy="1237734"/>
            <a:chOff x="6624612" y="2794113"/>
            <a:chExt cx="1925163" cy="1237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7A76-42FC-5A7F-F414-F2D5F3BE0DC9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31A6A6-DD09-DABF-D7E9-7DC6A43BBF50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0B9D9-2954-FF54-CB89-FECBD6212CFE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F9B044-2200-F049-7298-CAB9FC85BD7D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205A51-304D-C4C7-23EA-0DBDFA2BD98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347342-6492-BAF4-0EEC-33BEE0AD65F4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B3AE7-AF0F-F31F-39F4-44F6CEC309CF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8A1310-CC2D-BE17-11E4-364EC1A15256}"/>
                </a:ext>
              </a:extLst>
            </p:cNvPr>
            <p:cNvCxnSpPr>
              <a:stCxn id="16" idx="1"/>
              <a:endCxn id="14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056BD4-38A1-AD09-7011-C4DB720D2163}"/>
                </a:ext>
              </a:extLst>
            </p:cNvPr>
            <p:cNvCxnSpPr>
              <a:stCxn id="15" idx="1"/>
              <a:endCxn id="14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2334FEF-A354-A73D-1AA4-9F59BD2C2F68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2F8EE9-6787-9A64-64EE-E1132C52751F}"/>
                </a:ext>
              </a:extLst>
            </p:cNvPr>
            <p:cNvCxnSpPr>
              <a:stCxn id="17" idx="2"/>
              <a:endCxn id="15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3ADC56-07C8-AFF4-62EA-14391412D65A}"/>
                </a:ext>
              </a:extLst>
            </p:cNvPr>
            <p:cNvCxnSpPr>
              <a:stCxn id="19" idx="7"/>
              <a:endCxn id="18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C26B49-DE6C-2880-8923-62342B565D41}"/>
                </a:ext>
              </a:extLst>
            </p:cNvPr>
            <p:cNvCxnSpPr>
              <a:stCxn id="20" idx="1"/>
              <a:endCxn id="18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E81CBC-A806-32E7-9C29-443A869CD80D}"/>
                </a:ext>
              </a:extLst>
            </p:cNvPr>
            <p:cNvCxnSpPr>
              <a:stCxn id="20" idx="2"/>
              <a:endCxn id="19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40">
            <a:extLst>
              <a:ext uri="{FF2B5EF4-FFF2-40B4-BE49-F238E27FC236}">
                <a16:creationId xmlns:a16="http://schemas.microsoft.com/office/drawing/2014/main" id="{90027835-D604-79CB-ED63-FBDACE765219}"/>
              </a:ext>
            </a:extLst>
          </p:cNvPr>
          <p:cNvSpPr/>
          <p:nvPr/>
        </p:nvSpPr>
        <p:spPr>
          <a:xfrm rot="7623604">
            <a:off x="9866176" y="29440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148B7D-6E37-496A-32D4-3E1891B2878C}"/>
              </a:ext>
            </a:extLst>
          </p:cNvPr>
          <p:cNvCxnSpPr/>
          <p:nvPr/>
        </p:nvCxnSpPr>
        <p:spPr>
          <a:xfrm flipH="1">
            <a:off x="7889109" y="4576326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EF2803-D0BC-4AF4-259A-B66DA2E8F1F9}"/>
              </a:ext>
            </a:extLst>
          </p:cNvPr>
          <p:cNvSpPr txBox="1"/>
          <p:nvPr/>
        </p:nvSpPr>
        <p:spPr>
          <a:xfrm>
            <a:off x="9408551" y="3600846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AEE53-05D8-F830-A052-F8FC59156D09}"/>
              </a:ext>
            </a:extLst>
          </p:cNvPr>
          <p:cNvSpPr txBox="1"/>
          <p:nvPr/>
        </p:nvSpPr>
        <p:spPr>
          <a:xfrm>
            <a:off x="9415035" y="4755195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BDDB20-4109-3E41-E094-CB2A8C02D23B}"/>
              </a:ext>
            </a:extLst>
          </p:cNvPr>
          <p:cNvGrpSpPr/>
          <p:nvPr/>
        </p:nvGrpSpPr>
        <p:grpSpPr>
          <a:xfrm>
            <a:off x="7944513" y="3258309"/>
            <a:ext cx="1273191" cy="2305142"/>
            <a:chOff x="6619264" y="4425117"/>
            <a:chExt cx="1273191" cy="23051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592AC-564A-8DC4-15CC-E3AED97CB1C0}"/>
                </a:ext>
              </a:extLst>
            </p:cNvPr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DA1F17B-BC7C-A2CC-007E-03F751EBCEFE}"/>
                </a:ext>
              </a:extLst>
            </p:cNvPr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51FF83-7C61-79CC-673A-76A1DE295BE5}"/>
                  </a:ext>
                </a:extLst>
              </p:cNvPr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0B3A3A-ED6C-EFC2-FD8F-AE64AB1EFF12}"/>
                  </a:ext>
                </a:extLst>
              </p:cNvPr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363212-F568-879C-C681-A5EDA3B270F3}"/>
                  </a:ext>
                </a:extLst>
              </p:cNvPr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491786-78DE-43D5-DF17-F36684B2066D}"/>
                  </a:ext>
                </a:extLst>
              </p:cNvPr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6F64D91-8A57-3EA5-22D1-DDFA0B1914CE}"/>
                  </a:ext>
                </a:extLst>
              </p:cNvPr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B58BF9B-4981-CD6C-7CA4-04A87C32559B}"/>
                  </a:ext>
                </a:extLst>
              </p:cNvPr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2A6623-E335-10D1-6EAB-B945B3531CBA}"/>
                  </a:ext>
                </a:extLst>
              </p:cNvPr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D8BF43-AFCD-078F-5843-5E21C567590D}"/>
                  </a:ext>
                </a:extLst>
              </p:cNvPr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868391-FC41-16E7-9EB0-90A10C73F012}"/>
                  </a:ext>
                </a:extLst>
              </p:cNvPr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6EED6-3F5A-FBA8-0FA9-465D07D8102D}"/>
                  </a:ext>
                </a:extLst>
              </p:cNvPr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75088E-378E-4625-5D83-A6EAAAD99634}"/>
                  </a:ext>
                </a:extLst>
              </p:cNvPr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92D08D-7142-AA4C-C862-9BABD9FE7E36}"/>
                  </a:ext>
                </a:extLst>
              </p:cNvPr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6B7261-3355-BFE3-34B5-F4515B411F24}"/>
                  </a:ext>
                </a:extLst>
              </p:cNvPr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936E7EC-58ED-D71F-B982-777E085A6D56}"/>
              </a:ext>
            </a:extLst>
          </p:cNvPr>
          <p:cNvSpPr txBox="1"/>
          <p:nvPr/>
        </p:nvSpPr>
        <p:spPr>
          <a:xfrm>
            <a:off x="1049286" y="3944187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9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73DF0-B50E-B6FC-585C-72149DFA6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Example1: Connected Components</a:t>
            </a:r>
          </a:p>
          <a:p>
            <a:pPr lvl="1"/>
            <a:r>
              <a:rPr lang="en-US" dirty="0"/>
              <a:t>Connected components </a:t>
            </a:r>
            <a:br>
              <a:rPr lang="en-US" dirty="0"/>
            </a:br>
            <a:r>
              <a:rPr lang="en-US" dirty="0"/>
              <a:t>of graph (subgraphs </a:t>
            </a:r>
            <a:br>
              <a:rPr lang="en-US" dirty="0"/>
            </a:br>
            <a:r>
              <a:rPr lang="en-US" dirty="0"/>
              <a:t>of connected nodes)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max(current, </a:t>
            </a:r>
            <a:r>
              <a:rPr lang="en-US" b="1" dirty="0" err="1">
                <a:solidFill>
                  <a:srgbClr val="7889FB"/>
                </a:solidFill>
              </a:rPr>
              <a:t>msgs</a:t>
            </a:r>
            <a:r>
              <a:rPr lang="en-US" b="1" dirty="0">
                <a:solidFill>
                  <a:srgbClr val="7889FB"/>
                </a:solidFill>
              </a:rPr>
              <a:t>) </a:t>
            </a:r>
            <a:br>
              <a:rPr lang="en-US" dirty="0"/>
            </a:br>
            <a:r>
              <a:rPr lang="en-US" dirty="0"/>
              <a:t>if != current to neighbors, </a:t>
            </a:r>
            <a:br>
              <a:rPr lang="en-US" dirty="0"/>
            </a:br>
            <a:r>
              <a:rPr lang="en-US" dirty="0"/>
              <a:t>terminate if no </a:t>
            </a:r>
            <a:r>
              <a:rPr lang="en-US" dirty="0" err="1"/>
              <a:t>msgs</a:t>
            </a:r>
            <a:endParaRPr lang="en-US" dirty="0"/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Example 2: Page Rank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Ranking of webpages by importance / impact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#1: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Initialize 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to 1/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#2: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 each super step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Compute current vertex value: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 = 0.15/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()+0.85*sum(msg)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Send to all neighbors: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numOutgoingEdges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74A2-ADCF-A42C-8F56-BBFA7F4C7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7A5A9-8D8F-FFD2-022A-9AA9A1A724D8}"/>
              </a:ext>
            </a:extLst>
          </p:cNvPr>
          <p:cNvSpPr txBox="1"/>
          <p:nvPr/>
        </p:nvSpPr>
        <p:spPr>
          <a:xfrm>
            <a:off x="9657785" y="3481489"/>
            <a:ext cx="16680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en.wikipedia.org/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wiki/PageRank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DEA1-D131-25EC-5F17-2E3D8BDD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65" y="3496496"/>
            <a:ext cx="2679020" cy="221465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0B99C29-7917-0371-35FC-04A76F6DD52C}"/>
              </a:ext>
            </a:extLst>
          </p:cNvPr>
          <p:cNvGrpSpPr/>
          <p:nvPr/>
        </p:nvGrpSpPr>
        <p:grpSpPr>
          <a:xfrm>
            <a:off x="4059993" y="1811629"/>
            <a:ext cx="1925163" cy="1237734"/>
            <a:chOff x="6624612" y="2794113"/>
            <a:chExt cx="1925163" cy="123773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C96042-69E1-11CE-9650-9770753C7C8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052A2D-4900-7C9E-E79F-F72C348CDD17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0CF4E1B-9E4C-DDF8-DEFD-45D5877BE60F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F2E2871-7BE5-8065-5DA1-62CC8DEB8288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14A3CE-FBD3-E162-9FEB-EAC0F1639016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F00A9CE-35AE-C840-30C8-F4847F16D812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913159-C2CA-1B58-66D1-475EF42614AE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203C555-30F5-13D1-3331-39B2A9F490AE}"/>
                </a:ext>
              </a:extLst>
            </p:cNvPr>
            <p:cNvCxnSpPr>
              <a:stCxn id="58" idx="1"/>
              <a:endCxn id="5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8C15B55-ECB4-9B0C-91F3-8BE36EA4783C}"/>
                </a:ext>
              </a:extLst>
            </p:cNvPr>
            <p:cNvCxnSpPr>
              <a:stCxn id="57" idx="1"/>
              <a:endCxn id="5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E973FD-3D73-9535-5F1A-B1FEBBC6944D}"/>
                </a:ext>
              </a:extLst>
            </p:cNvPr>
            <p:cNvCxnSpPr>
              <a:stCxn id="58" idx="6"/>
              <a:endCxn id="5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466107F-D465-BFA5-F6FC-6014D72A1513}"/>
                </a:ext>
              </a:extLst>
            </p:cNvPr>
            <p:cNvCxnSpPr>
              <a:stCxn id="59" idx="2"/>
              <a:endCxn id="5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28822EF-966B-D065-FD59-5BA6798C9E16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0E372B-526D-798E-CDE0-DCD41309DA46}"/>
                </a:ext>
              </a:extLst>
            </p:cNvPr>
            <p:cNvCxnSpPr>
              <a:stCxn id="62" idx="1"/>
              <a:endCxn id="6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6D4DD74-11E6-CA19-DBFF-528409101D53}"/>
                </a:ext>
              </a:extLst>
            </p:cNvPr>
            <p:cNvCxnSpPr>
              <a:stCxn id="62" idx="2"/>
              <a:endCxn id="6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1539BE7-D0EA-A9C3-7ADE-3B1E46F7699A}"/>
              </a:ext>
            </a:extLst>
          </p:cNvPr>
          <p:cNvSpPr txBox="1"/>
          <p:nvPr/>
        </p:nvSpPr>
        <p:spPr>
          <a:xfrm>
            <a:off x="4166538" y="163425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1A463CD-26D7-6A9F-F55A-E4A49B4D0374}"/>
              </a:ext>
            </a:extLst>
          </p:cNvPr>
          <p:cNvGrpSpPr/>
          <p:nvPr/>
        </p:nvGrpSpPr>
        <p:grpSpPr>
          <a:xfrm>
            <a:off x="6389051" y="1808386"/>
            <a:ext cx="1925163" cy="1237734"/>
            <a:chOff x="6624612" y="2794113"/>
            <a:chExt cx="1925163" cy="123773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C05273-4E87-92B9-7ABA-79DFC2138AB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B5D168-D07D-E62D-F460-CEEEEF59AA64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5E517D0-FEA4-C2EC-F6A0-C6B070031F58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5CD925-5D37-84D0-A805-2930327FA321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68D1CA-C633-6942-902F-DF8C04C3EC34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964A0C-8362-EDAE-10C9-5363068F9E77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01F0C3-FD6D-D929-4499-E227EE922F98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E11D65-B4C0-61D9-6157-5128713C6600}"/>
                </a:ext>
              </a:extLst>
            </p:cNvPr>
            <p:cNvCxnSpPr>
              <a:stCxn id="74" idx="1"/>
              <a:endCxn id="7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A091B96-D1FA-D8EB-EBFC-6888E2028145}"/>
                </a:ext>
              </a:extLst>
            </p:cNvPr>
            <p:cNvCxnSpPr>
              <a:stCxn id="73" idx="1"/>
              <a:endCxn id="7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36DEFFB-DB49-1DF6-994E-0906B7EB6C15}"/>
                </a:ext>
              </a:extLst>
            </p:cNvPr>
            <p:cNvCxnSpPr>
              <a:stCxn id="74" idx="6"/>
              <a:endCxn id="7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56D1421-44F9-1CB9-49EB-233E30207497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FC77F0D-A0C5-459B-8164-07B1D3AB052A}"/>
                </a:ext>
              </a:extLst>
            </p:cNvPr>
            <p:cNvCxnSpPr>
              <a:stCxn id="77" idx="7"/>
              <a:endCxn id="7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C0A2CD6-D76A-7674-D5E9-F0B5A8155AD0}"/>
                </a:ext>
              </a:extLst>
            </p:cNvPr>
            <p:cNvCxnSpPr>
              <a:stCxn id="78" idx="1"/>
              <a:endCxn id="7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CF1F69-AE1B-2D67-6789-B92CD6B9FC26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984F510-6149-FA94-98AB-37D01F1B3EE3}"/>
              </a:ext>
            </a:extLst>
          </p:cNvPr>
          <p:cNvSpPr txBox="1"/>
          <p:nvPr/>
        </p:nvSpPr>
        <p:spPr>
          <a:xfrm>
            <a:off x="6602603" y="1640742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00267-D252-99C3-AB78-88AD3BF27158}"/>
              </a:ext>
            </a:extLst>
          </p:cNvPr>
          <p:cNvGrpSpPr/>
          <p:nvPr/>
        </p:nvGrpSpPr>
        <p:grpSpPr>
          <a:xfrm>
            <a:off x="8647662" y="1805143"/>
            <a:ext cx="1925163" cy="1237734"/>
            <a:chOff x="6624612" y="2794113"/>
            <a:chExt cx="1925163" cy="12377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CF822F7-DC32-CE2A-A074-2214DB0FB7E4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7F6BBC1-BE1D-9BF3-449A-6272814708D3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AEAA1F0-10A2-29B8-4A5E-5806AF29D30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A81693-6C64-12B5-46E1-A2499C1AE86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70416EA-CC97-EDBF-1EEE-217DD3F17EE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33C65A-B28A-1EB8-6F9C-76295FFB25BF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5661A3-8B89-094F-93A1-2F33DF7BC72A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ED2DD7-F940-EAE0-6243-4516CADE83CE}"/>
                </a:ext>
              </a:extLst>
            </p:cNvPr>
            <p:cNvCxnSpPr>
              <a:stCxn id="90" idx="1"/>
              <a:endCxn id="8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23F1D21-4D28-692A-56F8-63522665170A}"/>
                </a:ext>
              </a:extLst>
            </p:cNvPr>
            <p:cNvCxnSpPr>
              <a:stCxn id="89" idx="1"/>
              <a:endCxn id="8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B8B94E7-6710-F4D0-3521-A0EE0DD2A431}"/>
                </a:ext>
              </a:extLst>
            </p:cNvPr>
            <p:cNvCxnSpPr>
              <a:stCxn id="90" idx="6"/>
              <a:endCxn id="8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E0EDF8-99CB-4850-4338-1BF9176A952B}"/>
                </a:ext>
              </a:extLst>
            </p:cNvPr>
            <p:cNvCxnSpPr>
              <a:stCxn id="91" idx="2"/>
              <a:endCxn id="8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71DB6AD-5FFA-26FF-A93F-24BADD438319}"/>
                </a:ext>
              </a:extLst>
            </p:cNvPr>
            <p:cNvCxnSpPr>
              <a:stCxn id="93" idx="7"/>
              <a:endCxn id="9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FBAF2ED-B64B-1F5A-7994-4744CA7D0462}"/>
                </a:ext>
              </a:extLst>
            </p:cNvPr>
            <p:cNvCxnSpPr>
              <a:stCxn id="94" idx="1"/>
              <a:endCxn id="9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946D741-B9D5-0301-43C9-99F229395DFD}"/>
                </a:ext>
              </a:extLst>
            </p:cNvPr>
            <p:cNvCxnSpPr>
              <a:stCxn id="94" idx="2"/>
              <a:endCxn id="9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FF412-059B-8BB4-1CD1-8B9F203AA02E}"/>
              </a:ext>
            </a:extLst>
          </p:cNvPr>
          <p:cNvSpPr txBox="1"/>
          <p:nvPr/>
        </p:nvSpPr>
        <p:spPr>
          <a:xfrm>
            <a:off x="8861214" y="163749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15ED51-6F23-B0FA-23E8-10BA6E6777DB}"/>
              </a:ext>
            </a:extLst>
          </p:cNvPr>
          <p:cNvSpPr txBox="1"/>
          <p:nvPr/>
        </p:nvSpPr>
        <p:spPr>
          <a:xfrm>
            <a:off x="10667318" y="1634254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</p:spTree>
    <p:extLst>
      <p:ext uri="{BB962C8B-B14F-4D97-AF65-F5344CB8AC3E}">
        <p14:creationId xmlns:p14="http://schemas.microsoft.com/office/powerpoint/2010/main" val="3857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10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75CE4-4ECC-AA81-926C-76B2B1048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Graph Processing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>
                <a:solidFill>
                  <a:schemeClr val="accent1"/>
                </a:solidFill>
              </a:rPr>
              <a:t>Sparse Linear Algebra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’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components()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>
              <a:latin typeface="Consolas" panose="020B0609020204030204" pitchFamily="49" charset="0"/>
            </a:endParaRPr>
          </a:p>
          <a:p>
            <a:pPr lvl="1"/>
            <a:r>
              <a:rPr lang="en-US" dirty="0" err="1"/>
              <a:t>SystemDS</a:t>
            </a:r>
            <a:r>
              <a:rPr lang="en-US" dirty="0"/>
              <a:t>’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pageRank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F960-0291-A3AA-C217-99F162DEC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33686-DD3E-6E40-1049-D7B599F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2" y="5226307"/>
            <a:ext cx="3902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EB76A-8E7F-775D-2E07-48947D055DDC}"/>
              </a:ext>
            </a:extLst>
          </p:cNvPr>
          <p:cNvSpPr txBox="1"/>
          <p:nvPr/>
        </p:nvSpPr>
        <p:spPr>
          <a:xfrm>
            <a:off x="1562720" y="5115050"/>
            <a:ext cx="28831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[Jure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Rajaraman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Jeffrey D. Ullman: Mining of Massive Datasets,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2014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A1AC2-D28F-CE2C-034D-2EE525F6844E}"/>
              </a:ext>
            </a:extLst>
          </p:cNvPr>
          <p:cNvSpPr txBox="1"/>
          <p:nvPr/>
        </p:nvSpPr>
        <p:spPr>
          <a:xfrm>
            <a:off x="4580905" y="1262360"/>
            <a:ext cx="5801672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state with vertex ids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(1,nrow(G));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diff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iterative computation of connected components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diff &gt; 0 &amp; (maxi==0 |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&lt;=maxi)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u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rowMaxs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(G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(c)), c);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diff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(u != c)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c = u;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update assignment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0900C-8DAC-6158-4A56-5E13766C9798}"/>
              </a:ext>
            </a:extLst>
          </p:cNvPr>
          <p:cNvSpPr txBox="1"/>
          <p:nvPr/>
        </p:nvSpPr>
        <p:spPr>
          <a:xfrm>
            <a:off x="4606844" y="4085182"/>
            <a:ext cx="580167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alpha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ifdef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argAlpha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0.85);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maxi 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# power iteration on G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Gij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1/degree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 = alpha*(G %*% p) + (1-alpha)*(e %*% u %*% p);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819B1-F276-CD87-C524-1217D51FC906}"/>
              </a:ext>
            </a:extLst>
          </p:cNvPr>
          <p:cNvSpPr txBox="1"/>
          <p:nvPr/>
        </p:nvSpPr>
        <p:spPr>
          <a:xfrm>
            <a:off x="6253655" y="5288018"/>
            <a:ext cx="42307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Extended PageRank Algorithms</a:t>
            </a:r>
          </a:p>
        </p:txBody>
      </p:sp>
    </p:spTree>
    <p:extLst>
      <p:ext uri="{BB962C8B-B14F-4D97-AF65-F5344CB8AC3E}">
        <p14:creationId xmlns:p14="http://schemas.microsoft.com/office/powerpoint/2010/main" val="36807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22BA26-9C27-4EF2-1B0A-B80926A67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Exercise </a:t>
            </a:r>
            <a:br>
              <a:rPr lang="en-US" dirty="0"/>
            </a:br>
            <a:r>
              <a:rPr lang="en-US" dirty="0"/>
              <a:t>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601A-52B0-96B7-DB55-D98E3D45A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7CAED-C7B6-E42F-DBF2-BFED313B9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4"/>
          <a:stretch/>
        </p:blipFill>
        <p:spPr>
          <a:xfrm>
            <a:off x="2642389" y="1258453"/>
            <a:ext cx="6585693" cy="43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6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EF617-0585-3F61-530F-CFC1E5646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DeepDive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 construction</a:t>
            </a:r>
            <a:r>
              <a:rPr lang="en-US" dirty="0"/>
              <a:t> via SQL/MLNs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Grounding:</a:t>
            </a:r>
            <a:r>
              <a:rPr lang="en-US" dirty="0"/>
              <a:t> SQL queries </a:t>
            </a:r>
            <a:r>
              <a:rPr lang="en-US" dirty="0">
                <a:sym typeface="Wingdings" panose="05000000000000000000" pitchFamily="2" charset="2"/>
              </a:rPr>
              <a:t> factor graph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Inference:</a:t>
            </a:r>
            <a:r>
              <a:rPr lang="en-US" dirty="0">
                <a:sym typeface="Wingdings" panose="05000000000000000000" pitchFamily="2" charset="2"/>
              </a:rPr>
              <a:t> statistical inference on factor graph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maintenance via sampling / variational approach</a:t>
            </a:r>
            <a:endParaRPr lang="en-US" dirty="0"/>
          </a:p>
          <a:p>
            <a:r>
              <a:rPr lang="en-US" dirty="0"/>
              <a:t>Overton (Apple)</a:t>
            </a:r>
          </a:p>
          <a:p>
            <a:pPr lvl="1"/>
            <a:r>
              <a:rPr lang="en-US" dirty="0"/>
              <a:t>Building, monitoring, improving ML pipelines</a:t>
            </a:r>
          </a:p>
          <a:p>
            <a:pPr lvl="1"/>
            <a:r>
              <a:rPr lang="en-US" dirty="0"/>
              <a:t>High-level abstractions: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payloads</a:t>
            </a:r>
          </a:p>
          <a:p>
            <a:pPr lvl="1"/>
            <a:r>
              <a:rPr lang="en-US" dirty="0"/>
              <a:t>Data slicing, multi-task learning, data augmentation</a:t>
            </a:r>
          </a:p>
          <a:p>
            <a:r>
              <a:rPr lang="en-US" dirty="0"/>
              <a:t>Ludwig (Uber 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types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configuration files</a:t>
            </a:r>
          </a:p>
          <a:p>
            <a:pPr lvl="1"/>
            <a:r>
              <a:rPr lang="en-US" dirty="0"/>
              <a:t>Encoders, combiners, decoders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“visual question answering”: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85DAD-817B-C9DF-0EC7-12C9A8AD8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Feature-centric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9D5E-A5CB-8C61-EE2B-29C32519893E}"/>
              </a:ext>
            </a:extLst>
          </p:cNvPr>
          <p:cNvSpPr txBox="1"/>
          <p:nvPr/>
        </p:nvSpPr>
        <p:spPr>
          <a:xfrm>
            <a:off x="7777655" y="3091664"/>
            <a:ext cx="32179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[Christopher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Overton: A Data System for Monitoring and Improving Machine-Learned Products,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588A8-AEBE-B684-DB5E-37ABFAC9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3" y="317395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9A084-7DF7-1103-FDBC-9FC73EBB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232" y="159854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9A7FD-FBEE-03ED-EB9E-8A5F92D26303}"/>
              </a:ext>
            </a:extLst>
          </p:cNvPr>
          <p:cNvSpPr txBox="1"/>
          <p:nvPr/>
        </p:nvSpPr>
        <p:spPr>
          <a:xfrm>
            <a:off x="8460829" y="1528880"/>
            <a:ext cx="25348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Jaeho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Shin et al: Incremental Knowledge Base Construction Using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872A-9AC9-9A77-4B7B-BDFE0BDD5ED8}"/>
              </a:ext>
            </a:extLst>
          </p:cNvPr>
          <p:cNvSpPr txBox="1"/>
          <p:nvPr/>
        </p:nvSpPr>
        <p:spPr>
          <a:xfrm>
            <a:off x="7872489" y="4398163"/>
            <a:ext cx="3123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Piero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Molino,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Yaroslav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Dudin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Sai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Sumanth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Miryala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Ludwig: a type-based declarative deep learning toolbox.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02B05-9E78-E7FA-08B3-75BE196D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042" y="4481638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1F6A1-3BEC-5840-98DB-132D3B9F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029" y="5205504"/>
            <a:ext cx="4398624" cy="553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C5062C-7C3D-6372-9942-B09794B7B0EF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Extended Feature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77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C7137-A747-45D0-81D1-59F2F1B68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Benchmarks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8C71-069C-0484-CC46-0D79AB8B4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9F8C-CDA2-AA25-67E4-9349682AB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BigBench</a:t>
            </a:r>
            <a:endParaRPr lang="en-US" dirty="0"/>
          </a:p>
          <a:p>
            <a:pPr lvl="1"/>
            <a:r>
              <a:rPr lang="en-US" dirty="0"/>
              <a:t>30 workloads (6 statistics, 17 data mining)</a:t>
            </a:r>
          </a:p>
          <a:p>
            <a:pPr lvl="1"/>
            <a:r>
              <a:rPr lang="en-US" dirty="0"/>
              <a:t>Different data sources, processing types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 err="1"/>
              <a:t>TPCx</a:t>
            </a:r>
            <a:r>
              <a:rPr lang="en-US" dirty="0"/>
              <a:t>-BB, </a:t>
            </a:r>
            <a:r>
              <a:rPr lang="en-US" dirty="0" err="1"/>
              <a:t>TPCx</a:t>
            </a:r>
            <a:r>
              <a:rPr lang="en-US" dirty="0"/>
              <a:t>-HS [TPCTC 2016], </a:t>
            </a:r>
            <a:r>
              <a:rPr lang="en-US" dirty="0" err="1"/>
              <a:t>TPCx</a:t>
            </a:r>
            <a:r>
              <a:rPr lang="en-US" dirty="0"/>
              <a:t>-AI (09/2021)</a:t>
            </a:r>
            <a:endParaRPr lang="en-US" sz="1200" dirty="0"/>
          </a:p>
          <a:p>
            <a:r>
              <a:rPr lang="en-US" dirty="0" err="1"/>
              <a:t>HiBench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MapReduce Micro benchmarks (WC, </a:t>
            </a:r>
            <a:r>
              <a:rPr lang="en-US" dirty="0" err="1"/>
              <a:t>TeraSort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IR/ML (e.g., PageRank, K-means, Naïve Bayes)</a:t>
            </a:r>
            <a:endParaRPr lang="en-US" sz="1200" dirty="0"/>
          </a:p>
          <a:p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dirty="0"/>
              <a:t>Preprocessing and ML in array databases</a:t>
            </a:r>
            <a:endParaRPr lang="en-US" sz="1200" dirty="0"/>
          </a:p>
          <a:p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Existing library algorithms (ML, Graph, SQL, stream)</a:t>
            </a:r>
          </a:p>
          <a:p>
            <a:pPr lvl="1"/>
            <a:r>
              <a:rPr lang="en-US" dirty="0"/>
              <a:t>ML: </a:t>
            </a:r>
            <a:r>
              <a:rPr lang="en-US" dirty="0" err="1"/>
              <a:t>LogReg</a:t>
            </a:r>
            <a:r>
              <a:rPr lang="en-US" dirty="0"/>
              <a:t>, SVM, matrix factorization, PageRank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9673-2217-905F-4BE8-B1D4466A98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“Big Data” Benchmarks w/ ML Components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E27689-3212-6AA5-D59D-CB7A9E2E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20" y="4618665"/>
            <a:ext cx="4956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2432F-B91D-6211-9846-7E28EFA2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27" y="269025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E9F1AB-2999-2AFC-39F7-8345B9EC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27" y="14000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8B78A-FFB4-1106-7071-8F952CC5A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27" y="373798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763BF-C106-B90B-473E-5AB5624754D8}"/>
              </a:ext>
            </a:extLst>
          </p:cNvPr>
          <p:cNvSpPr txBox="1"/>
          <p:nvPr/>
        </p:nvSpPr>
        <p:spPr>
          <a:xfrm>
            <a:off x="7315200" y="2568124"/>
            <a:ext cx="2749191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[Lan Yi, 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Jinquan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Dai: Experience from Hadoop Benchmarking with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HiBench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From Micro-Benchmarks Toward End-to-End Pipelines.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WBDB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5AD36-06E3-0681-43FE-E39F717BF608}"/>
              </a:ext>
            </a:extLst>
          </p:cNvPr>
          <p:cNvSpPr txBox="1"/>
          <p:nvPr/>
        </p:nvSpPr>
        <p:spPr>
          <a:xfrm>
            <a:off x="7421340" y="1263897"/>
            <a:ext cx="2640003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[Ahmad Ghazal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BigBench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towards an industry standard benchmark for big data analytics.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F1533C-033A-9CAE-4E25-A9FFFF9E076B}"/>
              </a:ext>
            </a:extLst>
          </p:cNvPr>
          <p:cNvSpPr txBox="1"/>
          <p:nvPr/>
        </p:nvSpPr>
        <p:spPr>
          <a:xfrm>
            <a:off x="7421340" y="3695990"/>
            <a:ext cx="264609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[Rebecca Taft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GenBase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 complex analytics genomics benchmark.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2014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1D9531-4198-1F78-E764-C45F66E346E5}"/>
              </a:ext>
            </a:extLst>
          </p:cNvPr>
          <p:cNvSpPr txBox="1"/>
          <p:nvPr/>
        </p:nvSpPr>
        <p:spPr>
          <a:xfrm>
            <a:off x="7296912" y="4555738"/>
            <a:ext cx="2749191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Dakshi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Agrawal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SparkBench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- A Spark Performance Testing Suite.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TPCTC 2015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245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A9CD4-798C-3197-117A-FAEC637E3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SLAB: Scalable LA Benchmark (UCSD)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Ops:</a:t>
            </a:r>
            <a:r>
              <a:rPr lang="en-US" dirty="0"/>
              <a:t> TRANS, NORM, GRM, MVM, ADD, GMM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Pipelines/Decompositions:</a:t>
            </a:r>
            <a:r>
              <a:rPr lang="en-US" dirty="0"/>
              <a:t> MMC, SVD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Algorithms:</a:t>
            </a:r>
            <a:r>
              <a:rPr lang="en-US" dirty="0"/>
              <a:t> OLS, </a:t>
            </a:r>
            <a:r>
              <a:rPr lang="en-US" dirty="0" err="1"/>
              <a:t>LogReg</a:t>
            </a:r>
            <a:r>
              <a:rPr lang="en-US" dirty="0"/>
              <a:t>, NMF, HRSE </a:t>
            </a:r>
            <a:endParaRPr lang="en-US" sz="1000" dirty="0"/>
          </a:p>
          <a:p>
            <a:r>
              <a:rPr lang="en-US" dirty="0" err="1"/>
              <a:t>DAWNBench</a:t>
            </a:r>
            <a:r>
              <a:rPr lang="en-US" dirty="0"/>
              <a:t> (Stanford)</a:t>
            </a:r>
          </a:p>
          <a:p>
            <a:pPr lvl="1"/>
            <a:r>
              <a:rPr lang="en-US" dirty="0"/>
              <a:t>Image Classification ImageNet: 93% top-5 </a:t>
            </a:r>
            <a:r>
              <a:rPr lang="en-US" dirty="0" err="1"/>
              <a:t>val</a:t>
            </a:r>
            <a:r>
              <a:rPr lang="en-US" dirty="0"/>
              <a:t> err</a:t>
            </a:r>
          </a:p>
          <a:p>
            <a:pPr lvl="1"/>
            <a:r>
              <a:rPr lang="en-US" dirty="0"/>
              <a:t>Image Classification CIFAR10: 94% test accuracy</a:t>
            </a:r>
          </a:p>
          <a:p>
            <a:pPr lvl="1"/>
            <a:r>
              <a:rPr lang="en-US" dirty="0"/>
              <a:t>Question Answering </a:t>
            </a:r>
            <a:r>
              <a:rPr lang="en-US" dirty="0" err="1"/>
              <a:t>SQuAD</a:t>
            </a:r>
            <a:r>
              <a:rPr lang="en-US" dirty="0"/>
              <a:t>: 0.75 F1 measure</a:t>
            </a:r>
            <a:endParaRPr lang="en-US" sz="1000" dirty="0"/>
          </a:p>
          <a:p>
            <a:r>
              <a:rPr lang="en-US" dirty="0" err="1"/>
              <a:t>MLPerf</a:t>
            </a:r>
            <a:endParaRPr lang="en-US" dirty="0"/>
          </a:p>
          <a:p>
            <a:pPr lvl="1"/>
            <a:r>
              <a:rPr lang="en-US" dirty="0"/>
              <a:t>Image classification ImageNet, object detection </a:t>
            </a:r>
            <a:br>
              <a:rPr lang="en-US" dirty="0"/>
            </a:br>
            <a:r>
              <a:rPr lang="en-US" dirty="0"/>
              <a:t>COCO, translation WMT En-Ger, recommendation </a:t>
            </a:r>
            <a:br>
              <a:rPr lang="en-US" dirty="0"/>
            </a:br>
            <a:r>
              <a:rPr lang="en-US" dirty="0" err="1"/>
              <a:t>MovieLens</a:t>
            </a:r>
            <a:r>
              <a:rPr lang="en-US" dirty="0"/>
              <a:t>, reinforcement learning GO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Train to target accuracy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(diff model) vs closed divisions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5D7D-EAAD-91DF-E5A5-0A9BFA371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and DNN Benchmarks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2A0B-4238-61FE-4453-35D3F595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41" y="139285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E8D7D5-D85A-4C64-D23C-3551022EFBA9}"/>
              </a:ext>
            </a:extLst>
          </p:cNvPr>
          <p:cNvSpPr txBox="1"/>
          <p:nvPr/>
        </p:nvSpPr>
        <p:spPr>
          <a:xfrm>
            <a:off x="6579479" y="1324636"/>
            <a:ext cx="35718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[Anthony Thomas,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Kumar: A Comparative Evaluation of Systems for Scalable Linear Algebra-based Analytics.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2F2CA0-13E6-9156-EBD9-56B2318F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041" y="293558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4CC1-406D-A6A3-6B1C-456839354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45" y="42715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A04103-6965-E5C1-7071-16E3CE54A21E}"/>
              </a:ext>
            </a:extLst>
          </p:cNvPr>
          <p:cNvSpPr txBox="1"/>
          <p:nvPr/>
        </p:nvSpPr>
        <p:spPr>
          <a:xfrm>
            <a:off x="8112203" y="4216650"/>
            <a:ext cx="2039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[Peter Mattson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Training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Benchmark,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30BD72A0-6469-0EB7-997F-D07D47F805C2}"/>
              </a:ext>
            </a:extLst>
          </p:cNvPr>
          <p:cNvSpPr/>
          <p:nvPr/>
        </p:nvSpPr>
        <p:spPr>
          <a:xfrm rot="5400000">
            <a:off x="9385334" y="374192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0036E-FBB8-5123-8759-1E72A4EC044C}"/>
              </a:ext>
            </a:extLst>
          </p:cNvPr>
          <p:cNvSpPr txBox="1"/>
          <p:nvPr/>
        </p:nvSpPr>
        <p:spPr>
          <a:xfrm>
            <a:off x="6905299" y="2867889"/>
            <a:ext cx="32460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[Cody Coleman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DAWNBench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An End-to-End Deep Learning Benchmark and Competition,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 Systems Workshop 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F8F32-2648-93E5-46ED-0C06C55A5879}"/>
              </a:ext>
            </a:extLst>
          </p:cNvPr>
          <p:cNvSpPr txBox="1"/>
          <p:nvPr/>
        </p:nvSpPr>
        <p:spPr>
          <a:xfrm>
            <a:off x="6904141" y="4969791"/>
            <a:ext cx="3920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https://mlcommons.org/en/training-normal-11/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https://mlcommons.org/en/training-hpc-10/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54BEAB-72E5-6CF7-4198-F3CD29FB7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651" y="4371940"/>
            <a:ext cx="1197552" cy="428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03777F-9236-C93C-5BE1-FF67FC4B0D57}"/>
              </a:ext>
            </a:extLst>
          </p:cNvPr>
          <p:cNvSpPr txBox="1"/>
          <p:nvPr/>
        </p:nvSpPr>
        <p:spPr>
          <a:xfrm>
            <a:off x="7702054" y="304275"/>
            <a:ext cx="285940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Reference Implementations of Benchmarks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/DAPHNE</a:t>
            </a:r>
          </a:p>
        </p:txBody>
      </p:sp>
    </p:spTree>
    <p:extLst>
      <p:ext uri="{BB962C8B-B14F-4D97-AF65-F5344CB8AC3E}">
        <p14:creationId xmlns:p14="http://schemas.microsoft.com/office/powerpoint/2010/main" val="37149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221C0-BF93-FA34-8984-AF665B15D9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MLBench</a:t>
            </a:r>
            <a:endParaRPr lang="en-US" dirty="0"/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w/ human experts (Kaggle)</a:t>
            </a:r>
          </a:p>
          <a:p>
            <a:pPr lvl="1"/>
            <a:r>
              <a:rPr lang="en-US" dirty="0"/>
              <a:t>Classification, regression; AUC vs Runtime </a:t>
            </a:r>
            <a:endParaRPr lang="en-US" sz="700" dirty="0"/>
          </a:p>
          <a:p>
            <a:r>
              <a:rPr lang="en-US" dirty="0"/>
              <a:t>(Open Source) </a:t>
            </a:r>
            <a:r>
              <a:rPr lang="en-US" dirty="0" err="1"/>
              <a:t>AutoML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39 classification datasets, AUC metric, 10-fold CV </a:t>
            </a:r>
          </a:p>
          <a:p>
            <a:pPr lvl="1"/>
            <a:r>
              <a:rPr lang="en-US" dirty="0"/>
              <a:t>Extensible metrics, OS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frameworks, datasets</a:t>
            </a:r>
            <a:endParaRPr lang="en-US" sz="700" dirty="0"/>
          </a:p>
          <a:p>
            <a:r>
              <a:rPr lang="en-US" dirty="0" err="1"/>
              <a:t>CleanML</a:t>
            </a:r>
            <a:endParaRPr lang="en-US" dirty="0"/>
          </a:p>
          <a:p>
            <a:pPr lvl="1"/>
            <a:r>
              <a:rPr lang="en-US" dirty="0"/>
              <a:t>Train/Test on </a:t>
            </a:r>
            <a:r>
              <a:rPr lang="en-US" b="1" dirty="0">
                <a:solidFill>
                  <a:srgbClr val="7889FB"/>
                </a:solidFill>
              </a:rPr>
              <a:t>dirty vs clean data</a:t>
            </a:r>
            <a:r>
              <a:rPr lang="en-US" dirty="0"/>
              <a:t> (2x2)</a:t>
            </a:r>
          </a:p>
          <a:p>
            <a:pPr lvl="1"/>
            <a:r>
              <a:rPr lang="en-US" dirty="0"/>
              <a:t>Missing values, outliers, duplicates, mislabels</a:t>
            </a:r>
            <a:endParaRPr lang="en-US" sz="700" dirty="0"/>
          </a:p>
          <a:p>
            <a:r>
              <a:rPr lang="en-US" dirty="0"/>
              <a:t>Meta Worlds Benchmark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Meta-reinforcement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multi-task learning</a:t>
            </a:r>
          </a:p>
          <a:p>
            <a:pPr lvl="1"/>
            <a:r>
              <a:rPr lang="en-US" dirty="0"/>
              <a:t>50 robotic tasks (e.g., get coffee, open window)</a:t>
            </a:r>
            <a:endParaRPr lang="en-US" sz="700" dirty="0"/>
          </a:p>
          <a:p>
            <a:r>
              <a:rPr lang="en-US" dirty="0"/>
              <a:t>Feature Type Inference</a:t>
            </a:r>
          </a:p>
          <a:p>
            <a:pPr lvl="1"/>
            <a:r>
              <a:rPr lang="en-US" dirty="0"/>
              <a:t>Dirty/clean ML model training/test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32DB-EEDD-11AA-7950-F88A53435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A8ED81-5088-1818-BC5A-CC7C589E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85" y="238535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3718DE-1808-1AC6-74D1-487FD24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85" y="137991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BD141C-158D-AAAC-3640-9FA034167F01}"/>
              </a:ext>
            </a:extLst>
          </p:cNvPr>
          <p:cNvSpPr txBox="1"/>
          <p:nvPr/>
        </p:nvSpPr>
        <p:spPr>
          <a:xfrm>
            <a:off x="6804662" y="1318482"/>
            <a:ext cx="29220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[Yu Liu et.al: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Benchmarking Machine Learning Services Against Human Experts.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2EAA3-B10F-446E-189C-AA3018DD1522}"/>
              </a:ext>
            </a:extLst>
          </p:cNvPr>
          <p:cNvSpPr txBox="1"/>
          <p:nvPr/>
        </p:nvSpPr>
        <p:spPr>
          <a:xfrm>
            <a:off x="6805672" y="2324938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[Pieter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Gijsbers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al.: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An Open Source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Benchmark.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Automated ML Workshop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ACCE3B-A65D-3822-330C-A216595E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85" y="43077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5CDDCB-A78D-2F46-9103-5B987CE3E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685" y="336916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747250-1E63-9B70-FABD-A4A43FE99974}"/>
              </a:ext>
            </a:extLst>
          </p:cNvPr>
          <p:cNvSpPr txBox="1"/>
          <p:nvPr/>
        </p:nvSpPr>
        <p:spPr>
          <a:xfrm>
            <a:off x="6796528" y="3306570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[Peng Li et 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CleanML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 Benchmark for Joint Data Cleaning and Machine Learning,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ICDE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73A69-AA0A-0725-B362-4C171BCB5C05}"/>
              </a:ext>
            </a:extLst>
          </p:cNvPr>
          <p:cNvSpPr txBox="1"/>
          <p:nvPr/>
        </p:nvSpPr>
        <p:spPr>
          <a:xfrm>
            <a:off x="6407934" y="4227938"/>
            <a:ext cx="33035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Tianhe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Yu et al: Meta-World: A Bench-mark and Evaluation for Multi-Task and Meta Reinforce-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Learning,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CoRL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70E177-67F7-AB69-80BF-A98DE3D5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550" y="509565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C41706-B54E-BD0A-7177-AAC1FC271694}"/>
              </a:ext>
            </a:extLst>
          </p:cNvPr>
          <p:cNvSpPr txBox="1"/>
          <p:nvPr/>
        </p:nvSpPr>
        <p:spPr>
          <a:xfrm>
            <a:off x="5835779" y="5180962"/>
            <a:ext cx="3895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Shah et al.: Towards Benchmarking Feature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Type Inference for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5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ABDAE-F5E9-DB8E-FF08-6F7B577942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ML-Commons </a:t>
            </a:r>
            <a:br>
              <a:rPr lang="en-US" dirty="0"/>
            </a:br>
            <a:r>
              <a:rPr lang="en-US" dirty="0"/>
              <a:t>Working Groups</a:t>
            </a:r>
          </a:p>
          <a:p>
            <a:pPr lvl="1"/>
            <a:r>
              <a:rPr lang="en-US" dirty="0"/>
              <a:t>Including </a:t>
            </a:r>
            <a:r>
              <a:rPr lang="en-US" dirty="0" err="1"/>
              <a:t>DataPerf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Working Group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F5AF-42CB-A75A-6189-75C35201A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D5AF-4B0B-15C4-1DEE-AF3346B7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07" y="1347762"/>
            <a:ext cx="5418308" cy="3989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E3BE3-469E-A473-979A-94FC91B192FE}"/>
              </a:ext>
            </a:extLst>
          </p:cNvPr>
          <p:cNvSpPr txBox="1"/>
          <p:nvPr/>
        </p:nvSpPr>
        <p:spPr>
          <a:xfrm>
            <a:off x="1217529" y="2517612"/>
            <a:ext cx="21109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https://mlcommons.org/en/groups/research-dataperf/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67107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 Benchmarks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  <a:r>
              <a:rPr lang="en-US" dirty="0"/>
              <a:t> </a:t>
            </a:r>
            <a:r>
              <a:rPr lang="en-US" b="0" dirty="0"/>
              <a:t>(a critical perspective on a broad sense of ML systems)</a:t>
            </a:r>
          </a:p>
          <a:p>
            <a:pPr lvl="1"/>
            <a:r>
              <a:rPr lang="en-US" dirty="0"/>
              <a:t>[M. Jordan:  </a:t>
            </a:r>
            <a:r>
              <a:rPr lang="en-US" dirty="0" err="1"/>
              <a:t>SysML</a:t>
            </a:r>
            <a:r>
              <a:rPr lang="en-US" dirty="0"/>
              <a:t>: Perspectives and Challenges. Keynote at </a:t>
            </a:r>
            <a:r>
              <a:rPr lang="en-US" b="1" dirty="0" err="1"/>
              <a:t>SysML</a:t>
            </a:r>
            <a:r>
              <a:rPr lang="en-US" b="1" dirty="0"/>
              <a:t> 2018</a:t>
            </a:r>
            <a:r>
              <a:rPr lang="en-US" dirty="0"/>
              <a:t>]</a:t>
            </a:r>
          </a:p>
          <a:p>
            <a:pPr lvl="1"/>
            <a:r>
              <a:rPr lang="en-US" b="1" i="1" dirty="0">
                <a:solidFill>
                  <a:srgbClr val="7889FB"/>
                </a:solidFill>
              </a:rPr>
              <a:t>“ML [</a:t>
            </a:r>
            <a:r>
              <a:rPr lang="en-AT" b="1" i="1" dirty="0">
                <a:solidFill>
                  <a:srgbClr val="7889FB"/>
                </a:solidFill>
              </a:rPr>
              <a:t>…</a:t>
            </a:r>
            <a:r>
              <a:rPr lang="en-US" b="1" i="1" dirty="0">
                <a:solidFill>
                  <a:srgbClr val="7889FB"/>
                </a:solidFill>
              </a:rPr>
              <a:t>] is far from being a solid engineering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discipline that can yield robust, scalable solutions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to modern data-analytic problems” </a:t>
            </a:r>
            <a:endParaRPr lang="en-US" b="1" i="1" dirty="0"/>
          </a:p>
          <a:p>
            <a:pPr lvl="1"/>
            <a:r>
              <a:rPr lang="en-US" dirty="0">
                <a:hlinkClick r:id="rId2"/>
              </a:rPr>
              <a:t>https://www.youtube.com/watch?v=4inIBmY8dQI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1B5E8-DF09-070C-8BE0-D7093008B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037" y="3358664"/>
            <a:ext cx="1155037" cy="1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Systems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</p:txBody>
      </p:sp>
    </p:spTree>
    <p:extLst>
      <p:ext uri="{BB962C8B-B14F-4D97-AF65-F5344CB8AC3E}">
        <p14:creationId xmlns:p14="http://schemas.microsoft.com/office/powerpoint/2010/main" val="81234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BEAB68-E13A-F528-D2AD-45BDA5DC7207}"/>
              </a:ext>
            </a:extLst>
          </p:cNvPr>
          <p:cNvGrpSpPr/>
          <p:nvPr/>
        </p:nvGrpSpPr>
        <p:grpSpPr>
          <a:xfrm>
            <a:off x="3137715" y="1492654"/>
            <a:ext cx="7769938" cy="3103161"/>
            <a:chOff x="962080" y="1948297"/>
            <a:chExt cx="7769938" cy="31031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D57ABD-AA18-5CEE-C893-D545494B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8EDF9-F8C8-CCB3-3673-0617475E742C}"/>
                </a:ext>
              </a:extLst>
            </p:cNvPr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8D1B4-1ED7-8D6B-E138-7C0AD6260769}"/>
                </a:ext>
              </a:extLst>
            </p:cNvPr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BE3E25-D2B2-5C1B-7DB5-620EF6741C68}"/>
                </a:ext>
              </a:extLst>
            </p:cNvPr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A7D9ED-2DFD-34A0-2062-83364EEDE099}"/>
                </a:ext>
              </a:extLst>
            </p:cNvPr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E712F-19D9-A486-E593-955100731F24}"/>
                </a:ext>
              </a:extLst>
            </p:cNvPr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4AC2E-AFA0-9308-9145-B9CE8436E033}"/>
              </a:ext>
            </a:extLst>
          </p:cNvPr>
          <p:cNvSpPr txBox="1"/>
          <p:nvPr/>
        </p:nvSpPr>
        <p:spPr>
          <a:xfrm>
            <a:off x="3873807" y="476704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C63E6-EE3D-ED3C-B028-F928F374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4" y="47091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5AB10-BE7C-CE06-FC0B-D37872159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br>
              <a:rPr lang="en-US" dirty="0"/>
            </a:b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</a:t>
            </a:r>
            <a:br>
              <a:rPr lang="en-US" dirty="0"/>
            </a:br>
            <a:r>
              <a:rPr lang="en-US" dirty="0"/>
              <a:t>(association rules, </a:t>
            </a:r>
            <a:br>
              <a:rPr lang="en-US" dirty="0"/>
            </a:br>
            <a:r>
              <a:rPr lang="en-US" dirty="0"/>
              <a:t>clustering)</a:t>
            </a:r>
          </a:p>
          <a:p>
            <a:pPr lvl="1"/>
            <a:r>
              <a:rPr lang="en-US" dirty="0"/>
              <a:t>Predictive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5A51-9310-2F41-F134-62471FA73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</p:spTree>
    <p:extLst>
      <p:ext uri="{BB962C8B-B14F-4D97-AF65-F5344CB8AC3E}">
        <p14:creationId xmlns:p14="http://schemas.microsoft.com/office/powerpoint/2010/main" val="100191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0B832-B7A9-5462-7F84-274080C70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BB58-530E-8D0B-1368-00D18865E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06528-ED34-A235-C015-F87FF400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64" y="1182157"/>
            <a:ext cx="4562475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9449D-32F1-D6D4-4108-03B7611AF8AA}"/>
              </a:ext>
            </a:extLst>
          </p:cNvPr>
          <p:cNvSpPr/>
          <p:nvPr/>
        </p:nvSpPr>
        <p:spPr>
          <a:xfrm>
            <a:off x="8472387" y="1138184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492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7CEF7-7155-D133-9B04-32A07124CB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 </a:t>
            </a:r>
            <a:br>
              <a:rPr lang="en-US" dirty="0"/>
            </a:br>
            <a:r>
              <a:rPr lang="en-US" dirty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pPr lvl="1"/>
            <a:r>
              <a:rPr lang="en-US" dirty="0"/>
              <a:t>Glue code, pipeline jungles, </a:t>
            </a:r>
            <a:br>
              <a:rPr lang="en-US" dirty="0"/>
            </a:br>
            <a:r>
              <a:rPr lang="en-US" dirty="0"/>
              <a:t>dead code paths</a:t>
            </a:r>
          </a:p>
          <a:p>
            <a:pPr lvl="1"/>
            <a:r>
              <a:rPr lang="en-US" dirty="0"/>
              <a:t>Plain-old-data types, </a:t>
            </a:r>
            <a:br>
              <a:rPr lang="en-US" dirty="0"/>
            </a:br>
            <a:r>
              <a:rPr lang="en-US" dirty="0"/>
              <a:t>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</a:t>
            </a:r>
            <a:br>
              <a:rPr lang="en-US" dirty="0"/>
            </a:br>
            <a:r>
              <a:rPr lang="en-US" dirty="0"/>
              <a:t>process management, and cultural debts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5ED3-F74E-CE15-9794-47A57B642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328F-7967-3B7B-CF1F-1B25F5B85823}"/>
              </a:ext>
            </a:extLst>
          </p:cNvPr>
          <p:cNvSpPr txBox="1"/>
          <p:nvPr/>
        </p:nvSpPr>
        <p:spPr>
          <a:xfrm>
            <a:off x="7462343" y="1284517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D267-7ACA-8CF5-0C07-403AD852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299" y="14415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53AF7-FB1E-AFC1-5A37-52FCBB92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61" y="2643914"/>
            <a:ext cx="6402175" cy="2120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CF2BE-9263-72CE-1D63-023BC224ED9E}"/>
              </a:ext>
            </a:extLst>
          </p:cNvPr>
          <p:cNvSpPr txBox="1"/>
          <p:nvPr/>
        </p:nvSpPr>
        <p:spPr>
          <a:xfrm>
            <a:off x="8195115" y="4881875"/>
            <a:ext cx="2433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Hidden Technical Debt in Machine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F1CE2-D172-2410-2B9C-CCF63203614F}"/>
              </a:ext>
            </a:extLst>
          </p:cNvPr>
          <p:cNvSpPr/>
          <p:nvPr/>
        </p:nvSpPr>
        <p:spPr>
          <a:xfrm>
            <a:off x="7405354" y="376531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EBA4F-9A80-E844-CCAA-11C77BB3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04" y="49532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901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4643</Words>
  <Application>Microsoft Office PowerPoint</Application>
  <PresentationFormat>Widescreen</PresentationFormat>
  <Paragraphs>786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121</cp:revision>
  <cp:lastPrinted>2021-03-24T16:10:50Z</cp:lastPrinted>
  <dcterms:created xsi:type="dcterms:W3CDTF">2023-02-25T13:39:16Z</dcterms:created>
  <dcterms:modified xsi:type="dcterms:W3CDTF">2023-04-26T20:12:56Z</dcterms:modified>
</cp:coreProperties>
</file>