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10" r:id="rId2"/>
  </p:sldMasterIdLst>
  <p:notesMasterIdLst>
    <p:notesMasterId r:id="rId35"/>
  </p:notesMasterIdLst>
  <p:sldIdLst>
    <p:sldId id="359" r:id="rId3"/>
    <p:sldId id="387" r:id="rId4"/>
    <p:sldId id="409" r:id="rId5"/>
    <p:sldId id="388" r:id="rId6"/>
    <p:sldId id="423" r:id="rId7"/>
    <p:sldId id="425" r:id="rId8"/>
    <p:sldId id="426" r:id="rId9"/>
    <p:sldId id="427" r:id="rId10"/>
    <p:sldId id="428" r:id="rId11"/>
    <p:sldId id="429" r:id="rId12"/>
    <p:sldId id="430" r:id="rId13"/>
    <p:sldId id="431" r:id="rId14"/>
    <p:sldId id="432" r:id="rId15"/>
    <p:sldId id="433" r:id="rId16"/>
    <p:sldId id="434" r:id="rId17"/>
    <p:sldId id="435" r:id="rId18"/>
    <p:sldId id="436" r:id="rId19"/>
    <p:sldId id="377" r:id="rId20"/>
    <p:sldId id="379" r:id="rId21"/>
    <p:sldId id="382" r:id="rId22"/>
    <p:sldId id="447" r:id="rId23"/>
    <p:sldId id="438" r:id="rId24"/>
    <p:sldId id="424" r:id="rId25"/>
    <p:sldId id="439" r:id="rId26"/>
    <p:sldId id="440" r:id="rId27"/>
    <p:sldId id="441" r:id="rId28"/>
    <p:sldId id="442" r:id="rId29"/>
    <p:sldId id="443" r:id="rId30"/>
    <p:sldId id="444" r:id="rId31"/>
    <p:sldId id="445" r:id="rId32"/>
    <p:sldId id="446" r:id="rId33"/>
    <p:sldId id="421" r:id="rId3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D1E"/>
    <a:srgbClr val="7889FB"/>
    <a:srgbClr val="000000"/>
    <a:srgbClr val="FF6C00"/>
    <a:srgbClr val="1F90CC"/>
    <a:srgbClr val="9013FE"/>
    <a:srgbClr val="434343"/>
    <a:srgbClr val="C40E02"/>
    <a:srgbClr val="FFFFFF"/>
    <a:srgbClr val="49CB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84282" autoAdjust="0"/>
  </p:normalViewPr>
  <p:slideViewPr>
    <p:cSldViewPr snapToGrid="0" snapToObjects="1">
      <p:cViewPr varScale="1">
        <p:scale>
          <a:sx n="71" d="100"/>
          <a:sy n="71" d="100"/>
        </p:scale>
        <p:origin x="667" y="62"/>
      </p:cViewPr>
      <p:guideLst/>
    </p:cSldViewPr>
  </p:slideViewPr>
  <p:notesTextViewPr>
    <p:cViewPr>
      <p:scale>
        <a:sx n="3" d="2"/>
        <a:sy n="3" d="2"/>
      </p:scale>
      <p:origin x="0" y="0"/>
    </p:cViewPr>
  </p:notesTextViewPr>
  <p:notesViewPr>
    <p:cSldViewPr snapToGrid="0" snapToObjects="1" showGuides="1">
      <p:cViewPr varScale="1">
        <p:scale>
          <a:sx n="153" d="100"/>
          <a:sy n="153" d="100"/>
        </p:scale>
        <p:origin x="492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6180F-3EA1-4748-B4F4-956BB5176995}" type="datetimeFigureOut">
              <a:rPr lang="de-DE" smtClean="0"/>
              <a:t>08.07.2023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C3961-1900-1342-BF9B-82C3215CD312}" type="slidenum">
              <a:rPr lang="de-DE" smtClean="0"/>
              <a:t>‹#›</a:t>
            </a:fld>
            <a:endParaRPr lang="de-DE"/>
          </a:p>
        </p:txBody>
      </p:sp>
    </p:spTree>
    <p:extLst>
      <p:ext uri="{BB962C8B-B14F-4D97-AF65-F5344CB8AC3E}">
        <p14:creationId xmlns:p14="http://schemas.microsoft.com/office/powerpoint/2010/main" val="84893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1</a:t>
            </a:fld>
            <a:endParaRPr lang="de-DE"/>
          </a:p>
        </p:txBody>
      </p:sp>
    </p:spTree>
    <p:extLst>
      <p:ext uri="{BB962C8B-B14F-4D97-AF65-F5344CB8AC3E}">
        <p14:creationId xmlns:p14="http://schemas.microsoft.com/office/powerpoint/2010/main" val="3914784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32</a:t>
            </a:fld>
            <a:endParaRPr lang="de-DE"/>
          </a:p>
        </p:txBody>
      </p:sp>
    </p:spTree>
    <p:extLst>
      <p:ext uri="{BB962C8B-B14F-4D97-AF65-F5344CB8AC3E}">
        <p14:creationId xmlns:p14="http://schemas.microsoft.com/office/powerpoint/2010/main" val="95417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3C3961-1900-1342-BF9B-82C3215CD312}" type="slidenum">
              <a:rPr lang="de-DE" smtClean="0"/>
              <a:t>2</a:t>
            </a:fld>
            <a:endParaRPr lang="de-DE"/>
          </a:p>
        </p:txBody>
      </p:sp>
    </p:spTree>
    <p:extLst>
      <p:ext uri="{BB962C8B-B14F-4D97-AF65-F5344CB8AC3E}">
        <p14:creationId xmlns:p14="http://schemas.microsoft.com/office/powerpoint/2010/main" val="487125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4</a:t>
            </a:fld>
            <a:endParaRPr lang="de-DE"/>
          </a:p>
        </p:txBody>
      </p:sp>
    </p:spTree>
    <p:extLst>
      <p:ext uri="{BB962C8B-B14F-4D97-AF65-F5344CB8AC3E}">
        <p14:creationId xmlns:p14="http://schemas.microsoft.com/office/powerpoint/2010/main" val="2985111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https://rise.cs.berkeley.edu/blog/a-short-history-of-prediction-serving-systems/</a:t>
            </a:r>
          </a:p>
          <a:p>
            <a:r>
              <a:rPr lang="en-US" dirty="0"/>
              <a:t> </a:t>
            </a:r>
          </a:p>
        </p:txBody>
      </p:sp>
      <p:sp>
        <p:nvSpPr>
          <p:cNvPr id="4" name="Slide Number Placeholder 3"/>
          <p:cNvSpPr>
            <a:spLocks noGrp="1"/>
          </p:cNvSpPr>
          <p:nvPr>
            <p:ph type="sldNum" sz="quarter" idx="5"/>
          </p:nvPr>
        </p:nvSpPr>
        <p:spPr/>
        <p:txBody>
          <a:bodyPr/>
          <a:lstStyle/>
          <a:p>
            <a:fld id="{F13C3961-1900-1342-BF9B-82C3215CD312}" type="slidenum">
              <a:rPr lang="de-DE" smtClean="0"/>
              <a:t>9</a:t>
            </a:fld>
            <a:endParaRPr lang="de-DE"/>
          </a:p>
        </p:txBody>
      </p:sp>
    </p:spTree>
    <p:extLst>
      <p:ext uri="{BB962C8B-B14F-4D97-AF65-F5344CB8AC3E}">
        <p14:creationId xmlns:p14="http://schemas.microsoft.com/office/powerpoint/2010/main" val="1144819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 can be avoided expanding B to m (e.g., with infinity)</a:t>
            </a:r>
          </a:p>
        </p:txBody>
      </p:sp>
      <p:sp>
        <p:nvSpPr>
          <p:cNvPr id="4" name="Slide Number Placeholder 3"/>
          <p:cNvSpPr>
            <a:spLocks noGrp="1"/>
          </p:cNvSpPr>
          <p:nvPr>
            <p:ph type="sldNum" sz="quarter" idx="5"/>
          </p:nvPr>
        </p:nvSpPr>
        <p:spPr/>
        <p:txBody>
          <a:bodyPr/>
          <a:lstStyle/>
          <a:p>
            <a:fld id="{F13C3961-1900-1342-BF9B-82C3215CD312}" type="slidenum">
              <a:rPr lang="de-DE" smtClean="0"/>
              <a:t>18</a:t>
            </a:fld>
            <a:endParaRPr lang="de-DE"/>
          </a:p>
        </p:txBody>
      </p:sp>
    </p:spTree>
    <p:extLst>
      <p:ext uri="{BB962C8B-B14F-4D97-AF65-F5344CB8AC3E}">
        <p14:creationId xmlns:p14="http://schemas.microsoft.com/office/powerpoint/2010/main" val="144875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Kolmogorov-Smirnov Test for equality of probability distributions</a:t>
            </a:r>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25</a:t>
            </a:fld>
            <a:endParaRPr lang="de-DE"/>
          </a:p>
        </p:txBody>
      </p:sp>
    </p:spTree>
    <p:extLst>
      <p:ext uri="{BB962C8B-B14F-4D97-AF65-F5344CB8AC3E}">
        <p14:creationId xmlns:p14="http://schemas.microsoft.com/office/powerpoint/2010/main" val="24205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scikit-</a:t>
            </a:r>
            <a:r>
              <a:rPr lang="en-US" dirty="0" err="1"/>
              <a:t>multiflow</a:t>
            </a:r>
            <a:r>
              <a:rPr lang="en-US" dirty="0"/>
              <a:t> ..</a:t>
            </a:r>
            <a:r>
              <a:rPr lang="en-US" baseline="0" dirty="0"/>
              <a:t> </a:t>
            </a:r>
            <a:r>
              <a:rPr lang="en-US" dirty="0"/>
              <a:t>A machine learning package for streaming data in Python, The other ancestor of River. </a:t>
            </a:r>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28</a:t>
            </a:fld>
            <a:endParaRPr lang="de-DE"/>
          </a:p>
        </p:txBody>
      </p:sp>
    </p:spTree>
    <p:extLst>
      <p:ext uri="{BB962C8B-B14F-4D97-AF65-F5344CB8AC3E}">
        <p14:creationId xmlns:p14="http://schemas.microsoft.com/office/powerpoint/2010/main" val="644387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baselines:</a:t>
            </a:r>
          </a:p>
          <a:p>
            <a:r>
              <a:rPr lang="en-US" sz="1200" b="0" i="0" u="none" strike="noStrike" kern="1200" baseline="0" dirty="0">
                <a:solidFill>
                  <a:schemeClr val="tx1"/>
                </a:solidFill>
                <a:latin typeface="+mn-lt"/>
                <a:ea typeface="ＭＳ Ｐゴシック" pitchFamily="-107" charset="-128"/>
                <a:cs typeface="ＭＳ Ｐゴシック" pitchFamily="-107" charset="-128"/>
              </a:rPr>
              <a:t>• Relational shift detection (REL): This baseline approach applies shift detection techniques to the raw input data instead of the model outputs. We apply multiple univariate shift detection tests between the columns of the training and serving data (Kolmogorov-Smirnov tests for numeric columns, and χ2-tests for categorical columns).</a:t>
            </a:r>
          </a:p>
          <a:p>
            <a:r>
              <a:rPr lang="en-US" sz="1200" b="0" i="0" u="none" strike="noStrike" kern="1200" baseline="0" dirty="0">
                <a:solidFill>
                  <a:schemeClr val="tx1"/>
                </a:solidFill>
                <a:latin typeface="+mn-lt"/>
                <a:ea typeface="ＭＳ Ｐゴシック" pitchFamily="-107" charset="-128"/>
                <a:cs typeface="ＭＳ Ｐゴシック" pitchFamily="-107" charset="-128"/>
              </a:rPr>
              <a:t>• Black Box-Shift Detection (BBSE) for assigned class probabilities from Lipton et al. [13], which evaluates a Kolmogorov-</a:t>
            </a:r>
          </a:p>
          <a:p>
            <a:r>
              <a:rPr lang="en-US" sz="1200" b="0" i="0" u="none" strike="noStrike" kern="1200" baseline="0" dirty="0">
                <a:solidFill>
                  <a:schemeClr val="tx1"/>
                </a:solidFill>
                <a:latin typeface="+mn-lt"/>
                <a:ea typeface="ＭＳ Ｐゴシック" pitchFamily="-107" charset="-128"/>
                <a:cs typeface="ＭＳ Ｐゴシック" pitchFamily="-107" charset="-128"/>
              </a:rPr>
              <a:t>Smirnov test between the </a:t>
            </a:r>
            <a:r>
              <a:rPr lang="en-US" sz="1200" b="0" i="0" u="none" strike="noStrike" kern="1200" baseline="0" dirty="0" err="1">
                <a:solidFill>
                  <a:schemeClr val="tx1"/>
                </a:solidFill>
                <a:latin typeface="+mn-lt"/>
                <a:ea typeface="ＭＳ Ｐゴシック" pitchFamily="-107" charset="-128"/>
                <a:cs typeface="ＭＳ Ｐゴシック" pitchFamily="-107" charset="-128"/>
              </a:rPr>
              <a:t>softmax</a:t>
            </a:r>
            <a:r>
              <a:rPr lang="en-US" sz="1200" b="0" i="0" u="none" strike="noStrike" kern="1200" baseline="0" dirty="0">
                <a:solidFill>
                  <a:schemeClr val="tx1"/>
                </a:solidFill>
                <a:latin typeface="+mn-lt"/>
                <a:ea typeface="ＭＳ Ｐゴシック" pitchFamily="-107" charset="-128"/>
                <a:cs typeface="ＭＳ Ｐゴシック" pitchFamily="-107" charset="-128"/>
              </a:rPr>
              <a:t> outputs of the black box model on the test and serving data.</a:t>
            </a:r>
          </a:p>
          <a:p>
            <a:r>
              <a:rPr lang="en-US" sz="1200" b="0" i="0" u="none" strike="noStrike" kern="1200" baseline="0" dirty="0">
                <a:solidFill>
                  <a:schemeClr val="tx1"/>
                </a:solidFill>
                <a:latin typeface="+mn-lt"/>
                <a:ea typeface="ＭＳ Ｐゴシック" pitchFamily="-107" charset="-128"/>
                <a:cs typeface="ＭＳ Ｐゴシック" pitchFamily="-107" charset="-128"/>
              </a:rPr>
              <a:t>• Black Box-Shift Detection (</a:t>
            </a:r>
            <a:r>
              <a:rPr lang="en-US" sz="1200" b="0" i="0" u="none" strike="noStrike" kern="1200" baseline="0" dirty="0" err="1">
                <a:solidFill>
                  <a:schemeClr val="tx1"/>
                </a:solidFill>
                <a:latin typeface="+mn-lt"/>
                <a:ea typeface="ＭＳ Ｐゴシック" pitchFamily="-107" charset="-128"/>
                <a:cs typeface="ＭＳ Ｐゴシック" pitchFamily="-107" charset="-128"/>
              </a:rPr>
              <a:t>BBSEh</a:t>
            </a:r>
            <a:r>
              <a:rPr lang="en-US" sz="1200" b="0" i="0" u="none" strike="noStrike" kern="1200" baseline="0" dirty="0">
                <a:solidFill>
                  <a:schemeClr val="tx1"/>
                </a:solidFill>
                <a:latin typeface="+mn-lt"/>
                <a:ea typeface="ＭＳ Ｐゴシック" pitchFamily="-107" charset="-128"/>
                <a:cs typeface="ＭＳ Ｐゴシック" pitchFamily="-107" charset="-128"/>
              </a:rPr>
              <a:t>) [20] for predicted classes, which evaluates a χ2-test between the counts of the predicted classes of the black box model on the test and serving data.</a:t>
            </a:r>
            <a:endParaRPr lang="en-US" dirty="0"/>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29</a:t>
            </a:fld>
            <a:endParaRPr lang="de-DE"/>
          </a:p>
        </p:txBody>
      </p:sp>
    </p:spTree>
    <p:extLst>
      <p:ext uri="{BB962C8B-B14F-4D97-AF65-F5344CB8AC3E}">
        <p14:creationId xmlns:p14="http://schemas.microsoft.com/office/powerpoint/2010/main" val="2514391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As mentioned, the GDPR consists of two components: the articles and recitals. The articles constitute the legal requirements organizations must follow to demonstrate compliance. The recitals provide additional information and supporting context to supplement the articles</a:t>
            </a:r>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30</a:t>
            </a:fld>
            <a:endParaRPr lang="de-DE"/>
          </a:p>
        </p:txBody>
      </p:sp>
    </p:spTree>
    <p:extLst>
      <p:ext uri="{BB962C8B-B14F-4D97-AF65-F5344CB8AC3E}">
        <p14:creationId xmlns:p14="http://schemas.microsoft.com/office/powerpoint/2010/main" val="2497985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 Text ">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70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2" name="Textplatzhalter 5">
            <a:extLst>
              <a:ext uri="{FF2B5EF4-FFF2-40B4-BE49-F238E27FC236}">
                <a16:creationId xmlns:a16="http://schemas.microsoft.com/office/drawing/2014/main" id="{124D4CAA-133B-B88A-74F8-407F69B24926}"/>
              </a:ext>
            </a:extLst>
          </p:cNvPr>
          <p:cNvSpPr>
            <a:spLocks noGrp="1"/>
          </p:cNvSpPr>
          <p:nvPr>
            <p:ph type="body" sz="quarter" idx="19" hasCustomPrompt="1"/>
          </p:nvPr>
        </p:nvSpPr>
        <p:spPr>
          <a:xfrm>
            <a:off x="6114945" y="1262740"/>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Tree>
    <p:extLst>
      <p:ext uri="{BB962C8B-B14F-4D97-AF65-F5344CB8AC3E}">
        <p14:creationId xmlns:p14="http://schemas.microsoft.com/office/powerpoint/2010/main" val="420617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11075143"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rgbClr val="000000"/>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2pPr>
            <a:lvl3pPr marL="1143000" indent="-228600">
              <a:lnSpc>
                <a:spcPct val="1000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3pPr>
            <a:lvl4pPr marL="1600200" indent="-228600">
              <a:lnSpc>
                <a:spcPct val="1000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4pPr>
            <a:lvl5pPr marL="2057400" indent="-228600">
              <a:lnSpc>
                <a:spcPct val="1000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143147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platzhalter 17">
            <a:extLst>
              <a:ext uri="{FF2B5EF4-FFF2-40B4-BE49-F238E27FC236}">
                <a16:creationId xmlns:a16="http://schemas.microsoft.com/office/drawing/2014/main" id="{E494F037-B453-E6C3-6931-1688CF9B959E}"/>
              </a:ext>
            </a:extLst>
          </p:cNvPr>
          <p:cNvSpPr>
            <a:spLocks noGrp="1"/>
          </p:cNvSpPr>
          <p:nvPr>
            <p:ph type="body" sz="quarter" idx="14" hasCustomPrompt="1"/>
          </p:nvPr>
        </p:nvSpPr>
        <p:spPr>
          <a:xfrm>
            <a:off x="555867" y="2582402"/>
            <a:ext cx="8311908" cy="717437"/>
          </a:xfrm>
          <a:prstGeom prst="rect">
            <a:avLst/>
          </a:prstGeom>
        </p:spPr>
        <p:txBody>
          <a:bodyPr lIns="0" tIns="0" rIns="0" bIns="0" anchor="t" anchorCtr="0"/>
          <a:lstStyle>
            <a:lvl1pPr marL="0" indent="0">
              <a:lnSpc>
                <a:spcPts val="3700"/>
              </a:lnSpc>
              <a:spcBef>
                <a:spcPts val="0"/>
              </a:spcBef>
              <a:buNone/>
              <a:defRPr sz="37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5" name="Textplatzhalter 17">
            <a:extLst>
              <a:ext uri="{FF2B5EF4-FFF2-40B4-BE49-F238E27FC236}">
                <a16:creationId xmlns:a16="http://schemas.microsoft.com/office/drawing/2014/main" id="{A837A2E9-5AA7-3D02-1A49-6988BEC5B8B2}"/>
              </a:ext>
            </a:extLst>
          </p:cNvPr>
          <p:cNvSpPr>
            <a:spLocks noGrp="1"/>
          </p:cNvSpPr>
          <p:nvPr>
            <p:ph type="body" sz="quarter" idx="15" hasCustomPrompt="1"/>
          </p:nvPr>
        </p:nvSpPr>
        <p:spPr>
          <a:xfrm>
            <a:off x="551510" y="4180427"/>
            <a:ext cx="8311908" cy="717437"/>
          </a:xfrm>
          <a:prstGeom prst="rect">
            <a:avLst/>
          </a:prstGeom>
        </p:spPr>
        <p:txBody>
          <a:bodyPr lIns="0" tIns="0" rIns="0" bIns="0" anchor="t" anchorCtr="0"/>
          <a:lstStyle>
            <a:lvl1pPr marL="0" indent="0">
              <a:lnSpc>
                <a:spcPct val="100000"/>
              </a:lnSpc>
              <a:spcBef>
                <a:spcPts val="0"/>
              </a:spcBef>
              <a:buNone/>
              <a:defRPr sz="2000" b="1">
                <a:solidFill>
                  <a:srgbClr val="000000"/>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36194989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hteck 4">
            <a:extLst>
              <a:ext uri="{FF2B5EF4-FFF2-40B4-BE49-F238E27FC236}">
                <a16:creationId xmlns:a16="http://schemas.microsoft.com/office/drawing/2014/main" id="{B97C5655-F240-634C-9B7B-B6181A1B3AF5}"/>
              </a:ext>
            </a:extLst>
          </p:cNvPr>
          <p:cNvSpPr/>
          <p:nvPr userDrawn="1"/>
        </p:nvSpPr>
        <p:spPr>
          <a:xfrm>
            <a:off x="0" y="1668462"/>
            <a:ext cx="12192000" cy="5189537"/>
          </a:xfrm>
          <a:custGeom>
            <a:avLst/>
            <a:gdLst>
              <a:gd name="connsiteX0" fmla="*/ 0 w 12192000"/>
              <a:gd name="connsiteY0" fmla="*/ 0 h 4760912"/>
              <a:gd name="connsiteX1" fmla="*/ 12192000 w 12192000"/>
              <a:gd name="connsiteY1" fmla="*/ 0 h 4760912"/>
              <a:gd name="connsiteX2" fmla="*/ 12192000 w 12192000"/>
              <a:gd name="connsiteY2" fmla="*/ 4760912 h 4760912"/>
              <a:gd name="connsiteX3" fmla="*/ 0 w 12192000"/>
              <a:gd name="connsiteY3" fmla="*/ 4760912 h 4760912"/>
              <a:gd name="connsiteX4" fmla="*/ 0 w 12192000"/>
              <a:gd name="connsiteY4" fmla="*/ 0 h 4760912"/>
              <a:gd name="connsiteX0" fmla="*/ 0 w 12192000"/>
              <a:gd name="connsiteY0" fmla="*/ 212725 h 4973637"/>
              <a:gd name="connsiteX1" fmla="*/ 12192000 w 12192000"/>
              <a:gd name="connsiteY1" fmla="*/ 0 h 4973637"/>
              <a:gd name="connsiteX2" fmla="*/ 12192000 w 12192000"/>
              <a:gd name="connsiteY2" fmla="*/ 4973637 h 4973637"/>
              <a:gd name="connsiteX3" fmla="*/ 0 w 12192000"/>
              <a:gd name="connsiteY3" fmla="*/ 4973637 h 4973637"/>
              <a:gd name="connsiteX4" fmla="*/ 0 w 12192000"/>
              <a:gd name="connsiteY4" fmla="*/ 212725 h 4973637"/>
              <a:gd name="connsiteX0" fmla="*/ 0 w 12192000"/>
              <a:gd name="connsiteY0" fmla="*/ 428625 h 5189537"/>
              <a:gd name="connsiteX1" fmla="*/ 12192000 w 12192000"/>
              <a:gd name="connsiteY1" fmla="*/ 0 h 5189537"/>
              <a:gd name="connsiteX2" fmla="*/ 12192000 w 12192000"/>
              <a:gd name="connsiteY2" fmla="*/ 5189537 h 5189537"/>
              <a:gd name="connsiteX3" fmla="*/ 0 w 12192000"/>
              <a:gd name="connsiteY3" fmla="*/ 5189537 h 5189537"/>
              <a:gd name="connsiteX4" fmla="*/ 0 w 12192000"/>
              <a:gd name="connsiteY4" fmla="*/ 428625 h 518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89537">
                <a:moveTo>
                  <a:pt x="0" y="428625"/>
                </a:moveTo>
                <a:lnTo>
                  <a:pt x="12192000" y="0"/>
                </a:lnTo>
                <a:lnTo>
                  <a:pt x="12192000" y="5189537"/>
                </a:lnTo>
                <a:lnTo>
                  <a:pt x="0" y="5189537"/>
                </a:lnTo>
                <a:lnTo>
                  <a:pt x="0" y="42862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F8DDEEBD-D00D-1249-9E02-EDC0548BFCA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388168" y="378741"/>
            <a:ext cx="2250000" cy="774000"/>
          </a:xfrm>
          <a:prstGeom prst="rect">
            <a:avLst/>
          </a:prstGeom>
        </p:spPr>
      </p:pic>
      <p:grpSp>
        <p:nvGrpSpPr>
          <p:cNvPr id="2" name="Group 1">
            <a:extLst>
              <a:ext uri="{FF2B5EF4-FFF2-40B4-BE49-F238E27FC236}">
                <a16:creationId xmlns:a16="http://schemas.microsoft.com/office/drawing/2014/main" id="{33597FE0-CC24-D198-44F6-8B86AC8E52DB}"/>
              </a:ext>
            </a:extLst>
          </p:cNvPr>
          <p:cNvGrpSpPr/>
          <p:nvPr userDrawn="1"/>
        </p:nvGrpSpPr>
        <p:grpSpPr>
          <a:xfrm>
            <a:off x="9433249" y="6055568"/>
            <a:ext cx="2258008" cy="569167"/>
            <a:chOff x="9433249" y="6055568"/>
            <a:chExt cx="2258008" cy="569167"/>
          </a:xfrm>
        </p:grpSpPr>
        <p:sp>
          <p:nvSpPr>
            <p:cNvPr id="3" name="Rectangle: Rounded Corners 2">
              <a:extLst>
                <a:ext uri="{FF2B5EF4-FFF2-40B4-BE49-F238E27FC236}">
                  <a16:creationId xmlns:a16="http://schemas.microsoft.com/office/drawing/2014/main" id="{12D5CBC3-F82D-3CBE-40BC-802F674C616B}"/>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5A0E74B8-E76E-1A0B-C1A8-60E6BE5351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90187" y="6124808"/>
              <a:ext cx="2124769" cy="426320"/>
            </a:xfrm>
            <a:prstGeom prst="rect">
              <a:avLst/>
            </a:prstGeom>
          </p:spPr>
        </p:pic>
      </p:grpSp>
    </p:spTree>
    <p:extLst>
      <p:ext uri="{BB962C8B-B14F-4D97-AF65-F5344CB8AC3E}">
        <p14:creationId xmlns:p14="http://schemas.microsoft.com/office/powerpoint/2010/main" val="3079698843"/>
      </p:ext>
    </p:extLst>
  </p:cSld>
  <p:clrMap bg1="lt1" tx1="dk1" bg2="lt2" tx2="dk2" accent1="accent1" accent2="accent2" accent3="accent3" accent4="accent4" accent5="accent5" accent6="accent6" hlink="hlink" folHlink="folHlink"/>
  <p:sldLayoutIdLst>
    <p:sldLayoutId id="214748371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orient="horz" pos="346" userDrawn="1">
          <p15:clr>
            <a:srgbClr val="F26B43"/>
          </p15:clr>
        </p15:guide>
        <p15:guide id="4" pos="1232" userDrawn="1">
          <p15:clr>
            <a:srgbClr val="F26B43"/>
          </p15:clr>
        </p15:guide>
        <p15:guide id="5" orient="horz" pos="3974" userDrawn="1">
          <p15:clr>
            <a:srgbClr val="F26B43"/>
          </p15:clr>
        </p15:guide>
        <p15:guide id="6" orient="horz" pos="663" userDrawn="1">
          <p15:clr>
            <a:srgbClr val="F26B43"/>
          </p15:clr>
        </p15:guide>
        <p15:guide id="7" orient="horz" pos="1003" userDrawn="1">
          <p15:clr>
            <a:srgbClr val="F26B43"/>
          </p15:clr>
        </p15:guide>
        <p15:guide id="8" orient="horz" pos="1321" userDrawn="1">
          <p15:clr>
            <a:srgbClr val="F26B43"/>
          </p15:clr>
        </p15:guide>
        <p15:guide id="9" orient="horz" pos="1661" userDrawn="1">
          <p15:clr>
            <a:srgbClr val="F26B43"/>
          </p15:clr>
        </p15:guide>
        <p15:guide id="10" orient="horz" pos="2001" userDrawn="1">
          <p15:clr>
            <a:srgbClr val="F26B43"/>
          </p15:clr>
        </p15:guide>
        <p15:guide id="11" orient="horz" pos="3339" userDrawn="1">
          <p15:clr>
            <a:srgbClr val="F26B43"/>
          </p15:clr>
        </p15:guide>
        <p15:guide id="12" orient="horz" pos="2319" userDrawn="1">
          <p15:clr>
            <a:srgbClr val="F26B43"/>
          </p15:clr>
        </p15:guide>
        <p15:guide id="13" orient="horz" pos="2999" userDrawn="1">
          <p15:clr>
            <a:srgbClr val="F26B43"/>
          </p15:clr>
        </p15:guide>
        <p15:guide id="14" orient="horz" pos="3657" userDrawn="1">
          <p15:clr>
            <a:srgbClr val="F26B43"/>
          </p15:clr>
        </p15:guide>
        <p15:guide id="15" orient="horz" pos="2659" userDrawn="1">
          <p15:clr>
            <a:srgbClr val="F26B43"/>
          </p15:clr>
        </p15:guide>
        <p15:guide id="16" pos="2094" userDrawn="1">
          <p15:clr>
            <a:srgbClr val="F26B43"/>
          </p15:clr>
        </p15:guide>
        <p15:guide id="17" pos="2978" userDrawn="1">
          <p15:clr>
            <a:srgbClr val="F26B43"/>
          </p15:clr>
        </p15:guide>
        <p15:guide id="18" pos="3840" userDrawn="1">
          <p15:clr>
            <a:srgbClr val="F26B43"/>
          </p15:clr>
        </p15:guide>
        <p15:guide id="19" pos="4725" userDrawn="1">
          <p15:clr>
            <a:srgbClr val="F26B43"/>
          </p15:clr>
        </p15:guide>
        <p15:guide id="20" pos="5586" userDrawn="1">
          <p15:clr>
            <a:srgbClr val="F26B43"/>
          </p15:clr>
        </p15:guide>
        <p15:guide id="21" pos="64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1">
            <a:extLst>
              <a:ext uri="{FF2B5EF4-FFF2-40B4-BE49-F238E27FC236}">
                <a16:creationId xmlns:a16="http://schemas.microsoft.com/office/drawing/2014/main" id="{48266648-C51B-EA45-AE41-AF74B0A4657C}"/>
              </a:ext>
            </a:extLst>
          </p:cNvPr>
          <p:cNvSpPr/>
          <p:nvPr userDrawn="1"/>
        </p:nvSpPr>
        <p:spPr>
          <a:xfrm>
            <a:off x="0" y="5748124"/>
            <a:ext cx="12195175" cy="1109875"/>
          </a:xfrm>
          <a:custGeom>
            <a:avLst/>
            <a:gdLst>
              <a:gd name="connsiteX0" fmla="*/ 0 w 12192000"/>
              <a:gd name="connsiteY0" fmla="*/ 0 h 687600"/>
              <a:gd name="connsiteX1" fmla="*/ 12192000 w 12192000"/>
              <a:gd name="connsiteY1" fmla="*/ 0 h 687600"/>
              <a:gd name="connsiteX2" fmla="*/ 12192000 w 12192000"/>
              <a:gd name="connsiteY2" fmla="*/ 687600 h 687600"/>
              <a:gd name="connsiteX3" fmla="*/ 0 w 12192000"/>
              <a:gd name="connsiteY3" fmla="*/ 687600 h 687600"/>
              <a:gd name="connsiteX4" fmla="*/ 0 w 12192000"/>
              <a:gd name="connsiteY4" fmla="*/ 0 h 687600"/>
              <a:gd name="connsiteX0" fmla="*/ 0 w 12195175"/>
              <a:gd name="connsiteY0" fmla="*/ 422275 h 1109875"/>
              <a:gd name="connsiteX1" fmla="*/ 12195175 w 12195175"/>
              <a:gd name="connsiteY1" fmla="*/ 0 h 1109875"/>
              <a:gd name="connsiteX2" fmla="*/ 12192000 w 12195175"/>
              <a:gd name="connsiteY2" fmla="*/ 1109875 h 1109875"/>
              <a:gd name="connsiteX3" fmla="*/ 0 w 12195175"/>
              <a:gd name="connsiteY3" fmla="*/ 1109875 h 1109875"/>
              <a:gd name="connsiteX4" fmla="*/ 0 w 12195175"/>
              <a:gd name="connsiteY4" fmla="*/ 422275 h 110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175" h="1109875">
                <a:moveTo>
                  <a:pt x="0" y="422275"/>
                </a:moveTo>
                <a:lnTo>
                  <a:pt x="12195175" y="0"/>
                </a:lnTo>
                <a:cubicBezTo>
                  <a:pt x="12194117" y="369958"/>
                  <a:pt x="12193058" y="739917"/>
                  <a:pt x="12192000" y="1109875"/>
                </a:cubicBezTo>
                <a:lnTo>
                  <a:pt x="0" y="1109875"/>
                </a:lnTo>
                <a:lnTo>
                  <a:pt x="0" y="42227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90A395C2-361B-A14B-9312-A16F3F6780A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14598" y="378000"/>
            <a:ext cx="1004400" cy="766068"/>
          </a:xfrm>
          <a:prstGeom prst="rect">
            <a:avLst/>
          </a:prstGeom>
        </p:spPr>
      </p:pic>
      <p:sp>
        <p:nvSpPr>
          <p:cNvPr id="20" name="Textfeld 19">
            <a:extLst>
              <a:ext uri="{FF2B5EF4-FFF2-40B4-BE49-F238E27FC236}">
                <a16:creationId xmlns:a16="http://schemas.microsoft.com/office/drawing/2014/main" id="{36184FE9-ADE0-F94C-90C6-58CFCA50F9A4}"/>
              </a:ext>
            </a:extLst>
          </p:cNvPr>
          <p:cNvSpPr txBox="1"/>
          <p:nvPr userDrawn="1"/>
        </p:nvSpPr>
        <p:spPr>
          <a:xfrm>
            <a:off x="1196393" y="6393866"/>
            <a:ext cx="7615318" cy="215444"/>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bg1"/>
                </a:solidFill>
                <a:latin typeface="+mn-lt"/>
                <a:cs typeface="Arial" panose="020B0604020202020204" pitchFamily="34" charset="0"/>
              </a:rPr>
              <a:t>Matthias Boehm | FG DAMS | AMLS </a:t>
            </a:r>
            <a:r>
              <a:rPr lang="en-US" sz="1400" b="0" noProof="0" dirty="0" err="1">
                <a:solidFill>
                  <a:schemeClr val="bg1"/>
                </a:solidFill>
                <a:latin typeface="+mn-lt"/>
                <a:cs typeface="Arial" panose="020B0604020202020204" pitchFamily="34" charset="0"/>
              </a:rPr>
              <a:t>SoSe</a:t>
            </a:r>
            <a:r>
              <a:rPr lang="en-US" sz="1400" b="0" noProof="0" dirty="0">
                <a:solidFill>
                  <a:schemeClr val="bg1"/>
                </a:solidFill>
                <a:latin typeface="+mn-lt"/>
                <a:cs typeface="Arial" panose="020B0604020202020204" pitchFamily="34" charset="0"/>
              </a:rPr>
              <a:t> 2023 – </a:t>
            </a:r>
            <a:r>
              <a:rPr lang="en-US" sz="1400" b="1" noProof="0" dirty="0">
                <a:solidFill>
                  <a:schemeClr val="bg1"/>
                </a:solidFill>
                <a:latin typeface="+mn-lt"/>
                <a:cs typeface="Arial" panose="020B0604020202020204" pitchFamily="34" charset="0"/>
              </a:rPr>
              <a:t>12</a:t>
            </a:r>
            <a:r>
              <a:rPr lang="en-US" sz="1400" b="1" dirty="0">
                <a:solidFill>
                  <a:schemeClr val="bg1"/>
                </a:solidFill>
                <a:cs typeface="Arial" panose="020B0604020202020204" pitchFamily="34" charset="0"/>
              </a:rPr>
              <a:t> Model Deployment and Serving</a:t>
            </a:r>
            <a:r>
              <a:rPr lang="en-US" sz="1400" b="0" noProof="0" dirty="0">
                <a:solidFill>
                  <a:schemeClr val="bg1"/>
                </a:solidFill>
                <a:latin typeface="+mn-lt"/>
                <a:cs typeface="Arial" panose="020B0604020202020204" pitchFamily="34" charset="0"/>
              </a:rPr>
              <a:t> </a:t>
            </a:r>
          </a:p>
        </p:txBody>
      </p:sp>
      <p:grpSp>
        <p:nvGrpSpPr>
          <p:cNvPr id="2" name="Group 1">
            <a:extLst>
              <a:ext uri="{FF2B5EF4-FFF2-40B4-BE49-F238E27FC236}">
                <a16:creationId xmlns:a16="http://schemas.microsoft.com/office/drawing/2014/main" id="{ECF44FBF-6529-4A53-F1BA-D10222FCFDB0}"/>
              </a:ext>
            </a:extLst>
          </p:cNvPr>
          <p:cNvGrpSpPr/>
          <p:nvPr userDrawn="1"/>
        </p:nvGrpSpPr>
        <p:grpSpPr>
          <a:xfrm>
            <a:off x="9433249" y="6055568"/>
            <a:ext cx="2258008" cy="569167"/>
            <a:chOff x="9433249" y="6055568"/>
            <a:chExt cx="2258008" cy="569167"/>
          </a:xfrm>
        </p:grpSpPr>
        <p:sp>
          <p:nvSpPr>
            <p:cNvPr id="22" name="Rectangle: Rounded Corners 21">
              <a:extLst>
                <a:ext uri="{FF2B5EF4-FFF2-40B4-BE49-F238E27FC236}">
                  <a16:creationId xmlns:a16="http://schemas.microsoft.com/office/drawing/2014/main" id="{0132AE6E-5DB2-25F8-161D-6A04BD40CA8C}"/>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A17F1DB4-F8F6-5B0E-9657-BBA11B1CD34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490187" y="6124808"/>
              <a:ext cx="2124769" cy="426320"/>
            </a:xfrm>
            <a:prstGeom prst="rect">
              <a:avLst/>
            </a:prstGeom>
          </p:spPr>
        </p:pic>
      </p:grpSp>
      <p:sp>
        <p:nvSpPr>
          <p:cNvPr id="24" name="Rectangle: Rounded Corners 23">
            <a:extLst>
              <a:ext uri="{FF2B5EF4-FFF2-40B4-BE49-F238E27FC236}">
                <a16:creationId xmlns:a16="http://schemas.microsoft.com/office/drawing/2014/main" id="{AFEDE8D1-082D-9900-BD99-D84E6B3FBCD0}"/>
              </a:ext>
            </a:extLst>
          </p:cNvPr>
          <p:cNvSpPr/>
          <p:nvPr userDrawn="1"/>
        </p:nvSpPr>
        <p:spPr>
          <a:xfrm>
            <a:off x="559027" y="6393872"/>
            <a:ext cx="391886" cy="217302"/>
          </a:xfrm>
          <a:prstGeom prst="roundRect">
            <a:avLst>
              <a:gd name="adj" fmla="val 29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675EF3AE-78B3-9641-A88A-C3B5FFA9245E}" type="slidenum">
              <a:rPr lang="de-DE" sz="1400" b="1" smtClean="0">
                <a:solidFill>
                  <a:srgbClr val="000000"/>
                </a:solidFill>
                <a:latin typeface="+mn-lt"/>
                <a:cs typeface="Arial" panose="020B0604020202020204" pitchFamily="34" charset="0"/>
              </a:rPr>
              <a:pPr/>
              <a:t>‹#›</a:t>
            </a:fld>
            <a:endParaRPr lang="en-US" sz="1400" dirty="0">
              <a:solidFill>
                <a:srgbClr val="000000"/>
              </a:solidFill>
            </a:endParaRPr>
          </a:p>
        </p:txBody>
      </p:sp>
    </p:spTree>
    <p:extLst>
      <p:ext uri="{BB962C8B-B14F-4D97-AF65-F5344CB8AC3E}">
        <p14:creationId xmlns:p14="http://schemas.microsoft.com/office/powerpoint/2010/main" val="3907247464"/>
      </p:ext>
    </p:extLst>
  </p:cSld>
  <p:clrMap bg1="lt1" tx1="dk1" bg2="lt2" tx2="dk2" accent1="accent1" accent2="accent2" accent3="accent3" accent4="accent4" accent5="accent5" accent6="accent6" hlink="hlink" folHlink="folHlink"/>
  <p:sldLayoutIdLst>
    <p:sldLayoutId id="2147483714" r:id="rId1"/>
    <p:sldLayoutId id="2147483707" r:id="rId2"/>
    <p:sldLayoutId id="214748371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emf"/><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nsorflow.org/lite/performance/post_training_quantization" TargetMode="External"/><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33.emf"/><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github.com/microsoft/hummingbird" TargetMode="External"/><Relationship Id="rId4" Type="http://schemas.openxmlformats.org/officeDocument/2006/relationships/image" Target="../media/image35.emf"/></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tu-berlin.zoom.us/j/9529634787?pwd=R1ZsN1M3SC9BOU1OcFdmem9zT202UT09"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hyperlink" Target="https://mboehm7.github.io/teaching/ss23_amls/index.ht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3.xml"/><Relationship Id="rId4" Type="http://schemas.openxmlformats.org/officeDocument/2006/relationships/image" Target="../media/image4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5.emf"/></Relationships>
</file>

<file path=ppt/slides/_rels/slide2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4.emf"/><Relationship Id="rId1" Type="http://schemas.openxmlformats.org/officeDocument/2006/relationships/slideLayout" Target="../slideLayouts/slideLayout3.xml"/><Relationship Id="rId4" Type="http://schemas.openxmlformats.org/officeDocument/2006/relationships/image" Target="../media/image47.emf"/></Relationships>
</file>

<file path=ppt/slides/_rels/slide2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0.emf"/><Relationship Id="rId4" Type="http://schemas.openxmlformats.org/officeDocument/2006/relationships/hyperlink" Target="https://scikit-multiflow.readthedocs.io/en/stable/api/generated/skmultiflow.drift_detection.ADWIN.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2.em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gdpr.eu/article-17-right-to-be-forgotten/" TargetMode="External"/><Relationship Id="rId4" Type="http://schemas.openxmlformats.org/officeDocument/2006/relationships/image" Target="../media/image54.emf"/></Relationships>
</file>

<file path=ppt/slides/_rels/slide3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3.xml"/><Relationship Id="rId4" Type="http://schemas.openxmlformats.org/officeDocument/2006/relationships/image" Target="../media/image57.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github.com/Microsoft/onnxruntime"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7.png"/><Relationship Id="rId7"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emf"/><Relationship Id="rId5" Type="http://schemas.openxmlformats.org/officeDocument/2006/relationships/image" Target="../media/image14.png"/><Relationship Id="rId4" Type="http://schemas.openxmlformats.org/officeDocument/2006/relationships/image" Target="../media/image18.png"/><Relationship Id="rId9"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91E010B-877E-604A-96C7-32EFC5B57054}"/>
              </a:ext>
            </a:extLst>
          </p:cNvPr>
          <p:cNvSpPr txBox="1"/>
          <p:nvPr/>
        </p:nvSpPr>
        <p:spPr>
          <a:xfrm>
            <a:off x="550801" y="3050935"/>
            <a:ext cx="11641199" cy="1154162"/>
          </a:xfrm>
          <a:prstGeom prst="rect">
            <a:avLst/>
          </a:prstGeom>
          <a:noFill/>
        </p:spPr>
        <p:txBody>
          <a:bodyPr wrap="square" lIns="0" tIns="0" rIns="0" bIns="0" rtlCol="0">
            <a:spAutoFit/>
          </a:bodyPr>
          <a:lstStyle/>
          <a:p>
            <a:pPr>
              <a:lnSpc>
                <a:spcPts val="4500"/>
              </a:lnSpc>
            </a:pPr>
            <a:r>
              <a:rPr lang="en-US" sz="4500" b="1" dirty="0">
                <a:solidFill>
                  <a:schemeClr val="bg1"/>
                </a:solidFill>
                <a:cs typeface="Arial" panose="020B0604020202020204" pitchFamily="34" charset="0"/>
              </a:rPr>
              <a:t>Architecture of ML Systems (AMLS)</a:t>
            </a:r>
            <a:br>
              <a:rPr lang="en-US" sz="4500" b="1" dirty="0">
                <a:solidFill>
                  <a:schemeClr val="bg1"/>
                </a:solidFill>
                <a:cs typeface="Arial" panose="020B0604020202020204" pitchFamily="34" charset="0"/>
              </a:rPr>
            </a:br>
            <a:r>
              <a:rPr lang="en-US" sz="4100" b="1" dirty="0">
                <a:solidFill>
                  <a:schemeClr val="bg1"/>
                </a:solidFill>
                <a:cs typeface="Arial" panose="020B0604020202020204" pitchFamily="34" charset="0"/>
              </a:rPr>
              <a:t>12 Model Deployment and Serving</a:t>
            </a:r>
          </a:p>
        </p:txBody>
      </p:sp>
      <p:sp>
        <p:nvSpPr>
          <p:cNvPr id="5" name="Textfeld 4">
            <a:extLst>
              <a:ext uri="{FF2B5EF4-FFF2-40B4-BE49-F238E27FC236}">
                <a16:creationId xmlns:a16="http://schemas.microsoft.com/office/drawing/2014/main" id="{A7FB4931-3EF5-3045-BA3B-F8959781C0D1}"/>
              </a:ext>
            </a:extLst>
          </p:cNvPr>
          <p:cNvSpPr txBox="1"/>
          <p:nvPr/>
        </p:nvSpPr>
        <p:spPr>
          <a:xfrm>
            <a:off x="550801" y="4575355"/>
            <a:ext cx="8328079" cy="1231106"/>
          </a:xfrm>
          <a:prstGeom prst="rect">
            <a:avLst/>
          </a:prstGeom>
          <a:noFill/>
        </p:spPr>
        <p:txBody>
          <a:bodyPr wrap="square" lIns="0" tIns="0" rIns="0" bIns="0" rtlCol="0">
            <a:spAutoFit/>
          </a:bodyPr>
          <a:lstStyle/>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200" b="1" dirty="0">
                <a:solidFill>
                  <a:schemeClr val="bg1"/>
                </a:solidFill>
                <a:cs typeface="Arial" panose="020B0604020202020204" pitchFamily="34" charset="0"/>
              </a:rPr>
              <a:t>Prof. Dr. Matthias Boehm</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err="1">
                <a:solidFill>
                  <a:schemeClr val="bg1"/>
                </a:solidFill>
                <a:cs typeface="Arial" panose="020B0604020202020204" pitchFamily="34" charset="0"/>
              </a:rPr>
              <a:t>Technische</a:t>
            </a:r>
            <a:r>
              <a:rPr lang="en-US" sz="2000" dirty="0">
                <a:solidFill>
                  <a:schemeClr val="bg1"/>
                </a:solidFill>
                <a:cs typeface="Arial" panose="020B0604020202020204" pitchFamily="34" charset="0"/>
              </a:rPr>
              <a:t> Universität Berlin</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Berlin Institute for the Foundations of Learning and Data</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Big Data Engineering (DAMS Lab)</a:t>
            </a:r>
            <a:endParaRPr lang="de-DE" sz="2000" dirty="0">
              <a:solidFill>
                <a:schemeClr val="bg1"/>
              </a:solidFill>
              <a:cs typeface="Arial" panose="020B0604020202020204" pitchFamily="34" charset="0"/>
            </a:endParaRPr>
          </a:p>
        </p:txBody>
      </p:sp>
      <p:pic>
        <p:nvPicPr>
          <p:cNvPr id="2" name="Picture 1">
            <a:extLst>
              <a:ext uri="{FF2B5EF4-FFF2-40B4-BE49-F238E27FC236}">
                <a16:creationId xmlns:a16="http://schemas.microsoft.com/office/drawing/2014/main" id="{FC28C5F3-C7B7-3F09-E67B-2CB951E0B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01" y="6321314"/>
            <a:ext cx="853163" cy="301451"/>
          </a:xfrm>
          <a:prstGeom prst="rect">
            <a:avLst/>
          </a:prstGeom>
        </p:spPr>
      </p:pic>
      <p:sp>
        <p:nvSpPr>
          <p:cNvPr id="7" name="TextBox 6">
            <a:extLst>
              <a:ext uri="{FF2B5EF4-FFF2-40B4-BE49-F238E27FC236}">
                <a16:creationId xmlns:a16="http://schemas.microsoft.com/office/drawing/2014/main" id="{C78920D0-3EF7-66BD-9DA1-37967723809B}"/>
              </a:ext>
            </a:extLst>
          </p:cNvPr>
          <p:cNvSpPr txBox="1"/>
          <p:nvPr/>
        </p:nvSpPr>
        <p:spPr>
          <a:xfrm>
            <a:off x="1518108" y="6275437"/>
            <a:ext cx="3264099" cy="369332"/>
          </a:xfrm>
          <a:prstGeom prst="rect">
            <a:avLst/>
          </a:prstGeom>
          <a:noFill/>
        </p:spPr>
        <p:txBody>
          <a:bodyPr wrap="square" lIns="0" rIns="0" rtlCol="0">
            <a:spAutoFit/>
          </a:bodyPr>
          <a:lstStyle/>
          <a:p>
            <a:r>
              <a:rPr lang="en-US" dirty="0">
                <a:solidFill>
                  <a:schemeClr val="bg1"/>
                </a:solidFill>
                <a:latin typeface="Calibri" panose="020F0502020204030204" pitchFamily="34" charset="0"/>
                <a:cs typeface="Calibri" panose="020F0502020204030204" pitchFamily="34" charset="0"/>
              </a:rPr>
              <a:t>Last update: Jul 08, 2023</a:t>
            </a:r>
          </a:p>
        </p:txBody>
      </p:sp>
    </p:spTree>
    <p:extLst>
      <p:ext uri="{BB962C8B-B14F-4D97-AF65-F5344CB8AC3E}">
        <p14:creationId xmlns:p14="http://schemas.microsoft.com/office/powerpoint/2010/main" val="353387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63E65FB-C2D3-15E3-5E16-6977885D8AA2}"/>
              </a:ext>
            </a:extLst>
          </p:cNvPr>
          <p:cNvSpPr/>
          <p:nvPr/>
        </p:nvSpPr>
        <p:spPr>
          <a:xfrm>
            <a:off x="1194318" y="5700827"/>
            <a:ext cx="10997682" cy="115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ext Placeholder 1">
            <a:extLst>
              <a:ext uri="{FF2B5EF4-FFF2-40B4-BE49-F238E27FC236}">
                <a16:creationId xmlns:a16="http://schemas.microsoft.com/office/drawing/2014/main" id="{EEC6D6AE-72F9-8923-2EC3-1B9596C48950}"/>
              </a:ext>
            </a:extLst>
          </p:cNvPr>
          <p:cNvSpPr>
            <a:spLocks noGrp="1"/>
          </p:cNvSpPr>
          <p:nvPr>
            <p:ph type="body" sz="quarter" idx="18"/>
          </p:nvPr>
        </p:nvSpPr>
        <p:spPr/>
        <p:txBody>
          <a:bodyPr/>
          <a:lstStyle/>
          <a:p>
            <a:r>
              <a:rPr lang="en-US" dirty="0"/>
              <a:t>Definition Serverless</a:t>
            </a:r>
          </a:p>
          <a:p>
            <a:pPr lvl="1"/>
            <a:r>
              <a:rPr lang="en-US" b="1" dirty="0" err="1">
                <a:solidFill>
                  <a:schemeClr val="accent1"/>
                </a:solidFill>
              </a:rPr>
              <a:t>FaaS</a:t>
            </a:r>
            <a:r>
              <a:rPr lang="en-US" b="1" dirty="0">
                <a:solidFill>
                  <a:schemeClr val="accent1"/>
                </a:solidFill>
              </a:rPr>
              <a:t>: </a:t>
            </a:r>
            <a:r>
              <a:rPr lang="en-US" dirty="0"/>
              <a:t>functions-as-a-service (event-driven, stateless input-output mapping)</a:t>
            </a:r>
          </a:p>
          <a:p>
            <a:pPr lvl="1"/>
            <a:r>
              <a:rPr lang="en-US" dirty="0"/>
              <a:t>Infrastructure for deployment and auto-scaling of APIs/functions</a:t>
            </a:r>
          </a:p>
          <a:p>
            <a:pPr lvl="1"/>
            <a:r>
              <a:rPr lang="en-US" dirty="0"/>
              <a:t>Examples: </a:t>
            </a:r>
            <a:r>
              <a:rPr lang="en-US" b="1" dirty="0">
                <a:solidFill>
                  <a:srgbClr val="7889FB"/>
                </a:solidFill>
              </a:rPr>
              <a:t>Amazon Lambda</a:t>
            </a:r>
            <a:r>
              <a:rPr lang="en-US" dirty="0"/>
              <a:t>, </a:t>
            </a:r>
            <a:r>
              <a:rPr lang="en-US" b="1" dirty="0">
                <a:solidFill>
                  <a:srgbClr val="7889FB"/>
                </a:solidFill>
              </a:rPr>
              <a:t>Microsoft Azure Functions</a:t>
            </a:r>
            <a:r>
              <a:rPr lang="en-US" dirty="0"/>
              <a:t>, </a:t>
            </a:r>
            <a:r>
              <a:rPr lang="en-US" dirty="0" err="1"/>
              <a:t>etc</a:t>
            </a: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3"/>
            <a:endParaRPr lang="en-US" sz="1000" dirty="0"/>
          </a:p>
          <a:p>
            <a:r>
              <a:rPr lang="en-US" dirty="0"/>
              <a:t>Example</a:t>
            </a:r>
          </a:p>
          <a:p>
            <a:endParaRPr lang="en-US" dirty="0"/>
          </a:p>
        </p:txBody>
      </p:sp>
      <p:sp>
        <p:nvSpPr>
          <p:cNvPr id="3" name="Text Placeholder 2">
            <a:extLst>
              <a:ext uri="{FF2B5EF4-FFF2-40B4-BE49-F238E27FC236}">
                <a16:creationId xmlns:a16="http://schemas.microsoft.com/office/drawing/2014/main" id="{5AF6A799-CAB5-F428-B7C3-2BA14822FF28}"/>
              </a:ext>
            </a:extLst>
          </p:cNvPr>
          <p:cNvSpPr>
            <a:spLocks noGrp="1"/>
          </p:cNvSpPr>
          <p:nvPr>
            <p:ph type="body" sz="quarter" idx="14"/>
          </p:nvPr>
        </p:nvSpPr>
        <p:spPr/>
        <p:txBody>
          <a:bodyPr/>
          <a:lstStyle/>
          <a:p>
            <a:r>
              <a:rPr lang="en-US" dirty="0"/>
              <a:t>Serverless Computing</a:t>
            </a:r>
          </a:p>
        </p:txBody>
      </p:sp>
      <p:pic>
        <p:nvPicPr>
          <p:cNvPr id="4" name="Picture 3">
            <a:extLst>
              <a:ext uri="{FF2B5EF4-FFF2-40B4-BE49-F238E27FC236}">
                <a16:creationId xmlns:a16="http://schemas.microsoft.com/office/drawing/2014/main" id="{4AED383F-EA4A-EF21-BFD1-811C9A52B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0356" y="1892499"/>
            <a:ext cx="720725" cy="483606"/>
          </a:xfrm>
          <a:prstGeom prst="rect">
            <a:avLst/>
          </a:prstGeom>
        </p:spPr>
      </p:pic>
      <p:pic>
        <p:nvPicPr>
          <p:cNvPr id="5" name="Picture 4">
            <a:extLst>
              <a:ext uri="{FF2B5EF4-FFF2-40B4-BE49-F238E27FC236}">
                <a16:creationId xmlns:a16="http://schemas.microsoft.com/office/drawing/2014/main" id="{FEDF7DCE-303C-90B8-85EA-B0ACB33B9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4004" y="1968872"/>
            <a:ext cx="797230" cy="630270"/>
          </a:xfrm>
          <a:prstGeom prst="rect">
            <a:avLst/>
          </a:prstGeom>
        </p:spPr>
      </p:pic>
      <p:sp>
        <p:nvSpPr>
          <p:cNvPr id="6" name="Lightning Bolt 5">
            <a:extLst>
              <a:ext uri="{FF2B5EF4-FFF2-40B4-BE49-F238E27FC236}">
                <a16:creationId xmlns:a16="http://schemas.microsoft.com/office/drawing/2014/main" id="{5685D2EE-FA08-E9B6-5D7D-30856A7E8953}"/>
              </a:ext>
            </a:extLst>
          </p:cNvPr>
          <p:cNvSpPr/>
          <p:nvPr/>
        </p:nvSpPr>
        <p:spPr>
          <a:xfrm>
            <a:off x="3386957" y="2740451"/>
            <a:ext cx="885217" cy="787940"/>
          </a:xfrm>
          <a:prstGeom prst="lightningBol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9D40701-F9C1-963D-56EF-658EB5D0EF5A}"/>
              </a:ext>
            </a:extLst>
          </p:cNvPr>
          <p:cNvSpPr txBox="1"/>
          <p:nvPr/>
        </p:nvSpPr>
        <p:spPr>
          <a:xfrm>
            <a:off x="1995373" y="2672756"/>
            <a:ext cx="1391055" cy="923330"/>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Event Source </a:t>
            </a:r>
            <a:r>
              <a:rPr lang="en-US" dirty="0">
                <a:latin typeface="Calibri" panose="020F0502020204030204" pitchFamily="34" charset="0"/>
                <a:cs typeface="Calibri" panose="020F0502020204030204" pitchFamily="34" charset="0"/>
              </a:rPr>
              <a:t>(e.g., cloud services)</a:t>
            </a:r>
          </a:p>
        </p:txBody>
      </p:sp>
      <p:cxnSp>
        <p:nvCxnSpPr>
          <p:cNvPr id="8" name="Straight Arrow Connector 7">
            <a:extLst>
              <a:ext uri="{FF2B5EF4-FFF2-40B4-BE49-F238E27FC236}">
                <a16:creationId xmlns:a16="http://schemas.microsoft.com/office/drawing/2014/main" id="{DA087614-327A-CDC6-7BCB-3DB392BDC9BD}"/>
              </a:ext>
            </a:extLst>
          </p:cNvPr>
          <p:cNvCxnSpPr/>
          <p:nvPr/>
        </p:nvCxnSpPr>
        <p:spPr>
          <a:xfrm>
            <a:off x="5954805" y="3072474"/>
            <a:ext cx="869327" cy="0"/>
          </a:xfrm>
          <a:prstGeom prst="straightConnector1">
            <a:avLst/>
          </a:prstGeom>
          <a:noFill/>
          <a:ln w="19050" cap="sq" cmpd="sng" algn="ctr">
            <a:solidFill>
              <a:srgbClr val="7889FB"/>
            </a:solidFill>
            <a:prstDash val="solid"/>
            <a:round/>
            <a:headEnd type="none"/>
            <a:tailEnd type="triangle" w="med" len="lg"/>
          </a:ln>
          <a:effectLst/>
        </p:spPr>
      </p:cxnSp>
      <p:cxnSp>
        <p:nvCxnSpPr>
          <p:cNvPr id="9" name="Straight Arrow Connector 8">
            <a:extLst>
              <a:ext uri="{FF2B5EF4-FFF2-40B4-BE49-F238E27FC236}">
                <a16:creationId xmlns:a16="http://schemas.microsoft.com/office/drawing/2014/main" id="{AE60922F-F1FB-D7F1-14D5-BF1EBE3F1172}"/>
              </a:ext>
            </a:extLst>
          </p:cNvPr>
          <p:cNvCxnSpPr>
            <a:stCxn id="10" idx="3"/>
            <a:endCxn id="13" idx="1"/>
          </p:cNvCxnSpPr>
          <p:nvPr/>
        </p:nvCxnSpPr>
        <p:spPr>
          <a:xfrm>
            <a:off x="7719817" y="3133409"/>
            <a:ext cx="1185890" cy="2922"/>
          </a:xfrm>
          <a:prstGeom prst="straightConnector1">
            <a:avLst/>
          </a:prstGeom>
          <a:noFill/>
          <a:ln w="19050" cap="sq" cmpd="sng" algn="ctr">
            <a:solidFill>
              <a:srgbClr val="7889FB"/>
            </a:solidFill>
            <a:prstDash val="solid"/>
            <a:round/>
            <a:headEnd type="triangle" w="med" len="lg"/>
            <a:tailEnd type="triangle" w="med" len="lg"/>
          </a:ln>
          <a:effectLst/>
        </p:spPr>
      </p:cxnSp>
      <p:pic>
        <p:nvPicPr>
          <p:cNvPr id="10" name="Picture 9">
            <a:extLst>
              <a:ext uri="{FF2B5EF4-FFF2-40B4-BE49-F238E27FC236}">
                <a16:creationId xmlns:a16="http://schemas.microsoft.com/office/drawing/2014/main" id="{4C775332-E097-3031-EF14-9977FFAEA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587" y="2818274"/>
            <a:ext cx="797230" cy="630270"/>
          </a:xfrm>
          <a:prstGeom prst="rect">
            <a:avLst/>
          </a:prstGeom>
        </p:spPr>
      </p:pic>
      <p:sp>
        <p:nvSpPr>
          <p:cNvPr id="11" name="TextBox 10">
            <a:extLst>
              <a:ext uri="{FF2B5EF4-FFF2-40B4-BE49-F238E27FC236}">
                <a16:creationId xmlns:a16="http://schemas.microsoft.com/office/drawing/2014/main" id="{00E6FA90-555E-DEF0-4E0D-B13FAF1ECB88}"/>
              </a:ext>
            </a:extLst>
          </p:cNvPr>
          <p:cNvSpPr txBox="1"/>
          <p:nvPr/>
        </p:nvSpPr>
        <p:spPr>
          <a:xfrm>
            <a:off x="6421531" y="2523601"/>
            <a:ext cx="1920115" cy="369332"/>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Lambda Functions</a:t>
            </a:r>
            <a:endParaRPr lang="en-US" dirty="0">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75FE489F-6839-9C1D-CD4E-8003A4CA2044}"/>
              </a:ext>
            </a:extLst>
          </p:cNvPr>
          <p:cNvCxnSpPr>
            <a:endCxn id="15" idx="3"/>
          </p:cNvCxnSpPr>
          <p:nvPr/>
        </p:nvCxnSpPr>
        <p:spPr>
          <a:xfrm flipH="1">
            <a:off x="5954805" y="3184682"/>
            <a:ext cx="869327" cy="2861"/>
          </a:xfrm>
          <a:prstGeom prst="straightConnector1">
            <a:avLst/>
          </a:prstGeom>
          <a:noFill/>
          <a:ln w="19050" cap="sq" cmpd="sng" algn="ctr">
            <a:solidFill>
              <a:srgbClr val="7889FB"/>
            </a:solidFill>
            <a:prstDash val="solid"/>
            <a:round/>
            <a:headEnd type="none"/>
            <a:tailEnd type="triangle" w="med" len="lg"/>
          </a:ln>
          <a:effectLst/>
        </p:spPr>
      </p:cxnSp>
      <p:sp>
        <p:nvSpPr>
          <p:cNvPr id="13" name="TextBox 12">
            <a:extLst>
              <a:ext uri="{FF2B5EF4-FFF2-40B4-BE49-F238E27FC236}">
                <a16:creationId xmlns:a16="http://schemas.microsoft.com/office/drawing/2014/main" id="{FDDA8325-2BE9-5C7D-B2A2-3922A75089FF}"/>
              </a:ext>
            </a:extLst>
          </p:cNvPr>
          <p:cNvSpPr txBox="1"/>
          <p:nvPr/>
        </p:nvSpPr>
        <p:spPr>
          <a:xfrm>
            <a:off x="8905707" y="2813165"/>
            <a:ext cx="1391055" cy="646331"/>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Other APIs and Services</a:t>
            </a:r>
            <a:endParaRPr lang="en-US"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3F978706-D192-88E6-9BBC-6297D191639A}"/>
              </a:ext>
            </a:extLst>
          </p:cNvPr>
          <p:cNvSpPr txBox="1"/>
          <p:nvPr/>
        </p:nvSpPr>
        <p:spPr>
          <a:xfrm>
            <a:off x="6313800" y="3392202"/>
            <a:ext cx="2132455" cy="923330"/>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Auto scaling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Pay-per-request </a:t>
            </a:r>
            <a:br>
              <a:rPr lang="en-US" b="1" dirty="0">
                <a:solidFill>
                  <a:schemeClr val="accent1"/>
                </a:solidFill>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(1M x 100ms = 0.2$)</a:t>
            </a:r>
          </a:p>
        </p:txBody>
      </p:sp>
      <p:pic>
        <p:nvPicPr>
          <p:cNvPr id="15" name="Picture 14">
            <a:extLst>
              <a:ext uri="{FF2B5EF4-FFF2-40B4-BE49-F238E27FC236}">
                <a16:creationId xmlns:a16="http://schemas.microsoft.com/office/drawing/2014/main" id="{CCB9635E-CD89-EFBF-7BE4-807EDABEF0F2}"/>
              </a:ext>
            </a:extLst>
          </p:cNvPr>
          <p:cNvPicPr>
            <a:picLocks noChangeAspect="1"/>
          </p:cNvPicPr>
          <p:nvPr/>
        </p:nvPicPr>
        <p:blipFill>
          <a:blip r:embed="rId4"/>
          <a:stretch>
            <a:fillRect/>
          </a:stretch>
        </p:blipFill>
        <p:spPr>
          <a:xfrm>
            <a:off x="5145180" y="2616043"/>
            <a:ext cx="809625" cy="1143000"/>
          </a:xfrm>
          <a:prstGeom prst="rect">
            <a:avLst/>
          </a:prstGeom>
        </p:spPr>
      </p:pic>
      <p:cxnSp>
        <p:nvCxnSpPr>
          <p:cNvPr id="16" name="Straight Arrow Connector 15">
            <a:extLst>
              <a:ext uri="{FF2B5EF4-FFF2-40B4-BE49-F238E27FC236}">
                <a16:creationId xmlns:a16="http://schemas.microsoft.com/office/drawing/2014/main" id="{BEBFC5C5-1FE8-378B-4F57-831B9C969035}"/>
              </a:ext>
            </a:extLst>
          </p:cNvPr>
          <p:cNvCxnSpPr/>
          <p:nvPr/>
        </p:nvCxnSpPr>
        <p:spPr>
          <a:xfrm>
            <a:off x="4248265" y="3074150"/>
            <a:ext cx="869327" cy="0"/>
          </a:xfrm>
          <a:prstGeom prst="straightConnector1">
            <a:avLst/>
          </a:prstGeom>
          <a:noFill/>
          <a:ln w="19050" cap="sq" cmpd="sng" algn="ctr">
            <a:solidFill>
              <a:srgbClr val="7889FB"/>
            </a:solidFill>
            <a:prstDash val="solid"/>
            <a:round/>
            <a:headEnd type="none"/>
            <a:tailEnd type="triangle" w="med" len="lg"/>
          </a:ln>
          <a:effectLst/>
        </p:spPr>
      </p:cxnSp>
      <p:cxnSp>
        <p:nvCxnSpPr>
          <p:cNvPr id="17" name="Straight Arrow Connector 16">
            <a:extLst>
              <a:ext uri="{FF2B5EF4-FFF2-40B4-BE49-F238E27FC236}">
                <a16:creationId xmlns:a16="http://schemas.microsoft.com/office/drawing/2014/main" id="{41519E00-2965-0618-2643-F09A41B3B1E7}"/>
              </a:ext>
            </a:extLst>
          </p:cNvPr>
          <p:cNvCxnSpPr/>
          <p:nvPr/>
        </p:nvCxnSpPr>
        <p:spPr>
          <a:xfrm flipH="1">
            <a:off x="4248265" y="3186358"/>
            <a:ext cx="869327" cy="2861"/>
          </a:xfrm>
          <a:prstGeom prst="straightConnector1">
            <a:avLst/>
          </a:prstGeom>
          <a:noFill/>
          <a:ln w="19050" cap="sq" cmpd="sng" algn="ctr">
            <a:solidFill>
              <a:srgbClr val="7889FB"/>
            </a:solidFill>
            <a:prstDash val="solid"/>
            <a:round/>
            <a:headEnd type="none"/>
            <a:tailEnd type="triangle" w="med" len="lg"/>
          </a:ln>
          <a:effectLst/>
        </p:spPr>
      </p:cxnSp>
      <p:pic>
        <p:nvPicPr>
          <p:cNvPr id="18" name="Picture 17">
            <a:extLst>
              <a:ext uri="{FF2B5EF4-FFF2-40B4-BE49-F238E27FC236}">
                <a16:creationId xmlns:a16="http://schemas.microsoft.com/office/drawing/2014/main" id="{BA3AD50C-A689-949B-0DAB-7D2FBD23C526}"/>
              </a:ext>
            </a:extLst>
          </p:cNvPr>
          <p:cNvPicPr>
            <a:picLocks noChangeAspect="1"/>
          </p:cNvPicPr>
          <p:nvPr/>
        </p:nvPicPr>
        <p:blipFill>
          <a:blip r:embed="rId5"/>
          <a:stretch>
            <a:fillRect/>
          </a:stretch>
        </p:blipFill>
        <p:spPr>
          <a:xfrm>
            <a:off x="9819256" y="416578"/>
            <a:ext cx="497559" cy="640080"/>
          </a:xfrm>
          <a:prstGeom prst="rect">
            <a:avLst/>
          </a:prstGeom>
          <a:ln w="25400">
            <a:solidFill>
              <a:srgbClr val="7889FB"/>
            </a:solidFill>
          </a:ln>
        </p:spPr>
      </p:pic>
      <p:sp>
        <p:nvSpPr>
          <p:cNvPr id="19" name="TextBox 18">
            <a:extLst>
              <a:ext uri="{FF2B5EF4-FFF2-40B4-BE49-F238E27FC236}">
                <a16:creationId xmlns:a16="http://schemas.microsoft.com/office/drawing/2014/main" id="{35C177D1-092A-5FBC-B545-09129B82BAC3}"/>
              </a:ext>
            </a:extLst>
          </p:cNvPr>
          <p:cNvSpPr txBox="1"/>
          <p:nvPr/>
        </p:nvSpPr>
        <p:spPr>
          <a:xfrm>
            <a:off x="6694466" y="367938"/>
            <a:ext cx="2976663"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[Joseph M. </a:t>
            </a:r>
            <a:r>
              <a:rPr lang="en-US" sz="1400" dirty="0" err="1">
                <a:latin typeface="Calibri" panose="020F0502020204030204" pitchFamily="34" charset="0"/>
                <a:cs typeface="Calibri" panose="020F0502020204030204" pitchFamily="34" charset="0"/>
              </a:rPr>
              <a:t>Hellerstein</a:t>
            </a:r>
            <a:r>
              <a:rPr lang="en-US" sz="1400" dirty="0">
                <a:latin typeface="Calibri" panose="020F0502020204030204" pitchFamily="34" charset="0"/>
                <a:cs typeface="Calibri" panose="020F0502020204030204" pitchFamily="34" charset="0"/>
              </a:rPr>
              <a:t> et al: </a:t>
            </a:r>
            <a:r>
              <a:rPr lang="en-US" sz="1400" dirty="0" err="1">
                <a:latin typeface="Calibri" panose="020F0502020204030204" pitchFamily="34" charset="0"/>
                <a:cs typeface="Calibri" panose="020F0502020204030204" pitchFamily="34" charset="0"/>
              </a:rPr>
              <a:t>Serverless</a:t>
            </a:r>
            <a:r>
              <a:rPr lang="en-US" sz="1400" dirty="0">
                <a:latin typeface="Calibri" panose="020F0502020204030204" pitchFamily="34" charset="0"/>
                <a:cs typeface="Calibri" panose="020F0502020204030204" pitchFamily="34" charset="0"/>
              </a:rPr>
              <a:t> Computing: </a:t>
            </a:r>
            <a:r>
              <a:rPr lang="en-US" sz="1400" dirty="0">
                <a:solidFill>
                  <a:schemeClr val="accent1"/>
                </a:solidFill>
                <a:latin typeface="Calibri" panose="020F0502020204030204" pitchFamily="34" charset="0"/>
                <a:cs typeface="Calibri" panose="020F0502020204030204" pitchFamily="34" charset="0"/>
              </a:rPr>
              <a:t>One Step Forward, Two Steps Back</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CIDR 2019</a:t>
            </a:r>
            <a:r>
              <a:rPr lang="en-US" sz="1400" dirty="0">
                <a:latin typeface="Calibri" panose="020F0502020204030204" pitchFamily="34" charset="0"/>
                <a:cs typeface="Calibri" panose="020F0502020204030204" pitchFamily="34" charset="0"/>
              </a:rPr>
              <a:t>]</a:t>
            </a:r>
          </a:p>
        </p:txBody>
      </p:sp>
      <p:sp>
        <p:nvSpPr>
          <p:cNvPr id="20" name="TextBox 19">
            <a:extLst>
              <a:ext uri="{FF2B5EF4-FFF2-40B4-BE49-F238E27FC236}">
                <a16:creationId xmlns:a16="http://schemas.microsoft.com/office/drawing/2014/main" id="{BF9810B5-7CFC-678D-ECFE-178EF2D5F824}"/>
              </a:ext>
            </a:extLst>
          </p:cNvPr>
          <p:cNvSpPr txBox="1"/>
          <p:nvPr/>
        </p:nvSpPr>
        <p:spPr>
          <a:xfrm>
            <a:off x="2457954" y="4575196"/>
            <a:ext cx="7478746" cy="2046714"/>
          </a:xfrm>
          <a:prstGeom prst="rect">
            <a:avLst/>
          </a:prstGeom>
          <a:noFill/>
        </p:spPr>
        <p:txBody>
          <a:bodyPr wrap="square" lIns="0" rIns="0" rtlCol="0">
            <a:spAutoFit/>
          </a:bodyPr>
          <a:lstStyle/>
          <a:p>
            <a:r>
              <a:rPr lang="en-US" sz="1500" b="1" dirty="0">
                <a:latin typeface="Consolas" panose="020B0609020204030204" pitchFamily="49" charset="0"/>
                <a:cs typeface="Calibri" panose="020F0502020204030204" pitchFamily="34" charset="0"/>
              </a:rPr>
              <a:t>import</a:t>
            </a:r>
            <a:r>
              <a:rPr lang="en-US" sz="1500" dirty="0">
                <a:latin typeface="Consolas" panose="020B0609020204030204" pitchFamily="49" charset="0"/>
                <a:cs typeface="Calibri" panose="020F0502020204030204" pitchFamily="34" charset="0"/>
              </a:rPr>
              <a:t> </a:t>
            </a:r>
            <a:r>
              <a:rPr lang="en-US" sz="1500" dirty="0" err="1">
                <a:latin typeface="Consolas" panose="020B0609020204030204" pitchFamily="49" charset="0"/>
                <a:cs typeface="Calibri" panose="020F0502020204030204" pitchFamily="34" charset="0"/>
              </a:rPr>
              <a:t>com.amazonaws.services.lambda.runtime.Context</a:t>
            </a:r>
            <a:r>
              <a:rPr lang="en-US" sz="1500" dirty="0">
                <a:latin typeface="Consolas" panose="020B0609020204030204" pitchFamily="49" charset="0"/>
                <a:cs typeface="Calibri" panose="020F0502020204030204" pitchFamily="34" charset="0"/>
              </a:rPr>
              <a:t>;</a:t>
            </a:r>
          </a:p>
          <a:p>
            <a:r>
              <a:rPr lang="en-US" sz="1500" b="1" dirty="0">
                <a:latin typeface="Consolas" panose="020B0609020204030204" pitchFamily="49" charset="0"/>
                <a:cs typeface="Calibri" panose="020F0502020204030204" pitchFamily="34" charset="0"/>
              </a:rPr>
              <a:t>import</a:t>
            </a:r>
            <a:r>
              <a:rPr lang="en-US" sz="1500" dirty="0">
                <a:latin typeface="Consolas" panose="020B0609020204030204" pitchFamily="49" charset="0"/>
                <a:cs typeface="Calibri" panose="020F0502020204030204" pitchFamily="34" charset="0"/>
              </a:rPr>
              <a:t> </a:t>
            </a:r>
            <a:r>
              <a:rPr lang="en-US" sz="1500" dirty="0" err="1">
                <a:latin typeface="Consolas" panose="020B0609020204030204" pitchFamily="49" charset="0"/>
                <a:cs typeface="Calibri" panose="020F0502020204030204" pitchFamily="34" charset="0"/>
              </a:rPr>
              <a:t>com.amazonaws.services.lambda.runtime.RequestHandler</a:t>
            </a:r>
            <a:r>
              <a:rPr lang="en-US" sz="1500" dirty="0">
                <a:latin typeface="Consolas" panose="020B0609020204030204" pitchFamily="49" charset="0"/>
                <a:cs typeface="Calibri" panose="020F0502020204030204" pitchFamily="34" charset="0"/>
              </a:rPr>
              <a:t>;</a:t>
            </a:r>
          </a:p>
          <a:p>
            <a:endParaRPr lang="en-US" sz="700" dirty="0">
              <a:latin typeface="Consolas" panose="020B0609020204030204" pitchFamily="49" charset="0"/>
              <a:cs typeface="Calibri" panose="020F0502020204030204" pitchFamily="34" charset="0"/>
            </a:endParaRPr>
          </a:p>
          <a:p>
            <a:r>
              <a:rPr lang="en-US" sz="1500" b="1" dirty="0">
                <a:latin typeface="Consolas" panose="020B0609020204030204" pitchFamily="49" charset="0"/>
                <a:cs typeface="Calibri" panose="020F0502020204030204" pitchFamily="34" charset="0"/>
              </a:rPr>
              <a:t>public class</a:t>
            </a:r>
            <a:r>
              <a:rPr lang="en-US" sz="1500" dirty="0">
                <a:latin typeface="Consolas" panose="020B0609020204030204" pitchFamily="49" charset="0"/>
                <a:cs typeface="Calibri" panose="020F0502020204030204" pitchFamily="34" charset="0"/>
              </a:rPr>
              <a:t> </a:t>
            </a:r>
            <a:r>
              <a:rPr lang="en-US" sz="1500" dirty="0" err="1">
                <a:latin typeface="Consolas" panose="020B0609020204030204" pitchFamily="49" charset="0"/>
                <a:cs typeface="Calibri" panose="020F0502020204030204" pitchFamily="34" charset="0"/>
              </a:rPr>
              <a:t>MyHandler</a:t>
            </a:r>
            <a:r>
              <a:rPr lang="en-US" sz="1500" dirty="0">
                <a:latin typeface="Consolas" panose="020B0609020204030204" pitchFamily="49" charset="0"/>
                <a:cs typeface="Calibri" panose="020F0502020204030204" pitchFamily="34" charset="0"/>
              </a:rPr>
              <a:t> </a:t>
            </a:r>
            <a:r>
              <a:rPr lang="en-US" sz="1500" b="1" dirty="0">
                <a:latin typeface="Consolas" panose="020B0609020204030204" pitchFamily="49" charset="0"/>
                <a:cs typeface="Calibri" panose="020F0502020204030204" pitchFamily="34" charset="0"/>
              </a:rPr>
              <a:t>implements</a:t>
            </a:r>
            <a:r>
              <a:rPr lang="en-US" sz="1500" dirty="0">
                <a:latin typeface="Consolas" panose="020B0609020204030204" pitchFamily="49" charset="0"/>
                <a:cs typeface="Calibri" panose="020F0502020204030204" pitchFamily="34" charset="0"/>
              </a:rPr>
              <a:t> </a:t>
            </a:r>
            <a:r>
              <a:rPr lang="en-US" sz="1500" b="1" dirty="0" err="1">
                <a:solidFill>
                  <a:schemeClr val="accent1"/>
                </a:solidFill>
                <a:latin typeface="Consolas" panose="020B0609020204030204" pitchFamily="49" charset="0"/>
                <a:cs typeface="Calibri" panose="020F0502020204030204" pitchFamily="34" charset="0"/>
              </a:rPr>
              <a:t>RequestHandler</a:t>
            </a:r>
            <a:r>
              <a:rPr lang="en-US" sz="1500" dirty="0">
                <a:latin typeface="Consolas" panose="020B0609020204030204" pitchFamily="49" charset="0"/>
                <a:cs typeface="Calibri" panose="020F0502020204030204" pitchFamily="34" charset="0"/>
              </a:rPr>
              <a:t>&lt;Tuple, </a:t>
            </a:r>
            <a:r>
              <a:rPr lang="en-US" sz="1500" dirty="0" err="1">
                <a:latin typeface="Consolas" panose="020B0609020204030204" pitchFamily="49" charset="0"/>
                <a:cs typeface="Calibri" panose="020F0502020204030204" pitchFamily="34" charset="0"/>
              </a:rPr>
              <a:t>MyResponse</a:t>
            </a:r>
            <a:r>
              <a:rPr lang="en-US" sz="1500" dirty="0">
                <a:latin typeface="Consolas" panose="020B0609020204030204" pitchFamily="49" charset="0"/>
                <a:cs typeface="Calibri" panose="020F0502020204030204" pitchFamily="34" charset="0"/>
              </a:rPr>
              <a:t>&gt; {</a:t>
            </a:r>
          </a:p>
          <a:p>
            <a:r>
              <a:rPr lang="en-US" sz="1500" dirty="0">
                <a:latin typeface="Consolas" panose="020B0609020204030204" pitchFamily="49" charset="0"/>
                <a:cs typeface="Calibri" panose="020F0502020204030204" pitchFamily="34" charset="0"/>
              </a:rPr>
              <a:t>    @Override</a:t>
            </a:r>
          </a:p>
          <a:p>
            <a:r>
              <a:rPr lang="en-US" sz="1500" dirty="0">
                <a:latin typeface="Consolas" panose="020B0609020204030204" pitchFamily="49" charset="0"/>
                <a:cs typeface="Calibri" panose="020F0502020204030204" pitchFamily="34" charset="0"/>
              </a:rPr>
              <a:t>    </a:t>
            </a:r>
            <a:r>
              <a:rPr lang="en-US" sz="1500" b="1" dirty="0">
                <a:latin typeface="Consolas" panose="020B0609020204030204" pitchFamily="49" charset="0"/>
                <a:cs typeface="Calibri" panose="020F0502020204030204" pitchFamily="34" charset="0"/>
              </a:rPr>
              <a:t>public </a:t>
            </a:r>
            <a:r>
              <a:rPr lang="en-US" sz="1500" dirty="0" err="1">
                <a:latin typeface="Consolas" panose="020B0609020204030204" pitchFamily="49" charset="0"/>
                <a:cs typeface="Calibri" panose="020F0502020204030204" pitchFamily="34" charset="0"/>
              </a:rPr>
              <a:t>MyResponse</a:t>
            </a:r>
            <a:r>
              <a:rPr lang="en-US" sz="1500" dirty="0">
                <a:latin typeface="Consolas" panose="020B0609020204030204" pitchFamily="49" charset="0"/>
                <a:cs typeface="Calibri" panose="020F0502020204030204" pitchFamily="34" charset="0"/>
              </a:rPr>
              <a:t> </a:t>
            </a:r>
            <a:r>
              <a:rPr lang="en-US" sz="1500" dirty="0" err="1">
                <a:latin typeface="Consolas" panose="020B0609020204030204" pitchFamily="49" charset="0"/>
                <a:cs typeface="Calibri" panose="020F0502020204030204" pitchFamily="34" charset="0"/>
              </a:rPr>
              <a:t>handleRequest</a:t>
            </a:r>
            <a:r>
              <a:rPr lang="en-US" sz="1500" dirty="0">
                <a:latin typeface="Consolas" panose="020B0609020204030204" pitchFamily="49" charset="0"/>
                <a:cs typeface="Calibri" panose="020F0502020204030204" pitchFamily="34" charset="0"/>
              </a:rPr>
              <a:t>(Tuple input, </a:t>
            </a:r>
            <a:r>
              <a:rPr lang="en-US" sz="1500" b="1" dirty="0">
                <a:solidFill>
                  <a:schemeClr val="accent1"/>
                </a:solidFill>
                <a:latin typeface="Consolas" panose="020B0609020204030204" pitchFamily="49" charset="0"/>
                <a:cs typeface="Calibri" panose="020F0502020204030204" pitchFamily="34" charset="0"/>
              </a:rPr>
              <a:t>Context</a:t>
            </a:r>
            <a:r>
              <a:rPr lang="en-US" sz="1500" dirty="0">
                <a:latin typeface="Consolas" panose="020B0609020204030204" pitchFamily="49" charset="0"/>
                <a:cs typeface="Calibri" panose="020F0502020204030204" pitchFamily="34" charset="0"/>
              </a:rPr>
              <a:t> context) {</a:t>
            </a:r>
          </a:p>
          <a:p>
            <a:r>
              <a:rPr lang="en-US" sz="1500" dirty="0">
                <a:latin typeface="Consolas" panose="020B0609020204030204" pitchFamily="49" charset="0"/>
                <a:cs typeface="Calibri" panose="020F0502020204030204" pitchFamily="34" charset="0"/>
              </a:rPr>
              <a:t>       </a:t>
            </a:r>
            <a:r>
              <a:rPr lang="en-US" sz="1500" b="1" dirty="0">
                <a:latin typeface="Consolas" panose="020B0609020204030204" pitchFamily="49" charset="0"/>
                <a:cs typeface="Calibri" panose="020F0502020204030204" pitchFamily="34" charset="0"/>
              </a:rPr>
              <a:t>return </a:t>
            </a:r>
            <a:r>
              <a:rPr lang="en-US" sz="1500" b="1" dirty="0" err="1">
                <a:solidFill>
                  <a:srgbClr val="7889FB"/>
                </a:solidFill>
                <a:latin typeface="Consolas" panose="020B0609020204030204" pitchFamily="49" charset="0"/>
                <a:cs typeface="Calibri" panose="020F0502020204030204" pitchFamily="34" charset="0"/>
              </a:rPr>
              <a:t>expensiveModelScoring</a:t>
            </a:r>
            <a:r>
              <a:rPr lang="en-US" sz="1500" dirty="0">
                <a:latin typeface="Consolas" panose="020B0609020204030204" pitchFamily="49" charset="0"/>
                <a:cs typeface="Calibri" panose="020F0502020204030204" pitchFamily="34" charset="0"/>
              </a:rPr>
              <a:t>(input); </a:t>
            </a:r>
            <a:r>
              <a:rPr lang="en-US" sz="1500" b="1" dirty="0">
                <a:solidFill>
                  <a:srgbClr val="00B050"/>
                </a:solidFill>
                <a:latin typeface="Consolas" panose="020B0609020204030204" pitchFamily="49" charset="0"/>
                <a:cs typeface="Calibri" panose="020F0502020204030204" pitchFamily="34" charset="0"/>
              </a:rPr>
              <a:t>// with read-only model</a:t>
            </a:r>
          </a:p>
          <a:p>
            <a:r>
              <a:rPr lang="en-US" sz="1500" dirty="0">
                <a:latin typeface="Consolas" panose="020B0609020204030204" pitchFamily="49" charset="0"/>
                <a:cs typeface="Calibri" panose="020F0502020204030204" pitchFamily="34" charset="0"/>
              </a:rPr>
              <a:t>    }</a:t>
            </a:r>
          </a:p>
          <a:p>
            <a:r>
              <a:rPr lang="en-US" sz="1500" dirty="0">
                <a:latin typeface="Consolas" panose="020B0609020204030204" pitchFamily="49" charset="0"/>
                <a:cs typeface="Calibri" panose="020F0502020204030204" pitchFamily="34" charset="0"/>
              </a:rPr>
              <a:t>}</a:t>
            </a:r>
          </a:p>
        </p:txBody>
      </p:sp>
    </p:spTree>
    <p:extLst>
      <p:ext uri="{BB962C8B-B14F-4D97-AF65-F5344CB8AC3E}">
        <p14:creationId xmlns:p14="http://schemas.microsoft.com/office/powerpoint/2010/main" val="416125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13" grpId="0"/>
      <p:bldP spid="14"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0149B6-E7B0-A3DC-6ABE-2C4179602115}"/>
              </a:ext>
            </a:extLst>
          </p:cNvPr>
          <p:cNvSpPr>
            <a:spLocks noGrp="1"/>
          </p:cNvSpPr>
          <p:nvPr>
            <p:ph type="body" sz="quarter" idx="18"/>
          </p:nvPr>
        </p:nvSpPr>
        <p:spPr/>
        <p:txBody>
          <a:bodyPr/>
          <a:lstStyle/>
          <a:p>
            <a:r>
              <a:rPr lang="en-US" dirty="0"/>
              <a:t>Example </a:t>
            </a:r>
            <a:br>
              <a:rPr lang="en-US" dirty="0"/>
            </a:br>
            <a:r>
              <a:rPr lang="en-US" dirty="0"/>
              <a:t>Scenario </a:t>
            </a:r>
          </a:p>
          <a:p>
            <a:pPr lvl="1"/>
            <a:endParaRPr lang="en-US" dirty="0"/>
          </a:p>
          <a:p>
            <a:pPr lvl="1"/>
            <a:endParaRPr lang="en-US" dirty="0"/>
          </a:p>
          <a:p>
            <a:pPr marL="0" indent="0">
              <a:buNone/>
            </a:pPr>
            <a:r>
              <a:rPr lang="en-US" dirty="0"/>
              <a:t>	</a:t>
            </a:r>
          </a:p>
          <a:p>
            <a:pPr marL="0" indent="0">
              <a:buNone/>
            </a:pPr>
            <a:endParaRPr lang="en-US" dirty="0"/>
          </a:p>
          <a:p>
            <a:endParaRPr lang="en-US" dirty="0"/>
          </a:p>
          <a:p>
            <a:r>
              <a:rPr lang="en-US" dirty="0"/>
              <a:t>Challenges</a:t>
            </a:r>
          </a:p>
          <a:p>
            <a:pPr lvl="1"/>
            <a:r>
              <a:rPr lang="en-US" dirty="0">
                <a:sym typeface="Wingdings" panose="05000000000000000000" pitchFamily="2" charset="2"/>
              </a:rPr>
              <a:t>Scoring part of larger </a:t>
            </a:r>
            <a:r>
              <a:rPr lang="en-US" b="1" dirty="0">
                <a:solidFill>
                  <a:schemeClr val="accent1"/>
                </a:solidFill>
                <a:sym typeface="Wingdings" panose="05000000000000000000" pitchFamily="2" charset="2"/>
              </a:rPr>
              <a:t>end-to-end pipeline</a:t>
            </a:r>
          </a:p>
          <a:p>
            <a:pPr lvl="1"/>
            <a:r>
              <a:rPr lang="en-US" dirty="0">
                <a:sym typeface="Wingdings" panose="05000000000000000000" pitchFamily="2" charset="2"/>
              </a:rPr>
              <a:t>External parallelization w/o materialization</a:t>
            </a:r>
            <a:endParaRPr lang="en-US" sz="700" dirty="0">
              <a:sym typeface="Wingdings" panose="05000000000000000000" pitchFamily="2" charset="2"/>
            </a:endParaRPr>
          </a:p>
          <a:p>
            <a:pPr lvl="1"/>
            <a:r>
              <a:rPr lang="en-US" dirty="0">
                <a:sym typeface="Wingdings" panose="05000000000000000000" pitchFamily="2" charset="2"/>
              </a:rPr>
              <a:t>Simple </a:t>
            </a:r>
            <a:r>
              <a:rPr lang="en-US" b="1" dirty="0">
                <a:solidFill>
                  <a:schemeClr val="accent1"/>
                </a:solidFill>
                <a:sym typeface="Wingdings" panose="05000000000000000000" pitchFamily="2" charset="2"/>
              </a:rPr>
              <a:t>synchronous scoring</a:t>
            </a:r>
            <a:endParaRPr lang="en-US" sz="700" dirty="0">
              <a:solidFill>
                <a:schemeClr val="accent1"/>
              </a:solidFill>
            </a:endParaRPr>
          </a:p>
          <a:p>
            <a:pPr lvl="1"/>
            <a:r>
              <a:rPr lang="en-US" b="1" dirty="0">
                <a:solidFill>
                  <a:schemeClr val="accent1"/>
                </a:solidFill>
              </a:rPr>
              <a:t>Data size</a:t>
            </a:r>
            <a:r>
              <a:rPr lang="en-US" b="1" dirty="0">
                <a:solidFill>
                  <a:srgbClr val="FF0000"/>
                </a:solidFill>
              </a:rPr>
              <a:t> </a:t>
            </a:r>
            <a:r>
              <a:rPr lang="en-US" dirty="0"/>
              <a:t>(tiny </a:t>
            </a:r>
            <a:r>
              <a:rPr lang="el-GR" dirty="0">
                <a:latin typeface="Cambria" panose="02040503050406030204" pitchFamily="18" charset="0"/>
              </a:rPr>
              <a:t>Δ</a:t>
            </a:r>
            <a:r>
              <a:rPr lang="en-US" dirty="0"/>
              <a:t>X, huge model M) </a:t>
            </a:r>
            <a:endParaRPr lang="en-US" sz="700" dirty="0"/>
          </a:p>
          <a:p>
            <a:pPr lvl="1"/>
            <a:r>
              <a:rPr lang="en-US" b="1" dirty="0">
                <a:solidFill>
                  <a:schemeClr val="accent1"/>
                </a:solidFill>
              </a:rPr>
              <a:t>Seamless integration</a:t>
            </a:r>
            <a:r>
              <a:rPr lang="en-US" dirty="0"/>
              <a:t> &amp; model consistency</a:t>
            </a:r>
          </a:p>
          <a:p>
            <a:endParaRPr lang="en-US" dirty="0"/>
          </a:p>
        </p:txBody>
      </p:sp>
      <p:sp>
        <p:nvSpPr>
          <p:cNvPr id="3" name="Text Placeholder 2">
            <a:extLst>
              <a:ext uri="{FF2B5EF4-FFF2-40B4-BE49-F238E27FC236}">
                <a16:creationId xmlns:a16="http://schemas.microsoft.com/office/drawing/2014/main" id="{7F7575CC-5332-18C3-0A77-C0F1F397DAE7}"/>
              </a:ext>
            </a:extLst>
          </p:cNvPr>
          <p:cNvSpPr>
            <a:spLocks noGrp="1"/>
          </p:cNvSpPr>
          <p:nvPr>
            <p:ph type="body" sz="quarter" idx="14"/>
          </p:nvPr>
        </p:nvSpPr>
        <p:spPr/>
        <p:txBody>
          <a:bodyPr/>
          <a:lstStyle/>
          <a:p>
            <a:r>
              <a:rPr lang="en-US" dirty="0"/>
              <a:t>Example </a:t>
            </a:r>
            <a:r>
              <a:rPr lang="en-US" dirty="0" err="1"/>
              <a:t>SystemDS</a:t>
            </a:r>
            <a:r>
              <a:rPr lang="en-US" dirty="0"/>
              <a:t> JMLC</a:t>
            </a:r>
          </a:p>
        </p:txBody>
      </p:sp>
      <p:sp>
        <p:nvSpPr>
          <p:cNvPr id="4" name="Rectangle 3">
            <a:extLst>
              <a:ext uri="{FF2B5EF4-FFF2-40B4-BE49-F238E27FC236}">
                <a16:creationId xmlns:a16="http://schemas.microsoft.com/office/drawing/2014/main" id="{4E27B992-8F3D-2D31-EC74-E24D40992677}"/>
              </a:ext>
            </a:extLst>
          </p:cNvPr>
          <p:cNvSpPr/>
          <p:nvPr/>
        </p:nvSpPr>
        <p:spPr>
          <a:xfrm>
            <a:off x="7162799" y="1943100"/>
            <a:ext cx="1485901" cy="628650"/>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alibri" panose="020F0502020204030204" pitchFamily="34" charset="0"/>
                <a:cs typeface="Calibri" panose="020F0502020204030204" pitchFamily="34" charset="0"/>
              </a:rPr>
              <a:t>Sentence Classification</a:t>
            </a:r>
          </a:p>
        </p:txBody>
      </p:sp>
      <p:sp>
        <p:nvSpPr>
          <p:cNvPr id="5" name="Rectangle: Folded Corner 6">
            <a:extLst>
              <a:ext uri="{FF2B5EF4-FFF2-40B4-BE49-F238E27FC236}">
                <a16:creationId xmlns:a16="http://schemas.microsoft.com/office/drawing/2014/main" id="{142B4AC1-E6FE-EB3E-7011-B2A86759F69C}"/>
              </a:ext>
            </a:extLst>
          </p:cNvPr>
          <p:cNvSpPr/>
          <p:nvPr/>
        </p:nvSpPr>
        <p:spPr>
          <a:xfrm>
            <a:off x="2981325" y="1866900"/>
            <a:ext cx="352425" cy="476250"/>
          </a:xfrm>
          <a:prstGeom prst="foldedCorner">
            <a:avLst>
              <a:gd name="adj" fmla="val 40991"/>
            </a:avLst>
          </a:prstGeom>
          <a:solidFill>
            <a:schemeClr val="bg1"/>
          </a:solidFill>
          <a:ln w="19050">
            <a:solidFill>
              <a:srgbClr val="7889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Folded Corner 7">
            <a:extLst>
              <a:ext uri="{FF2B5EF4-FFF2-40B4-BE49-F238E27FC236}">
                <a16:creationId xmlns:a16="http://schemas.microsoft.com/office/drawing/2014/main" id="{BC9DE5A1-B2BE-603C-5712-FEA049787D65}"/>
              </a:ext>
            </a:extLst>
          </p:cNvPr>
          <p:cNvSpPr/>
          <p:nvPr/>
        </p:nvSpPr>
        <p:spPr>
          <a:xfrm>
            <a:off x="3181350" y="2009775"/>
            <a:ext cx="352425" cy="476250"/>
          </a:xfrm>
          <a:prstGeom prst="foldedCorner">
            <a:avLst>
              <a:gd name="adj" fmla="val 40991"/>
            </a:avLst>
          </a:prstGeom>
          <a:solidFill>
            <a:schemeClr val="bg1"/>
          </a:solidFill>
          <a:ln w="19050">
            <a:solidFill>
              <a:srgbClr val="7889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 name="Rectangle: Folded Corner 8">
            <a:extLst>
              <a:ext uri="{FF2B5EF4-FFF2-40B4-BE49-F238E27FC236}">
                <a16:creationId xmlns:a16="http://schemas.microsoft.com/office/drawing/2014/main" id="{9399A32F-23B1-FF5E-DA3C-295CBEE62B92}"/>
              </a:ext>
            </a:extLst>
          </p:cNvPr>
          <p:cNvSpPr/>
          <p:nvPr/>
        </p:nvSpPr>
        <p:spPr>
          <a:xfrm>
            <a:off x="2933700" y="2162175"/>
            <a:ext cx="352425" cy="476250"/>
          </a:xfrm>
          <a:prstGeom prst="foldedCorner">
            <a:avLst>
              <a:gd name="adj" fmla="val 40991"/>
            </a:avLst>
          </a:prstGeom>
          <a:solidFill>
            <a:schemeClr val="bg1"/>
          </a:solidFill>
          <a:ln w="19050">
            <a:solidFill>
              <a:srgbClr val="7889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 name="Rectangle: Folded Corner 9">
            <a:extLst>
              <a:ext uri="{FF2B5EF4-FFF2-40B4-BE49-F238E27FC236}">
                <a16:creationId xmlns:a16="http://schemas.microsoft.com/office/drawing/2014/main" id="{8C7ACA20-BBF1-F1A7-3DF8-2861CA024C0D}"/>
              </a:ext>
            </a:extLst>
          </p:cNvPr>
          <p:cNvSpPr/>
          <p:nvPr/>
        </p:nvSpPr>
        <p:spPr>
          <a:xfrm>
            <a:off x="2695575" y="2314575"/>
            <a:ext cx="352425" cy="476250"/>
          </a:xfrm>
          <a:prstGeom prst="foldedCorner">
            <a:avLst>
              <a:gd name="adj" fmla="val 40991"/>
            </a:avLst>
          </a:prstGeom>
          <a:solidFill>
            <a:schemeClr val="bg1"/>
          </a:solidFill>
          <a:ln w="19050">
            <a:solidFill>
              <a:srgbClr val="7889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9" name="Rectangle: Folded Corner 10">
            <a:extLst>
              <a:ext uri="{FF2B5EF4-FFF2-40B4-BE49-F238E27FC236}">
                <a16:creationId xmlns:a16="http://schemas.microsoft.com/office/drawing/2014/main" id="{66EFB3F3-7240-54B2-D0D5-A2FCB5CE069D}"/>
              </a:ext>
            </a:extLst>
          </p:cNvPr>
          <p:cNvSpPr/>
          <p:nvPr/>
        </p:nvSpPr>
        <p:spPr>
          <a:xfrm>
            <a:off x="3067050" y="2314575"/>
            <a:ext cx="352425" cy="476250"/>
          </a:xfrm>
          <a:prstGeom prst="foldedCorner">
            <a:avLst>
              <a:gd name="adj" fmla="val 40991"/>
            </a:avLst>
          </a:prstGeom>
          <a:solidFill>
            <a:schemeClr val="bg1"/>
          </a:solidFill>
          <a:ln w="19050">
            <a:solidFill>
              <a:srgbClr val="7889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3052419A-61D4-6962-6B0A-663C49F027ED}"/>
              </a:ext>
            </a:extLst>
          </p:cNvPr>
          <p:cNvSpPr/>
          <p:nvPr/>
        </p:nvSpPr>
        <p:spPr>
          <a:xfrm>
            <a:off x="3819525" y="1847850"/>
            <a:ext cx="6496049" cy="962025"/>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73CC6FEA-741E-2487-41AA-F4A33FF45EF7}"/>
              </a:ext>
            </a:extLst>
          </p:cNvPr>
          <p:cNvSpPr/>
          <p:nvPr/>
        </p:nvSpPr>
        <p:spPr>
          <a:xfrm>
            <a:off x="7238999" y="2009775"/>
            <a:ext cx="1485901" cy="628650"/>
          </a:xfrm>
          <a:prstGeom prst="rect">
            <a:avLst/>
          </a:prstGeom>
          <a:solidFill>
            <a:srgbClr val="7889F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Sentence Classification</a:t>
            </a:r>
          </a:p>
        </p:txBody>
      </p:sp>
      <p:sp>
        <p:nvSpPr>
          <p:cNvPr id="12" name="Rectangle 11">
            <a:extLst>
              <a:ext uri="{FF2B5EF4-FFF2-40B4-BE49-F238E27FC236}">
                <a16:creationId xmlns:a16="http://schemas.microsoft.com/office/drawing/2014/main" id="{93EB7C3B-1C09-5D18-6E71-05C827BB6696}"/>
              </a:ext>
            </a:extLst>
          </p:cNvPr>
          <p:cNvSpPr/>
          <p:nvPr/>
        </p:nvSpPr>
        <p:spPr>
          <a:xfrm>
            <a:off x="4124326" y="1943099"/>
            <a:ext cx="2876549" cy="771525"/>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Feature Extraction</a:t>
            </a:r>
            <a:br>
              <a:rPr lang="en-US"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(e.g., doc structure, sentences, tokenization, n-grams)</a:t>
            </a:r>
          </a:p>
        </p:txBody>
      </p:sp>
      <p:sp>
        <p:nvSpPr>
          <p:cNvPr id="13" name="Rectangle 12">
            <a:extLst>
              <a:ext uri="{FF2B5EF4-FFF2-40B4-BE49-F238E27FC236}">
                <a16:creationId xmlns:a16="http://schemas.microsoft.com/office/drawing/2014/main" id="{AFB5D5E5-13D5-7740-6C62-AE41C219EADD}"/>
              </a:ext>
            </a:extLst>
          </p:cNvPr>
          <p:cNvSpPr/>
          <p:nvPr/>
        </p:nvSpPr>
        <p:spPr>
          <a:xfrm>
            <a:off x="8867775" y="2019300"/>
            <a:ext cx="1209675" cy="628650"/>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t>
            </a:r>
            <a:br>
              <a:rPr lang="en-US" dirty="0">
                <a:latin typeface="Calibri" panose="020F0502020204030204" pitchFamily="34" charset="0"/>
                <a:cs typeface="Calibri" panose="020F0502020204030204" pitchFamily="34" charset="0"/>
              </a:rPr>
            </a:br>
            <a:r>
              <a:rPr lang="en-US" sz="1500" dirty="0">
                <a:solidFill>
                  <a:schemeClr val="bg1"/>
                </a:solidFill>
                <a:latin typeface="Calibri" panose="020F0502020204030204" pitchFamily="34" charset="0"/>
                <a:cs typeface="Calibri" panose="020F0502020204030204" pitchFamily="34" charset="0"/>
              </a:rPr>
              <a:t>(e.g., </a:t>
            </a:r>
            <a:r>
              <a:rPr lang="en-US" sz="1500" b="1" dirty="0">
                <a:solidFill>
                  <a:schemeClr val="bg1"/>
                </a:solidFill>
                <a:latin typeface="Calibri" panose="020F0502020204030204" pitchFamily="34" charset="0"/>
                <a:cs typeface="Calibri" panose="020F0502020204030204" pitchFamily="34" charset="0"/>
              </a:rPr>
              <a:t>⨝, </a:t>
            </a:r>
            <a:r>
              <a:rPr lang="de-DE" sz="1500" b="1" dirty="0">
                <a:solidFill>
                  <a:schemeClr val="bg1"/>
                </a:solidFill>
                <a:latin typeface="Calibri" panose="020F0502020204030204" pitchFamily="34" charset="0"/>
                <a:cs typeface="Calibri" panose="020F0502020204030204" pitchFamily="34" charset="0"/>
                <a:sym typeface="Symbol"/>
              </a:rPr>
              <a:t></a:t>
            </a:r>
            <a:r>
              <a:rPr lang="en-US" sz="1500" dirty="0">
                <a:solidFill>
                  <a:schemeClr val="bg1"/>
                </a:solidFill>
                <a:latin typeface="Calibri" panose="020F0502020204030204" pitchFamily="34" charset="0"/>
                <a:cs typeface="Calibri" panose="020F0502020204030204" pitchFamily="34" charset="0"/>
              </a:rPr>
              <a:t>)</a:t>
            </a:r>
          </a:p>
        </p:txBody>
      </p:sp>
      <p:cxnSp>
        <p:nvCxnSpPr>
          <p:cNvPr id="14" name="Straight Arrow Connector 13">
            <a:extLst>
              <a:ext uri="{FF2B5EF4-FFF2-40B4-BE49-F238E27FC236}">
                <a16:creationId xmlns:a16="http://schemas.microsoft.com/office/drawing/2014/main" id="{289FD70E-88E3-CF02-6040-6AB08A9B8751}"/>
              </a:ext>
            </a:extLst>
          </p:cNvPr>
          <p:cNvCxnSpPr>
            <a:cxnSpLocks/>
          </p:cNvCxnSpPr>
          <p:nvPr/>
        </p:nvCxnSpPr>
        <p:spPr>
          <a:xfrm>
            <a:off x="3657600" y="2417989"/>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277BB07-1EBF-D43A-9B70-831ACC02EAEF}"/>
              </a:ext>
            </a:extLst>
          </p:cNvPr>
          <p:cNvCxnSpPr>
            <a:cxnSpLocks/>
          </p:cNvCxnSpPr>
          <p:nvPr/>
        </p:nvCxnSpPr>
        <p:spPr>
          <a:xfrm>
            <a:off x="3657600" y="2314575"/>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E223F1F-292A-3F39-6A20-5A242AC24FF2}"/>
              </a:ext>
            </a:extLst>
          </p:cNvPr>
          <p:cNvCxnSpPr>
            <a:cxnSpLocks/>
          </p:cNvCxnSpPr>
          <p:nvPr/>
        </p:nvCxnSpPr>
        <p:spPr>
          <a:xfrm>
            <a:off x="3657600" y="2209800"/>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B3DC452-8C0F-DD13-84ED-DDE671336F56}"/>
              </a:ext>
            </a:extLst>
          </p:cNvPr>
          <p:cNvCxnSpPr>
            <a:cxnSpLocks/>
          </p:cNvCxnSpPr>
          <p:nvPr/>
        </p:nvCxnSpPr>
        <p:spPr>
          <a:xfrm>
            <a:off x="3657600" y="2105025"/>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DF4CDBE-4DCC-0403-E9EC-1A53CF0DE281}"/>
              </a:ext>
            </a:extLst>
          </p:cNvPr>
          <p:cNvCxnSpPr>
            <a:cxnSpLocks/>
          </p:cNvCxnSpPr>
          <p:nvPr/>
        </p:nvCxnSpPr>
        <p:spPr>
          <a:xfrm>
            <a:off x="3657600" y="2524125"/>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E6EFAB8-1159-367A-334F-BF8199E1EB5D}"/>
              </a:ext>
            </a:extLst>
          </p:cNvPr>
          <p:cNvCxnSpPr>
            <a:cxnSpLocks/>
          </p:cNvCxnSpPr>
          <p:nvPr/>
        </p:nvCxnSpPr>
        <p:spPr>
          <a:xfrm>
            <a:off x="10182225" y="2417989"/>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F2EFFE1-5CB1-79D8-6DB0-D06E31217C7C}"/>
              </a:ext>
            </a:extLst>
          </p:cNvPr>
          <p:cNvCxnSpPr>
            <a:cxnSpLocks/>
          </p:cNvCxnSpPr>
          <p:nvPr/>
        </p:nvCxnSpPr>
        <p:spPr>
          <a:xfrm>
            <a:off x="10182225" y="2314575"/>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BEB3BF1-8682-773A-54DB-57E1857D5525}"/>
              </a:ext>
            </a:extLst>
          </p:cNvPr>
          <p:cNvCxnSpPr>
            <a:cxnSpLocks/>
          </p:cNvCxnSpPr>
          <p:nvPr/>
        </p:nvCxnSpPr>
        <p:spPr>
          <a:xfrm>
            <a:off x="10182225" y="2209800"/>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36A5B65-5E12-4618-527F-437722B79AE1}"/>
              </a:ext>
            </a:extLst>
          </p:cNvPr>
          <p:cNvCxnSpPr>
            <a:cxnSpLocks/>
          </p:cNvCxnSpPr>
          <p:nvPr/>
        </p:nvCxnSpPr>
        <p:spPr>
          <a:xfrm>
            <a:off x="10182225" y="2105025"/>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3F543C1-33C0-000D-7363-96E7F8FBC7FE}"/>
              </a:ext>
            </a:extLst>
          </p:cNvPr>
          <p:cNvCxnSpPr>
            <a:cxnSpLocks/>
          </p:cNvCxnSpPr>
          <p:nvPr/>
        </p:nvCxnSpPr>
        <p:spPr>
          <a:xfrm>
            <a:off x="10182225" y="2524125"/>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72202A4-386F-3AF9-6DFD-7F9315D7DA25}"/>
              </a:ext>
            </a:extLst>
          </p:cNvPr>
          <p:cNvCxnSpPr>
            <a:cxnSpLocks/>
            <a:stCxn id="27" idx="3"/>
            <a:endCxn id="11" idx="2"/>
          </p:cNvCxnSpPr>
          <p:nvPr/>
        </p:nvCxnSpPr>
        <p:spPr>
          <a:xfrm flipV="1">
            <a:off x="7588251" y="2638425"/>
            <a:ext cx="393699" cy="687705"/>
          </a:xfrm>
          <a:prstGeom prst="straightConnector1">
            <a:avLst/>
          </a:prstGeom>
          <a:ln w="19050">
            <a:solidFill>
              <a:schemeClr val="accent1"/>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5" name="Connector: Elbow 38">
            <a:extLst>
              <a:ext uri="{FF2B5EF4-FFF2-40B4-BE49-F238E27FC236}">
                <a16:creationId xmlns:a16="http://schemas.microsoft.com/office/drawing/2014/main" id="{1035EA9A-FF83-0962-44AC-C9192DDC86D2}"/>
              </a:ext>
            </a:extLst>
          </p:cNvPr>
          <p:cNvCxnSpPr>
            <a:cxnSpLocks/>
            <a:stCxn id="12" idx="0"/>
            <a:endCxn id="11" idx="0"/>
          </p:cNvCxnSpPr>
          <p:nvPr/>
        </p:nvCxnSpPr>
        <p:spPr>
          <a:xfrm rot="16200000" flipH="1">
            <a:off x="6738937" y="766763"/>
            <a:ext cx="66676" cy="2419349"/>
          </a:xfrm>
          <a:prstGeom prst="bentConnector3">
            <a:avLst>
              <a:gd name="adj1" fmla="val -342852"/>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4D20017-2B86-3487-0B89-4A6CA56023E0}"/>
              </a:ext>
            </a:extLst>
          </p:cNvPr>
          <p:cNvSpPr/>
          <p:nvPr/>
        </p:nvSpPr>
        <p:spPr>
          <a:xfrm>
            <a:off x="6748461" y="1209675"/>
            <a:ext cx="823914" cy="380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Calibri" panose="020F0502020204030204" pitchFamily="34" charset="0"/>
                <a:cs typeface="Calibri" panose="020F0502020204030204" pitchFamily="34" charset="0"/>
              </a:rPr>
              <a:t>Δ</a:t>
            </a:r>
            <a:r>
              <a:rPr lang="en-US" b="1" dirty="0">
                <a:latin typeface="Calibri" panose="020F0502020204030204" pitchFamily="34" charset="0"/>
                <a:cs typeface="Calibri" panose="020F0502020204030204" pitchFamily="34" charset="0"/>
              </a:rPr>
              <a:t>X</a:t>
            </a:r>
          </a:p>
        </p:txBody>
      </p:sp>
      <p:sp>
        <p:nvSpPr>
          <p:cNvPr id="27" name="Rectangle 26">
            <a:extLst>
              <a:ext uri="{FF2B5EF4-FFF2-40B4-BE49-F238E27FC236}">
                <a16:creationId xmlns:a16="http://schemas.microsoft.com/office/drawing/2014/main" id="{46148B54-9045-D673-B16F-A8501BDD7140}"/>
              </a:ext>
            </a:extLst>
          </p:cNvPr>
          <p:cNvSpPr/>
          <p:nvPr/>
        </p:nvSpPr>
        <p:spPr>
          <a:xfrm>
            <a:off x="7048499" y="2914650"/>
            <a:ext cx="539752"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M</a:t>
            </a:r>
          </a:p>
        </p:txBody>
      </p:sp>
      <p:sp>
        <p:nvSpPr>
          <p:cNvPr id="28" name="TextBox 27">
            <a:extLst>
              <a:ext uri="{FF2B5EF4-FFF2-40B4-BE49-F238E27FC236}">
                <a16:creationId xmlns:a16="http://schemas.microsoft.com/office/drawing/2014/main" id="{D212C8B9-8B9A-26F6-83B3-AD064D174F06}"/>
              </a:ext>
            </a:extLst>
          </p:cNvPr>
          <p:cNvSpPr txBox="1"/>
          <p:nvPr/>
        </p:nvSpPr>
        <p:spPr>
          <a:xfrm>
            <a:off x="5912643" y="2985998"/>
            <a:ext cx="1247775"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“Model”</a:t>
            </a:r>
          </a:p>
        </p:txBody>
      </p:sp>
      <p:sp>
        <p:nvSpPr>
          <p:cNvPr id="29" name="TextBox 28">
            <a:extLst>
              <a:ext uri="{FF2B5EF4-FFF2-40B4-BE49-F238E27FC236}">
                <a16:creationId xmlns:a16="http://schemas.microsoft.com/office/drawing/2014/main" id="{BF303729-C79B-03C7-B6AE-13749933430A}"/>
              </a:ext>
            </a:extLst>
          </p:cNvPr>
          <p:cNvSpPr txBox="1"/>
          <p:nvPr/>
        </p:nvSpPr>
        <p:spPr>
          <a:xfrm>
            <a:off x="6274593" y="795248"/>
            <a:ext cx="1783557"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Token Features</a:t>
            </a:r>
          </a:p>
        </p:txBody>
      </p:sp>
      <p:sp>
        <p:nvSpPr>
          <p:cNvPr id="30" name="TextBox 29">
            <a:extLst>
              <a:ext uri="{FF2B5EF4-FFF2-40B4-BE49-F238E27FC236}">
                <a16:creationId xmlns:a16="http://schemas.microsoft.com/office/drawing/2014/main" id="{D6F82B45-3826-2984-B041-653FFD161132}"/>
              </a:ext>
            </a:extLst>
          </p:cNvPr>
          <p:cNvSpPr txBox="1"/>
          <p:nvPr/>
        </p:nvSpPr>
        <p:spPr>
          <a:xfrm>
            <a:off x="5591174" y="1214348"/>
            <a:ext cx="1159669"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Sentences</a:t>
            </a:r>
          </a:p>
        </p:txBody>
      </p:sp>
      <p:sp>
        <p:nvSpPr>
          <p:cNvPr id="31" name="Rectangle 30">
            <a:extLst>
              <a:ext uri="{FF2B5EF4-FFF2-40B4-BE49-F238E27FC236}">
                <a16:creationId xmlns:a16="http://schemas.microsoft.com/office/drawing/2014/main" id="{079686B2-7F22-7108-F6C2-97BC7CB17BF5}"/>
              </a:ext>
            </a:extLst>
          </p:cNvPr>
          <p:cNvSpPr/>
          <p:nvPr/>
        </p:nvSpPr>
        <p:spPr>
          <a:xfrm>
            <a:off x="5752705" y="4194392"/>
            <a:ext cx="2223366" cy="369332"/>
          </a:xfrm>
          <a:prstGeom prst="rect">
            <a:avLst/>
          </a:prstGeom>
        </p:spPr>
        <p:txBody>
          <a:bodyPr wrap="none">
            <a:spAutoFit/>
          </a:bodyPr>
          <a:lstStyle/>
          <a:p>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 Embedded scoring</a:t>
            </a:r>
            <a:endParaRPr lang="en-US" b="1" dirty="0">
              <a:solidFill>
                <a:srgbClr val="7889FB"/>
              </a:solidFill>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2858C27F-D528-33D6-B219-AB93D49B2521}"/>
              </a:ext>
            </a:extLst>
          </p:cNvPr>
          <p:cNvSpPr/>
          <p:nvPr/>
        </p:nvSpPr>
        <p:spPr>
          <a:xfrm>
            <a:off x="5773180" y="4762126"/>
            <a:ext cx="2643929" cy="369332"/>
          </a:xfrm>
          <a:prstGeom prst="rect">
            <a:avLst/>
          </a:prstGeom>
        </p:spPr>
        <p:txBody>
          <a:bodyPr wrap="none">
            <a:spAutoFit/>
          </a:bodyPr>
          <a:lstStyle/>
          <a:p>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 Latency</a:t>
            </a:r>
            <a:r>
              <a:rPr lang="en-US" dirty="0">
                <a:solidFill>
                  <a:srgbClr val="7889FB"/>
                </a:solidFill>
                <a:latin typeface="Calibri" panose="020F0502020204030204" pitchFamily="34" charset="0"/>
                <a:cs typeface="Calibri" panose="020F0502020204030204" pitchFamily="34" charset="0"/>
                <a:sym typeface="Wingdings" panose="05000000000000000000" pitchFamily="2" charset="2"/>
              </a:rPr>
              <a:t> ⇒ </a:t>
            </a:r>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Throughput</a:t>
            </a:r>
            <a:endParaRPr lang="en-US" b="1" dirty="0">
              <a:solidFill>
                <a:srgbClr val="7889FB"/>
              </a:solidFill>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1F510031-0D50-1FBC-5F8E-57CBCC11FDB5}"/>
              </a:ext>
            </a:extLst>
          </p:cNvPr>
          <p:cNvSpPr/>
          <p:nvPr/>
        </p:nvSpPr>
        <p:spPr>
          <a:xfrm>
            <a:off x="5776873" y="5088698"/>
            <a:ext cx="3024482" cy="369332"/>
          </a:xfrm>
          <a:prstGeom prst="rect">
            <a:avLst/>
          </a:prstGeom>
        </p:spPr>
        <p:txBody>
          <a:bodyPr wrap="none">
            <a:spAutoFit/>
          </a:bodyPr>
          <a:lstStyle/>
          <a:p>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 Minimize overhead per </a:t>
            </a:r>
            <a:r>
              <a:rPr lang="el-GR" b="1" dirty="0">
                <a:solidFill>
                  <a:srgbClr val="7889FB"/>
                </a:solidFill>
                <a:latin typeface="Calibri" panose="020F0502020204030204" pitchFamily="34" charset="0"/>
                <a:cs typeface="Calibri" panose="020F0502020204030204" pitchFamily="34" charset="0"/>
              </a:rPr>
              <a:t>Δ</a:t>
            </a:r>
            <a:r>
              <a:rPr lang="en-US" b="1" dirty="0">
                <a:solidFill>
                  <a:srgbClr val="7889FB"/>
                </a:solidFill>
                <a:latin typeface="Calibri" panose="020F0502020204030204" pitchFamily="34" charset="0"/>
                <a:cs typeface="Calibri" panose="020F0502020204030204" pitchFamily="34" charset="0"/>
              </a:rPr>
              <a:t>X</a:t>
            </a:r>
          </a:p>
        </p:txBody>
      </p:sp>
      <p:sp>
        <p:nvSpPr>
          <p:cNvPr id="34" name="Rectangle 33">
            <a:extLst>
              <a:ext uri="{FF2B5EF4-FFF2-40B4-BE49-F238E27FC236}">
                <a16:creationId xmlns:a16="http://schemas.microsoft.com/office/drawing/2014/main" id="{5A328E93-40B3-E48F-7793-68372C811A36}"/>
              </a:ext>
            </a:extLst>
          </p:cNvPr>
          <p:cNvSpPr/>
          <p:nvPr/>
        </p:nvSpPr>
        <p:spPr>
          <a:xfrm>
            <a:off x="5786398" y="5435369"/>
            <a:ext cx="2708818" cy="369332"/>
          </a:xfrm>
          <a:prstGeom prst="rect">
            <a:avLst/>
          </a:prstGeom>
        </p:spPr>
        <p:txBody>
          <a:bodyPr wrap="none">
            <a:spAutoFit/>
          </a:bodyPr>
          <a:lstStyle/>
          <a:p>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 Token inputs &amp; outputs</a:t>
            </a:r>
            <a:endParaRPr lang="en-US" b="1" dirty="0">
              <a:solidFill>
                <a:srgbClr val="7889FB"/>
              </a:solidFill>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569FD113-D62C-4580-2468-132B15AE9010}"/>
              </a:ext>
            </a:extLst>
          </p:cNvPr>
          <p:cNvSpPr/>
          <p:nvPr/>
        </p:nvSpPr>
        <p:spPr>
          <a:xfrm>
            <a:off x="5777384" y="5447985"/>
            <a:ext cx="2878603" cy="326572"/>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648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2D7F9D-C0A5-1562-784B-2A2E61C66CCE}"/>
              </a:ext>
            </a:extLst>
          </p:cNvPr>
          <p:cNvSpPr>
            <a:spLocks noGrp="1"/>
          </p:cNvSpPr>
          <p:nvPr>
            <p:ph type="body" sz="quarter" idx="18"/>
          </p:nvPr>
        </p:nvSpPr>
        <p:spPr/>
        <p:txBody>
          <a:bodyPr/>
          <a:lstStyle/>
          <a:p>
            <a:r>
              <a:rPr lang="en-US" dirty="0"/>
              <a:t>Background: Frame</a:t>
            </a:r>
          </a:p>
          <a:p>
            <a:pPr lvl="1"/>
            <a:r>
              <a:rPr lang="en-US" b="1" dirty="0">
                <a:solidFill>
                  <a:srgbClr val="7889FB"/>
                </a:solidFill>
              </a:rPr>
              <a:t>Abstract data type with schema </a:t>
            </a:r>
            <a:r>
              <a:rPr lang="en-US" dirty="0"/>
              <a:t>(BIN, INT64, FP64, STR)</a:t>
            </a:r>
          </a:p>
          <a:p>
            <a:pPr lvl="1"/>
            <a:r>
              <a:rPr lang="en-US" dirty="0"/>
              <a:t>Column-wise block layout, with ragged arrays</a:t>
            </a:r>
          </a:p>
          <a:p>
            <a:pPr lvl="1"/>
            <a:r>
              <a:rPr lang="en-US" dirty="0"/>
              <a:t>Local and distributed operations</a:t>
            </a:r>
          </a:p>
          <a:p>
            <a:pPr lvl="1"/>
            <a:endParaRPr lang="en-US" dirty="0"/>
          </a:p>
          <a:p>
            <a:r>
              <a:rPr lang="en-US" dirty="0"/>
              <a:t>Data Preparation </a:t>
            </a:r>
            <a:br>
              <a:rPr lang="en-US" dirty="0"/>
            </a:br>
            <a:r>
              <a:rPr lang="en-US" dirty="0"/>
              <a:t>via Transform</a:t>
            </a:r>
          </a:p>
          <a:p>
            <a:endParaRPr lang="en-US" dirty="0"/>
          </a:p>
        </p:txBody>
      </p:sp>
      <p:sp>
        <p:nvSpPr>
          <p:cNvPr id="3" name="Text Placeholder 2">
            <a:extLst>
              <a:ext uri="{FF2B5EF4-FFF2-40B4-BE49-F238E27FC236}">
                <a16:creationId xmlns:a16="http://schemas.microsoft.com/office/drawing/2014/main" id="{BB88FC86-7B5C-65A9-D695-121E554C392A}"/>
              </a:ext>
            </a:extLst>
          </p:cNvPr>
          <p:cNvSpPr>
            <a:spLocks noGrp="1"/>
          </p:cNvSpPr>
          <p:nvPr>
            <p:ph type="body" sz="quarter" idx="14"/>
          </p:nvPr>
        </p:nvSpPr>
        <p:spPr/>
        <p:txBody>
          <a:bodyPr/>
          <a:lstStyle/>
          <a:p>
            <a:r>
              <a:rPr lang="en-US" dirty="0"/>
              <a:t>Example </a:t>
            </a:r>
            <a:r>
              <a:rPr lang="en-US" dirty="0" err="1"/>
              <a:t>SystemDS</a:t>
            </a:r>
            <a:r>
              <a:rPr lang="en-US" dirty="0"/>
              <a:t> JMLC, cont.</a:t>
            </a:r>
          </a:p>
        </p:txBody>
      </p:sp>
      <p:sp>
        <p:nvSpPr>
          <p:cNvPr id="4" name="Rectangle 3">
            <a:extLst>
              <a:ext uri="{FF2B5EF4-FFF2-40B4-BE49-F238E27FC236}">
                <a16:creationId xmlns:a16="http://schemas.microsoft.com/office/drawing/2014/main" id="{70150C72-7BB3-A45A-39F2-06A00FD16064}"/>
              </a:ext>
            </a:extLst>
          </p:cNvPr>
          <p:cNvSpPr/>
          <p:nvPr/>
        </p:nvSpPr>
        <p:spPr>
          <a:xfrm>
            <a:off x="8377547" y="1335924"/>
            <a:ext cx="1685926" cy="1524000"/>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1E26BA5-DF33-C63D-0117-AEEB3FF527CD}"/>
              </a:ext>
            </a:extLst>
          </p:cNvPr>
          <p:cNvSpPr/>
          <p:nvPr/>
        </p:nvSpPr>
        <p:spPr>
          <a:xfrm>
            <a:off x="8482321" y="1459748"/>
            <a:ext cx="1476375" cy="38099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Schema</a:t>
            </a:r>
          </a:p>
        </p:txBody>
      </p:sp>
      <p:sp>
        <p:nvSpPr>
          <p:cNvPr id="6" name="Rectangle 5">
            <a:extLst>
              <a:ext uri="{FF2B5EF4-FFF2-40B4-BE49-F238E27FC236}">
                <a16:creationId xmlns:a16="http://schemas.microsoft.com/office/drawing/2014/main" id="{9349D9B6-103D-05CD-E25F-418D5A65796D}"/>
              </a:ext>
            </a:extLst>
          </p:cNvPr>
          <p:cNvSpPr/>
          <p:nvPr/>
        </p:nvSpPr>
        <p:spPr>
          <a:xfrm>
            <a:off x="8482322" y="1907423"/>
            <a:ext cx="428624" cy="8477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D95F0D24-C5AB-3D86-22CC-186312CE1B39}"/>
              </a:ext>
            </a:extLst>
          </p:cNvPr>
          <p:cNvSpPr/>
          <p:nvPr/>
        </p:nvSpPr>
        <p:spPr>
          <a:xfrm>
            <a:off x="9530072" y="1907423"/>
            <a:ext cx="428624" cy="8477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D4439962-38FA-C569-3229-4C68E28A11F9}"/>
              </a:ext>
            </a:extLst>
          </p:cNvPr>
          <p:cNvSpPr/>
          <p:nvPr/>
        </p:nvSpPr>
        <p:spPr>
          <a:xfrm>
            <a:off x="9006197" y="1907423"/>
            <a:ext cx="428624" cy="8477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637BFA70-4C6A-EE85-A0D3-497AB8CCFE2B}"/>
              </a:ext>
            </a:extLst>
          </p:cNvPr>
          <p:cNvSpPr/>
          <p:nvPr/>
        </p:nvSpPr>
        <p:spPr>
          <a:xfrm>
            <a:off x="8377547" y="2917074"/>
            <a:ext cx="1685926" cy="342899"/>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DBC43787-2663-0091-F2E1-22F2F80F7EAF}"/>
              </a:ext>
            </a:extLst>
          </p:cNvPr>
          <p:cNvSpPr txBox="1"/>
          <p:nvPr/>
        </p:nvSpPr>
        <p:spPr>
          <a:xfrm>
            <a:off x="10047447" y="1259724"/>
            <a:ext cx="1914525" cy="2031325"/>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Distributed representation: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x </a:t>
            </a:r>
            <a:r>
              <a:rPr lang="en-US" dirty="0" err="1">
                <a:latin typeface="Calibri" panose="020F0502020204030204" pitchFamily="34" charset="0"/>
                <a:cs typeface="Calibri" panose="020F0502020204030204" pitchFamily="34" charset="0"/>
              </a:rPr>
              <a:t>ncol</a:t>
            </a:r>
            <a:r>
              <a:rPr lang="en-US" dirty="0">
                <a:latin typeface="Calibri" panose="020F0502020204030204" pitchFamily="34" charset="0"/>
                <a:cs typeface="Calibri" panose="020F0502020204030204" pitchFamily="34" charset="0"/>
              </a:rPr>
              <a:t>(F) blocks</a:t>
            </a:r>
          </a:p>
          <a:p>
            <a:pPr algn="ctr"/>
            <a:endParaRPr lang="en-US" dirty="0">
              <a:latin typeface="Calibri" panose="020F0502020204030204" pitchFamily="34" charset="0"/>
              <a:cs typeface="Calibri" panose="020F0502020204030204" pitchFamily="34" charset="0"/>
            </a:endParaRPr>
          </a:p>
          <a:p>
            <a:pPr algn="ctr"/>
            <a:r>
              <a:rPr lang="en-US" b="1" dirty="0">
                <a:solidFill>
                  <a:schemeClr val="accent1"/>
                </a:solidFill>
                <a:latin typeface="Calibri" panose="020F0502020204030204" pitchFamily="34" charset="0"/>
                <a:cs typeface="Calibri" panose="020F0502020204030204" pitchFamily="34" charset="0"/>
              </a:rPr>
              <a:t>(shuffle-free</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conversion of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csv / datasets)</a:t>
            </a:r>
          </a:p>
        </p:txBody>
      </p:sp>
      <p:grpSp>
        <p:nvGrpSpPr>
          <p:cNvPr id="11" name="Group 10">
            <a:extLst>
              <a:ext uri="{FF2B5EF4-FFF2-40B4-BE49-F238E27FC236}">
                <a16:creationId xmlns:a16="http://schemas.microsoft.com/office/drawing/2014/main" id="{C2F3E430-1639-29BF-BF51-060EF9C90E96}"/>
              </a:ext>
            </a:extLst>
          </p:cNvPr>
          <p:cNvGrpSpPr/>
          <p:nvPr/>
        </p:nvGrpSpPr>
        <p:grpSpPr>
          <a:xfrm>
            <a:off x="3588793" y="3052747"/>
            <a:ext cx="4185756" cy="1074677"/>
            <a:chOff x="4713767" y="4004406"/>
            <a:chExt cx="4185756" cy="1074677"/>
          </a:xfrm>
        </p:grpSpPr>
        <p:sp>
          <p:nvSpPr>
            <p:cNvPr id="12" name="Rectangle 11">
              <a:extLst>
                <a:ext uri="{FF2B5EF4-FFF2-40B4-BE49-F238E27FC236}">
                  <a16:creationId xmlns:a16="http://schemas.microsoft.com/office/drawing/2014/main" id="{373E2568-6CDA-8B7E-C554-4132BE2FEA00}"/>
                </a:ext>
              </a:extLst>
            </p:cNvPr>
            <p:cNvSpPr/>
            <p:nvPr/>
          </p:nvSpPr>
          <p:spPr>
            <a:xfrm>
              <a:off x="4756151" y="4004406"/>
              <a:ext cx="4143372" cy="104012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814BB9EC-A01E-6E26-C7F6-5089E9FB69AF}"/>
                </a:ext>
              </a:extLst>
            </p:cNvPr>
            <p:cNvSpPr txBox="1"/>
            <p:nvPr/>
          </p:nvSpPr>
          <p:spPr>
            <a:xfrm>
              <a:off x="4713767" y="4709751"/>
              <a:ext cx="1009650" cy="369332"/>
            </a:xfrm>
            <a:prstGeom prst="rect">
              <a:avLst/>
            </a:prstGeom>
            <a:noFill/>
          </p:spPr>
          <p:txBody>
            <a:bodyPr wrap="square" rtlCol="0">
              <a:spAutoFit/>
            </a:bodyPr>
            <a:lstStyle/>
            <a:p>
              <a:r>
                <a:rPr lang="en-US" b="1" dirty="0">
                  <a:solidFill>
                    <a:schemeClr val="accent1"/>
                  </a:solidFill>
                  <a:latin typeface="Calibri" panose="020F0502020204030204" pitchFamily="34" charset="0"/>
                  <a:cs typeface="Calibri" panose="020F0502020204030204" pitchFamily="34" charset="0"/>
                </a:rPr>
                <a:t>Training</a:t>
              </a:r>
            </a:p>
          </p:txBody>
        </p:sp>
      </p:grpSp>
      <p:sp>
        <p:nvSpPr>
          <p:cNvPr id="14" name="Rectangle 13">
            <a:extLst>
              <a:ext uri="{FF2B5EF4-FFF2-40B4-BE49-F238E27FC236}">
                <a16:creationId xmlns:a16="http://schemas.microsoft.com/office/drawing/2014/main" id="{48272049-2E9F-A244-FC15-4738184A7271}"/>
              </a:ext>
            </a:extLst>
          </p:cNvPr>
          <p:cNvSpPr/>
          <p:nvPr/>
        </p:nvSpPr>
        <p:spPr>
          <a:xfrm>
            <a:off x="3510525" y="3344116"/>
            <a:ext cx="412751" cy="3986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FY</a:t>
            </a:r>
          </a:p>
        </p:txBody>
      </p:sp>
      <p:sp>
        <p:nvSpPr>
          <p:cNvPr id="15" name="Rectangle 14">
            <a:extLst>
              <a:ext uri="{FF2B5EF4-FFF2-40B4-BE49-F238E27FC236}">
                <a16:creationId xmlns:a16="http://schemas.microsoft.com/office/drawing/2014/main" id="{457CC007-6AE9-DC0F-3258-5494DBD1F232}"/>
              </a:ext>
            </a:extLst>
          </p:cNvPr>
          <p:cNvSpPr/>
          <p:nvPr/>
        </p:nvSpPr>
        <p:spPr>
          <a:xfrm>
            <a:off x="6986828" y="3829166"/>
            <a:ext cx="405136" cy="519135"/>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B</a:t>
            </a:r>
            <a:endParaRPr lang="en-US" sz="1600" b="1" dirty="0">
              <a:solidFill>
                <a:schemeClr val="bg1"/>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76F7247C-292F-1D68-46D8-13F06A34E59E}"/>
              </a:ext>
            </a:extLst>
          </p:cNvPr>
          <p:cNvSpPr/>
          <p:nvPr/>
        </p:nvSpPr>
        <p:spPr>
          <a:xfrm>
            <a:off x="5921940" y="3909971"/>
            <a:ext cx="412751" cy="3986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MY</a:t>
            </a:r>
          </a:p>
        </p:txBody>
      </p:sp>
      <p:sp>
        <p:nvSpPr>
          <p:cNvPr id="17" name="Rectangle 16">
            <a:extLst>
              <a:ext uri="{FF2B5EF4-FFF2-40B4-BE49-F238E27FC236}">
                <a16:creationId xmlns:a16="http://schemas.microsoft.com/office/drawing/2014/main" id="{B65911DD-BC82-43A3-BA9A-C447FB68709E}"/>
              </a:ext>
            </a:extLst>
          </p:cNvPr>
          <p:cNvSpPr/>
          <p:nvPr/>
        </p:nvSpPr>
        <p:spPr>
          <a:xfrm>
            <a:off x="7226863" y="3116888"/>
            <a:ext cx="412751" cy="398679"/>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Y</a:t>
            </a:r>
          </a:p>
        </p:txBody>
      </p:sp>
      <p:sp>
        <p:nvSpPr>
          <p:cNvPr id="18" name="Rectangle 17">
            <a:extLst>
              <a:ext uri="{FF2B5EF4-FFF2-40B4-BE49-F238E27FC236}">
                <a16:creationId xmlns:a16="http://schemas.microsoft.com/office/drawing/2014/main" id="{00BBDFFF-9041-AFCA-5076-79DE59F7D6BA}"/>
              </a:ext>
            </a:extLst>
          </p:cNvPr>
          <p:cNvSpPr/>
          <p:nvPr/>
        </p:nvSpPr>
        <p:spPr>
          <a:xfrm>
            <a:off x="3091425" y="3048841"/>
            <a:ext cx="539752" cy="3986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FX</a:t>
            </a:r>
          </a:p>
        </p:txBody>
      </p:sp>
      <p:sp>
        <p:nvSpPr>
          <p:cNvPr id="19" name="TextBox 18">
            <a:extLst>
              <a:ext uri="{FF2B5EF4-FFF2-40B4-BE49-F238E27FC236}">
                <a16:creationId xmlns:a16="http://schemas.microsoft.com/office/drawing/2014/main" id="{936D24CF-66B3-E06A-9A78-FBCE624AF5F4}"/>
              </a:ext>
            </a:extLst>
          </p:cNvPr>
          <p:cNvSpPr txBox="1"/>
          <p:nvPr/>
        </p:nvSpPr>
        <p:spPr>
          <a:xfrm>
            <a:off x="3961377" y="3048841"/>
            <a:ext cx="2314575" cy="369332"/>
          </a:xfrm>
          <a:prstGeom prst="rect">
            <a:avLst/>
          </a:prstGeom>
          <a:noFill/>
        </p:spPr>
        <p:txBody>
          <a:bodyPr wrap="square" rtlCol="0">
            <a:spAutoFit/>
          </a:bodyPr>
          <a:lstStyle/>
          <a:p>
            <a:pPr algn="ctr"/>
            <a:r>
              <a:rPr lang="en-US" dirty="0" err="1">
                <a:latin typeface="Consolas" panose="020B0609020204030204" pitchFamily="49" charset="0"/>
                <a:cs typeface="Calibri" panose="020F0502020204030204" pitchFamily="34" charset="0"/>
              </a:rPr>
              <a:t>transformencode</a:t>
            </a:r>
            <a:endParaRPr lang="en-US" dirty="0">
              <a:latin typeface="Consolas" panose="020B0609020204030204" pitchFamily="49" charset="0"/>
              <a:cs typeface="Calibri" panose="020F0502020204030204" pitchFamily="34" charset="0"/>
            </a:endParaRPr>
          </a:p>
        </p:txBody>
      </p:sp>
      <p:sp>
        <p:nvSpPr>
          <p:cNvPr id="20" name="Rectangle 19">
            <a:extLst>
              <a:ext uri="{FF2B5EF4-FFF2-40B4-BE49-F238E27FC236}">
                <a16:creationId xmlns:a16="http://schemas.microsoft.com/office/drawing/2014/main" id="{4ED2FDEB-17F3-9B68-8D69-0EFC67EEB9EB}"/>
              </a:ext>
            </a:extLst>
          </p:cNvPr>
          <p:cNvSpPr/>
          <p:nvPr/>
        </p:nvSpPr>
        <p:spPr>
          <a:xfrm>
            <a:off x="6647427" y="3120235"/>
            <a:ext cx="528637" cy="395332"/>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X</a:t>
            </a:r>
            <a:endParaRPr lang="en-US" sz="1600" b="1" dirty="0">
              <a:solidFill>
                <a:schemeClr val="bg1"/>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1F15839B-5A75-54CD-6F42-35342974F512}"/>
              </a:ext>
            </a:extLst>
          </p:cNvPr>
          <p:cNvSpPr/>
          <p:nvPr/>
        </p:nvSpPr>
        <p:spPr>
          <a:xfrm>
            <a:off x="5261539" y="3900176"/>
            <a:ext cx="539752" cy="3986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MX</a:t>
            </a:r>
          </a:p>
        </p:txBody>
      </p:sp>
      <p:cxnSp>
        <p:nvCxnSpPr>
          <p:cNvPr id="22" name="Straight Arrow Connector 21">
            <a:extLst>
              <a:ext uri="{FF2B5EF4-FFF2-40B4-BE49-F238E27FC236}">
                <a16:creationId xmlns:a16="http://schemas.microsoft.com/office/drawing/2014/main" id="{DEBAF49C-29E0-E818-25CA-12C961FF5BB1}"/>
              </a:ext>
            </a:extLst>
          </p:cNvPr>
          <p:cNvCxnSpPr>
            <a:cxnSpLocks/>
          </p:cNvCxnSpPr>
          <p:nvPr/>
        </p:nvCxnSpPr>
        <p:spPr>
          <a:xfrm>
            <a:off x="2707252" y="3239341"/>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BA3D732-1B5C-AC5E-58F4-515A2B9B7458}"/>
              </a:ext>
            </a:extLst>
          </p:cNvPr>
          <p:cNvCxnSpPr>
            <a:cxnSpLocks/>
          </p:cNvCxnSpPr>
          <p:nvPr/>
        </p:nvCxnSpPr>
        <p:spPr>
          <a:xfrm>
            <a:off x="3669277" y="3248866"/>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64D3AF5-C092-4FB6-DBA9-51E00CD78350}"/>
              </a:ext>
            </a:extLst>
          </p:cNvPr>
          <p:cNvCxnSpPr>
            <a:cxnSpLocks/>
          </p:cNvCxnSpPr>
          <p:nvPr/>
        </p:nvCxnSpPr>
        <p:spPr>
          <a:xfrm>
            <a:off x="6174352" y="3248866"/>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33982A-337B-B06C-1385-E44485C809F5}"/>
              </a:ext>
            </a:extLst>
          </p:cNvPr>
          <p:cNvCxnSpPr>
            <a:cxnSpLocks/>
          </p:cNvCxnSpPr>
          <p:nvPr/>
        </p:nvCxnSpPr>
        <p:spPr>
          <a:xfrm>
            <a:off x="5533001" y="3418174"/>
            <a:ext cx="0" cy="420517"/>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1B2A64A-7688-B125-03EC-2CD25C9D5E13}"/>
              </a:ext>
            </a:extLst>
          </p:cNvPr>
          <p:cNvCxnSpPr>
            <a:cxnSpLocks/>
          </p:cNvCxnSpPr>
          <p:nvPr/>
        </p:nvCxnSpPr>
        <p:spPr>
          <a:xfrm>
            <a:off x="7189396" y="3582241"/>
            <a:ext cx="0" cy="23740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ACA029E5-3F89-F561-9950-2EBA3E58FC25}"/>
              </a:ext>
            </a:extLst>
          </p:cNvPr>
          <p:cNvSpPr/>
          <p:nvPr/>
        </p:nvSpPr>
        <p:spPr>
          <a:xfrm>
            <a:off x="3630751" y="4468505"/>
            <a:ext cx="4008437" cy="110718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E315A24E-3957-15AD-5C6C-24D71236C9CA}"/>
              </a:ext>
            </a:extLst>
          </p:cNvPr>
          <p:cNvSpPr txBox="1"/>
          <p:nvPr/>
        </p:nvSpPr>
        <p:spPr>
          <a:xfrm>
            <a:off x="3618049" y="4876470"/>
            <a:ext cx="1009650" cy="369332"/>
          </a:xfrm>
          <a:prstGeom prst="rect">
            <a:avLst/>
          </a:prstGeom>
          <a:noFill/>
        </p:spPr>
        <p:txBody>
          <a:bodyPr wrap="square" rtlCol="0">
            <a:spAutoFit/>
          </a:bodyPr>
          <a:lstStyle/>
          <a:p>
            <a:r>
              <a:rPr lang="en-US" b="1" dirty="0">
                <a:solidFill>
                  <a:schemeClr val="accent1"/>
                </a:solidFill>
                <a:latin typeface="Calibri" panose="020F0502020204030204" pitchFamily="34" charset="0"/>
                <a:cs typeface="Calibri" panose="020F0502020204030204" pitchFamily="34" charset="0"/>
              </a:rPr>
              <a:t>Scoring</a:t>
            </a:r>
          </a:p>
        </p:txBody>
      </p:sp>
      <p:sp>
        <p:nvSpPr>
          <p:cNvPr id="29" name="Rectangle 28">
            <a:extLst>
              <a:ext uri="{FF2B5EF4-FFF2-40B4-BE49-F238E27FC236}">
                <a16:creationId xmlns:a16="http://schemas.microsoft.com/office/drawing/2014/main" id="{4DB5DA91-78DE-9DCA-42A8-F32FC9BA916D}"/>
              </a:ext>
            </a:extLst>
          </p:cNvPr>
          <p:cNvSpPr/>
          <p:nvPr/>
        </p:nvSpPr>
        <p:spPr>
          <a:xfrm>
            <a:off x="6988312" y="5123579"/>
            <a:ext cx="412751" cy="398679"/>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b="1" dirty="0">
                <a:latin typeface="Calibri" panose="020F0502020204030204" pitchFamily="34" charset="0"/>
                <a:cs typeface="Calibri" panose="020F0502020204030204" pitchFamily="34" charset="0"/>
              </a:rPr>
              <a:t>Δ</a:t>
            </a:r>
            <a:r>
              <a:rPr lang="en-US" b="1" dirty="0">
                <a:latin typeface="Calibri" panose="020F0502020204030204" pitchFamily="34" charset="0"/>
                <a:cs typeface="Calibri" panose="020F0502020204030204" pitchFamily="34" charset="0"/>
              </a:rPr>
              <a:t>Ŷ</a:t>
            </a:r>
          </a:p>
        </p:txBody>
      </p:sp>
      <p:sp>
        <p:nvSpPr>
          <p:cNvPr id="30" name="TextBox 29">
            <a:extLst>
              <a:ext uri="{FF2B5EF4-FFF2-40B4-BE49-F238E27FC236}">
                <a16:creationId xmlns:a16="http://schemas.microsoft.com/office/drawing/2014/main" id="{FB1FDDE6-0466-3339-2EBB-DAFCE15AEF22}"/>
              </a:ext>
            </a:extLst>
          </p:cNvPr>
          <p:cNvSpPr txBox="1"/>
          <p:nvPr/>
        </p:nvSpPr>
        <p:spPr>
          <a:xfrm>
            <a:off x="3865700" y="4544844"/>
            <a:ext cx="2314575" cy="369332"/>
          </a:xfrm>
          <a:prstGeom prst="rect">
            <a:avLst/>
          </a:prstGeom>
          <a:noFill/>
        </p:spPr>
        <p:txBody>
          <a:bodyPr wrap="square" rtlCol="0">
            <a:spAutoFit/>
          </a:bodyPr>
          <a:lstStyle/>
          <a:p>
            <a:pPr algn="ctr"/>
            <a:r>
              <a:rPr lang="en-US" dirty="0" err="1">
                <a:latin typeface="Consolas" panose="020B0609020204030204" pitchFamily="49" charset="0"/>
                <a:cs typeface="Calibri" panose="020F0502020204030204" pitchFamily="34" charset="0"/>
              </a:rPr>
              <a:t>transformapply</a:t>
            </a:r>
            <a:endParaRPr lang="en-US" dirty="0">
              <a:latin typeface="Consolas" panose="020B0609020204030204" pitchFamily="49" charset="0"/>
              <a:cs typeface="Calibri" panose="020F0502020204030204" pitchFamily="34" charset="0"/>
            </a:endParaRPr>
          </a:p>
        </p:txBody>
      </p:sp>
      <p:sp>
        <p:nvSpPr>
          <p:cNvPr id="31" name="Rectangle 30">
            <a:extLst>
              <a:ext uri="{FF2B5EF4-FFF2-40B4-BE49-F238E27FC236}">
                <a16:creationId xmlns:a16="http://schemas.microsoft.com/office/drawing/2014/main" id="{CE70136B-18DA-B875-F518-DD1BD9C714C4}"/>
              </a:ext>
            </a:extLst>
          </p:cNvPr>
          <p:cNvSpPr/>
          <p:nvPr/>
        </p:nvSpPr>
        <p:spPr>
          <a:xfrm>
            <a:off x="3090999" y="4531657"/>
            <a:ext cx="539752" cy="3986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b="1" dirty="0">
                <a:latin typeface="Calibri" panose="020F0502020204030204" pitchFamily="34" charset="0"/>
                <a:cs typeface="Calibri" panose="020F0502020204030204" pitchFamily="34" charset="0"/>
              </a:rPr>
              <a:t>Δ</a:t>
            </a:r>
            <a:r>
              <a:rPr lang="en-US" b="1" dirty="0">
                <a:latin typeface="Calibri" panose="020F0502020204030204" pitchFamily="34" charset="0"/>
                <a:cs typeface="Calibri" panose="020F0502020204030204" pitchFamily="34" charset="0"/>
              </a:rPr>
              <a:t>FX</a:t>
            </a:r>
          </a:p>
        </p:txBody>
      </p:sp>
      <p:sp>
        <p:nvSpPr>
          <p:cNvPr id="32" name="Rectangle 31">
            <a:extLst>
              <a:ext uri="{FF2B5EF4-FFF2-40B4-BE49-F238E27FC236}">
                <a16:creationId xmlns:a16="http://schemas.microsoft.com/office/drawing/2014/main" id="{81659184-1666-B90A-4F18-743F2DE9DDF8}"/>
              </a:ext>
            </a:extLst>
          </p:cNvPr>
          <p:cNvSpPr/>
          <p:nvPr/>
        </p:nvSpPr>
        <p:spPr>
          <a:xfrm>
            <a:off x="6446976" y="4603051"/>
            <a:ext cx="528637" cy="395332"/>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Calibri" panose="020F0502020204030204" pitchFamily="34" charset="0"/>
                <a:cs typeface="Calibri" panose="020F0502020204030204" pitchFamily="34" charset="0"/>
              </a:rPr>
              <a:t>Δ</a:t>
            </a:r>
            <a:r>
              <a:rPr lang="en-US" b="1" dirty="0">
                <a:latin typeface="Calibri" panose="020F0502020204030204" pitchFamily="34" charset="0"/>
                <a:cs typeface="Calibri" panose="020F0502020204030204" pitchFamily="34" charset="0"/>
              </a:rPr>
              <a:t>X</a:t>
            </a:r>
            <a:endParaRPr lang="en-US" sz="1600" b="1" dirty="0">
              <a:solidFill>
                <a:schemeClr val="bg1"/>
              </a:solidFill>
              <a:latin typeface="Calibri" panose="020F0502020204030204" pitchFamily="34" charset="0"/>
              <a:cs typeface="Calibri" panose="020F0502020204030204" pitchFamily="34" charset="0"/>
            </a:endParaRPr>
          </a:p>
        </p:txBody>
      </p:sp>
      <p:cxnSp>
        <p:nvCxnSpPr>
          <p:cNvPr id="33" name="Straight Arrow Connector 32">
            <a:extLst>
              <a:ext uri="{FF2B5EF4-FFF2-40B4-BE49-F238E27FC236}">
                <a16:creationId xmlns:a16="http://schemas.microsoft.com/office/drawing/2014/main" id="{91A4299B-A927-AF11-060A-0642E5480136}"/>
              </a:ext>
            </a:extLst>
          </p:cNvPr>
          <p:cNvCxnSpPr>
            <a:cxnSpLocks/>
          </p:cNvCxnSpPr>
          <p:nvPr/>
        </p:nvCxnSpPr>
        <p:spPr>
          <a:xfrm>
            <a:off x="3687901" y="4741207"/>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598752E-B0D7-1FF0-4528-36FA02F7351D}"/>
              </a:ext>
            </a:extLst>
          </p:cNvPr>
          <p:cNvCxnSpPr>
            <a:cxnSpLocks/>
          </p:cNvCxnSpPr>
          <p:nvPr/>
        </p:nvCxnSpPr>
        <p:spPr>
          <a:xfrm>
            <a:off x="6002476" y="4750732"/>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260B368-1BF5-57B3-7862-D333F96B6BFC}"/>
              </a:ext>
            </a:extLst>
          </p:cNvPr>
          <p:cNvCxnSpPr>
            <a:cxnSpLocks/>
          </p:cNvCxnSpPr>
          <p:nvPr/>
        </p:nvCxnSpPr>
        <p:spPr>
          <a:xfrm>
            <a:off x="5531620" y="4312582"/>
            <a:ext cx="0" cy="33106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17F0A81-602B-17F5-5F69-628353227C23}"/>
              </a:ext>
            </a:extLst>
          </p:cNvPr>
          <p:cNvCxnSpPr>
            <a:cxnSpLocks/>
          </p:cNvCxnSpPr>
          <p:nvPr/>
        </p:nvCxnSpPr>
        <p:spPr>
          <a:xfrm>
            <a:off x="7197862" y="4367451"/>
            <a:ext cx="0" cy="707132"/>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B8153DD-B07D-8203-B99F-53A92747DEB9}"/>
              </a:ext>
            </a:extLst>
          </p:cNvPr>
          <p:cNvSpPr txBox="1"/>
          <p:nvPr/>
        </p:nvSpPr>
        <p:spPr>
          <a:xfrm>
            <a:off x="4313374" y="5169922"/>
            <a:ext cx="2314575" cy="369332"/>
          </a:xfrm>
          <a:prstGeom prst="rect">
            <a:avLst/>
          </a:prstGeom>
          <a:noFill/>
        </p:spPr>
        <p:txBody>
          <a:bodyPr wrap="square" rtlCol="0">
            <a:spAutoFit/>
          </a:bodyPr>
          <a:lstStyle/>
          <a:p>
            <a:pPr algn="ctr"/>
            <a:r>
              <a:rPr lang="en-US" dirty="0" err="1">
                <a:latin typeface="Consolas" panose="020B0609020204030204" pitchFamily="49" charset="0"/>
                <a:cs typeface="Calibri" panose="020F0502020204030204" pitchFamily="34" charset="0"/>
              </a:rPr>
              <a:t>transformdecode</a:t>
            </a:r>
            <a:endParaRPr lang="en-US" dirty="0">
              <a:latin typeface="Consolas" panose="020B0609020204030204" pitchFamily="49" charset="0"/>
              <a:cs typeface="Calibri" panose="020F0502020204030204" pitchFamily="34" charset="0"/>
            </a:endParaRPr>
          </a:p>
        </p:txBody>
      </p:sp>
      <p:sp>
        <p:nvSpPr>
          <p:cNvPr id="38" name="Rectangle 37">
            <a:extLst>
              <a:ext uri="{FF2B5EF4-FFF2-40B4-BE49-F238E27FC236}">
                <a16:creationId xmlns:a16="http://schemas.microsoft.com/office/drawing/2014/main" id="{0C7BDD0B-DC12-65E9-D619-9E391BA6E2D3}"/>
              </a:ext>
            </a:extLst>
          </p:cNvPr>
          <p:cNvSpPr/>
          <p:nvPr/>
        </p:nvSpPr>
        <p:spPr>
          <a:xfrm>
            <a:off x="3189425" y="5169832"/>
            <a:ext cx="441326" cy="3986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b="1" dirty="0">
                <a:latin typeface="Calibri" panose="020F0502020204030204" pitchFamily="34" charset="0"/>
                <a:cs typeface="Calibri" panose="020F0502020204030204" pitchFamily="34" charset="0"/>
              </a:rPr>
              <a:t>Δ</a:t>
            </a:r>
            <a:r>
              <a:rPr lang="en-US" b="1" dirty="0">
                <a:latin typeface="Calibri" panose="020F0502020204030204" pitchFamily="34" charset="0"/>
                <a:cs typeface="Calibri" panose="020F0502020204030204" pitchFamily="34" charset="0"/>
              </a:rPr>
              <a:t>FŶ</a:t>
            </a:r>
          </a:p>
        </p:txBody>
      </p:sp>
      <p:cxnSp>
        <p:nvCxnSpPr>
          <p:cNvPr id="39" name="Straight Arrow Connector 38">
            <a:extLst>
              <a:ext uri="{FF2B5EF4-FFF2-40B4-BE49-F238E27FC236}">
                <a16:creationId xmlns:a16="http://schemas.microsoft.com/office/drawing/2014/main" id="{EDAF4967-EE77-690E-51CC-7CF8E32CC8AC}"/>
              </a:ext>
            </a:extLst>
          </p:cNvPr>
          <p:cNvCxnSpPr>
            <a:cxnSpLocks/>
          </p:cNvCxnSpPr>
          <p:nvPr/>
        </p:nvCxnSpPr>
        <p:spPr>
          <a:xfrm flipH="1">
            <a:off x="6493012" y="5369171"/>
            <a:ext cx="436564"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26EB17B-4668-35B0-90C1-0F07BCB01F78}"/>
              </a:ext>
            </a:extLst>
          </p:cNvPr>
          <p:cNvCxnSpPr>
            <a:cxnSpLocks/>
          </p:cNvCxnSpPr>
          <p:nvPr/>
        </p:nvCxnSpPr>
        <p:spPr>
          <a:xfrm>
            <a:off x="6127889" y="4329351"/>
            <a:ext cx="0" cy="916681"/>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553E2A1-33AE-1EAE-845C-AF6630BAA9EB}"/>
              </a:ext>
            </a:extLst>
          </p:cNvPr>
          <p:cNvCxnSpPr>
            <a:cxnSpLocks/>
          </p:cNvCxnSpPr>
          <p:nvPr/>
        </p:nvCxnSpPr>
        <p:spPr>
          <a:xfrm flipH="1">
            <a:off x="3716474" y="5369171"/>
            <a:ext cx="679452"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395E814-8706-17EE-A68F-D15D44154165}"/>
              </a:ext>
            </a:extLst>
          </p:cNvPr>
          <p:cNvCxnSpPr>
            <a:cxnSpLocks/>
          </p:cNvCxnSpPr>
          <p:nvPr/>
        </p:nvCxnSpPr>
        <p:spPr>
          <a:xfrm flipH="1">
            <a:off x="2706826" y="5369171"/>
            <a:ext cx="393700"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61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p:bldP spid="20" grpId="0" animBg="1"/>
      <p:bldP spid="21" grpId="0" animBg="1"/>
      <p:bldP spid="27" grpId="0" animBg="1"/>
      <p:bldP spid="28" grpId="0"/>
      <p:bldP spid="29" grpId="0" animBg="1"/>
      <p:bldP spid="30" grpId="0"/>
      <p:bldP spid="31" grpId="0" animBg="1"/>
      <p:bldP spid="32" grpId="0" animBg="1"/>
      <p:bldP spid="37" grpId="0"/>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EFA76E-D593-F3FD-82D5-4238CDDD8528}"/>
              </a:ext>
            </a:extLst>
          </p:cNvPr>
          <p:cNvSpPr>
            <a:spLocks noGrp="1"/>
          </p:cNvSpPr>
          <p:nvPr>
            <p:ph type="body" sz="quarter" idx="18"/>
          </p:nvPr>
        </p:nvSpPr>
        <p:spPr/>
        <p:txBody>
          <a:bodyPr/>
          <a:lstStyle/>
          <a:p>
            <a:r>
              <a:rPr lang="en-US" dirty="0"/>
              <a:t>Motivation</a:t>
            </a:r>
          </a:p>
          <a:p>
            <a:pPr marL="457200" lvl="1" indent="0">
              <a:buNone/>
            </a:pPr>
            <a:r>
              <a:rPr lang="en-US" b="1" dirty="0">
                <a:solidFill>
                  <a:srgbClr val="7889FB"/>
                </a:solidFill>
                <a:sym typeface="Wingdings" panose="05000000000000000000" pitchFamily="2" charset="2"/>
              </a:rPr>
              <a:t> Embedded scoring</a:t>
            </a:r>
            <a:endParaRPr lang="en-US" b="1" dirty="0">
              <a:solidFill>
                <a:srgbClr val="7889FB"/>
              </a:solidFill>
            </a:endParaRPr>
          </a:p>
          <a:p>
            <a:pPr marL="457200" lvl="1" indent="0">
              <a:buNone/>
            </a:pPr>
            <a:r>
              <a:rPr lang="en-US" b="1" dirty="0">
                <a:solidFill>
                  <a:srgbClr val="7889FB"/>
                </a:solidFill>
                <a:sym typeface="Wingdings" panose="05000000000000000000" pitchFamily="2" charset="2"/>
              </a:rPr>
              <a:t> Latency</a:t>
            </a:r>
            <a:r>
              <a:rPr lang="en-US" dirty="0">
                <a:solidFill>
                  <a:srgbClr val="7889FB"/>
                </a:solidFill>
                <a:sym typeface="Wingdings" panose="05000000000000000000" pitchFamily="2" charset="2"/>
              </a:rPr>
              <a:t> </a:t>
            </a:r>
            <a:r>
              <a:rPr lang="en-US" dirty="0">
                <a:solidFill>
                  <a:srgbClr val="7889FB"/>
                </a:solidFill>
                <a:latin typeface="Cambria" panose="02040503050406030204" pitchFamily="18" charset="0"/>
                <a:sym typeface="Wingdings" panose="05000000000000000000" pitchFamily="2" charset="2"/>
              </a:rPr>
              <a:t>⇒</a:t>
            </a:r>
            <a:r>
              <a:rPr lang="en-US" dirty="0">
                <a:solidFill>
                  <a:srgbClr val="7889FB"/>
                </a:solidFill>
                <a:sym typeface="Wingdings" panose="05000000000000000000" pitchFamily="2" charset="2"/>
              </a:rPr>
              <a:t> </a:t>
            </a:r>
            <a:r>
              <a:rPr lang="en-US" b="1" dirty="0">
                <a:solidFill>
                  <a:srgbClr val="7889FB"/>
                </a:solidFill>
                <a:sym typeface="Wingdings" panose="05000000000000000000" pitchFamily="2" charset="2"/>
              </a:rPr>
              <a:t>Throughput</a:t>
            </a:r>
            <a:endParaRPr lang="en-US" b="1" dirty="0">
              <a:solidFill>
                <a:srgbClr val="7889FB"/>
              </a:solidFill>
            </a:endParaRPr>
          </a:p>
          <a:p>
            <a:pPr marL="457200" lvl="1" indent="0">
              <a:buNone/>
            </a:pPr>
            <a:r>
              <a:rPr lang="en-US" b="1" dirty="0">
                <a:solidFill>
                  <a:srgbClr val="7889FB"/>
                </a:solidFill>
                <a:sym typeface="Wingdings" panose="05000000000000000000" pitchFamily="2" charset="2"/>
              </a:rPr>
              <a:t> Minimize overhead per </a:t>
            </a:r>
            <a:r>
              <a:rPr lang="el-GR" b="1" dirty="0">
                <a:solidFill>
                  <a:srgbClr val="7889FB"/>
                </a:solidFill>
                <a:latin typeface="Cambria" panose="02040503050406030204" pitchFamily="18" charset="0"/>
              </a:rPr>
              <a:t>Δ</a:t>
            </a:r>
            <a:r>
              <a:rPr lang="en-US" b="1" dirty="0">
                <a:solidFill>
                  <a:srgbClr val="7889FB"/>
                </a:solidFill>
              </a:rPr>
              <a:t>X</a:t>
            </a:r>
            <a:endParaRPr lang="en-US" b="1" dirty="0"/>
          </a:p>
          <a:p>
            <a:pPr lvl="1"/>
            <a:endParaRPr lang="en-US" dirty="0"/>
          </a:p>
          <a:p>
            <a:r>
              <a:rPr lang="en-US" dirty="0"/>
              <a:t>Example</a:t>
            </a:r>
          </a:p>
          <a:p>
            <a:endParaRPr lang="en-US" dirty="0"/>
          </a:p>
        </p:txBody>
      </p:sp>
      <p:sp>
        <p:nvSpPr>
          <p:cNvPr id="3" name="Text Placeholder 2">
            <a:extLst>
              <a:ext uri="{FF2B5EF4-FFF2-40B4-BE49-F238E27FC236}">
                <a16:creationId xmlns:a16="http://schemas.microsoft.com/office/drawing/2014/main" id="{076EAFDB-648E-09ED-C4DF-BFC7B4F3157B}"/>
              </a:ext>
            </a:extLst>
          </p:cNvPr>
          <p:cNvSpPr>
            <a:spLocks noGrp="1"/>
          </p:cNvSpPr>
          <p:nvPr>
            <p:ph type="body" sz="quarter" idx="14"/>
          </p:nvPr>
        </p:nvSpPr>
        <p:spPr/>
        <p:txBody>
          <a:bodyPr/>
          <a:lstStyle/>
          <a:p>
            <a:r>
              <a:rPr lang="en-US" dirty="0"/>
              <a:t>Example </a:t>
            </a:r>
            <a:r>
              <a:rPr lang="en-US" dirty="0" err="1"/>
              <a:t>SystemML</a:t>
            </a:r>
            <a:r>
              <a:rPr lang="en-US" dirty="0"/>
              <a:t> JMLC, cont.</a:t>
            </a:r>
          </a:p>
        </p:txBody>
      </p:sp>
      <p:sp>
        <p:nvSpPr>
          <p:cNvPr id="4" name="TextBox 3">
            <a:extLst>
              <a:ext uri="{FF2B5EF4-FFF2-40B4-BE49-F238E27FC236}">
                <a16:creationId xmlns:a16="http://schemas.microsoft.com/office/drawing/2014/main" id="{990F106D-60D4-97F0-09C4-48B8C0BC599C}"/>
              </a:ext>
            </a:extLst>
          </p:cNvPr>
          <p:cNvSpPr txBox="1"/>
          <p:nvPr/>
        </p:nvSpPr>
        <p:spPr>
          <a:xfrm>
            <a:off x="6163688" y="1209976"/>
            <a:ext cx="5013510" cy="1477328"/>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Typical compiler/runtime overheads:</a:t>
            </a:r>
          </a:p>
          <a:p>
            <a:r>
              <a:rPr lang="en-US" dirty="0">
                <a:latin typeface="Calibri" panose="020F0502020204030204" pitchFamily="34" charset="0"/>
                <a:cs typeface="Calibri" panose="020F0502020204030204" pitchFamily="34" charset="0"/>
              </a:rPr>
              <a:t>Script parsing and config: 	</a:t>
            </a:r>
            <a:r>
              <a:rPr lang="en-US" b="1" dirty="0">
                <a:solidFill>
                  <a:schemeClr val="accent1"/>
                </a:solidFill>
                <a:latin typeface="Calibri" panose="020F0502020204030204" pitchFamily="34" charset="0"/>
                <a:cs typeface="Calibri" panose="020F0502020204030204" pitchFamily="34" charset="0"/>
              </a:rPr>
              <a:t>~</a:t>
            </a:r>
            <a:r>
              <a:rPr lang="en-US" b="1" dirty="0" err="1">
                <a:solidFill>
                  <a:schemeClr val="accent1"/>
                </a:solidFill>
                <a:latin typeface="Calibri" panose="020F0502020204030204" pitchFamily="34" charset="0"/>
                <a:cs typeface="Calibri" panose="020F0502020204030204" pitchFamily="34" charset="0"/>
              </a:rPr>
              <a:t>100ms</a:t>
            </a:r>
            <a:endParaRPr lang="en-US" b="1" dirty="0">
              <a:solidFill>
                <a:schemeClr val="accent1"/>
              </a:solidFill>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Validation, compile, IPA: 	</a:t>
            </a:r>
            <a:r>
              <a:rPr lang="en-US" b="1" dirty="0">
                <a:solidFill>
                  <a:schemeClr val="accent1"/>
                </a:solidFill>
                <a:latin typeface="Calibri" panose="020F0502020204030204" pitchFamily="34" charset="0"/>
                <a:cs typeface="Calibri" panose="020F0502020204030204" pitchFamily="34" charset="0"/>
              </a:rPr>
              <a:t>~</a:t>
            </a:r>
            <a:r>
              <a:rPr lang="en-US" b="1" dirty="0" err="1">
                <a:solidFill>
                  <a:schemeClr val="accent1"/>
                </a:solidFill>
                <a:latin typeface="Calibri" panose="020F0502020204030204" pitchFamily="34" charset="0"/>
                <a:cs typeface="Calibri" panose="020F0502020204030204" pitchFamily="34" charset="0"/>
              </a:rPr>
              <a:t>10ms</a:t>
            </a:r>
            <a:endParaRPr lang="en-US" b="1" dirty="0">
              <a:solidFill>
                <a:schemeClr val="accent1"/>
              </a:solidFill>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HOP DAG (re-)compile:  	</a:t>
            </a:r>
            <a:r>
              <a:rPr lang="en-US" b="1" dirty="0">
                <a:solidFill>
                  <a:schemeClr val="accent1"/>
                </a:solidFill>
                <a:latin typeface="Calibri" panose="020F0502020204030204" pitchFamily="34" charset="0"/>
                <a:cs typeface="Calibri" panose="020F0502020204030204" pitchFamily="34" charset="0"/>
              </a:rPr>
              <a:t>~1ms</a:t>
            </a:r>
          </a:p>
          <a:p>
            <a:r>
              <a:rPr lang="en-US" dirty="0">
                <a:latin typeface="Calibri" panose="020F0502020204030204" pitchFamily="34" charset="0"/>
                <a:cs typeface="Calibri" panose="020F0502020204030204" pitchFamily="34" charset="0"/>
              </a:rPr>
              <a:t>Instruction execute:	</a:t>
            </a:r>
            <a:r>
              <a:rPr lang="en-US" b="1" dirty="0">
                <a:solidFill>
                  <a:srgbClr val="00B050"/>
                </a:solidFill>
                <a:latin typeface="Calibri" panose="020F0502020204030204" pitchFamily="34" charset="0"/>
                <a:cs typeface="Calibri" panose="020F0502020204030204" pitchFamily="34" charset="0"/>
              </a:rPr>
              <a:t>&lt;0.1</a:t>
            </a:r>
            <a:r>
              <a:rPr lang="el-GR" b="1" dirty="0">
                <a:solidFill>
                  <a:srgbClr val="00B050"/>
                </a:solidFill>
                <a:latin typeface="Calibri" panose="020F0502020204030204" pitchFamily="34" charset="0"/>
                <a:cs typeface="Calibri" panose="020F0502020204030204" pitchFamily="34" charset="0"/>
              </a:rPr>
              <a:t>μ</a:t>
            </a:r>
            <a:r>
              <a:rPr lang="en-US" b="1" dirty="0">
                <a:solidFill>
                  <a:srgbClr val="00B050"/>
                </a:solidFill>
                <a:latin typeface="Calibri" panose="020F0502020204030204" pitchFamily="34" charset="0"/>
                <a:cs typeface="Calibri" panose="020F0502020204030204" pitchFamily="34" charset="0"/>
              </a:rPr>
              <a:t>s</a:t>
            </a:r>
          </a:p>
        </p:txBody>
      </p:sp>
      <p:sp>
        <p:nvSpPr>
          <p:cNvPr id="5" name="Right Arrow 14">
            <a:extLst>
              <a:ext uri="{FF2B5EF4-FFF2-40B4-BE49-F238E27FC236}">
                <a16:creationId xmlns:a16="http://schemas.microsoft.com/office/drawing/2014/main" id="{A9BB73F6-8660-3C09-2996-F3B384B7ED06}"/>
              </a:ext>
            </a:extLst>
          </p:cNvPr>
          <p:cNvSpPr/>
          <p:nvPr/>
        </p:nvSpPr>
        <p:spPr>
          <a:xfrm>
            <a:off x="5051956" y="1806189"/>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F161A73-C4FA-336F-190E-689F68472F89}"/>
              </a:ext>
            </a:extLst>
          </p:cNvPr>
          <p:cNvSpPr txBox="1"/>
          <p:nvPr/>
        </p:nvSpPr>
        <p:spPr>
          <a:xfrm>
            <a:off x="1797201" y="2900979"/>
            <a:ext cx="9347723" cy="3139321"/>
          </a:xfrm>
          <a:prstGeom prst="rect">
            <a:avLst/>
          </a:prstGeom>
          <a:noFill/>
        </p:spPr>
        <p:txBody>
          <a:bodyPr wrap="square" rtlCol="0">
            <a:spAutoFit/>
          </a:bodyPr>
          <a:lstStyle/>
          <a:p>
            <a:r>
              <a:rPr lang="en-US" dirty="0">
                <a:latin typeface="Consolas" panose="020B0609020204030204" pitchFamily="49" charset="0"/>
              </a:rPr>
              <a:t> 1: Connection conn = </a:t>
            </a:r>
            <a:r>
              <a:rPr lang="en-US" b="1" dirty="0">
                <a:latin typeface="Consolas" panose="020B0609020204030204" pitchFamily="49" charset="0"/>
              </a:rPr>
              <a:t>new</a:t>
            </a:r>
            <a:r>
              <a:rPr lang="en-US" dirty="0">
                <a:latin typeface="Consolas" panose="020B0609020204030204" pitchFamily="49" charset="0"/>
              </a:rPr>
              <a:t> Connection();</a:t>
            </a:r>
          </a:p>
          <a:p>
            <a:r>
              <a:rPr lang="en-US" dirty="0">
                <a:latin typeface="Consolas" panose="020B0609020204030204" pitchFamily="49" charset="0"/>
              </a:rPr>
              <a:t> 2: </a:t>
            </a:r>
            <a:r>
              <a:rPr lang="en-US" dirty="0" err="1">
                <a:latin typeface="Consolas" panose="020B0609020204030204" pitchFamily="49" charset="0"/>
              </a:rPr>
              <a:t>PreparedScript</a:t>
            </a:r>
            <a:r>
              <a:rPr lang="en-US" dirty="0">
                <a:latin typeface="Consolas" panose="020B0609020204030204" pitchFamily="49" charset="0"/>
              </a:rPr>
              <a:t> </a:t>
            </a:r>
            <a:r>
              <a:rPr lang="en-US" dirty="0" err="1">
                <a:latin typeface="Consolas" panose="020B0609020204030204" pitchFamily="49" charset="0"/>
              </a:rPr>
              <a:t>pscript</a:t>
            </a:r>
            <a:r>
              <a:rPr lang="en-US" dirty="0">
                <a:latin typeface="Consolas" panose="020B0609020204030204" pitchFamily="49" charset="0"/>
              </a:rPr>
              <a:t> = </a:t>
            </a:r>
            <a:r>
              <a:rPr lang="en-US" dirty="0" err="1">
                <a:latin typeface="Consolas" panose="020B0609020204030204" pitchFamily="49" charset="0"/>
              </a:rPr>
              <a:t>conn.</a:t>
            </a:r>
            <a:r>
              <a:rPr lang="en-US" b="1" dirty="0" err="1">
                <a:solidFill>
                  <a:srgbClr val="7889FB"/>
                </a:solidFill>
                <a:latin typeface="Consolas" panose="020B0609020204030204" pitchFamily="49" charset="0"/>
              </a:rPr>
              <a:t>prepareScript</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a:t>
            </a:r>
            <a:r>
              <a:rPr lang="en-US" dirty="0" err="1">
                <a:latin typeface="Consolas" panose="020B0609020204030204" pitchFamily="49" charset="0"/>
              </a:rPr>
              <a:t>getScriptAsString</a:t>
            </a:r>
            <a:r>
              <a:rPr lang="en-US" dirty="0">
                <a:latin typeface="Consolas" panose="020B0609020204030204" pitchFamily="49" charset="0"/>
              </a:rPr>
              <a:t>(</a:t>
            </a:r>
            <a:r>
              <a:rPr lang="en-US" b="1" dirty="0">
                <a:latin typeface="Consolas" panose="020B0609020204030204" pitchFamily="49" charset="0"/>
              </a:rPr>
              <a:t>“</a:t>
            </a:r>
            <a:r>
              <a:rPr lang="en-US" b="1" dirty="0" err="1">
                <a:latin typeface="Consolas" panose="020B0609020204030204" pitchFamily="49" charset="0"/>
              </a:rPr>
              <a:t>glm</a:t>
            </a:r>
            <a:r>
              <a:rPr lang="en-US" b="1" dirty="0">
                <a:latin typeface="Consolas" panose="020B0609020204030204" pitchFamily="49" charset="0"/>
              </a:rPr>
              <a:t>-predict-</a:t>
            </a:r>
            <a:r>
              <a:rPr lang="en-US" b="1" dirty="0" err="1">
                <a:latin typeface="Consolas" panose="020B0609020204030204" pitchFamily="49" charset="0"/>
              </a:rPr>
              <a:t>extended.dml</a:t>
            </a:r>
            <a:r>
              <a:rPr lang="en-US" b="1" dirty="0">
                <a:latin typeface="Consolas" panose="020B0609020204030204" pitchFamily="49" charset="0"/>
              </a:rPr>
              <a:t>”</a:t>
            </a:r>
            <a:r>
              <a:rPr lang="en-US" dirty="0">
                <a:latin typeface="Consolas" panose="020B0609020204030204" pitchFamily="49" charset="0"/>
              </a:rPr>
              <a:t>), </a:t>
            </a:r>
            <a:br>
              <a:rPr lang="en-US" dirty="0">
                <a:latin typeface="Consolas" panose="020B0609020204030204" pitchFamily="49" charset="0"/>
              </a:rPr>
            </a:br>
            <a:r>
              <a:rPr lang="en-US" dirty="0">
                <a:latin typeface="Consolas" panose="020B0609020204030204" pitchFamily="49" charset="0"/>
              </a:rPr>
              <a:t>	</a:t>
            </a:r>
            <a:r>
              <a:rPr lang="en-US" b="1" dirty="0">
                <a:latin typeface="Consolas" panose="020B0609020204030204" pitchFamily="49" charset="0"/>
              </a:rPr>
              <a:t>new</a:t>
            </a:r>
            <a:r>
              <a:rPr lang="en-US" dirty="0">
                <a:latin typeface="Consolas" panose="020B0609020204030204" pitchFamily="49" charset="0"/>
              </a:rPr>
              <a:t> String[]{</a:t>
            </a:r>
            <a:r>
              <a:rPr lang="en-US" b="1" dirty="0">
                <a:latin typeface="Consolas" panose="020B0609020204030204" pitchFamily="49" charset="0"/>
              </a:rPr>
              <a:t>“FX”</a:t>
            </a:r>
            <a:r>
              <a:rPr lang="en-US" dirty="0">
                <a:latin typeface="Consolas" panose="020B0609020204030204" pitchFamily="49" charset="0"/>
              </a:rPr>
              <a:t>,</a:t>
            </a:r>
            <a:r>
              <a:rPr lang="en-US" b="1" dirty="0">
                <a:latin typeface="Consolas" panose="020B0609020204030204" pitchFamily="49" charset="0"/>
              </a:rPr>
              <a:t>“MX”</a:t>
            </a:r>
            <a:r>
              <a:rPr lang="en-US" dirty="0">
                <a:latin typeface="Consolas" panose="020B0609020204030204" pitchFamily="49" charset="0"/>
              </a:rPr>
              <a:t>,</a:t>
            </a:r>
            <a:r>
              <a:rPr lang="en-US" b="1" dirty="0">
                <a:latin typeface="Consolas" panose="020B0609020204030204" pitchFamily="49" charset="0"/>
              </a:rPr>
              <a:t>“MY”</a:t>
            </a:r>
            <a:r>
              <a:rPr lang="en-US" dirty="0">
                <a:latin typeface="Consolas" panose="020B0609020204030204" pitchFamily="49" charset="0"/>
              </a:rPr>
              <a:t>,</a:t>
            </a:r>
            <a:r>
              <a:rPr lang="en-US" b="1" dirty="0">
                <a:latin typeface="Consolas" panose="020B0609020204030204" pitchFamily="49" charset="0"/>
              </a:rPr>
              <a:t>“B”</a:t>
            </a:r>
            <a:r>
              <a:rPr lang="en-US" dirty="0">
                <a:latin typeface="Consolas" panose="020B0609020204030204" pitchFamily="49" charset="0"/>
              </a:rPr>
              <a:t>}, new String[]{</a:t>
            </a:r>
            <a:r>
              <a:rPr lang="en-US" b="1" dirty="0">
                <a:latin typeface="Consolas" panose="020B0609020204030204" pitchFamily="49" charset="0"/>
              </a:rPr>
              <a:t>“FY”</a:t>
            </a:r>
            <a:r>
              <a:rPr lang="en-US" dirty="0">
                <a:latin typeface="Consolas" panose="020B0609020204030204" pitchFamily="49" charset="0"/>
              </a:rPr>
              <a:t>});</a:t>
            </a:r>
            <a:endParaRPr lang="en-US" sz="700" dirty="0">
              <a:latin typeface="Consolas" panose="020B0609020204030204" pitchFamily="49" charset="0"/>
            </a:endParaRPr>
          </a:p>
          <a:p>
            <a:r>
              <a:rPr lang="en-US" dirty="0">
                <a:latin typeface="Consolas" panose="020B0609020204030204" pitchFamily="49" charset="0"/>
              </a:rPr>
              <a:t> 3: </a:t>
            </a:r>
            <a:r>
              <a:rPr lang="en-US" b="1" dirty="0">
                <a:solidFill>
                  <a:srgbClr val="00B050"/>
                </a:solidFill>
                <a:latin typeface="Consolas" panose="020B0609020204030204" pitchFamily="49" charset="0"/>
              </a:rPr>
              <a:t>// ... Setup constant inputs</a:t>
            </a:r>
            <a:endParaRPr lang="en-US" sz="700" b="1" dirty="0">
              <a:solidFill>
                <a:srgbClr val="00B050"/>
              </a:solidFill>
              <a:latin typeface="Consolas" panose="020B0609020204030204" pitchFamily="49" charset="0"/>
            </a:endParaRPr>
          </a:p>
          <a:p>
            <a:r>
              <a:rPr lang="en-US" dirty="0">
                <a:latin typeface="Consolas" panose="020B0609020204030204" pitchFamily="49" charset="0"/>
              </a:rPr>
              <a:t> 4: </a:t>
            </a:r>
            <a:r>
              <a:rPr lang="en-US" b="1" dirty="0">
                <a:latin typeface="Consolas" panose="020B0609020204030204" pitchFamily="49" charset="0"/>
              </a:rPr>
              <a:t>for</a:t>
            </a:r>
            <a:r>
              <a:rPr lang="en-US" dirty="0">
                <a:latin typeface="Consolas" panose="020B0609020204030204" pitchFamily="49" charset="0"/>
              </a:rPr>
              <a:t>( Document d : documents ) {</a:t>
            </a:r>
          </a:p>
          <a:p>
            <a:r>
              <a:rPr lang="en-US" dirty="0">
                <a:latin typeface="Consolas" panose="020B0609020204030204" pitchFamily="49" charset="0"/>
              </a:rPr>
              <a:t> 5:	</a:t>
            </a:r>
            <a:r>
              <a:rPr lang="en-US" dirty="0" err="1">
                <a:latin typeface="Consolas" panose="020B0609020204030204" pitchFamily="49" charset="0"/>
              </a:rPr>
              <a:t>FrameBlock</a:t>
            </a:r>
            <a:r>
              <a:rPr lang="en-US" dirty="0">
                <a:latin typeface="Consolas" panose="020B0609020204030204" pitchFamily="49" charset="0"/>
              </a:rPr>
              <a:t> FX = ...; </a:t>
            </a:r>
            <a:r>
              <a:rPr lang="en-US" b="1" dirty="0">
                <a:solidFill>
                  <a:srgbClr val="00B050"/>
                </a:solidFill>
                <a:latin typeface="Consolas" panose="020B0609020204030204" pitchFamily="49" charset="0"/>
              </a:rPr>
              <a:t>//Input pipeline</a:t>
            </a:r>
            <a:endParaRPr lang="en-US" sz="700" b="1" dirty="0">
              <a:solidFill>
                <a:srgbClr val="00B050"/>
              </a:solidFill>
              <a:latin typeface="Consolas" panose="020B0609020204030204" pitchFamily="49" charset="0"/>
            </a:endParaRPr>
          </a:p>
          <a:p>
            <a:r>
              <a:rPr lang="en-US" dirty="0">
                <a:latin typeface="Consolas" panose="020B0609020204030204" pitchFamily="49" charset="0"/>
              </a:rPr>
              <a:t> 6: 	</a:t>
            </a:r>
            <a:r>
              <a:rPr lang="en-US" dirty="0" err="1">
                <a:latin typeface="Consolas" panose="020B0609020204030204" pitchFamily="49" charset="0"/>
              </a:rPr>
              <a:t>pscript.</a:t>
            </a:r>
            <a:r>
              <a:rPr lang="en-US" b="1" dirty="0" err="1">
                <a:solidFill>
                  <a:srgbClr val="7889FB"/>
                </a:solidFill>
                <a:latin typeface="Consolas" panose="020B0609020204030204" pitchFamily="49" charset="0"/>
              </a:rPr>
              <a:t>setFrame</a:t>
            </a:r>
            <a:r>
              <a:rPr lang="en-US" dirty="0">
                <a:latin typeface="Consolas" panose="020B0609020204030204" pitchFamily="49" charset="0"/>
              </a:rPr>
              <a:t>(</a:t>
            </a:r>
            <a:r>
              <a:rPr lang="en-US" b="1" dirty="0">
                <a:latin typeface="Consolas" panose="020B0609020204030204" pitchFamily="49" charset="0"/>
              </a:rPr>
              <a:t>“FX”</a:t>
            </a:r>
            <a:r>
              <a:rPr lang="en-US" dirty="0">
                <a:latin typeface="Consolas" panose="020B0609020204030204" pitchFamily="49" charset="0"/>
              </a:rPr>
              <a:t>, FX);</a:t>
            </a:r>
          </a:p>
          <a:p>
            <a:r>
              <a:rPr lang="en-US" dirty="0">
                <a:latin typeface="Consolas" panose="020B0609020204030204" pitchFamily="49" charset="0"/>
              </a:rPr>
              <a:t> 7:	</a:t>
            </a:r>
            <a:r>
              <a:rPr lang="en-US" dirty="0" err="1">
                <a:latin typeface="Consolas" panose="020B0609020204030204" pitchFamily="49" charset="0"/>
              </a:rPr>
              <a:t>FrameBlock</a:t>
            </a:r>
            <a:r>
              <a:rPr lang="en-US" dirty="0">
                <a:latin typeface="Consolas" panose="020B0609020204030204" pitchFamily="49" charset="0"/>
              </a:rPr>
              <a:t> FY = </a:t>
            </a:r>
            <a:r>
              <a:rPr lang="en-US" dirty="0" err="1">
                <a:latin typeface="Consolas" panose="020B0609020204030204" pitchFamily="49" charset="0"/>
              </a:rPr>
              <a:t>pscript.</a:t>
            </a:r>
            <a:r>
              <a:rPr lang="en-US" b="1" dirty="0" err="1">
                <a:solidFill>
                  <a:srgbClr val="7889FB"/>
                </a:solidFill>
                <a:latin typeface="Consolas" panose="020B0609020204030204" pitchFamily="49" charset="0"/>
              </a:rPr>
              <a:t>executeScript</a:t>
            </a:r>
            <a:r>
              <a:rPr lang="en-US" dirty="0">
                <a:latin typeface="Consolas" panose="020B0609020204030204" pitchFamily="49" charset="0"/>
              </a:rPr>
              <a:t>().</a:t>
            </a:r>
            <a:r>
              <a:rPr lang="en-US" dirty="0" err="1">
                <a:latin typeface="Consolas" panose="020B0609020204030204" pitchFamily="49" charset="0"/>
              </a:rPr>
              <a:t>getFrame</a:t>
            </a:r>
            <a:r>
              <a:rPr lang="en-US" dirty="0">
                <a:latin typeface="Consolas" panose="020B0609020204030204" pitchFamily="49" charset="0"/>
              </a:rPr>
              <a:t>(</a:t>
            </a:r>
            <a:r>
              <a:rPr lang="en-US" b="1" dirty="0">
                <a:latin typeface="Consolas" panose="020B0609020204030204" pitchFamily="49" charset="0"/>
              </a:rPr>
              <a:t>“FY”</a:t>
            </a:r>
            <a:r>
              <a:rPr lang="en-US" dirty="0">
                <a:latin typeface="Consolas" panose="020B0609020204030204" pitchFamily="49" charset="0"/>
              </a:rPr>
              <a:t>);</a:t>
            </a:r>
            <a:endParaRPr lang="en-US" sz="700" dirty="0">
              <a:latin typeface="Consolas" panose="020B0609020204030204" pitchFamily="49" charset="0"/>
            </a:endParaRPr>
          </a:p>
          <a:p>
            <a:r>
              <a:rPr lang="en-US" dirty="0">
                <a:latin typeface="Consolas" panose="020B0609020204030204" pitchFamily="49" charset="0"/>
              </a:rPr>
              <a:t> 8: 	</a:t>
            </a:r>
            <a:r>
              <a:rPr lang="en-US" b="1" dirty="0">
                <a:solidFill>
                  <a:srgbClr val="00B050"/>
                </a:solidFill>
                <a:latin typeface="Consolas" panose="020B0609020204030204" pitchFamily="49" charset="0"/>
              </a:rPr>
              <a:t>// ... Remaining pipeline </a:t>
            </a:r>
          </a:p>
          <a:p>
            <a:r>
              <a:rPr lang="en-US" dirty="0">
                <a:latin typeface="Consolas" panose="020B0609020204030204" pitchFamily="49" charset="0"/>
              </a:rPr>
              <a:t> 9: }</a:t>
            </a:r>
          </a:p>
        </p:txBody>
      </p:sp>
      <p:sp>
        <p:nvSpPr>
          <p:cNvPr id="7" name="TextBox 6">
            <a:extLst>
              <a:ext uri="{FF2B5EF4-FFF2-40B4-BE49-F238E27FC236}">
                <a16:creationId xmlns:a16="http://schemas.microsoft.com/office/drawing/2014/main" id="{39EA7FD3-E8A8-9416-F5B3-84CE664A622C}"/>
              </a:ext>
            </a:extLst>
          </p:cNvPr>
          <p:cNvSpPr txBox="1"/>
          <p:nvPr/>
        </p:nvSpPr>
        <p:spPr>
          <a:xfrm>
            <a:off x="8670443" y="3151588"/>
            <a:ext cx="3257551" cy="646331"/>
          </a:xfrm>
          <a:prstGeom prst="rect">
            <a:avLst/>
          </a:prstGeom>
          <a:noFill/>
        </p:spPr>
        <p:txBody>
          <a:bodyPr wrap="square" rtlCol="0">
            <a:spAutoFit/>
          </a:bodyPr>
          <a:lstStyle/>
          <a:p>
            <a:r>
              <a:rPr lang="en-US" dirty="0">
                <a:solidFill>
                  <a:schemeClr val="accent1"/>
                </a:solidFill>
                <a:latin typeface="Calibri" panose="020F0502020204030204" pitchFamily="34" charset="0"/>
                <a:cs typeface="Calibri" panose="020F0502020204030204" pitchFamily="34" charset="0"/>
              </a:rPr>
              <a:t>// single-node, no evictions, </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 no recompile, no multithread.</a:t>
            </a:r>
          </a:p>
        </p:txBody>
      </p:sp>
      <p:sp>
        <p:nvSpPr>
          <p:cNvPr id="8" name="TextBox 7">
            <a:extLst>
              <a:ext uri="{FF2B5EF4-FFF2-40B4-BE49-F238E27FC236}">
                <a16:creationId xmlns:a16="http://schemas.microsoft.com/office/drawing/2014/main" id="{2D08F2E5-6960-F99E-5550-77275F0104B1}"/>
              </a:ext>
            </a:extLst>
          </p:cNvPr>
          <p:cNvSpPr txBox="1"/>
          <p:nvPr/>
        </p:nvSpPr>
        <p:spPr>
          <a:xfrm>
            <a:off x="8670442" y="4470639"/>
            <a:ext cx="3257551" cy="646331"/>
          </a:xfrm>
          <a:prstGeom prst="rect">
            <a:avLst/>
          </a:prstGeom>
          <a:noFill/>
        </p:spPr>
        <p:txBody>
          <a:bodyPr wrap="square" rtlCol="0">
            <a:spAutoFit/>
          </a:bodyPr>
          <a:lstStyle/>
          <a:p>
            <a:r>
              <a:rPr lang="en-US" dirty="0">
                <a:solidFill>
                  <a:schemeClr val="accent1"/>
                </a:solidFill>
                <a:latin typeface="Calibri" panose="020F0502020204030204" pitchFamily="34" charset="0"/>
                <a:cs typeface="Calibri" panose="020F0502020204030204" pitchFamily="34" charset="0"/>
              </a:rPr>
              <a:t>// execute precompiled script</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 many times</a:t>
            </a:r>
          </a:p>
        </p:txBody>
      </p:sp>
    </p:spTree>
    <p:extLst>
      <p:ext uri="{BB962C8B-B14F-4D97-AF65-F5344CB8AC3E}">
        <p14:creationId xmlns:p14="http://schemas.microsoft.com/office/powerpoint/2010/main" val="63372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5CC3AB-AA12-91F0-BBCB-0CF903CC321F}"/>
              </a:ext>
            </a:extLst>
          </p:cNvPr>
          <p:cNvSpPr>
            <a:spLocks noGrp="1"/>
          </p:cNvSpPr>
          <p:nvPr>
            <p:ph type="body" sz="quarter" idx="18"/>
          </p:nvPr>
        </p:nvSpPr>
        <p:spPr/>
        <p:txBody>
          <a:bodyPr/>
          <a:lstStyle/>
          <a:p>
            <a:r>
              <a:rPr lang="en-US" dirty="0"/>
              <a:t>Recap: Model Batching </a:t>
            </a:r>
            <a:r>
              <a:rPr lang="en-US" b="0" dirty="0"/>
              <a:t>(see </a:t>
            </a:r>
            <a:r>
              <a:rPr lang="en-US" dirty="0">
                <a:solidFill>
                  <a:srgbClr val="7889FB"/>
                </a:solidFill>
              </a:rPr>
              <a:t>08 Data Access</a:t>
            </a:r>
            <a:r>
              <a:rPr lang="en-US" b="0" dirty="0"/>
              <a:t>)</a:t>
            </a:r>
          </a:p>
          <a:p>
            <a:pPr lvl="1"/>
            <a:r>
              <a:rPr lang="en-US" dirty="0"/>
              <a:t>One-pass evaluation of multiple configurations</a:t>
            </a:r>
          </a:p>
          <a:p>
            <a:pPr lvl="1"/>
            <a:r>
              <a:rPr lang="en-US" dirty="0"/>
              <a:t>EL, CV, feature selection, hyper parameter tuning</a:t>
            </a:r>
          </a:p>
          <a:p>
            <a:pPr lvl="1"/>
            <a:r>
              <a:rPr lang="en-US" dirty="0"/>
              <a:t>E.g.: </a:t>
            </a:r>
            <a:r>
              <a:rPr lang="en-US" b="1" dirty="0">
                <a:solidFill>
                  <a:srgbClr val="7889FB"/>
                </a:solidFill>
              </a:rPr>
              <a:t>TUPAQ</a:t>
            </a:r>
            <a:r>
              <a:rPr lang="en-US" dirty="0"/>
              <a:t> [SoCC’16], </a:t>
            </a:r>
            <a:r>
              <a:rPr lang="en-US" b="1" dirty="0">
                <a:solidFill>
                  <a:srgbClr val="7889FB"/>
                </a:solidFill>
              </a:rPr>
              <a:t>Columbus</a:t>
            </a:r>
            <a:r>
              <a:rPr lang="en-US" dirty="0"/>
              <a:t> [SIGMOD’14]</a:t>
            </a:r>
          </a:p>
          <a:p>
            <a:pPr lvl="1"/>
            <a:endParaRPr lang="en-US" dirty="0"/>
          </a:p>
          <a:p>
            <a:r>
              <a:rPr lang="en-US" dirty="0"/>
              <a:t>Data Batching</a:t>
            </a:r>
          </a:p>
          <a:p>
            <a:pPr lvl="1"/>
            <a:r>
              <a:rPr lang="en-US" dirty="0"/>
              <a:t>Batching to utilize the HW more efficiently under SLA</a:t>
            </a:r>
          </a:p>
          <a:p>
            <a:pPr lvl="1"/>
            <a:r>
              <a:rPr lang="en-US" b="1" dirty="0">
                <a:solidFill>
                  <a:schemeClr val="accent1"/>
                </a:solidFill>
              </a:rPr>
              <a:t>Use case: </a:t>
            </a:r>
            <a:r>
              <a:rPr lang="en-US" dirty="0"/>
              <a:t>multiple users use the same model (wait and collect requests)</a:t>
            </a:r>
          </a:p>
          <a:p>
            <a:pPr lvl="1"/>
            <a:r>
              <a:rPr lang="en-US" b="1" dirty="0">
                <a:solidFill>
                  <a:schemeClr val="accent1"/>
                </a:solidFill>
              </a:rPr>
              <a:t>Adaptive:</a:t>
            </a:r>
            <a:r>
              <a:rPr lang="en-US" dirty="0"/>
              <a:t> additive increase, multiplicative decrease</a:t>
            </a:r>
          </a:p>
          <a:p>
            <a:endParaRPr lang="en-US" dirty="0"/>
          </a:p>
        </p:txBody>
      </p:sp>
      <p:sp>
        <p:nvSpPr>
          <p:cNvPr id="3" name="Text Placeholder 2">
            <a:extLst>
              <a:ext uri="{FF2B5EF4-FFF2-40B4-BE49-F238E27FC236}">
                <a16:creationId xmlns:a16="http://schemas.microsoft.com/office/drawing/2014/main" id="{2778D6F0-7FFC-FAF5-AB88-E7CF45BAE49B}"/>
              </a:ext>
            </a:extLst>
          </p:cNvPr>
          <p:cNvSpPr>
            <a:spLocks noGrp="1"/>
          </p:cNvSpPr>
          <p:nvPr>
            <p:ph type="body" sz="quarter" idx="14"/>
          </p:nvPr>
        </p:nvSpPr>
        <p:spPr/>
        <p:txBody>
          <a:bodyPr/>
          <a:lstStyle/>
          <a:p>
            <a:r>
              <a:rPr lang="en-US" dirty="0"/>
              <a:t>Serving Optimizations </a:t>
            </a:r>
            <a:r>
              <a:rPr lang="en-AT" dirty="0"/>
              <a:t>–</a:t>
            </a:r>
            <a:r>
              <a:rPr lang="en-US" dirty="0"/>
              <a:t> Batching </a:t>
            </a:r>
          </a:p>
        </p:txBody>
      </p:sp>
      <p:sp>
        <p:nvSpPr>
          <p:cNvPr id="4" name="Rectangle 3">
            <a:extLst>
              <a:ext uri="{FF2B5EF4-FFF2-40B4-BE49-F238E27FC236}">
                <a16:creationId xmlns:a16="http://schemas.microsoft.com/office/drawing/2014/main" id="{E6D4CB4D-310C-BA83-0AF2-505EF8B31AEB}"/>
              </a:ext>
            </a:extLst>
          </p:cNvPr>
          <p:cNvSpPr/>
          <p:nvPr/>
        </p:nvSpPr>
        <p:spPr>
          <a:xfrm>
            <a:off x="8149033" y="1507115"/>
            <a:ext cx="937338" cy="1284106"/>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X</a:t>
            </a:r>
          </a:p>
        </p:txBody>
      </p:sp>
      <p:sp>
        <p:nvSpPr>
          <p:cNvPr id="5" name="Rectangle 4">
            <a:extLst>
              <a:ext uri="{FF2B5EF4-FFF2-40B4-BE49-F238E27FC236}">
                <a16:creationId xmlns:a16="http://schemas.microsoft.com/office/drawing/2014/main" id="{77B96F0E-482F-823C-C8B0-2673D64BD9A8}"/>
              </a:ext>
            </a:extLst>
          </p:cNvPr>
          <p:cNvSpPr/>
          <p:nvPr/>
        </p:nvSpPr>
        <p:spPr>
          <a:xfrm rot="16200000">
            <a:off x="8781477" y="929878"/>
            <a:ext cx="937338" cy="140933"/>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 name="Rectangle 5">
            <a:extLst>
              <a:ext uri="{FF2B5EF4-FFF2-40B4-BE49-F238E27FC236}">
                <a16:creationId xmlns:a16="http://schemas.microsoft.com/office/drawing/2014/main" id="{79D087FF-CEAB-40A1-4998-CA9BAC81C391}"/>
              </a:ext>
            </a:extLst>
          </p:cNvPr>
          <p:cNvSpPr/>
          <p:nvPr/>
        </p:nvSpPr>
        <p:spPr>
          <a:xfrm rot="16200000">
            <a:off x="8610563" y="2081869"/>
            <a:ext cx="1279171" cy="140935"/>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D79DC9EC-C24A-D08A-3401-CBF8A33B5D29}"/>
              </a:ext>
            </a:extLst>
          </p:cNvPr>
          <p:cNvSpPr/>
          <p:nvPr/>
        </p:nvSpPr>
        <p:spPr>
          <a:xfrm rot="16200000">
            <a:off x="8933877" y="929878"/>
            <a:ext cx="937338" cy="140933"/>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17ACDDA6-952B-6256-E133-BC488AEDE464}"/>
              </a:ext>
            </a:extLst>
          </p:cNvPr>
          <p:cNvSpPr/>
          <p:nvPr/>
        </p:nvSpPr>
        <p:spPr>
          <a:xfrm rot="16200000">
            <a:off x="9086277" y="929878"/>
            <a:ext cx="937338" cy="140933"/>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F08B59DE-0734-DFCF-2A27-FAFD6C3A0C84}"/>
              </a:ext>
            </a:extLst>
          </p:cNvPr>
          <p:cNvSpPr/>
          <p:nvPr/>
        </p:nvSpPr>
        <p:spPr>
          <a:xfrm rot="16200000">
            <a:off x="9238677" y="929878"/>
            <a:ext cx="937338" cy="140933"/>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1665386B-6AB0-8D50-BE8C-1150046C24AC}"/>
              </a:ext>
            </a:extLst>
          </p:cNvPr>
          <p:cNvSpPr txBox="1"/>
          <p:nvPr/>
        </p:nvSpPr>
        <p:spPr>
          <a:xfrm>
            <a:off x="7746261" y="1933089"/>
            <a:ext cx="400050" cy="37147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a:t>
            </a:r>
          </a:p>
        </p:txBody>
      </p:sp>
      <p:sp>
        <p:nvSpPr>
          <p:cNvPr id="11" name="TextBox 10">
            <a:extLst>
              <a:ext uri="{FF2B5EF4-FFF2-40B4-BE49-F238E27FC236}">
                <a16:creationId xmlns:a16="http://schemas.microsoft.com/office/drawing/2014/main" id="{68F6E72C-7D9D-BA4A-C89C-20CD5ADAC652}"/>
              </a:ext>
            </a:extLst>
          </p:cNvPr>
          <p:cNvSpPr txBox="1"/>
          <p:nvPr/>
        </p:nvSpPr>
        <p:spPr>
          <a:xfrm>
            <a:off x="8453413" y="1109050"/>
            <a:ext cx="400050" cy="37147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n</a:t>
            </a:r>
          </a:p>
        </p:txBody>
      </p:sp>
      <p:sp>
        <p:nvSpPr>
          <p:cNvPr id="12" name="TextBox 11">
            <a:extLst>
              <a:ext uri="{FF2B5EF4-FFF2-40B4-BE49-F238E27FC236}">
                <a16:creationId xmlns:a16="http://schemas.microsoft.com/office/drawing/2014/main" id="{5EADF1E3-6ED4-00B0-2210-8AA0BB7F03FB}"/>
              </a:ext>
            </a:extLst>
          </p:cNvPr>
          <p:cNvSpPr txBox="1"/>
          <p:nvPr/>
        </p:nvSpPr>
        <p:spPr>
          <a:xfrm>
            <a:off x="9282508" y="227520"/>
            <a:ext cx="400050" cy="371475"/>
          </a:xfrm>
          <a:prstGeom prst="rect">
            <a:avLst/>
          </a:prstGeom>
          <a:noFill/>
        </p:spPr>
        <p:txBody>
          <a:bodyPr wrap="square" rtlCol="0">
            <a:spAutoFit/>
          </a:bodyPr>
          <a:lstStyle/>
          <a:p>
            <a:pPr algn="ctr"/>
            <a:r>
              <a:rPr lang="en-US" dirty="0">
                <a:solidFill>
                  <a:schemeClr val="accent1"/>
                </a:solidFill>
                <a:latin typeface="Calibri" panose="020F0502020204030204" pitchFamily="34" charset="0"/>
                <a:cs typeface="Calibri" panose="020F0502020204030204" pitchFamily="34" charset="0"/>
              </a:rPr>
              <a:t>k</a:t>
            </a:r>
          </a:p>
        </p:txBody>
      </p:sp>
      <p:sp>
        <p:nvSpPr>
          <p:cNvPr id="13" name="TextBox 12">
            <a:extLst>
              <a:ext uri="{FF2B5EF4-FFF2-40B4-BE49-F238E27FC236}">
                <a16:creationId xmlns:a16="http://schemas.microsoft.com/office/drawing/2014/main" id="{F4F71A9D-F1DF-BB1D-3FC9-33CD0E0F731A}"/>
              </a:ext>
            </a:extLst>
          </p:cNvPr>
          <p:cNvSpPr txBox="1"/>
          <p:nvPr/>
        </p:nvSpPr>
        <p:spPr>
          <a:xfrm>
            <a:off x="9414815" y="1455824"/>
            <a:ext cx="1276345" cy="1477328"/>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O(m*n) read</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O(m*n</a:t>
            </a:r>
            <a:r>
              <a:rPr lang="en-US" b="1" dirty="0">
                <a:solidFill>
                  <a:schemeClr val="accent1"/>
                </a:solidFill>
                <a:latin typeface="Calibri" panose="020F0502020204030204" pitchFamily="34" charset="0"/>
                <a:cs typeface="Calibri" panose="020F0502020204030204" pitchFamily="34" charset="0"/>
              </a:rPr>
              <a:t>*k</a:t>
            </a:r>
            <a:r>
              <a:rPr lang="en-US" dirty="0">
                <a:latin typeface="Calibri" panose="020F0502020204030204" pitchFamily="34" charset="0"/>
                <a:cs typeface="Calibri" panose="020F0502020204030204" pitchFamily="34" charset="0"/>
              </a:rPr>
              <a:t>) compute</a:t>
            </a:r>
          </a:p>
          <a:p>
            <a:pPr algn="ctr"/>
            <a:r>
              <a:rPr lang="en-US" dirty="0">
                <a:latin typeface="Calibri" panose="020F0502020204030204" pitchFamily="34" charset="0"/>
                <a:cs typeface="Calibri" panose="020F0502020204030204" pitchFamily="34" charset="0"/>
              </a:rPr>
              <a:t>m &gt;&gt; n &gt;&gt; k</a:t>
            </a:r>
          </a:p>
        </p:txBody>
      </p:sp>
      <p:sp>
        <p:nvSpPr>
          <p:cNvPr id="14" name="Rectangle 13">
            <a:extLst>
              <a:ext uri="{FF2B5EF4-FFF2-40B4-BE49-F238E27FC236}">
                <a16:creationId xmlns:a16="http://schemas.microsoft.com/office/drawing/2014/main" id="{64B2EA50-F916-76D6-2391-8C170E7318B3}"/>
              </a:ext>
            </a:extLst>
          </p:cNvPr>
          <p:cNvSpPr/>
          <p:nvPr/>
        </p:nvSpPr>
        <p:spPr>
          <a:xfrm>
            <a:off x="8133525" y="4231896"/>
            <a:ext cx="937338" cy="425974"/>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X</a:t>
            </a:r>
            <a:r>
              <a:rPr kumimoji="0" lang="en-US" sz="1800" b="1" i="0" u="none" strike="noStrike" kern="0" cap="none" spc="0" normalizeH="0" baseline="-2500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15" name="Rectangle 14">
            <a:extLst>
              <a:ext uri="{FF2B5EF4-FFF2-40B4-BE49-F238E27FC236}">
                <a16:creationId xmlns:a16="http://schemas.microsoft.com/office/drawing/2014/main" id="{50AC9116-A11B-2CAF-25CC-E536B3445DDD}"/>
              </a:ext>
            </a:extLst>
          </p:cNvPr>
          <p:cNvSpPr/>
          <p:nvPr/>
        </p:nvSpPr>
        <p:spPr>
          <a:xfrm rot="16200000">
            <a:off x="8793203" y="3654659"/>
            <a:ext cx="937338" cy="140933"/>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6" name="Rectangle 15">
            <a:extLst>
              <a:ext uri="{FF2B5EF4-FFF2-40B4-BE49-F238E27FC236}">
                <a16:creationId xmlns:a16="http://schemas.microsoft.com/office/drawing/2014/main" id="{A462264A-5842-1423-8F75-BEF294156B66}"/>
              </a:ext>
            </a:extLst>
          </p:cNvPr>
          <p:cNvSpPr/>
          <p:nvPr/>
        </p:nvSpPr>
        <p:spPr>
          <a:xfrm rot="16200000">
            <a:off x="9057437" y="4371502"/>
            <a:ext cx="420338" cy="15239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7" name="TextBox 16">
            <a:extLst>
              <a:ext uri="{FF2B5EF4-FFF2-40B4-BE49-F238E27FC236}">
                <a16:creationId xmlns:a16="http://schemas.microsoft.com/office/drawing/2014/main" id="{5FE3AB97-27D1-64B2-D2F6-9109D41BB650}"/>
              </a:ext>
            </a:extLst>
          </p:cNvPr>
          <p:cNvSpPr txBox="1"/>
          <p:nvPr/>
        </p:nvSpPr>
        <p:spPr>
          <a:xfrm>
            <a:off x="7757987" y="4657870"/>
            <a:ext cx="400050" cy="37147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a:t>
            </a:r>
          </a:p>
        </p:txBody>
      </p:sp>
      <p:sp>
        <p:nvSpPr>
          <p:cNvPr id="18" name="TextBox 17">
            <a:extLst>
              <a:ext uri="{FF2B5EF4-FFF2-40B4-BE49-F238E27FC236}">
                <a16:creationId xmlns:a16="http://schemas.microsoft.com/office/drawing/2014/main" id="{D41E86B6-2755-0247-ABC3-DE919ACDC29A}"/>
              </a:ext>
            </a:extLst>
          </p:cNvPr>
          <p:cNvSpPr txBox="1"/>
          <p:nvPr/>
        </p:nvSpPr>
        <p:spPr>
          <a:xfrm>
            <a:off x="8603573" y="3648093"/>
            <a:ext cx="400050" cy="37147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n</a:t>
            </a:r>
          </a:p>
        </p:txBody>
      </p:sp>
      <p:sp>
        <p:nvSpPr>
          <p:cNvPr id="19" name="Rectangle 18">
            <a:extLst>
              <a:ext uri="{FF2B5EF4-FFF2-40B4-BE49-F238E27FC236}">
                <a16:creationId xmlns:a16="http://schemas.microsoft.com/office/drawing/2014/main" id="{8AB472AA-8842-5495-F667-2C2A5DACA26E}"/>
              </a:ext>
            </a:extLst>
          </p:cNvPr>
          <p:cNvSpPr/>
          <p:nvPr/>
        </p:nvSpPr>
        <p:spPr>
          <a:xfrm>
            <a:off x="8134904" y="4701605"/>
            <a:ext cx="937338" cy="425974"/>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X</a:t>
            </a:r>
            <a:r>
              <a:rPr kumimoji="0" lang="en-US" sz="1800" b="1" i="0" u="none" strike="noStrike" kern="0" cap="none" spc="0" normalizeH="0" baseline="-2500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20" name="Rectangle 19">
            <a:extLst>
              <a:ext uri="{FF2B5EF4-FFF2-40B4-BE49-F238E27FC236}">
                <a16:creationId xmlns:a16="http://schemas.microsoft.com/office/drawing/2014/main" id="{7CE326AD-E4ED-8B72-A6D9-072BDE58F563}"/>
              </a:ext>
            </a:extLst>
          </p:cNvPr>
          <p:cNvSpPr/>
          <p:nvPr/>
        </p:nvSpPr>
        <p:spPr>
          <a:xfrm rot="16200000">
            <a:off x="9052617" y="4835576"/>
            <a:ext cx="420338" cy="15239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 name="Rectangle 20">
            <a:extLst>
              <a:ext uri="{FF2B5EF4-FFF2-40B4-BE49-F238E27FC236}">
                <a16:creationId xmlns:a16="http://schemas.microsoft.com/office/drawing/2014/main" id="{EAC71077-0E13-1900-1F2D-93C9BA6FAECB}"/>
              </a:ext>
            </a:extLst>
          </p:cNvPr>
          <p:cNvSpPr/>
          <p:nvPr/>
        </p:nvSpPr>
        <p:spPr>
          <a:xfrm>
            <a:off x="8133525" y="5171314"/>
            <a:ext cx="937338" cy="425974"/>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X</a:t>
            </a:r>
            <a:r>
              <a:rPr kumimoji="0" lang="en-US" sz="1800" b="1" i="0" u="none" strike="noStrike" kern="0" cap="none" spc="0" normalizeH="0" baseline="-2500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22" name="Rectangle 21">
            <a:extLst>
              <a:ext uri="{FF2B5EF4-FFF2-40B4-BE49-F238E27FC236}">
                <a16:creationId xmlns:a16="http://schemas.microsoft.com/office/drawing/2014/main" id="{E9C373E3-FB5F-0547-985B-FC121F8D43EE}"/>
              </a:ext>
            </a:extLst>
          </p:cNvPr>
          <p:cNvSpPr/>
          <p:nvPr/>
        </p:nvSpPr>
        <p:spPr>
          <a:xfrm rot="16200000">
            <a:off x="9055491" y="5299649"/>
            <a:ext cx="420338" cy="15239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3" name="TextBox 22">
            <a:extLst>
              <a:ext uri="{FF2B5EF4-FFF2-40B4-BE49-F238E27FC236}">
                <a16:creationId xmlns:a16="http://schemas.microsoft.com/office/drawing/2014/main" id="{CBDAFE1A-9AD4-F9E6-840E-4DDE1FE8F04A}"/>
              </a:ext>
            </a:extLst>
          </p:cNvPr>
          <p:cNvSpPr txBox="1"/>
          <p:nvPr/>
        </p:nvSpPr>
        <p:spPr>
          <a:xfrm>
            <a:off x="9356205" y="4331326"/>
            <a:ext cx="1392107" cy="1200329"/>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Benefits for multi-class / complex models</a:t>
            </a:r>
          </a:p>
        </p:txBody>
      </p:sp>
      <p:pic>
        <p:nvPicPr>
          <p:cNvPr id="24" name="Picture 23">
            <a:extLst>
              <a:ext uri="{FF2B5EF4-FFF2-40B4-BE49-F238E27FC236}">
                <a16:creationId xmlns:a16="http://schemas.microsoft.com/office/drawing/2014/main" id="{F342C713-C634-6BA9-0934-A81D9988BD86}"/>
              </a:ext>
            </a:extLst>
          </p:cNvPr>
          <p:cNvPicPr>
            <a:picLocks noChangeAspect="1"/>
          </p:cNvPicPr>
          <p:nvPr/>
        </p:nvPicPr>
        <p:blipFill>
          <a:blip r:embed="rId2"/>
          <a:stretch>
            <a:fillRect/>
          </a:stretch>
        </p:blipFill>
        <p:spPr>
          <a:xfrm>
            <a:off x="2422744" y="4304241"/>
            <a:ext cx="3265335" cy="1536272"/>
          </a:xfrm>
          <a:prstGeom prst="rect">
            <a:avLst/>
          </a:prstGeom>
        </p:spPr>
      </p:pic>
      <p:pic>
        <p:nvPicPr>
          <p:cNvPr id="25" name="Picture 24">
            <a:extLst>
              <a:ext uri="{FF2B5EF4-FFF2-40B4-BE49-F238E27FC236}">
                <a16:creationId xmlns:a16="http://schemas.microsoft.com/office/drawing/2014/main" id="{EB2E5297-B21C-F4AF-DCE2-DB127B70D9C1}"/>
              </a:ext>
            </a:extLst>
          </p:cNvPr>
          <p:cNvPicPr>
            <a:picLocks noChangeAspect="1"/>
          </p:cNvPicPr>
          <p:nvPr/>
        </p:nvPicPr>
        <p:blipFill>
          <a:blip r:embed="rId3"/>
          <a:stretch>
            <a:fillRect/>
          </a:stretch>
        </p:blipFill>
        <p:spPr>
          <a:xfrm>
            <a:off x="1325951" y="4472306"/>
            <a:ext cx="497709" cy="640080"/>
          </a:xfrm>
          <a:prstGeom prst="rect">
            <a:avLst/>
          </a:prstGeom>
          <a:ln w="25400">
            <a:solidFill>
              <a:srgbClr val="7889FB"/>
            </a:solidFill>
          </a:ln>
        </p:spPr>
      </p:pic>
      <p:sp>
        <p:nvSpPr>
          <p:cNvPr id="26" name="TextBox 25">
            <a:extLst>
              <a:ext uri="{FF2B5EF4-FFF2-40B4-BE49-F238E27FC236}">
                <a16:creationId xmlns:a16="http://schemas.microsoft.com/office/drawing/2014/main" id="{3E1884C1-6DF7-6FCB-D1E3-DDF110ED6618}"/>
              </a:ext>
            </a:extLst>
          </p:cNvPr>
          <p:cNvSpPr txBox="1"/>
          <p:nvPr/>
        </p:nvSpPr>
        <p:spPr>
          <a:xfrm>
            <a:off x="1006158" y="5205435"/>
            <a:ext cx="1095040"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[Clipper @ NSDI’17]</a:t>
            </a:r>
          </a:p>
        </p:txBody>
      </p:sp>
      <p:sp>
        <p:nvSpPr>
          <p:cNvPr id="27" name="TextBox 26">
            <a:extLst>
              <a:ext uri="{FF2B5EF4-FFF2-40B4-BE49-F238E27FC236}">
                <a16:creationId xmlns:a16="http://schemas.microsoft.com/office/drawing/2014/main" id="{D83ADD0F-B162-E688-0683-D035BF5C6897}"/>
              </a:ext>
            </a:extLst>
          </p:cNvPr>
          <p:cNvSpPr txBox="1"/>
          <p:nvPr/>
        </p:nvSpPr>
        <p:spPr>
          <a:xfrm>
            <a:off x="5658525" y="4472306"/>
            <a:ext cx="1630715" cy="923330"/>
          </a:xfrm>
          <a:prstGeom prst="rect">
            <a:avLst/>
          </a:prstGeom>
          <a:noFill/>
        </p:spPr>
        <p:txBody>
          <a:bodyPr wrap="square" lIns="0" rIns="0" rtlCol="0">
            <a:spAutoFit/>
          </a:bodyPr>
          <a:lstStyle/>
          <a:p>
            <a:pPr algn="ctr"/>
            <a:r>
              <a:rPr lang="en-US" dirty="0">
                <a:solidFill>
                  <a:srgbClr val="C40D1E"/>
                </a:solidFill>
                <a:latin typeface="Calibri" panose="020F0502020204030204" pitchFamily="34" charset="0"/>
                <a:cs typeface="Calibri" panose="020F0502020204030204" pitchFamily="34" charset="0"/>
              </a:rPr>
              <a:t>Fewer kernel launches,</a:t>
            </a:r>
          </a:p>
          <a:p>
            <a:pPr algn="ctr"/>
            <a:r>
              <a:rPr lang="en-US" dirty="0">
                <a:solidFill>
                  <a:srgbClr val="C40D1E"/>
                </a:solidFill>
                <a:latin typeface="Calibri" panose="020F0502020204030204" pitchFamily="34" charset="0"/>
                <a:cs typeface="Calibri" panose="020F0502020204030204" pitchFamily="34" charset="0"/>
              </a:rPr>
              <a:t>Parallelization</a:t>
            </a:r>
          </a:p>
        </p:txBody>
      </p:sp>
    </p:spTree>
    <p:extLst>
      <p:ext uri="{BB962C8B-B14F-4D97-AF65-F5344CB8AC3E}">
        <p14:creationId xmlns:p14="http://schemas.microsoft.com/office/powerpoint/2010/main" val="402486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animBg="1"/>
      <p:bldP spid="20" grpId="0" animBg="1"/>
      <p:bldP spid="21" grpId="0" animBg="1"/>
      <p:bldP spid="22" grpId="0" animBg="1"/>
      <p:bldP spid="23"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05C349-5DE8-561A-8650-A4035F7700FF}"/>
              </a:ext>
            </a:extLst>
          </p:cNvPr>
          <p:cNvSpPr>
            <a:spLocks noGrp="1"/>
          </p:cNvSpPr>
          <p:nvPr>
            <p:ph type="body" sz="quarter" idx="18"/>
          </p:nvPr>
        </p:nvSpPr>
        <p:spPr/>
        <p:txBody>
          <a:bodyPr/>
          <a:lstStyle/>
          <a:p>
            <a:r>
              <a:rPr lang="en-US" dirty="0"/>
              <a:t>Quantization</a:t>
            </a:r>
          </a:p>
          <a:p>
            <a:pPr lvl="1"/>
            <a:r>
              <a:rPr lang="en-US" b="1" dirty="0">
                <a:solidFill>
                  <a:srgbClr val="7889FB"/>
                </a:solidFill>
              </a:rPr>
              <a:t>Lossy compression via ultra-low precision / fixed-point </a:t>
            </a:r>
          </a:p>
          <a:p>
            <a:pPr lvl="1"/>
            <a:r>
              <a:rPr lang="en-US" dirty="0">
                <a:solidFill>
                  <a:schemeClr val="tx1"/>
                </a:solidFill>
              </a:rPr>
              <a:t>Ex.: </a:t>
            </a:r>
            <a:r>
              <a:rPr lang="en-US" b="1" dirty="0">
                <a:solidFill>
                  <a:schemeClr val="accent1"/>
                </a:solidFill>
              </a:rPr>
              <a:t>62.7%</a:t>
            </a:r>
            <a:r>
              <a:rPr lang="en-US" dirty="0">
                <a:solidFill>
                  <a:schemeClr val="tx1"/>
                </a:solidFill>
              </a:rPr>
              <a:t> </a:t>
            </a:r>
            <a:r>
              <a:rPr lang="en-US" b="1" dirty="0">
                <a:solidFill>
                  <a:schemeClr val="accent1"/>
                </a:solidFill>
              </a:rPr>
              <a:t>energy</a:t>
            </a:r>
            <a:r>
              <a:rPr lang="en-US" dirty="0">
                <a:solidFill>
                  <a:schemeClr val="tx1"/>
                </a:solidFill>
              </a:rPr>
              <a:t> spent on data movement</a:t>
            </a:r>
            <a:br>
              <a:rPr lang="en-US" b="1" dirty="0">
                <a:solidFill>
                  <a:srgbClr val="7889FB"/>
                </a:solidFill>
              </a:rPr>
            </a:br>
            <a:endParaRPr lang="en-US" dirty="0"/>
          </a:p>
          <a:p>
            <a:r>
              <a:rPr lang="en-US" dirty="0"/>
              <a:t>Quantization for Model Scoring</a:t>
            </a:r>
          </a:p>
          <a:p>
            <a:pPr lvl="1"/>
            <a:r>
              <a:rPr lang="en-US" dirty="0"/>
              <a:t>Usually </a:t>
            </a:r>
            <a:r>
              <a:rPr lang="en-US" b="1" dirty="0">
                <a:solidFill>
                  <a:srgbClr val="7889FB"/>
                </a:solidFill>
              </a:rPr>
              <a:t>much smaller data types </a:t>
            </a:r>
            <a:r>
              <a:rPr lang="en-US" dirty="0"/>
              <a:t>(e.g., </a:t>
            </a:r>
            <a:r>
              <a:rPr lang="en-US" b="1" dirty="0">
                <a:solidFill>
                  <a:schemeClr val="accent1"/>
                </a:solidFill>
              </a:rPr>
              <a:t>UINT8</a:t>
            </a:r>
            <a:r>
              <a:rPr lang="en-US" dirty="0"/>
              <a:t>)</a:t>
            </a:r>
          </a:p>
          <a:p>
            <a:pPr lvl="1"/>
            <a:r>
              <a:rPr lang="en-US" dirty="0"/>
              <a:t>Quantization of model weights, and sometimes also activations</a:t>
            </a:r>
            <a:br>
              <a:rPr lang="en-US" dirty="0"/>
            </a:br>
            <a:r>
              <a:rPr lang="en-AT" dirty="0">
                <a:sym typeface="Wingdings" panose="05000000000000000000" pitchFamily="2" charset="2"/>
              </a:rPr>
              <a:t></a:t>
            </a:r>
            <a:r>
              <a:rPr lang="en-US" dirty="0">
                <a:sym typeface="Wingdings" panose="05000000000000000000" pitchFamily="2" charset="2"/>
              </a:rPr>
              <a:t> reduced memory requirements and better latency / throughput (SIMD)</a:t>
            </a:r>
            <a:endParaRPr lang="en-US" dirty="0"/>
          </a:p>
          <a:p>
            <a:endParaRPr lang="en-US" dirty="0"/>
          </a:p>
        </p:txBody>
      </p:sp>
      <p:sp>
        <p:nvSpPr>
          <p:cNvPr id="3" name="Text Placeholder 2">
            <a:extLst>
              <a:ext uri="{FF2B5EF4-FFF2-40B4-BE49-F238E27FC236}">
                <a16:creationId xmlns:a16="http://schemas.microsoft.com/office/drawing/2014/main" id="{082D1DD5-5623-BC0E-6F7F-965482E418FF}"/>
              </a:ext>
            </a:extLst>
          </p:cNvPr>
          <p:cNvSpPr>
            <a:spLocks noGrp="1"/>
          </p:cNvSpPr>
          <p:nvPr>
            <p:ph type="body" sz="quarter" idx="14"/>
          </p:nvPr>
        </p:nvSpPr>
        <p:spPr/>
        <p:txBody>
          <a:bodyPr/>
          <a:lstStyle/>
          <a:p>
            <a:r>
              <a:rPr lang="en-US" dirty="0"/>
              <a:t>Serving Optimizations </a:t>
            </a:r>
            <a:r>
              <a:rPr lang="en-AT" dirty="0"/>
              <a:t>–</a:t>
            </a:r>
            <a:r>
              <a:rPr lang="en-US" dirty="0"/>
              <a:t> Quantization </a:t>
            </a:r>
          </a:p>
        </p:txBody>
      </p:sp>
      <p:sp>
        <p:nvSpPr>
          <p:cNvPr id="4" name="Rectangle 3">
            <a:extLst>
              <a:ext uri="{FF2B5EF4-FFF2-40B4-BE49-F238E27FC236}">
                <a16:creationId xmlns:a16="http://schemas.microsoft.com/office/drawing/2014/main" id="{50FEA15E-2B53-57A7-29AA-0C71CB97C8FC}"/>
              </a:ext>
            </a:extLst>
          </p:cNvPr>
          <p:cNvSpPr/>
          <p:nvPr/>
        </p:nvSpPr>
        <p:spPr>
          <a:xfrm>
            <a:off x="8635515" y="693549"/>
            <a:ext cx="1656672" cy="646331"/>
          </a:xfrm>
          <a:prstGeom prst="rect">
            <a:avLst/>
          </a:prstGeom>
        </p:spPr>
        <p:txBody>
          <a:bodyPr wrap="none">
            <a:spAutoFit/>
          </a:bodyPr>
          <a:lstStyle/>
          <a:p>
            <a:pPr algn="ctr"/>
            <a:r>
              <a:rPr lang="en-US" b="1" dirty="0">
                <a:solidFill>
                  <a:srgbClr val="7889FB"/>
                </a:solidFill>
                <a:latin typeface="Calibri" panose="020F0502020204030204" pitchFamily="34" charset="0"/>
                <a:cs typeface="Calibri" panose="020F0502020204030204" pitchFamily="34" charset="0"/>
              </a:rPr>
              <a:t>08 Data Access </a:t>
            </a:r>
            <a:br>
              <a:rPr lang="en-US" b="1" dirty="0">
                <a:solidFill>
                  <a:srgbClr val="7889FB"/>
                </a:solidFill>
                <a:latin typeface="Calibri" panose="020F0502020204030204" pitchFamily="34" charset="0"/>
                <a:cs typeface="Calibri" panose="020F0502020204030204" pitchFamily="34" charset="0"/>
              </a:rPr>
            </a:br>
            <a:r>
              <a:rPr lang="en-US" b="1" dirty="0">
                <a:solidFill>
                  <a:srgbClr val="7889FB"/>
                </a:solidFill>
                <a:latin typeface="Calibri" panose="020F0502020204030204" pitchFamily="34" charset="0"/>
                <a:cs typeface="Calibri" panose="020F0502020204030204" pitchFamily="34" charset="0"/>
              </a:rPr>
              <a:t>Methods</a:t>
            </a:r>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A1D90E7-653B-BA1F-9D31-4397DBAC9DD6}"/>
              </a:ext>
            </a:extLst>
          </p:cNvPr>
          <p:cNvPicPr>
            <a:picLocks noChangeAspect="1"/>
          </p:cNvPicPr>
          <p:nvPr/>
        </p:nvPicPr>
        <p:blipFill>
          <a:blip r:embed="rId2"/>
          <a:stretch>
            <a:fillRect/>
          </a:stretch>
        </p:blipFill>
        <p:spPr>
          <a:xfrm>
            <a:off x="10076022" y="1509982"/>
            <a:ext cx="497900" cy="640080"/>
          </a:xfrm>
          <a:prstGeom prst="rect">
            <a:avLst/>
          </a:prstGeom>
          <a:noFill/>
          <a:ln w="25400">
            <a:solidFill>
              <a:srgbClr val="7889FB"/>
            </a:solidFill>
          </a:ln>
        </p:spPr>
      </p:pic>
      <p:sp>
        <p:nvSpPr>
          <p:cNvPr id="6" name="TextBox 5">
            <a:extLst>
              <a:ext uri="{FF2B5EF4-FFF2-40B4-BE49-F238E27FC236}">
                <a16:creationId xmlns:a16="http://schemas.microsoft.com/office/drawing/2014/main" id="{7CBAF89B-4E35-E721-3F61-F2E1EA477130}"/>
              </a:ext>
            </a:extLst>
          </p:cNvPr>
          <p:cNvSpPr txBox="1"/>
          <p:nvPr/>
        </p:nvSpPr>
        <p:spPr>
          <a:xfrm>
            <a:off x="7363431" y="1359545"/>
            <a:ext cx="2572379"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Amirali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Boroumand</a:t>
            </a:r>
            <a:r>
              <a:rPr lang="en-US" sz="1400" dirty="0">
                <a:latin typeface="Calibri" panose="020F0502020204030204" pitchFamily="34" charset="0"/>
                <a:cs typeface="Calibri" panose="020F0502020204030204" pitchFamily="34" charset="0"/>
              </a:rPr>
              <a:t> et al.: Google Workloads for Consumer Devices: Mitigating Data Movement Bottlenecks. </a:t>
            </a:r>
            <a:r>
              <a:rPr lang="en-US" sz="1400" b="1" dirty="0">
                <a:latin typeface="Calibri" panose="020F0502020204030204" pitchFamily="34" charset="0"/>
                <a:cs typeface="Calibri" panose="020F0502020204030204" pitchFamily="34" charset="0"/>
              </a:rPr>
              <a:t>ASPLOS 2018</a:t>
            </a:r>
            <a:r>
              <a:rPr lang="en-US" sz="1400" dirty="0">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6D2B63C5-E599-903D-3CAB-507CEA9122FD}"/>
              </a:ext>
            </a:extLst>
          </p:cNvPr>
          <p:cNvSpPr txBox="1"/>
          <p:nvPr/>
        </p:nvSpPr>
        <p:spPr>
          <a:xfrm>
            <a:off x="994784" y="4081875"/>
            <a:ext cx="7827667" cy="1077218"/>
          </a:xfrm>
          <a:prstGeom prst="rect">
            <a:avLst/>
          </a:prstGeom>
          <a:noFill/>
        </p:spPr>
        <p:txBody>
          <a:bodyPr wrap="square" lIns="0" rIns="0" rtlCol="0">
            <a:spAutoFit/>
          </a:bodyPr>
          <a:lstStyle/>
          <a:p>
            <a:r>
              <a:rPr lang="en-US" sz="1600" b="1" dirty="0">
                <a:latin typeface="Consolas" panose="020B0609020204030204" pitchFamily="49" charset="0"/>
                <a:cs typeface="Calibri" panose="020F0502020204030204" pitchFamily="34" charset="0"/>
              </a:rPr>
              <a:t>import</a:t>
            </a:r>
            <a:r>
              <a:rPr lang="en-US" sz="1600" dirty="0">
                <a:latin typeface="Consolas" panose="020B0609020204030204" pitchFamily="49" charset="0"/>
                <a:cs typeface="Calibri" panose="020F0502020204030204" pitchFamily="34" charset="0"/>
              </a:rPr>
              <a:t> </a:t>
            </a:r>
            <a:r>
              <a:rPr lang="en-US" sz="1600" dirty="0" err="1">
                <a:latin typeface="Consolas" panose="020B0609020204030204" pitchFamily="49" charset="0"/>
                <a:cs typeface="Calibri" panose="020F0502020204030204" pitchFamily="34" charset="0"/>
              </a:rPr>
              <a:t>tensorflow</a:t>
            </a:r>
            <a:r>
              <a:rPr lang="en-US" sz="1600" dirty="0">
                <a:latin typeface="Consolas" panose="020B0609020204030204" pitchFamily="49" charset="0"/>
                <a:cs typeface="Calibri" panose="020F0502020204030204" pitchFamily="34" charset="0"/>
              </a:rPr>
              <a:t> as </a:t>
            </a:r>
            <a:r>
              <a:rPr lang="en-US" sz="1600" dirty="0" err="1">
                <a:latin typeface="Consolas" panose="020B0609020204030204" pitchFamily="49" charset="0"/>
                <a:cs typeface="Calibri" panose="020F0502020204030204" pitchFamily="34" charset="0"/>
              </a:rPr>
              <a:t>tf</a:t>
            </a:r>
            <a:endParaRPr lang="en-US" sz="1600" dirty="0">
              <a:latin typeface="Consolas" panose="020B0609020204030204" pitchFamily="49" charset="0"/>
              <a:cs typeface="Calibri" panose="020F0502020204030204" pitchFamily="34" charset="0"/>
            </a:endParaRPr>
          </a:p>
          <a:p>
            <a:r>
              <a:rPr lang="en-US" sz="1600" dirty="0">
                <a:latin typeface="Consolas" panose="020B0609020204030204" pitchFamily="49" charset="0"/>
                <a:cs typeface="Calibri" panose="020F0502020204030204" pitchFamily="34" charset="0"/>
              </a:rPr>
              <a:t>converter = </a:t>
            </a:r>
            <a:r>
              <a:rPr lang="en-US" sz="1600" dirty="0" err="1">
                <a:latin typeface="Consolas" panose="020B0609020204030204" pitchFamily="49" charset="0"/>
                <a:cs typeface="Calibri" panose="020F0502020204030204" pitchFamily="34" charset="0"/>
              </a:rPr>
              <a:t>tf.lite.TFLiteConverter.</a:t>
            </a:r>
            <a:r>
              <a:rPr lang="en-US" sz="1600" b="1" dirty="0" err="1">
                <a:latin typeface="Consolas" panose="020B0609020204030204" pitchFamily="49" charset="0"/>
                <a:cs typeface="Calibri" panose="020F0502020204030204" pitchFamily="34" charset="0"/>
              </a:rPr>
              <a:t>from_saved_model</a:t>
            </a:r>
            <a:r>
              <a:rPr lang="en-US" sz="1600" dirty="0">
                <a:latin typeface="Consolas" panose="020B0609020204030204" pitchFamily="49" charset="0"/>
                <a:cs typeface="Calibri" panose="020F0502020204030204" pitchFamily="34" charset="0"/>
              </a:rPr>
              <a:t>(</a:t>
            </a:r>
            <a:r>
              <a:rPr lang="en-US" sz="1600" dirty="0" err="1">
                <a:latin typeface="Consolas" panose="020B0609020204030204" pitchFamily="49" charset="0"/>
                <a:cs typeface="Calibri" panose="020F0502020204030204" pitchFamily="34" charset="0"/>
              </a:rPr>
              <a:t>saved_model_dir</a:t>
            </a:r>
            <a:r>
              <a:rPr lang="en-US" sz="1600" dirty="0">
                <a:latin typeface="Consolas" panose="020B0609020204030204" pitchFamily="49" charset="0"/>
                <a:cs typeface="Calibri" panose="020F0502020204030204" pitchFamily="34" charset="0"/>
              </a:rPr>
              <a:t>)</a:t>
            </a:r>
          </a:p>
          <a:p>
            <a:r>
              <a:rPr lang="en-US" sz="1600" dirty="0" err="1">
                <a:latin typeface="Consolas" panose="020B0609020204030204" pitchFamily="49" charset="0"/>
                <a:cs typeface="Calibri" panose="020F0502020204030204" pitchFamily="34" charset="0"/>
              </a:rPr>
              <a:t>converter.optimizations</a:t>
            </a:r>
            <a:r>
              <a:rPr lang="en-US" sz="1600" dirty="0">
                <a:latin typeface="Consolas" panose="020B0609020204030204" pitchFamily="49" charset="0"/>
                <a:cs typeface="Calibri" panose="020F0502020204030204" pitchFamily="34" charset="0"/>
              </a:rPr>
              <a:t> = [</a:t>
            </a:r>
            <a:r>
              <a:rPr lang="en-US" sz="1600" dirty="0" err="1">
                <a:latin typeface="Consolas" panose="020B0609020204030204" pitchFamily="49" charset="0"/>
                <a:cs typeface="Calibri" panose="020F0502020204030204" pitchFamily="34" charset="0"/>
              </a:rPr>
              <a:t>tf.lite.</a:t>
            </a:r>
            <a:r>
              <a:rPr lang="en-US" sz="1600" b="1" dirty="0" err="1">
                <a:solidFill>
                  <a:schemeClr val="accent1"/>
                </a:solidFill>
                <a:latin typeface="Consolas" panose="020B0609020204030204" pitchFamily="49" charset="0"/>
                <a:cs typeface="Calibri" panose="020F0502020204030204" pitchFamily="34" charset="0"/>
              </a:rPr>
              <a:t>Optimize.OPTIMIZE_FOR_SIZE</a:t>
            </a:r>
            <a:r>
              <a:rPr lang="en-US" sz="1600" dirty="0">
                <a:latin typeface="Consolas" panose="020B0609020204030204" pitchFamily="49" charset="0"/>
                <a:cs typeface="Calibri" panose="020F0502020204030204" pitchFamily="34" charset="0"/>
              </a:rPr>
              <a:t>]</a:t>
            </a:r>
          </a:p>
          <a:p>
            <a:r>
              <a:rPr lang="en-US" sz="1600" dirty="0" err="1">
                <a:latin typeface="Consolas" panose="020B0609020204030204" pitchFamily="49" charset="0"/>
                <a:cs typeface="Calibri" panose="020F0502020204030204" pitchFamily="34" charset="0"/>
              </a:rPr>
              <a:t>tflite_quant_model</a:t>
            </a:r>
            <a:r>
              <a:rPr lang="en-US" sz="1600" dirty="0">
                <a:latin typeface="Consolas" panose="020B0609020204030204" pitchFamily="49" charset="0"/>
                <a:cs typeface="Calibri" panose="020F0502020204030204" pitchFamily="34" charset="0"/>
              </a:rPr>
              <a:t> = </a:t>
            </a:r>
            <a:r>
              <a:rPr lang="en-US" sz="1600" dirty="0" err="1">
                <a:latin typeface="Consolas" panose="020B0609020204030204" pitchFamily="49" charset="0"/>
                <a:cs typeface="Calibri" panose="020F0502020204030204" pitchFamily="34" charset="0"/>
              </a:rPr>
              <a:t>converter.</a:t>
            </a:r>
            <a:r>
              <a:rPr lang="en-US" sz="1600" b="1" dirty="0" err="1">
                <a:latin typeface="Consolas" panose="020B0609020204030204" pitchFamily="49" charset="0"/>
                <a:cs typeface="Calibri" panose="020F0502020204030204" pitchFamily="34" charset="0"/>
              </a:rPr>
              <a:t>convert</a:t>
            </a:r>
            <a:r>
              <a:rPr lang="en-US" sz="1600" dirty="0">
                <a:latin typeface="Consolas" panose="020B0609020204030204" pitchFamily="49" charset="0"/>
                <a:cs typeface="Calibri" panose="020F0502020204030204" pitchFamily="34" charset="0"/>
              </a:rPr>
              <a:t>()</a:t>
            </a:r>
          </a:p>
        </p:txBody>
      </p:sp>
      <p:sp>
        <p:nvSpPr>
          <p:cNvPr id="8" name="TextBox 7">
            <a:extLst>
              <a:ext uri="{FF2B5EF4-FFF2-40B4-BE49-F238E27FC236}">
                <a16:creationId xmlns:a16="http://schemas.microsoft.com/office/drawing/2014/main" id="{E63EFAD8-8C6C-7D5C-9F93-8F743D333C44}"/>
              </a:ext>
            </a:extLst>
          </p:cNvPr>
          <p:cNvSpPr txBox="1"/>
          <p:nvPr/>
        </p:nvSpPr>
        <p:spPr>
          <a:xfrm>
            <a:off x="954592" y="5337923"/>
            <a:ext cx="6079256" cy="307777"/>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Credit:</a:t>
            </a:r>
            <a:r>
              <a:rPr lang="en-US"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hlinkClick r:id="rId3"/>
              </a:rPr>
              <a:t>https://www.tensorflow.org/lite/performance/post_training_quantization</a:t>
            </a:r>
            <a:r>
              <a:rPr lang="en-US" sz="1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46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582C46-D6BF-398C-0BF6-787ECDA13B4B}"/>
              </a:ext>
            </a:extLst>
          </p:cNvPr>
          <p:cNvSpPr>
            <a:spLocks noGrp="1"/>
          </p:cNvSpPr>
          <p:nvPr>
            <p:ph type="body" sz="quarter" idx="18"/>
          </p:nvPr>
        </p:nvSpPr>
        <p:spPr/>
        <p:txBody>
          <a:bodyPr/>
          <a:lstStyle/>
          <a:p>
            <a:r>
              <a:rPr lang="en-US" dirty="0"/>
              <a:t>Result Caching</a:t>
            </a:r>
          </a:p>
          <a:p>
            <a:pPr lvl="1"/>
            <a:r>
              <a:rPr lang="en-US" b="1" dirty="0">
                <a:solidFill>
                  <a:srgbClr val="7889FB"/>
                </a:solidFill>
              </a:rPr>
              <a:t>Establish a function cache</a:t>
            </a:r>
            <a:r>
              <a:rPr lang="en-US" dirty="0"/>
              <a:t> for X </a:t>
            </a:r>
            <a:r>
              <a:rPr lang="en-AT" dirty="0">
                <a:sym typeface="Wingdings" panose="05000000000000000000" pitchFamily="2" charset="2"/>
              </a:rPr>
              <a:t></a:t>
            </a:r>
            <a:r>
              <a:rPr lang="en-US" dirty="0">
                <a:sym typeface="Wingdings" panose="05000000000000000000" pitchFamily="2" charset="2"/>
              </a:rPr>
              <a:t> Y</a:t>
            </a:r>
            <a:br>
              <a:rPr lang="en-US" dirty="0">
                <a:sym typeface="Wingdings" panose="05000000000000000000" pitchFamily="2" charset="2"/>
              </a:rPr>
            </a:br>
            <a:r>
              <a:rPr lang="en-US" dirty="0">
                <a:sym typeface="Wingdings" panose="05000000000000000000" pitchFamily="2" charset="2"/>
              </a:rPr>
              <a:t>(</a:t>
            </a:r>
            <a:r>
              <a:rPr lang="en-US" dirty="0" err="1">
                <a:sym typeface="Wingdings" panose="05000000000000000000" pitchFamily="2" charset="2"/>
              </a:rPr>
              <a:t>memoization</a:t>
            </a:r>
            <a:r>
              <a:rPr lang="en-US" dirty="0">
                <a:sym typeface="Wingdings" panose="05000000000000000000" pitchFamily="2" charset="2"/>
              </a:rPr>
              <a:t> of deterministic function evaluation)</a:t>
            </a:r>
          </a:p>
          <a:p>
            <a:pPr lvl="1"/>
            <a:r>
              <a:rPr lang="en-US" dirty="0">
                <a:sym typeface="Wingdings" panose="05000000000000000000" pitchFamily="2" charset="2"/>
              </a:rPr>
              <a:t>E.g., translation use case</a:t>
            </a:r>
          </a:p>
          <a:p>
            <a:pPr lvl="1"/>
            <a:endParaRPr lang="en-US" dirty="0">
              <a:sym typeface="Wingdings" panose="05000000000000000000" pitchFamily="2" charset="2"/>
            </a:endParaRPr>
          </a:p>
          <a:p>
            <a:r>
              <a:rPr lang="en-US" dirty="0">
                <a:sym typeface="Wingdings" panose="05000000000000000000" pitchFamily="2" charset="2"/>
              </a:rPr>
              <a:t>Multi Model Optimizations</a:t>
            </a:r>
          </a:p>
          <a:p>
            <a:pPr lvl="1"/>
            <a:r>
              <a:rPr lang="en-US" dirty="0"/>
              <a:t>Same input fed into multiple partially redundant model evaluations</a:t>
            </a:r>
          </a:p>
          <a:p>
            <a:pPr lvl="1"/>
            <a:r>
              <a:rPr lang="en-US" b="1" dirty="0">
                <a:solidFill>
                  <a:srgbClr val="7889FB"/>
                </a:solidFill>
              </a:rPr>
              <a:t>Common subexpression elimination </a:t>
            </a:r>
            <a:r>
              <a:rPr lang="en-US" dirty="0"/>
              <a:t>between prediction programs</a:t>
            </a:r>
          </a:p>
          <a:p>
            <a:pPr lvl="1"/>
            <a:r>
              <a:rPr lang="en-US" dirty="0"/>
              <a:t>In </a:t>
            </a:r>
            <a:r>
              <a:rPr lang="en-US" b="1" dirty="0">
                <a:solidFill>
                  <a:srgbClr val="7889FB"/>
                </a:solidFill>
              </a:rPr>
              <a:t>PRETZEL</a:t>
            </a:r>
            <a:r>
              <a:rPr lang="en-US" dirty="0"/>
              <a:t>, programs compiled into physical stages and </a:t>
            </a:r>
            <a:br>
              <a:rPr lang="en-US" dirty="0"/>
            </a:br>
            <a:r>
              <a:rPr lang="en-US" dirty="0"/>
              <a:t>registered with the runtime + caching for stages </a:t>
            </a:r>
            <a:br>
              <a:rPr lang="en-US" dirty="0"/>
            </a:br>
            <a:r>
              <a:rPr lang="en-US" dirty="0"/>
              <a:t>(decided based on hashing the inputs)</a:t>
            </a:r>
          </a:p>
          <a:p>
            <a:endParaRPr lang="en-US" dirty="0"/>
          </a:p>
        </p:txBody>
      </p:sp>
      <p:sp>
        <p:nvSpPr>
          <p:cNvPr id="3" name="Text Placeholder 2">
            <a:extLst>
              <a:ext uri="{FF2B5EF4-FFF2-40B4-BE49-F238E27FC236}">
                <a16:creationId xmlns:a16="http://schemas.microsoft.com/office/drawing/2014/main" id="{9FF0DB2B-3B08-4A2F-D1B6-097E6786E4BD}"/>
              </a:ext>
            </a:extLst>
          </p:cNvPr>
          <p:cNvSpPr>
            <a:spLocks noGrp="1"/>
          </p:cNvSpPr>
          <p:nvPr>
            <p:ph type="body" sz="quarter" idx="14"/>
          </p:nvPr>
        </p:nvSpPr>
        <p:spPr/>
        <p:txBody>
          <a:bodyPr/>
          <a:lstStyle/>
          <a:p>
            <a:r>
              <a:rPr lang="en-US" dirty="0"/>
              <a:t>Serving Optimizations </a:t>
            </a:r>
            <a:r>
              <a:rPr lang="en-AT" dirty="0"/>
              <a:t>–</a:t>
            </a:r>
            <a:r>
              <a:rPr lang="en-US" dirty="0"/>
              <a:t> MQO </a:t>
            </a:r>
          </a:p>
        </p:txBody>
      </p:sp>
      <p:pic>
        <p:nvPicPr>
          <p:cNvPr id="4" name="Picture 3">
            <a:extLst>
              <a:ext uri="{FF2B5EF4-FFF2-40B4-BE49-F238E27FC236}">
                <a16:creationId xmlns:a16="http://schemas.microsoft.com/office/drawing/2014/main" id="{121749DD-1910-386F-BDCE-7D6B37A1BA73}"/>
              </a:ext>
            </a:extLst>
          </p:cNvPr>
          <p:cNvPicPr>
            <a:picLocks noChangeAspect="1"/>
          </p:cNvPicPr>
          <p:nvPr/>
        </p:nvPicPr>
        <p:blipFill>
          <a:blip r:embed="rId2"/>
          <a:stretch>
            <a:fillRect/>
          </a:stretch>
        </p:blipFill>
        <p:spPr>
          <a:xfrm>
            <a:off x="7558928" y="1591566"/>
            <a:ext cx="4085485" cy="323252"/>
          </a:xfrm>
          <a:prstGeom prst="rect">
            <a:avLst/>
          </a:prstGeom>
        </p:spPr>
      </p:pic>
      <p:pic>
        <p:nvPicPr>
          <p:cNvPr id="5" name="Picture 4">
            <a:extLst>
              <a:ext uri="{FF2B5EF4-FFF2-40B4-BE49-F238E27FC236}">
                <a16:creationId xmlns:a16="http://schemas.microsoft.com/office/drawing/2014/main" id="{E8A132E4-E475-BDA0-BB29-1054418F6765}"/>
              </a:ext>
            </a:extLst>
          </p:cNvPr>
          <p:cNvPicPr>
            <a:picLocks noChangeAspect="1"/>
          </p:cNvPicPr>
          <p:nvPr/>
        </p:nvPicPr>
        <p:blipFill>
          <a:blip r:embed="rId3"/>
          <a:stretch>
            <a:fillRect/>
          </a:stretch>
        </p:blipFill>
        <p:spPr>
          <a:xfrm>
            <a:off x="7741703" y="3297860"/>
            <a:ext cx="3859680" cy="2321146"/>
          </a:xfrm>
          <a:prstGeom prst="rect">
            <a:avLst/>
          </a:prstGeom>
        </p:spPr>
      </p:pic>
      <p:pic>
        <p:nvPicPr>
          <p:cNvPr id="6" name="Picture 5">
            <a:extLst>
              <a:ext uri="{FF2B5EF4-FFF2-40B4-BE49-F238E27FC236}">
                <a16:creationId xmlns:a16="http://schemas.microsoft.com/office/drawing/2014/main" id="{04E0B709-A83A-3ADE-7A42-A31C147C0E97}"/>
              </a:ext>
            </a:extLst>
          </p:cNvPr>
          <p:cNvPicPr>
            <a:picLocks noChangeAspect="1"/>
          </p:cNvPicPr>
          <p:nvPr/>
        </p:nvPicPr>
        <p:blipFill>
          <a:blip r:embed="rId4"/>
          <a:stretch>
            <a:fillRect/>
          </a:stretch>
        </p:blipFill>
        <p:spPr>
          <a:xfrm>
            <a:off x="1224787" y="5074808"/>
            <a:ext cx="498976" cy="640080"/>
          </a:xfrm>
          <a:prstGeom prst="rect">
            <a:avLst/>
          </a:prstGeom>
          <a:ln w="25400">
            <a:solidFill>
              <a:srgbClr val="7889FB"/>
            </a:solidFill>
          </a:ln>
        </p:spPr>
      </p:pic>
      <p:sp>
        <p:nvSpPr>
          <p:cNvPr id="7" name="TextBox 6">
            <a:extLst>
              <a:ext uri="{FF2B5EF4-FFF2-40B4-BE49-F238E27FC236}">
                <a16:creationId xmlns:a16="http://schemas.microsoft.com/office/drawing/2014/main" id="{6A771A4A-9107-0DA5-F1BF-B895FCFE5CCF}"/>
              </a:ext>
            </a:extLst>
          </p:cNvPr>
          <p:cNvSpPr txBox="1"/>
          <p:nvPr/>
        </p:nvSpPr>
        <p:spPr>
          <a:xfrm>
            <a:off x="1846769" y="5015468"/>
            <a:ext cx="3014502" cy="738664"/>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Yunseong</a:t>
            </a:r>
            <a:r>
              <a:rPr lang="en-US" sz="1400" dirty="0">
                <a:latin typeface="Calibri" panose="020F0502020204030204" pitchFamily="34" charset="0"/>
                <a:cs typeface="Calibri" panose="020F0502020204030204" pitchFamily="34" charset="0"/>
              </a:rPr>
              <a:t> Lee et al.: PRETZEL: Opening the Black Box of Machine Learning Prediction Serving Systems. </a:t>
            </a:r>
            <a:r>
              <a:rPr lang="en-US" sz="1400" b="1" dirty="0">
                <a:latin typeface="Calibri" panose="020F0502020204030204" pitchFamily="34" charset="0"/>
                <a:cs typeface="Calibri" panose="020F0502020204030204" pitchFamily="34" charset="0"/>
              </a:rPr>
              <a:t>OSDI 2018</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1690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8E0247-1D7B-7358-15D0-0FA823AD8E63}"/>
              </a:ext>
            </a:extLst>
          </p:cNvPr>
          <p:cNvSpPr>
            <a:spLocks noGrp="1"/>
          </p:cNvSpPr>
          <p:nvPr>
            <p:ph type="body" sz="quarter" idx="18"/>
          </p:nvPr>
        </p:nvSpPr>
        <p:spPr/>
        <p:txBody>
          <a:bodyPr/>
          <a:lstStyle/>
          <a:p>
            <a:r>
              <a:rPr lang="en-US" dirty="0"/>
              <a:t>TensorFlow </a:t>
            </a:r>
            <a:r>
              <a:rPr lang="en-US" dirty="0" err="1">
                <a:latin typeface="Consolas" panose="020B0609020204030204" pitchFamily="49" charset="0"/>
              </a:rPr>
              <a:t>tf.compile</a:t>
            </a:r>
            <a:endParaRPr lang="en-US" dirty="0">
              <a:latin typeface="Consolas" panose="020B0609020204030204" pitchFamily="49" charset="0"/>
            </a:endParaRPr>
          </a:p>
          <a:p>
            <a:pPr lvl="1"/>
            <a:r>
              <a:rPr lang="en-US" dirty="0"/>
              <a:t>Compile entire TF graph into binary function w/ low footprint</a:t>
            </a:r>
          </a:p>
          <a:p>
            <a:pPr lvl="1"/>
            <a:r>
              <a:rPr lang="en-US" b="1" dirty="0">
                <a:solidFill>
                  <a:schemeClr val="accent1"/>
                </a:solidFill>
              </a:rPr>
              <a:t>Input:</a:t>
            </a:r>
            <a:r>
              <a:rPr lang="en-US" dirty="0"/>
              <a:t> Graph, config (</a:t>
            </a:r>
            <a:r>
              <a:rPr lang="en-US" dirty="0" err="1"/>
              <a:t>feeds+fetches</a:t>
            </a:r>
            <a:r>
              <a:rPr lang="en-US" dirty="0"/>
              <a:t> w/ fixes shape sizes)</a:t>
            </a:r>
          </a:p>
          <a:p>
            <a:pPr lvl="1"/>
            <a:r>
              <a:rPr lang="en-US" b="1" dirty="0">
                <a:solidFill>
                  <a:schemeClr val="accent1"/>
                </a:solidFill>
              </a:rPr>
              <a:t>Output:</a:t>
            </a:r>
            <a:r>
              <a:rPr lang="en-US" dirty="0"/>
              <a:t> x86 binary and C++ header (e.g., inference)</a:t>
            </a:r>
          </a:p>
          <a:p>
            <a:pPr lvl="1"/>
            <a:r>
              <a:rPr lang="en-US" b="1" dirty="0">
                <a:solidFill>
                  <a:srgbClr val="7889FB"/>
                </a:solidFill>
              </a:rPr>
              <a:t>Specialization for frozen model and sizes</a:t>
            </a:r>
            <a:r>
              <a:rPr lang="en-US" dirty="0"/>
              <a:t>  </a:t>
            </a:r>
          </a:p>
          <a:p>
            <a:pPr lvl="1"/>
            <a:endParaRPr lang="en-US" sz="1200" dirty="0"/>
          </a:p>
          <a:p>
            <a:r>
              <a:rPr lang="en-US" dirty="0" err="1"/>
              <a:t>PyTorch</a:t>
            </a:r>
            <a:r>
              <a:rPr lang="en-US" dirty="0"/>
              <a:t> Compile</a:t>
            </a:r>
          </a:p>
          <a:p>
            <a:pPr lvl="1"/>
            <a:r>
              <a:rPr lang="en-US" dirty="0"/>
              <a:t>Compile Python functions into </a:t>
            </a:r>
            <a:r>
              <a:rPr lang="en-US" dirty="0" err="1"/>
              <a:t>ScriptModule</a:t>
            </a:r>
            <a:r>
              <a:rPr lang="en-US" dirty="0"/>
              <a:t>/</a:t>
            </a:r>
            <a:r>
              <a:rPr lang="en-US" dirty="0" err="1"/>
              <a:t>ScriptFunction</a:t>
            </a:r>
            <a:endParaRPr lang="en-US" dirty="0"/>
          </a:p>
          <a:p>
            <a:pPr lvl="1"/>
            <a:r>
              <a:rPr lang="en-US" dirty="0"/>
              <a:t>Lazily collect operations,  optimize, and JIT compile</a:t>
            </a:r>
          </a:p>
          <a:p>
            <a:pPr lvl="1"/>
            <a:r>
              <a:rPr lang="en-US" dirty="0"/>
              <a:t>Explicit </a:t>
            </a:r>
            <a:r>
              <a:rPr lang="en-US" dirty="0" err="1">
                <a:latin typeface="Consolas" panose="020B0609020204030204" pitchFamily="49" charset="0"/>
              </a:rPr>
              <a:t>jit.script</a:t>
            </a:r>
            <a:r>
              <a:rPr lang="en-US" dirty="0"/>
              <a:t> call or </a:t>
            </a:r>
            <a:r>
              <a:rPr lang="en-US" dirty="0">
                <a:latin typeface="Consolas" panose="020B0609020204030204" pitchFamily="49" charset="0"/>
              </a:rPr>
              <a:t>@torch.jit.script</a:t>
            </a:r>
          </a:p>
          <a:p>
            <a:endParaRPr lang="en-US" dirty="0"/>
          </a:p>
        </p:txBody>
      </p:sp>
      <p:sp>
        <p:nvSpPr>
          <p:cNvPr id="3" name="Text Placeholder 2">
            <a:extLst>
              <a:ext uri="{FF2B5EF4-FFF2-40B4-BE49-F238E27FC236}">
                <a16:creationId xmlns:a16="http://schemas.microsoft.com/office/drawing/2014/main" id="{E7235C54-0CCA-92F1-845F-C767F6A545A4}"/>
              </a:ext>
            </a:extLst>
          </p:cNvPr>
          <p:cNvSpPr>
            <a:spLocks noGrp="1"/>
          </p:cNvSpPr>
          <p:nvPr>
            <p:ph type="body" sz="quarter" idx="14"/>
          </p:nvPr>
        </p:nvSpPr>
        <p:spPr/>
        <p:txBody>
          <a:bodyPr/>
          <a:lstStyle/>
          <a:p>
            <a:r>
              <a:rPr lang="en-US" dirty="0"/>
              <a:t>Serving Optimizations </a:t>
            </a:r>
            <a:r>
              <a:rPr lang="en-AT" dirty="0"/>
              <a:t>–</a:t>
            </a:r>
            <a:r>
              <a:rPr lang="en-US" dirty="0"/>
              <a:t> Compilation</a:t>
            </a:r>
          </a:p>
        </p:txBody>
      </p:sp>
      <p:pic>
        <p:nvPicPr>
          <p:cNvPr id="4" name="Picture 3">
            <a:extLst>
              <a:ext uri="{FF2B5EF4-FFF2-40B4-BE49-F238E27FC236}">
                <a16:creationId xmlns:a16="http://schemas.microsoft.com/office/drawing/2014/main" id="{036D56B8-7A3B-03ED-E23B-E44CA4364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967" y="3358867"/>
            <a:ext cx="1202891" cy="249379"/>
          </a:xfrm>
          <a:prstGeom prst="rect">
            <a:avLst/>
          </a:prstGeom>
        </p:spPr>
      </p:pic>
      <p:grpSp>
        <p:nvGrpSpPr>
          <p:cNvPr id="5" name="Group 4">
            <a:extLst>
              <a:ext uri="{FF2B5EF4-FFF2-40B4-BE49-F238E27FC236}">
                <a16:creationId xmlns:a16="http://schemas.microsoft.com/office/drawing/2014/main" id="{DC7801AB-1748-6C33-36DF-2B19853F13E9}"/>
              </a:ext>
            </a:extLst>
          </p:cNvPr>
          <p:cNvGrpSpPr/>
          <p:nvPr/>
        </p:nvGrpSpPr>
        <p:grpSpPr>
          <a:xfrm>
            <a:off x="9180405" y="1254535"/>
            <a:ext cx="1064042" cy="624134"/>
            <a:chOff x="3736686" y="5108207"/>
            <a:chExt cx="1064042" cy="624134"/>
          </a:xfrm>
        </p:grpSpPr>
        <p:pic>
          <p:nvPicPr>
            <p:cNvPr id="6" name="Picture 5">
              <a:extLst>
                <a:ext uri="{FF2B5EF4-FFF2-40B4-BE49-F238E27FC236}">
                  <a16:creationId xmlns:a16="http://schemas.microsoft.com/office/drawing/2014/main" id="{D30D8A5E-F267-E297-7EC1-9F8E4428C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686" y="5108207"/>
              <a:ext cx="659373" cy="561969"/>
            </a:xfrm>
            <a:prstGeom prst="rect">
              <a:avLst/>
            </a:prstGeom>
          </p:spPr>
        </p:pic>
        <p:pic>
          <p:nvPicPr>
            <p:cNvPr id="7" name="Picture 6">
              <a:extLst>
                <a:ext uri="{FF2B5EF4-FFF2-40B4-BE49-F238E27FC236}">
                  <a16:creationId xmlns:a16="http://schemas.microsoft.com/office/drawing/2014/main" id="{FC9F42BC-8D45-F4A2-E66F-B730661086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1038" y="5439431"/>
              <a:ext cx="389690" cy="292910"/>
            </a:xfrm>
            <a:prstGeom prst="rect">
              <a:avLst/>
            </a:prstGeom>
          </p:spPr>
        </p:pic>
      </p:grpSp>
      <p:sp>
        <p:nvSpPr>
          <p:cNvPr id="8" name="Rectangle 7">
            <a:extLst>
              <a:ext uri="{FF2B5EF4-FFF2-40B4-BE49-F238E27FC236}">
                <a16:creationId xmlns:a16="http://schemas.microsoft.com/office/drawing/2014/main" id="{69EF8784-A5DD-5B3C-BB44-F6BCA21D3B98}"/>
              </a:ext>
            </a:extLst>
          </p:cNvPr>
          <p:cNvSpPr/>
          <p:nvPr/>
        </p:nvSpPr>
        <p:spPr>
          <a:xfrm>
            <a:off x="7997508" y="1927440"/>
            <a:ext cx="2321169" cy="738664"/>
          </a:xfrm>
          <a:prstGeom prst="rect">
            <a:avLst/>
          </a:prstGeom>
        </p:spPr>
        <p:txBody>
          <a:bodyPr wrap="square">
            <a:spAutoFit/>
          </a:bodyPr>
          <a:lstStyle/>
          <a:p>
            <a:pPr algn="r"/>
            <a:r>
              <a:rPr lang="en-US" sz="1400" dirty="0">
                <a:latin typeface="Calibri" panose="020F0502020204030204" pitchFamily="34" charset="0"/>
                <a:cs typeface="Calibri" panose="020F0502020204030204" pitchFamily="34" charset="0"/>
              </a:rPr>
              <a:t>[Chris Leary, Todd Wang: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XLA – </a:t>
            </a:r>
            <a:r>
              <a:rPr lang="en-US" sz="1400" dirty="0" err="1">
                <a:latin typeface="Calibri" panose="020F0502020204030204" pitchFamily="34" charset="0"/>
                <a:cs typeface="Calibri" panose="020F0502020204030204" pitchFamily="34" charset="0"/>
              </a:rPr>
              <a:t>TensorFlow</a:t>
            </a:r>
            <a:r>
              <a:rPr lang="en-US" sz="1400" dirty="0">
                <a:latin typeface="Calibri" panose="020F0502020204030204" pitchFamily="34" charset="0"/>
                <a:cs typeface="Calibri" panose="020F0502020204030204" pitchFamily="34" charset="0"/>
              </a:rPr>
              <a:t>, Compiled!, </a:t>
            </a:r>
            <a:r>
              <a:rPr lang="en-US" sz="1400" b="1" dirty="0">
                <a:latin typeface="Calibri" panose="020F0502020204030204" pitchFamily="34" charset="0"/>
                <a:cs typeface="Calibri" panose="020F0502020204030204" pitchFamily="34" charset="0"/>
              </a:rPr>
              <a:t>TF Dev Summit 2017</a:t>
            </a:r>
            <a:r>
              <a:rPr lang="en-US" sz="1400" dirty="0">
                <a:latin typeface="Calibri" panose="020F0502020204030204" pitchFamily="34" charset="0"/>
                <a:cs typeface="Calibri" panose="020F0502020204030204" pitchFamily="34" charset="0"/>
              </a:rPr>
              <a:t>]</a:t>
            </a:r>
            <a:endParaRPr lang="en-US" sz="1400" dirty="0"/>
          </a:p>
        </p:txBody>
      </p:sp>
      <p:sp>
        <p:nvSpPr>
          <p:cNvPr id="9" name="Rectangle 8">
            <a:extLst>
              <a:ext uri="{FF2B5EF4-FFF2-40B4-BE49-F238E27FC236}">
                <a16:creationId xmlns:a16="http://schemas.microsoft.com/office/drawing/2014/main" id="{D2FDD642-F454-7B3B-A0FE-CDA681A26DF5}"/>
              </a:ext>
            </a:extLst>
          </p:cNvPr>
          <p:cNvSpPr/>
          <p:nvPr/>
        </p:nvSpPr>
        <p:spPr>
          <a:xfrm>
            <a:off x="8780431" y="517590"/>
            <a:ext cx="1655773" cy="646331"/>
          </a:xfrm>
          <a:prstGeom prst="rect">
            <a:avLst/>
          </a:prstGeom>
        </p:spPr>
        <p:txBody>
          <a:bodyPr wrap="none">
            <a:spAutoFit/>
          </a:bodyPr>
          <a:lstStyle/>
          <a:p>
            <a:pPr algn="ctr"/>
            <a:r>
              <a:rPr lang="en-US" b="1" dirty="0">
                <a:solidFill>
                  <a:srgbClr val="7889FB"/>
                </a:solidFill>
                <a:latin typeface="Calibri" panose="020F0502020204030204" pitchFamily="34" charset="0"/>
                <a:cs typeface="Calibri" panose="020F0502020204030204" pitchFamily="34" charset="0"/>
              </a:rPr>
              <a:t>04 Adaptation, </a:t>
            </a:r>
            <a:br>
              <a:rPr lang="en-US" b="1" dirty="0">
                <a:solidFill>
                  <a:srgbClr val="7889FB"/>
                </a:solidFill>
                <a:latin typeface="Calibri" panose="020F0502020204030204" pitchFamily="34" charset="0"/>
                <a:cs typeface="Calibri" panose="020F0502020204030204" pitchFamily="34" charset="0"/>
              </a:rPr>
            </a:br>
            <a:r>
              <a:rPr lang="en-US" b="1" dirty="0">
                <a:solidFill>
                  <a:srgbClr val="7889FB"/>
                </a:solidFill>
                <a:latin typeface="Calibri" panose="020F0502020204030204" pitchFamily="34" charset="0"/>
                <a:cs typeface="Calibri" panose="020F0502020204030204" pitchFamily="34" charset="0"/>
              </a:rPr>
              <a:t>Fusion, and JIT</a:t>
            </a:r>
            <a:endParaRPr lang="en-US"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8413473-C3C6-19DC-2262-1CB3266A64BB}"/>
              </a:ext>
            </a:extLst>
          </p:cNvPr>
          <p:cNvSpPr txBox="1"/>
          <p:nvPr/>
        </p:nvSpPr>
        <p:spPr>
          <a:xfrm>
            <a:off x="7442644" y="3358867"/>
            <a:ext cx="4518846" cy="1923604"/>
          </a:xfrm>
          <a:prstGeom prst="rect">
            <a:avLst/>
          </a:prstGeom>
          <a:noFill/>
        </p:spPr>
        <p:txBody>
          <a:bodyPr wrap="square" lIns="0" rIns="0" rtlCol="0">
            <a:spAutoFit/>
          </a:bodyPr>
          <a:lstStyle/>
          <a:p>
            <a:r>
              <a:rPr lang="en-US" sz="1600" dirty="0">
                <a:latin typeface="Consolas" panose="020B0609020204030204" pitchFamily="49" charset="0"/>
              </a:rPr>
              <a:t>a = </a:t>
            </a:r>
            <a:r>
              <a:rPr lang="en-US" sz="1600" dirty="0" err="1">
                <a:latin typeface="Consolas" panose="020B0609020204030204" pitchFamily="49" charset="0"/>
              </a:rPr>
              <a:t>torch.</a:t>
            </a:r>
            <a:r>
              <a:rPr lang="en-US" sz="1600" b="1" dirty="0" err="1">
                <a:latin typeface="Consolas" panose="020B0609020204030204" pitchFamily="49" charset="0"/>
              </a:rPr>
              <a:t>rand</a:t>
            </a:r>
            <a:r>
              <a:rPr lang="en-US" sz="1600" dirty="0">
                <a:latin typeface="Consolas" panose="020B0609020204030204" pitchFamily="49" charset="0"/>
              </a:rPr>
              <a:t>(5)</a:t>
            </a:r>
          </a:p>
          <a:p>
            <a:r>
              <a:rPr lang="en-US" sz="1600" b="1" dirty="0" err="1">
                <a:latin typeface="Consolas" panose="020B0609020204030204" pitchFamily="49" charset="0"/>
              </a:rPr>
              <a:t>def</a:t>
            </a:r>
            <a:r>
              <a:rPr lang="en-US" sz="1600" dirty="0">
                <a:latin typeface="Consolas" panose="020B0609020204030204" pitchFamily="49" charset="0"/>
              </a:rPr>
              <a:t> </a:t>
            </a:r>
            <a:r>
              <a:rPr lang="en-US" sz="1600" dirty="0" err="1">
                <a:latin typeface="Consolas" panose="020B0609020204030204" pitchFamily="49" charset="0"/>
              </a:rPr>
              <a:t>func</a:t>
            </a:r>
            <a:r>
              <a:rPr lang="en-US" sz="1600" dirty="0">
                <a:latin typeface="Consolas" panose="020B0609020204030204" pitchFamily="49" charset="0"/>
              </a:rPr>
              <a:t>(x):</a:t>
            </a:r>
          </a:p>
          <a:p>
            <a:r>
              <a:rPr lang="en-US" sz="1600" dirty="0">
                <a:latin typeface="Consolas" panose="020B0609020204030204" pitchFamily="49" charset="0"/>
              </a:rPr>
              <a:t>  </a:t>
            </a:r>
            <a:r>
              <a:rPr lang="en-US" sz="1600" b="1" dirty="0">
                <a:latin typeface="Consolas" panose="020B0609020204030204" pitchFamily="49" charset="0"/>
              </a:rPr>
              <a:t>for</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 </a:t>
            </a:r>
            <a:r>
              <a:rPr lang="en-US" sz="1600" b="1" dirty="0">
                <a:latin typeface="Consolas" panose="020B0609020204030204" pitchFamily="49" charset="0"/>
              </a:rPr>
              <a:t>in</a:t>
            </a:r>
            <a:r>
              <a:rPr lang="en-US" sz="1600" dirty="0">
                <a:latin typeface="Consolas" panose="020B0609020204030204" pitchFamily="49" charset="0"/>
              </a:rPr>
              <a:t> </a:t>
            </a:r>
            <a:r>
              <a:rPr lang="en-US" sz="1600" b="1" dirty="0">
                <a:latin typeface="Consolas" panose="020B0609020204030204" pitchFamily="49" charset="0"/>
              </a:rPr>
              <a:t>range</a:t>
            </a:r>
            <a:r>
              <a:rPr lang="en-US" sz="1600" dirty="0">
                <a:latin typeface="Consolas" panose="020B0609020204030204" pitchFamily="49" charset="0"/>
              </a:rPr>
              <a:t>(10):</a:t>
            </a:r>
          </a:p>
          <a:p>
            <a:r>
              <a:rPr lang="en-US" sz="1600" dirty="0">
                <a:latin typeface="Consolas" panose="020B0609020204030204" pitchFamily="49" charset="0"/>
              </a:rPr>
              <a:t>    x = x * x </a:t>
            </a:r>
            <a:r>
              <a:rPr lang="en-US" sz="1600" b="1" dirty="0">
                <a:solidFill>
                  <a:srgbClr val="00B050"/>
                </a:solidFill>
                <a:latin typeface="Consolas" panose="020B0609020204030204" pitchFamily="49" charset="0"/>
              </a:rPr>
              <a:t># unrolled into graph</a:t>
            </a:r>
            <a:r>
              <a:rPr lang="en-US" sz="1600" dirty="0">
                <a:latin typeface="Consolas" panose="020B0609020204030204" pitchFamily="49" charset="0"/>
              </a:rPr>
              <a:t> </a:t>
            </a:r>
          </a:p>
          <a:p>
            <a:r>
              <a:rPr lang="en-US" sz="1600" dirty="0">
                <a:latin typeface="Consolas" panose="020B0609020204030204" pitchFamily="49" charset="0"/>
              </a:rPr>
              <a:t>  </a:t>
            </a:r>
            <a:r>
              <a:rPr lang="en-US" sz="1600" b="1" dirty="0">
                <a:latin typeface="Consolas" panose="020B0609020204030204" pitchFamily="49" charset="0"/>
              </a:rPr>
              <a:t>return</a:t>
            </a:r>
            <a:r>
              <a:rPr lang="en-US" sz="1600" dirty="0">
                <a:latin typeface="Consolas" panose="020B0609020204030204" pitchFamily="49" charset="0"/>
              </a:rPr>
              <a:t> x</a:t>
            </a:r>
          </a:p>
          <a:p>
            <a:endParaRPr lang="en-US" sz="700" dirty="0">
              <a:latin typeface="Consolas" panose="020B0609020204030204" pitchFamily="49" charset="0"/>
            </a:endParaRPr>
          </a:p>
          <a:p>
            <a:r>
              <a:rPr lang="en-US" sz="1600" dirty="0" err="1">
                <a:latin typeface="Consolas" panose="020B0609020204030204" pitchFamily="49" charset="0"/>
              </a:rPr>
              <a:t>jitfunc</a:t>
            </a:r>
            <a:r>
              <a:rPr lang="en-US" sz="1600" dirty="0">
                <a:latin typeface="Consolas" panose="020B0609020204030204" pitchFamily="49" charset="0"/>
              </a:rPr>
              <a:t> = </a:t>
            </a:r>
            <a:r>
              <a:rPr lang="en-US" sz="1600" b="1" dirty="0" err="1">
                <a:solidFill>
                  <a:schemeClr val="accent1"/>
                </a:solidFill>
                <a:latin typeface="Consolas" panose="020B0609020204030204" pitchFamily="49" charset="0"/>
              </a:rPr>
              <a:t>torch.jit.script</a:t>
            </a:r>
            <a:r>
              <a:rPr lang="en-US" sz="1600" dirty="0">
                <a:latin typeface="Consolas" panose="020B0609020204030204" pitchFamily="49" charset="0"/>
              </a:rPr>
              <a:t>(</a:t>
            </a:r>
            <a:r>
              <a:rPr lang="en-US" sz="1600" dirty="0" err="1">
                <a:latin typeface="Consolas" panose="020B0609020204030204" pitchFamily="49" charset="0"/>
              </a:rPr>
              <a:t>func</a:t>
            </a:r>
            <a:r>
              <a:rPr lang="en-US" sz="1600" dirty="0">
                <a:latin typeface="Consolas" panose="020B0609020204030204" pitchFamily="49" charset="0"/>
              </a:rPr>
              <a:t>) </a:t>
            </a:r>
            <a:r>
              <a:rPr lang="en-US" sz="1600" b="1" dirty="0">
                <a:solidFill>
                  <a:srgbClr val="00B050"/>
                </a:solidFill>
                <a:latin typeface="Consolas" panose="020B0609020204030204" pitchFamily="49" charset="0"/>
              </a:rPr>
              <a:t># JIT</a:t>
            </a:r>
          </a:p>
          <a:p>
            <a:r>
              <a:rPr lang="en-US" sz="1600" dirty="0" err="1">
                <a:latin typeface="Consolas" panose="020B0609020204030204" pitchFamily="49" charset="0"/>
              </a:rPr>
              <a:t>jitfunc.</a:t>
            </a:r>
            <a:r>
              <a:rPr lang="en-US" sz="1600" b="1" dirty="0" err="1">
                <a:latin typeface="Consolas" panose="020B0609020204030204" pitchFamily="49" charset="0"/>
              </a:rPr>
              <a:t>save</a:t>
            </a:r>
            <a:r>
              <a:rPr lang="en-US" sz="1600" dirty="0">
                <a:latin typeface="Consolas" panose="020B0609020204030204" pitchFamily="49" charset="0"/>
              </a:rPr>
              <a:t>(</a:t>
            </a:r>
            <a:r>
              <a:rPr lang="en-US" sz="1600" b="1" dirty="0">
                <a:solidFill>
                  <a:srgbClr val="00B050"/>
                </a:solidFill>
                <a:latin typeface="Consolas" panose="020B0609020204030204" pitchFamily="49" charset="0"/>
              </a:rPr>
              <a:t>"func.pt"</a:t>
            </a:r>
            <a:r>
              <a:rPr lang="en-US" sz="1600" dirty="0">
                <a:latin typeface="Consolas" panose="020B0609020204030204" pitchFamily="49" charset="0"/>
              </a:rPr>
              <a:t>)</a:t>
            </a:r>
            <a:endParaRPr lang="en-US" sz="1600" dirty="0">
              <a:latin typeface="Consolas" panose="020B0609020204030204" pitchFamily="49" charset="0"/>
              <a:cs typeface="Calibri" panose="020F0502020204030204" pitchFamily="34" charset="0"/>
            </a:endParaRPr>
          </a:p>
        </p:txBody>
      </p:sp>
      <p:pic>
        <p:nvPicPr>
          <p:cNvPr id="11" name="Picture 10">
            <a:extLst>
              <a:ext uri="{FF2B5EF4-FFF2-40B4-BE49-F238E27FC236}">
                <a16:creationId xmlns:a16="http://schemas.microsoft.com/office/drawing/2014/main" id="{4C7FC49F-414C-5DE9-8124-22E77F1DD6F3}"/>
              </a:ext>
            </a:extLst>
          </p:cNvPr>
          <p:cNvPicPr>
            <a:picLocks noChangeAspect="1"/>
          </p:cNvPicPr>
          <p:nvPr/>
        </p:nvPicPr>
        <p:blipFill>
          <a:blip r:embed="rId5"/>
          <a:stretch>
            <a:fillRect/>
          </a:stretch>
        </p:blipFill>
        <p:spPr>
          <a:xfrm>
            <a:off x="1047441" y="4836739"/>
            <a:ext cx="734554" cy="548640"/>
          </a:xfrm>
          <a:prstGeom prst="rect">
            <a:avLst/>
          </a:prstGeom>
          <a:ln w="25400">
            <a:solidFill>
              <a:srgbClr val="7889FB"/>
            </a:solidFill>
          </a:ln>
        </p:spPr>
      </p:pic>
      <p:sp>
        <p:nvSpPr>
          <p:cNvPr id="12" name="TextBox 11">
            <a:extLst>
              <a:ext uri="{FF2B5EF4-FFF2-40B4-BE49-F238E27FC236}">
                <a16:creationId xmlns:a16="http://schemas.microsoft.com/office/drawing/2014/main" id="{D2277AB1-EE14-0C55-FA69-52DDC3A2356C}"/>
              </a:ext>
            </a:extLst>
          </p:cNvPr>
          <p:cNvSpPr txBox="1"/>
          <p:nvPr/>
        </p:nvSpPr>
        <p:spPr>
          <a:xfrm>
            <a:off x="1916086" y="4738852"/>
            <a:ext cx="3150766" cy="738664"/>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[Vincent Quenneville-</a:t>
            </a:r>
            <a:r>
              <a:rPr lang="en-US" sz="1400" dirty="0" err="1">
                <a:latin typeface="Calibri" panose="020F0502020204030204" pitchFamily="34" charset="0"/>
                <a:cs typeface="Calibri" panose="020F0502020204030204" pitchFamily="34" charset="0"/>
              </a:rPr>
              <a:t>Bélair</a:t>
            </a:r>
            <a:r>
              <a:rPr lang="en-US" sz="1400" dirty="0">
                <a:latin typeface="Calibri" panose="020F0502020204030204" pitchFamily="34" charset="0"/>
                <a:cs typeface="Calibri" panose="020F0502020204030204" pitchFamily="34" charset="0"/>
              </a:rPr>
              <a:t>: How </a:t>
            </a:r>
            <a:r>
              <a:rPr lang="en-US" sz="1400" dirty="0" err="1">
                <a:latin typeface="Calibri" panose="020F0502020204030204" pitchFamily="34" charset="0"/>
                <a:cs typeface="Calibri" panose="020F0502020204030204" pitchFamily="34" charset="0"/>
              </a:rPr>
              <a:t>PyTorch</a:t>
            </a:r>
            <a:r>
              <a:rPr lang="en-US" sz="1400" dirty="0">
                <a:latin typeface="Calibri" panose="020F0502020204030204" pitchFamily="34" charset="0"/>
                <a:cs typeface="Calibri" panose="020F0502020204030204" pitchFamily="34" charset="0"/>
              </a:rPr>
              <a:t> Optimizes Deep Learning Computations, </a:t>
            </a:r>
            <a:r>
              <a:rPr lang="en-US" sz="1400" b="1" dirty="0">
                <a:latin typeface="Calibri" panose="020F0502020204030204" pitchFamily="34" charset="0"/>
                <a:cs typeface="Calibri" panose="020F0502020204030204" pitchFamily="34" charset="0"/>
              </a:rPr>
              <a:t>Guest Lecture Stanford 2020</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19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0642BD-23C3-A58F-D69F-7F1592FD8DC7}"/>
              </a:ext>
            </a:extLst>
          </p:cNvPr>
          <p:cNvPicPr>
            <a:picLocks noChangeAspect="1"/>
          </p:cNvPicPr>
          <p:nvPr/>
        </p:nvPicPr>
        <p:blipFill rotWithShape="1">
          <a:blip r:embed="rId3"/>
          <a:srcRect l="35308"/>
          <a:stretch/>
        </p:blipFill>
        <p:spPr>
          <a:xfrm>
            <a:off x="661308" y="2161223"/>
            <a:ext cx="11225892" cy="3422348"/>
          </a:xfrm>
          <a:prstGeom prst="rect">
            <a:avLst/>
          </a:prstGeom>
        </p:spPr>
      </p:pic>
      <p:pic>
        <p:nvPicPr>
          <p:cNvPr id="16" name="Picture 15">
            <a:extLst>
              <a:ext uri="{FF2B5EF4-FFF2-40B4-BE49-F238E27FC236}">
                <a16:creationId xmlns:a16="http://schemas.microsoft.com/office/drawing/2014/main" id="{47374ADB-E867-0C67-0FC6-B19237953928}"/>
              </a:ext>
            </a:extLst>
          </p:cNvPr>
          <p:cNvPicPr>
            <a:picLocks noChangeAspect="1"/>
          </p:cNvPicPr>
          <p:nvPr/>
        </p:nvPicPr>
        <p:blipFill rotWithShape="1">
          <a:blip r:embed="rId3"/>
          <a:srcRect r="68878"/>
          <a:stretch/>
        </p:blipFill>
        <p:spPr>
          <a:xfrm>
            <a:off x="9490220" y="1265446"/>
            <a:ext cx="2547633" cy="1614429"/>
          </a:xfrm>
          <a:prstGeom prst="rect">
            <a:avLst/>
          </a:prstGeom>
        </p:spPr>
      </p:pic>
      <p:sp>
        <p:nvSpPr>
          <p:cNvPr id="2" name="Text Placeholder 1">
            <a:extLst>
              <a:ext uri="{FF2B5EF4-FFF2-40B4-BE49-F238E27FC236}">
                <a16:creationId xmlns:a16="http://schemas.microsoft.com/office/drawing/2014/main" id="{71D0AA46-1EB2-9E95-80E8-C2B163D7FEEC}"/>
              </a:ext>
            </a:extLst>
          </p:cNvPr>
          <p:cNvSpPr>
            <a:spLocks noGrp="1"/>
          </p:cNvSpPr>
          <p:nvPr>
            <p:ph type="body" sz="quarter" idx="18"/>
          </p:nvPr>
        </p:nvSpPr>
        <p:spPr/>
        <p:txBody>
          <a:bodyPr/>
          <a:lstStyle/>
          <a:p>
            <a:r>
              <a:rPr lang="en-US" dirty="0"/>
              <a:t>Compile ML scoring pipelines  into tensor ops </a:t>
            </a:r>
            <a:r>
              <a:rPr lang="en-US" b="0" dirty="0"/>
              <a:t>(3 strategies w/ different redundancy)</a:t>
            </a:r>
          </a:p>
          <a:p>
            <a:r>
              <a:rPr lang="en-US" dirty="0"/>
              <a:t>#1 </a:t>
            </a:r>
            <a:r>
              <a:rPr lang="en-US" dirty="0" err="1"/>
              <a:t>Matmult</a:t>
            </a:r>
            <a:r>
              <a:rPr lang="en-US" dirty="0"/>
              <a:t> (GEMM) </a:t>
            </a:r>
          </a:p>
        </p:txBody>
      </p:sp>
      <p:sp>
        <p:nvSpPr>
          <p:cNvPr id="3" name="Text Placeholder 2">
            <a:extLst>
              <a:ext uri="{FF2B5EF4-FFF2-40B4-BE49-F238E27FC236}">
                <a16:creationId xmlns:a16="http://schemas.microsoft.com/office/drawing/2014/main" id="{384A7B11-4225-0856-2974-606A94EF1E27}"/>
              </a:ext>
            </a:extLst>
          </p:cNvPr>
          <p:cNvSpPr>
            <a:spLocks noGrp="1"/>
          </p:cNvSpPr>
          <p:nvPr>
            <p:ph type="body" sz="quarter" idx="14"/>
          </p:nvPr>
        </p:nvSpPr>
        <p:spPr/>
        <p:txBody>
          <a:bodyPr/>
          <a:lstStyle/>
          <a:p>
            <a:r>
              <a:rPr lang="en-US" dirty="0"/>
              <a:t>Serving Optimizations </a:t>
            </a:r>
            <a:r>
              <a:rPr lang="en-AT" dirty="0"/>
              <a:t>–</a:t>
            </a:r>
            <a:r>
              <a:rPr lang="en-US" dirty="0"/>
              <a:t> Model Vectorization</a:t>
            </a:r>
          </a:p>
        </p:txBody>
      </p:sp>
      <p:sp>
        <p:nvSpPr>
          <p:cNvPr id="7" name="TextBox 6">
            <a:extLst>
              <a:ext uri="{FF2B5EF4-FFF2-40B4-BE49-F238E27FC236}">
                <a16:creationId xmlns:a16="http://schemas.microsoft.com/office/drawing/2014/main" id="{260ABBE3-F2A0-15C0-D345-E9CD560E776E}"/>
              </a:ext>
            </a:extLst>
          </p:cNvPr>
          <p:cNvSpPr txBox="1"/>
          <p:nvPr/>
        </p:nvSpPr>
        <p:spPr>
          <a:xfrm>
            <a:off x="1266823" y="2250075"/>
            <a:ext cx="1466851" cy="369332"/>
          </a:xfrm>
          <a:prstGeom prst="rect">
            <a:avLst/>
          </a:prstGeom>
          <a:noFill/>
        </p:spPr>
        <p:txBody>
          <a:bodyPr wrap="square" rtlCol="0">
            <a:spAutoFit/>
          </a:bodyPr>
          <a:lstStyle/>
          <a:p>
            <a:pPr algn="ctr"/>
            <a:r>
              <a:rPr lang="en-US" b="1" dirty="0">
                <a:solidFill>
                  <a:srgbClr val="C00000"/>
                </a:solidFill>
              </a:rPr>
              <a:t>input [n x m]</a:t>
            </a:r>
          </a:p>
        </p:txBody>
      </p:sp>
      <p:sp>
        <p:nvSpPr>
          <p:cNvPr id="8" name="TextBox 7">
            <a:extLst>
              <a:ext uri="{FF2B5EF4-FFF2-40B4-BE49-F238E27FC236}">
                <a16:creationId xmlns:a16="http://schemas.microsoft.com/office/drawing/2014/main" id="{780A0550-EC79-C709-3D44-688DC53C90A8}"/>
              </a:ext>
            </a:extLst>
          </p:cNvPr>
          <p:cNvSpPr txBox="1"/>
          <p:nvPr/>
        </p:nvSpPr>
        <p:spPr>
          <a:xfrm>
            <a:off x="3362324" y="1588493"/>
            <a:ext cx="1666876" cy="646331"/>
          </a:xfrm>
          <a:prstGeom prst="rect">
            <a:avLst/>
          </a:prstGeom>
          <a:noFill/>
        </p:spPr>
        <p:txBody>
          <a:bodyPr wrap="square" rtlCol="0">
            <a:spAutoFit/>
          </a:bodyPr>
          <a:lstStyle/>
          <a:p>
            <a:pPr algn="ctr"/>
            <a:r>
              <a:rPr lang="en-US" b="1" dirty="0">
                <a:solidFill>
                  <a:srgbClr val="C00000"/>
                </a:solidFill>
              </a:rPr>
              <a:t>predicate map</a:t>
            </a:r>
          </a:p>
          <a:p>
            <a:pPr algn="ctr"/>
            <a:r>
              <a:rPr lang="en-US" b="1" dirty="0">
                <a:solidFill>
                  <a:srgbClr val="C00000"/>
                </a:solidFill>
              </a:rPr>
              <a:t>[m x #inodes]</a:t>
            </a:r>
          </a:p>
        </p:txBody>
      </p:sp>
      <p:sp>
        <p:nvSpPr>
          <p:cNvPr id="9" name="TextBox 8">
            <a:extLst>
              <a:ext uri="{FF2B5EF4-FFF2-40B4-BE49-F238E27FC236}">
                <a16:creationId xmlns:a16="http://schemas.microsoft.com/office/drawing/2014/main" id="{CC2AA8C4-BE4B-311E-69AF-6190DE585A35}"/>
              </a:ext>
            </a:extLst>
          </p:cNvPr>
          <p:cNvSpPr txBox="1"/>
          <p:nvPr/>
        </p:nvSpPr>
        <p:spPr>
          <a:xfrm>
            <a:off x="5286373" y="2026643"/>
            <a:ext cx="1809753" cy="646331"/>
          </a:xfrm>
          <a:prstGeom prst="rect">
            <a:avLst/>
          </a:prstGeom>
          <a:noFill/>
        </p:spPr>
        <p:txBody>
          <a:bodyPr wrap="square" rtlCol="0">
            <a:spAutoFit/>
          </a:bodyPr>
          <a:lstStyle/>
          <a:p>
            <a:pPr algn="ctr"/>
            <a:r>
              <a:rPr lang="en-US" b="1" dirty="0">
                <a:solidFill>
                  <a:srgbClr val="C00000"/>
                </a:solidFill>
              </a:rPr>
              <a:t>predicate values</a:t>
            </a:r>
          </a:p>
          <a:p>
            <a:pPr algn="ctr"/>
            <a:r>
              <a:rPr lang="en-US" b="1" dirty="0">
                <a:solidFill>
                  <a:srgbClr val="C00000"/>
                </a:solidFill>
              </a:rPr>
              <a:t>[1 x #inodes]</a:t>
            </a:r>
          </a:p>
        </p:txBody>
      </p:sp>
      <p:sp>
        <p:nvSpPr>
          <p:cNvPr id="10" name="TextBox 9">
            <a:extLst>
              <a:ext uri="{FF2B5EF4-FFF2-40B4-BE49-F238E27FC236}">
                <a16:creationId xmlns:a16="http://schemas.microsoft.com/office/drawing/2014/main" id="{05FBA12E-D687-82BE-6712-BA7CAA730949}"/>
              </a:ext>
            </a:extLst>
          </p:cNvPr>
          <p:cNvSpPr txBox="1"/>
          <p:nvPr/>
        </p:nvSpPr>
        <p:spPr>
          <a:xfrm>
            <a:off x="7429498" y="2026643"/>
            <a:ext cx="2076452" cy="646331"/>
          </a:xfrm>
          <a:prstGeom prst="rect">
            <a:avLst/>
          </a:prstGeom>
          <a:noFill/>
        </p:spPr>
        <p:txBody>
          <a:bodyPr wrap="square" rtlCol="0">
            <a:spAutoFit/>
          </a:bodyPr>
          <a:lstStyle/>
          <a:p>
            <a:pPr algn="ctr"/>
            <a:r>
              <a:rPr lang="en-US" b="1" dirty="0">
                <a:solidFill>
                  <a:srgbClr val="C00000"/>
                </a:solidFill>
              </a:rPr>
              <a:t>predicate compare</a:t>
            </a:r>
          </a:p>
          <a:p>
            <a:pPr algn="ctr"/>
            <a:r>
              <a:rPr lang="en-US" b="1" dirty="0">
                <a:solidFill>
                  <a:srgbClr val="C00000"/>
                </a:solidFill>
              </a:rPr>
              <a:t>[1 x #inodes]</a:t>
            </a:r>
          </a:p>
        </p:txBody>
      </p:sp>
      <p:sp>
        <p:nvSpPr>
          <p:cNvPr id="11" name="TextBox 10">
            <a:extLst>
              <a:ext uri="{FF2B5EF4-FFF2-40B4-BE49-F238E27FC236}">
                <a16:creationId xmlns:a16="http://schemas.microsoft.com/office/drawing/2014/main" id="{83D92F0F-5001-ED1E-F57C-26099CB67100}"/>
              </a:ext>
            </a:extLst>
          </p:cNvPr>
          <p:cNvSpPr txBox="1"/>
          <p:nvPr/>
        </p:nvSpPr>
        <p:spPr>
          <a:xfrm>
            <a:off x="1800223" y="5360393"/>
            <a:ext cx="3629027" cy="646331"/>
          </a:xfrm>
          <a:prstGeom prst="rect">
            <a:avLst/>
          </a:prstGeom>
          <a:noFill/>
        </p:spPr>
        <p:txBody>
          <a:bodyPr wrap="square" rtlCol="0">
            <a:spAutoFit/>
          </a:bodyPr>
          <a:lstStyle/>
          <a:p>
            <a:pPr algn="ctr"/>
            <a:r>
              <a:rPr lang="en-US" b="1" dirty="0">
                <a:solidFill>
                  <a:srgbClr val="C00000"/>
                </a:solidFill>
              </a:rPr>
              <a:t>bucket paths [#inodes x #paths]</a:t>
            </a:r>
            <a:br>
              <a:rPr lang="en-US" b="1" dirty="0">
                <a:solidFill>
                  <a:srgbClr val="C00000"/>
                </a:solidFill>
              </a:rPr>
            </a:br>
            <a:r>
              <a:rPr lang="en-US" b="1" dirty="0">
                <a:solidFill>
                  <a:srgbClr val="C00000"/>
                </a:solidFill>
              </a:rPr>
              <a:t>1 (</a:t>
            </a:r>
            <a:r>
              <a:rPr lang="en-US" b="1" dirty="0" err="1">
                <a:solidFill>
                  <a:srgbClr val="C00000"/>
                </a:solidFill>
              </a:rPr>
              <a:t>lhs</a:t>
            </a:r>
            <a:r>
              <a:rPr lang="en-US" b="1" dirty="0">
                <a:solidFill>
                  <a:srgbClr val="C00000"/>
                </a:solidFill>
              </a:rPr>
              <a:t>) / 0 / -1 (</a:t>
            </a:r>
            <a:r>
              <a:rPr lang="en-US" b="1" dirty="0" err="1">
                <a:solidFill>
                  <a:srgbClr val="C00000"/>
                </a:solidFill>
              </a:rPr>
              <a:t>rhs</a:t>
            </a:r>
            <a:r>
              <a:rPr lang="en-US" b="1" dirty="0">
                <a:solidFill>
                  <a:srgbClr val="C00000"/>
                </a:solidFill>
              </a:rPr>
              <a:t>)</a:t>
            </a:r>
          </a:p>
        </p:txBody>
      </p:sp>
      <p:sp>
        <p:nvSpPr>
          <p:cNvPr id="12" name="TextBox 11">
            <a:extLst>
              <a:ext uri="{FF2B5EF4-FFF2-40B4-BE49-F238E27FC236}">
                <a16:creationId xmlns:a16="http://schemas.microsoft.com/office/drawing/2014/main" id="{178712BA-D292-C79D-2C43-3CAA01AF4A4F}"/>
              </a:ext>
            </a:extLst>
          </p:cNvPr>
          <p:cNvSpPr txBox="1"/>
          <p:nvPr/>
        </p:nvSpPr>
        <p:spPr>
          <a:xfrm>
            <a:off x="4869316" y="4893668"/>
            <a:ext cx="2253340" cy="646331"/>
          </a:xfrm>
          <a:prstGeom prst="rect">
            <a:avLst/>
          </a:prstGeom>
          <a:noFill/>
        </p:spPr>
        <p:txBody>
          <a:bodyPr wrap="square" rtlCol="0">
            <a:spAutoFit/>
          </a:bodyPr>
          <a:lstStyle/>
          <a:p>
            <a:pPr algn="ctr"/>
            <a:r>
              <a:rPr lang="en-US" b="1" dirty="0">
                <a:solidFill>
                  <a:srgbClr val="C00000"/>
                </a:solidFill>
              </a:rPr>
              <a:t>paths ∑ </a:t>
            </a:r>
            <a:br>
              <a:rPr lang="en-US" b="1" dirty="0">
                <a:solidFill>
                  <a:srgbClr val="C00000"/>
                </a:solidFill>
              </a:rPr>
            </a:br>
            <a:r>
              <a:rPr lang="en-US" b="1" dirty="0">
                <a:solidFill>
                  <a:srgbClr val="C00000"/>
                </a:solidFill>
              </a:rPr>
              <a:t>[1 x #paths]</a:t>
            </a:r>
          </a:p>
        </p:txBody>
      </p:sp>
      <p:sp>
        <p:nvSpPr>
          <p:cNvPr id="13" name="TextBox 12">
            <a:extLst>
              <a:ext uri="{FF2B5EF4-FFF2-40B4-BE49-F238E27FC236}">
                <a16:creationId xmlns:a16="http://schemas.microsoft.com/office/drawing/2014/main" id="{36DDB554-E55A-8712-4206-05A1185A0462}"/>
              </a:ext>
            </a:extLst>
          </p:cNvPr>
          <p:cNvSpPr txBox="1"/>
          <p:nvPr/>
        </p:nvSpPr>
        <p:spPr>
          <a:xfrm>
            <a:off x="7107691" y="4893668"/>
            <a:ext cx="2253340" cy="369332"/>
          </a:xfrm>
          <a:prstGeom prst="rect">
            <a:avLst/>
          </a:prstGeom>
          <a:noFill/>
        </p:spPr>
        <p:txBody>
          <a:bodyPr wrap="square" rtlCol="0">
            <a:spAutoFit/>
          </a:bodyPr>
          <a:lstStyle/>
          <a:p>
            <a:pPr algn="ctr"/>
            <a:r>
              <a:rPr lang="en-US" b="1" dirty="0">
                <a:solidFill>
                  <a:srgbClr val="C00000"/>
                </a:solidFill>
              </a:rPr>
              <a:t>selected path</a:t>
            </a:r>
          </a:p>
        </p:txBody>
      </p:sp>
      <p:sp>
        <p:nvSpPr>
          <p:cNvPr id="14" name="TextBox 13">
            <a:extLst>
              <a:ext uri="{FF2B5EF4-FFF2-40B4-BE49-F238E27FC236}">
                <a16:creationId xmlns:a16="http://schemas.microsoft.com/office/drawing/2014/main" id="{AD99B990-B83C-24D0-3A13-3B2FDFB56078}"/>
              </a:ext>
            </a:extLst>
          </p:cNvPr>
          <p:cNvSpPr txBox="1"/>
          <p:nvPr/>
        </p:nvSpPr>
        <p:spPr>
          <a:xfrm>
            <a:off x="8946016" y="5065118"/>
            <a:ext cx="2253340" cy="646331"/>
          </a:xfrm>
          <a:prstGeom prst="rect">
            <a:avLst/>
          </a:prstGeom>
          <a:noFill/>
        </p:spPr>
        <p:txBody>
          <a:bodyPr wrap="square" rtlCol="0">
            <a:spAutoFit/>
          </a:bodyPr>
          <a:lstStyle/>
          <a:p>
            <a:pPr algn="ctr"/>
            <a:r>
              <a:rPr lang="en-US" b="1" dirty="0">
                <a:solidFill>
                  <a:srgbClr val="C00000"/>
                </a:solidFill>
              </a:rPr>
              <a:t>class map </a:t>
            </a:r>
            <a:br>
              <a:rPr lang="en-US" b="1" dirty="0">
                <a:solidFill>
                  <a:srgbClr val="C00000"/>
                </a:solidFill>
              </a:rPr>
            </a:br>
            <a:r>
              <a:rPr lang="en-US" b="1" dirty="0">
                <a:solidFill>
                  <a:srgbClr val="C00000"/>
                </a:solidFill>
              </a:rPr>
              <a:t>[#paths x #classes]</a:t>
            </a:r>
          </a:p>
        </p:txBody>
      </p:sp>
      <p:pic>
        <p:nvPicPr>
          <p:cNvPr id="4" name="Picture 3">
            <a:extLst>
              <a:ext uri="{FF2B5EF4-FFF2-40B4-BE49-F238E27FC236}">
                <a16:creationId xmlns:a16="http://schemas.microsoft.com/office/drawing/2014/main" id="{60C88785-C6E2-C17C-025F-1790735F3367}"/>
              </a:ext>
            </a:extLst>
          </p:cNvPr>
          <p:cNvPicPr>
            <a:picLocks noChangeAspect="1"/>
          </p:cNvPicPr>
          <p:nvPr/>
        </p:nvPicPr>
        <p:blipFill>
          <a:blip r:embed="rId4"/>
          <a:stretch>
            <a:fillRect/>
          </a:stretch>
        </p:blipFill>
        <p:spPr>
          <a:xfrm>
            <a:off x="9958807" y="418465"/>
            <a:ext cx="497489" cy="640080"/>
          </a:xfrm>
          <a:prstGeom prst="rect">
            <a:avLst/>
          </a:prstGeom>
          <a:ln w="25400">
            <a:solidFill>
              <a:srgbClr val="7889FB"/>
            </a:solidFill>
          </a:ln>
        </p:spPr>
      </p:pic>
      <p:sp>
        <p:nvSpPr>
          <p:cNvPr id="15" name="TextBox 14">
            <a:extLst>
              <a:ext uri="{FF2B5EF4-FFF2-40B4-BE49-F238E27FC236}">
                <a16:creationId xmlns:a16="http://schemas.microsoft.com/office/drawing/2014/main" id="{2E104A5A-876C-BB8C-FFAC-A8A25AC3D7F2}"/>
              </a:ext>
            </a:extLst>
          </p:cNvPr>
          <p:cNvSpPr txBox="1"/>
          <p:nvPr/>
        </p:nvSpPr>
        <p:spPr>
          <a:xfrm>
            <a:off x="6486861" y="257999"/>
            <a:ext cx="3361420"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Supun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Nakandala</a:t>
            </a:r>
            <a:r>
              <a:rPr lang="en-US" sz="1400" dirty="0">
                <a:latin typeface="Calibri" panose="020F0502020204030204" pitchFamily="34" charset="0"/>
                <a:cs typeface="Calibri" panose="020F0502020204030204" pitchFamily="34" charset="0"/>
              </a:rPr>
              <a:t> et al: A Tensor </a:t>
            </a:r>
          </a:p>
          <a:p>
            <a:pPr algn="r"/>
            <a:r>
              <a:rPr lang="en-US" sz="1400" dirty="0">
                <a:latin typeface="Calibri" panose="020F0502020204030204" pitchFamily="34" charset="0"/>
                <a:cs typeface="Calibri" panose="020F0502020204030204" pitchFamily="34" charset="0"/>
              </a:rPr>
              <a:t>Compiler for Unified Machine Learning </a:t>
            </a:r>
          </a:p>
          <a:p>
            <a:pPr algn="r"/>
            <a:r>
              <a:rPr lang="en-US" sz="1400" dirty="0">
                <a:latin typeface="Calibri" panose="020F0502020204030204" pitchFamily="34" charset="0"/>
                <a:cs typeface="Calibri" panose="020F0502020204030204" pitchFamily="34" charset="0"/>
              </a:rPr>
              <a:t>Prediction Serving. </a:t>
            </a:r>
            <a:r>
              <a:rPr lang="en-US" sz="1400" b="1" dirty="0">
                <a:latin typeface="Calibri" panose="020F0502020204030204" pitchFamily="34" charset="0"/>
                <a:cs typeface="Calibri" panose="020F0502020204030204" pitchFamily="34" charset="0"/>
              </a:rPr>
              <a:t>OSDI 2020,</a:t>
            </a:r>
            <a:br>
              <a:rPr lang="en-US" sz="1400" b="1"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hlinkClick r:id="rId5"/>
              </a:rPr>
              <a:t>https://github.com/microsoft/hummingbird</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5010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96FF8D-773D-FB7D-1E61-4F475D45C672}"/>
              </a:ext>
            </a:extLst>
          </p:cNvPr>
          <p:cNvSpPr>
            <a:spLocks noGrp="1"/>
          </p:cNvSpPr>
          <p:nvPr>
            <p:ph type="body" sz="quarter" idx="18"/>
          </p:nvPr>
        </p:nvSpPr>
        <p:spPr/>
        <p:txBody>
          <a:bodyPr/>
          <a:lstStyle/>
          <a:p>
            <a:r>
              <a:rPr lang="en-US" dirty="0"/>
              <a:t>#2 Tree Traversal (TT) </a:t>
            </a:r>
          </a:p>
          <a:p>
            <a:pPr lvl="1"/>
            <a:r>
              <a:rPr lang="en-US" dirty="0"/>
              <a:t>Traversal for batch of records via value indexing / table()</a:t>
            </a:r>
            <a:br>
              <a:rPr lang="en-US" dirty="0"/>
            </a:br>
            <a:r>
              <a:rPr lang="en-US" dirty="0"/>
              <a:t>and </a:t>
            </a:r>
            <a:r>
              <a:rPr lang="en-US" dirty="0" err="1">
                <a:latin typeface="Consolas" panose="020B0609020204030204" pitchFamily="49" charset="0"/>
              </a:rPr>
              <a:t>ifelse</a:t>
            </a:r>
            <a:r>
              <a:rPr lang="en-US" dirty="0">
                <a:latin typeface="Consolas" panose="020B0609020204030204" pitchFamily="49" charset="0"/>
              </a:rPr>
              <a:t>(Tv&lt;Tt, Tl, Tr)</a:t>
            </a:r>
          </a:p>
        </p:txBody>
      </p:sp>
      <p:sp>
        <p:nvSpPr>
          <p:cNvPr id="3" name="Text Placeholder 2">
            <a:extLst>
              <a:ext uri="{FF2B5EF4-FFF2-40B4-BE49-F238E27FC236}">
                <a16:creationId xmlns:a16="http://schemas.microsoft.com/office/drawing/2014/main" id="{12108C58-F297-51E5-B0FD-D0B24BE327E9}"/>
              </a:ext>
            </a:extLst>
          </p:cNvPr>
          <p:cNvSpPr>
            <a:spLocks noGrp="1"/>
          </p:cNvSpPr>
          <p:nvPr>
            <p:ph type="body" sz="quarter" idx="14"/>
          </p:nvPr>
        </p:nvSpPr>
        <p:spPr/>
        <p:txBody>
          <a:bodyPr/>
          <a:lstStyle/>
          <a:p>
            <a:r>
              <a:rPr lang="en-US" dirty="0"/>
              <a:t>Serving Optimizations </a:t>
            </a:r>
            <a:r>
              <a:rPr lang="en-AT" dirty="0"/>
              <a:t>–</a:t>
            </a:r>
            <a:r>
              <a:rPr lang="en-US" dirty="0"/>
              <a:t> Model Vectorization, cont.</a:t>
            </a:r>
          </a:p>
        </p:txBody>
      </p:sp>
      <p:pic>
        <p:nvPicPr>
          <p:cNvPr id="4" name="Picture 3">
            <a:extLst>
              <a:ext uri="{FF2B5EF4-FFF2-40B4-BE49-F238E27FC236}">
                <a16:creationId xmlns:a16="http://schemas.microsoft.com/office/drawing/2014/main" id="{7A3F6AD8-E6E5-B97C-603A-CAD95C883713}"/>
              </a:ext>
            </a:extLst>
          </p:cNvPr>
          <p:cNvPicPr>
            <a:picLocks noChangeAspect="1"/>
          </p:cNvPicPr>
          <p:nvPr/>
        </p:nvPicPr>
        <p:blipFill rotWithShape="1">
          <a:blip r:embed="rId2"/>
          <a:srcRect r="68878"/>
          <a:stretch/>
        </p:blipFill>
        <p:spPr>
          <a:xfrm>
            <a:off x="6953250" y="253670"/>
            <a:ext cx="3390900" cy="2148805"/>
          </a:xfrm>
          <a:prstGeom prst="rect">
            <a:avLst/>
          </a:prstGeom>
        </p:spPr>
      </p:pic>
      <p:grpSp>
        <p:nvGrpSpPr>
          <p:cNvPr id="20" name="Group 19">
            <a:extLst>
              <a:ext uri="{FF2B5EF4-FFF2-40B4-BE49-F238E27FC236}">
                <a16:creationId xmlns:a16="http://schemas.microsoft.com/office/drawing/2014/main" id="{300B20C1-BBFA-5E37-A764-EA0EBC2FEB56}"/>
              </a:ext>
            </a:extLst>
          </p:cNvPr>
          <p:cNvGrpSpPr/>
          <p:nvPr/>
        </p:nvGrpSpPr>
        <p:grpSpPr>
          <a:xfrm>
            <a:off x="8646858" y="3571851"/>
            <a:ext cx="3275046" cy="320748"/>
            <a:chOff x="2146041" y="3200400"/>
            <a:chExt cx="3275046" cy="320748"/>
          </a:xfrm>
        </p:grpSpPr>
        <p:sp>
          <p:nvSpPr>
            <p:cNvPr id="5" name="Rectangle 4">
              <a:extLst>
                <a:ext uri="{FF2B5EF4-FFF2-40B4-BE49-F238E27FC236}">
                  <a16:creationId xmlns:a16="http://schemas.microsoft.com/office/drawing/2014/main" id="{E18E5A97-835C-545A-FBE8-1E1D3F07DA1D}"/>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3</a:t>
              </a:r>
            </a:p>
          </p:txBody>
        </p:sp>
        <p:sp>
          <p:nvSpPr>
            <p:cNvPr id="6" name="Rectangle 5">
              <a:extLst>
                <a:ext uri="{FF2B5EF4-FFF2-40B4-BE49-F238E27FC236}">
                  <a16:creationId xmlns:a16="http://schemas.microsoft.com/office/drawing/2014/main" id="{3A071593-5804-6EF7-CA95-29058AD51BAB}"/>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2</a:t>
              </a:r>
            </a:p>
          </p:txBody>
        </p:sp>
        <p:sp>
          <p:nvSpPr>
            <p:cNvPr id="7" name="Rectangle 6">
              <a:extLst>
                <a:ext uri="{FF2B5EF4-FFF2-40B4-BE49-F238E27FC236}">
                  <a16:creationId xmlns:a16="http://schemas.microsoft.com/office/drawing/2014/main" id="{2A170F3B-F3A5-19F1-0016-DBBF164850B8}"/>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5</a:t>
              </a:r>
            </a:p>
          </p:txBody>
        </p:sp>
        <p:sp>
          <p:nvSpPr>
            <p:cNvPr id="8" name="Rectangle 7">
              <a:extLst>
                <a:ext uri="{FF2B5EF4-FFF2-40B4-BE49-F238E27FC236}">
                  <a16:creationId xmlns:a16="http://schemas.microsoft.com/office/drawing/2014/main" id="{08800BFF-DC0D-58D1-B8C8-B91E858AE8C4}"/>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3</a:t>
              </a:r>
            </a:p>
          </p:txBody>
        </p:sp>
        <p:sp>
          <p:nvSpPr>
            <p:cNvPr id="15" name="Rectangle 14">
              <a:extLst>
                <a:ext uri="{FF2B5EF4-FFF2-40B4-BE49-F238E27FC236}">
                  <a16:creationId xmlns:a16="http://schemas.microsoft.com/office/drawing/2014/main" id="{287E00BE-3B69-55AC-962A-B7CA953C84C3}"/>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16" name="Rectangle 15">
              <a:extLst>
                <a:ext uri="{FF2B5EF4-FFF2-40B4-BE49-F238E27FC236}">
                  <a16:creationId xmlns:a16="http://schemas.microsoft.com/office/drawing/2014/main" id="{E8AA03AA-3B5C-E655-FC7F-00BB9439CE5F}"/>
                </a:ext>
              </a:extLst>
            </p:cNvPr>
            <p:cNvSpPr/>
            <p:nvPr/>
          </p:nvSpPr>
          <p:spPr>
            <a:xfrm>
              <a:off x="3976755"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17" name="Rectangle 16">
              <a:extLst>
                <a:ext uri="{FF2B5EF4-FFF2-40B4-BE49-F238E27FC236}">
                  <a16:creationId xmlns:a16="http://schemas.microsoft.com/office/drawing/2014/main" id="{A106AB64-DA79-21E4-E059-D015F0160CD4}"/>
                </a:ext>
              </a:extLst>
            </p:cNvPr>
            <p:cNvSpPr/>
            <p:nvPr/>
          </p:nvSpPr>
          <p:spPr>
            <a:xfrm>
              <a:off x="4335027"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18" name="Rectangle 17">
              <a:extLst>
                <a:ext uri="{FF2B5EF4-FFF2-40B4-BE49-F238E27FC236}">
                  <a16:creationId xmlns:a16="http://schemas.microsoft.com/office/drawing/2014/main" id="{C465C87F-EF8B-0621-6E6A-8ACA2DAF375D}"/>
                </a:ext>
              </a:extLst>
            </p:cNvPr>
            <p:cNvSpPr/>
            <p:nvPr/>
          </p:nvSpPr>
          <p:spPr>
            <a:xfrm>
              <a:off x="469329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19" name="Rectangle 18">
              <a:extLst>
                <a:ext uri="{FF2B5EF4-FFF2-40B4-BE49-F238E27FC236}">
                  <a16:creationId xmlns:a16="http://schemas.microsoft.com/office/drawing/2014/main" id="{96D07650-C5E2-7278-61E2-1FBEBA9FEC3B}"/>
                </a:ext>
              </a:extLst>
            </p:cNvPr>
            <p:cNvSpPr/>
            <p:nvPr/>
          </p:nvSpPr>
          <p:spPr>
            <a:xfrm>
              <a:off x="505719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grpSp>
      <p:grpSp>
        <p:nvGrpSpPr>
          <p:cNvPr id="21" name="Group 20">
            <a:extLst>
              <a:ext uri="{FF2B5EF4-FFF2-40B4-BE49-F238E27FC236}">
                <a16:creationId xmlns:a16="http://schemas.microsoft.com/office/drawing/2014/main" id="{B8E92E0E-0CA5-3EA2-4B6C-FCDBA68DA873}"/>
              </a:ext>
            </a:extLst>
          </p:cNvPr>
          <p:cNvGrpSpPr/>
          <p:nvPr/>
        </p:nvGrpSpPr>
        <p:grpSpPr>
          <a:xfrm>
            <a:off x="8648876" y="4213360"/>
            <a:ext cx="3275046" cy="320748"/>
            <a:chOff x="2146041" y="3200400"/>
            <a:chExt cx="3275046" cy="320748"/>
          </a:xfrm>
        </p:grpSpPr>
        <p:sp>
          <p:nvSpPr>
            <p:cNvPr id="22" name="Rectangle 21">
              <a:extLst>
                <a:ext uri="{FF2B5EF4-FFF2-40B4-BE49-F238E27FC236}">
                  <a16:creationId xmlns:a16="http://schemas.microsoft.com/office/drawing/2014/main" id="{A62B43A9-4F73-4379-A79F-DA7BC68656DC}"/>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0.5</a:t>
              </a:r>
            </a:p>
          </p:txBody>
        </p:sp>
        <p:sp>
          <p:nvSpPr>
            <p:cNvPr id="23" name="Rectangle 22">
              <a:extLst>
                <a:ext uri="{FF2B5EF4-FFF2-40B4-BE49-F238E27FC236}">
                  <a16:creationId xmlns:a16="http://schemas.microsoft.com/office/drawing/2014/main" id="{8DFF4C56-53F7-FEEE-C873-A511AAA33DAF}"/>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2.0</a:t>
              </a:r>
            </a:p>
          </p:txBody>
        </p:sp>
        <p:sp>
          <p:nvSpPr>
            <p:cNvPr id="24" name="Rectangle 23">
              <a:extLst>
                <a:ext uri="{FF2B5EF4-FFF2-40B4-BE49-F238E27FC236}">
                  <a16:creationId xmlns:a16="http://schemas.microsoft.com/office/drawing/2014/main" id="{3FF079AA-20A6-AAB9-53A5-74EC9E868660}"/>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5.5</a:t>
              </a:r>
            </a:p>
          </p:txBody>
        </p:sp>
        <p:sp>
          <p:nvSpPr>
            <p:cNvPr id="25" name="Rectangle 24">
              <a:extLst>
                <a:ext uri="{FF2B5EF4-FFF2-40B4-BE49-F238E27FC236}">
                  <a16:creationId xmlns:a16="http://schemas.microsoft.com/office/drawing/2014/main" id="{50667166-DFD3-0664-E1D9-BCD28538C11D}"/>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2.4</a:t>
              </a:r>
            </a:p>
          </p:txBody>
        </p:sp>
        <p:sp>
          <p:nvSpPr>
            <p:cNvPr id="26" name="Rectangle 25">
              <a:extLst>
                <a:ext uri="{FF2B5EF4-FFF2-40B4-BE49-F238E27FC236}">
                  <a16:creationId xmlns:a16="http://schemas.microsoft.com/office/drawing/2014/main" id="{1E61DD26-7410-9309-512D-E2062DF34BBE}"/>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27" name="Rectangle 26">
              <a:extLst>
                <a:ext uri="{FF2B5EF4-FFF2-40B4-BE49-F238E27FC236}">
                  <a16:creationId xmlns:a16="http://schemas.microsoft.com/office/drawing/2014/main" id="{4A34A442-6F97-DE25-0DF6-20E1F7361A60}"/>
                </a:ext>
              </a:extLst>
            </p:cNvPr>
            <p:cNvSpPr/>
            <p:nvPr/>
          </p:nvSpPr>
          <p:spPr>
            <a:xfrm>
              <a:off x="3976755"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28" name="Rectangle 27">
              <a:extLst>
                <a:ext uri="{FF2B5EF4-FFF2-40B4-BE49-F238E27FC236}">
                  <a16:creationId xmlns:a16="http://schemas.microsoft.com/office/drawing/2014/main" id="{59A80D76-D326-A967-C132-B3756B3DD303}"/>
                </a:ext>
              </a:extLst>
            </p:cNvPr>
            <p:cNvSpPr/>
            <p:nvPr/>
          </p:nvSpPr>
          <p:spPr>
            <a:xfrm>
              <a:off x="4335027"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29" name="Rectangle 28">
              <a:extLst>
                <a:ext uri="{FF2B5EF4-FFF2-40B4-BE49-F238E27FC236}">
                  <a16:creationId xmlns:a16="http://schemas.microsoft.com/office/drawing/2014/main" id="{8F8406C2-CD46-BD72-D5F3-010C885BEF8C}"/>
                </a:ext>
              </a:extLst>
            </p:cNvPr>
            <p:cNvSpPr/>
            <p:nvPr/>
          </p:nvSpPr>
          <p:spPr>
            <a:xfrm>
              <a:off x="469329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30" name="Rectangle 29">
              <a:extLst>
                <a:ext uri="{FF2B5EF4-FFF2-40B4-BE49-F238E27FC236}">
                  <a16:creationId xmlns:a16="http://schemas.microsoft.com/office/drawing/2014/main" id="{27C6E360-2B64-CE8D-9C8E-36ADD453D2AA}"/>
                </a:ext>
              </a:extLst>
            </p:cNvPr>
            <p:cNvSpPr/>
            <p:nvPr/>
          </p:nvSpPr>
          <p:spPr>
            <a:xfrm>
              <a:off x="505719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grpSp>
      <p:grpSp>
        <p:nvGrpSpPr>
          <p:cNvPr id="31" name="Group 30">
            <a:extLst>
              <a:ext uri="{FF2B5EF4-FFF2-40B4-BE49-F238E27FC236}">
                <a16:creationId xmlns:a16="http://schemas.microsoft.com/office/drawing/2014/main" id="{924BDE29-2390-09A5-A39D-89DD81AF9F33}"/>
              </a:ext>
            </a:extLst>
          </p:cNvPr>
          <p:cNvGrpSpPr/>
          <p:nvPr/>
        </p:nvGrpSpPr>
        <p:grpSpPr>
          <a:xfrm>
            <a:off x="8647293" y="2280991"/>
            <a:ext cx="3275046" cy="320748"/>
            <a:chOff x="2146041" y="3200400"/>
            <a:chExt cx="3275046" cy="320748"/>
          </a:xfrm>
        </p:grpSpPr>
        <p:sp>
          <p:nvSpPr>
            <p:cNvPr id="32" name="Rectangle 31">
              <a:extLst>
                <a:ext uri="{FF2B5EF4-FFF2-40B4-BE49-F238E27FC236}">
                  <a16:creationId xmlns:a16="http://schemas.microsoft.com/office/drawing/2014/main" id="{8B6DF85F-62A8-220F-35E2-40D7CCC28875}"/>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2</a:t>
              </a:r>
            </a:p>
          </p:txBody>
        </p:sp>
        <p:sp>
          <p:nvSpPr>
            <p:cNvPr id="33" name="Rectangle 32">
              <a:extLst>
                <a:ext uri="{FF2B5EF4-FFF2-40B4-BE49-F238E27FC236}">
                  <a16:creationId xmlns:a16="http://schemas.microsoft.com/office/drawing/2014/main" id="{1E96AF7F-F260-425C-F536-7A974DD85FFC}"/>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5</a:t>
              </a:r>
            </a:p>
          </p:txBody>
        </p:sp>
        <p:sp>
          <p:nvSpPr>
            <p:cNvPr id="34" name="Rectangle 33">
              <a:extLst>
                <a:ext uri="{FF2B5EF4-FFF2-40B4-BE49-F238E27FC236}">
                  <a16:creationId xmlns:a16="http://schemas.microsoft.com/office/drawing/2014/main" id="{CAAB1D4D-FFAA-9C3E-EA17-8B0D99DFFA1A}"/>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4</a:t>
              </a:r>
            </a:p>
          </p:txBody>
        </p:sp>
        <p:sp>
          <p:nvSpPr>
            <p:cNvPr id="35" name="Rectangle 34">
              <a:extLst>
                <a:ext uri="{FF2B5EF4-FFF2-40B4-BE49-F238E27FC236}">
                  <a16:creationId xmlns:a16="http://schemas.microsoft.com/office/drawing/2014/main" id="{9D8E6EF6-8431-F3C8-3AD7-43FF88C5A825}"/>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7</a:t>
              </a:r>
            </a:p>
          </p:txBody>
        </p:sp>
        <p:sp>
          <p:nvSpPr>
            <p:cNvPr id="36" name="Rectangle 35">
              <a:extLst>
                <a:ext uri="{FF2B5EF4-FFF2-40B4-BE49-F238E27FC236}">
                  <a16:creationId xmlns:a16="http://schemas.microsoft.com/office/drawing/2014/main" id="{336F5DF0-4453-FA8F-FA4E-DC1B0EDC3B8B}"/>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5</a:t>
              </a:r>
            </a:p>
          </p:txBody>
        </p:sp>
        <p:sp>
          <p:nvSpPr>
            <p:cNvPr id="37" name="Rectangle 36">
              <a:extLst>
                <a:ext uri="{FF2B5EF4-FFF2-40B4-BE49-F238E27FC236}">
                  <a16:creationId xmlns:a16="http://schemas.microsoft.com/office/drawing/2014/main" id="{ADBEBD97-46A4-8A4C-8AF7-0709D9695472}"/>
                </a:ext>
              </a:extLst>
            </p:cNvPr>
            <p:cNvSpPr/>
            <p:nvPr/>
          </p:nvSpPr>
          <p:spPr>
            <a:xfrm>
              <a:off x="3976755"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6</a:t>
              </a:r>
            </a:p>
          </p:txBody>
        </p:sp>
        <p:sp>
          <p:nvSpPr>
            <p:cNvPr id="38" name="Rectangle 37">
              <a:extLst>
                <a:ext uri="{FF2B5EF4-FFF2-40B4-BE49-F238E27FC236}">
                  <a16:creationId xmlns:a16="http://schemas.microsoft.com/office/drawing/2014/main" id="{3BEAEF8B-9C64-29B6-557E-B8F332790EAA}"/>
                </a:ext>
              </a:extLst>
            </p:cNvPr>
            <p:cNvSpPr/>
            <p:nvPr/>
          </p:nvSpPr>
          <p:spPr>
            <a:xfrm>
              <a:off x="4335027"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7</a:t>
              </a:r>
            </a:p>
          </p:txBody>
        </p:sp>
        <p:sp>
          <p:nvSpPr>
            <p:cNvPr id="39" name="Rectangle 38">
              <a:extLst>
                <a:ext uri="{FF2B5EF4-FFF2-40B4-BE49-F238E27FC236}">
                  <a16:creationId xmlns:a16="http://schemas.microsoft.com/office/drawing/2014/main" id="{3F2633D5-CD88-E2F7-C7AD-98B771FABCDC}"/>
                </a:ext>
              </a:extLst>
            </p:cNvPr>
            <p:cNvSpPr/>
            <p:nvPr/>
          </p:nvSpPr>
          <p:spPr>
            <a:xfrm>
              <a:off x="469329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8</a:t>
              </a:r>
            </a:p>
          </p:txBody>
        </p:sp>
        <p:sp>
          <p:nvSpPr>
            <p:cNvPr id="40" name="Rectangle 39">
              <a:extLst>
                <a:ext uri="{FF2B5EF4-FFF2-40B4-BE49-F238E27FC236}">
                  <a16:creationId xmlns:a16="http://schemas.microsoft.com/office/drawing/2014/main" id="{D50DCAB3-70CA-ED9F-2D1C-1AD59808F379}"/>
                </a:ext>
              </a:extLst>
            </p:cNvPr>
            <p:cNvSpPr/>
            <p:nvPr/>
          </p:nvSpPr>
          <p:spPr>
            <a:xfrm>
              <a:off x="505719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9</a:t>
              </a:r>
            </a:p>
          </p:txBody>
        </p:sp>
      </p:grpSp>
      <p:sp>
        <p:nvSpPr>
          <p:cNvPr id="41" name="TextBox 40">
            <a:extLst>
              <a:ext uri="{FF2B5EF4-FFF2-40B4-BE49-F238E27FC236}">
                <a16:creationId xmlns:a16="http://schemas.microsoft.com/office/drawing/2014/main" id="{3301F056-DC91-8873-C2F0-43EBA223ABF5}"/>
              </a:ext>
            </a:extLst>
          </p:cNvPr>
          <p:cNvSpPr txBox="1"/>
          <p:nvPr/>
        </p:nvSpPr>
        <p:spPr>
          <a:xfrm>
            <a:off x="8505033" y="152756"/>
            <a:ext cx="400842" cy="369332"/>
          </a:xfrm>
          <a:prstGeom prst="rect">
            <a:avLst/>
          </a:prstGeom>
          <a:noFill/>
        </p:spPr>
        <p:txBody>
          <a:bodyPr wrap="square" rtlCol="0">
            <a:spAutoFit/>
          </a:bodyPr>
          <a:lstStyle/>
          <a:p>
            <a:pPr algn="ctr"/>
            <a:r>
              <a:rPr lang="en-US" dirty="0">
                <a:solidFill>
                  <a:srgbClr val="C00000"/>
                </a:solidFill>
              </a:rPr>
              <a:t>1</a:t>
            </a:r>
          </a:p>
        </p:txBody>
      </p:sp>
      <p:sp>
        <p:nvSpPr>
          <p:cNvPr id="42" name="TextBox 41">
            <a:extLst>
              <a:ext uri="{FF2B5EF4-FFF2-40B4-BE49-F238E27FC236}">
                <a16:creationId xmlns:a16="http://schemas.microsoft.com/office/drawing/2014/main" id="{50D89650-5B47-2306-ADC2-BB96588370A0}"/>
              </a:ext>
            </a:extLst>
          </p:cNvPr>
          <p:cNvSpPr txBox="1"/>
          <p:nvPr/>
        </p:nvSpPr>
        <p:spPr>
          <a:xfrm>
            <a:off x="7628733" y="562331"/>
            <a:ext cx="400842" cy="369332"/>
          </a:xfrm>
          <a:prstGeom prst="rect">
            <a:avLst/>
          </a:prstGeom>
          <a:noFill/>
        </p:spPr>
        <p:txBody>
          <a:bodyPr wrap="square" rtlCol="0">
            <a:spAutoFit/>
          </a:bodyPr>
          <a:lstStyle/>
          <a:p>
            <a:pPr algn="ctr"/>
            <a:r>
              <a:rPr lang="en-US" dirty="0">
                <a:solidFill>
                  <a:srgbClr val="C00000"/>
                </a:solidFill>
              </a:rPr>
              <a:t>2</a:t>
            </a:r>
          </a:p>
        </p:txBody>
      </p:sp>
      <p:sp>
        <p:nvSpPr>
          <p:cNvPr id="43" name="TextBox 42">
            <a:extLst>
              <a:ext uri="{FF2B5EF4-FFF2-40B4-BE49-F238E27FC236}">
                <a16:creationId xmlns:a16="http://schemas.microsoft.com/office/drawing/2014/main" id="{29211725-0DAB-D765-E2B8-633A8F315F8E}"/>
              </a:ext>
            </a:extLst>
          </p:cNvPr>
          <p:cNvSpPr txBox="1"/>
          <p:nvPr/>
        </p:nvSpPr>
        <p:spPr>
          <a:xfrm>
            <a:off x="9495633" y="571856"/>
            <a:ext cx="400842" cy="369332"/>
          </a:xfrm>
          <a:prstGeom prst="rect">
            <a:avLst/>
          </a:prstGeom>
          <a:noFill/>
        </p:spPr>
        <p:txBody>
          <a:bodyPr wrap="square" rtlCol="0">
            <a:spAutoFit/>
          </a:bodyPr>
          <a:lstStyle/>
          <a:p>
            <a:pPr algn="ctr"/>
            <a:r>
              <a:rPr lang="en-US" dirty="0">
                <a:solidFill>
                  <a:srgbClr val="C00000"/>
                </a:solidFill>
              </a:rPr>
              <a:t>3</a:t>
            </a:r>
          </a:p>
        </p:txBody>
      </p:sp>
      <p:sp>
        <p:nvSpPr>
          <p:cNvPr id="44" name="TextBox 43">
            <a:extLst>
              <a:ext uri="{FF2B5EF4-FFF2-40B4-BE49-F238E27FC236}">
                <a16:creationId xmlns:a16="http://schemas.microsoft.com/office/drawing/2014/main" id="{9FE86647-FBF5-5094-4EEC-7E78E2D806AE}"/>
              </a:ext>
            </a:extLst>
          </p:cNvPr>
          <p:cNvSpPr txBox="1"/>
          <p:nvPr/>
        </p:nvSpPr>
        <p:spPr>
          <a:xfrm>
            <a:off x="8781258" y="1019531"/>
            <a:ext cx="400842" cy="369332"/>
          </a:xfrm>
          <a:prstGeom prst="rect">
            <a:avLst/>
          </a:prstGeom>
          <a:noFill/>
        </p:spPr>
        <p:txBody>
          <a:bodyPr wrap="square" rtlCol="0">
            <a:spAutoFit/>
          </a:bodyPr>
          <a:lstStyle/>
          <a:p>
            <a:pPr algn="ctr"/>
            <a:r>
              <a:rPr lang="en-US" dirty="0">
                <a:solidFill>
                  <a:srgbClr val="C00000"/>
                </a:solidFill>
              </a:rPr>
              <a:t>4</a:t>
            </a:r>
          </a:p>
        </p:txBody>
      </p:sp>
      <p:sp>
        <p:nvSpPr>
          <p:cNvPr id="45" name="TextBox 44">
            <a:extLst>
              <a:ext uri="{FF2B5EF4-FFF2-40B4-BE49-F238E27FC236}">
                <a16:creationId xmlns:a16="http://schemas.microsoft.com/office/drawing/2014/main" id="{5599379C-9810-A7BE-6A4E-48975D929930}"/>
              </a:ext>
            </a:extLst>
          </p:cNvPr>
          <p:cNvSpPr txBox="1"/>
          <p:nvPr/>
        </p:nvSpPr>
        <p:spPr>
          <a:xfrm>
            <a:off x="6904833" y="1095731"/>
            <a:ext cx="400842" cy="369332"/>
          </a:xfrm>
          <a:prstGeom prst="rect">
            <a:avLst/>
          </a:prstGeom>
          <a:noFill/>
        </p:spPr>
        <p:txBody>
          <a:bodyPr wrap="square" rtlCol="0">
            <a:spAutoFit/>
          </a:bodyPr>
          <a:lstStyle/>
          <a:p>
            <a:pPr algn="ctr"/>
            <a:r>
              <a:rPr lang="en-US" dirty="0">
                <a:solidFill>
                  <a:srgbClr val="C00000"/>
                </a:solidFill>
              </a:rPr>
              <a:t>5</a:t>
            </a:r>
          </a:p>
        </p:txBody>
      </p:sp>
      <p:sp>
        <p:nvSpPr>
          <p:cNvPr id="46" name="TextBox 45">
            <a:extLst>
              <a:ext uri="{FF2B5EF4-FFF2-40B4-BE49-F238E27FC236}">
                <a16:creationId xmlns:a16="http://schemas.microsoft.com/office/drawing/2014/main" id="{2B68AD29-F68D-D587-B3F4-609C6B135927}"/>
              </a:ext>
            </a:extLst>
          </p:cNvPr>
          <p:cNvSpPr txBox="1"/>
          <p:nvPr/>
        </p:nvSpPr>
        <p:spPr>
          <a:xfrm>
            <a:off x="8247858" y="1095731"/>
            <a:ext cx="400842" cy="369332"/>
          </a:xfrm>
          <a:prstGeom prst="rect">
            <a:avLst/>
          </a:prstGeom>
          <a:noFill/>
        </p:spPr>
        <p:txBody>
          <a:bodyPr wrap="square" rtlCol="0">
            <a:spAutoFit/>
          </a:bodyPr>
          <a:lstStyle/>
          <a:p>
            <a:pPr algn="ctr"/>
            <a:r>
              <a:rPr lang="en-US" dirty="0">
                <a:solidFill>
                  <a:srgbClr val="C00000"/>
                </a:solidFill>
              </a:rPr>
              <a:t>6</a:t>
            </a:r>
          </a:p>
        </p:txBody>
      </p:sp>
      <p:sp>
        <p:nvSpPr>
          <p:cNvPr id="47" name="TextBox 46">
            <a:extLst>
              <a:ext uri="{FF2B5EF4-FFF2-40B4-BE49-F238E27FC236}">
                <a16:creationId xmlns:a16="http://schemas.microsoft.com/office/drawing/2014/main" id="{56987593-144B-0827-24AB-D08D8B902E1E}"/>
              </a:ext>
            </a:extLst>
          </p:cNvPr>
          <p:cNvSpPr txBox="1"/>
          <p:nvPr/>
        </p:nvSpPr>
        <p:spPr>
          <a:xfrm>
            <a:off x="8276433" y="1495781"/>
            <a:ext cx="400842" cy="369332"/>
          </a:xfrm>
          <a:prstGeom prst="rect">
            <a:avLst/>
          </a:prstGeom>
          <a:noFill/>
        </p:spPr>
        <p:txBody>
          <a:bodyPr wrap="square" rtlCol="0">
            <a:spAutoFit/>
          </a:bodyPr>
          <a:lstStyle/>
          <a:p>
            <a:pPr algn="ctr"/>
            <a:r>
              <a:rPr lang="en-US" dirty="0">
                <a:solidFill>
                  <a:srgbClr val="C00000"/>
                </a:solidFill>
              </a:rPr>
              <a:t>7</a:t>
            </a:r>
          </a:p>
        </p:txBody>
      </p:sp>
      <p:sp>
        <p:nvSpPr>
          <p:cNvPr id="48" name="TextBox 47">
            <a:extLst>
              <a:ext uri="{FF2B5EF4-FFF2-40B4-BE49-F238E27FC236}">
                <a16:creationId xmlns:a16="http://schemas.microsoft.com/office/drawing/2014/main" id="{41B8CB0B-00A6-42E7-764D-6871D9B30FC7}"/>
              </a:ext>
            </a:extLst>
          </p:cNvPr>
          <p:cNvSpPr txBox="1"/>
          <p:nvPr/>
        </p:nvSpPr>
        <p:spPr>
          <a:xfrm>
            <a:off x="9314658" y="1495781"/>
            <a:ext cx="400842" cy="369332"/>
          </a:xfrm>
          <a:prstGeom prst="rect">
            <a:avLst/>
          </a:prstGeom>
          <a:noFill/>
        </p:spPr>
        <p:txBody>
          <a:bodyPr wrap="square" rtlCol="0">
            <a:spAutoFit/>
          </a:bodyPr>
          <a:lstStyle/>
          <a:p>
            <a:pPr algn="ctr"/>
            <a:r>
              <a:rPr lang="en-US" dirty="0">
                <a:solidFill>
                  <a:srgbClr val="C00000"/>
                </a:solidFill>
              </a:rPr>
              <a:t>8</a:t>
            </a:r>
          </a:p>
        </p:txBody>
      </p:sp>
      <p:sp>
        <p:nvSpPr>
          <p:cNvPr id="49" name="TextBox 48">
            <a:extLst>
              <a:ext uri="{FF2B5EF4-FFF2-40B4-BE49-F238E27FC236}">
                <a16:creationId xmlns:a16="http://schemas.microsoft.com/office/drawing/2014/main" id="{D4C93D0D-4F07-B74C-3D39-E3BB9264304C}"/>
              </a:ext>
            </a:extLst>
          </p:cNvPr>
          <p:cNvSpPr txBox="1"/>
          <p:nvPr/>
        </p:nvSpPr>
        <p:spPr>
          <a:xfrm>
            <a:off x="10114758" y="1086206"/>
            <a:ext cx="400842" cy="369332"/>
          </a:xfrm>
          <a:prstGeom prst="rect">
            <a:avLst/>
          </a:prstGeom>
          <a:noFill/>
        </p:spPr>
        <p:txBody>
          <a:bodyPr wrap="square" rtlCol="0">
            <a:spAutoFit/>
          </a:bodyPr>
          <a:lstStyle/>
          <a:p>
            <a:pPr algn="ctr"/>
            <a:r>
              <a:rPr lang="en-US" dirty="0">
                <a:solidFill>
                  <a:srgbClr val="C00000"/>
                </a:solidFill>
              </a:rPr>
              <a:t>9</a:t>
            </a:r>
          </a:p>
        </p:txBody>
      </p:sp>
      <p:grpSp>
        <p:nvGrpSpPr>
          <p:cNvPr id="50" name="Group 49">
            <a:extLst>
              <a:ext uri="{FF2B5EF4-FFF2-40B4-BE49-F238E27FC236}">
                <a16:creationId xmlns:a16="http://schemas.microsoft.com/office/drawing/2014/main" id="{B467556E-D285-1F6C-BB3D-EC2B518017CB}"/>
              </a:ext>
            </a:extLst>
          </p:cNvPr>
          <p:cNvGrpSpPr/>
          <p:nvPr/>
        </p:nvGrpSpPr>
        <p:grpSpPr>
          <a:xfrm>
            <a:off x="8652915" y="2926835"/>
            <a:ext cx="3275046" cy="320748"/>
            <a:chOff x="2146041" y="3200400"/>
            <a:chExt cx="3275046" cy="320748"/>
          </a:xfrm>
        </p:grpSpPr>
        <p:sp>
          <p:nvSpPr>
            <p:cNvPr id="51" name="Rectangle 50">
              <a:extLst>
                <a:ext uri="{FF2B5EF4-FFF2-40B4-BE49-F238E27FC236}">
                  <a16:creationId xmlns:a16="http://schemas.microsoft.com/office/drawing/2014/main" id="{B74D1383-F742-BB84-C2C8-C332AAB549A3}"/>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3</a:t>
              </a:r>
            </a:p>
          </p:txBody>
        </p:sp>
        <p:sp>
          <p:nvSpPr>
            <p:cNvPr id="52" name="Rectangle 51">
              <a:extLst>
                <a:ext uri="{FF2B5EF4-FFF2-40B4-BE49-F238E27FC236}">
                  <a16:creationId xmlns:a16="http://schemas.microsoft.com/office/drawing/2014/main" id="{A0F51316-4F01-BFB1-82B6-6C3B6277BA93}"/>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6</a:t>
              </a:r>
            </a:p>
          </p:txBody>
        </p:sp>
        <p:sp>
          <p:nvSpPr>
            <p:cNvPr id="53" name="Rectangle 52">
              <a:extLst>
                <a:ext uri="{FF2B5EF4-FFF2-40B4-BE49-F238E27FC236}">
                  <a16:creationId xmlns:a16="http://schemas.microsoft.com/office/drawing/2014/main" id="{5EE00BA0-5C01-54A9-5EBA-7CB8DCDAEB69}"/>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9</a:t>
              </a:r>
            </a:p>
          </p:txBody>
        </p:sp>
        <p:sp>
          <p:nvSpPr>
            <p:cNvPr id="54" name="Rectangle 53">
              <a:extLst>
                <a:ext uri="{FF2B5EF4-FFF2-40B4-BE49-F238E27FC236}">
                  <a16:creationId xmlns:a16="http://schemas.microsoft.com/office/drawing/2014/main" id="{FAE526E7-BACA-E1B2-E66C-65A91EC308F3}"/>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8</a:t>
              </a:r>
            </a:p>
          </p:txBody>
        </p:sp>
        <p:sp>
          <p:nvSpPr>
            <p:cNvPr id="55" name="Rectangle 54">
              <a:extLst>
                <a:ext uri="{FF2B5EF4-FFF2-40B4-BE49-F238E27FC236}">
                  <a16:creationId xmlns:a16="http://schemas.microsoft.com/office/drawing/2014/main" id="{969AA8E1-343D-C78C-48C0-2C52AB091915}"/>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5</a:t>
              </a:r>
            </a:p>
          </p:txBody>
        </p:sp>
        <p:sp>
          <p:nvSpPr>
            <p:cNvPr id="56" name="Rectangle 55">
              <a:extLst>
                <a:ext uri="{FF2B5EF4-FFF2-40B4-BE49-F238E27FC236}">
                  <a16:creationId xmlns:a16="http://schemas.microsoft.com/office/drawing/2014/main" id="{FD0AFA38-94DB-4965-4289-C05DCA7BA7AA}"/>
                </a:ext>
              </a:extLst>
            </p:cNvPr>
            <p:cNvSpPr/>
            <p:nvPr/>
          </p:nvSpPr>
          <p:spPr>
            <a:xfrm>
              <a:off x="3976755"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6</a:t>
              </a:r>
            </a:p>
          </p:txBody>
        </p:sp>
        <p:sp>
          <p:nvSpPr>
            <p:cNvPr id="57" name="Rectangle 56">
              <a:extLst>
                <a:ext uri="{FF2B5EF4-FFF2-40B4-BE49-F238E27FC236}">
                  <a16:creationId xmlns:a16="http://schemas.microsoft.com/office/drawing/2014/main" id="{78BA93FB-7CA4-7C4D-FC6A-7FA9CD9D664B}"/>
                </a:ext>
              </a:extLst>
            </p:cNvPr>
            <p:cNvSpPr/>
            <p:nvPr/>
          </p:nvSpPr>
          <p:spPr>
            <a:xfrm>
              <a:off x="4335027"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7</a:t>
              </a:r>
            </a:p>
          </p:txBody>
        </p:sp>
        <p:sp>
          <p:nvSpPr>
            <p:cNvPr id="58" name="Rectangle 57">
              <a:extLst>
                <a:ext uri="{FF2B5EF4-FFF2-40B4-BE49-F238E27FC236}">
                  <a16:creationId xmlns:a16="http://schemas.microsoft.com/office/drawing/2014/main" id="{BA26D231-3740-C4C6-5A89-E8CA29250ADD}"/>
                </a:ext>
              </a:extLst>
            </p:cNvPr>
            <p:cNvSpPr/>
            <p:nvPr/>
          </p:nvSpPr>
          <p:spPr>
            <a:xfrm>
              <a:off x="469329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8</a:t>
              </a:r>
            </a:p>
          </p:txBody>
        </p:sp>
        <p:sp>
          <p:nvSpPr>
            <p:cNvPr id="59" name="Rectangle 58">
              <a:extLst>
                <a:ext uri="{FF2B5EF4-FFF2-40B4-BE49-F238E27FC236}">
                  <a16:creationId xmlns:a16="http://schemas.microsoft.com/office/drawing/2014/main" id="{389F9169-4050-CDB8-8D44-4D6937E9C87C}"/>
                </a:ext>
              </a:extLst>
            </p:cNvPr>
            <p:cNvSpPr/>
            <p:nvPr/>
          </p:nvSpPr>
          <p:spPr>
            <a:xfrm>
              <a:off x="505719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9</a:t>
              </a:r>
            </a:p>
          </p:txBody>
        </p:sp>
      </p:grpSp>
      <p:pic>
        <p:nvPicPr>
          <p:cNvPr id="61" name="Picture 60">
            <a:extLst>
              <a:ext uri="{FF2B5EF4-FFF2-40B4-BE49-F238E27FC236}">
                <a16:creationId xmlns:a16="http://schemas.microsoft.com/office/drawing/2014/main" id="{47DA427D-D9C4-5D53-6E44-1A7034E76510}"/>
              </a:ext>
            </a:extLst>
          </p:cNvPr>
          <p:cNvPicPr>
            <a:picLocks noChangeAspect="1"/>
          </p:cNvPicPr>
          <p:nvPr/>
        </p:nvPicPr>
        <p:blipFill>
          <a:blip r:embed="rId3"/>
          <a:stretch>
            <a:fillRect/>
          </a:stretch>
        </p:blipFill>
        <p:spPr>
          <a:xfrm>
            <a:off x="761102" y="2243575"/>
            <a:ext cx="4066130" cy="3738350"/>
          </a:xfrm>
          <a:prstGeom prst="rect">
            <a:avLst/>
          </a:prstGeom>
        </p:spPr>
      </p:pic>
      <p:sp>
        <p:nvSpPr>
          <p:cNvPr id="62" name="TextBox 61">
            <a:extLst>
              <a:ext uri="{FF2B5EF4-FFF2-40B4-BE49-F238E27FC236}">
                <a16:creationId xmlns:a16="http://schemas.microsoft.com/office/drawing/2014/main" id="{1C547C71-9ABB-CED2-FF71-746DDB2CDDE2}"/>
              </a:ext>
            </a:extLst>
          </p:cNvPr>
          <p:cNvSpPr txBox="1"/>
          <p:nvPr/>
        </p:nvSpPr>
        <p:spPr>
          <a:xfrm>
            <a:off x="2064399" y="3928084"/>
            <a:ext cx="400842" cy="369332"/>
          </a:xfrm>
          <a:prstGeom prst="rect">
            <a:avLst/>
          </a:prstGeom>
          <a:noFill/>
        </p:spPr>
        <p:txBody>
          <a:bodyPr wrap="square" rtlCol="0">
            <a:spAutoFit/>
          </a:bodyPr>
          <a:lstStyle/>
          <a:p>
            <a:pPr algn="ctr"/>
            <a:r>
              <a:rPr lang="en-US" dirty="0">
                <a:solidFill>
                  <a:srgbClr val="C00000"/>
                </a:solidFill>
              </a:rPr>
              <a:t>T</a:t>
            </a:r>
            <a:r>
              <a:rPr lang="en-US" baseline="-25000" dirty="0">
                <a:solidFill>
                  <a:srgbClr val="C00000"/>
                </a:solidFill>
              </a:rPr>
              <a:t>F</a:t>
            </a:r>
          </a:p>
        </p:txBody>
      </p:sp>
      <p:grpSp>
        <p:nvGrpSpPr>
          <p:cNvPr id="63" name="Group 62">
            <a:extLst>
              <a:ext uri="{FF2B5EF4-FFF2-40B4-BE49-F238E27FC236}">
                <a16:creationId xmlns:a16="http://schemas.microsoft.com/office/drawing/2014/main" id="{36A11308-3451-0D03-538F-EAB732C7AC8D}"/>
              </a:ext>
            </a:extLst>
          </p:cNvPr>
          <p:cNvGrpSpPr/>
          <p:nvPr/>
        </p:nvGrpSpPr>
        <p:grpSpPr>
          <a:xfrm>
            <a:off x="5164104" y="2274533"/>
            <a:ext cx="1825092" cy="320748"/>
            <a:chOff x="2146041" y="3200400"/>
            <a:chExt cx="1825092" cy="320748"/>
          </a:xfrm>
        </p:grpSpPr>
        <p:sp>
          <p:nvSpPr>
            <p:cNvPr id="64" name="Rectangle 63">
              <a:extLst>
                <a:ext uri="{FF2B5EF4-FFF2-40B4-BE49-F238E27FC236}">
                  <a16:creationId xmlns:a16="http://schemas.microsoft.com/office/drawing/2014/main" id="{B0E73A97-E148-7FFF-A9EB-9445086C3E04}"/>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F1</a:t>
              </a:r>
            </a:p>
          </p:txBody>
        </p:sp>
        <p:sp>
          <p:nvSpPr>
            <p:cNvPr id="65" name="Rectangle 64">
              <a:extLst>
                <a:ext uri="{FF2B5EF4-FFF2-40B4-BE49-F238E27FC236}">
                  <a16:creationId xmlns:a16="http://schemas.microsoft.com/office/drawing/2014/main" id="{0A8FF6A4-A591-00EE-CE28-C68C854CADCE}"/>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F2</a:t>
              </a:r>
            </a:p>
          </p:txBody>
        </p:sp>
        <p:sp>
          <p:nvSpPr>
            <p:cNvPr id="66" name="Rectangle 65">
              <a:extLst>
                <a:ext uri="{FF2B5EF4-FFF2-40B4-BE49-F238E27FC236}">
                  <a16:creationId xmlns:a16="http://schemas.microsoft.com/office/drawing/2014/main" id="{F5309AE8-AAA5-752D-105E-3E2EB80F6296}"/>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F3</a:t>
              </a:r>
            </a:p>
          </p:txBody>
        </p:sp>
        <p:sp>
          <p:nvSpPr>
            <p:cNvPr id="67" name="Rectangle 66">
              <a:extLst>
                <a:ext uri="{FF2B5EF4-FFF2-40B4-BE49-F238E27FC236}">
                  <a16:creationId xmlns:a16="http://schemas.microsoft.com/office/drawing/2014/main" id="{75019350-CD3F-DA0F-5AF1-5024952310E0}"/>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F4</a:t>
              </a:r>
            </a:p>
          </p:txBody>
        </p:sp>
        <p:sp>
          <p:nvSpPr>
            <p:cNvPr id="68" name="Rectangle 67">
              <a:extLst>
                <a:ext uri="{FF2B5EF4-FFF2-40B4-BE49-F238E27FC236}">
                  <a16:creationId xmlns:a16="http://schemas.microsoft.com/office/drawing/2014/main" id="{B5438B79-1362-7DDB-C1A9-1134DB46F754}"/>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F5</a:t>
              </a:r>
            </a:p>
          </p:txBody>
        </p:sp>
      </p:grpSp>
      <p:grpSp>
        <p:nvGrpSpPr>
          <p:cNvPr id="73" name="Group 72">
            <a:extLst>
              <a:ext uri="{FF2B5EF4-FFF2-40B4-BE49-F238E27FC236}">
                <a16:creationId xmlns:a16="http://schemas.microsoft.com/office/drawing/2014/main" id="{D9FFAB86-0387-4A75-5DA3-B939F16D521D}"/>
              </a:ext>
            </a:extLst>
          </p:cNvPr>
          <p:cNvGrpSpPr/>
          <p:nvPr/>
        </p:nvGrpSpPr>
        <p:grpSpPr>
          <a:xfrm>
            <a:off x="5164104" y="2598383"/>
            <a:ext cx="1825092" cy="320748"/>
            <a:chOff x="2146041" y="3200400"/>
            <a:chExt cx="1825092" cy="320748"/>
          </a:xfrm>
        </p:grpSpPr>
        <p:sp>
          <p:nvSpPr>
            <p:cNvPr id="74" name="Rectangle 73">
              <a:extLst>
                <a:ext uri="{FF2B5EF4-FFF2-40B4-BE49-F238E27FC236}">
                  <a16:creationId xmlns:a16="http://schemas.microsoft.com/office/drawing/2014/main" id="{34A531F1-9926-0515-EC96-BBC345056408}"/>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F1</a:t>
              </a:r>
            </a:p>
          </p:txBody>
        </p:sp>
        <p:sp>
          <p:nvSpPr>
            <p:cNvPr id="75" name="Rectangle 74">
              <a:extLst>
                <a:ext uri="{FF2B5EF4-FFF2-40B4-BE49-F238E27FC236}">
                  <a16:creationId xmlns:a16="http://schemas.microsoft.com/office/drawing/2014/main" id="{B85FF827-D34C-0B01-B7D3-B10E67EE12D8}"/>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F2</a:t>
              </a:r>
            </a:p>
          </p:txBody>
        </p:sp>
        <p:sp>
          <p:nvSpPr>
            <p:cNvPr id="76" name="Rectangle 75">
              <a:extLst>
                <a:ext uri="{FF2B5EF4-FFF2-40B4-BE49-F238E27FC236}">
                  <a16:creationId xmlns:a16="http://schemas.microsoft.com/office/drawing/2014/main" id="{FD5BC2AB-C18E-E583-53CA-43B58BCA6ACF}"/>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F3</a:t>
              </a:r>
            </a:p>
          </p:txBody>
        </p:sp>
        <p:sp>
          <p:nvSpPr>
            <p:cNvPr id="77" name="Rectangle 76">
              <a:extLst>
                <a:ext uri="{FF2B5EF4-FFF2-40B4-BE49-F238E27FC236}">
                  <a16:creationId xmlns:a16="http://schemas.microsoft.com/office/drawing/2014/main" id="{B8DBC6BF-CF9C-929A-0B97-8FE2F988B0DA}"/>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F4</a:t>
              </a:r>
            </a:p>
          </p:txBody>
        </p:sp>
        <p:sp>
          <p:nvSpPr>
            <p:cNvPr id="78" name="Rectangle 77">
              <a:extLst>
                <a:ext uri="{FF2B5EF4-FFF2-40B4-BE49-F238E27FC236}">
                  <a16:creationId xmlns:a16="http://schemas.microsoft.com/office/drawing/2014/main" id="{2D5FD502-A0A2-8F7B-09CD-F86DDE88D746}"/>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F5</a:t>
              </a:r>
            </a:p>
          </p:txBody>
        </p:sp>
      </p:grpSp>
      <p:grpSp>
        <p:nvGrpSpPr>
          <p:cNvPr id="79" name="Group 78">
            <a:extLst>
              <a:ext uri="{FF2B5EF4-FFF2-40B4-BE49-F238E27FC236}">
                <a16:creationId xmlns:a16="http://schemas.microsoft.com/office/drawing/2014/main" id="{E9746F72-6B4F-BA23-5D88-388B09BC7095}"/>
              </a:ext>
            </a:extLst>
          </p:cNvPr>
          <p:cNvGrpSpPr/>
          <p:nvPr/>
        </p:nvGrpSpPr>
        <p:grpSpPr>
          <a:xfrm>
            <a:off x="5164104" y="2922233"/>
            <a:ext cx="1825092" cy="320748"/>
            <a:chOff x="2146041" y="3200400"/>
            <a:chExt cx="1825092" cy="320748"/>
          </a:xfrm>
        </p:grpSpPr>
        <p:sp>
          <p:nvSpPr>
            <p:cNvPr id="80" name="Rectangle 79">
              <a:extLst>
                <a:ext uri="{FF2B5EF4-FFF2-40B4-BE49-F238E27FC236}">
                  <a16:creationId xmlns:a16="http://schemas.microsoft.com/office/drawing/2014/main" id="{5CF6FD5E-BDD5-B7F0-7FE2-3D04612E7EFC}"/>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F1</a:t>
              </a:r>
            </a:p>
          </p:txBody>
        </p:sp>
        <p:sp>
          <p:nvSpPr>
            <p:cNvPr id="81" name="Rectangle 80">
              <a:extLst>
                <a:ext uri="{FF2B5EF4-FFF2-40B4-BE49-F238E27FC236}">
                  <a16:creationId xmlns:a16="http://schemas.microsoft.com/office/drawing/2014/main" id="{45B54F77-894B-5A47-50E6-2CE45F67849F}"/>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F2</a:t>
              </a:r>
            </a:p>
          </p:txBody>
        </p:sp>
        <p:sp>
          <p:nvSpPr>
            <p:cNvPr id="82" name="Rectangle 81">
              <a:extLst>
                <a:ext uri="{FF2B5EF4-FFF2-40B4-BE49-F238E27FC236}">
                  <a16:creationId xmlns:a16="http://schemas.microsoft.com/office/drawing/2014/main" id="{53356BFF-008A-B5D6-2263-5FA85A9C8FB9}"/>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F3</a:t>
              </a:r>
            </a:p>
          </p:txBody>
        </p:sp>
        <p:sp>
          <p:nvSpPr>
            <p:cNvPr id="83" name="Rectangle 82">
              <a:extLst>
                <a:ext uri="{FF2B5EF4-FFF2-40B4-BE49-F238E27FC236}">
                  <a16:creationId xmlns:a16="http://schemas.microsoft.com/office/drawing/2014/main" id="{885350F0-9449-F7BC-90ED-21C8B46AB27B}"/>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F4</a:t>
              </a:r>
            </a:p>
          </p:txBody>
        </p:sp>
        <p:sp>
          <p:nvSpPr>
            <p:cNvPr id="84" name="Rectangle 83">
              <a:extLst>
                <a:ext uri="{FF2B5EF4-FFF2-40B4-BE49-F238E27FC236}">
                  <a16:creationId xmlns:a16="http://schemas.microsoft.com/office/drawing/2014/main" id="{972044E1-1E84-FEA2-497A-4CAB4CA213F7}"/>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F5</a:t>
              </a:r>
            </a:p>
          </p:txBody>
        </p:sp>
      </p:grpSp>
      <p:sp>
        <p:nvSpPr>
          <p:cNvPr id="85" name="TextBox 84">
            <a:extLst>
              <a:ext uri="{FF2B5EF4-FFF2-40B4-BE49-F238E27FC236}">
                <a16:creationId xmlns:a16="http://schemas.microsoft.com/office/drawing/2014/main" id="{F76A719F-2A80-CA75-53FF-515C463CAB8F}"/>
              </a:ext>
            </a:extLst>
          </p:cNvPr>
          <p:cNvSpPr txBox="1"/>
          <p:nvPr/>
        </p:nvSpPr>
        <p:spPr>
          <a:xfrm>
            <a:off x="5191126" y="1954901"/>
            <a:ext cx="1762124" cy="369332"/>
          </a:xfrm>
          <a:prstGeom prst="rect">
            <a:avLst/>
          </a:prstGeom>
          <a:noFill/>
        </p:spPr>
        <p:txBody>
          <a:bodyPr wrap="square" rtlCol="0">
            <a:spAutoFit/>
          </a:bodyPr>
          <a:lstStyle/>
          <a:p>
            <a:pPr algn="ctr"/>
            <a:r>
              <a:rPr lang="en-US" dirty="0">
                <a:solidFill>
                  <a:srgbClr val="C00000"/>
                </a:solidFill>
              </a:rPr>
              <a:t>Input data </a:t>
            </a:r>
          </a:p>
        </p:txBody>
      </p:sp>
      <p:sp>
        <p:nvSpPr>
          <p:cNvPr id="86" name="Rectangle 85">
            <a:extLst>
              <a:ext uri="{FF2B5EF4-FFF2-40B4-BE49-F238E27FC236}">
                <a16:creationId xmlns:a16="http://schemas.microsoft.com/office/drawing/2014/main" id="{6CB61250-8AE0-F870-166C-C13841D58F46}"/>
              </a:ext>
            </a:extLst>
          </p:cNvPr>
          <p:cNvSpPr/>
          <p:nvPr/>
        </p:nvSpPr>
        <p:spPr>
          <a:xfrm>
            <a:off x="7473027" y="227804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87" name="Rectangle 86">
            <a:extLst>
              <a:ext uri="{FF2B5EF4-FFF2-40B4-BE49-F238E27FC236}">
                <a16:creationId xmlns:a16="http://schemas.microsoft.com/office/drawing/2014/main" id="{7715D2D6-FCCE-98F1-6C51-34046BE5FA67}"/>
              </a:ext>
            </a:extLst>
          </p:cNvPr>
          <p:cNvSpPr/>
          <p:nvPr/>
        </p:nvSpPr>
        <p:spPr>
          <a:xfrm>
            <a:off x="7475552" y="260189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88" name="Rectangle 87">
            <a:extLst>
              <a:ext uri="{FF2B5EF4-FFF2-40B4-BE49-F238E27FC236}">
                <a16:creationId xmlns:a16="http://schemas.microsoft.com/office/drawing/2014/main" id="{BBD119FA-1780-7424-4138-4BC1D3311006}"/>
              </a:ext>
            </a:extLst>
          </p:cNvPr>
          <p:cNvSpPr/>
          <p:nvPr/>
        </p:nvSpPr>
        <p:spPr>
          <a:xfrm>
            <a:off x="7473027" y="292574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grpSp>
        <p:nvGrpSpPr>
          <p:cNvPr id="89" name="Group 88">
            <a:extLst>
              <a:ext uri="{FF2B5EF4-FFF2-40B4-BE49-F238E27FC236}">
                <a16:creationId xmlns:a16="http://schemas.microsoft.com/office/drawing/2014/main" id="{CC607B80-201D-10AF-7379-33FBA3472C9E}"/>
              </a:ext>
            </a:extLst>
          </p:cNvPr>
          <p:cNvGrpSpPr/>
          <p:nvPr/>
        </p:nvGrpSpPr>
        <p:grpSpPr>
          <a:xfrm>
            <a:off x="8648876" y="4908685"/>
            <a:ext cx="3275046" cy="320748"/>
            <a:chOff x="2146041" y="3200400"/>
            <a:chExt cx="3275046" cy="320748"/>
          </a:xfrm>
        </p:grpSpPr>
        <p:sp>
          <p:nvSpPr>
            <p:cNvPr id="90" name="Rectangle 89">
              <a:extLst>
                <a:ext uri="{FF2B5EF4-FFF2-40B4-BE49-F238E27FC236}">
                  <a16:creationId xmlns:a16="http://schemas.microsoft.com/office/drawing/2014/main" id="{10DEFBFD-B13C-75F9-C77E-4F1DE36A5A81}"/>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91" name="Rectangle 90">
              <a:extLst>
                <a:ext uri="{FF2B5EF4-FFF2-40B4-BE49-F238E27FC236}">
                  <a16:creationId xmlns:a16="http://schemas.microsoft.com/office/drawing/2014/main" id="{2CE3ED65-AE2D-603D-4D36-C090EF435435}"/>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92" name="Rectangle 91">
              <a:extLst>
                <a:ext uri="{FF2B5EF4-FFF2-40B4-BE49-F238E27FC236}">
                  <a16:creationId xmlns:a16="http://schemas.microsoft.com/office/drawing/2014/main" id="{535B5A08-DB74-A522-CF69-23552C7F090C}"/>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93" name="Rectangle 92">
              <a:extLst>
                <a:ext uri="{FF2B5EF4-FFF2-40B4-BE49-F238E27FC236}">
                  <a16:creationId xmlns:a16="http://schemas.microsoft.com/office/drawing/2014/main" id="{9D869EC2-9BC0-EF87-4184-63F8393F0A54}"/>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94" name="Rectangle 93">
              <a:extLst>
                <a:ext uri="{FF2B5EF4-FFF2-40B4-BE49-F238E27FC236}">
                  <a16:creationId xmlns:a16="http://schemas.microsoft.com/office/drawing/2014/main" id="{8445154C-EAC3-F578-EB38-E74F79B662CB}"/>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95" name="Rectangle 94">
              <a:extLst>
                <a:ext uri="{FF2B5EF4-FFF2-40B4-BE49-F238E27FC236}">
                  <a16:creationId xmlns:a16="http://schemas.microsoft.com/office/drawing/2014/main" id="{FC2B3EB2-2C03-1B55-67B8-0BC03BC311B6}"/>
                </a:ext>
              </a:extLst>
            </p:cNvPr>
            <p:cNvSpPr/>
            <p:nvPr/>
          </p:nvSpPr>
          <p:spPr>
            <a:xfrm>
              <a:off x="3976755"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96" name="Rectangle 95">
              <a:extLst>
                <a:ext uri="{FF2B5EF4-FFF2-40B4-BE49-F238E27FC236}">
                  <a16:creationId xmlns:a16="http://schemas.microsoft.com/office/drawing/2014/main" id="{BCE4B6A7-48B0-334D-1A1D-340E352A5D34}"/>
                </a:ext>
              </a:extLst>
            </p:cNvPr>
            <p:cNvSpPr/>
            <p:nvPr/>
          </p:nvSpPr>
          <p:spPr>
            <a:xfrm>
              <a:off x="4335027"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97" name="Rectangle 96">
              <a:extLst>
                <a:ext uri="{FF2B5EF4-FFF2-40B4-BE49-F238E27FC236}">
                  <a16:creationId xmlns:a16="http://schemas.microsoft.com/office/drawing/2014/main" id="{D157A31D-4E5C-F43A-45D9-A99072ECB438}"/>
                </a:ext>
              </a:extLst>
            </p:cNvPr>
            <p:cNvSpPr/>
            <p:nvPr/>
          </p:nvSpPr>
          <p:spPr>
            <a:xfrm>
              <a:off x="469329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98" name="Rectangle 97">
              <a:extLst>
                <a:ext uri="{FF2B5EF4-FFF2-40B4-BE49-F238E27FC236}">
                  <a16:creationId xmlns:a16="http://schemas.microsoft.com/office/drawing/2014/main" id="{87E11A8D-5AA0-80AB-719F-83933D280380}"/>
                </a:ext>
              </a:extLst>
            </p:cNvPr>
            <p:cNvSpPr/>
            <p:nvPr/>
          </p:nvSpPr>
          <p:spPr>
            <a:xfrm>
              <a:off x="505719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grpSp>
      <p:grpSp>
        <p:nvGrpSpPr>
          <p:cNvPr id="99" name="Group 98">
            <a:extLst>
              <a:ext uri="{FF2B5EF4-FFF2-40B4-BE49-F238E27FC236}">
                <a16:creationId xmlns:a16="http://schemas.microsoft.com/office/drawing/2014/main" id="{438587E2-21E1-EA39-B5BC-64FAD9BF1572}"/>
              </a:ext>
            </a:extLst>
          </p:cNvPr>
          <p:cNvGrpSpPr/>
          <p:nvPr/>
        </p:nvGrpSpPr>
        <p:grpSpPr>
          <a:xfrm>
            <a:off x="8648876" y="5242060"/>
            <a:ext cx="3275046" cy="320748"/>
            <a:chOff x="2146041" y="3200400"/>
            <a:chExt cx="3275046" cy="320748"/>
          </a:xfrm>
        </p:grpSpPr>
        <p:sp>
          <p:nvSpPr>
            <p:cNvPr id="100" name="Rectangle 99">
              <a:extLst>
                <a:ext uri="{FF2B5EF4-FFF2-40B4-BE49-F238E27FC236}">
                  <a16:creationId xmlns:a16="http://schemas.microsoft.com/office/drawing/2014/main" id="{B41BE07D-68E9-6EDB-210F-30E26B6EB75B}"/>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101" name="Rectangle 100">
              <a:extLst>
                <a:ext uri="{FF2B5EF4-FFF2-40B4-BE49-F238E27FC236}">
                  <a16:creationId xmlns:a16="http://schemas.microsoft.com/office/drawing/2014/main" id="{EF2F962E-27ED-0776-BBE8-C767C991AB84}"/>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102" name="Rectangle 101">
              <a:extLst>
                <a:ext uri="{FF2B5EF4-FFF2-40B4-BE49-F238E27FC236}">
                  <a16:creationId xmlns:a16="http://schemas.microsoft.com/office/drawing/2014/main" id="{63F14DD8-3560-882C-FFEC-D8FBA7B22E75}"/>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103" name="Rectangle 102">
              <a:extLst>
                <a:ext uri="{FF2B5EF4-FFF2-40B4-BE49-F238E27FC236}">
                  <a16:creationId xmlns:a16="http://schemas.microsoft.com/office/drawing/2014/main" id="{56241D8D-9886-961A-E9BB-DF97CF75C3A0}"/>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104" name="Rectangle 103">
              <a:extLst>
                <a:ext uri="{FF2B5EF4-FFF2-40B4-BE49-F238E27FC236}">
                  <a16:creationId xmlns:a16="http://schemas.microsoft.com/office/drawing/2014/main" id="{C9F4AB20-FE21-8FBE-2373-0D70D397853B}"/>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105" name="Rectangle 104">
              <a:extLst>
                <a:ext uri="{FF2B5EF4-FFF2-40B4-BE49-F238E27FC236}">
                  <a16:creationId xmlns:a16="http://schemas.microsoft.com/office/drawing/2014/main" id="{9BFDE96B-CE5F-CE41-E9D2-DB4E14B047DD}"/>
                </a:ext>
              </a:extLst>
            </p:cNvPr>
            <p:cNvSpPr/>
            <p:nvPr/>
          </p:nvSpPr>
          <p:spPr>
            <a:xfrm>
              <a:off x="3976755"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106" name="Rectangle 105">
              <a:extLst>
                <a:ext uri="{FF2B5EF4-FFF2-40B4-BE49-F238E27FC236}">
                  <a16:creationId xmlns:a16="http://schemas.microsoft.com/office/drawing/2014/main" id="{5142CC62-9762-4702-B68A-C05C9590266A}"/>
                </a:ext>
              </a:extLst>
            </p:cNvPr>
            <p:cNvSpPr/>
            <p:nvPr/>
          </p:nvSpPr>
          <p:spPr>
            <a:xfrm>
              <a:off x="4335027"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107" name="Rectangle 106">
              <a:extLst>
                <a:ext uri="{FF2B5EF4-FFF2-40B4-BE49-F238E27FC236}">
                  <a16:creationId xmlns:a16="http://schemas.microsoft.com/office/drawing/2014/main" id="{4FA29332-6386-1F6F-D4B7-9565AFF90717}"/>
                </a:ext>
              </a:extLst>
            </p:cNvPr>
            <p:cNvSpPr/>
            <p:nvPr/>
          </p:nvSpPr>
          <p:spPr>
            <a:xfrm>
              <a:off x="469329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108" name="Rectangle 107">
              <a:extLst>
                <a:ext uri="{FF2B5EF4-FFF2-40B4-BE49-F238E27FC236}">
                  <a16:creationId xmlns:a16="http://schemas.microsoft.com/office/drawing/2014/main" id="{6EE449C1-8E1E-368F-64CC-4DBB671D7225}"/>
                </a:ext>
              </a:extLst>
            </p:cNvPr>
            <p:cNvSpPr/>
            <p:nvPr/>
          </p:nvSpPr>
          <p:spPr>
            <a:xfrm>
              <a:off x="505719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grpSp>
      <p:sp>
        <p:nvSpPr>
          <p:cNvPr id="109" name="TextBox 108">
            <a:extLst>
              <a:ext uri="{FF2B5EF4-FFF2-40B4-BE49-F238E27FC236}">
                <a16:creationId xmlns:a16="http://schemas.microsoft.com/office/drawing/2014/main" id="{2BA1CDA1-A588-A27E-B906-1EAD42C383DA}"/>
              </a:ext>
            </a:extLst>
          </p:cNvPr>
          <p:cNvSpPr txBox="1"/>
          <p:nvPr/>
        </p:nvSpPr>
        <p:spPr>
          <a:xfrm>
            <a:off x="7379597" y="1907917"/>
            <a:ext cx="548366" cy="369332"/>
          </a:xfrm>
          <a:prstGeom prst="rect">
            <a:avLst/>
          </a:prstGeom>
          <a:noFill/>
        </p:spPr>
        <p:txBody>
          <a:bodyPr wrap="square" rtlCol="0">
            <a:spAutoFit/>
          </a:bodyPr>
          <a:lstStyle/>
          <a:p>
            <a:pPr algn="ctr"/>
            <a:r>
              <a:rPr lang="en-US" dirty="0"/>
              <a:t>T</a:t>
            </a:r>
            <a:r>
              <a:rPr lang="en-US" baseline="-25000" dirty="0"/>
              <a:t>l</a:t>
            </a:r>
          </a:p>
        </p:txBody>
      </p:sp>
      <p:sp>
        <p:nvSpPr>
          <p:cNvPr id="110" name="TextBox 109">
            <a:extLst>
              <a:ext uri="{FF2B5EF4-FFF2-40B4-BE49-F238E27FC236}">
                <a16:creationId xmlns:a16="http://schemas.microsoft.com/office/drawing/2014/main" id="{9A74527C-BCC0-5D53-097B-28CD37A822DE}"/>
              </a:ext>
            </a:extLst>
          </p:cNvPr>
          <p:cNvSpPr txBox="1"/>
          <p:nvPr/>
        </p:nvSpPr>
        <p:spPr>
          <a:xfrm>
            <a:off x="8160647" y="2269867"/>
            <a:ext cx="548366" cy="369332"/>
          </a:xfrm>
          <a:prstGeom prst="rect">
            <a:avLst/>
          </a:prstGeom>
          <a:noFill/>
        </p:spPr>
        <p:txBody>
          <a:bodyPr wrap="square" rtlCol="0">
            <a:spAutoFit/>
          </a:bodyPr>
          <a:lstStyle/>
          <a:p>
            <a:pPr algn="ctr"/>
            <a:r>
              <a:rPr lang="en-US" dirty="0"/>
              <a:t>N</a:t>
            </a:r>
            <a:r>
              <a:rPr lang="en-US" baseline="-25000" dirty="0"/>
              <a:t>L</a:t>
            </a:r>
          </a:p>
        </p:txBody>
      </p:sp>
      <p:sp>
        <p:nvSpPr>
          <p:cNvPr id="111" name="TextBox 110">
            <a:extLst>
              <a:ext uri="{FF2B5EF4-FFF2-40B4-BE49-F238E27FC236}">
                <a16:creationId xmlns:a16="http://schemas.microsoft.com/office/drawing/2014/main" id="{CD0D3DE4-BC70-6DB6-9119-68A58CAD2218}"/>
              </a:ext>
            </a:extLst>
          </p:cNvPr>
          <p:cNvSpPr txBox="1"/>
          <p:nvPr/>
        </p:nvSpPr>
        <p:spPr>
          <a:xfrm>
            <a:off x="8160647" y="2908042"/>
            <a:ext cx="548366" cy="369332"/>
          </a:xfrm>
          <a:prstGeom prst="rect">
            <a:avLst/>
          </a:prstGeom>
          <a:noFill/>
        </p:spPr>
        <p:txBody>
          <a:bodyPr wrap="square" rtlCol="0">
            <a:spAutoFit/>
          </a:bodyPr>
          <a:lstStyle/>
          <a:p>
            <a:pPr algn="ctr"/>
            <a:r>
              <a:rPr lang="en-US" dirty="0"/>
              <a:t>N</a:t>
            </a:r>
            <a:r>
              <a:rPr lang="en-US" baseline="-25000" dirty="0"/>
              <a:t>R</a:t>
            </a:r>
          </a:p>
        </p:txBody>
      </p:sp>
      <p:sp>
        <p:nvSpPr>
          <p:cNvPr id="112" name="TextBox 111">
            <a:extLst>
              <a:ext uri="{FF2B5EF4-FFF2-40B4-BE49-F238E27FC236}">
                <a16:creationId xmlns:a16="http://schemas.microsoft.com/office/drawing/2014/main" id="{871C1AB8-B726-A9F3-F98C-58808AD58C9C}"/>
              </a:ext>
            </a:extLst>
          </p:cNvPr>
          <p:cNvSpPr txBox="1"/>
          <p:nvPr/>
        </p:nvSpPr>
        <p:spPr>
          <a:xfrm>
            <a:off x="8160647" y="3555742"/>
            <a:ext cx="548366" cy="369332"/>
          </a:xfrm>
          <a:prstGeom prst="rect">
            <a:avLst/>
          </a:prstGeom>
          <a:noFill/>
        </p:spPr>
        <p:txBody>
          <a:bodyPr wrap="square" rtlCol="0">
            <a:spAutoFit/>
          </a:bodyPr>
          <a:lstStyle/>
          <a:p>
            <a:pPr algn="ctr"/>
            <a:r>
              <a:rPr lang="en-US" dirty="0"/>
              <a:t>N</a:t>
            </a:r>
            <a:r>
              <a:rPr lang="en-US" baseline="-25000" dirty="0"/>
              <a:t>F</a:t>
            </a:r>
          </a:p>
        </p:txBody>
      </p:sp>
      <p:sp>
        <p:nvSpPr>
          <p:cNvPr id="113" name="TextBox 112">
            <a:extLst>
              <a:ext uri="{FF2B5EF4-FFF2-40B4-BE49-F238E27FC236}">
                <a16:creationId xmlns:a16="http://schemas.microsoft.com/office/drawing/2014/main" id="{2020FD55-4CC1-052F-354C-DA153B1280D0}"/>
              </a:ext>
            </a:extLst>
          </p:cNvPr>
          <p:cNvSpPr txBox="1"/>
          <p:nvPr/>
        </p:nvSpPr>
        <p:spPr>
          <a:xfrm>
            <a:off x="8170172" y="4174867"/>
            <a:ext cx="548366" cy="369332"/>
          </a:xfrm>
          <a:prstGeom prst="rect">
            <a:avLst/>
          </a:prstGeom>
          <a:noFill/>
        </p:spPr>
        <p:txBody>
          <a:bodyPr wrap="square" rtlCol="0">
            <a:spAutoFit/>
          </a:bodyPr>
          <a:lstStyle/>
          <a:p>
            <a:pPr algn="ctr"/>
            <a:r>
              <a:rPr lang="en-US" dirty="0"/>
              <a:t>N</a:t>
            </a:r>
            <a:r>
              <a:rPr lang="en-US" baseline="-25000" dirty="0"/>
              <a:t>T</a:t>
            </a:r>
          </a:p>
        </p:txBody>
      </p:sp>
      <p:sp>
        <p:nvSpPr>
          <p:cNvPr id="114" name="TextBox 113">
            <a:extLst>
              <a:ext uri="{FF2B5EF4-FFF2-40B4-BE49-F238E27FC236}">
                <a16:creationId xmlns:a16="http://schemas.microsoft.com/office/drawing/2014/main" id="{AB2C8B8E-4DB9-DF24-0232-A2E454B57D33}"/>
              </a:ext>
            </a:extLst>
          </p:cNvPr>
          <p:cNvSpPr txBox="1"/>
          <p:nvPr/>
        </p:nvSpPr>
        <p:spPr>
          <a:xfrm>
            <a:off x="8019258" y="5032117"/>
            <a:ext cx="695325" cy="369332"/>
          </a:xfrm>
          <a:prstGeom prst="rect">
            <a:avLst/>
          </a:prstGeom>
          <a:noFill/>
        </p:spPr>
        <p:txBody>
          <a:bodyPr wrap="square" rtlCol="0">
            <a:spAutoFit/>
          </a:bodyPr>
          <a:lstStyle/>
          <a:p>
            <a:pPr algn="ctr"/>
            <a:r>
              <a:rPr lang="en-US" dirty="0"/>
              <a:t>t(N</a:t>
            </a:r>
            <a:r>
              <a:rPr lang="en-US" baseline="-25000" dirty="0"/>
              <a:t>C</a:t>
            </a:r>
            <a:r>
              <a:rPr lang="en-US" dirty="0"/>
              <a:t>)</a:t>
            </a:r>
          </a:p>
        </p:txBody>
      </p:sp>
    </p:spTree>
    <p:extLst>
      <p:ext uri="{BB962C8B-B14F-4D97-AF65-F5344CB8AC3E}">
        <p14:creationId xmlns:p14="http://schemas.microsoft.com/office/powerpoint/2010/main" val="363215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animBg="1"/>
      <p:bldP spid="87" grpId="0" animBg="1"/>
      <p:bldP spid="88" grpId="0" animBg="1"/>
      <p:bldP spid="109" grpId="0"/>
      <p:bldP spid="110" grpId="0"/>
      <p:bldP spid="111" grpId="0"/>
      <p:bldP spid="112" grpId="0"/>
      <p:bldP spid="113" grpId="0"/>
      <p:bldP spid="1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1F8E86-A5F3-FA9D-806F-C20DBF522E98}"/>
              </a:ext>
            </a:extLst>
          </p:cNvPr>
          <p:cNvSpPr>
            <a:spLocks noGrp="1"/>
          </p:cNvSpPr>
          <p:nvPr>
            <p:ph type="body" sz="quarter" idx="18"/>
          </p:nvPr>
        </p:nvSpPr>
        <p:spPr/>
        <p:txBody>
          <a:bodyPr/>
          <a:lstStyle/>
          <a:p>
            <a:r>
              <a:rPr lang="en-US" dirty="0"/>
              <a:t>#1 Hybrid &amp; Video Recording</a:t>
            </a:r>
          </a:p>
          <a:p>
            <a:pPr lvl="1"/>
            <a:r>
              <a:rPr lang="en-US" dirty="0"/>
              <a:t>Hybrid lectures (in-person, zoom) with optional attendance</a:t>
            </a:r>
            <a:br>
              <a:rPr lang="en-US" dirty="0"/>
            </a:br>
            <a:r>
              <a:rPr lang="en-US" dirty="0">
                <a:hlinkClick r:id="rId3"/>
              </a:rPr>
              <a:t>https://tu-berlin.zoom.us/j/9529634787?pwd=R1ZsN1M3SC9BOU1OcFdmem9zT202UT09</a:t>
            </a:r>
            <a:r>
              <a:rPr lang="en-US" dirty="0"/>
              <a:t> </a:t>
            </a:r>
          </a:p>
          <a:p>
            <a:pPr lvl="1"/>
            <a:r>
              <a:rPr lang="en-US" dirty="0"/>
              <a:t>Zoom </a:t>
            </a:r>
            <a:r>
              <a:rPr lang="en-US" b="1" dirty="0">
                <a:solidFill>
                  <a:srgbClr val="7889FB"/>
                </a:solidFill>
              </a:rPr>
              <a:t>video recordings</a:t>
            </a:r>
            <a:r>
              <a:rPr lang="en-US" dirty="0"/>
              <a:t>, links from website</a:t>
            </a:r>
            <a:br>
              <a:rPr lang="en-US" dirty="0"/>
            </a:br>
            <a:r>
              <a:rPr lang="en-US" dirty="0">
                <a:hlinkClick r:id="rId4"/>
              </a:rPr>
              <a:t>https://mboehm7.github.io/</a:t>
            </a:r>
            <a:r>
              <a:rPr lang="en-US" b="1" dirty="0">
                <a:hlinkClick r:id="rId4"/>
              </a:rPr>
              <a:t>teaching</a:t>
            </a:r>
            <a:r>
              <a:rPr lang="en-US" dirty="0">
                <a:hlinkClick r:id="rId4"/>
              </a:rPr>
              <a:t>/ss23_amls/index.htm</a:t>
            </a:r>
            <a:r>
              <a:rPr lang="en-US" dirty="0"/>
              <a:t> </a:t>
            </a:r>
          </a:p>
          <a:p>
            <a:pPr lvl="3"/>
            <a:endParaRPr lang="en-US" b="1" dirty="0">
              <a:solidFill>
                <a:srgbClr val="7889FB"/>
              </a:solidFill>
            </a:endParaRPr>
          </a:p>
          <a:p>
            <a:r>
              <a:rPr lang="en-US" dirty="0">
                <a:solidFill>
                  <a:schemeClr val="tx1"/>
                </a:solidFill>
              </a:rPr>
              <a:t>#2 Project/Exercise Submission</a:t>
            </a:r>
          </a:p>
          <a:p>
            <a:pPr lvl="1"/>
            <a:r>
              <a:rPr lang="en-US" dirty="0">
                <a:solidFill>
                  <a:schemeClr val="tx1"/>
                </a:solidFill>
              </a:rPr>
              <a:t>Original Deadline: </a:t>
            </a:r>
            <a:r>
              <a:rPr lang="en-US" b="1" dirty="0">
                <a:solidFill>
                  <a:srgbClr val="C40D1E"/>
                </a:solidFill>
              </a:rPr>
              <a:t>July 4</a:t>
            </a:r>
            <a:r>
              <a:rPr lang="en-US" dirty="0">
                <a:solidFill>
                  <a:schemeClr val="tx1"/>
                </a:solidFill>
              </a:rPr>
              <a:t> </a:t>
            </a:r>
            <a:r>
              <a:rPr lang="en-US" dirty="0">
                <a:solidFill>
                  <a:schemeClr val="tx1"/>
                </a:solidFill>
                <a:sym typeface="Wingdings" panose="05000000000000000000" pitchFamily="2" charset="2"/>
              </a:rPr>
              <a:t> </a:t>
            </a:r>
            <a:r>
              <a:rPr lang="en-US" b="1" dirty="0">
                <a:solidFill>
                  <a:srgbClr val="7889FB"/>
                </a:solidFill>
                <a:sym typeface="Wingdings" panose="05000000000000000000" pitchFamily="2" charset="2"/>
              </a:rPr>
              <a:t>24h before individual exam slot</a:t>
            </a:r>
            <a:endParaRPr lang="en-US" dirty="0">
              <a:solidFill>
                <a:schemeClr val="tx1"/>
              </a:solidFill>
              <a:sym typeface="Wingdings" panose="05000000000000000000" pitchFamily="2" charset="2"/>
            </a:endParaRPr>
          </a:p>
          <a:p>
            <a:pPr lvl="1"/>
            <a:r>
              <a:rPr lang="en-US" dirty="0">
                <a:solidFill>
                  <a:schemeClr val="tx1"/>
                </a:solidFill>
                <a:sym typeface="Wingdings" panose="05000000000000000000" pitchFamily="2" charset="2"/>
              </a:rPr>
              <a:t>Pull requests (</a:t>
            </a:r>
            <a:r>
              <a:rPr lang="en-US" dirty="0" err="1">
                <a:solidFill>
                  <a:schemeClr val="tx1"/>
                </a:solidFill>
                <a:sym typeface="Wingdings" panose="05000000000000000000" pitchFamily="2" charset="2"/>
              </a:rPr>
              <a:t>SystemDS</a:t>
            </a:r>
            <a:r>
              <a:rPr lang="en-US" dirty="0">
                <a:solidFill>
                  <a:schemeClr val="tx1"/>
                </a:solidFill>
                <a:sym typeface="Wingdings" panose="05000000000000000000" pitchFamily="2" charset="2"/>
              </a:rPr>
              <a:t>/DAPHNE), </a:t>
            </a:r>
            <a:r>
              <a:rPr lang="en-US" b="1" dirty="0">
                <a:solidFill>
                  <a:srgbClr val="C40D1E"/>
                </a:solidFill>
                <a:sym typeface="Wingdings" panose="05000000000000000000" pitchFamily="2" charset="2"/>
              </a:rPr>
              <a:t>note if done</a:t>
            </a:r>
            <a:r>
              <a:rPr lang="en-US" dirty="0">
                <a:solidFill>
                  <a:schemeClr val="tx1"/>
                </a:solidFill>
                <a:sym typeface="Wingdings" panose="05000000000000000000" pitchFamily="2" charset="2"/>
              </a:rPr>
              <a:t>; ISIS submission or email (for TU Graz students) </a:t>
            </a:r>
          </a:p>
          <a:p>
            <a:pPr lvl="2"/>
            <a:endParaRPr lang="en-US" dirty="0">
              <a:solidFill>
                <a:schemeClr val="tx1"/>
              </a:solidFill>
              <a:sym typeface="Wingdings" panose="05000000000000000000" pitchFamily="2" charset="2"/>
            </a:endParaRPr>
          </a:p>
          <a:p>
            <a:r>
              <a:rPr lang="en-US" dirty="0">
                <a:solidFill>
                  <a:schemeClr val="tx1"/>
                </a:solidFill>
                <a:sym typeface="Wingdings" panose="05000000000000000000" pitchFamily="2" charset="2"/>
              </a:rPr>
              <a:t>#3 Course Feedback / Evaluation</a:t>
            </a:r>
          </a:p>
          <a:p>
            <a:pPr lvl="1"/>
            <a:r>
              <a:rPr lang="en-US" dirty="0">
                <a:solidFill>
                  <a:schemeClr val="tx1"/>
                </a:solidFill>
                <a:sym typeface="Wingdings" panose="05000000000000000000" pitchFamily="2" charset="2"/>
              </a:rPr>
              <a:t>ISIS Course feedback, active </a:t>
            </a:r>
            <a:r>
              <a:rPr lang="en-US" b="1" dirty="0">
                <a:solidFill>
                  <a:srgbClr val="7889FB"/>
                </a:solidFill>
                <a:sym typeface="Wingdings" panose="05000000000000000000" pitchFamily="2" charset="2"/>
              </a:rPr>
              <a:t>July 10 – July 23, 2023</a:t>
            </a:r>
          </a:p>
        </p:txBody>
      </p:sp>
      <p:sp>
        <p:nvSpPr>
          <p:cNvPr id="3" name="Text Placeholder 2">
            <a:extLst>
              <a:ext uri="{FF2B5EF4-FFF2-40B4-BE49-F238E27FC236}">
                <a16:creationId xmlns:a16="http://schemas.microsoft.com/office/drawing/2014/main" id="{4A2F9665-3AAA-960B-6947-87080883FC55}"/>
              </a:ext>
            </a:extLst>
          </p:cNvPr>
          <p:cNvSpPr>
            <a:spLocks noGrp="1"/>
          </p:cNvSpPr>
          <p:nvPr>
            <p:ph type="body" sz="quarter" idx="14"/>
          </p:nvPr>
        </p:nvSpPr>
        <p:spPr/>
        <p:txBody>
          <a:bodyPr/>
          <a:lstStyle/>
          <a:p>
            <a:r>
              <a:rPr lang="en-US" dirty="0"/>
              <a:t>Announcements / Org</a:t>
            </a:r>
          </a:p>
        </p:txBody>
      </p:sp>
      <p:pic>
        <p:nvPicPr>
          <p:cNvPr id="7" name="Picture 6">
            <a:extLst>
              <a:ext uri="{FF2B5EF4-FFF2-40B4-BE49-F238E27FC236}">
                <a16:creationId xmlns:a16="http://schemas.microsoft.com/office/drawing/2014/main" id="{A41CAC4B-AB9A-2534-93A5-F0C687ECFB4E}"/>
              </a:ext>
            </a:extLst>
          </p:cNvPr>
          <p:cNvPicPr>
            <a:picLocks noChangeAspect="1"/>
          </p:cNvPicPr>
          <p:nvPr/>
        </p:nvPicPr>
        <p:blipFill>
          <a:blip r:embed="rId5"/>
          <a:stretch>
            <a:fillRect/>
          </a:stretch>
        </p:blipFill>
        <p:spPr>
          <a:xfrm>
            <a:off x="8615527" y="2352842"/>
            <a:ext cx="1210387" cy="316788"/>
          </a:xfrm>
          <a:prstGeom prst="rect">
            <a:avLst/>
          </a:prstGeom>
        </p:spPr>
      </p:pic>
      <p:pic>
        <p:nvPicPr>
          <p:cNvPr id="8" name="Picture 7">
            <a:extLst>
              <a:ext uri="{FF2B5EF4-FFF2-40B4-BE49-F238E27FC236}">
                <a16:creationId xmlns:a16="http://schemas.microsoft.com/office/drawing/2014/main" id="{E1522B5A-D296-BFEF-5C9E-5CA24FF04D5B}"/>
              </a:ext>
            </a:extLst>
          </p:cNvPr>
          <p:cNvPicPr>
            <a:picLocks noChangeAspect="1"/>
          </p:cNvPicPr>
          <p:nvPr/>
        </p:nvPicPr>
        <p:blipFill>
          <a:blip r:embed="rId6"/>
          <a:stretch>
            <a:fillRect/>
          </a:stretch>
        </p:blipFill>
        <p:spPr>
          <a:xfrm>
            <a:off x="8687245" y="4452765"/>
            <a:ext cx="1059649" cy="749458"/>
          </a:xfrm>
          <a:prstGeom prst="rect">
            <a:avLst/>
          </a:prstGeom>
        </p:spPr>
      </p:pic>
    </p:spTree>
    <p:extLst>
      <p:ext uri="{BB962C8B-B14F-4D97-AF65-F5344CB8AC3E}">
        <p14:creationId xmlns:p14="http://schemas.microsoft.com/office/powerpoint/2010/main" val="26798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4E8AAA-057E-4098-B5F4-0D48B31B37F5}"/>
              </a:ext>
            </a:extLst>
          </p:cNvPr>
          <p:cNvSpPr>
            <a:spLocks noGrp="1"/>
          </p:cNvSpPr>
          <p:nvPr>
            <p:ph type="body" sz="quarter" idx="14"/>
          </p:nvPr>
        </p:nvSpPr>
        <p:spPr/>
        <p:txBody>
          <a:bodyPr/>
          <a:lstStyle/>
          <a:p>
            <a:r>
              <a:rPr lang="en-US" dirty="0"/>
              <a:t>Serving Optimizations </a:t>
            </a:r>
            <a:r>
              <a:rPr lang="en-AT" dirty="0"/>
              <a:t>–</a:t>
            </a:r>
            <a:r>
              <a:rPr lang="en-US" dirty="0"/>
              <a:t> Model Vectorization, cont.</a:t>
            </a:r>
          </a:p>
          <a:p>
            <a:r>
              <a:rPr lang="en-US" dirty="0"/>
              <a:t>Batch Scoring Experiments</a:t>
            </a:r>
          </a:p>
        </p:txBody>
      </p:sp>
      <p:pic>
        <p:nvPicPr>
          <p:cNvPr id="5" name="Picture 4">
            <a:extLst>
              <a:ext uri="{FF2B5EF4-FFF2-40B4-BE49-F238E27FC236}">
                <a16:creationId xmlns:a16="http://schemas.microsoft.com/office/drawing/2014/main" id="{868F313A-31A9-8771-F45B-B7AB8D6D2824}"/>
              </a:ext>
            </a:extLst>
          </p:cNvPr>
          <p:cNvPicPr>
            <a:picLocks noChangeAspect="1"/>
          </p:cNvPicPr>
          <p:nvPr/>
        </p:nvPicPr>
        <p:blipFill>
          <a:blip r:embed="rId2"/>
          <a:stretch>
            <a:fillRect/>
          </a:stretch>
        </p:blipFill>
        <p:spPr>
          <a:xfrm>
            <a:off x="889355" y="1410991"/>
            <a:ext cx="7676368" cy="4373182"/>
          </a:xfrm>
          <a:prstGeom prst="rect">
            <a:avLst/>
          </a:prstGeom>
        </p:spPr>
      </p:pic>
      <p:sp>
        <p:nvSpPr>
          <p:cNvPr id="6" name="TextBox 5">
            <a:extLst>
              <a:ext uri="{FF2B5EF4-FFF2-40B4-BE49-F238E27FC236}">
                <a16:creationId xmlns:a16="http://schemas.microsoft.com/office/drawing/2014/main" id="{4D350AA7-BBBE-B3C3-144B-2821C51DE4A0}"/>
              </a:ext>
            </a:extLst>
          </p:cNvPr>
          <p:cNvSpPr txBox="1"/>
          <p:nvPr/>
        </p:nvSpPr>
        <p:spPr>
          <a:xfrm>
            <a:off x="9153525" y="1295400"/>
            <a:ext cx="2667000" cy="1477328"/>
          </a:xfrm>
          <a:prstGeom prst="rect">
            <a:avLst/>
          </a:prstGeom>
          <a:noFill/>
        </p:spPr>
        <p:txBody>
          <a:bodyPr wrap="square" rtlCol="0">
            <a:spAutoFit/>
          </a:bodyPr>
          <a:lstStyle/>
          <a:p>
            <a:r>
              <a:rPr lang="en-US" dirty="0">
                <a:solidFill>
                  <a:srgbClr val="C00000"/>
                </a:solidFill>
              </a:rPr>
              <a:t>Azure NC6 v2 </a:t>
            </a:r>
            <a:br>
              <a:rPr lang="en-US" dirty="0">
                <a:solidFill>
                  <a:srgbClr val="C00000"/>
                </a:solidFill>
              </a:rPr>
            </a:br>
            <a:r>
              <a:rPr lang="en-US" dirty="0">
                <a:solidFill>
                  <a:srgbClr val="C00000"/>
                </a:solidFill>
              </a:rPr>
              <a:t>(6 </a:t>
            </a:r>
            <a:r>
              <a:rPr lang="en-US" dirty="0" err="1">
                <a:solidFill>
                  <a:srgbClr val="C00000"/>
                </a:solidFill>
              </a:rPr>
              <a:t>vcores</a:t>
            </a:r>
            <a:r>
              <a:rPr lang="en-US" dirty="0">
                <a:solidFill>
                  <a:srgbClr val="C00000"/>
                </a:solidFill>
              </a:rPr>
              <a:t>, 112GB, P1 GPU)</a:t>
            </a:r>
          </a:p>
          <a:p>
            <a:endParaRPr lang="en-US" dirty="0">
              <a:solidFill>
                <a:srgbClr val="C00000"/>
              </a:solidFill>
            </a:endParaRPr>
          </a:p>
          <a:p>
            <a:r>
              <a:rPr lang="en-US" dirty="0">
                <a:solidFill>
                  <a:srgbClr val="C00000"/>
                </a:solidFill>
              </a:rPr>
              <a:t>Batch of 10K records </a:t>
            </a:r>
            <a:br>
              <a:rPr lang="en-US" dirty="0">
                <a:solidFill>
                  <a:srgbClr val="C00000"/>
                </a:solidFill>
              </a:rPr>
            </a:br>
            <a:r>
              <a:rPr lang="en-US" dirty="0">
                <a:solidFill>
                  <a:srgbClr val="C00000"/>
                </a:solidFill>
              </a:rPr>
              <a:t>[seconds]</a:t>
            </a:r>
          </a:p>
        </p:txBody>
      </p:sp>
      <p:sp>
        <p:nvSpPr>
          <p:cNvPr id="8" name="TextBox 7">
            <a:extLst>
              <a:ext uri="{FF2B5EF4-FFF2-40B4-BE49-F238E27FC236}">
                <a16:creationId xmlns:a16="http://schemas.microsoft.com/office/drawing/2014/main" id="{F5B69648-2A4A-ABC5-0A8C-B3A25E09A80D}"/>
              </a:ext>
            </a:extLst>
          </p:cNvPr>
          <p:cNvSpPr txBox="1"/>
          <p:nvPr/>
        </p:nvSpPr>
        <p:spPr>
          <a:xfrm>
            <a:off x="5678695" y="790816"/>
            <a:ext cx="1943100" cy="646331"/>
          </a:xfrm>
          <a:prstGeom prst="rect">
            <a:avLst/>
          </a:prstGeom>
          <a:noFill/>
        </p:spPr>
        <p:txBody>
          <a:bodyPr wrap="square">
            <a:spAutoFit/>
          </a:bodyPr>
          <a:lstStyle/>
          <a:p>
            <a:pPr algn="ctr"/>
            <a:r>
              <a:rPr lang="en-US" sz="1800" b="0" i="0" u="none" strike="noStrike" baseline="0" dirty="0">
                <a:solidFill>
                  <a:srgbClr val="C00000"/>
                </a:solidFill>
                <a:latin typeface="NimbusRomNo9L-Regu"/>
              </a:rPr>
              <a:t>Forest Inference Library (FIL)</a:t>
            </a:r>
            <a:endParaRPr lang="en-US" dirty="0">
              <a:solidFill>
                <a:srgbClr val="C00000"/>
              </a:solidFill>
            </a:endParaRPr>
          </a:p>
        </p:txBody>
      </p:sp>
      <p:pic>
        <p:nvPicPr>
          <p:cNvPr id="10" name="Picture 9">
            <a:extLst>
              <a:ext uri="{FF2B5EF4-FFF2-40B4-BE49-F238E27FC236}">
                <a16:creationId xmlns:a16="http://schemas.microsoft.com/office/drawing/2014/main" id="{F477CF6C-9184-3092-F4BD-DEA090A8B61D}"/>
              </a:ext>
            </a:extLst>
          </p:cNvPr>
          <p:cNvPicPr>
            <a:picLocks noChangeAspect="1"/>
          </p:cNvPicPr>
          <p:nvPr/>
        </p:nvPicPr>
        <p:blipFill>
          <a:blip r:embed="rId3"/>
          <a:stretch>
            <a:fillRect/>
          </a:stretch>
        </p:blipFill>
        <p:spPr>
          <a:xfrm>
            <a:off x="9210675" y="4113593"/>
            <a:ext cx="2758762" cy="1328804"/>
          </a:xfrm>
          <a:prstGeom prst="rect">
            <a:avLst/>
          </a:prstGeom>
        </p:spPr>
      </p:pic>
      <p:sp>
        <p:nvSpPr>
          <p:cNvPr id="11" name="TextBox 10">
            <a:extLst>
              <a:ext uri="{FF2B5EF4-FFF2-40B4-BE49-F238E27FC236}">
                <a16:creationId xmlns:a16="http://schemas.microsoft.com/office/drawing/2014/main" id="{83DBB282-D54E-E5E0-1A27-5ABA4666C2A6}"/>
              </a:ext>
            </a:extLst>
          </p:cNvPr>
          <p:cNvSpPr txBox="1"/>
          <p:nvPr/>
        </p:nvSpPr>
        <p:spPr>
          <a:xfrm>
            <a:off x="9534526" y="4542522"/>
            <a:ext cx="1704974" cy="646331"/>
          </a:xfrm>
          <a:prstGeom prst="rect">
            <a:avLst/>
          </a:prstGeom>
          <a:noFill/>
        </p:spPr>
        <p:txBody>
          <a:bodyPr wrap="square">
            <a:spAutoFit/>
          </a:bodyPr>
          <a:lstStyle/>
          <a:p>
            <a:pPr algn="ctr"/>
            <a:r>
              <a:rPr lang="en-US" sz="1800" b="0" i="0" u="none" strike="noStrike" baseline="0" dirty="0">
                <a:solidFill>
                  <a:srgbClr val="C00000"/>
                </a:solidFill>
                <a:latin typeface="NimbusRomNo9L-Regu"/>
              </a:rPr>
              <a:t>Lowest Cost </a:t>
            </a:r>
            <a:br>
              <a:rPr lang="en-US" sz="1800" b="0" i="0" u="none" strike="noStrike" baseline="0" dirty="0">
                <a:solidFill>
                  <a:srgbClr val="C00000"/>
                </a:solidFill>
                <a:latin typeface="NimbusRomNo9L-Regu"/>
              </a:rPr>
            </a:br>
            <a:r>
              <a:rPr lang="en-US" sz="1800" b="0" i="0" u="none" strike="noStrike" baseline="0" dirty="0">
                <a:solidFill>
                  <a:srgbClr val="C00000"/>
                </a:solidFill>
                <a:latin typeface="NimbusRomNo9L-Regu"/>
              </a:rPr>
              <a:t>w/ K80</a:t>
            </a:r>
            <a:endParaRPr lang="en-US" dirty="0">
              <a:solidFill>
                <a:srgbClr val="C00000"/>
              </a:solidFill>
            </a:endParaRPr>
          </a:p>
        </p:txBody>
      </p:sp>
    </p:spTree>
    <p:extLst>
      <p:ext uri="{BB962C8B-B14F-4D97-AF65-F5344CB8AC3E}">
        <p14:creationId xmlns:p14="http://schemas.microsoft.com/office/powerpoint/2010/main" val="54000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6E101-779D-82B9-838C-DDB81E03CA4E}"/>
              </a:ext>
            </a:extLst>
          </p:cNvPr>
          <p:cNvSpPr>
            <a:spLocks noGrp="1"/>
          </p:cNvSpPr>
          <p:nvPr>
            <p:ph type="body" sz="quarter" idx="18"/>
          </p:nvPr>
        </p:nvSpPr>
        <p:spPr/>
        <p:txBody>
          <a:bodyPr/>
          <a:lstStyle/>
          <a:p>
            <a:r>
              <a:rPr lang="en-US" dirty="0"/>
              <a:t>Model Distillation</a:t>
            </a:r>
          </a:p>
          <a:p>
            <a:pPr lvl="1"/>
            <a:r>
              <a:rPr lang="en-US" dirty="0"/>
              <a:t>Ensembles of models </a:t>
            </a:r>
            <a:r>
              <a:rPr lang="en-US" dirty="0">
                <a:sym typeface="Wingdings" panose="05000000000000000000" pitchFamily="2" charset="2"/>
              </a:rPr>
              <a:t></a:t>
            </a:r>
            <a:r>
              <a:rPr lang="en-US" dirty="0"/>
              <a:t> </a:t>
            </a:r>
            <a:r>
              <a:rPr lang="en-US" b="1" dirty="0">
                <a:solidFill>
                  <a:srgbClr val="7889FB"/>
                </a:solidFill>
              </a:rPr>
              <a:t>single NN model</a:t>
            </a:r>
          </a:p>
          <a:p>
            <a:pPr lvl="1"/>
            <a:r>
              <a:rPr lang="en-US" dirty="0"/>
              <a:t>Specialized models for different classes </a:t>
            </a:r>
            <a:br>
              <a:rPr lang="en-US" dirty="0"/>
            </a:br>
            <a:r>
              <a:rPr lang="en-US" dirty="0"/>
              <a:t>(found via differences to generalist model)</a:t>
            </a:r>
          </a:p>
          <a:p>
            <a:pPr lvl="1"/>
            <a:r>
              <a:rPr lang="en-US" dirty="0"/>
              <a:t>Trained on soft targets (</a:t>
            </a:r>
            <a:r>
              <a:rPr lang="en-US" dirty="0" err="1"/>
              <a:t>softmax</a:t>
            </a:r>
            <a:r>
              <a:rPr lang="en-US" dirty="0"/>
              <a:t> w/ </a:t>
            </a:r>
            <a:r>
              <a:rPr lang="en-US" dirty="0">
                <a:solidFill>
                  <a:schemeClr val="accent1"/>
                </a:solidFill>
              </a:rPr>
              <a:t>temperature</a:t>
            </a:r>
            <a:r>
              <a:rPr lang="en-US" dirty="0"/>
              <a:t> T)</a:t>
            </a:r>
          </a:p>
          <a:p>
            <a:pPr lvl="1"/>
            <a:endParaRPr lang="en-US" dirty="0"/>
          </a:p>
          <a:p>
            <a:pPr lvl="1"/>
            <a:endParaRPr lang="en-US" dirty="0"/>
          </a:p>
          <a:p>
            <a:r>
              <a:rPr lang="en-US" dirty="0"/>
              <a:t>Example Experiments</a:t>
            </a:r>
          </a:p>
          <a:p>
            <a:pPr lvl="1"/>
            <a:r>
              <a:rPr lang="en-US" dirty="0"/>
              <a:t>Automatic Speech Recognition</a:t>
            </a:r>
          </a:p>
          <a:p>
            <a:pPr lvl="1"/>
            <a:r>
              <a:rPr lang="en-US" dirty="0"/>
              <a:t>Frame classification accuracy, </a:t>
            </a:r>
            <a:br>
              <a:rPr lang="en-US" dirty="0"/>
            </a:br>
            <a:r>
              <a:rPr lang="en-US" dirty="0"/>
              <a:t>and word error rate</a:t>
            </a:r>
          </a:p>
        </p:txBody>
      </p:sp>
      <p:sp>
        <p:nvSpPr>
          <p:cNvPr id="3" name="Text Placeholder 2">
            <a:extLst>
              <a:ext uri="{FF2B5EF4-FFF2-40B4-BE49-F238E27FC236}">
                <a16:creationId xmlns:a16="http://schemas.microsoft.com/office/drawing/2014/main" id="{E0C4DEB3-1821-3DD0-5012-51C719C6AA45}"/>
              </a:ext>
            </a:extLst>
          </p:cNvPr>
          <p:cNvSpPr>
            <a:spLocks noGrp="1"/>
          </p:cNvSpPr>
          <p:nvPr>
            <p:ph type="body" sz="quarter" idx="14"/>
          </p:nvPr>
        </p:nvSpPr>
        <p:spPr/>
        <p:txBody>
          <a:bodyPr/>
          <a:lstStyle/>
          <a:p>
            <a:r>
              <a:rPr lang="en-US" dirty="0"/>
              <a:t>Serving Optimizations </a:t>
            </a:r>
            <a:r>
              <a:rPr lang="en-AT" dirty="0"/>
              <a:t>–</a:t>
            </a:r>
            <a:r>
              <a:rPr lang="en-US" dirty="0"/>
              <a:t> Model Distillation</a:t>
            </a:r>
          </a:p>
        </p:txBody>
      </p:sp>
      <p:pic>
        <p:nvPicPr>
          <p:cNvPr id="4" name="Picture 3">
            <a:extLst>
              <a:ext uri="{FF2B5EF4-FFF2-40B4-BE49-F238E27FC236}">
                <a16:creationId xmlns:a16="http://schemas.microsoft.com/office/drawing/2014/main" id="{366851B2-2CE4-EFBE-C7BC-FF30C7DA8F13}"/>
              </a:ext>
            </a:extLst>
          </p:cNvPr>
          <p:cNvPicPr>
            <a:picLocks noChangeAspect="1"/>
          </p:cNvPicPr>
          <p:nvPr/>
        </p:nvPicPr>
        <p:blipFill>
          <a:blip r:embed="rId2"/>
          <a:stretch>
            <a:fillRect/>
          </a:stretch>
        </p:blipFill>
        <p:spPr>
          <a:xfrm>
            <a:off x="6724916" y="2252542"/>
            <a:ext cx="2354330" cy="804619"/>
          </a:xfrm>
          <a:prstGeom prst="rect">
            <a:avLst/>
          </a:prstGeom>
        </p:spPr>
      </p:pic>
      <p:pic>
        <p:nvPicPr>
          <p:cNvPr id="5" name="Picture 4">
            <a:extLst>
              <a:ext uri="{FF2B5EF4-FFF2-40B4-BE49-F238E27FC236}">
                <a16:creationId xmlns:a16="http://schemas.microsoft.com/office/drawing/2014/main" id="{CBF010DC-D7DF-4D97-88EE-5CE5B558B623}"/>
              </a:ext>
            </a:extLst>
          </p:cNvPr>
          <p:cNvPicPr>
            <a:picLocks noChangeAspect="1"/>
          </p:cNvPicPr>
          <p:nvPr/>
        </p:nvPicPr>
        <p:blipFill>
          <a:blip r:embed="rId3"/>
          <a:stretch>
            <a:fillRect/>
          </a:stretch>
        </p:blipFill>
        <p:spPr>
          <a:xfrm>
            <a:off x="11034573" y="1329963"/>
            <a:ext cx="497489" cy="640080"/>
          </a:xfrm>
          <a:prstGeom prst="rect">
            <a:avLst/>
          </a:prstGeom>
          <a:ln w="25400">
            <a:solidFill>
              <a:srgbClr val="7889FB"/>
            </a:solidFill>
          </a:ln>
        </p:spPr>
      </p:pic>
      <p:sp>
        <p:nvSpPr>
          <p:cNvPr id="6" name="TextBox 5">
            <a:extLst>
              <a:ext uri="{FF2B5EF4-FFF2-40B4-BE49-F238E27FC236}">
                <a16:creationId xmlns:a16="http://schemas.microsoft.com/office/drawing/2014/main" id="{02541DB1-A626-D28C-3BDF-4DAFD682C5C9}"/>
              </a:ext>
            </a:extLst>
          </p:cNvPr>
          <p:cNvSpPr txBox="1"/>
          <p:nvPr/>
        </p:nvSpPr>
        <p:spPr>
          <a:xfrm>
            <a:off x="8000024" y="1279721"/>
            <a:ext cx="2944117"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[Geoffrey E. Hinton, </a:t>
            </a:r>
            <a:r>
              <a:rPr lang="en-US" sz="1400" dirty="0" err="1">
                <a:latin typeface="Calibri" panose="020F0502020204030204" pitchFamily="34" charset="0"/>
                <a:cs typeface="Calibri" panose="020F0502020204030204" pitchFamily="34" charset="0"/>
              </a:rPr>
              <a:t>Oriol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Vinyals</a:t>
            </a:r>
            <a:r>
              <a:rPr lang="en-US" sz="1400" dirty="0">
                <a:latin typeface="Calibri" panose="020F0502020204030204" pitchFamily="34" charset="0"/>
                <a:cs typeface="Calibri" panose="020F0502020204030204" pitchFamily="34" charset="0"/>
              </a:rPr>
              <a:t>, Jeffrey Dean: Distilling the Knowledge in a Neural Network. </a:t>
            </a:r>
            <a:r>
              <a:rPr lang="en-US" sz="1400" b="1" dirty="0" err="1">
                <a:latin typeface="Calibri" panose="020F0502020204030204" pitchFamily="34" charset="0"/>
                <a:cs typeface="Calibri" panose="020F0502020204030204" pitchFamily="34" charset="0"/>
              </a:rPr>
              <a:t>CoRR</a:t>
            </a:r>
            <a:r>
              <a:rPr lang="en-US" sz="1400" b="1" dirty="0">
                <a:latin typeface="Calibri" panose="020F0502020204030204" pitchFamily="34" charset="0"/>
                <a:cs typeface="Calibri" panose="020F0502020204030204" pitchFamily="34" charset="0"/>
              </a:rPr>
              <a:t> 2015</a:t>
            </a:r>
            <a:r>
              <a:rPr lang="en-US" sz="1400" dirty="0">
                <a:latin typeface="Calibri" panose="020F0502020204030204" pitchFamily="34" charset="0"/>
                <a:cs typeface="Calibri" panose="020F0502020204030204" pitchFamily="34" charset="0"/>
              </a:rPr>
              <a:t>]</a:t>
            </a:r>
          </a:p>
        </p:txBody>
      </p:sp>
      <p:graphicFrame>
        <p:nvGraphicFramePr>
          <p:cNvPr id="11" name="Table 11">
            <a:extLst>
              <a:ext uri="{FF2B5EF4-FFF2-40B4-BE49-F238E27FC236}">
                <a16:creationId xmlns:a16="http://schemas.microsoft.com/office/drawing/2014/main" id="{050499C3-3F29-74A8-A717-BB954CC0895D}"/>
              </a:ext>
            </a:extLst>
          </p:cNvPr>
          <p:cNvGraphicFramePr>
            <a:graphicFrameLocks noGrp="1"/>
          </p:cNvGraphicFramePr>
          <p:nvPr>
            <p:extLst>
              <p:ext uri="{D42A27DB-BD31-4B8C-83A1-F6EECF244321}">
                <p14:modId xmlns:p14="http://schemas.microsoft.com/office/powerpoint/2010/main" val="2328663464"/>
              </p:ext>
            </p:extLst>
          </p:nvPr>
        </p:nvGraphicFramePr>
        <p:xfrm>
          <a:off x="4492148" y="3579484"/>
          <a:ext cx="6542424" cy="1483360"/>
        </p:xfrm>
        <a:graphic>
          <a:graphicData uri="http://schemas.openxmlformats.org/drawingml/2006/table">
            <a:tbl>
              <a:tblPr firstRow="1" bandRow="1">
                <a:tableStyleId>{5C22544A-7EE6-4342-B048-85BDC9FD1C3A}</a:tableStyleId>
              </a:tblPr>
              <a:tblGrid>
                <a:gridCol w="2070017">
                  <a:extLst>
                    <a:ext uri="{9D8B030D-6E8A-4147-A177-3AD203B41FA5}">
                      <a16:colId xmlns:a16="http://schemas.microsoft.com/office/drawing/2014/main" val="2899286318"/>
                    </a:ext>
                  </a:extLst>
                </a:gridCol>
                <a:gridCol w="2291599">
                  <a:extLst>
                    <a:ext uri="{9D8B030D-6E8A-4147-A177-3AD203B41FA5}">
                      <a16:colId xmlns:a16="http://schemas.microsoft.com/office/drawing/2014/main" val="3410160039"/>
                    </a:ext>
                  </a:extLst>
                </a:gridCol>
                <a:gridCol w="2180808">
                  <a:extLst>
                    <a:ext uri="{9D8B030D-6E8A-4147-A177-3AD203B41FA5}">
                      <a16:colId xmlns:a16="http://schemas.microsoft.com/office/drawing/2014/main" val="1194239611"/>
                    </a:ext>
                  </a:extLst>
                </a:gridCol>
              </a:tblGrid>
              <a:tr h="370840">
                <a:tc>
                  <a:txBody>
                    <a:bodyPr/>
                    <a:lstStyle/>
                    <a:p>
                      <a:pPr algn="ctr"/>
                      <a:r>
                        <a:rPr lang="en-US" dirty="0"/>
                        <a:t>System</a:t>
                      </a:r>
                    </a:p>
                  </a:txBody>
                  <a:tcPr/>
                </a:tc>
                <a:tc>
                  <a:txBody>
                    <a:bodyPr/>
                    <a:lstStyle/>
                    <a:p>
                      <a:pPr algn="ctr"/>
                      <a:r>
                        <a:rPr lang="en-US" dirty="0"/>
                        <a:t>Test Frame Accuracy</a:t>
                      </a:r>
                    </a:p>
                  </a:txBody>
                  <a:tcPr/>
                </a:tc>
                <a:tc>
                  <a:txBody>
                    <a:bodyPr/>
                    <a:lstStyle/>
                    <a:p>
                      <a:pPr algn="ctr"/>
                      <a:r>
                        <a:rPr lang="en-US" dirty="0"/>
                        <a:t>Word Error Rate</a:t>
                      </a:r>
                    </a:p>
                  </a:txBody>
                  <a:tcPr/>
                </a:tc>
                <a:extLst>
                  <a:ext uri="{0D108BD9-81ED-4DB2-BD59-A6C34878D82A}">
                    <a16:rowId xmlns:a16="http://schemas.microsoft.com/office/drawing/2014/main" val="1704602980"/>
                  </a:ext>
                </a:extLst>
              </a:tr>
              <a:tr h="370840">
                <a:tc>
                  <a:txBody>
                    <a:bodyPr/>
                    <a:lstStyle/>
                    <a:p>
                      <a:pPr algn="ctr"/>
                      <a:r>
                        <a:rPr lang="en-US" b="1" dirty="0"/>
                        <a:t>Baseline</a:t>
                      </a:r>
                    </a:p>
                  </a:txBody>
                  <a:tcPr/>
                </a:tc>
                <a:tc>
                  <a:txBody>
                    <a:bodyPr/>
                    <a:lstStyle/>
                    <a:p>
                      <a:pPr algn="ctr"/>
                      <a:r>
                        <a:rPr lang="en-US" dirty="0"/>
                        <a:t>58.9%</a:t>
                      </a:r>
                    </a:p>
                  </a:txBody>
                  <a:tcPr/>
                </a:tc>
                <a:tc>
                  <a:txBody>
                    <a:bodyPr/>
                    <a:lstStyle/>
                    <a:p>
                      <a:pPr algn="ctr"/>
                      <a:r>
                        <a:rPr lang="en-US" dirty="0"/>
                        <a:t>10.9%</a:t>
                      </a:r>
                    </a:p>
                  </a:txBody>
                  <a:tcPr/>
                </a:tc>
                <a:extLst>
                  <a:ext uri="{0D108BD9-81ED-4DB2-BD59-A6C34878D82A}">
                    <a16:rowId xmlns:a16="http://schemas.microsoft.com/office/drawing/2014/main" val="2154361881"/>
                  </a:ext>
                </a:extLst>
              </a:tr>
              <a:tr h="370840">
                <a:tc>
                  <a:txBody>
                    <a:bodyPr/>
                    <a:lstStyle/>
                    <a:p>
                      <a:pPr algn="ctr"/>
                      <a:r>
                        <a:rPr lang="en-US" b="1" dirty="0"/>
                        <a:t>10x Ensemble</a:t>
                      </a:r>
                    </a:p>
                  </a:txBody>
                  <a:tcPr/>
                </a:tc>
                <a:tc>
                  <a:txBody>
                    <a:bodyPr/>
                    <a:lstStyle/>
                    <a:p>
                      <a:pPr algn="ctr"/>
                      <a:r>
                        <a:rPr lang="en-US" dirty="0"/>
                        <a:t>61.1%</a:t>
                      </a:r>
                    </a:p>
                  </a:txBody>
                  <a:tcPr/>
                </a:tc>
                <a:tc>
                  <a:txBody>
                    <a:bodyPr/>
                    <a:lstStyle/>
                    <a:p>
                      <a:pPr algn="ctr"/>
                      <a:r>
                        <a:rPr lang="en-US" dirty="0"/>
                        <a:t>10.7%</a:t>
                      </a:r>
                    </a:p>
                  </a:txBody>
                  <a:tcPr/>
                </a:tc>
                <a:extLst>
                  <a:ext uri="{0D108BD9-81ED-4DB2-BD59-A6C34878D82A}">
                    <a16:rowId xmlns:a16="http://schemas.microsoft.com/office/drawing/2014/main" val="1118867853"/>
                  </a:ext>
                </a:extLst>
              </a:tr>
              <a:tr h="370840">
                <a:tc>
                  <a:txBody>
                    <a:bodyPr/>
                    <a:lstStyle/>
                    <a:p>
                      <a:pPr algn="ctr"/>
                      <a:r>
                        <a:rPr lang="en-US" b="1" dirty="0"/>
                        <a:t>Distilled 1x Model</a:t>
                      </a:r>
                    </a:p>
                  </a:txBody>
                  <a:tcPr/>
                </a:tc>
                <a:tc>
                  <a:txBody>
                    <a:bodyPr/>
                    <a:lstStyle/>
                    <a:p>
                      <a:pPr algn="ctr"/>
                      <a:r>
                        <a:rPr lang="en-US" dirty="0"/>
                        <a:t>60.8%</a:t>
                      </a:r>
                    </a:p>
                  </a:txBody>
                  <a:tcPr/>
                </a:tc>
                <a:tc>
                  <a:txBody>
                    <a:bodyPr/>
                    <a:lstStyle/>
                    <a:p>
                      <a:pPr algn="ctr"/>
                      <a:r>
                        <a:rPr lang="en-US" dirty="0"/>
                        <a:t>10.7%</a:t>
                      </a:r>
                    </a:p>
                  </a:txBody>
                  <a:tcPr/>
                </a:tc>
                <a:extLst>
                  <a:ext uri="{0D108BD9-81ED-4DB2-BD59-A6C34878D82A}">
                    <a16:rowId xmlns:a16="http://schemas.microsoft.com/office/drawing/2014/main" val="6354005"/>
                  </a:ext>
                </a:extLst>
              </a:tr>
            </a:tbl>
          </a:graphicData>
        </a:graphic>
      </p:graphicFrame>
    </p:spTree>
    <p:extLst>
      <p:ext uri="{BB962C8B-B14F-4D97-AF65-F5344CB8AC3E}">
        <p14:creationId xmlns:p14="http://schemas.microsoft.com/office/powerpoint/2010/main" val="377430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A97631-A0F5-BD0A-77C2-6778BE7F4DEA}"/>
              </a:ext>
            </a:extLst>
          </p:cNvPr>
          <p:cNvSpPr>
            <a:spLocks noGrp="1"/>
          </p:cNvSpPr>
          <p:nvPr>
            <p:ph type="body" sz="quarter" idx="18"/>
          </p:nvPr>
        </p:nvSpPr>
        <p:spPr/>
        <p:txBody>
          <a:bodyPr/>
          <a:lstStyle/>
          <a:p>
            <a:r>
              <a:rPr lang="en-US" dirty="0" err="1"/>
              <a:t>NoScope</a:t>
            </a:r>
            <a:r>
              <a:rPr lang="en-US" dirty="0"/>
              <a:t> Architecture</a:t>
            </a:r>
          </a:p>
          <a:p>
            <a:pPr lvl="1"/>
            <a:r>
              <a:rPr lang="en-US" dirty="0"/>
              <a:t>Baseline: YOLOv2 on 1 GPU</a:t>
            </a:r>
            <a:br>
              <a:rPr lang="en-US" dirty="0"/>
            </a:br>
            <a:r>
              <a:rPr lang="en-US" dirty="0"/>
              <a:t>per video camera @30fps</a:t>
            </a:r>
          </a:p>
          <a:p>
            <a:pPr lvl="1"/>
            <a:r>
              <a:rPr lang="en-US" b="1" dirty="0">
                <a:solidFill>
                  <a:srgbClr val="7889FB"/>
                </a:solidFill>
              </a:rPr>
              <a:t>Optimizer to find filters</a:t>
            </a:r>
          </a:p>
          <a:p>
            <a:pPr lvl="1"/>
            <a:endParaRPr lang="en-US" dirty="0"/>
          </a:p>
          <a:p>
            <a:pPr lvl="1"/>
            <a:endParaRPr lang="en-US" dirty="0"/>
          </a:p>
          <a:p>
            <a:pPr lvl="1"/>
            <a:endParaRPr lang="en-US" dirty="0"/>
          </a:p>
          <a:p>
            <a:pPr lvl="2"/>
            <a:endParaRPr lang="en-US" sz="700" dirty="0"/>
          </a:p>
          <a:p>
            <a:r>
              <a:rPr lang="en-US" dirty="0"/>
              <a:t>#1 </a:t>
            </a:r>
            <a:r>
              <a:rPr lang="en-US" dirty="0">
                <a:solidFill>
                  <a:schemeClr val="accent1"/>
                </a:solidFill>
              </a:rPr>
              <a:t>Model Specialization</a:t>
            </a:r>
          </a:p>
          <a:p>
            <a:pPr lvl="1"/>
            <a:r>
              <a:rPr lang="en-US" dirty="0"/>
              <a:t>Given query and baseline model</a:t>
            </a:r>
          </a:p>
          <a:p>
            <a:pPr lvl="1"/>
            <a:r>
              <a:rPr lang="en-US" dirty="0"/>
              <a:t>Trained shallow NN (based on </a:t>
            </a:r>
            <a:r>
              <a:rPr lang="en-US" dirty="0" err="1"/>
              <a:t>AlexNet</a:t>
            </a:r>
            <a:r>
              <a:rPr lang="en-US" dirty="0"/>
              <a:t>) on output of baseline model </a:t>
            </a:r>
          </a:p>
          <a:p>
            <a:pPr lvl="1"/>
            <a:r>
              <a:rPr lang="en-US" dirty="0"/>
              <a:t>Short-circuit if prediction with high confidence</a:t>
            </a:r>
            <a:endParaRPr lang="en-US" sz="700" dirty="0"/>
          </a:p>
          <a:p>
            <a:r>
              <a:rPr lang="en-US" dirty="0"/>
              <a:t>#2 </a:t>
            </a:r>
            <a:r>
              <a:rPr lang="en-US" dirty="0">
                <a:solidFill>
                  <a:schemeClr val="accent1"/>
                </a:solidFill>
              </a:rPr>
              <a:t>Difference Detection</a:t>
            </a:r>
          </a:p>
          <a:p>
            <a:pPr lvl="1"/>
            <a:r>
              <a:rPr lang="en-US" dirty="0"/>
              <a:t>Compute difference to ref-image/earlier-frame</a:t>
            </a:r>
          </a:p>
          <a:p>
            <a:pPr lvl="1"/>
            <a:r>
              <a:rPr lang="en-US" dirty="0"/>
              <a:t>Short-circuit w/ ref label if no significant difference</a:t>
            </a:r>
          </a:p>
          <a:p>
            <a:endParaRPr lang="en-US" dirty="0"/>
          </a:p>
        </p:txBody>
      </p:sp>
      <p:sp>
        <p:nvSpPr>
          <p:cNvPr id="3" name="Text Placeholder 2">
            <a:extLst>
              <a:ext uri="{FF2B5EF4-FFF2-40B4-BE49-F238E27FC236}">
                <a16:creationId xmlns:a16="http://schemas.microsoft.com/office/drawing/2014/main" id="{834BB1EA-8694-5726-583E-9ECF9015B9A6}"/>
              </a:ext>
            </a:extLst>
          </p:cNvPr>
          <p:cNvSpPr>
            <a:spLocks noGrp="1"/>
          </p:cNvSpPr>
          <p:nvPr>
            <p:ph type="body" sz="quarter" idx="14"/>
          </p:nvPr>
        </p:nvSpPr>
        <p:spPr/>
        <p:txBody>
          <a:bodyPr/>
          <a:lstStyle/>
          <a:p>
            <a:r>
              <a:rPr lang="en-US" dirty="0"/>
              <a:t>Serving Optimizations </a:t>
            </a:r>
            <a:r>
              <a:rPr lang="en-AT" dirty="0"/>
              <a:t>–</a:t>
            </a:r>
            <a:r>
              <a:rPr lang="en-US" dirty="0"/>
              <a:t> Specialization  </a:t>
            </a:r>
          </a:p>
        </p:txBody>
      </p:sp>
      <p:pic>
        <p:nvPicPr>
          <p:cNvPr id="4" name="Picture 3">
            <a:extLst>
              <a:ext uri="{FF2B5EF4-FFF2-40B4-BE49-F238E27FC236}">
                <a16:creationId xmlns:a16="http://schemas.microsoft.com/office/drawing/2014/main" id="{82DD7A67-166A-8393-C2DC-516D732161E5}"/>
              </a:ext>
            </a:extLst>
          </p:cNvPr>
          <p:cNvPicPr>
            <a:picLocks noChangeAspect="1"/>
          </p:cNvPicPr>
          <p:nvPr/>
        </p:nvPicPr>
        <p:blipFill>
          <a:blip r:embed="rId2"/>
          <a:stretch>
            <a:fillRect/>
          </a:stretch>
        </p:blipFill>
        <p:spPr>
          <a:xfrm>
            <a:off x="5368169" y="910151"/>
            <a:ext cx="5261317" cy="3078434"/>
          </a:xfrm>
          <a:prstGeom prst="rect">
            <a:avLst/>
          </a:prstGeom>
        </p:spPr>
      </p:pic>
      <p:pic>
        <p:nvPicPr>
          <p:cNvPr id="5" name="Picture 4">
            <a:extLst>
              <a:ext uri="{FF2B5EF4-FFF2-40B4-BE49-F238E27FC236}">
                <a16:creationId xmlns:a16="http://schemas.microsoft.com/office/drawing/2014/main" id="{F5729AE6-AA56-444D-EC3E-13A4700EBB97}"/>
              </a:ext>
            </a:extLst>
          </p:cNvPr>
          <p:cNvPicPr>
            <a:picLocks noChangeAspect="1"/>
          </p:cNvPicPr>
          <p:nvPr/>
        </p:nvPicPr>
        <p:blipFill rotWithShape="1">
          <a:blip r:embed="rId3"/>
          <a:srcRect l="67105"/>
          <a:stretch/>
        </p:blipFill>
        <p:spPr>
          <a:xfrm>
            <a:off x="8410826" y="4598698"/>
            <a:ext cx="1884108" cy="1112967"/>
          </a:xfrm>
          <a:prstGeom prst="rect">
            <a:avLst/>
          </a:prstGeom>
        </p:spPr>
      </p:pic>
      <p:pic>
        <p:nvPicPr>
          <p:cNvPr id="6" name="Picture 5">
            <a:extLst>
              <a:ext uri="{FF2B5EF4-FFF2-40B4-BE49-F238E27FC236}">
                <a16:creationId xmlns:a16="http://schemas.microsoft.com/office/drawing/2014/main" id="{85E0CD32-519D-29E6-8355-EBC637EF8311}"/>
              </a:ext>
            </a:extLst>
          </p:cNvPr>
          <p:cNvPicPr>
            <a:picLocks noChangeAspect="1"/>
          </p:cNvPicPr>
          <p:nvPr/>
        </p:nvPicPr>
        <p:blipFill>
          <a:blip r:embed="rId4"/>
          <a:stretch>
            <a:fillRect/>
          </a:stretch>
        </p:blipFill>
        <p:spPr>
          <a:xfrm>
            <a:off x="1049362" y="2654866"/>
            <a:ext cx="497489" cy="640080"/>
          </a:xfrm>
          <a:prstGeom prst="rect">
            <a:avLst/>
          </a:prstGeom>
          <a:noFill/>
          <a:ln w="25400">
            <a:solidFill>
              <a:srgbClr val="7889FB"/>
            </a:solidFill>
          </a:ln>
        </p:spPr>
      </p:pic>
      <p:sp>
        <p:nvSpPr>
          <p:cNvPr id="7" name="TextBox 6">
            <a:extLst>
              <a:ext uri="{FF2B5EF4-FFF2-40B4-BE49-F238E27FC236}">
                <a16:creationId xmlns:a16="http://schemas.microsoft.com/office/drawing/2014/main" id="{CF061022-1114-6C03-8B7E-1734E494ADC2}"/>
              </a:ext>
            </a:extLst>
          </p:cNvPr>
          <p:cNvSpPr txBox="1"/>
          <p:nvPr/>
        </p:nvSpPr>
        <p:spPr>
          <a:xfrm>
            <a:off x="1680792" y="2600961"/>
            <a:ext cx="2988025" cy="738664"/>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[Daniel Kang et al: </a:t>
            </a:r>
            <a:r>
              <a:rPr lang="en-US" sz="1400" dirty="0" err="1">
                <a:latin typeface="Calibri" panose="020F0502020204030204" pitchFamily="34" charset="0"/>
                <a:cs typeface="Calibri" panose="020F0502020204030204" pitchFamily="34" charset="0"/>
              </a:rPr>
              <a:t>NoScope</a:t>
            </a:r>
            <a:r>
              <a:rPr lang="en-US" sz="1400" dirty="0">
                <a:latin typeface="Calibri" panose="020F0502020204030204" pitchFamily="34" charset="0"/>
                <a:cs typeface="Calibri" panose="020F0502020204030204" pitchFamily="34" charset="0"/>
              </a:rPr>
              <a:t>:  Optimizing Deep CNN-Based Queries over Video Streams at Scale. </a:t>
            </a:r>
            <a:r>
              <a:rPr lang="en-US" sz="1400" b="1" dirty="0">
                <a:latin typeface="Calibri" panose="020F0502020204030204" pitchFamily="34" charset="0"/>
                <a:cs typeface="Calibri" panose="020F0502020204030204" pitchFamily="34" charset="0"/>
              </a:rPr>
              <a:t>PVLDB 2017</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5557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C96B04-00C7-4FA4-6751-E5C95F8AAD69}"/>
              </a:ext>
            </a:extLst>
          </p:cNvPr>
          <p:cNvSpPr>
            <a:spLocks noGrp="1"/>
          </p:cNvSpPr>
          <p:nvPr>
            <p:ph type="body" sz="quarter" idx="14"/>
          </p:nvPr>
        </p:nvSpPr>
        <p:spPr/>
        <p:txBody>
          <a:bodyPr/>
          <a:lstStyle/>
          <a:p>
            <a:r>
              <a:rPr lang="en-US" dirty="0"/>
              <a:t>Model Monitoring and Updates </a:t>
            </a:r>
          </a:p>
        </p:txBody>
      </p:sp>
      <p:sp>
        <p:nvSpPr>
          <p:cNvPr id="3" name="Text Placeholder 2">
            <a:extLst>
              <a:ext uri="{FF2B5EF4-FFF2-40B4-BE49-F238E27FC236}">
                <a16:creationId xmlns:a16="http://schemas.microsoft.com/office/drawing/2014/main" id="{31BDDF3F-64F4-3D54-192B-3BA1327A96A8}"/>
              </a:ext>
            </a:extLst>
          </p:cNvPr>
          <p:cNvSpPr>
            <a:spLocks noGrp="1"/>
          </p:cNvSpPr>
          <p:nvPr>
            <p:ph type="body" sz="quarter" idx="15"/>
          </p:nvPr>
        </p:nvSpPr>
        <p:spPr/>
        <p:txBody>
          <a:bodyPr/>
          <a:lstStyle/>
          <a:p>
            <a:r>
              <a:rPr lang="en-US" dirty="0"/>
              <a:t>Part of Model Management and </a:t>
            </a:r>
            <a:r>
              <a:rPr lang="en-US" b="1" dirty="0" err="1">
                <a:solidFill>
                  <a:schemeClr val="accent1"/>
                </a:solidFill>
              </a:rPr>
              <a:t>MLOps</a:t>
            </a:r>
            <a:br>
              <a:rPr lang="en-US" dirty="0"/>
            </a:br>
            <a:r>
              <a:rPr lang="en-US" dirty="0"/>
              <a:t>(see </a:t>
            </a:r>
            <a:r>
              <a:rPr lang="en-US" b="1" dirty="0">
                <a:solidFill>
                  <a:srgbClr val="7889FB"/>
                </a:solidFill>
              </a:rPr>
              <a:t>10 Model Selection &amp; Management</a:t>
            </a:r>
            <a:r>
              <a:rPr lang="en-US" dirty="0"/>
              <a:t>)</a:t>
            </a:r>
          </a:p>
        </p:txBody>
      </p:sp>
    </p:spTree>
    <p:extLst>
      <p:ext uri="{BB962C8B-B14F-4D97-AF65-F5344CB8AC3E}">
        <p14:creationId xmlns:p14="http://schemas.microsoft.com/office/powerpoint/2010/main" val="3026544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2B0DC4-852F-2239-0B96-338D7B50BF19}"/>
              </a:ext>
            </a:extLst>
          </p:cNvPr>
          <p:cNvSpPr>
            <a:spLocks noGrp="1"/>
          </p:cNvSpPr>
          <p:nvPr>
            <p:ph type="body" sz="quarter" idx="14"/>
          </p:nvPr>
        </p:nvSpPr>
        <p:spPr/>
        <p:txBody>
          <a:bodyPr/>
          <a:lstStyle/>
          <a:p>
            <a:r>
              <a:rPr lang="en-US" dirty="0"/>
              <a:t>Model Deployment Workflow</a:t>
            </a:r>
          </a:p>
        </p:txBody>
      </p:sp>
      <p:sp>
        <p:nvSpPr>
          <p:cNvPr id="6" name="Chevron 14">
            <a:extLst>
              <a:ext uri="{FF2B5EF4-FFF2-40B4-BE49-F238E27FC236}">
                <a16:creationId xmlns:a16="http://schemas.microsoft.com/office/drawing/2014/main" id="{516E7D88-5161-F3A9-48AE-4CBD1E85977A}"/>
              </a:ext>
            </a:extLst>
          </p:cNvPr>
          <p:cNvSpPr/>
          <p:nvPr/>
        </p:nvSpPr>
        <p:spPr>
          <a:xfrm>
            <a:off x="2314213" y="1325102"/>
            <a:ext cx="267008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Data Integration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Data Cleaning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Data Preparation</a:t>
            </a:r>
          </a:p>
        </p:txBody>
      </p:sp>
      <p:sp>
        <p:nvSpPr>
          <p:cNvPr id="7" name="Chevron 18">
            <a:extLst>
              <a:ext uri="{FF2B5EF4-FFF2-40B4-BE49-F238E27FC236}">
                <a16:creationId xmlns:a16="http://schemas.microsoft.com/office/drawing/2014/main" id="{098E09FB-71C4-2C75-2A25-3E4E887DEA6B}"/>
              </a:ext>
            </a:extLst>
          </p:cNvPr>
          <p:cNvSpPr/>
          <p:nvPr/>
        </p:nvSpPr>
        <p:spPr>
          <a:xfrm>
            <a:off x="4823140" y="1326217"/>
            <a:ext cx="267008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Model Selection</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Training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Hyper-parameters</a:t>
            </a:r>
          </a:p>
        </p:txBody>
      </p:sp>
      <p:sp>
        <p:nvSpPr>
          <p:cNvPr id="8" name="Chevron 19">
            <a:extLst>
              <a:ext uri="{FF2B5EF4-FFF2-40B4-BE49-F238E27FC236}">
                <a16:creationId xmlns:a16="http://schemas.microsoft.com/office/drawing/2014/main" id="{179D9558-1B5C-AFB5-D5AE-7DD8FB65F895}"/>
              </a:ext>
            </a:extLst>
          </p:cNvPr>
          <p:cNvSpPr/>
          <p:nvPr/>
        </p:nvSpPr>
        <p:spPr>
          <a:xfrm>
            <a:off x="7607693" y="3298986"/>
            <a:ext cx="2670084" cy="832969"/>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Model Serving </a:t>
            </a:r>
          </a:p>
        </p:txBody>
      </p:sp>
      <p:cxnSp>
        <p:nvCxnSpPr>
          <p:cNvPr id="9" name="Straight Arrow Connector 8">
            <a:extLst>
              <a:ext uri="{FF2B5EF4-FFF2-40B4-BE49-F238E27FC236}">
                <a16:creationId xmlns:a16="http://schemas.microsoft.com/office/drawing/2014/main" id="{0C4DF0DB-50E1-DB66-B33D-CAB383ED2D60}"/>
              </a:ext>
            </a:extLst>
          </p:cNvPr>
          <p:cNvCxnSpPr/>
          <p:nvPr/>
        </p:nvCxnSpPr>
        <p:spPr>
          <a:xfrm>
            <a:off x="7635128" y="1817472"/>
            <a:ext cx="698922" cy="128428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F773DD4-3CE0-5F27-E940-4144208A0727}"/>
              </a:ext>
            </a:extLst>
          </p:cNvPr>
          <p:cNvSpPr/>
          <p:nvPr/>
        </p:nvSpPr>
        <p:spPr>
          <a:xfrm>
            <a:off x="9343993" y="2249369"/>
            <a:ext cx="405136" cy="5191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B</a:t>
            </a:r>
            <a:endParaRPr lang="en-US" sz="1600" b="1" dirty="0">
              <a:solidFill>
                <a:schemeClr val="bg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A631484E-8242-DC69-20CD-7596D348A47B}"/>
              </a:ext>
            </a:extLst>
          </p:cNvPr>
          <p:cNvSpPr/>
          <p:nvPr/>
        </p:nvSpPr>
        <p:spPr>
          <a:xfrm>
            <a:off x="8880991" y="2312190"/>
            <a:ext cx="412751" cy="3986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MY</a:t>
            </a:r>
          </a:p>
        </p:txBody>
      </p:sp>
      <p:sp>
        <p:nvSpPr>
          <p:cNvPr id="12" name="Rectangle 11">
            <a:extLst>
              <a:ext uri="{FF2B5EF4-FFF2-40B4-BE49-F238E27FC236}">
                <a16:creationId xmlns:a16="http://schemas.microsoft.com/office/drawing/2014/main" id="{A78A7203-3572-3D9D-F98E-279490156F27}"/>
              </a:ext>
            </a:extLst>
          </p:cNvPr>
          <p:cNvSpPr/>
          <p:nvPr/>
        </p:nvSpPr>
        <p:spPr>
          <a:xfrm>
            <a:off x="8304360" y="2312190"/>
            <a:ext cx="539752" cy="3986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MX</a:t>
            </a:r>
          </a:p>
        </p:txBody>
      </p:sp>
      <p:sp>
        <p:nvSpPr>
          <p:cNvPr id="13" name="TextBox 12">
            <a:extLst>
              <a:ext uri="{FF2B5EF4-FFF2-40B4-BE49-F238E27FC236}">
                <a16:creationId xmlns:a16="http://schemas.microsoft.com/office/drawing/2014/main" id="{3B861E09-0446-00A1-EFEB-E4A92F23115A}"/>
              </a:ext>
            </a:extLst>
          </p:cNvPr>
          <p:cNvSpPr txBox="1"/>
          <p:nvPr/>
        </p:nvSpPr>
        <p:spPr>
          <a:xfrm>
            <a:off x="8375740" y="1516438"/>
            <a:ext cx="1241158" cy="646331"/>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#1 Model</a:t>
            </a:r>
          </a:p>
          <a:p>
            <a:pPr algn="ctr"/>
            <a:r>
              <a:rPr lang="en-US" b="1" dirty="0">
                <a:latin typeface="Calibri" panose="020F0502020204030204" pitchFamily="34" charset="0"/>
                <a:cs typeface="Calibri" panose="020F0502020204030204" pitchFamily="34" charset="0"/>
              </a:rPr>
              <a:t>Deployment</a:t>
            </a:r>
          </a:p>
        </p:txBody>
      </p:sp>
      <p:pic>
        <p:nvPicPr>
          <p:cNvPr id="14" name="Picture 10" descr="https://upload.wikimedia.org/wikipedia/commons/thumb/d/d8/Emblem-person-blue.svg/1024px-Emblem-person-blue.svg.png">
            <a:extLst>
              <a:ext uri="{FF2B5EF4-FFF2-40B4-BE49-F238E27FC236}">
                <a16:creationId xmlns:a16="http://schemas.microsoft.com/office/drawing/2014/main" id="{86878305-D08D-F82F-0E17-87A780537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793" y="4799298"/>
            <a:ext cx="900732" cy="90073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57F2E36-9FF9-64EB-D9D3-E26581D226DC}"/>
              </a:ext>
            </a:extLst>
          </p:cNvPr>
          <p:cNvSpPr txBox="1"/>
          <p:nvPr/>
        </p:nvSpPr>
        <p:spPr>
          <a:xfrm>
            <a:off x="7034153" y="4879868"/>
            <a:ext cx="1039352" cy="646331"/>
          </a:xfrm>
          <a:prstGeom prst="rect">
            <a:avLst/>
          </a:prstGeom>
          <a:noFill/>
        </p:spPr>
        <p:txBody>
          <a:bodyPr wrap="square" rtlCol="0">
            <a:spAutoFit/>
          </a:bodyPr>
          <a:lstStyle/>
          <a:p>
            <a:pPr algn="ctr"/>
            <a:r>
              <a:rPr lang="en-US" b="1" dirty="0">
                <a:solidFill>
                  <a:srgbClr val="7889FB"/>
                </a:solidFill>
                <a:latin typeface="Calibri" panose="020F0502020204030204" pitchFamily="34" charset="0"/>
                <a:cs typeface="Calibri" panose="020F0502020204030204" pitchFamily="34" charset="0"/>
              </a:rPr>
              <a:t>DevOps Engineer</a:t>
            </a:r>
          </a:p>
        </p:txBody>
      </p:sp>
      <p:pic>
        <p:nvPicPr>
          <p:cNvPr id="16" name="Picture 15">
            <a:extLst>
              <a:ext uri="{FF2B5EF4-FFF2-40B4-BE49-F238E27FC236}">
                <a16:creationId xmlns:a16="http://schemas.microsoft.com/office/drawing/2014/main" id="{39322767-70B1-DCBF-DB92-71F029B5B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761" y="3029918"/>
            <a:ext cx="726111" cy="74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a:extLst>
              <a:ext uri="{FF2B5EF4-FFF2-40B4-BE49-F238E27FC236}">
                <a16:creationId xmlns:a16="http://schemas.microsoft.com/office/drawing/2014/main" id="{BA8D1034-D633-6618-E329-F2AE9B08DF50}"/>
              </a:ext>
            </a:extLst>
          </p:cNvPr>
          <p:cNvPicPr>
            <a:picLocks noChangeAspect="1"/>
          </p:cNvPicPr>
          <p:nvPr/>
        </p:nvPicPr>
        <p:blipFill rotWithShape="1">
          <a:blip r:embed="rId4">
            <a:extLst>
              <a:ext uri="{28A0092B-C50C-407E-A947-70E740481C1C}">
                <a14:useLocalDpi xmlns:a14="http://schemas.microsoft.com/office/drawing/2010/main" val="0"/>
              </a:ext>
            </a:extLst>
          </a:blip>
          <a:srcRect l="8265" t="9698" r="6904" b="11693"/>
          <a:stretch/>
        </p:blipFill>
        <p:spPr>
          <a:xfrm>
            <a:off x="2944766" y="3715471"/>
            <a:ext cx="967752" cy="896761"/>
          </a:xfrm>
          <a:prstGeom prst="rect">
            <a:avLst/>
          </a:prstGeom>
        </p:spPr>
      </p:pic>
      <p:cxnSp>
        <p:nvCxnSpPr>
          <p:cNvPr id="18" name="Straight Arrow Connector 17">
            <a:extLst>
              <a:ext uri="{FF2B5EF4-FFF2-40B4-BE49-F238E27FC236}">
                <a16:creationId xmlns:a16="http://schemas.microsoft.com/office/drawing/2014/main" id="{3EC94050-71F6-05FA-D4DF-A913E40419C6}"/>
              </a:ext>
            </a:extLst>
          </p:cNvPr>
          <p:cNvCxnSpPr/>
          <p:nvPr/>
        </p:nvCxnSpPr>
        <p:spPr>
          <a:xfrm>
            <a:off x="4028920" y="3774182"/>
            <a:ext cx="3656752"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0017E72-7DE1-598F-CEF1-36662DB0255B}"/>
              </a:ext>
            </a:extLst>
          </p:cNvPr>
          <p:cNvSpPr txBox="1"/>
          <p:nvPr/>
        </p:nvSpPr>
        <p:spPr>
          <a:xfrm>
            <a:off x="4219838" y="3081168"/>
            <a:ext cx="3216549"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#2 Continuous Data Validation / Concept Drift Detection</a:t>
            </a:r>
          </a:p>
        </p:txBody>
      </p:sp>
      <p:sp>
        <p:nvSpPr>
          <p:cNvPr id="20" name="TextBox 19">
            <a:extLst>
              <a:ext uri="{FF2B5EF4-FFF2-40B4-BE49-F238E27FC236}">
                <a16:creationId xmlns:a16="http://schemas.microsoft.com/office/drawing/2014/main" id="{46C1A03F-A7B1-7C7E-20B6-EE8ED6E0694F}"/>
              </a:ext>
            </a:extLst>
          </p:cNvPr>
          <p:cNvSpPr txBox="1"/>
          <p:nvPr/>
        </p:nvSpPr>
        <p:spPr>
          <a:xfrm>
            <a:off x="8375740" y="4378590"/>
            <a:ext cx="1241158"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#3 Model</a:t>
            </a:r>
          </a:p>
          <a:p>
            <a:pPr algn="ctr"/>
            <a:r>
              <a:rPr lang="en-US" b="1" dirty="0">
                <a:solidFill>
                  <a:schemeClr val="accent1"/>
                </a:solidFill>
                <a:latin typeface="Calibri" panose="020F0502020204030204" pitchFamily="34" charset="0"/>
                <a:cs typeface="Calibri" panose="020F0502020204030204" pitchFamily="34" charset="0"/>
              </a:rPr>
              <a:t>Monitoring</a:t>
            </a:r>
          </a:p>
        </p:txBody>
      </p:sp>
      <p:sp>
        <p:nvSpPr>
          <p:cNvPr id="21" name="TextBox 20">
            <a:extLst>
              <a:ext uri="{FF2B5EF4-FFF2-40B4-BE49-F238E27FC236}">
                <a16:creationId xmlns:a16="http://schemas.microsoft.com/office/drawing/2014/main" id="{A1B41E4C-B70C-FB64-FB4D-637134738C27}"/>
              </a:ext>
            </a:extLst>
          </p:cNvPr>
          <p:cNvSpPr txBox="1"/>
          <p:nvPr/>
        </p:nvSpPr>
        <p:spPr>
          <a:xfrm>
            <a:off x="2906129" y="4741368"/>
            <a:ext cx="2615192" cy="923330"/>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#4 Periodic / Event-based Re-Training &amp; Updates</a:t>
            </a:r>
            <a:br>
              <a:rPr lang="en-US" b="1" dirty="0">
                <a:solidFill>
                  <a:schemeClr val="accent1"/>
                </a:solidFill>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(automatic / semi-manual)</a:t>
            </a:r>
          </a:p>
        </p:txBody>
      </p:sp>
      <p:sp>
        <p:nvSpPr>
          <p:cNvPr id="22" name="TextBox 21">
            <a:extLst>
              <a:ext uri="{FF2B5EF4-FFF2-40B4-BE49-F238E27FC236}">
                <a16:creationId xmlns:a16="http://schemas.microsoft.com/office/drawing/2014/main" id="{B83D86BC-C8B7-19E4-40A4-B3F829743D67}"/>
              </a:ext>
            </a:extLst>
          </p:cNvPr>
          <p:cNvSpPr txBox="1"/>
          <p:nvPr/>
        </p:nvSpPr>
        <p:spPr>
          <a:xfrm>
            <a:off x="1711279" y="3440968"/>
            <a:ext cx="1084852"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Prediction Requests</a:t>
            </a:r>
          </a:p>
        </p:txBody>
      </p:sp>
    </p:spTree>
    <p:extLst>
      <p:ext uri="{BB962C8B-B14F-4D97-AF65-F5344CB8AC3E}">
        <p14:creationId xmlns:p14="http://schemas.microsoft.com/office/powerpoint/2010/main" val="389653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5418CD-A943-54C9-CE3F-17156C3F39B3}"/>
              </a:ext>
            </a:extLst>
          </p:cNvPr>
          <p:cNvSpPr>
            <a:spLocks noGrp="1"/>
          </p:cNvSpPr>
          <p:nvPr>
            <p:ph type="body" sz="quarter" idx="18"/>
          </p:nvPr>
        </p:nvSpPr>
        <p:spPr/>
        <p:txBody>
          <a:bodyPr/>
          <a:lstStyle/>
          <a:p>
            <a:r>
              <a:rPr lang="en-US" dirty="0"/>
              <a:t>Goals:</a:t>
            </a:r>
          </a:p>
          <a:p>
            <a:pPr lvl="1"/>
            <a:endParaRPr lang="en-US" dirty="0"/>
          </a:p>
          <a:p>
            <a:pPr lvl="1"/>
            <a:endParaRPr lang="en-US" sz="1200" dirty="0"/>
          </a:p>
          <a:p>
            <a:r>
              <a:rPr lang="en-US" dirty="0"/>
              <a:t>#1 Check Deviations Training/Serving Data</a:t>
            </a:r>
          </a:p>
          <a:p>
            <a:pPr lvl="1"/>
            <a:r>
              <a:rPr lang="en-US" dirty="0"/>
              <a:t>Different data distributions, distinct items </a:t>
            </a:r>
            <a:r>
              <a:rPr lang="en-US" dirty="0">
                <a:sym typeface="Wingdings" panose="05000000000000000000" pitchFamily="2" charset="2"/>
              </a:rPr>
              <a:t> impact on model accuracy?</a:t>
            </a:r>
          </a:p>
          <a:p>
            <a:pPr marL="457200" lvl="1" indent="0">
              <a:buNone/>
            </a:pPr>
            <a:r>
              <a:rPr lang="en-US" dirty="0">
                <a:sym typeface="Wingdings" panose="05000000000000000000" pitchFamily="2" charset="2"/>
              </a:rPr>
              <a:t> See </a:t>
            </a:r>
            <a:r>
              <a:rPr lang="en-US" b="1" dirty="0">
                <a:solidFill>
                  <a:srgbClr val="7889FB"/>
                </a:solidFill>
                <a:sym typeface="Wingdings" panose="05000000000000000000" pitchFamily="2" charset="2"/>
              </a:rPr>
              <a:t>09 Data Acquisition and Preparation</a:t>
            </a:r>
            <a:r>
              <a:rPr lang="en-US" dirty="0">
                <a:sym typeface="Wingdings" panose="05000000000000000000" pitchFamily="2" charset="2"/>
              </a:rPr>
              <a:t> (Data Validation)</a:t>
            </a:r>
            <a:endParaRPr lang="en-US" sz="1200" dirty="0"/>
          </a:p>
          <a:p>
            <a:r>
              <a:rPr lang="en-US" dirty="0"/>
              <a:t>#2 Definition of Alerts</a:t>
            </a:r>
          </a:p>
          <a:p>
            <a:pPr lvl="1"/>
            <a:r>
              <a:rPr lang="en-US" dirty="0"/>
              <a:t>Understandable and actionable </a:t>
            </a:r>
          </a:p>
          <a:p>
            <a:pPr lvl="1"/>
            <a:r>
              <a:rPr lang="en-US" dirty="0"/>
              <a:t>Sensitivity for alerts (</a:t>
            </a:r>
            <a:r>
              <a:rPr lang="en-US" b="1" dirty="0">
                <a:solidFill>
                  <a:schemeClr val="accent1"/>
                </a:solidFill>
              </a:rPr>
              <a:t>ignored if too frequent</a:t>
            </a:r>
            <a:r>
              <a:rPr lang="en-US" dirty="0"/>
              <a:t>)</a:t>
            </a:r>
            <a:endParaRPr lang="en-US" sz="1200" dirty="0"/>
          </a:p>
          <a:p>
            <a:r>
              <a:rPr lang="en-US" dirty="0"/>
              <a:t>#3 Data Fixes</a:t>
            </a:r>
          </a:p>
          <a:p>
            <a:pPr lvl="1"/>
            <a:r>
              <a:rPr lang="en-US" dirty="0"/>
              <a:t>Identify problematic parts</a:t>
            </a:r>
          </a:p>
          <a:p>
            <a:pPr lvl="1"/>
            <a:r>
              <a:rPr lang="en-US" dirty="0"/>
              <a:t>Impact of fix on accuracy</a:t>
            </a:r>
          </a:p>
          <a:p>
            <a:pPr lvl="1"/>
            <a:r>
              <a:rPr lang="en-US" dirty="0"/>
              <a:t>How to backfill into training data</a:t>
            </a:r>
          </a:p>
          <a:p>
            <a:endParaRPr lang="en-US" dirty="0"/>
          </a:p>
        </p:txBody>
      </p:sp>
      <p:sp>
        <p:nvSpPr>
          <p:cNvPr id="3" name="Text Placeholder 2">
            <a:extLst>
              <a:ext uri="{FF2B5EF4-FFF2-40B4-BE49-F238E27FC236}">
                <a16:creationId xmlns:a16="http://schemas.microsoft.com/office/drawing/2014/main" id="{D0BDA644-91CB-57DB-2A80-BF9FA463B874}"/>
              </a:ext>
            </a:extLst>
          </p:cNvPr>
          <p:cNvSpPr>
            <a:spLocks noGrp="1"/>
          </p:cNvSpPr>
          <p:nvPr>
            <p:ph type="body" sz="quarter" idx="14"/>
          </p:nvPr>
        </p:nvSpPr>
        <p:spPr/>
        <p:txBody>
          <a:bodyPr/>
          <a:lstStyle/>
          <a:p>
            <a:r>
              <a:rPr lang="en-US" dirty="0"/>
              <a:t>Monitoring Deployed Models </a:t>
            </a:r>
          </a:p>
        </p:txBody>
      </p:sp>
      <p:sp>
        <p:nvSpPr>
          <p:cNvPr id="4" name="Rectangle 3">
            <a:extLst>
              <a:ext uri="{FF2B5EF4-FFF2-40B4-BE49-F238E27FC236}">
                <a16:creationId xmlns:a16="http://schemas.microsoft.com/office/drawing/2014/main" id="{C43E97D8-42B1-14EE-7C52-6CBE8BF7D94B}"/>
              </a:ext>
            </a:extLst>
          </p:cNvPr>
          <p:cNvSpPr/>
          <p:nvPr/>
        </p:nvSpPr>
        <p:spPr>
          <a:xfrm>
            <a:off x="2387773" y="1209130"/>
            <a:ext cx="3557619" cy="707886"/>
          </a:xfrm>
          <a:prstGeom prst="rect">
            <a:avLst/>
          </a:prstGeom>
        </p:spPr>
        <p:txBody>
          <a:bodyPr wrap="square">
            <a:spAutoFit/>
          </a:bodyPr>
          <a:lstStyle/>
          <a:p>
            <a:pPr algn="ctr"/>
            <a:r>
              <a:rPr lang="en-US" sz="2000" b="1" dirty="0">
                <a:solidFill>
                  <a:srgbClr val="7889FB"/>
                </a:solidFill>
                <a:latin typeface="Calibri" panose="020F0502020204030204" pitchFamily="34" charset="0"/>
                <a:cs typeface="Calibri" panose="020F0502020204030204" pitchFamily="34" charset="0"/>
              </a:rPr>
              <a:t>Robustness</a:t>
            </a:r>
            <a:r>
              <a:rPr lang="en-US" sz="2000" dirty="0">
                <a:latin typeface="Calibri" panose="020F0502020204030204" pitchFamily="34" charset="0"/>
                <a:cs typeface="Calibri" panose="020F0502020204030204" pitchFamily="34" charset="0"/>
              </a:rPr>
              <a:t> (e.g., data, latency)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and </a:t>
            </a:r>
            <a:r>
              <a:rPr lang="en-US" sz="2000" b="1" dirty="0">
                <a:solidFill>
                  <a:schemeClr val="accent1"/>
                </a:solidFill>
                <a:latin typeface="Calibri" panose="020F0502020204030204" pitchFamily="34" charset="0"/>
                <a:cs typeface="Calibri" panose="020F0502020204030204" pitchFamily="34" charset="0"/>
              </a:rPr>
              <a:t>model accuracy</a:t>
            </a:r>
          </a:p>
        </p:txBody>
      </p:sp>
      <p:pic>
        <p:nvPicPr>
          <p:cNvPr id="5" name="Picture 4">
            <a:extLst>
              <a:ext uri="{FF2B5EF4-FFF2-40B4-BE49-F238E27FC236}">
                <a16:creationId xmlns:a16="http://schemas.microsoft.com/office/drawing/2014/main" id="{EFE8D305-69E6-B3FC-3FA2-1BF16D4F349F}"/>
              </a:ext>
            </a:extLst>
          </p:cNvPr>
          <p:cNvPicPr>
            <a:picLocks noChangeAspect="1"/>
          </p:cNvPicPr>
          <p:nvPr/>
        </p:nvPicPr>
        <p:blipFill>
          <a:blip r:embed="rId3"/>
          <a:stretch>
            <a:fillRect/>
          </a:stretch>
        </p:blipFill>
        <p:spPr>
          <a:xfrm>
            <a:off x="9509416" y="429472"/>
            <a:ext cx="979157" cy="548640"/>
          </a:xfrm>
          <a:prstGeom prst="rect">
            <a:avLst/>
          </a:prstGeom>
          <a:ln w="25400">
            <a:solidFill>
              <a:srgbClr val="7889FB"/>
            </a:solidFill>
          </a:ln>
        </p:spPr>
      </p:pic>
      <p:sp>
        <p:nvSpPr>
          <p:cNvPr id="6" name="TextBox 5">
            <a:extLst>
              <a:ext uri="{FF2B5EF4-FFF2-40B4-BE49-F238E27FC236}">
                <a16:creationId xmlns:a16="http://schemas.microsoft.com/office/drawing/2014/main" id="{D53FBBB4-E408-8CDA-7D5C-F427C559FB6F}"/>
              </a:ext>
            </a:extLst>
          </p:cNvPr>
          <p:cNvSpPr txBox="1"/>
          <p:nvPr/>
        </p:nvSpPr>
        <p:spPr>
          <a:xfrm>
            <a:off x="6876150" y="1046819"/>
            <a:ext cx="3632520" cy="738664"/>
          </a:xfrm>
          <a:prstGeom prst="rect">
            <a:avLst/>
          </a:prstGeom>
          <a:noFill/>
        </p:spPr>
        <p:txBody>
          <a:bodyPr wrap="square" lIns="0" rIns="0" rtlCol="0">
            <a:spAutoFit/>
          </a:bodyPr>
          <a:lstStyle/>
          <a:p>
            <a:pPr algn="r"/>
            <a:r>
              <a:rPr lang="en-US" sz="140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Neoklis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Polyzotis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Sudip</a:t>
            </a:r>
            <a:r>
              <a:rPr lang="en-US" sz="1400" dirty="0">
                <a:latin typeface="Calibri" panose="020F0502020204030204" pitchFamily="34" charset="0"/>
                <a:cs typeface="Calibri" panose="020F0502020204030204" pitchFamily="34" charset="0"/>
              </a:rPr>
              <a:t> Roy, Steven Whang, Martin </a:t>
            </a:r>
            <a:r>
              <a:rPr lang="en-US" sz="1400" dirty="0" err="1">
                <a:latin typeface="Calibri" panose="020F0502020204030204" pitchFamily="34" charset="0"/>
                <a:cs typeface="Calibri" panose="020F0502020204030204" pitchFamily="34" charset="0"/>
              </a:rPr>
              <a:t>Zinkevich</a:t>
            </a:r>
            <a:r>
              <a:rPr lang="en-US" sz="1400" dirty="0">
                <a:latin typeface="Calibri" panose="020F0502020204030204" pitchFamily="34" charset="0"/>
                <a:cs typeface="Calibri" panose="020F0502020204030204" pitchFamily="34" charset="0"/>
              </a:rPr>
              <a:t>: Data Management Challenges in Production Machine Learning, </a:t>
            </a:r>
            <a:r>
              <a:rPr lang="en-US" sz="1400" b="1" dirty="0">
                <a:latin typeface="Calibri" panose="020F0502020204030204" pitchFamily="34" charset="0"/>
                <a:cs typeface="Calibri" panose="020F0502020204030204" pitchFamily="34" charset="0"/>
              </a:rPr>
              <a:t>SIGMOD 2017</a:t>
            </a:r>
            <a:r>
              <a:rPr lang="en-US" sz="1400" dirty="0">
                <a:latin typeface="Calibri" panose="020F0502020204030204" pitchFamily="34" charset="0"/>
                <a:cs typeface="Calibri" panose="020F0502020204030204" pitchFamily="34" charset="0"/>
              </a:rPr>
              <a:t>]</a:t>
            </a:r>
          </a:p>
        </p:txBody>
      </p:sp>
      <p:grpSp>
        <p:nvGrpSpPr>
          <p:cNvPr id="7" name="Group 6">
            <a:extLst>
              <a:ext uri="{FF2B5EF4-FFF2-40B4-BE49-F238E27FC236}">
                <a16:creationId xmlns:a16="http://schemas.microsoft.com/office/drawing/2014/main" id="{00E2381C-7969-2E16-5BF5-39E56D725E90}"/>
              </a:ext>
            </a:extLst>
          </p:cNvPr>
          <p:cNvGrpSpPr/>
          <p:nvPr/>
        </p:nvGrpSpPr>
        <p:grpSpPr>
          <a:xfrm>
            <a:off x="8486247" y="3010673"/>
            <a:ext cx="2522138" cy="1519639"/>
            <a:chOff x="6270170" y="3387193"/>
            <a:chExt cx="2522138" cy="1519639"/>
          </a:xfrm>
        </p:grpSpPr>
        <p:pic>
          <p:nvPicPr>
            <p:cNvPr id="8" name="Picture 7">
              <a:extLst>
                <a:ext uri="{FF2B5EF4-FFF2-40B4-BE49-F238E27FC236}">
                  <a16:creationId xmlns:a16="http://schemas.microsoft.com/office/drawing/2014/main" id="{2A98C3BF-A8EC-82E9-20DE-BC34A509C0AD}"/>
                </a:ext>
              </a:extLst>
            </p:cNvPr>
            <p:cNvPicPr>
              <a:picLocks noChangeAspect="1"/>
            </p:cNvPicPr>
            <p:nvPr/>
          </p:nvPicPr>
          <p:blipFill>
            <a:blip r:embed="rId4"/>
            <a:stretch>
              <a:fillRect/>
            </a:stretch>
          </p:blipFill>
          <p:spPr>
            <a:xfrm>
              <a:off x="6270170" y="3387193"/>
              <a:ext cx="2387311" cy="1419527"/>
            </a:xfrm>
            <a:prstGeom prst="rect">
              <a:avLst/>
            </a:prstGeom>
          </p:spPr>
        </p:pic>
        <p:sp>
          <p:nvSpPr>
            <p:cNvPr id="9" name="TextBox 8">
              <a:extLst>
                <a:ext uri="{FF2B5EF4-FFF2-40B4-BE49-F238E27FC236}">
                  <a16:creationId xmlns:a16="http://schemas.microsoft.com/office/drawing/2014/main" id="{46169A00-6529-CA50-B0CC-22A7AFE06FAF}"/>
                </a:ext>
              </a:extLst>
            </p:cNvPr>
            <p:cNvSpPr txBox="1"/>
            <p:nvPr/>
          </p:nvSpPr>
          <p:spPr>
            <a:xfrm>
              <a:off x="7244862" y="4260501"/>
              <a:ext cx="1547446"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During serving: </a:t>
              </a:r>
              <a:r>
                <a:rPr lang="en-US" dirty="0">
                  <a:solidFill>
                    <a:schemeClr val="accent1"/>
                  </a:solidFill>
                  <a:latin typeface="Calibri" panose="020F0502020204030204" pitchFamily="34" charset="0"/>
                  <a:cs typeface="Calibri" panose="020F0502020204030204" pitchFamily="34" charset="0"/>
                </a:rPr>
                <a:t>0.11</a:t>
              </a:r>
              <a:r>
                <a:rPr lang="en-US" dirty="0">
                  <a:latin typeface="Calibri" panose="020F0502020204030204" pitchFamily="34" charset="0"/>
                  <a:cs typeface="Calibri" panose="020F0502020204030204" pitchFamily="34" charset="0"/>
                </a:rPr>
                <a:t>?</a:t>
              </a:r>
            </a:p>
          </p:txBody>
        </p:sp>
      </p:grpSp>
      <p:sp>
        <p:nvSpPr>
          <p:cNvPr id="10" name="TextBox 9">
            <a:extLst>
              <a:ext uri="{FF2B5EF4-FFF2-40B4-BE49-F238E27FC236}">
                <a16:creationId xmlns:a16="http://schemas.microsoft.com/office/drawing/2014/main" id="{C3B066F6-277E-B7B3-8660-8BFD5924421E}"/>
              </a:ext>
            </a:extLst>
          </p:cNvPr>
          <p:cNvSpPr txBox="1"/>
          <p:nvPr/>
        </p:nvSpPr>
        <p:spPr>
          <a:xfrm>
            <a:off x="5181598" y="4888700"/>
            <a:ext cx="4842104" cy="646331"/>
          </a:xfrm>
          <a:prstGeom prst="rect">
            <a:avLst/>
          </a:prstGeom>
          <a:noFill/>
        </p:spPr>
        <p:txBody>
          <a:bodyPr wrap="square" lIns="0" rIns="0" rtlCol="0">
            <a:spAutoFit/>
          </a:bodyPr>
          <a:lstStyle/>
          <a:p>
            <a:pPr algn="ctr"/>
            <a:r>
              <a:rPr lang="en-US" b="1" dirty="0">
                <a:solidFill>
                  <a:srgbClr val="7889FB"/>
                </a:solidFill>
                <a:latin typeface="Calibri" panose="020F0502020204030204" pitchFamily="34" charset="0"/>
                <a:cs typeface="Calibri" panose="020F0502020204030204" pitchFamily="34" charset="0"/>
              </a:rPr>
              <a:t>“The question is not whether something is ‘wrong’. The question is whether it gets fixed”</a:t>
            </a:r>
          </a:p>
        </p:txBody>
      </p:sp>
    </p:spTree>
    <p:extLst>
      <p:ext uri="{BB962C8B-B14F-4D97-AF65-F5344CB8AC3E}">
        <p14:creationId xmlns:p14="http://schemas.microsoft.com/office/powerpoint/2010/main" val="415673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71E8A4-BB9A-CE76-35FF-8446632E39C8}"/>
              </a:ext>
            </a:extLst>
          </p:cNvPr>
          <p:cNvSpPr>
            <a:spLocks noGrp="1"/>
          </p:cNvSpPr>
          <p:nvPr>
            <p:ph type="body" sz="quarter" idx="18"/>
          </p:nvPr>
        </p:nvSpPr>
        <p:spPr/>
        <p:txBody>
          <a:bodyPr/>
          <a:lstStyle/>
          <a:p>
            <a:r>
              <a:rPr lang="en-US" dirty="0"/>
              <a:t>Alert Guidelines</a:t>
            </a:r>
          </a:p>
          <a:p>
            <a:pPr lvl="1"/>
            <a:r>
              <a:rPr lang="en-US" b="1" dirty="0">
                <a:solidFill>
                  <a:srgbClr val="7889FB"/>
                </a:solidFill>
              </a:rPr>
              <a:t>Make them actionable</a:t>
            </a:r>
            <a:br>
              <a:rPr lang="en-US" dirty="0"/>
            </a:br>
            <a:r>
              <a:rPr lang="en-US" dirty="0"/>
              <a:t>missing field, </a:t>
            </a:r>
            <a:br>
              <a:rPr lang="en-US" dirty="0"/>
            </a:br>
            <a:r>
              <a:rPr lang="en-US" dirty="0"/>
              <a:t>field has new values, </a:t>
            </a:r>
            <a:br>
              <a:rPr lang="en-US" dirty="0"/>
            </a:br>
            <a:r>
              <a:rPr lang="en-US" dirty="0"/>
              <a:t>distribution changes</a:t>
            </a:r>
          </a:p>
          <a:p>
            <a:pPr lvl="1"/>
            <a:r>
              <a:rPr lang="en-US" b="1" dirty="0">
                <a:solidFill>
                  <a:srgbClr val="7889FB"/>
                </a:solidFill>
              </a:rPr>
              <a:t>Question</a:t>
            </a:r>
            <a:r>
              <a:rPr lang="en-US" dirty="0"/>
              <a:t> data AND constraints</a:t>
            </a:r>
          </a:p>
          <a:p>
            <a:pPr lvl="1"/>
            <a:r>
              <a:rPr lang="en-US" dirty="0"/>
              <a:t>Combining repairs: </a:t>
            </a:r>
            <a:br>
              <a:rPr lang="en-US" dirty="0"/>
            </a:br>
            <a:r>
              <a:rPr lang="en-US" b="1" dirty="0">
                <a:solidFill>
                  <a:srgbClr val="7889FB"/>
                </a:solidFill>
              </a:rPr>
              <a:t>principle of minimality</a:t>
            </a:r>
          </a:p>
          <a:p>
            <a:pPr lvl="1"/>
            <a:endParaRPr lang="en-US" dirty="0"/>
          </a:p>
          <a:p>
            <a:r>
              <a:rPr lang="en-US" dirty="0"/>
              <a:t>Complex Data Lifecycle</a:t>
            </a:r>
          </a:p>
          <a:p>
            <a:pPr lvl="1"/>
            <a:r>
              <a:rPr lang="en-US" dirty="0"/>
              <a:t>Adding new features to production ML pipelines is a </a:t>
            </a:r>
            <a:r>
              <a:rPr lang="en-US" b="1" dirty="0">
                <a:solidFill>
                  <a:schemeClr val="accent1"/>
                </a:solidFill>
              </a:rPr>
              <a:t>complex process</a:t>
            </a:r>
          </a:p>
          <a:p>
            <a:pPr lvl="1"/>
            <a:r>
              <a:rPr lang="en-US" dirty="0"/>
              <a:t>Data does not live in a DBMS; data often resides in </a:t>
            </a:r>
            <a:r>
              <a:rPr lang="en-US" b="1" dirty="0">
                <a:solidFill>
                  <a:schemeClr val="accent1"/>
                </a:solidFill>
              </a:rPr>
              <a:t>multiple storage systems </a:t>
            </a:r>
            <a:br>
              <a:rPr lang="en-US" b="1" dirty="0">
                <a:solidFill>
                  <a:schemeClr val="accent1"/>
                </a:solidFill>
              </a:rPr>
            </a:br>
            <a:r>
              <a:rPr lang="en-US" dirty="0"/>
              <a:t>that have </a:t>
            </a:r>
            <a:r>
              <a:rPr lang="en-US" b="1" dirty="0">
                <a:solidFill>
                  <a:schemeClr val="accent1"/>
                </a:solidFill>
              </a:rPr>
              <a:t>different characteristics</a:t>
            </a:r>
          </a:p>
          <a:p>
            <a:pPr lvl="1"/>
            <a:r>
              <a:rPr lang="en-US" dirty="0"/>
              <a:t>Collecting data for training can be </a:t>
            </a:r>
            <a:r>
              <a:rPr lang="en-US" b="1" dirty="0">
                <a:solidFill>
                  <a:schemeClr val="accent1"/>
                </a:solidFill>
              </a:rPr>
              <a:t>hard and expensive</a:t>
            </a:r>
          </a:p>
          <a:p>
            <a:endParaRPr lang="en-US" dirty="0"/>
          </a:p>
        </p:txBody>
      </p:sp>
      <p:sp>
        <p:nvSpPr>
          <p:cNvPr id="3" name="Text Placeholder 2">
            <a:extLst>
              <a:ext uri="{FF2B5EF4-FFF2-40B4-BE49-F238E27FC236}">
                <a16:creationId xmlns:a16="http://schemas.microsoft.com/office/drawing/2014/main" id="{BA44FA81-3594-3B39-F13A-0CC5FEED3D5D}"/>
              </a:ext>
            </a:extLst>
          </p:cNvPr>
          <p:cNvSpPr>
            <a:spLocks noGrp="1"/>
          </p:cNvSpPr>
          <p:nvPr>
            <p:ph type="body" sz="quarter" idx="14"/>
          </p:nvPr>
        </p:nvSpPr>
        <p:spPr/>
        <p:txBody>
          <a:bodyPr/>
          <a:lstStyle/>
          <a:p>
            <a:r>
              <a:rPr lang="en-US" dirty="0"/>
              <a:t>Monitoring Deployed Models, cont.</a:t>
            </a:r>
          </a:p>
        </p:txBody>
      </p:sp>
      <p:pic>
        <p:nvPicPr>
          <p:cNvPr id="4" name="Picture 3">
            <a:extLst>
              <a:ext uri="{FF2B5EF4-FFF2-40B4-BE49-F238E27FC236}">
                <a16:creationId xmlns:a16="http://schemas.microsoft.com/office/drawing/2014/main" id="{6F21F31D-EDDC-50FA-D005-0D4B7B88EDF2}"/>
              </a:ext>
            </a:extLst>
          </p:cNvPr>
          <p:cNvPicPr>
            <a:picLocks noChangeAspect="1"/>
          </p:cNvPicPr>
          <p:nvPr/>
        </p:nvPicPr>
        <p:blipFill>
          <a:blip r:embed="rId2"/>
          <a:stretch>
            <a:fillRect/>
          </a:stretch>
        </p:blipFill>
        <p:spPr>
          <a:xfrm>
            <a:off x="9509416" y="429472"/>
            <a:ext cx="979157" cy="548640"/>
          </a:xfrm>
          <a:prstGeom prst="rect">
            <a:avLst/>
          </a:prstGeom>
          <a:ln w="25400">
            <a:solidFill>
              <a:srgbClr val="7889FB"/>
            </a:solidFill>
          </a:ln>
        </p:spPr>
      </p:pic>
      <p:sp>
        <p:nvSpPr>
          <p:cNvPr id="5" name="TextBox 4">
            <a:extLst>
              <a:ext uri="{FF2B5EF4-FFF2-40B4-BE49-F238E27FC236}">
                <a16:creationId xmlns:a16="http://schemas.microsoft.com/office/drawing/2014/main" id="{22FB8241-8B7B-8910-0570-4E9E2FB58E19}"/>
              </a:ext>
            </a:extLst>
          </p:cNvPr>
          <p:cNvSpPr txBox="1"/>
          <p:nvPr/>
        </p:nvSpPr>
        <p:spPr>
          <a:xfrm>
            <a:off x="6876150" y="1046819"/>
            <a:ext cx="3632520" cy="738664"/>
          </a:xfrm>
          <a:prstGeom prst="rect">
            <a:avLst/>
          </a:prstGeom>
          <a:noFill/>
        </p:spPr>
        <p:txBody>
          <a:bodyPr wrap="square" lIns="0" rIns="0" rtlCol="0">
            <a:spAutoFit/>
          </a:bodyPr>
          <a:lstStyle/>
          <a:p>
            <a:pPr algn="r"/>
            <a:r>
              <a:rPr lang="en-US" sz="140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Neoklis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Polyzotis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Sudip</a:t>
            </a:r>
            <a:r>
              <a:rPr lang="en-US" sz="1400" dirty="0">
                <a:latin typeface="Calibri" panose="020F0502020204030204" pitchFamily="34" charset="0"/>
                <a:cs typeface="Calibri" panose="020F0502020204030204" pitchFamily="34" charset="0"/>
              </a:rPr>
              <a:t> Roy, Steven Whang, Martin </a:t>
            </a:r>
            <a:r>
              <a:rPr lang="en-US" sz="1400" dirty="0" err="1">
                <a:latin typeface="Calibri" panose="020F0502020204030204" pitchFamily="34" charset="0"/>
                <a:cs typeface="Calibri" panose="020F0502020204030204" pitchFamily="34" charset="0"/>
              </a:rPr>
              <a:t>Zinkevich</a:t>
            </a:r>
            <a:r>
              <a:rPr lang="en-US" sz="1400" dirty="0">
                <a:latin typeface="Calibri" panose="020F0502020204030204" pitchFamily="34" charset="0"/>
                <a:cs typeface="Calibri" panose="020F0502020204030204" pitchFamily="34" charset="0"/>
              </a:rPr>
              <a:t>: Data Management Challenges in Production Machine Learning, </a:t>
            </a:r>
            <a:r>
              <a:rPr lang="en-US" sz="1400" b="1" dirty="0">
                <a:latin typeface="Calibri" panose="020F0502020204030204" pitchFamily="34" charset="0"/>
                <a:cs typeface="Calibri" panose="020F0502020204030204" pitchFamily="34" charset="0"/>
              </a:rPr>
              <a:t>SIGMOD 2017</a:t>
            </a:r>
            <a:r>
              <a:rPr lang="en-US" sz="14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8C2A1909-8C3B-1604-0139-B814819508E6}"/>
              </a:ext>
            </a:extLst>
          </p:cNvPr>
          <p:cNvPicPr>
            <a:picLocks noChangeAspect="1"/>
          </p:cNvPicPr>
          <p:nvPr/>
        </p:nvPicPr>
        <p:blipFill>
          <a:blip r:embed="rId3"/>
          <a:stretch>
            <a:fillRect/>
          </a:stretch>
        </p:blipFill>
        <p:spPr>
          <a:xfrm>
            <a:off x="9788401" y="3575265"/>
            <a:ext cx="712347" cy="548640"/>
          </a:xfrm>
          <a:prstGeom prst="rect">
            <a:avLst/>
          </a:prstGeom>
          <a:ln w="25400">
            <a:solidFill>
              <a:srgbClr val="7889FB"/>
            </a:solidFill>
          </a:ln>
        </p:spPr>
      </p:pic>
      <p:sp>
        <p:nvSpPr>
          <p:cNvPr id="7" name="TextBox 6">
            <a:extLst>
              <a:ext uri="{FF2B5EF4-FFF2-40B4-BE49-F238E27FC236}">
                <a16:creationId xmlns:a16="http://schemas.microsoft.com/office/drawing/2014/main" id="{C7A09593-F9B9-94D4-15B0-5002BD61326E}"/>
              </a:ext>
            </a:extLst>
          </p:cNvPr>
          <p:cNvSpPr txBox="1"/>
          <p:nvPr/>
        </p:nvSpPr>
        <p:spPr>
          <a:xfrm>
            <a:off x="6858492" y="3466520"/>
            <a:ext cx="2762250" cy="523220"/>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[Xu Chu, </a:t>
            </a:r>
            <a:r>
              <a:rPr lang="en-US" sz="1400" dirty="0" err="1">
                <a:latin typeface="Calibri" panose="020F0502020204030204" pitchFamily="34" charset="0"/>
                <a:cs typeface="Calibri" panose="020F0502020204030204" pitchFamily="34" charset="0"/>
              </a:rPr>
              <a:t>Ihab</a:t>
            </a:r>
            <a:r>
              <a:rPr lang="en-US" sz="1400" dirty="0">
                <a:latin typeface="Calibri" panose="020F0502020204030204" pitchFamily="34" charset="0"/>
                <a:cs typeface="Calibri" panose="020F0502020204030204" pitchFamily="34" charset="0"/>
              </a:rPr>
              <a:t> F. </a:t>
            </a:r>
            <a:r>
              <a:rPr lang="en-US" sz="1400" dirty="0" err="1">
                <a:latin typeface="Calibri" panose="020F0502020204030204" pitchFamily="34" charset="0"/>
                <a:cs typeface="Calibri" panose="020F0502020204030204" pitchFamily="34" charset="0"/>
              </a:rPr>
              <a:t>Ilyas</a:t>
            </a:r>
            <a:r>
              <a:rPr lang="en-US" sz="1400" dirty="0">
                <a:latin typeface="Calibri" panose="020F0502020204030204" pitchFamily="34" charset="0"/>
                <a:cs typeface="Calibri" panose="020F0502020204030204" pitchFamily="34" charset="0"/>
              </a:rPr>
              <a:t>: Qualitative Data Cleaning. Tutorial, </a:t>
            </a:r>
            <a:r>
              <a:rPr lang="en-US" sz="1400" b="1" dirty="0">
                <a:latin typeface="Calibri" panose="020F0502020204030204" pitchFamily="34" charset="0"/>
                <a:cs typeface="Calibri" panose="020F0502020204030204" pitchFamily="34" charset="0"/>
              </a:rPr>
              <a:t>PVLDB 2016</a:t>
            </a:r>
            <a:r>
              <a:rPr lang="en-US" sz="1400" dirty="0">
                <a:latin typeface="Calibri" panose="020F0502020204030204" pitchFamily="34" charset="0"/>
                <a:cs typeface="Calibri" panose="020F0502020204030204" pitchFamily="34" charset="0"/>
              </a:rPr>
              <a:t>]</a:t>
            </a:r>
          </a:p>
        </p:txBody>
      </p:sp>
      <p:cxnSp>
        <p:nvCxnSpPr>
          <p:cNvPr id="8" name="Straight Arrow Connector 7">
            <a:extLst>
              <a:ext uri="{FF2B5EF4-FFF2-40B4-BE49-F238E27FC236}">
                <a16:creationId xmlns:a16="http://schemas.microsoft.com/office/drawing/2014/main" id="{F515B9C2-1C7A-4A90-84CE-B34407C15B0E}"/>
              </a:ext>
            </a:extLst>
          </p:cNvPr>
          <p:cNvCxnSpPr/>
          <p:nvPr/>
        </p:nvCxnSpPr>
        <p:spPr>
          <a:xfrm>
            <a:off x="3689163" y="1980537"/>
            <a:ext cx="0" cy="686647"/>
          </a:xfrm>
          <a:prstGeom prst="straightConnector1">
            <a:avLst/>
          </a:prstGeom>
          <a:ln w="19050">
            <a:solidFill>
              <a:srgbClr val="7889FB"/>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0F45182-ECAC-C56F-05F3-024A3C19A845}"/>
              </a:ext>
            </a:extLst>
          </p:cNvPr>
          <p:cNvSpPr txBox="1"/>
          <p:nvPr/>
        </p:nvSpPr>
        <p:spPr>
          <a:xfrm>
            <a:off x="3910227" y="1980537"/>
            <a:ext cx="1075174" cy="646331"/>
          </a:xfrm>
          <a:prstGeom prst="rect">
            <a:avLst/>
          </a:prstGeom>
          <a:noFill/>
        </p:spPr>
        <p:txBody>
          <a:bodyPr wrap="square" lIns="0" rIns="0" rtlCol="0">
            <a:spAutoFit/>
          </a:bodyPr>
          <a:lstStyle/>
          <a:p>
            <a:pPr algn="ctr"/>
            <a:r>
              <a:rPr lang="en-US" dirty="0">
                <a:solidFill>
                  <a:schemeClr val="accent1"/>
                </a:solidFill>
                <a:latin typeface="Calibri" panose="020F0502020204030204" pitchFamily="34" charset="0"/>
                <a:cs typeface="Calibri" panose="020F0502020204030204" pitchFamily="34" charset="0"/>
              </a:rPr>
              <a:t>less actionable</a:t>
            </a:r>
          </a:p>
        </p:txBody>
      </p:sp>
      <p:sp>
        <p:nvSpPr>
          <p:cNvPr id="10" name="TextBox 9">
            <a:extLst>
              <a:ext uri="{FF2B5EF4-FFF2-40B4-BE49-F238E27FC236}">
                <a16:creationId xmlns:a16="http://schemas.microsoft.com/office/drawing/2014/main" id="{3C7BC92F-DE6E-C98D-3239-3EBAE8970984}"/>
              </a:ext>
            </a:extLst>
          </p:cNvPr>
          <p:cNvSpPr txBox="1"/>
          <p:nvPr/>
        </p:nvSpPr>
        <p:spPr>
          <a:xfrm>
            <a:off x="7069194" y="2771925"/>
            <a:ext cx="2811443"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[George </a:t>
            </a:r>
            <a:r>
              <a:rPr lang="en-US" sz="1400" dirty="0" err="1">
                <a:latin typeface="Calibri" panose="020F0502020204030204" pitchFamily="34" charset="0"/>
                <a:cs typeface="Calibri" panose="020F0502020204030204" pitchFamily="34" charset="0"/>
              </a:rPr>
              <a:t>Beskales</a:t>
            </a:r>
            <a:r>
              <a:rPr lang="en-US" sz="1400" dirty="0">
                <a:latin typeface="Calibri" panose="020F0502020204030204" pitchFamily="34" charset="0"/>
                <a:cs typeface="Calibri" panose="020F0502020204030204" pitchFamily="34" charset="0"/>
              </a:rPr>
              <a:t> et al: On the relative trust between inconsistent data and inaccurate constraints. </a:t>
            </a:r>
            <a:r>
              <a:rPr lang="en-US" sz="1400" b="1" dirty="0">
                <a:latin typeface="Calibri" panose="020F0502020204030204" pitchFamily="34" charset="0"/>
                <a:cs typeface="Calibri" panose="020F0502020204030204" pitchFamily="34" charset="0"/>
              </a:rPr>
              <a:t>ICDE 2013</a:t>
            </a:r>
            <a:r>
              <a:rPr lang="en-US" sz="1400" dirty="0">
                <a:latin typeface="Calibri" panose="020F0502020204030204" pitchFamily="34" charset="0"/>
                <a:cs typeface="Calibri" panose="020F0502020204030204" pitchFamily="34" charset="0"/>
              </a:rPr>
              <a:t>]</a:t>
            </a:r>
          </a:p>
        </p:txBody>
      </p:sp>
      <p:pic>
        <p:nvPicPr>
          <p:cNvPr id="11" name="Picture 10">
            <a:extLst>
              <a:ext uri="{FF2B5EF4-FFF2-40B4-BE49-F238E27FC236}">
                <a16:creationId xmlns:a16="http://schemas.microsoft.com/office/drawing/2014/main" id="{F790DF79-6A98-5940-AC5E-96B82F4AEFD6}"/>
              </a:ext>
            </a:extLst>
          </p:cNvPr>
          <p:cNvPicPr>
            <a:picLocks noChangeAspect="1"/>
          </p:cNvPicPr>
          <p:nvPr/>
        </p:nvPicPr>
        <p:blipFill>
          <a:blip r:embed="rId4"/>
          <a:stretch>
            <a:fillRect/>
          </a:stretch>
        </p:blipFill>
        <p:spPr>
          <a:xfrm>
            <a:off x="10012419" y="2831265"/>
            <a:ext cx="496251" cy="640080"/>
          </a:xfrm>
          <a:prstGeom prst="rect">
            <a:avLst/>
          </a:prstGeom>
          <a:ln w="25400">
            <a:solidFill>
              <a:srgbClr val="7889FB"/>
            </a:solidFill>
          </a:ln>
        </p:spPr>
      </p:pic>
    </p:spTree>
    <p:extLst>
      <p:ext uri="{BB962C8B-B14F-4D97-AF65-F5344CB8AC3E}">
        <p14:creationId xmlns:p14="http://schemas.microsoft.com/office/powerpoint/2010/main" val="11599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CE4ABE-3447-C6C1-BD74-0121F6A0FBCA}"/>
              </a:ext>
            </a:extLst>
          </p:cNvPr>
          <p:cNvSpPr>
            <a:spLocks noGrp="1"/>
          </p:cNvSpPr>
          <p:nvPr>
            <p:ph type="body" sz="quarter" idx="18"/>
          </p:nvPr>
        </p:nvSpPr>
        <p:spPr/>
        <p:txBody>
          <a:bodyPr/>
          <a:lstStyle/>
          <a:p>
            <a:r>
              <a:rPr lang="en-US" dirty="0"/>
              <a:t>Recap Concept Drift </a:t>
            </a:r>
            <a:r>
              <a:rPr lang="en-US" b="0" dirty="0"/>
              <a:t>(features </a:t>
            </a:r>
            <a:r>
              <a:rPr lang="en-US" b="0" dirty="0">
                <a:sym typeface="Wingdings" panose="05000000000000000000" pitchFamily="2" charset="2"/>
              </a:rPr>
              <a:t> labels</a:t>
            </a:r>
            <a:r>
              <a:rPr lang="en-US" b="0" dirty="0"/>
              <a:t>)</a:t>
            </a:r>
          </a:p>
          <a:p>
            <a:pPr lvl="1"/>
            <a:r>
              <a:rPr lang="en-US" b="1" dirty="0">
                <a:solidFill>
                  <a:schemeClr val="accent1"/>
                </a:solidFill>
              </a:rPr>
              <a:t>Change of statistical properties</a:t>
            </a:r>
            <a:r>
              <a:rPr lang="en-US" dirty="0">
                <a:solidFill>
                  <a:schemeClr val="tx1"/>
                </a:solidFill>
              </a:rPr>
              <a:t> / dependencies (features-labels)</a:t>
            </a:r>
          </a:p>
          <a:p>
            <a:pPr lvl="1"/>
            <a:r>
              <a:rPr lang="en-US" dirty="0"/>
              <a:t>Requires re-training, parametric approaches for deciding when to retrain </a:t>
            </a:r>
          </a:p>
          <a:p>
            <a:pPr lvl="1"/>
            <a:endParaRPr lang="en-US" dirty="0"/>
          </a:p>
          <a:p>
            <a:r>
              <a:rPr lang="en-US" dirty="0"/>
              <a:t>#1 Input Data Changes</a:t>
            </a:r>
          </a:p>
          <a:p>
            <a:pPr lvl="1"/>
            <a:r>
              <a:rPr lang="en-US" dirty="0"/>
              <a:t>Population change (gradual/sudden), but also new categories, data errors</a:t>
            </a:r>
          </a:p>
          <a:p>
            <a:pPr lvl="1"/>
            <a:r>
              <a:rPr lang="en-US" b="1" dirty="0">
                <a:solidFill>
                  <a:schemeClr val="accent1"/>
                </a:solidFill>
              </a:rPr>
              <a:t>Covariance shift</a:t>
            </a:r>
            <a:r>
              <a:rPr lang="en-US" dirty="0"/>
              <a:t> p(x) with constant p(</a:t>
            </a:r>
            <a:r>
              <a:rPr lang="en-US" dirty="0" err="1"/>
              <a:t>y|x</a:t>
            </a:r>
            <a:r>
              <a:rPr lang="en-US" dirty="0"/>
              <a:t>)</a:t>
            </a:r>
          </a:p>
          <a:p>
            <a:pPr lvl="1"/>
            <a:endParaRPr lang="en-US" dirty="0"/>
          </a:p>
          <a:p>
            <a:r>
              <a:rPr lang="en-US" dirty="0"/>
              <a:t>#2 Output Data Changes</a:t>
            </a:r>
          </a:p>
          <a:p>
            <a:pPr lvl="1"/>
            <a:r>
              <a:rPr lang="en-US" b="1" dirty="0">
                <a:solidFill>
                  <a:schemeClr val="accent1"/>
                </a:solidFill>
              </a:rPr>
              <a:t>Label shift</a:t>
            </a:r>
            <a:r>
              <a:rPr lang="en-US" dirty="0"/>
              <a:t> p(y)</a:t>
            </a:r>
          </a:p>
          <a:p>
            <a:pPr lvl="1"/>
            <a:r>
              <a:rPr lang="en-US" dirty="0"/>
              <a:t>Constant conditional feature distributed p(</a:t>
            </a:r>
            <a:r>
              <a:rPr lang="en-US" dirty="0" err="1"/>
              <a:t>x|y</a:t>
            </a:r>
            <a:r>
              <a:rPr lang="en-US" dirty="0"/>
              <a:t>)</a:t>
            </a:r>
          </a:p>
          <a:p>
            <a:pPr lvl="1"/>
            <a:endParaRPr lang="en-US" dirty="0"/>
          </a:p>
          <a:p>
            <a:pPr marL="228600" lvl="1">
              <a:buClr>
                <a:srgbClr val="F70146"/>
              </a:buClr>
            </a:pPr>
            <a:r>
              <a:rPr lang="en-US" sz="2000" b="1" dirty="0"/>
              <a:t>Goals:</a:t>
            </a:r>
            <a:r>
              <a:rPr lang="en-US" sz="2000" dirty="0"/>
              <a:t> Fast adaptation; noise vs change, recurring contexts, small overhead</a:t>
            </a:r>
          </a:p>
          <a:p>
            <a:endParaRPr lang="en-US" dirty="0"/>
          </a:p>
        </p:txBody>
      </p:sp>
      <p:sp>
        <p:nvSpPr>
          <p:cNvPr id="3" name="Text Placeholder 2">
            <a:extLst>
              <a:ext uri="{FF2B5EF4-FFF2-40B4-BE49-F238E27FC236}">
                <a16:creationId xmlns:a16="http://schemas.microsoft.com/office/drawing/2014/main" id="{6B7FAC8D-C6BC-75A2-DA3E-1E0051A4C33B}"/>
              </a:ext>
            </a:extLst>
          </p:cNvPr>
          <p:cNvSpPr>
            <a:spLocks noGrp="1"/>
          </p:cNvSpPr>
          <p:nvPr>
            <p:ph type="body" sz="quarter" idx="14"/>
          </p:nvPr>
        </p:nvSpPr>
        <p:spPr/>
        <p:txBody>
          <a:bodyPr/>
          <a:lstStyle/>
          <a:p>
            <a:r>
              <a:rPr lang="en-US" dirty="0"/>
              <a:t>Concept Drift</a:t>
            </a:r>
          </a:p>
        </p:txBody>
      </p:sp>
      <p:pic>
        <p:nvPicPr>
          <p:cNvPr id="7" name="Picture 6">
            <a:extLst>
              <a:ext uri="{FF2B5EF4-FFF2-40B4-BE49-F238E27FC236}">
                <a16:creationId xmlns:a16="http://schemas.microsoft.com/office/drawing/2014/main" id="{68FB74DB-62BE-5329-E4E9-287DC710F804}"/>
              </a:ext>
            </a:extLst>
          </p:cNvPr>
          <p:cNvPicPr>
            <a:picLocks noChangeAspect="1"/>
          </p:cNvPicPr>
          <p:nvPr/>
        </p:nvPicPr>
        <p:blipFill>
          <a:blip r:embed="rId2"/>
          <a:stretch>
            <a:fillRect/>
          </a:stretch>
        </p:blipFill>
        <p:spPr>
          <a:xfrm>
            <a:off x="9755378" y="396545"/>
            <a:ext cx="711677" cy="548640"/>
          </a:xfrm>
          <a:prstGeom prst="rect">
            <a:avLst/>
          </a:prstGeom>
          <a:ln w="25400">
            <a:solidFill>
              <a:srgbClr val="7889FB"/>
            </a:solidFill>
          </a:ln>
        </p:spPr>
      </p:pic>
      <p:sp>
        <p:nvSpPr>
          <p:cNvPr id="8" name="TextBox 7">
            <a:extLst>
              <a:ext uri="{FF2B5EF4-FFF2-40B4-BE49-F238E27FC236}">
                <a16:creationId xmlns:a16="http://schemas.microsoft.com/office/drawing/2014/main" id="{5176F50F-D51E-0ECD-47CE-028FD60F084B}"/>
              </a:ext>
            </a:extLst>
          </p:cNvPr>
          <p:cNvSpPr txBox="1"/>
          <p:nvPr/>
        </p:nvSpPr>
        <p:spPr>
          <a:xfrm>
            <a:off x="6293223" y="306110"/>
            <a:ext cx="3353430"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lt-LT" sz="1400" dirty="0">
                <a:latin typeface="Calibri" panose="020F0502020204030204" pitchFamily="34" charset="0"/>
                <a:cs typeface="Calibri" panose="020F0502020204030204" pitchFamily="34" charset="0"/>
              </a:rPr>
              <a:t>A. Bifet, J. Gama, M. Pechenizkiy, I. Žliobaitė</a:t>
            </a:r>
            <a:r>
              <a:rPr lang="en-US" sz="1400" dirty="0">
                <a:latin typeface="Calibri" panose="020F0502020204030204" pitchFamily="34" charset="0"/>
                <a:cs typeface="Calibri" panose="020F0502020204030204" pitchFamily="34" charset="0"/>
              </a:rPr>
              <a:t>: Handling Concept Drift: Importance, Challenges &amp; Solutions, </a:t>
            </a:r>
            <a:r>
              <a:rPr lang="en-US" sz="1400" b="1" dirty="0">
                <a:latin typeface="Calibri" panose="020F0502020204030204" pitchFamily="34" charset="0"/>
                <a:cs typeface="Calibri" panose="020F0502020204030204" pitchFamily="34" charset="0"/>
              </a:rPr>
              <a:t>PAKDD 2011</a:t>
            </a:r>
            <a:r>
              <a:rPr lang="en-US" sz="1400" dirty="0">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D72D5F23-7808-3209-3C0A-015B211F5205}"/>
              </a:ext>
            </a:extLst>
          </p:cNvPr>
          <p:cNvPicPr>
            <a:picLocks noChangeAspect="1"/>
          </p:cNvPicPr>
          <p:nvPr/>
        </p:nvPicPr>
        <p:blipFill>
          <a:blip r:embed="rId3"/>
          <a:stretch>
            <a:fillRect/>
          </a:stretch>
        </p:blipFill>
        <p:spPr>
          <a:xfrm>
            <a:off x="6534780" y="3479273"/>
            <a:ext cx="5095663" cy="1514305"/>
          </a:xfrm>
          <a:prstGeom prst="rect">
            <a:avLst/>
          </a:prstGeom>
        </p:spPr>
      </p:pic>
    </p:spTree>
    <p:extLst>
      <p:ext uri="{BB962C8B-B14F-4D97-AF65-F5344CB8AC3E}">
        <p14:creationId xmlns:p14="http://schemas.microsoft.com/office/powerpoint/2010/main" val="253498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C13BC2-4FC4-1AC1-405F-C41E2E1A1D8D}"/>
              </a:ext>
            </a:extLst>
          </p:cNvPr>
          <p:cNvSpPr>
            <a:spLocks noGrp="1"/>
          </p:cNvSpPr>
          <p:nvPr>
            <p:ph type="body" sz="quarter" idx="18"/>
          </p:nvPr>
        </p:nvSpPr>
        <p:spPr/>
        <p:txBody>
          <a:bodyPr/>
          <a:lstStyle/>
          <a:p>
            <a:r>
              <a:rPr lang="en-US" dirty="0">
                <a:solidFill>
                  <a:srgbClr val="7889FB"/>
                </a:solidFill>
              </a:rPr>
              <a:t>Approach 1: </a:t>
            </a:r>
            <a:r>
              <a:rPr lang="en-US" dirty="0"/>
              <a:t>Periodic Re-Training</a:t>
            </a:r>
          </a:p>
          <a:p>
            <a:pPr lvl="1"/>
            <a:r>
              <a:rPr lang="en-US" dirty="0"/>
              <a:t>Training: </a:t>
            </a:r>
            <a:r>
              <a:rPr lang="en-US" b="1" dirty="0">
                <a:solidFill>
                  <a:schemeClr val="accent1"/>
                </a:solidFill>
              </a:rPr>
              <a:t>window of latest data</a:t>
            </a:r>
            <a:r>
              <a:rPr lang="en-US" dirty="0"/>
              <a:t> + data selection/weighting</a:t>
            </a:r>
          </a:p>
          <a:p>
            <a:pPr lvl="1"/>
            <a:r>
              <a:rPr lang="en-US" dirty="0"/>
              <a:t>Alternatives: incremental maintenance, warm starting, online learning</a:t>
            </a:r>
          </a:p>
          <a:p>
            <a:pPr lvl="3"/>
            <a:endParaRPr lang="en-US" sz="1000" dirty="0"/>
          </a:p>
          <a:p>
            <a:r>
              <a:rPr lang="en-US" dirty="0">
                <a:solidFill>
                  <a:srgbClr val="7889FB"/>
                </a:solidFill>
              </a:rPr>
              <a:t>Approach 2:</a:t>
            </a:r>
            <a:r>
              <a:rPr lang="en-US" dirty="0"/>
              <a:t> Event-based Re-Training</a:t>
            </a:r>
          </a:p>
          <a:p>
            <a:pPr lvl="1"/>
            <a:r>
              <a:rPr lang="en-US" b="1" dirty="0">
                <a:solidFill>
                  <a:schemeClr val="accent1"/>
                </a:solidFill>
              </a:rPr>
              <a:t>Change detection </a:t>
            </a:r>
            <a:r>
              <a:rPr lang="en-US" dirty="0"/>
              <a:t>(supervised, unsupervised)</a:t>
            </a:r>
          </a:p>
          <a:p>
            <a:pPr lvl="1"/>
            <a:r>
              <a:rPr lang="en-US" dirty="0"/>
              <a:t>Often model-dependent, specific techniques for time series</a:t>
            </a:r>
          </a:p>
          <a:p>
            <a:pPr lvl="1"/>
            <a:r>
              <a:rPr lang="en-US" b="1" dirty="0"/>
              <a:t>Drift Detection Method:</a:t>
            </a:r>
            <a:r>
              <a:rPr lang="en-US" dirty="0"/>
              <a:t> binomial distribution, if error outside scaled </a:t>
            </a:r>
            <a:br>
              <a:rPr lang="en-US" dirty="0"/>
            </a:br>
            <a:r>
              <a:rPr lang="en-US" dirty="0"/>
              <a:t>standard-deviation </a:t>
            </a:r>
            <a:r>
              <a:rPr lang="en-US" dirty="0">
                <a:sym typeface="Wingdings" panose="05000000000000000000" pitchFamily="2" charset="2"/>
              </a:rPr>
              <a:t></a:t>
            </a:r>
            <a:r>
              <a:rPr lang="en-US" dirty="0"/>
              <a:t> raise warnings and alters</a:t>
            </a:r>
          </a:p>
          <a:p>
            <a:pPr lvl="1"/>
            <a:r>
              <a:rPr lang="en-US" b="1" dirty="0"/>
              <a:t>Adaptive Windowing (ADWIN): </a:t>
            </a:r>
            <a:br>
              <a:rPr lang="en-US" b="1" dirty="0"/>
            </a:br>
            <a:r>
              <a:rPr lang="en-US" dirty="0"/>
              <a:t>window W, append data to W, drop </a:t>
            </a:r>
            <a:br>
              <a:rPr lang="en-US" dirty="0"/>
            </a:br>
            <a:r>
              <a:rPr lang="en-US" dirty="0"/>
              <a:t>old values until avg windows W=W1-W2 </a:t>
            </a:r>
            <a:br>
              <a:rPr lang="en-US" dirty="0"/>
            </a:br>
            <a:r>
              <a:rPr lang="en-US" dirty="0"/>
              <a:t>similar (below </a:t>
            </a:r>
            <a:r>
              <a:rPr lang="en-US" dirty="0" err="1"/>
              <a:t>epsillon</a:t>
            </a:r>
            <a:r>
              <a:rPr lang="en-US" dirty="0"/>
              <a:t>), raise alerts</a:t>
            </a:r>
          </a:p>
          <a:p>
            <a:pPr lvl="1"/>
            <a:r>
              <a:rPr lang="en-US" b="1" dirty="0"/>
              <a:t>Kolmogorov-Smirnov distance / Chi-Squared: </a:t>
            </a:r>
            <a:br>
              <a:rPr lang="en-US" b="1" dirty="0"/>
            </a:br>
            <a:r>
              <a:rPr lang="en-US" dirty="0"/>
              <a:t>univariate statistical tests training/serving</a:t>
            </a:r>
            <a:r>
              <a:rPr lang="en-US" b="1" dirty="0"/>
              <a:t> </a:t>
            </a:r>
          </a:p>
          <a:p>
            <a:endParaRPr lang="en-US" dirty="0"/>
          </a:p>
        </p:txBody>
      </p:sp>
      <p:sp>
        <p:nvSpPr>
          <p:cNvPr id="3" name="Text Placeholder 2">
            <a:extLst>
              <a:ext uri="{FF2B5EF4-FFF2-40B4-BE49-F238E27FC236}">
                <a16:creationId xmlns:a16="http://schemas.microsoft.com/office/drawing/2014/main" id="{69924EE4-B49D-0503-8826-27AEBBB095AC}"/>
              </a:ext>
            </a:extLst>
          </p:cNvPr>
          <p:cNvSpPr>
            <a:spLocks noGrp="1"/>
          </p:cNvSpPr>
          <p:nvPr>
            <p:ph type="body" sz="quarter" idx="14"/>
          </p:nvPr>
        </p:nvSpPr>
        <p:spPr/>
        <p:txBody>
          <a:bodyPr/>
          <a:lstStyle/>
          <a:p>
            <a:r>
              <a:rPr lang="en-US" dirty="0"/>
              <a:t>Concept Drift, cont.</a:t>
            </a:r>
          </a:p>
        </p:txBody>
      </p:sp>
      <p:pic>
        <p:nvPicPr>
          <p:cNvPr id="4" name="Picture 3">
            <a:extLst>
              <a:ext uri="{FF2B5EF4-FFF2-40B4-BE49-F238E27FC236}">
                <a16:creationId xmlns:a16="http://schemas.microsoft.com/office/drawing/2014/main" id="{4D9D6074-9BB5-ED1D-C92A-E5EB937A21B3}"/>
              </a:ext>
            </a:extLst>
          </p:cNvPr>
          <p:cNvPicPr>
            <a:picLocks noChangeAspect="1"/>
          </p:cNvPicPr>
          <p:nvPr/>
        </p:nvPicPr>
        <p:blipFill>
          <a:blip r:embed="rId3"/>
          <a:stretch>
            <a:fillRect/>
          </a:stretch>
        </p:blipFill>
        <p:spPr>
          <a:xfrm>
            <a:off x="9755378" y="396545"/>
            <a:ext cx="711677" cy="548640"/>
          </a:xfrm>
          <a:prstGeom prst="rect">
            <a:avLst/>
          </a:prstGeom>
          <a:ln w="25400">
            <a:solidFill>
              <a:srgbClr val="7889FB"/>
            </a:solidFill>
          </a:ln>
        </p:spPr>
      </p:pic>
      <p:sp>
        <p:nvSpPr>
          <p:cNvPr id="5" name="TextBox 4">
            <a:extLst>
              <a:ext uri="{FF2B5EF4-FFF2-40B4-BE49-F238E27FC236}">
                <a16:creationId xmlns:a16="http://schemas.microsoft.com/office/drawing/2014/main" id="{B1E7610D-77F7-2321-B6A7-240D86FD951F}"/>
              </a:ext>
            </a:extLst>
          </p:cNvPr>
          <p:cNvSpPr txBox="1"/>
          <p:nvPr/>
        </p:nvSpPr>
        <p:spPr>
          <a:xfrm>
            <a:off x="6293223" y="306110"/>
            <a:ext cx="3353430"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lt-LT" sz="1400" dirty="0">
                <a:latin typeface="Calibri" panose="020F0502020204030204" pitchFamily="34" charset="0"/>
                <a:cs typeface="Calibri" panose="020F0502020204030204" pitchFamily="34" charset="0"/>
              </a:rPr>
              <a:t>A. Bifet, J. Gama, M. Pechenizkiy, I. Žliobaitė</a:t>
            </a:r>
            <a:r>
              <a:rPr lang="en-US" sz="1400" dirty="0">
                <a:latin typeface="Calibri" panose="020F0502020204030204" pitchFamily="34" charset="0"/>
                <a:cs typeface="Calibri" panose="020F0502020204030204" pitchFamily="34" charset="0"/>
              </a:rPr>
              <a:t>: Handling Concept Drift: Importance, Challenges &amp; Solutions, </a:t>
            </a:r>
            <a:r>
              <a:rPr lang="en-US" sz="1400" b="1" dirty="0">
                <a:latin typeface="Calibri" panose="020F0502020204030204" pitchFamily="34" charset="0"/>
                <a:cs typeface="Calibri" panose="020F0502020204030204" pitchFamily="34" charset="0"/>
              </a:rPr>
              <a:t>PAKDD 2011</a:t>
            </a:r>
            <a:r>
              <a:rPr lang="en-US" sz="1400" dirty="0">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8FF83597-F39A-1B16-C0DA-F929B872E5E1}"/>
              </a:ext>
            </a:extLst>
          </p:cNvPr>
          <p:cNvSpPr txBox="1"/>
          <p:nvPr/>
        </p:nvSpPr>
        <p:spPr>
          <a:xfrm>
            <a:off x="7542173" y="4737362"/>
            <a:ext cx="3104941" cy="738664"/>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hlinkClick r:id="rId4"/>
              </a:rPr>
              <a:t>https://scikitmultiflow.readthedocs.io/</a:t>
            </a:r>
            <a:br>
              <a:rPr lang="en-US" sz="1400" dirty="0">
                <a:latin typeface="Calibri" panose="020F0502020204030204" pitchFamily="34" charset="0"/>
                <a:cs typeface="Calibri" panose="020F0502020204030204" pitchFamily="34" charset="0"/>
                <a:hlinkClick r:id="rId4"/>
              </a:rPr>
            </a:br>
            <a:r>
              <a:rPr lang="en-US" sz="1400" dirty="0" err="1">
                <a:latin typeface="Calibri" panose="020F0502020204030204" pitchFamily="34" charset="0"/>
                <a:cs typeface="Calibri" panose="020F0502020204030204" pitchFamily="34" charset="0"/>
                <a:hlinkClick r:id="rId4"/>
              </a:rPr>
              <a:t>en</a:t>
            </a:r>
            <a:r>
              <a:rPr lang="en-US" sz="1400" dirty="0">
                <a:latin typeface="Calibri" panose="020F0502020204030204" pitchFamily="34" charset="0"/>
                <a:cs typeface="Calibri" panose="020F0502020204030204" pitchFamily="34" charset="0"/>
                <a:hlinkClick r:id="rId4"/>
              </a:rPr>
              <a:t>/stable/</a:t>
            </a:r>
            <a:r>
              <a:rPr lang="en-US" sz="1400" dirty="0" err="1">
                <a:latin typeface="Calibri" panose="020F0502020204030204" pitchFamily="34" charset="0"/>
                <a:cs typeface="Calibri" panose="020F0502020204030204" pitchFamily="34" charset="0"/>
                <a:hlinkClick r:id="rId4"/>
              </a:rPr>
              <a:t>api</a:t>
            </a:r>
            <a:r>
              <a:rPr lang="en-US" sz="1400" dirty="0">
                <a:latin typeface="Calibri" panose="020F0502020204030204" pitchFamily="34" charset="0"/>
                <a:cs typeface="Calibri" panose="020F0502020204030204" pitchFamily="34" charset="0"/>
                <a:hlinkClick r:id="rId4"/>
              </a:rPr>
              <a:t>/generated/</a:t>
            </a:r>
            <a:br>
              <a:rPr lang="en-US" sz="1400" dirty="0">
                <a:latin typeface="Calibri" panose="020F0502020204030204" pitchFamily="34" charset="0"/>
                <a:cs typeface="Calibri" panose="020F0502020204030204" pitchFamily="34" charset="0"/>
                <a:hlinkClick r:id="rId4"/>
              </a:rPr>
            </a:br>
            <a:r>
              <a:rPr lang="en-US" sz="1400" dirty="0">
                <a:latin typeface="Calibri" panose="020F0502020204030204" pitchFamily="34" charset="0"/>
                <a:cs typeface="Calibri" panose="020F0502020204030204" pitchFamily="34" charset="0"/>
                <a:hlinkClick r:id="rId4"/>
              </a:rPr>
              <a:t>skmultiflow.drift_detection.ADWIN.html</a:t>
            </a:r>
            <a:r>
              <a:rPr lang="en-US" sz="1400" dirty="0">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C6AA7E8B-8A65-AAC3-AA09-CA2D969FBC9A}"/>
              </a:ext>
            </a:extLst>
          </p:cNvPr>
          <p:cNvSpPr txBox="1"/>
          <p:nvPr/>
        </p:nvSpPr>
        <p:spPr>
          <a:xfrm>
            <a:off x="7150291" y="3973685"/>
            <a:ext cx="2823587"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[Albert </a:t>
            </a:r>
            <a:r>
              <a:rPr lang="en-US" sz="1400" dirty="0" err="1">
                <a:latin typeface="Calibri" panose="020F0502020204030204" pitchFamily="34" charset="0"/>
                <a:cs typeface="Calibri" panose="020F0502020204030204" pitchFamily="34" charset="0"/>
              </a:rPr>
              <a:t>Bifet</a:t>
            </a:r>
            <a:r>
              <a:rPr lang="en-US" sz="1400" dirty="0">
                <a:latin typeface="Calibri" panose="020F0502020204030204" pitchFamily="34" charset="0"/>
                <a:cs typeface="Calibri" panose="020F0502020204030204" pitchFamily="34" charset="0"/>
              </a:rPr>
              <a:t>, Ricard </a:t>
            </a:r>
            <a:r>
              <a:rPr lang="en-US" sz="1400" dirty="0" err="1">
                <a:latin typeface="Calibri" panose="020F0502020204030204" pitchFamily="34" charset="0"/>
                <a:cs typeface="Calibri" panose="020F0502020204030204" pitchFamily="34" charset="0"/>
              </a:rPr>
              <a:t>Gavaldà</a:t>
            </a:r>
            <a:r>
              <a:rPr lang="en-US" sz="1400" dirty="0">
                <a:latin typeface="Calibri" panose="020F0502020204030204" pitchFamily="34" charset="0"/>
                <a:cs typeface="Calibri" panose="020F0502020204030204" pitchFamily="34" charset="0"/>
              </a:rPr>
              <a:t>:</a:t>
            </a:r>
          </a:p>
          <a:p>
            <a:pPr algn="r"/>
            <a:r>
              <a:rPr lang="en-US" sz="1400" dirty="0">
                <a:latin typeface="Calibri" panose="020F0502020204030204" pitchFamily="34" charset="0"/>
                <a:cs typeface="Calibri" panose="020F0502020204030204" pitchFamily="34" charset="0"/>
              </a:rPr>
              <a:t>Learning from Time-Changing Data with Adaptive Windowing. </a:t>
            </a:r>
            <a:r>
              <a:rPr lang="en-US" sz="1400" b="1" dirty="0">
                <a:latin typeface="Calibri" panose="020F0502020204030204" pitchFamily="34" charset="0"/>
                <a:cs typeface="Calibri" panose="020F0502020204030204" pitchFamily="34" charset="0"/>
              </a:rPr>
              <a:t>SDM 2007</a:t>
            </a:r>
            <a:r>
              <a:rPr lang="en-US" sz="1400" dirty="0">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29C87980-9BB0-B365-71E3-7CABEF4DA93E}"/>
              </a:ext>
            </a:extLst>
          </p:cNvPr>
          <p:cNvPicPr>
            <a:picLocks noChangeAspect="1"/>
          </p:cNvPicPr>
          <p:nvPr/>
        </p:nvPicPr>
        <p:blipFill>
          <a:blip r:embed="rId5"/>
          <a:stretch>
            <a:fillRect/>
          </a:stretch>
        </p:blipFill>
        <p:spPr>
          <a:xfrm>
            <a:off x="10108717" y="4022977"/>
            <a:ext cx="455255" cy="640080"/>
          </a:xfrm>
          <a:prstGeom prst="rect">
            <a:avLst/>
          </a:prstGeom>
          <a:ln w="25400">
            <a:solidFill>
              <a:srgbClr val="7889FB"/>
            </a:solidFill>
          </a:ln>
        </p:spPr>
      </p:pic>
    </p:spTree>
    <p:extLst>
      <p:ext uri="{BB962C8B-B14F-4D97-AF65-F5344CB8AC3E}">
        <p14:creationId xmlns:p14="http://schemas.microsoft.com/office/powerpoint/2010/main" val="60602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AEA26B-1AE7-8D7B-4882-33AD1DD832C6}"/>
              </a:ext>
            </a:extLst>
          </p:cNvPr>
          <p:cNvSpPr>
            <a:spLocks noGrp="1"/>
          </p:cNvSpPr>
          <p:nvPr>
            <p:ph type="body" sz="quarter" idx="18"/>
          </p:nvPr>
        </p:nvSpPr>
        <p:spPr/>
        <p:txBody>
          <a:bodyPr/>
          <a:lstStyle/>
          <a:p>
            <a:r>
              <a:rPr lang="en-US" dirty="0">
                <a:solidFill>
                  <a:schemeClr val="tx1"/>
                </a:solidFill>
              </a:rPr>
              <a:t>Model-agnostic Performance Predictor</a:t>
            </a:r>
          </a:p>
          <a:p>
            <a:pPr lvl="1"/>
            <a:r>
              <a:rPr lang="en-US" b="1" dirty="0">
                <a:solidFill>
                  <a:srgbClr val="7889FB"/>
                </a:solidFill>
              </a:rPr>
              <a:t>Approach 2:</a:t>
            </a:r>
            <a:r>
              <a:rPr lang="en-US" b="1" dirty="0"/>
              <a:t> </a:t>
            </a:r>
            <a:r>
              <a:rPr lang="en-US" dirty="0"/>
              <a:t>Event-based Re-Training</a:t>
            </a:r>
          </a:p>
          <a:p>
            <a:pPr lvl="1"/>
            <a:r>
              <a:rPr lang="en-US" dirty="0"/>
              <a:t>User-defined error generators</a:t>
            </a:r>
          </a:p>
          <a:p>
            <a:pPr lvl="1"/>
            <a:r>
              <a:rPr lang="en-US" dirty="0"/>
              <a:t>Synthetic data corruption </a:t>
            </a:r>
            <a:r>
              <a:rPr lang="en-US" dirty="0">
                <a:sym typeface="Wingdings" panose="05000000000000000000" pitchFamily="2" charset="2"/>
              </a:rPr>
              <a:t> impact on black-box model</a:t>
            </a:r>
            <a:endParaRPr lang="en-US" dirty="0"/>
          </a:p>
          <a:p>
            <a:pPr lvl="1"/>
            <a:r>
              <a:rPr lang="en-US" b="1" dirty="0">
                <a:solidFill>
                  <a:srgbClr val="7889FB"/>
                </a:solidFill>
              </a:rPr>
              <a:t>Train performance predictor </a:t>
            </a:r>
            <a:r>
              <a:rPr lang="en-US" dirty="0"/>
              <a:t>(regression/classification at threshold t)</a:t>
            </a:r>
            <a:br>
              <a:rPr lang="en-US" dirty="0"/>
            </a:br>
            <a:r>
              <a:rPr lang="en-US" dirty="0"/>
              <a:t>for expected prediction quality on </a:t>
            </a:r>
            <a:r>
              <a:rPr lang="en-US" b="1" dirty="0">
                <a:solidFill>
                  <a:schemeClr val="accent1"/>
                </a:solidFill>
              </a:rPr>
              <a:t>percentiles of target variable </a:t>
            </a:r>
            <a:r>
              <a:rPr lang="cy-GB" b="1" dirty="0">
                <a:solidFill>
                  <a:schemeClr val="accent1"/>
                </a:solidFill>
              </a:rPr>
              <a:t>ŷ</a:t>
            </a:r>
            <a:r>
              <a:rPr lang="en-US" b="1" dirty="0">
                <a:solidFill>
                  <a:schemeClr val="accent1"/>
                </a:solidFill>
              </a:rPr>
              <a:t> </a:t>
            </a:r>
            <a:endParaRPr lang="en-US" dirty="0"/>
          </a:p>
          <a:p>
            <a:pPr lvl="1"/>
            <a:endParaRPr lang="en-US" sz="1200" dirty="0"/>
          </a:p>
          <a:p>
            <a:r>
              <a:rPr lang="en-US" dirty="0"/>
              <a:t>Results </a:t>
            </a:r>
            <a:br>
              <a:rPr lang="en-US" dirty="0"/>
            </a:br>
            <a:r>
              <a:rPr lang="en-US" dirty="0"/>
              <a:t>PPM</a:t>
            </a:r>
          </a:p>
          <a:p>
            <a:endParaRPr lang="en-US" dirty="0"/>
          </a:p>
        </p:txBody>
      </p:sp>
      <p:sp>
        <p:nvSpPr>
          <p:cNvPr id="3" name="Text Placeholder 2">
            <a:extLst>
              <a:ext uri="{FF2B5EF4-FFF2-40B4-BE49-F238E27FC236}">
                <a16:creationId xmlns:a16="http://schemas.microsoft.com/office/drawing/2014/main" id="{86E89C80-619B-D095-F74D-FFA560DB406B}"/>
              </a:ext>
            </a:extLst>
          </p:cNvPr>
          <p:cNvSpPr>
            <a:spLocks noGrp="1"/>
          </p:cNvSpPr>
          <p:nvPr>
            <p:ph type="body" sz="quarter" idx="14"/>
          </p:nvPr>
        </p:nvSpPr>
        <p:spPr/>
        <p:txBody>
          <a:bodyPr/>
          <a:lstStyle/>
          <a:p>
            <a:r>
              <a:rPr lang="en-US" dirty="0"/>
              <a:t>Concept Drift, cont.</a:t>
            </a:r>
          </a:p>
        </p:txBody>
      </p:sp>
      <p:pic>
        <p:nvPicPr>
          <p:cNvPr id="4" name="Picture 3">
            <a:extLst>
              <a:ext uri="{FF2B5EF4-FFF2-40B4-BE49-F238E27FC236}">
                <a16:creationId xmlns:a16="http://schemas.microsoft.com/office/drawing/2014/main" id="{A592C2B8-7A58-B482-FE2E-001C79B5A8A1}"/>
              </a:ext>
            </a:extLst>
          </p:cNvPr>
          <p:cNvPicPr>
            <a:picLocks noChangeAspect="1"/>
          </p:cNvPicPr>
          <p:nvPr/>
        </p:nvPicPr>
        <p:blipFill>
          <a:blip r:embed="rId3"/>
          <a:stretch>
            <a:fillRect/>
          </a:stretch>
        </p:blipFill>
        <p:spPr>
          <a:xfrm>
            <a:off x="1862639" y="3437996"/>
            <a:ext cx="9522163" cy="2091483"/>
          </a:xfrm>
          <a:prstGeom prst="rect">
            <a:avLst/>
          </a:prstGeom>
        </p:spPr>
      </p:pic>
      <p:pic>
        <p:nvPicPr>
          <p:cNvPr id="5" name="Picture 4">
            <a:extLst>
              <a:ext uri="{FF2B5EF4-FFF2-40B4-BE49-F238E27FC236}">
                <a16:creationId xmlns:a16="http://schemas.microsoft.com/office/drawing/2014/main" id="{7F8B49FF-1083-C252-AA34-47EF5C59B48B}"/>
              </a:ext>
            </a:extLst>
          </p:cNvPr>
          <p:cNvPicPr>
            <a:picLocks noChangeAspect="1"/>
          </p:cNvPicPr>
          <p:nvPr/>
        </p:nvPicPr>
        <p:blipFill>
          <a:blip r:embed="rId4"/>
          <a:stretch>
            <a:fillRect/>
          </a:stretch>
        </p:blipFill>
        <p:spPr>
          <a:xfrm>
            <a:off x="9927773" y="410416"/>
            <a:ext cx="496251" cy="640080"/>
          </a:xfrm>
          <a:prstGeom prst="rect">
            <a:avLst/>
          </a:prstGeom>
          <a:ln w="25400">
            <a:solidFill>
              <a:srgbClr val="7889FB"/>
            </a:solidFill>
          </a:ln>
        </p:spPr>
      </p:pic>
      <p:sp>
        <p:nvSpPr>
          <p:cNvPr id="6" name="TextBox 5">
            <a:extLst>
              <a:ext uri="{FF2B5EF4-FFF2-40B4-BE49-F238E27FC236}">
                <a16:creationId xmlns:a16="http://schemas.microsoft.com/office/drawing/2014/main" id="{F155D71E-8FD0-1CA0-0916-4B7DA3124B79}"/>
              </a:ext>
            </a:extLst>
          </p:cNvPr>
          <p:cNvSpPr txBox="1"/>
          <p:nvPr/>
        </p:nvSpPr>
        <p:spPr>
          <a:xfrm>
            <a:off x="5680039" y="341702"/>
            <a:ext cx="4115920"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[Sebastian </a:t>
            </a:r>
            <a:r>
              <a:rPr lang="en-US" sz="1400" dirty="0" err="1">
                <a:latin typeface="Calibri" panose="020F0502020204030204" pitchFamily="34" charset="0"/>
                <a:cs typeface="Calibri" panose="020F0502020204030204" pitchFamily="34" charset="0"/>
              </a:rPr>
              <a:t>Schelter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Tammo</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Rukat</a:t>
            </a:r>
            <a:r>
              <a:rPr lang="en-US" sz="1400" dirty="0">
                <a:latin typeface="Calibri" panose="020F0502020204030204" pitchFamily="34" charset="0"/>
                <a:cs typeface="Calibri" panose="020F0502020204030204" pitchFamily="34" charset="0"/>
              </a:rPr>
              <a:t>, Felix </a:t>
            </a:r>
            <a:r>
              <a:rPr lang="en-US" sz="1400" dirty="0" err="1">
                <a:latin typeface="Calibri" panose="020F0502020204030204" pitchFamily="34" charset="0"/>
                <a:cs typeface="Calibri" panose="020F0502020204030204" pitchFamily="34" charset="0"/>
              </a:rPr>
              <a:t>Bießmann</a:t>
            </a:r>
            <a:r>
              <a:rPr lang="en-US" sz="1400" dirty="0">
                <a:latin typeface="Calibri" panose="020F0502020204030204" pitchFamily="34" charset="0"/>
                <a:cs typeface="Calibri" panose="020F0502020204030204" pitchFamily="34" charset="0"/>
              </a:rPr>
              <a:t>: Learning to Validate the Predictions of Black Box Classifiers on Unseen Data. </a:t>
            </a:r>
            <a:r>
              <a:rPr lang="en-US" sz="1400" b="1" dirty="0">
                <a:latin typeface="Calibri" panose="020F0502020204030204" pitchFamily="34" charset="0"/>
                <a:cs typeface="Calibri" panose="020F0502020204030204" pitchFamily="34" charset="0"/>
              </a:rPr>
              <a:t>SIGMOD 2020</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8419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D95F4B-7B5B-11BF-015B-59E102FD056C}"/>
              </a:ext>
            </a:extLst>
          </p:cNvPr>
          <p:cNvSpPr>
            <a:spLocks noGrp="1"/>
          </p:cNvSpPr>
          <p:nvPr>
            <p:ph type="body" sz="quarter" idx="14"/>
          </p:nvPr>
        </p:nvSpPr>
        <p:spPr/>
        <p:txBody>
          <a:bodyPr/>
          <a:lstStyle/>
          <a:p>
            <a:r>
              <a:rPr lang="en-US" dirty="0"/>
              <a:t>Recap: The Data Science Lifecycle</a:t>
            </a:r>
          </a:p>
          <a:p>
            <a:r>
              <a:rPr lang="en-US" sz="2400" dirty="0"/>
              <a:t>(aka KDD Process, aka CRISP-DM)</a:t>
            </a:r>
            <a:endParaRPr lang="en-US" dirty="0"/>
          </a:p>
        </p:txBody>
      </p:sp>
      <p:pic>
        <p:nvPicPr>
          <p:cNvPr id="4" name="Picture 10" descr="https://upload.wikimedia.org/wikipedia/commons/thumb/d/d8/Emblem-person-blue.svg/1024px-Emblem-person-blue.svg.png">
            <a:extLst>
              <a:ext uri="{FF2B5EF4-FFF2-40B4-BE49-F238E27FC236}">
                <a16:creationId xmlns:a16="http://schemas.microsoft.com/office/drawing/2014/main" id="{4940211B-5DCB-5C4B-4DAE-E9F8346DF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539" y="1602513"/>
            <a:ext cx="900732" cy="9007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CC0A36F-A9AE-F1BD-CF49-1A39B9A6DC0C}"/>
              </a:ext>
            </a:extLst>
          </p:cNvPr>
          <p:cNvGrpSpPr>
            <a:grpSpLocks noChangeAspect="1"/>
          </p:cNvGrpSpPr>
          <p:nvPr/>
        </p:nvGrpSpPr>
        <p:grpSpPr>
          <a:xfrm>
            <a:off x="2098278" y="4442895"/>
            <a:ext cx="1391352" cy="1407754"/>
            <a:chOff x="3930084" y="4978403"/>
            <a:chExt cx="1729952" cy="1750352"/>
          </a:xfrm>
        </p:grpSpPr>
        <p:pic>
          <p:nvPicPr>
            <p:cNvPr id="6" name="Picture 5" descr="https://upload.wikimedia.org/wikipedia/commons/thumb/1/1b/Emblem-person-red.svg/2000px-Emblem-person-red.svg.png">
              <a:extLst>
                <a:ext uri="{FF2B5EF4-FFF2-40B4-BE49-F238E27FC236}">
                  <a16:creationId xmlns:a16="http://schemas.microsoft.com/office/drawing/2014/main" id="{E3D2CB34-CCF2-25A0-B13F-4F472DFEC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033" y="4978403"/>
              <a:ext cx="1118656" cy="11186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314BAA3-51F2-EC05-6A4D-D972055AB2D3}"/>
                </a:ext>
              </a:extLst>
            </p:cNvPr>
            <p:cNvSpPr txBox="1"/>
            <p:nvPr/>
          </p:nvSpPr>
          <p:spPr>
            <a:xfrm>
              <a:off x="3930084" y="5925130"/>
              <a:ext cx="1729952" cy="803625"/>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Data/SW Engineer</a:t>
              </a:r>
            </a:p>
          </p:txBody>
        </p:sp>
      </p:grpSp>
      <p:pic>
        <p:nvPicPr>
          <p:cNvPr id="8" name="Picture 7">
            <a:extLst>
              <a:ext uri="{FF2B5EF4-FFF2-40B4-BE49-F238E27FC236}">
                <a16:creationId xmlns:a16="http://schemas.microsoft.com/office/drawing/2014/main" id="{E6E20403-73C4-A6A0-BDB7-31768B9CE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443" y="2743092"/>
            <a:ext cx="726111" cy="74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a:extLst>
              <a:ext uri="{FF2B5EF4-FFF2-40B4-BE49-F238E27FC236}">
                <a16:creationId xmlns:a16="http://schemas.microsoft.com/office/drawing/2014/main" id="{628A791A-324E-C798-1645-9B82EDADB6F3}"/>
              </a:ext>
            </a:extLst>
          </p:cNvPr>
          <p:cNvGrpSpPr>
            <a:grpSpLocks noChangeAspect="1"/>
          </p:cNvGrpSpPr>
          <p:nvPr/>
        </p:nvGrpSpPr>
        <p:grpSpPr>
          <a:xfrm>
            <a:off x="8782126" y="4432382"/>
            <a:ext cx="1391352" cy="1407754"/>
            <a:chOff x="3930084" y="4978403"/>
            <a:chExt cx="1729952" cy="1750352"/>
          </a:xfrm>
        </p:grpSpPr>
        <p:pic>
          <p:nvPicPr>
            <p:cNvPr id="10" name="Picture 9" descr="https://upload.wikimedia.org/wikipedia/commons/thumb/1/1b/Emblem-person-red.svg/2000px-Emblem-person-red.svg.png">
              <a:extLst>
                <a:ext uri="{FF2B5EF4-FFF2-40B4-BE49-F238E27FC236}">
                  <a16:creationId xmlns:a16="http://schemas.microsoft.com/office/drawing/2014/main" id="{DA024F1B-C685-61BE-54E6-6F9BE1CA3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033" y="4978403"/>
              <a:ext cx="1118656" cy="11186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630CEE4-834B-C208-A5D5-3F403B6E779C}"/>
                </a:ext>
              </a:extLst>
            </p:cNvPr>
            <p:cNvSpPr txBox="1"/>
            <p:nvPr/>
          </p:nvSpPr>
          <p:spPr>
            <a:xfrm>
              <a:off x="3930084" y="5925130"/>
              <a:ext cx="1729952" cy="803625"/>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DevOps Engineer</a:t>
              </a:r>
            </a:p>
          </p:txBody>
        </p:sp>
      </p:grpSp>
      <p:sp>
        <p:nvSpPr>
          <p:cNvPr id="12" name="Chevron 23">
            <a:extLst>
              <a:ext uri="{FF2B5EF4-FFF2-40B4-BE49-F238E27FC236}">
                <a16:creationId xmlns:a16="http://schemas.microsoft.com/office/drawing/2014/main" id="{BB2BAC7A-4295-A7A3-7CB0-3AA68D61B284}"/>
              </a:ext>
            </a:extLst>
          </p:cNvPr>
          <p:cNvSpPr/>
          <p:nvPr/>
        </p:nvSpPr>
        <p:spPr>
          <a:xfrm>
            <a:off x="2452354" y="2994078"/>
            <a:ext cx="267008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Data Integration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Data Cleaning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Data Preparation</a:t>
            </a:r>
          </a:p>
        </p:txBody>
      </p:sp>
      <p:cxnSp>
        <p:nvCxnSpPr>
          <p:cNvPr id="13" name="Straight Arrow Connector 12">
            <a:extLst>
              <a:ext uri="{FF2B5EF4-FFF2-40B4-BE49-F238E27FC236}">
                <a16:creationId xmlns:a16="http://schemas.microsoft.com/office/drawing/2014/main" id="{680C8D60-6308-A0E7-364D-177D6DAA727B}"/>
              </a:ext>
            </a:extLst>
          </p:cNvPr>
          <p:cNvCxnSpPr>
            <a:cxnSpLocks/>
            <a:stCxn id="6" idx="0"/>
          </p:cNvCxnSpPr>
          <p:nvPr/>
        </p:nvCxnSpPr>
        <p:spPr>
          <a:xfrm flipV="1">
            <a:off x="2774089" y="3977701"/>
            <a:ext cx="0" cy="465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6C5EC22-F339-E7ED-8EA6-A245668A61A5}"/>
              </a:ext>
            </a:extLst>
          </p:cNvPr>
          <p:cNvCxnSpPr>
            <a:cxnSpLocks/>
            <a:stCxn id="4" idx="2"/>
            <a:endCxn id="17" idx="0"/>
          </p:cNvCxnSpPr>
          <p:nvPr/>
        </p:nvCxnSpPr>
        <p:spPr>
          <a:xfrm>
            <a:off x="5945905" y="2503252"/>
            <a:ext cx="169546" cy="49194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A8D9760-4D1E-C6ED-8C52-95466919A8E0}"/>
              </a:ext>
            </a:extLst>
          </p:cNvPr>
          <p:cNvCxnSpPr>
            <a:cxnSpLocks/>
            <a:stCxn id="10" idx="0"/>
          </p:cNvCxnSpPr>
          <p:nvPr/>
        </p:nvCxnSpPr>
        <p:spPr>
          <a:xfrm flipH="1" flipV="1">
            <a:off x="9453944" y="3979931"/>
            <a:ext cx="3993" cy="45245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E9A46D5-2866-6EAB-AE3B-A93D32A0D55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409448" y="3428645"/>
            <a:ext cx="967752" cy="896761"/>
          </a:xfrm>
          <a:prstGeom prst="rect">
            <a:avLst/>
          </a:prstGeom>
        </p:spPr>
      </p:pic>
      <p:sp>
        <p:nvSpPr>
          <p:cNvPr id="17" name="Chevron 30">
            <a:extLst>
              <a:ext uri="{FF2B5EF4-FFF2-40B4-BE49-F238E27FC236}">
                <a16:creationId xmlns:a16="http://schemas.microsoft.com/office/drawing/2014/main" id="{4A63F6F6-0A37-F42B-BDA2-7EA5F6D715F3}"/>
              </a:ext>
            </a:extLst>
          </p:cNvPr>
          <p:cNvSpPr/>
          <p:nvPr/>
        </p:nvSpPr>
        <p:spPr>
          <a:xfrm>
            <a:off x="4961281" y="2995193"/>
            <a:ext cx="2670084" cy="984738"/>
          </a:xfrm>
          <a:prstGeom prst="chevron">
            <a:avLst>
              <a:gd name="adj" fmla="val 36735"/>
            </a:avLst>
          </a:prstGeom>
          <a:solidFill>
            <a:srgbClr val="C40D1E"/>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Model Selection</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Training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Hyper-parameters</a:t>
            </a:r>
          </a:p>
        </p:txBody>
      </p:sp>
      <p:sp>
        <p:nvSpPr>
          <p:cNvPr id="18" name="Chevron 31">
            <a:extLst>
              <a:ext uri="{FF2B5EF4-FFF2-40B4-BE49-F238E27FC236}">
                <a16:creationId xmlns:a16="http://schemas.microsoft.com/office/drawing/2014/main" id="{41F74ABE-E25D-A73F-D199-FE0363077A09}"/>
              </a:ext>
            </a:extLst>
          </p:cNvPr>
          <p:cNvSpPr/>
          <p:nvPr/>
        </p:nvSpPr>
        <p:spPr>
          <a:xfrm>
            <a:off x="7425570" y="2995193"/>
            <a:ext cx="267008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Validate &amp; Debug</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Deployment</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Scoring &amp; Feedback</a:t>
            </a:r>
          </a:p>
        </p:txBody>
      </p:sp>
      <p:sp>
        <p:nvSpPr>
          <p:cNvPr id="19" name="TextBox 18">
            <a:extLst>
              <a:ext uri="{FF2B5EF4-FFF2-40B4-BE49-F238E27FC236}">
                <a16:creationId xmlns:a16="http://schemas.microsoft.com/office/drawing/2014/main" id="{C41EEA7F-44C4-FBE6-7DAF-008DA8C4E486}"/>
              </a:ext>
            </a:extLst>
          </p:cNvPr>
          <p:cNvSpPr txBox="1"/>
          <p:nvPr/>
        </p:nvSpPr>
        <p:spPr>
          <a:xfrm>
            <a:off x="6269899" y="1683083"/>
            <a:ext cx="1039352" cy="646331"/>
          </a:xfrm>
          <a:prstGeom prst="rect">
            <a:avLst/>
          </a:prstGeom>
          <a:noFill/>
        </p:spPr>
        <p:txBody>
          <a:bodyPr wrap="square" rtlCol="0">
            <a:spAutoFit/>
          </a:bodyPr>
          <a:lstStyle/>
          <a:p>
            <a:pPr algn="ctr"/>
            <a:r>
              <a:rPr lang="en-US" b="1" dirty="0">
                <a:solidFill>
                  <a:srgbClr val="7889FB"/>
                </a:solidFill>
                <a:latin typeface="Calibri" panose="020F0502020204030204" pitchFamily="34" charset="0"/>
                <a:cs typeface="Calibri" panose="020F0502020204030204" pitchFamily="34" charset="0"/>
              </a:rPr>
              <a:t>Data Scientist</a:t>
            </a:r>
          </a:p>
        </p:txBody>
      </p:sp>
      <p:cxnSp>
        <p:nvCxnSpPr>
          <p:cNvPr id="20" name="Straight Arrow Connector 19">
            <a:extLst>
              <a:ext uri="{FF2B5EF4-FFF2-40B4-BE49-F238E27FC236}">
                <a16:creationId xmlns:a16="http://schemas.microsoft.com/office/drawing/2014/main" id="{A60A3466-ACC8-683F-46D2-7CA6C49C45E6}"/>
              </a:ext>
            </a:extLst>
          </p:cNvPr>
          <p:cNvCxnSpPr>
            <a:stCxn id="4" idx="2"/>
            <a:endCxn id="12" idx="0"/>
          </p:cNvCxnSpPr>
          <p:nvPr/>
        </p:nvCxnSpPr>
        <p:spPr>
          <a:xfrm flipH="1">
            <a:off x="3606524" y="2503252"/>
            <a:ext cx="2339381" cy="49082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338EC59-8BF5-D4FE-7F2B-3CA2B2A77F49}"/>
              </a:ext>
            </a:extLst>
          </p:cNvPr>
          <p:cNvCxnSpPr>
            <a:stCxn id="4" idx="2"/>
            <a:endCxn id="18" idx="0"/>
          </p:cNvCxnSpPr>
          <p:nvPr/>
        </p:nvCxnSpPr>
        <p:spPr>
          <a:xfrm>
            <a:off x="5945905" y="2503252"/>
            <a:ext cx="2633835" cy="49194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C0E9F9D-F1CE-B762-2AAB-8D7624B1FD22}"/>
              </a:ext>
            </a:extLst>
          </p:cNvPr>
          <p:cNvCxnSpPr>
            <a:endCxn id="12" idx="2"/>
          </p:cNvCxnSpPr>
          <p:nvPr/>
        </p:nvCxnSpPr>
        <p:spPr>
          <a:xfrm flipH="1" flipV="1">
            <a:off x="3606524" y="3978816"/>
            <a:ext cx="1576" cy="54815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90D5D1C-8C43-F47A-A439-55E954DBE0C1}"/>
              </a:ext>
            </a:extLst>
          </p:cNvPr>
          <p:cNvCxnSpPr>
            <a:cxnSpLocks/>
            <a:endCxn id="17" idx="2"/>
          </p:cNvCxnSpPr>
          <p:nvPr/>
        </p:nvCxnSpPr>
        <p:spPr>
          <a:xfrm flipV="1">
            <a:off x="6115451" y="3979931"/>
            <a:ext cx="0" cy="54704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9B1C0DA-3392-1A3D-1CB5-4CC80D28D932}"/>
              </a:ext>
            </a:extLst>
          </p:cNvPr>
          <p:cNvCxnSpPr>
            <a:endCxn id="18" idx="2"/>
          </p:cNvCxnSpPr>
          <p:nvPr/>
        </p:nvCxnSpPr>
        <p:spPr>
          <a:xfrm flipV="1">
            <a:off x="8579740" y="3979931"/>
            <a:ext cx="0" cy="54704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BE7EE49-073B-94FF-2880-7E1EA83FBCD9}"/>
              </a:ext>
            </a:extLst>
          </p:cNvPr>
          <p:cNvCxnSpPr/>
          <p:nvPr/>
        </p:nvCxnSpPr>
        <p:spPr>
          <a:xfrm flipH="1">
            <a:off x="3608100" y="4526975"/>
            <a:ext cx="4971640" cy="0"/>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AE3B126-08E6-F9A9-DD95-354C3D40B739}"/>
              </a:ext>
            </a:extLst>
          </p:cNvPr>
          <p:cNvSpPr txBox="1"/>
          <p:nvPr/>
        </p:nvSpPr>
        <p:spPr>
          <a:xfrm>
            <a:off x="3711155" y="4616809"/>
            <a:ext cx="4786744"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Exploratory Process </a:t>
            </a:r>
            <a:br>
              <a:rPr lang="en-US" b="1" dirty="0">
                <a:solidFill>
                  <a:schemeClr val="accent1"/>
                </a:solidFill>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(experimentation, refinements, ML pipelines)</a:t>
            </a:r>
          </a:p>
        </p:txBody>
      </p:sp>
      <p:sp>
        <p:nvSpPr>
          <p:cNvPr id="2" name="TextBox 1">
            <a:extLst>
              <a:ext uri="{FF2B5EF4-FFF2-40B4-BE49-F238E27FC236}">
                <a16:creationId xmlns:a16="http://schemas.microsoft.com/office/drawing/2014/main" id="{B27AECFE-34E3-F609-3B99-23FA8B9EC128}"/>
              </a:ext>
            </a:extLst>
          </p:cNvPr>
          <p:cNvSpPr txBox="1"/>
          <p:nvPr/>
        </p:nvSpPr>
        <p:spPr>
          <a:xfrm>
            <a:off x="8118003" y="362317"/>
            <a:ext cx="2190606" cy="1200329"/>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Data-centric View:</a:t>
            </a:r>
          </a:p>
          <a:p>
            <a:pPr algn="ctr"/>
            <a:r>
              <a:rPr lang="en-US" dirty="0">
                <a:latin typeface="Calibri" panose="020F0502020204030204" pitchFamily="34" charset="0"/>
                <a:cs typeface="Calibri" panose="020F0502020204030204" pitchFamily="34" charset="0"/>
              </a:rPr>
              <a:t>Application perspective</a:t>
            </a:r>
          </a:p>
          <a:p>
            <a:pPr algn="ctr"/>
            <a:r>
              <a:rPr lang="en-US" dirty="0">
                <a:latin typeface="Calibri" panose="020F0502020204030204" pitchFamily="34" charset="0"/>
                <a:cs typeface="Calibri" panose="020F0502020204030204" pitchFamily="34" charset="0"/>
              </a:rPr>
              <a:t>Workload perspective</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System perspective</a:t>
            </a:r>
          </a:p>
        </p:txBody>
      </p:sp>
    </p:spTree>
    <p:extLst>
      <p:ext uri="{BB962C8B-B14F-4D97-AF65-F5344CB8AC3E}">
        <p14:creationId xmlns:p14="http://schemas.microsoft.com/office/powerpoint/2010/main" val="3012907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BC7DA-8EAA-2B4E-23C4-E6A3772E8D31}"/>
              </a:ext>
            </a:extLst>
          </p:cNvPr>
          <p:cNvSpPr>
            <a:spLocks noGrp="1"/>
          </p:cNvSpPr>
          <p:nvPr>
            <p:ph type="body" sz="quarter" idx="18"/>
          </p:nvPr>
        </p:nvSpPr>
        <p:spPr/>
        <p:txBody>
          <a:bodyPr/>
          <a:lstStyle/>
          <a:p>
            <a:r>
              <a:rPr lang="en-US" dirty="0"/>
              <a:t>GDPR “Right to be Forgotten”</a:t>
            </a:r>
          </a:p>
          <a:p>
            <a:pPr lvl="1"/>
            <a:r>
              <a:rPr lang="en-US" dirty="0"/>
              <a:t>Recent laws such as GDPR require</a:t>
            </a:r>
            <a:br>
              <a:rPr lang="en-US" dirty="0"/>
            </a:br>
            <a:r>
              <a:rPr lang="en-US" dirty="0"/>
              <a:t>companies and institutions to</a:t>
            </a:r>
            <a:br>
              <a:rPr lang="en-US" dirty="0"/>
            </a:br>
            <a:r>
              <a:rPr lang="en-US" b="1" dirty="0">
                <a:solidFill>
                  <a:srgbClr val="7889FB"/>
                </a:solidFill>
              </a:rPr>
              <a:t>delete user data upon request</a:t>
            </a:r>
          </a:p>
          <a:p>
            <a:pPr lvl="1"/>
            <a:r>
              <a:rPr lang="en-US" dirty="0"/>
              <a:t>Personal data must not only be deleted</a:t>
            </a:r>
            <a:br>
              <a:rPr lang="en-US" dirty="0"/>
            </a:br>
            <a:r>
              <a:rPr lang="en-US" dirty="0"/>
              <a:t>from primary data stores but also from </a:t>
            </a:r>
            <a:br>
              <a:rPr lang="en-US" dirty="0"/>
            </a:br>
            <a:r>
              <a:rPr lang="en-US" b="1" dirty="0">
                <a:solidFill>
                  <a:schemeClr val="accent1"/>
                </a:solidFill>
              </a:rPr>
              <a:t>ML models</a:t>
            </a:r>
            <a:r>
              <a:rPr lang="en-US" dirty="0"/>
              <a:t> trained on it (Recital 75)</a:t>
            </a:r>
          </a:p>
          <a:p>
            <a:pPr lvl="1"/>
            <a:endParaRPr lang="en-US" dirty="0"/>
          </a:p>
          <a:p>
            <a:r>
              <a:rPr lang="en-US" dirty="0"/>
              <a:t>Example Deanonymization</a:t>
            </a:r>
          </a:p>
          <a:p>
            <a:pPr lvl="1"/>
            <a:r>
              <a:rPr lang="en-US" dirty="0"/>
              <a:t>Recommender systems: models </a:t>
            </a:r>
            <a:r>
              <a:rPr lang="en-US" b="1" dirty="0">
                <a:solidFill>
                  <a:schemeClr val="accent1"/>
                </a:solidFill>
                <a:sym typeface="Wingdings" panose="05000000000000000000" pitchFamily="2" charset="2"/>
              </a:rPr>
              <a:t>retain user similarly </a:t>
            </a:r>
            <a:r>
              <a:rPr lang="en-US" b="1" dirty="0">
                <a:solidFill>
                  <a:schemeClr val="accent1"/>
                </a:solidFill>
              </a:rPr>
              <a:t> </a:t>
            </a:r>
          </a:p>
          <a:p>
            <a:pPr lvl="1"/>
            <a:r>
              <a:rPr lang="en-US" dirty="0"/>
              <a:t>Social network data / clustering / KNN</a:t>
            </a:r>
          </a:p>
          <a:p>
            <a:pPr lvl="1"/>
            <a:r>
              <a:rPr lang="en-US" dirty="0"/>
              <a:t>Large language models (e.g., GPT-3)</a:t>
            </a:r>
          </a:p>
          <a:p>
            <a:endParaRPr lang="en-US" dirty="0"/>
          </a:p>
        </p:txBody>
      </p:sp>
      <p:sp>
        <p:nvSpPr>
          <p:cNvPr id="3" name="Text Placeholder 2">
            <a:extLst>
              <a:ext uri="{FF2B5EF4-FFF2-40B4-BE49-F238E27FC236}">
                <a16:creationId xmlns:a16="http://schemas.microsoft.com/office/drawing/2014/main" id="{54D47195-C9CE-B30B-8081-69D6A458710B}"/>
              </a:ext>
            </a:extLst>
          </p:cNvPr>
          <p:cNvSpPr>
            <a:spLocks noGrp="1"/>
          </p:cNvSpPr>
          <p:nvPr>
            <p:ph type="body" sz="quarter" idx="14"/>
          </p:nvPr>
        </p:nvSpPr>
        <p:spPr/>
        <p:txBody>
          <a:bodyPr/>
          <a:lstStyle/>
          <a:p>
            <a:r>
              <a:rPr lang="en-US" dirty="0"/>
              <a:t>GDPR (General Data Protection Regulation)</a:t>
            </a:r>
          </a:p>
        </p:txBody>
      </p:sp>
      <p:pic>
        <p:nvPicPr>
          <p:cNvPr id="5" name="Picture 4">
            <a:extLst>
              <a:ext uri="{FF2B5EF4-FFF2-40B4-BE49-F238E27FC236}">
                <a16:creationId xmlns:a16="http://schemas.microsoft.com/office/drawing/2014/main" id="{131E302A-EF4C-FDCC-EBCC-FE2F569D1B7A}"/>
              </a:ext>
            </a:extLst>
          </p:cNvPr>
          <p:cNvPicPr>
            <a:picLocks noChangeAspect="1"/>
          </p:cNvPicPr>
          <p:nvPr/>
        </p:nvPicPr>
        <p:blipFill>
          <a:blip r:embed="rId3"/>
          <a:stretch>
            <a:fillRect/>
          </a:stretch>
        </p:blipFill>
        <p:spPr>
          <a:xfrm>
            <a:off x="6312113" y="608923"/>
            <a:ext cx="4154495" cy="3058805"/>
          </a:xfrm>
          <a:prstGeom prst="rect">
            <a:avLst/>
          </a:prstGeom>
        </p:spPr>
      </p:pic>
      <p:grpSp>
        <p:nvGrpSpPr>
          <p:cNvPr id="6" name="Group 5">
            <a:extLst>
              <a:ext uri="{FF2B5EF4-FFF2-40B4-BE49-F238E27FC236}">
                <a16:creationId xmlns:a16="http://schemas.microsoft.com/office/drawing/2014/main" id="{AE357509-2902-82CB-D041-8B3AB3E964EC}"/>
              </a:ext>
            </a:extLst>
          </p:cNvPr>
          <p:cNvGrpSpPr/>
          <p:nvPr/>
        </p:nvGrpSpPr>
        <p:grpSpPr>
          <a:xfrm>
            <a:off x="7234671" y="3925296"/>
            <a:ext cx="2497970" cy="1069980"/>
            <a:chOff x="5677200" y="4934459"/>
            <a:chExt cx="2497970" cy="1069980"/>
          </a:xfrm>
        </p:grpSpPr>
        <p:sp>
          <p:nvSpPr>
            <p:cNvPr id="7" name="Rectangle 6">
              <a:extLst>
                <a:ext uri="{FF2B5EF4-FFF2-40B4-BE49-F238E27FC236}">
                  <a16:creationId xmlns:a16="http://schemas.microsoft.com/office/drawing/2014/main" id="{D5DEEC5A-E290-6F1E-8D96-C954F3D81488}"/>
                </a:ext>
              </a:extLst>
            </p:cNvPr>
            <p:cNvSpPr/>
            <p:nvPr/>
          </p:nvSpPr>
          <p:spPr>
            <a:xfrm>
              <a:off x="7119255" y="5166239"/>
              <a:ext cx="157479" cy="8382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EDAC371C-7061-9B5E-012C-4FA86C4095D0}"/>
                </a:ext>
              </a:extLst>
            </p:cNvPr>
            <p:cNvSpPr/>
            <p:nvPr/>
          </p:nvSpPr>
          <p:spPr>
            <a:xfrm rot="5400000">
              <a:off x="7680073" y="4598594"/>
              <a:ext cx="152402" cy="824132"/>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62C60434-3F5E-7179-9FD4-64508BDA0CB4}"/>
                </a:ext>
              </a:extLst>
            </p:cNvPr>
            <p:cNvSpPr/>
            <p:nvPr/>
          </p:nvSpPr>
          <p:spPr>
            <a:xfrm>
              <a:off x="7336970" y="5152171"/>
              <a:ext cx="838200" cy="85226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U V</a:t>
              </a:r>
              <a:r>
                <a:rPr kumimoji="0" lang="en-US" sz="1800" b="1" i="0" u="none" strike="noStrike" kern="0" cap="none" spc="0" normalizeH="0" baseline="60000" noProof="0" dirty="0">
                  <a:ln>
                    <a:noFill/>
                  </a:ln>
                  <a:solidFill>
                    <a:srgbClr val="FFFFFF"/>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9C992579-AD68-1010-6B56-F60604C09EED}"/>
                </a:ext>
              </a:extLst>
            </p:cNvPr>
            <p:cNvSpPr/>
            <p:nvPr/>
          </p:nvSpPr>
          <p:spPr>
            <a:xfrm>
              <a:off x="6644155" y="5354792"/>
              <a:ext cx="338554" cy="461665"/>
            </a:xfrm>
            <a:prstGeom prst="rect">
              <a:avLst/>
            </a:prstGeom>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a:t>
              </a:r>
              <a:endParaRPr kumimoji="0" lang="en-US" sz="24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C67EDC62-8AC5-28E8-658F-02383AA0D01A}"/>
                </a:ext>
              </a:extLst>
            </p:cNvPr>
            <p:cNvSpPr/>
            <p:nvPr/>
          </p:nvSpPr>
          <p:spPr>
            <a:xfrm rot="5400000">
              <a:off x="7944030" y="5312921"/>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2" name="Rectangle 11">
              <a:extLst>
                <a:ext uri="{FF2B5EF4-FFF2-40B4-BE49-F238E27FC236}">
                  <a16:creationId xmlns:a16="http://schemas.microsoft.com/office/drawing/2014/main" id="{4C5672C8-97AE-83E2-85BC-E89D8B98AB0C}"/>
                </a:ext>
              </a:extLst>
            </p:cNvPr>
            <p:cNvSpPr/>
            <p:nvPr/>
          </p:nvSpPr>
          <p:spPr>
            <a:xfrm rot="5400000">
              <a:off x="7949109" y="4931921"/>
              <a:ext cx="152401" cy="15747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3" name="Rectangle 12">
              <a:extLst>
                <a:ext uri="{FF2B5EF4-FFF2-40B4-BE49-F238E27FC236}">
                  <a16:creationId xmlns:a16="http://schemas.microsoft.com/office/drawing/2014/main" id="{346D75F4-E242-EF52-BF3A-B6AFD642FC25}"/>
                </a:ext>
              </a:extLst>
            </p:cNvPr>
            <p:cNvSpPr/>
            <p:nvPr/>
          </p:nvSpPr>
          <p:spPr>
            <a:xfrm>
              <a:off x="5677200" y="5145950"/>
              <a:ext cx="838200" cy="852268"/>
            </a:xfrm>
            <a:prstGeom prst="rect">
              <a:avLst/>
            </a:prstGeom>
            <a:no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X</a:t>
              </a:r>
            </a:p>
          </p:txBody>
        </p:sp>
        <p:sp>
          <p:nvSpPr>
            <p:cNvPr id="14" name="Rectangle 13">
              <a:extLst>
                <a:ext uri="{FF2B5EF4-FFF2-40B4-BE49-F238E27FC236}">
                  <a16:creationId xmlns:a16="http://schemas.microsoft.com/office/drawing/2014/main" id="{CA6AAB07-F1BC-6531-EDDD-8D424090B43D}"/>
                </a:ext>
              </a:extLst>
            </p:cNvPr>
            <p:cNvSpPr/>
            <p:nvPr/>
          </p:nvSpPr>
          <p:spPr>
            <a:xfrm rot="5400000">
              <a:off x="6284260" y="5306698"/>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5" name="Rectangle 14">
              <a:extLst>
                <a:ext uri="{FF2B5EF4-FFF2-40B4-BE49-F238E27FC236}">
                  <a16:creationId xmlns:a16="http://schemas.microsoft.com/office/drawing/2014/main" id="{7DF43272-63D7-990E-43E2-FCBBACDA0F7D}"/>
                </a:ext>
              </a:extLst>
            </p:cNvPr>
            <p:cNvSpPr/>
            <p:nvPr/>
          </p:nvSpPr>
          <p:spPr>
            <a:xfrm rot="5400000">
              <a:off x="5755939" y="5459098"/>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6" name="Rectangle 15">
              <a:extLst>
                <a:ext uri="{FF2B5EF4-FFF2-40B4-BE49-F238E27FC236}">
                  <a16:creationId xmlns:a16="http://schemas.microsoft.com/office/drawing/2014/main" id="{07418F28-E514-E4E8-B905-B8C60CD0BD7F}"/>
                </a:ext>
              </a:extLst>
            </p:cNvPr>
            <p:cNvSpPr/>
            <p:nvPr/>
          </p:nvSpPr>
          <p:spPr>
            <a:xfrm rot="5400000">
              <a:off x="6055660" y="5763898"/>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7" name="Rectangle 16">
              <a:extLst>
                <a:ext uri="{FF2B5EF4-FFF2-40B4-BE49-F238E27FC236}">
                  <a16:creationId xmlns:a16="http://schemas.microsoft.com/office/drawing/2014/main" id="{01ACC33B-0DD5-FE44-44AD-E01D10F1FFAB}"/>
                </a:ext>
              </a:extLst>
            </p:cNvPr>
            <p:cNvSpPr/>
            <p:nvPr/>
          </p:nvSpPr>
          <p:spPr>
            <a:xfrm rot="5400000">
              <a:off x="7121795" y="5312919"/>
              <a:ext cx="152401" cy="15747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pic>
        <p:nvPicPr>
          <p:cNvPr id="18" name="Picture 17">
            <a:extLst>
              <a:ext uri="{FF2B5EF4-FFF2-40B4-BE49-F238E27FC236}">
                <a16:creationId xmlns:a16="http://schemas.microsoft.com/office/drawing/2014/main" id="{19A1CF8F-387E-5AD3-A425-5E73FA698F5F}"/>
              </a:ext>
            </a:extLst>
          </p:cNvPr>
          <p:cNvPicPr>
            <a:picLocks noChangeAspect="1"/>
          </p:cNvPicPr>
          <p:nvPr/>
        </p:nvPicPr>
        <p:blipFill>
          <a:blip r:embed="rId4"/>
          <a:stretch>
            <a:fillRect/>
          </a:stretch>
        </p:blipFill>
        <p:spPr>
          <a:xfrm>
            <a:off x="1030541" y="5220211"/>
            <a:ext cx="496251" cy="640080"/>
          </a:xfrm>
          <a:prstGeom prst="rect">
            <a:avLst/>
          </a:prstGeom>
          <a:ln w="25400">
            <a:solidFill>
              <a:srgbClr val="7889FB"/>
            </a:solidFill>
          </a:ln>
        </p:spPr>
      </p:pic>
      <p:sp>
        <p:nvSpPr>
          <p:cNvPr id="19" name="TextBox 18">
            <a:extLst>
              <a:ext uri="{FF2B5EF4-FFF2-40B4-BE49-F238E27FC236}">
                <a16:creationId xmlns:a16="http://schemas.microsoft.com/office/drawing/2014/main" id="{E385CB17-3496-F76E-948D-32D4284AF611}"/>
              </a:ext>
            </a:extLst>
          </p:cNvPr>
          <p:cNvSpPr txBox="1"/>
          <p:nvPr/>
        </p:nvSpPr>
        <p:spPr>
          <a:xfrm>
            <a:off x="1692594" y="5256512"/>
            <a:ext cx="4202597" cy="523220"/>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[Sebastian </a:t>
            </a:r>
            <a:r>
              <a:rPr lang="en-US" sz="1400" dirty="0" err="1">
                <a:latin typeface="Calibri" panose="020F0502020204030204" pitchFamily="34" charset="0"/>
                <a:cs typeface="Calibri" panose="020F0502020204030204" pitchFamily="34" charset="0"/>
              </a:rPr>
              <a:t>Schelter</a:t>
            </a:r>
            <a:r>
              <a:rPr lang="en-US" sz="1400" dirty="0">
                <a:latin typeface="Calibri" panose="020F0502020204030204" pitchFamily="34" charset="0"/>
                <a:cs typeface="Calibri" panose="020F0502020204030204" pitchFamily="34" charset="0"/>
              </a:rPr>
              <a:t>: "Amnesia" - Machine Learning Models That Can Forget User Data Very Fast. </a:t>
            </a:r>
            <a:r>
              <a:rPr lang="en-US" sz="1400" b="1" dirty="0">
                <a:latin typeface="Calibri" panose="020F0502020204030204" pitchFamily="34" charset="0"/>
                <a:cs typeface="Calibri" panose="020F0502020204030204" pitchFamily="34" charset="0"/>
              </a:rPr>
              <a:t>CIDR 2020</a:t>
            </a:r>
            <a:r>
              <a:rPr lang="en-US" sz="1400" dirty="0">
                <a:latin typeface="Calibri" panose="020F0502020204030204" pitchFamily="34" charset="0"/>
                <a:cs typeface="Calibri" panose="020F0502020204030204" pitchFamily="34" charset="0"/>
              </a:rPr>
              <a:t>]</a:t>
            </a:r>
          </a:p>
        </p:txBody>
      </p:sp>
      <p:sp>
        <p:nvSpPr>
          <p:cNvPr id="20" name="Rectangle 19">
            <a:extLst>
              <a:ext uri="{FF2B5EF4-FFF2-40B4-BE49-F238E27FC236}">
                <a16:creationId xmlns:a16="http://schemas.microsoft.com/office/drawing/2014/main" id="{7E0287F9-8C57-3F08-7E67-8638F1C5D8E0}"/>
              </a:ext>
            </a:extLst>
          </p:cNvPr>
          <p:cNvSpPr/>
          <p:nvPr/>
        </p:nvSpPr>
        <p:spPr>
          <a:xfrm>
            <a:off x="6687661" y="322620"/>
            <a:ext cx="3843495" cy="307777"/>
          </a:xfrm>
          <a:prstGeom prst="rect">
            <a:avLst/>
          </a:prstGeom>
        </p:spPr>
        <p:txBody>
          <a:bodyPr wrap="square">
            <a:spAutoFit/>
          </a:bodyPr>
          <a:lstStyle/>
          <a:p>
            <a:pPr algn="ctr"/>
            <a:r>
              <a:rPr lang="en-US" sz="1400"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hlinkClick r:id="rId5"/>
              </a:rPr>
              <a:t>https://gdpr.eu/article-17-right-to-be-forgotten/</a:t>
            </a:r>
            <a:r>
              <a:rPr lang="en-US" sz="1400" dirty="0">
                <a:latin typeface="Calibri" panose="020F0502020204030204" pitchFamily="34" charset="0"/>
                <a:cs typeface="Calibri" panose="020F0502020204030204" pitchFamily="34" charset="0"/>
              </a:rPr>
              <a:t>]</a:t>
            </a:r>
          </a:p>
        </p:txBody>
      </p:sp>
      <p:sp>
        <p:nvSpPr>
          <p:cNvPr id="21" name="TextBox 20">
            <a:extLst>
              <a:ext uri="{FF2B5EF4-FFF2-40B4-BE49-F238E27FC236}">
                <a16:creationId xmlns:a16="http://schemas.microsoft.com/office/drawing/2014/main" id="{5272A533-4D91-280A-6720-9AB91ACED7FD}"/>
              </a:ext>
            </a:extLst>
          </p:cNvPr>
          <p:cNvSpPr txBox="1"/>
          <p:nvPr/>
        </p:nvSpPr>
        <p:spPr>
          <a:xfrm>
            <a:off x="6587709" y="5160095"/>
            <a:ext cx="3575134" cy="646331"/>
          </a:xfrm>
          <a:prstGeom prst="rect">
            <a:avLst/>
          </a:prstGeom>
          <a:noFill/>
        </p:spPr>
        <p:txBody>
          <a:bodyPr wrap="square" lIns="0" rIns="0" rtlCol="0">
            <a:spAutoFit/>
          </a:bodyPr>
          <a:lstStyle/>
          <a:p>
            <a:pPr algn="ctr"/>
            <a:r>
              <a:rPr lang="en-US" dirty="0">
                <a:solidFill>
                  <a:srgbClr val="000000"/>
                </a:solidFill>
                <a:latin typeface="Calibri" panose="020F0502020204030204" pitchFamily="34" charset="0"/>
                <a:cs typeface="Calibri" panose="020F0502020204030204" pitchFamily="34" charset="0"/>
              </a:rPr>
              <a:t>See incremental computations in </a:t>
            </a:r>
            <a:br>
              <a:rPr lang="en-US" dirty="0">
                <a:solidFill>
                  <a:srgbClr val="000000"/>
                </a:solidFill>
                <a:latin typeface="Calibri" panose="020F0502020204030204" pitchFamily="34" charset="0"/>
                <a:cs typeface="Calibri" panose="020F0502020204030204" pitchFamily="34" charset="0"/>
              </a:rPr>
            </a:br>
            <a:r>
              <a:rPr lang="en-US" b="1" dirty="0">
                <a:solidFill>
                  <a:srgbClr val="7889FB"/>
                </a:solidFill>
                <a:latin typeface="Calibri" panose="020F0502020204030204" pitchFamily="34" charset="0"/>
                <a:cs typeface="Calibri" panose="020F0502020204030204" pitchFamily="34" charset="0"/>
              </a:rPr>
              <a:t>03 Sizes Inferences and Rewrites</a:t>
            </a:r>
          </a:p>
        </p:txBody>
      </p:sp>
    </p:spTree>
    <p:extLst>
      <p:ext uri="{BB962C8B-B14F-4D97-AF65-F5344CB8AC3E}">
        <p14:creationId xmlns:p14="http://schemas.microsoft.com/office/powerpoint/2010/main" val="333645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81ACDB-58DC-580D-FA8D-C4B5B7B71E25}"/>
              </a:ext>
            </a:extLst>
          </p:cNvPr>
          <p:cNvPicPr>
            <a:picLocks noChangeAspect="1"/>
          </p:cNvPicPr>
          <p:nvPr/>
        </p:nvPicPr>
        <p:blipFill>
          <a:blip r:embed="rId2"/>
          <a:stretch>
            <a:fillRect/>
          </a:stretch>
        </p:blipFill>
        <p:spPr>
          <a:xfrm>
            <a:off x="1649642" y="3254634"/>
            <a:ext cx="8948855" cy="2480394"/>
          </a:xfrm>
          <a:prstGeom prst="rect">
            <a:avLst/>
          </a:prstGeom>
        </p:spPr>
      </p:pic>
      <p:sp>
        <p:nvSpPr>
          <p:cNvPr id="2" name="Text Placeholder 1">
            <a:extLst>
              <a:ext uri="{FF2B5EF4-FFF2-40B4-BE49-F238E27FC236}">
                <a16:creationId xmlns:a16="http://schemas.microsoft.com/office/drawing/2014/main" id="{D9D50838-B9DC-A3D8-E800-C68B2C6019D0}"/>
              </a:ext>
            </a:extLst>
          </p:cNvPr>
          <p:cNvSpPr>
            <a:spLocks noGrp="1"/>
          </p:cNvSpPr>
          <p:nvPr>
            <p:ph type="body" sz="quarter" idx="18"/>
          </p:nvPr>
        </p:nvSpPr>
        <p:spPr/>
        <p:txBody>
          <a:bodyPr/>
          <a:lstStyle/>
          <a:p>
            <a:r>
              <a:rPr lang="en-US" dirty="0" err="1"/>
              <a:t>HedgeCut</a:t>
            </a:r>
            <a:r>
              <a:rPr lang="en-US" dirty="0"/>
              <a:t> Overview</a:t>
            </a:r>
          </a:p>
          <a:p>
            <a:pPr lvl="1"/>
            <a:r>
              <a:rPr lang="en-US" dirty="0"/>
              <a:t>Extremely Randomized Trees (ERT): ensemble of </a:t>
            </a:r>
            <a:br>
              <a:rPr lang="en-US" dirty="0"/>
            </a:br>
            <a:r>
              <a:rPr lang="en-US" dirty="0"/>
              <a:t>DTs w/ randomized attributes and cut-off points</a:t>
            </a:r>
          </a:p>
          <a:p>
            <a:pPr lvl="1"/>
            <a:r>
              <a:rPr lang="en-US" b="1" dirty="0">
                <a:solidFill>
                  <a:srgbClr val="7889FB"/>
                </a:solidFill>
              </a:rPr>
              <a:t>Online unlearning requests </a:t>
            </a:r>
            <a:r>
              <a:rPr lang="en-US" dirty="0"/>
              <a:t>&lt; 1ms</a:t>
            </a:r>
            <a:br>
              <a:rPr lang="en-US" dirty="0"/>
            </a:br>
            <a:r>
              <a:rPr lang="en-US" dirty="0"/>
              <a:t>w/o retraining for few points</a:t>
            </a:r>
          </a:p>
          <a:p>
            <a:pPr lvl="1"/>
            <a:endParaRPr lang="en-US" dirty="0"/>
          </a:p>
          <a:p>
            <a:r>
              <a:rPr lang="en-US" dirty="0"/>
              <a:t>Handling of Non-robust Splits</a:t>
            </a:r>
          </a:p>
          <a:p>
            <a:endParaRPr lang="en-US" dirty="0"/>
          </a:p>
        </p:txBody>
      </p:sp>
      <p:sp>
        <p:nvSpPr>
          <p:cNvPr id="3" name="Text Placeholder 2">
            <a:extLst>
              <a:ext uri="{FF2B5EF4-FFF2-40B4-BE49-F238E27FC236}">
                <a16:creationId xmlns:a16="http://schemas.microsoft.com/office/drawing/2014/main" id="{6EB0BF6A-B480-B81B-6393-6FB2B59F2A8D}"/>
              </a:ext>
            </a:extLst>
          </p:cNvPr>
          <p:cNvSpPr>
            <a:spLocks noGrp="1"/>
          </p:cNvSpPr>
          <p:nvPr>
            <p:ph type="body" sz="quarter" idx="14"/>
          </p:nvPr>
        </p:nvSpPr>
        <p:spPr/>
        <p:txBody>
          <a:bodyPr/>
          <a:lstStyle/>
          <a:p>
            <a:r>
              <a:rPr lang="en-US" dirty="0"/>
              <a:t>GDPR (General Data Protection Regulation), cont.</a:t>
            </a:r>
          </a:p>
          <a:p>
            <a:endParaRPr lang="en-US" dirty="0"/>
          </a:p>
        </p:txBody>
      </p:sp>
      <p:pic>
        <p:nvPicPr>
          <p:cNvPr id="4" name="Picture 3">
            <a:extLst>
              <a:ext uri="{FF2B5EF4-FFF2-40B4-BE49-F238E27FC236}">
                <a16:creationId xmlns:a16="http://schemas.microsoft.com/office/drawing/2014/main" id="{302AB4A4-F952-18F4-75D7-1113A605AE74}"/>
              </a:ext>
            </a:extLst>
          </p:cNvPr>
          <p:cNvPicPr>
            <a:picLocks noChangeAspect="1"/>
          </p:cNvPicPr>
          <p:nvPr/>
        </p:nvPicPr>
        <p:blipFill>
          <a:blip r:embed="rId3"/>
          <a:stretch>
            <a:fillRect/>
          </a:stretch>
        </p:blipFill>
        <p:spPr>
          <a:xfrm>
            <a:off x="6492687" y="1235440"/>
            <a:ext cx="4298352" cy="2022171"/>
          </a:xfrm>
          <a:prstGeom prst="rect">
            <a:avLst/>
          </a:prstGeom>
        </p:spPr>
      </p:pic>
      <p:pic>
        <p:nvPicPr>
          <p:cNvPr id="6" name="Picture 5">
            <a:extLst>
              <a:ext uri="{FF2B5EF4-FFF2-40B4-BE49-F238E27FC236}">
                <a16:creationId xmlns:a16="http://schemas.microsoft.com/office/drawing/2014/main" id="{2F1C47E8-6665-2AB2-5E90-21B44E19C47A}"/>
              </a:ext>
            </a:extLst>
          </p:cNvPr>
          <p:cNvPicPr>
            <a:picLocks noChangeAspect="1"/>
          </p:cNvPicPr>
          <p:nvPr/>
        </p:nvPicPr>
        <p:blipFill>
          <a:blip r:embed="rId4"/>
          <a:stretch>
            <a:fillRect/>
          </a:stretch>
        </p:blipFill>
        <p:spPr>
          <a:xfrm>
            <a:off x="9969566" y="415925"/>
            <a:ext cx="497489" cy="640080"/>
          </a:xfrm>
          <a:prstGeom prst="rect">
            <a:avLst/>
          </a:prstGeom>
          <a:ln w="25400">
            <a:solidFill>
              <a:srgbClr val="7889FB"/>
            </a:solidFill>
          </a:ln>
        </p:spPr>
      </p:pic>
      <p:sp>
        <p:nvSpPr>
          <p:cNvPr id="7" name="TextBox 6">
            <a:extLst>
              <a:ext uri="{FF2B5EF4-FFF2-40B4-BE49-F238E27FC236}">
                <a16:creationId xmlns:a16="http://schemas.microsoft.com/office/drawing/2014/main" id="{DB58A267-2134-2B6D-353D-82586BE7C167}"/>
              </a:ext>
            </a:extLst>
          </p:cNvPr>
          <p:cNvSpPr txBox="1"/>
          <p:nvPr/>
        </p:nvSpPr>
        <p:spPr>
          <a:xfrm>
            <a:off x="6949439" y="281041"/>
            <a:ext cx="2909648"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[Sebastian </a:t>
            </a:r>
            <a:r>
              <a:rPr lang="en-US" sz="1400" dirty="0" err="1">
                <a:latin typeface="Calibri" panose="020F0502020204030204" pitchFamily="34" charset="0"/>
                <a:cs typeface="Calibri" panose="020F0502020204030204" pitchFamily="34" charset="0"/>
              </a:rPr>
              <a:t>Schelter</a:t>
            </a:r>
            <a:r>
              <a:rPr lang="en-US" sz="1400" dirty="0">
                <a:latin typeface="Calibri" panose="020F0502020204030204" pitchFamily="34" charset="0"/>
                <a:cs typeface="Calibri" panose="020F0502020204030204" pitchFamily="34" charset="0"/>
              </a:rPr>
              <a:t>, Stefan </a:t>
            </a:r>
            <a:r>
              <a:rPr lang="en-US" sz="1400" dirty="0" err="1">
                <a:latin typeface="Calibri" panose="020F0502020204030204" pitchFamily="34" charset="0"/>
                <a:cs typeface="Calibri" panose="020F0502020204030204" pitchFamily="34" charset="0"/>
              </a:rPr>
              <a:t>Grafberger</a:t>
            </a:r>
            <a:r>
              <a:rPr lang="en-US" sz="1400" dirty="0">
                <a:latin typeface="Calibri" panose="020F0502020204030204" pitchFamily="34" charset="0"/>
                <a:cs typeface="Calibri" panose="020F0502020204030204" pitchFamily="34" charset="0"/>
              </a:rPr>
              <a:t>, Ted Dunning: </a:t>
            </a:r>
            <a:r>
              <a:rPr lang="en-US" sz="1400" dirty="0" err="1">
                <a:latin typeface="Calibri" panose="020F0502020204030204" pitchFamily="34" charset="0"/>
                <a:cs typeface="Calibri" panose="020F0502020204030204" pitchFamily="34" charset="0"/>
              </a:rPr>
              <a:t>HedgeCut</a:t>
            </a:r>
            <a:r>
              <a:rPr lang="en-US" sz="1400" dirty="0">
                <a:latin typeface="Calibri" panose="020F0502020204030204" pitchFamily="34" charset="0"/>
                <a:cs typeface="Calibri" panose="020F0502020204030204" pitchFamily="34" charset="0"/>
              </a:rPr>
              <a:t>: Maintaining </a:t>
            </a:r>
            <a:r>
              <a:rPr lang="en-US" sz="1400" dirty="0" err="1">
                <a:latin typeface="Calibri" panose="020F0502020204030204" pitchFamily="34" charset="0"/>
                <a:cs typeface="Calibri" panose="020F0502020204030204" pitchFamily="34" charset="0"/>
              </a:rPr>
              <a:t>Randomised</a:t>
            </a:r>
            <a:r>
              <a:rPr lang="en-US" sz="1400" dirty="0">
                <a:latin typeface="Calibri" panose="020F0502020204030204" pitchFamily="34" charset="0"/>
                <a:cs typeface="Calibri" panose="020F0502020204030204" pitchFamily="34" charset="0"/>
              </a:rPr>
              <a:t> Trees for Low-Latency </a:t>
            </a:r>
            <a:r>
              <a:rPr lang="en-US" sz="1400" b="1" dirty="0">
                <a:solidFill>
                  <a:srgbClr val="7889FB"/>
                </a:solidFill>
                <a:latin typeface="Calibri" panose="020F0502020204030204" pitchFamily="34" charset="0"/>
                <a:cs typeface="Calibri" panose="020F0502020204030204" pitchFamily="34" charset="0"/>
              </a:rPr>
              <a:t>Machine Unlearning</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SIGMOD 2021</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7637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C20C36-E1A2-19A7-8F6D-85E46EC84DB2}"/>
              </a:ext>
            </a:extLst>
          </p:cNvPr>
          <p:cNvSpPr>
            <a:spLocks noGrp="1"/>
          </p:cNvSpPr>
          <p:nvPr>
            <p:ph type="body" sz="quarter" idx="18"/>
          </p:nvPr>
        </p:nvSpPr>
        <p:spPr/>
        <p:txBody>
          <a:bodyPr/>
          <a:lstStyle/>
          <a:p>
            <a:r>
              <a:rPr lang="en-US" dirty="0"/>
              <a:t>Model Exchange and Serving</a:t>
            </a:r>
          </a:p>
          <a:p>
            <a:r>
              <a:rPr lang="en-US" dirty="0"/>
              <a:t>Model Monitoring and Updates</a:t>
            </a:r>
          </a:p>
          <a:p>
            <a:endParaRPr lang="en-US" dirty="0"/>
          </a:p>
          <a:p>
            <a:r>
              <a:rPr lang="en-US" dirty="0"/>
              <a:t>#1 Finalize Programming Projects / Exercises</a:t>
            </a:r>
          </a:p>
          <a:p>
            <a:r>
              <a:rPr lang="en-US" dirty="0"/>
              <a:t>#2 Exam Preparation – Ask Questions in the Forum</a:t>
            </a:r>
          </a:p>
          <a:p>
            <a:r>
              <a:rPr lang="en-US" dirty="0"/>
              <a:t>#3 Oral Exams</a:t>
            </a:r>
          </a:p>
          <a:p>
            <a:pPr lvl="1"/>
            <a:r>
              <a:rPr lang="en-US" dirty="0">
                <a:solidFill>
                  <a:schemeClr val="tx1"/>
                </a:solidFill>
              </a:rPr>
              <a:t>Register for an exam slot </a:t>
            </a:r>
            <a:r>
              <a:rPr lang="en-US" b="1" dirty="0">
                <a:solidFill>
                  <a:schemeClr val="accent1"/>
                </a:solidFill>
              </a:rPr>
              <a:t>July 14 – July 28</a:t>
            </a:r>
            <a:r>
              <a:rPr lang="en-US" dirty="0">
                <a:solidFill>
                  <a:schemeClr val="tx1"/>
                </a:solidFill>
              </a:rPr>
              <a:t> (ISIS or email w/ preferences)</a:t>
            </a:r>
          </a:p>
          <a:p>
            <a:pPr lvl="1"/>
            <a:r>
              <a:rPr lang="en-US" b="1" dirty="0">
                <a:solidFill>
                  <a:srgbClr val="7889FB"/>
                </a:solidFill>
              </a:rPr>
              <a:t>Part 1:</a:t>
            </a:r>
            <a:r>
              <a:rPr lang="en-US" dirty="0"/>
              <a:t> Describe you programming project / exercise solution (warm-up)</a:t>
            </a:r>
          </a:p>
          <a:p>
            <a:pPr lvl="1"/>
            <a:r>
              <a:rPr lang="en-US" b="1" dirty="0">
                <a:solidFill>
                  <a:srgbClr val="7889FB"/>
                </a:solidFill>
              </a:rPr>
              <a:t>Part 2:</a:t>
            </a:r>
            <a:r>
              <a:rPr lang="en-US" dirty="0"/>
              <a:t> Questions on 3-5 topic areas of lectures 02 - 12</a:t>
            </a:r>
            <a:br>
              <a:rPr lang="en-US" dirty="0"/>
            </a:br>
            <a:r>
              <a:rPr lang="en-US" dirty="0"/>
              <a:t>(basic understanding of the discussed concepts / topics / techniques)</a:t>
            </a:r>
          </a:p>
        </p:txBody>
      </p:sp>
      <p:sp>
        <p:nvSpPr>
          <p:cNvPr id="3" name="Text Placeholder 2">
            <a:extLst>
              <a:ext uri="{FF2B5EF4-FFF2-40B4-BE49-F238E27FC236}">
                <a16:creationId xmlns:a16="http://schemas.microsoft.com/office/drawing/2014/main" id="{3683EAB1-F127-C540-FA42-25B5B48C79B8}"/>
              </a:ext>
            </a:extLst>
          </p:cNvPr>
          <p:cNvSpPr>
            <a:spLocks noGrp="1"/>
          </p:cNvSpPr>
          <p:nvPr>
            <p:ph type="body" sz="quarter" idx="14"/>
          </p:nvPr>
        </p:nvSpPr>
        <p:spPr/>
        <p:txBody>
          <a:bodyPr/>
          <a:lstStyle/>
          <a:p>
            <a:r>
              <a:rPr lang="en-US" dirty="0"/>
              <a:t>Summary &amp; QA</a:t>
            </a:r>
          </a:p>
        </p:txBody>
      </p:sp>
      <p:sp>
        <p:nvSpPr>
          <p:cNvPr id="5" name="TextBox 4">
            <a:extLst>
              <a:ext uri="{FF2B5EF4-FFF2-40B4-BE49-F238E27FC236}">
                <a16:creationId xmlns:a16="http://schemas.microsoft.com/office/drawing/2014/main" id="{6F41A884-634A-E43F-F647-F1181829BB63}"/>
              </a:ext>
            </a:extLst>
          </p:cNvPr>
          <p:cNvSpPr txBox="1"/>
          <p:nvPr/>
        </p:nvSpPr>
        <p:spPr>
          <a:xfrm>
            <a:off x="5787613" y="965746"/>
            <a:ext cx="4055633" cy="1215717"/>
          </a:xfrm>
          <a:prstGeom prst="rect">
            <a:avLst/>
          </a:prstGeom>
          <a:noFill/>
        </p:spPr>
        <p:txBody>
          <a:bodyPr wrap="square" lIns="0" rIns="0" rtlCol="0">
            <a:spAutoFit/>
          </a:bodyPr>
          <a:lstStyle/>
          <a:p>
            <a:pPr algn="ctr"/>
            <a:r>
              <a:rPr lang="en-US" sz="7300" b="1" dirty="0">
                <a:solidFill>
                  <a:srgbClr val="C40D1E"/>
                </a:solidFill>
                <a:latin typeface="Calibri" panose="020F0502020204030204" pitchFamily="34" charset="0"/>
                <a:cs typeface="Calibri" panose="020F0502020204030204" pitchFamily="34" charset="0"/>
              </a:rPr>
              <a:t>Thanks</a:t>
            </a:r>
          </a:p>
        </p:txBody>
      </p:sp>
    </p:spTree>
    <p:extLst>
      <p:ext uri="{BB962C8B-B14F-4D97-AF65-F5344CB8AC3E}">
        <p14:creationId xmlns:p14="http://schemas.microsoft.com/office/powerpoint/2010/main" val="234411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charRg st="57" end="10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charRg st="102" end="15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charRg st="151" end="16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charRg st="165" end="24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charRg st="240" end="3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charRg st="311" end="43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77752A-3C19-3D7B-F46B-F552950D5116}"/>
              </a:ext>
            </a:extLst>
          </p:cNvPr>
          <p:cNvSpPr>
            <a:spLocks noGrp="1"/>
          </p:cNvSpPr>
          <p:nvPr>
            <p:ph type="body" sz="quarter" idx="18"/>
          </p:nvPr>
        </p:nvSpPr>
        <p:spPr/>
        <p:txBody>
          <a:bodyPr/>
          <a:lstStyle/>
          <a:p>
            <a:r>
              <a:rPr lang="en-US" dirty="0"/>
              <a:t>Model Exchange and Serving</a:t>
            </a:r>
          </a:p>
          <a:p>
            <a:r>
              <a:rPr lang="en-US" dirty="0"/>
              <a:t>Model Monitoring and Updates</a:t>
            </a:r>
          </a:p>
        </p:txBody>
      </p:sp>
      <p:sp>
        <p:nvSpPr>
          <p:cNvPr id="3" name="Text Placeholder 2">
            <a:extLst>
              <a:ext uri="{FF2B5EF4-FFF2-40B4-BE49-F238E27FC236}">
                <a16:creationId xmlns:a16="http://schemas.microsoft.com/office/drawing/2014/main" id="{5A53A55A-84FA-DA28-D1A0-B8512BB22EB9}"/>
              </a:ext>
            </a:extLst>
          </p:cNvPr>
          <p:cNvSpPr>
            <a:spLocks noGrp="1"/>
          </p:cNvSpPr>
          <p:nvPr>
            <p:ph type="body" sz="quarter" idx="14"/>
          </p:nvPr>
        </p:nvSpPr>
        <p:spPr/>
        <p:txBody>
          <a:bodyPr/>
          <a:lstStyle/>
          <a:p>
            <a:r>
              <a:rPr lang="en-US" dirty="0"/>
              <a:t>Agenda</a:t>
            </a:r>
          </a:p>
        </p:txBody>
      </p:sp>
    </p:spTree>
    <p:extLst>
      <p:ext uri="{BB962C8B-B14F-4D97-AF65-F5344CB8AC3E}">
        <p14:creationId xmlns:p14="http://schemas.microsoft.com/office/powerpoint/2010/main" val="3728501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99832A-7462-CE84-0AF6-245C630632F7}"/>
              </a:ext>
            </a:extLst>
          </p:cNvPr>
          <p:cNvSpPr>
            <a:spLocks noGrp="1"/>
          </p:cNvSpPr>
          <p:nvPr>
            <p:ph type="body" sz="quarter" idx="14"/>
          </p:nvPr>
        </p:nvSpPr>
        <p:spPr/>
        <p:txBody>
          <a:bodyPr/>
          <a:lstStyle/>
          <a:p>
            <a:r>
              <a:rPr lang="en-US" dirty="0"/>
              <a:t>Model Exchange and Serving</a:t>
            </a:r>
          </a:p>
        </p:txBody>
      </p:sp>
      <p:sp>
        <p:nvSpPr>
          <p:cNvPr id="5" name="Text Placeholder 4">
            <a:extLst>
              <a:ext uri="{FF2B5EF4-FFF2-40B4-BE49-F238E27FC236}">
                <a16:creationId xmlns:a16="http://schemas.microsoft.com/office/drawing/2014/main" id="{B0D9B8C2-8511-D114-9724-88D8D387D38B}"/>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26214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BAB46F-2E45-A9B1-BA6C-2C1092E22796}"/>
              </a:ext>
            </a:extLst>
          </p:cNvPr>
          <p:cNvSpPr>
            <a:spLocks noGrp="1"/>
          </p:cNvSpPr>
          <p:nvPr>
            <p:ph type="body" sz="quarter" idx="18"/>
          </p:nvPr>
        </p:nvSpPr>
        <p:spPr/>
        <p:txBody>
          <a:bodyPr/>
          <a:lstStyle/>
          <a:p>
            <a:r>
              <a:rPr lang="en-US" dirty="0"/>
              <a:t>Definition Deployed Model</a:t>
            </a:r>
          </a:p>
          <a:p>
            <a:pPr lvl="1"/>
            <a:r>
              <a:rPr lang="en-US" b="1" dirty="0"/>
              <a:t>#1 </a:t>
            </a:r>
            <a:r>
              <a:rPr lang="en-US" b="1" dirty="0">
                <a:solidFill>
                  <a:schemeClr val="accent1"/>
                </a:solidFill>
              </a:rPr>
              <a:t>Trained ML model</a:t>
            </a:r>
            <a:r>
              <a:rPr lang="en-US" b="1" dirty="0"/>
              <a:t> </a:t>
            </a:r>
            <a:r>
              <a:rPr lang="en-US" dirty="0"/>
              <a:t>(weight/parameter matrix)</a:t>
            </a:r>
          </a:p>
          <a:p>
            <a:pPr lvl="1"/>
            <a:r>
              <a:rPr lang="en-US" b="1" dirty="0"/>
              <a:t>#2 </a:t>
            </a:r>
            <a:r>
              <a:rPr lang="en-US" b="1" dirty="0">
                <a:solidFill>
                  <a:schemeClr val="accent1"/>
                </a:solidFill>
              </a:rPr>
              <a:t>Trained weights AND operator graph</a:t>
            </a:r>
            <a:r>
              <a:rPr lang="en-US" dirty="0"/>
              <a:t> / entire ML pipeline</a:t>
            </a:r>
          </a:p>
          <a:p>
            <a:pPr marL="457200" lvl="1" indent="0">
              <a:buNone/>
            </a:pPr>
            <a:r>
              <a:rPr lang="en-US" dirty="0">
                <a:sym typeface="Wingdings" panose="05000000000000000000" pitchFamily="2" charset="2"/>
              </a:rPr>
              <a:t>	</a:t>
            </a:r>
            <a:r>
              <a:rPr lang="en-AT" dirty="0">
                <a:sym typeface="Wingdings" panose="05000000000000000000" pitchFamily="2" charset="2"/>
              </a:rPr>
              <a:t></a:t>
            </a:r>
            <a:r>
              <a:rPr lang="en-US" dirty="0">
                <a:sym typeface="Wingdings" panose="05000000000000000000" pitchFamily="2" charset="2"/>
              </a:rPr>
              <a:t> especially for DNN (many weight/bias tensors, hyper parameters, </a:t>
            </a:r>
            <a:r>
              <a:rPr lang="en-US" dirty="0" err="1">
                <a:sym typeface="Wingdings" panose="05000000000000000000" pitchFamily="2" charset="2"/>
              </a:rPr>
              <a:t>etc</a:t>
            </a:r>
            <a:r>
              <a:rPr lang="en-US" dirty="0">
                <a:sym typeface="Wingdings" panose="05000000000000000000" pitchFamily="2" charset="2"/>
              </a:rPr>
              <a:t>)</a:t>
            </a:r>
            <a:endParaRPr lang="en-US" dirty="0"/>
          </a:p>
          <a:p>
            <a:pPr lvl="1"/>
            <a:endParaRPr lang="en-US" dirty="0"/>
          </a:p>
          <a:p>
            <a:r>
              <a:rPr lang="en-US" dirty="0"/>
              <a:t>Recap: Data Exchange Formats </a:t>
            </a:r>
            <a:r>
              <a:rPr lang="en-US" b="0" dirty="0"/>
              <a:t>(model + meta data)</a:t>
            </a:r>
          </a:p>
          <a:p>
            <a:pPr lvl="1"/>
            <a:r>
              <a:rPr lang="en-US" dirty="0"/>
              <a:t>General-purpose formats: </a:t>
            </a:r>
            <a:r>
              <a:rPr lang="en-US" b="1" dirty="0">
                <a:solidFill>
                  <a:srgbClr val="7889FB"/>
                </a:solidFill>
              </a:rPr>
              <a:t>CSV</a:t>
            </a:r>
            <a:r>
              <a:rPr lang="en-US" dirty="0"/>
              <a:t>, </a:t>
            </a:r>
            <a:r>
              <a:rPr lang="en-US" b="1" dirty="0">
                <a:solidFill>
                  <a:srgbClr val="7889FB"/>
                </a:solidFill>
              </a:rPr>
              <a:t>JSON</a:t>
            </a:r>
            <a:r>
              <a:rPr lang="en-US" dirty="0"/>
              <a:t>, </a:t>
            </a:r>
            <a:r>
              <a:rPr lang="en-US" b="1" dirty="0">
                <a:solidFill>
                  <a:srgbClr val="7889FB"/>
                </a:solidFill>
              </a:rPr>
              <a:t>XML</a:t>
            </a:r>
            <a:r>
              <a:rPr lang="en-US" dirty="0"/>
              <a:t>, </a:t>
            </a:r>
            <a:r>
              <a:rPr lang="en-US" b="1" dirty="0" err="1">
                <a:solidFill>
                  <a:srgbClr val="7889FB"/>
                </a:solidFill>
              </a:rPr>
              <a:t>Protobuf</a:t>
            </a:r>
            <a:endParaRPr lang="en-US" b="1" dirty="0">
              <a:solidFill>
                <a:srgbClr val="7889FB"/>
              </a:solidFill>
            </a:endParaRPr>
          </a:p>
          <a:p>
            <a:pPr lvl="1"/>
            <a:r>
              <a:rPr lang="en-US" dirty="0"/>
              <a:t>Sparse matrix formats: </a:t>
            </a:r>
            <a:r>
              <a:rPr lang="en-US" b="1" dirty="0">
                <a:solidFill>
                  <a:srgbClr val="7889FB"/>
                </a:solidFill>
              </a:rPr>
              <a:t>matrix market</a:t>
            </a:r>
            <a:r>
              <a:rPr lang="en-US" dirty="0"/>
              <a:t>, </a:t>
            </a:r>
            <a:r>
              <a:rPr lang="en-US" b="1" dirty="0" err="1">
                <a:solidFill>
                  <a:srgbClr val="7889FB"/>
                </a:solidFill>
              </a:rPr>
              <a:t>libsvm</a:t>
            </a:r>
            <a:endParaRPr lang="en-US" b="1" dirty="0">
              <a:solidFill>
                <a:srgbClr val="7889FB"/>
              </a:solidFill>
            </a:endParaRPr>
          </a:p>
          <a:p>
            <a:pPr lvl="1"/>
            <a:r>
              <a:rPr lang="en-US" dirty="0"/>
              <a:t>Scientific formats: </a:t>
            </a:r>
            <a:r>
              <a:rPr lang="en-US" b="1" dirty="0" err="1">
                <a:solidFill>
                  <a:srgbClr val="7889FB"/>
                </a:solidFill>
              </a:rPr>
              <a:t>NetCDF</a:t>
            </a:r>
            <a:r>
              <a:rPr lang="en-US" dirty="0"/>
              <a:t>, </a:t>
            </a:r>
            <a:r>
              <a:rPr lang="en-US" b="1" dirty="0">
                <a:solidFill>
                  <a:srgbClr val="7889FB"/>
                </a:solidFill>
              </a:rPr>
              <a:t>HDF5</a:t>
            </a:r>
          </a:p>
          <a:p>
            <a:pPr lvl="1"/>
            <a:r>
              <a:rPr lang="en-US" dirty="0"/>
              <a:t>ML-system-specific binary formats (e.g., </a:t>
            </a:r>
            <a:r>
              <a:rPr lang="en-US" dirty="0" err="1"/>
              <a:t>SystemDS</a:t>
            </a:r>
            <a:r>
              <a:rPr lang="en-US" dirty="0"/>
              <a:t>, </a:t>
            </a:r>
            <a:r>
              <a:rPr lang="en-US" dirty="0" err="1"/>
              <a:t>PyTorch</a:t>
            </a:r>
            <a:r>
              <a:rPr lang="en-US" dirty="0"/>
              <a:t> serialized)</a:t>
            </a:r>
          </a:p>
          <a:p>
            <a:pPr lvl="1"/>
            <a:endParaRPr lang="en-US" dirty="0"/>
          </a:p>
          <a:p>
            <a:r>
              <a:rPr lang="en-US" dirty="0"/>
              <a:t>Problem ML System Landscape</a:t>
            </a:r>
          </a:p>
          <a:p>
            <a:pPr lvl="1"/>
            <a:r>
              <a:rPr lang="en-US" dirty="0"/>
              <a:t>Different languages and frameworks, including versions</a:t>
            </a:r>
          </a:p>
          <a:p>
            <a:pPr lvl="1"/>
            <a:r>
              <a:rPr lang="en-US" dirty="0"/>
              <a:t>Lack of standardization </a:t>
            </a:r>
            <a:r>
              <a:rPr lang="en-AT" b="1" dirty="0">
                <a:solidFill>
                  <a:schemeClr val="accent1"/>
                </a:solidFill>
                <a:sym typeface="Wingdings" panose="05000000000000000000" pitchFamily="2" charset="2"/>
              </a:rPr>
              <a:t></a:t>
            </a:r>
            <a:r>
              <a:rPr lang="en-US" b="1" dirty="0">
                <a:solidFill>
                  <a:schemeClr val="accent1"/>
                </a:solidFill>
                <a:sym typeface="Wingdings" panose="05000000000000000000" pitchFamily="2" charset="2"/>
              </a:rPr>
              <a:t> </a:t>
            </a:r>
            <a:r>
              <a:rPr lang="en-US" b="1" dirty="0">
                <a:solidFill>
                  <a:schemeClr val="accent1"/>
                </a:solidFill>
              </a:rPr>
              <a:t>DSLs for ML is wild west</a:t>
            </a:r>
          </a:p>
          <a:p>
            <a:endParaRPr lang="en-US" dirty="0"/>
          </a:p>
        </p:txBody>
      </p:sp>
      <p:sp>
        <p:nvSpPr>
          <p:cNvPr id="3" name="Text Placeholder 2">
            <a:extLst>
              <a:ext uri="{FF2B5EF4-FFF2-40B4-BE49-F238E27FC236}">
                <a16:creationId xmlns:a16="http://schemas.microsoft.com/office/drawing/2014/main" id="{FEA46349-B125-BE1C-6979-3FAEE55EC9DC}"/>
              </a:ext>
            </a:extLst>
          </p:cNvPr>
          <p:cNvSpPr>
            <a:spLocks noGrp="1"/>
          </p:cNvSpPr>
          <p:nvPr>
            <p:ph type="body" sz="quarter" idx="14"/>
          </p:nvPr>
        </p:nvSpPr>
        <p:spPr/>
        <p:txBody>
          <a:bodyPr/>
          <a:lstStyle/>
          <a:p>
            <a:r>
              <a:rPr lang="en-US" dirty="0"/>
              <a:t>Model Exchange Formats</a:t>
            </a:r>
          </a:p>
        </p:txBody>
      </p:sp>
      <p:pic>
        <p:nvPicPr>
          <p:cNvPr id="4" name="Picture 3">
            <a:extLst>
              <a:ext uri="{FF2B5EF4-FFF2-40B4-BE49-F238E27FC236}">
                <a16:creationId xmlns:a16="http://schemas.microsoft.com/office/drawing/2014/main" id="{0E774203-C4C1-07FB-D302-824A0A1D5EB6}"/>
              </a:ext>
            </a:extLst>
          </p:cNvPr>
          <p:cNvPicPr>
            <a:picLocks noChangeAspect="1"/>
          </p:cNvPicPr>
          <p:nvPr/>
        </p:nvPicPr>
        <p:blipFill>
          <a:blip r:embed="rId2"/>
          <a:stretch>
            <a:fillRect/>
          </a:stretch>
        </p:blipFill>
        <p:spPr>
          <a:xfrm>
            <a:off x="8282332" y="3003265"/>
            <a:ext cx="1693189" cy="1156324"/>
          </a:xfrm>
          <a:prstGeom prst="rect">
            <a:avLst/>
          </a:prstGeom>
        </p:spPr>
      </p:pic>
      <p:pic>
        <p:nvPicPr>
          <p:cNvPr id="5" name="Picture 4">
            <a:extLst>
              <a:ext uri="{FF2B5EF4-FFF2-40B4-BE49-F238E27FC236}">
                <a16:creationId xmlns:a16="http://schemas.microsoft.com/office/drawing/2014/main" id="{CE29B575-1868-8566-2326-C75CFCC1F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8834" y="4159589"/>
            <a:ext cx="1202891" cy="249379"/>
          </a:xfrm>
          <a:prstGeom prst="rect">
            <a:avLst/>
          </a:prstGeom>
        </p:spPr>
      </p:pic>
      <p:pic>
        <p:nvPicPr>
          <p:cNvPr id="6" name="Picture 5">
            <a:extLst>
              <a:ext uri="{FF2B5EF4-FFF2-40B4-BE49-F238E27FC236}">
                <a16:creationId xmlns:a16="http://schemas.microsoft.com/office/drawing/2014/main" id="{2EAF4D12-DE29-32CB-B7C9-89B2C7F6162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616768" y="4159589"/>
            <a:ext cx="376333" cy="359844"/>
          </a:xfrm>
          <a:prstGeom prst="rect">
            <a:avLst/>
          </a:prstGeom>
        </p:spPr>
      </p:pic>
    </p:spTree>
    <p:extLst>
      <p:ext uri="{BB962C8B-B14F-4D97-AF65-F5344CB8AC3E}">
        <p14:creationId xmlns:p14="http://schemas.microsoft.com/office/powerpoint/2010/main" val="178961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FA31BE-1926-B976-FD2A-D4F78D4B9B13}"/>
              </a:ext>
            </a:extLst>
          </p:cNvPr>
          <p:cNvSpPr>
            <a:spLocks noGrp="1"/>
          </p:cNvSpPr>
          <p:nvPr>
            <p:ph type="body" sz="quarter" idx="18"/>
          </p:nvPr>
        </p:nvSpPr>
        <p:spPr/>
        <p:txBody>
          <a:bodyPr/>
          <a:lstStyle/>
          <a:p>
            <a:r>
              <a:rPr lang="en-US" dirty="0"/>
              <a:t>Why Open Standards?</a:t>
            </a:r>
          </a:p>
          <a:p>
            <a:pPr lvl="1"/>
            <a:r>
              <a:rPr lang="en-US" dirty="0"/>
              <a:t>Open source allows inspection but no control</a:t>
            </a:r>
          </a:p>
          <a:p>
            <a:pPr lvl="1"/>
            <a:r>
              <a:rPr lang="en-US" dirty="0"/>
              <a:t>Open governance necessary for open standard</a:t>
            </a:r>
          </a:p>
          <a:p>
            <a:pPr lvl="1"/>
            <a:r>
              <a:rPr lang="en-US" dirty="0"/>
              <a:t>Cons: needs adoption, moves slowly</a:t>
            </a:r>
          </a:p>
          <a:p>
            <a:pPr lvl="1"/>
            <a:endParaRPr lang="en-US" dirty="0"/>
          </a:p>
          <a:p>
            <a:r>
              <a:rPr lang="en-US" dirty="0"/>
              <a:t>#1 </a:t>
            </a:r>
            <a:r>
              <a:rPr lang="en-US" dirty="0">
                <a:solidFill>
                  <a:schemeClr val="accent1"/>
                </a:solidFill>
              </a:rPr>
              <a:t>Predictive Model Markup Language</a:t>
            </a:r>
            <a:r>
              <a:rPr lang="en-US" dirty="0"/>
              <a:t> (PMML)</a:t>
            </a:r>
          </a:p>
          <a:p>
            <a:pPr lvl="1"/>
            <a:r>
              <a:rPr lang="en-US" dirty="0"/>
              <a:t>Model exchange format in XML, created by Data Mining Group 1997</a:t>
            </a:r>
          </a:p>
          <a:p>
            <a:pPr lvl="1"/>
            <a:r>
              <a:rPr lang="en-US" dirty="0"/>
              <a:t>Package model weights, hyper parameters, and </a:t>
            </a:r>
            <a:r>
              <a:rPr lang="en-US" b="1" dirty="0">
                <a:solidFill>
                  <a:schemeClr val="accent1"/>
                </a:solidFill>
              </a:rPr>
              <a:t>limited set of algorithms</a:t>
            </a:r>
          </a:p>
          <a:p>
            <a:pPr lvl="1"/>
            <a:endParaRPr lang="en-US" dirty="0"/>
          </a:p>
          <a:p>
            <a:r>
              <a:rPr lang="en-US" dirty="0"/>
              <a:t>#2 </a:t>
            </a:r>
            <a:r>
              <a:rPr lang="en-US" dirty="0">
                <a:solidFill>
                  <a:schemeClr val="accent1"/>
                </a:solidFill>
              </a:rPr>
              <a:t>Portable Format for Analytics</a:t>
            </a:r>
            <a:r>
              <a:rPr lang="en-US" dirty="0"/>
              <a:t> (PFA)</a:t>
            </a:r>
          </a:p>
          <a:p>
            <a:pPr lvl="1"/>
            <a:r>
              <a:rPr lang="en-US" dirty="0"/>
              <a:t>Attempt to fix limitations of PMML, created by Data Mining Group</a:t>
            </a:r>
          </a:p>
          <a:p>
            <a:pPr lvl="1"/>
            <a:r>
              <a:rPr lang="en-US" dirty="0"/>
              <a:t>JSON and AVRO exchange format</a:t>
            </a:r>
          </a:p>
          <a:p>
            <a:pPr lvl="1"/>
            <a:r>
              <a:rPr lang="en-US" b="1" dirty="0">
                <a:solidFill>
                  <a:srgbClr val="7889FB"/>
                </a:solidFill>
              </a:rPr>
              <a:t>Minimal functional math language</a:t>
            </a:r>
            <a:r>
              <a:rPr lang="en-US" dirty="0"/>
              <a:t> </a:t>
            </a:r>
            <a:r>
              <a:rPr lang="en-AT" dirty="0">
                <a:sym typeface="Wingdings" panose="05000000000000000000" pitchFamily="2" charset="2"/>
              </a:rPr>
              <a:t></a:t>
            </a:r>
            <a:r>
              <a:rPr lang="en-US" dirty="0">
                <a:sym typeface="Wingdings" panose="05000000000000000000" pitchFamily="2" charset="2"/>
              </a:rPr>
              <a:t> arbitrary custom models</a:t>
            </a:r>
          </a:p>
          <a:p>
            <a:pPr lvl="1"/>
            <a:r>
              <a:rPr lang="en-US" dirty="0">
                <a:sym typeface="Wingdings" panose="05000000000000000000" pitchFamily="2" charset="2"/>
              </a:rPr>
              <a:t>Scoring in JVM, Python, R</a:t>
            </a:r>
            <a:endParaRPr lang="en-US" dirty="0"/>
          </a:p>
          <a:p>
            <a:endParaRPr lang="en-US" dirty="0"/>
          </a:p>
        </p:txBody>
      </p:sp>
      <p:sp>
        <p:nvSpPr>
          <p:cNvPr id="3" name="Text Placeholder 2">
            <a:extLst>
              <a:ext uri="{FF2B5EF4-FFF2-40B4-BE49-F238E27FC236}">
                <a16:creationId xmlns:a16="http://schemas.microsoft.com/office/drawing/2014/main" id="{B42FE8AD-6F89-D820-58CE-BE197B05A40A}"/>
              </a:ext>
            </a:extLst>
          </p:cNvPr>
          <p:cNvSpPr>
            <a:spLocks noGrp="1"/>
          </p:cNvSpPr>
          <p:nvPr>
            <p:ph type="body" sz="quarter" idx="14"/>
          </p:nvPr>
        </p:nvSpPr>
        <p:spPr/>
        <p:txBody>
          <a:bodyPr/>
          <a:lstStyle/>
          <a:p>
            <a:r>
              <a:rPr lang="en-US" dirty="0"/>
              <a:t>Model Exchange Formats, cont.</a:t>
            </a:r>
          </a:p>
        </p:txBody>
      </p:sp>
      <p:pic>
        <p:nvPicPr>
          <p:cNvPr id="4" name="Picture 3">
            <a:extLst>
              <a:ext uri="{FF2B5EF4-FFF2-40B4-BE49-F238E27FC236}">
                <a16:creationId xmlns:a16="http://schemas.microsoft.com/office/drawing/2014/main" id="{B449EE28-9166-A837-D821-D21B3760B090}"/>
              </a:ext>
            </a:extLst>
          </p:cNvPr>
          <p:cNvPicPr>
            <a:picLocks noChangeAspect="1"/>
          </p:cNvPicPr>
          <p:nvPr/>
        </p:nvPicPr>
        <p:blipFill>
          <a:blip r:embed="rId2"/>
          <a:stretch>
            <a:fillRect/>
          </a:stretch>
        </p:blipFill>
        <p:spPr>
          <a:xfrm>
            <a:off x="10641207" y="1344268"/>
            <a:ext cx="949611" cy="531390"/>
          </a:xfrm>
          <a:prstGeom prst="rect">
            <a:avLst/>
          </a:prstGeom>
          <a:ln w="25400">
            <a:solidFill>
              <a:srgbClr val="7889FB"/>
            </a:solidFill>
          </a:ln>
        </p:spPr>
      </p:pic>
      <p:sp>
        <p:nvSpPr>
          <p:cNvPr id="5" name="TextBox 4">
            <a:extLst>
              <a:ext uri="{FF2B5EF4-FFF2-40B4-BE49-F238E27FC236}">
                <a16:creationId xmlns:a16="http://schemas.microsoft.com/office/drawing/2014/main" id="{6C6D4A4C-00B3-8E61-7E28-4F33F6E951D2}"/>
              </a:ext>
            </a:extLst>
          </p:cNvPr>
          <p:cNvSpPr txBox="1"/>
          <p:nvPr/>
        </p:nvSpPr>
        <p:spPr>
          <a:xfrm>
            <a:off x="9103809" y="1939455"/>
            <a:ext cx="2522133"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[Nick </a:t>
            </a:r>
            <a:r>
              <a:rPr lang="en-US" sz="1400" dirty="0" err="1">
                <a:latin typeface="Calibri" panose="020F0502020204030204" pitchFamily="34" charset="0"/>
                <a:cs typeface="Calibri" panose="020F0502020204030204" pitchFamily="34" charset="0"/>
              </a:rPr>
              <a:t>Pentreath</a:t>
            </a:r>
            <a:r>
              <a:rPr lang="en-US" sz="1400" dirty="0">
                <a:latin typeface="Calibri" panose="020F0502020204030204" pitchFamily="34" charset="0"/>
                <a:cs typeface="Calibri" panose="020F0502020204030204" pitchFamily="34" charset="0"/>
              </a:rPr>
              <a:t>: Open Standards for Machine Learning Deployment, </a:t>
            </a:r>
            <a:r>
              <a:rPr lang="en-US" sz="1400" b="1" dirty="0" err="1">
                <a:latin typeface="Calibri" panose="020F0502020204030204" pitchFamily="34" charset="0"/>
                <a:cs typeface="Calibri" panose="020F0502020204030204" pitchFamily="34" charset="0"/>
              </a:rPr>
              <a:t>bbuzz</a:t>
            </a:r>
            <a:r>
              <a:rPr lang="en-US" sz="1400" b="1" dirty="0">
                <a:latin typeface="Calibri" panose="020F0502020204030204" pitchFamily="34" charset="0"/>
                <a:cs typeface="Calibri" panose="020F0502020204030204" pitchFamily="34" charset="0"/>
              </a:rPr>
              <a:t> 2019</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7151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A297E5-953A-B8D3-6797-8EA61A1917A6}"/>
              </a:ext>
            </a:extLst>
          </p:cNvPr>
          <p:cNvSpPr>
            <a:spLocks noGrp="1"/>
          </p:cNvSpPr>
          <p:nvPr>
            <p:ph type="body" sz="quarter" idx="18"/>
          </p:nvPr>
        </p:nvSpPr>
        <p:spPr/>
        <p:txBody>
          <a:bodyPr/>
          <a:lstStyle/>
          <a:p>
            <a:r>
              <a:rPr lang="en-US" dirty="0"/>
              <a:t>#3 </a:t>
            </a:r>
            <a:r>
              <a:rPr lang="en-US" dirty="0">
                <a:solidFill>
                  <a:schemeClr val="accent1"/>
                </a:solidFill>
              </a:rPr>
              <a:t>Open Neural Network Exchange </a:t>
            </a:r>
            <a:r>
              <a:rPr lang="en-US" dirty="0"/>
              <a:t>(ONNX)</a:t>
            </a:r>
          </a:p>
          <a:p>
            <a:pPr lvl="1"/>
            <a:r>
              <a:rPr lang="en-US" b="1" dirty="0">
                <a:solidFill>
                  <a:srgbClr val="7889FB"/>
                </a:solidFill>
              </a:rPr>
              <a:t>Model exchange format </a:t>
            </a:r>
            <a:r>
              <a:rPr lang="en-US" dirty="0"/>
              <a:t>(data and operator graph) via </a:t>
            </a:r>
            <a:r>
              <a:rPr lang="en-US" dirty="0" err="1"/>
              <a:t>Protobuf</a:t>
            </a:r>
            <a:r>
              <a:rPr lang="en-US" dirty="0"/>
              <a:t> </a:t>
            </a:r>
          </a:p>
          <a:p>
            <a:pPr lvl="1"/>
            <a:r>
              <a:rPr lang="en-US" dirty="0"/>
              <a:t>First Facebook and Microsoft, then IBM, Amazon </a:t>
            </a:r>
            <a:r>
              <a:rPr lang="en-AT" dirty="0">
                <a:sym typeface="Wingdings" panose="05000000000000000000" pitchFamily="2" charset="2"/>
              </a:rPr>
              <a:t></a:t>
            </a:r>
            <a:r>
              <a:rPr lang="en-US" dirty="0">
                <a:sym typeface="Wingdings" panose="05000000000000000000" pitchFamily="2" charset="2"/>
              </a:rPr>
              <a:t> </a:t>
            </a:r>
            <a:r>
              <a:rPr lang="en-US" dirty="0" err="1">
                <a:sym typeface="Wingdings" panose="05000000000000000000" pitchFamily="2" charset="2"/>
              </a:rPr>
              <a:t>PyTorch</a:t>
            </a:r>
            <a:r>
              <a:rPr lang="en-US" dirty="0">
                <a:sym typeface="Wingdings" panose="05000000000000000000" pitchFamily="2" charset="2"/>
              </a:rPr>
              <a:t>, </a:t>
            </a:r>
            <a:r>
              <a:rPr lang="en-US" dirty="0" err="1">
                <a:sym typeface="Wingdings" panose="05000000000000000000" pitchFamily="2" charset="2"/>
              </a:rPr>
              <a:t>MXNet</a:t>
            </a:r>
            <a:endParaRPr lang="en-US" dirty="0"/>
          </a:p>
          <a:p>
            <a:pPr lvl="1"/>
            <a:r>
              <a:rPr lang="en-US" dirty="0"/>
              <a:t>Focused on </a:t>
            </a:r>
            <a:r>
              <a:rPr lang="en-US" b="1" dirty="0">
                <a:solidFill>
                  <a:srgbClr val="7889FB"/>
                </a:solidFill>
              </a:rPr>
              <a:t>deep learning and tensor operations</a:t>
            </a:r>
          </a:p>
          <a:p>
            <a:pPr lvl="1"/>
            <a:r>
              <a:rPr lang="en-US" dirty="0"/>
              <a:t>ONNX-ML: support for traditional ML algorithms</a:t>
            </a:r>
          </a:p>
          <a:p>
            <a:pPr lvl="1"/>
            <a:r>
              <a:rPr lang="en-US" dirty="0"/>
              <a:t>Scoring engine: </a:t>
            </a:r>
            <a:r>
              <a:rPr lang="en-US" dirty="0">
                <a:hlinkClick r:id="rId2"/>
              </a:rPr>
              <a:t>https://github.com/Microsoft/onnxruntime</a:t>
            </a:r>
            <a:r>
              <a:rPr lang="en-US" dirty="0"/>
              <a:t> </a:t>
            </a:r>
          </a:p>
          <a:p>
            <a:pPr lvl="1"/>
            <a:r>
              <a:rPr lang="en-US" dirty="0"/>
              <a:t>Cons: </a:t>
            </a:r>
            <a:r>
              <a:rPr lang="en-US" b="1" dirty="0">
                <a:solidFill>
                  <a:schemeClr val="accent1"/>
                </a:solidFill>
              </a:rPr>
              <a:t>low level</a:t>
            </a:r>
            <a:r>
              <a:rPr lang="en-US" dirty="0"/>
              <a:t> (e.g., fused ops), </a:t>
            </a:r>
            <a:r>
              <a:rPr lang="en-US" b="1" dirty="0">
                <a:solidFill>
                  <a:schemeClr val="accent1"/>
                </a:solidFill>
              </a:rPr>
              <a:t>DNN-centric </a:t>
            </a:r>
            <a:r>
              <a:rPr lang="en-US" b="1" dirty="0">
                <a:solidFill>
                  <a:schemeClr val="tx1"/>
                </a:solidFill>
                <a:sym typeface="Wingdings" panose="05000000000000000000" pitchFamily="2" charset="2"/>
              </a:rPr>
              <a:t> </a:t>
            </a:r>
            <a:r>
              <a:rPr lang="en-US" dirty="0">
                <a:solidFill>
                  <a:schemeClr val="tx1"/>
                </a:solidFill>
              </a:rPr>
              <a:t>ONNX-ML</a:t>
            </a:r>
            <a:endParaRPr lang="en-US" b="1" dirty="0">
              <a:solidFill>
                <a:schemeClr val="tx1"/>
              </a:solidFill>
            </a:endParaRPr>
          </a:p>
          <a:p>
            <a:pPr lvl="1"/>
            <a:endParaRPr lang="en-US" dirty="0"/>
          </a:p>
          <a:p>
            <a:r>
              <a:rPr lang="en-US" dirty="0"/>
              <a:t>TensorFlow Saved Models</a:t>
            </a:r>
          </a:p>
          <a:p>
            <a:pPr lvl="1"/>
            <a:r>
              <a:rPr lang="en-US" b="1" dirty="0">
                <a:solidFill>
                  <a:srgbClr val="7889FB"/>
                </a:solidFill>
              </a:rPr>
              <a:t>TensorFlow-specific exchange format</a:t>
            </a:r>
            <a:r>
              <a:rPr lang="en-US" dirty="0"/>
              <a:t> for model and operator graph</a:t>
            </a:r>
          </a:p>
          <a:p>
            <a:pPr lvl="1"/>
            <a:r>
              <a:rPr lang="en-US" dirty="0"/>
              <a:t>Freezes input weights and literals, for additional optimizations</a:t>
            </a:r>
            <a:br>
              <a:rPr lang="en-US" dirty="0"/>
            </a:br>
            <a:r>
              <a:rPr lang="en-US" dirty="0"/>
              <a:t>(e.g., constant folding, quantization, </a:t>
            </a:r>
            <a:r>
              <a:rPr lang="en-US" dirty="0" err="1"/>
              <a:t>etc</a:t>
            </a:r>
            <a:r>
              <a:rPr lang="en-US" dirty="0"/>
              <a:t>)</a:t>
            </a:r>
          </a:p>
          <a:p>
            <a:pPr lvl="1"/>
            <a:r>
              <a:rPr lang="en-US" dirty="0"/>
              <a:t>Cloud providers may not be interested in open exchange standards</a:t>
            </a:r>
          </a:p>
          <a:p>
            <a:endParaRPr lang="en-US" dirty="0"/>
          </a:p>
        </p:txBody>
      </p:sp>
      <p:sp>
        <p:nvSpPr>
          <p:cNvPr id="3" name="Text Placeholder 2">
            <a:extLst>
              <a:ext uri="{FF2B5EF4-FFF2-40B4-BE49-F238E27FC236}">
                <a16:creationId xmlns:a16="http://schemas.microsoft.com/office/drawing/2014/main" id="{472B0ABD-9381-208C-859B-DD26CFDB1ABF}"/>
              </a:ext>
            </a:extLst>
          </p:cNvPr>
          <p:cNvSpPr>
            <a:spLocks noGrp="1"/>
          </p:cNvSpPr>
          <p:nvPr>
            <p:ph type="body" sz="quarter" idx="14"/>
          </p:nvPr>
        </p:nvSpPr>
        <p:spPr/>
        <p:txBody>
          <a:bodyPr/>
          <a:lstStyle/>
          <a:p>
            <a:r>
              <a:rPr lang="en-US" dirty="0"/>
              <a:t>Model Exchange Formats, cont.</a:t>
            </a:r>
          </a:p>
        </p:txBody>
      </p:sp>
      <p:sp>
        <p:nvSpPr>
          <p:cNvPr id="5" name="TextBox 4">
            <a:extLst>
              <a:ext uri="{FF2B5EF4-FFF2-40B4-BE49-F238E27FC236}">
                <a16:creationId xmlns:a16="http://schemas.microsoft.com/office/drawing/2014/main" id="{8BB1D6F2-53FC-D33B-5214-AF1B1D3CA5BD}"/>
              </a:ext>
            </a:extLst>
          </p:cNvPr>
          <p:cNvSpPr txBox="1"/>
          <p:nvPr/>
        </p:nvSpPr>
        <p:spPr>
          <a:xfrm>
            <a:off x="7535732" y="2782669"/>
            <a:ext cx="3307976" cy="646331"/>
          </a:xfrm>
          <a:prstGeom prst="rect">
            <a:avLst/>
          </a:prstGeom>
          <a:noFill/>
        </p:spPr>
        <p:txBody>
          <a:bodyPr wrap="square">
            <a:spAutoFit/>
          </a:bodyPr>
          <a:lstStyle/>
          <a:p>
            <a:pPr algn="ctr"/>
            <a:r>
              <a:rPr lang="en-US" sz="1800" dirty="0">
                <a:latin typeface="Consolas" panose="020B0609020204030204" pitchFamily="49" charset="0"/>
                <a:cs typeface="Calibri" panose="020F0502020204030204" pitchFamily="34" charset="0"/>
              </a:rPr>
              <a:t>python/</a:t>
            </a:r>
            <a:r>
              <a:rPr lang="en-US" sz="1800" dirty="0" err="1">
                <a:latin typeface="Consolas" panose="020B0609020204030204" pitchFamily="49" charset="0"/>
                <a:cs typeface="Calibri" panose="020F0502020204030204" pitchFamily="34" charset="0"/>
              </a:rPr>
              <a:t>systemds</a:t>
            </a:r>
            <a:r>
              <a:rPr lang="en-US" sz="1800" dirty="0">
                <a:latin typeface="Consolas" panose="020B0609020204030204" pitchFamily="49" charset="0"/>
                <a:cs typeface="Calibri" panose="020F0502020204030204" pitchFamily="34" charset="0"/>
              </a:rPr>
              <a:t>/</a:t>
            </a:r>
            <a:br>
              <a:rPr lang="en-US" sz="1800" dirty="0">
                <a:latin typeface="Consolas" panose="020B0609020204030204" pitchFamily="49" charset="0"/>
                <a:cs typeface="Calibri" panose="020F0502020204030204" pitchFamily="34" charset="0"/>
              </a:rPr>
            </a:br>
            <a:r>
              <a:rPr lang="en-US" sz="1800" dirty="0" err="1">
                <a:solidFill>
                  <a:schemeClr val="accent1"/>
                </a:solidFill>
                <a:latin typeface="Consolas" panose="020B0609020204030204" pitchFamily="49" charset="0"/>
                <a:cs typeface="Calibri" panose="020F0502020204030204" pitchFamily="34" charset="0"/>
              </a:rPr>
              <a:t>onnx_systemds</a:t>
            </a:r>
            <a:endParaRPr lang="en-US" sz="1800" dirty="0">
              <a:solidFill>
                <a:schemeClr val="accent1"/>
              </a:solidFill>
              <a:latin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80769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EB0A09-2B09-1315-CA68-038CEA9D25A2}"/>
              </a:ext>
            </a:extLst>
          </p:cNvPr>
          <p:cNvSpPr>
            <a:spLocks noGrp="1"/>
          </p:cNvSpPr>
          <p:nvPr>
            <p:ph type="body" sz="quarter" idx="18"/>
          </p:nvPr>
        </p:nvSpPr>
        <p:spPr/>
        <p:txBody>
          <a:bodyPr/>
          <a:lstStyle/>
          <a:p>
            <a:r>
              <a:rPr lang="en-US" dirty="0"/>
              <a:t>#1 Embedded ML Serving</a:t>
            </a:r>
          </a:p>
          <a:p>
            <a:pPr lvl="1"/>
            <a:r>
              <a:rPr lang="en-US" b="1" dirty="0">
                <a:solidFill>
                  <a:srgbClr val="7889FB"/>
                </a:solidFill>
              </a:rPr>
              <a:t>TensorFlow Lite</a:t>
            </a:r>
            <a:r>
              <a:rPr lang="en-US" dirty="0"/>
              <a:t> and new language bindings (small footprint, </a:t>
            </a:r>
            <a:br>
              <a:rPr lang="en-US" dirty="0"/>
            </a:br>
            <a:r>
              <a:rPr lang="en-US" dirty="0"/>
              <a:t>dedicated HW acceleration, APIs, and models: </a:t>
            </a:r>
            <a:r>
              <a:rPr lang="en-US" dirty="0" err="1"/>
              <a:t>MobileNet</a:t>
            </a:r>
            <a:r>
              <a:rPr lang="en-US" dirty="0"/>
              <a:t>, </a:t>
            </a:r>
            <a:r>
              <a:rPr lang="en-US" dirty="0" err="1"/>
              <a:t>SqueezeNet</a:t>
            </a:r>
            <a:r>
              <a:rPr lang="en-US" dirty="0"/>
              <a:t>)</a:t>
            </a:r>
          </a:p>
          <a:p>
            <a:pPr lvl="1"/>
            <a:r>
              <a:rPr lang="en-US" b="1" dirty="0" err="1">
                <a:solidFill>
                  <a:srgbClr val="7889FB"/>
                </a:solidFill>
              </a:rPr>
              <a:t>TorchScript</a:t>
            </a:r>
            <a:r>
              <a:rPr lang="en-US" b="1" dirty="0">
                <a:solidFill>
                  <a:srgbClr val="7889FB"/>
                </a:solidFill>
              </a:rPr>
              <a:t>:</a:t>
            </a:r>
            <a:r>
              <a:rPr lang="en-US" dirty="0"/>
              <a:t> Compile Python functions into </a:t>
            </a:r>
            <a:r>
              <a:rPr lang="en-US" dirty="0" err="1"/>
              <a:t>ScriptModule</a:t>
            </a:r>
            <a:r>
              <a:rPr lang="en-US" dirty="0"/>
              <a:t>/</a:t>
            </a:r>
            <a:r>
              <a:rPr lang="en-US" dirty="0" err="1"/>
              <a:t>ScriptFunction</a:t>
            </a:r>
            <a:endParaRPr lang="en-US" dirty="0"/>
          </a:p>
          <a:p>
            <a:pPr lvl="1"/>
            <a:r>
              <a:rPr lang="en-US" b="1" dirty="0" err="1">
                <a:solidFill>
                  <a:srgbClr val="7889FB"/>
                </a:solidFill>
              </a:rPr>
              <a:t>SystemML</a:t>
            </a:r>
            <a:r>
              <a:rPr lang="en-US" b="1" dirty="0">
                <a:solidFill>
                  <a:srgbClr val="7889FB"/>
                </a:solidFill>
              </a:rPr>
              <a:t> JMLC</a:t>
            </a:r>
            <a:r>
              <a:rPr lang="en-US" dirty="0"/>
              <a:t> (Java ML Connector)</a:t>
            </a:r>
          </a:p>
          <a:p>
            <a:r>
              <a:rPr lang="en-US" dirty="0"/>
              <a:t>#2 ML Serving Services</a:t>
            </a:r>
          </a:p>
          <a:p>
            <a:pPr lvl="1"/>
            <a:r>
              <a:rPr lang="en-US" dirty="0"/>
              <a:t>Motivation: Complex DNN models, ran on dedicated HW</a:t>
            </a:r>
          </a:p>
          <a:p>
            <a:pPr lvl="1"/>
            <a:r>
              <a:rPr lang="en-US" dirty="0"/>
              <a:t>RPC/REST interface for applications </a:t>
            </a:r>
          </a:p>
          <a:p>
            <a:pPr lvl="1"/>
            <a:r>
              <a:rPr lang="en-US" b="1" dirty="0">
                <a:solidFill>
                  <a:srgbClr val="7889FB"/>
                </a:solidFill>
              </a:rPr>
              <a:t>TensorFlow Serving:</a:t>
            </a:r>
            <a:r>
              <a:rPr lang="en-US" dirty="0"/>
              <a:t> configurable serving w/ batching</a:t>
            </a:r>
          </a:p>
          <a:p>
            <a:pPr lvl="1"/>
            <a:r>
              <a:rPr lang="en-US" b="1" dirty="0" err="1">
                <a:solidFill>
                  <a:srgbClr val="7889FB"/>
                </a:solidFill>
              </a:rPr>
              <a:t>TorchServe</a:t>
            </a:r>
            <a:r>
              <a:rPr lang="en-US" b="1" dirty="0">
                <a:solidFill>
                  <a:srgbClr val="7889FB"/>
                </a:solidFill>
              </a:rPr>
              <a:t>:</a:t>
            </a:r>
            <a:r>
              <a:rPr lang="en-US" dirty="0"/>
              <a:t> Specialized model for HW, batching/parallelism</a:t>
            </a:r>
          </a:p>
          <a:p>
            <a:pPr lvl="1"/>
            <a:r>
              <a:rPr lang="en-US" b="1" dirty="0">
                <a:solidFill>
                  <a:srgbClr val="7889FB"/>
                </a:solidFill>
              </a:rPr>
              <a:t>Clipper:</a:t>
            </a:r>
            <a:r>
              <a:rPr lang="en-US" dirty="0"/>
              <a:t> Decoupled multi-framework scoring, w/ batching and  result caching </a:t>
            </a:r>
          </a:p>
          <a:p>
            <a:pPr lvl="1"/>
            <a:r>
              <a:rPr lang="en-US" b="1" dirty="0">
                <a:solidFill>
                  <a:srgbClr val="7889FB"/>
                </a:solidFill>
              </a:rPr>
              <a:t>Pretzel:</a:t>
            </a:r>
            <a:r>
              <a:rPr lang="en-US" dirty="0"/>
              <a:t> Batching and multi-model optimizations in ML.NET</a:t>
            </a:r>
          </a:p>
          <a:p>
            <a:pPr lvl="1"/>
            <a:r>
              <a:rPr lang="en-US" b="1" dirty="0">
                <a:solidFill>
                  <a:srgbClr val="7889FB"/>
                </a:solidFill>
              </a:rPr>
              <a:t>Rafiki:</a:t>
            </a:r>
            <a:r>
              <a:rPr lang="en-US" dirty="0"/>
              <a:t> Optimizations for accuracy </a:t>
            </a:r>
            <a:r>
              <a:rPr lang="en-US" dirty="0" err="1"/>
              <a:t>s.t.</a:t>
            </a:r>
            <a:r>
              <a:rPr lang="en-US" dirty="0"/>
              <a:t> latency constraints, batching, multi-model opt</a:t>
            </a:r>
          </a:p>
          <a:p>
            <a:endParaRPr lang="en-US" dirty="0"/>
          </a:p>
        </p:txBody>
      </p:sp>
      <p:sp>
        <p:nvSpPr>
          <p:cNvPr id="3" name="Text Placeholder 2">
            <a:extLst>
              <a:ext uri="{FF2B5EF4-FFF2-40B4-BE49-F238E27FC236}">
                <a16:creationId xmlns:a16="http://schemas.microsoft.com/office/drawing/2014/main" id="{05ECB2D6-9119-4283-5B9D-6A034D17811E}"/>
              </a:ext>
            </a:extLst>
          </p:cNvPr>
          <p:cNvSpPr>
            <a:spLocks noGrp="1"/>
          </p:cNvSpPr>
          <p:nvPr>
            <p:ph type="body" sz="quarter" idx="14"/>
          </p:nvPr>
        </p:nvSpPr>
        <p:spPr/>
        <p:txBody>
          <a:bodyPr/>
          <a:lstStyle/>
          <a:p>
            <a:r>
              <a:rPr lang="en-US" dirty="0"/>
              <a:t>ML Systems for Serving</a:t>
            </a:r>
          </a:p>
        </p:txBody>
      </p:sp>
      <p:pic>
        <p:nvPicPr>
          <p:cNvPr id="4" name="Picture 3">
            <a:extLst>
              <a:ext uri="{FF2B5EF4-FFF2-40B4-BE49-F238E27FC236}">
                <a16:creationId xmlns:a16="http://schemas.microsoft.com/office/drawing/2014/main" id="{2A042622-B01C-5594-5039-4D56E8C82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8376" y="1352416"/>
            <a:ext cx="1586729" cy="705213"/>
          </a:xfrm>
          <a:prstGeom prst="rect">
            <a:avLst/>
          </a:prstGeom>
        </p:spPr>
      </p:pic>
      <p:pic>
        <p:nvPicPr>
          <p:cNvPr id="5" name="Picture 4">
            <a:extLst>
              <a:ext uri="{FF2B5EF4-FFF2-40B4-BE49-F238E27FC236}">
                <a16:creationId xmlns:a16="http://schemas.microsoft.com/office/drawing/2014/main" id="{7BCD73F3-8FC8-646E-9DF4-EC7D0FB7FE8C}"/>
              </a:ext>
            </a:extLst>
          </p:cNvPr>
          <p:cNvPicPr>
            <a:picLocks noChangeAspect="1"/>
          </p:cNvPicPr>
          <p:nvPr/>
        </p:nvPicPr>
        <p:blipFill>
          <a:blip r:embed="rId4"/>
          <a:stretch>
            <a:fillRect/>
          </a:stretch>
        </p:blipFill>
        <p:spPr>
          <a:xfrm>
            <a:off x="10442760" y="1778571"/>
            <a:ext cx="1166047" cy="339125"/>
          </a:xfrm>
          <a:prstGeom prst="rect">
            <a:avLst/>
          </a:prstGeom>
        </p:spPr>
      </p:pic>
      <p:sp>
        <p:nvSpPr>
          <p:cNvPr id="6" name="TextBox 5">
            <a:extLst>
              <a:ext uri="{FF2B5EF4-FFF2-40B4-BE49-F238E27FC236}">
                <a16:creationId xmlns:a16="http://schemas.microsoft.com/office/drawing/2014/main" id="{7F4A5451-D647-D651-AB95-27020C0E0544}"/>
              </a:ext>
            </a:extLst>
          </p:cNvPr>
          <p:cNvSpPr txBox="1"/>
          <p:nvPr/>
        </p:nvSpPr>
        <p:spPr>
          <a:xfrm>
            <a:off x="9331716" y="2731167"/>
            <a:ext cx="1949379" cy="923330"/>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Google Translate </a:t>
            </a:r>
            <a:r>
              <a:rPr lang="en-US" dirty="0">
                <a:latin typeface="Calibri" panose="020F0502020204030204" pitchFamily="34" charset="0"/>
                <a:cs typeface="Calibri" panose="020F0502020204030204" pitchFamily="34" charset="0"/>
              </a:rPr>
              <a:t>140B words/day</a:t>
            </a:r>
          </a:p>
          <a:p>
            <a:pPr algn="ctr"/>
            <a:r>
              <a:rPr lang="en-AT" b="1" dirty="0">
                <a:solidFill>
                  <a:schemeClr val="accent1"/>
                </a:solidFill>
                <a:latin typeface="Calibri" panose="020F0502020204030204" pitchFamily="34" charset="0"/>
                <a:cs typeface="Calibri" panose="020F0502020204030204" pitchFamily="34" charset="0"/>
                <a:sym typeface="Wingdings" panose="05000000000000000000" pitchFamily="2" charset="2"/>
              </a:rPr>
              <a:t></a:t>
            </a:r>
            <a:r>
              <a:rPr lang="en-US" b="1" dirty="0">
                <a:solidFill>
                  <a:schemeClr val="accent1"/>
                </a:solidFill>
                <a:latin typeface="Calibri" panose="020F0502020204030204" pitchFamily="34" charset="0"/>
                <a:cs typeface="Calibri" panose="020F0502020204030204" pitchFamily="34" charset="0"/>
                <a:sym typeface="Wingdings" panose="05000000000000000000" pitchFamily="2" charset="2"/>
              </a:rPr>
              <a:t> 82K GPUs </a:t>
            </a:r>
            <a:r>
              <a:rPr lang="en-US" dirty="0">
                <a:latin typeface="Calibri" panose="020F0502020204030204" pitchFamily="34" charset="0"/>
                <a:cs typeface="Calibri" panose="020F0502020204030204" pitchFamily="34" charset="0"/>
                <a:sym typeface="Wingdings" panose="05000000000000000000" pitchFamily="2" charset="2"/>
              </a:rPr>
              <a:t>in 2016</a:t>
            </a:r>
            <a:endParaRPr lang="en-US"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60FD60E9-9A7A-16CF-72F6-040BE1EAC7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0477" y="1963231"/>
            <a:ext cx="1202891" cy="249379"/>
          </a:xfrm>
          <a:prstGeom prst="rect">
            <a:avLst/>
          </a:prstGeom>
        </p:spPr>
      </p:pic>
      <p:sp>
        <p:nvSpPr>
          <p:cNvPr id="12" name="Rectangle 11">
            <a:extLst>
              <a:ext uri="{FF2B5EF4-FFF2-40B4-BE49-F238E27FC236}">
                <a16:creationId xmlns:a16="http://schemas.microsoft.com/office/drawing/2014/main" id="{6C0EB51C-5DB4-EB5A-E313-2F44D5316F2A}"/>
              </a:ext>
            </a:extLst>
          </p:cNvPr>
          <p:cNvSpPr/>
          <p:nvPr/>
        </p:nvSpPr>
        <p:spPr>
          <a:xfrm>
            <a:off x="0" y="5554651"/>
            <a:ext cx="12192002" cy="13033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657307B-789F-EE79-C975-0A948093993A}"/>
              </a:ext>
            </a:extLst>
          </p:cNvPr>
          <p:cNvPicPr>
            <a:picLocks noChangeAspect="1"/>
          </p:cNvPicPr>
          <p:nvPr/>
        </p:nvPicPr>
        <p:blipFill>
          <a:blip r:embed="rId6"/>
          <a:stretch>
            <a:fillRect/>
          </a:stretch>
        </p:blipFill>
        <p:spPr>
          <a:xfrm>
            <a:off x="4580082" y="5773053"/>
            <a:ext cx="498976" cy="640080"/>
          </a:xfrm>
          <a:prstGeom prst="rect">
            <a:avLst/>
          </a:prstGeom>
          <a:ln w="25400">
            <a:solidFill>
              <a:srgbClr val="7889FB"/>
            </a:solidFill>
          </a:ln>
        </p:spPr>
      </p:pic>
      <p:pic>
        <p:nvPicPr>
          <p:cNvPr id="14" name="Picture 13">
            <a:extLst>
              <a:ext uri="{FF2B5EF4-FFF2-40B4-BE49-F238E27FC236}">
                <a16:creationId xmlns:a16="http://schemas.microsoft.com/office/drawing/2014/main" id="{519BFEBE-33D7-612F-4621-598D0EC85787}"/>
              </a:ext>
            </a:extLst>
          </p:cNvPr>
          <p:cNvPicPr>
            <a:picLocks noChangeAspect="1"/>
          </p:cNvPicPr>
          <p:nvPr/>
        </p:nvPicPr>
        <p:blipFill>
          <a:blip r:embed="rId7"/>
          <a:stretch>
            <a:fillRect/>
          </a:stretch>
        </p:blipFill>
        <p:spPr>
          <a:xfrm>
            <a:off x="7030926" y="5767087"/>
            <a:ext cx="497900" cy="640080"/>
          </a:xfrm>
          <a:prstGeom prst="rect">
            <a:avLst/>
          </a:prstGeom>
          <a:ln w="25400">
            <a:solidFill>
              <a:srgbClr val="7889FB"/>
            </a:solidFill>
          </a:ln>
        </p:spPr>
      </p:pic>
      <p:pic>
        <p:nvPicPr>
          <p:cNvPr id="15" name="Picture 14">
            <a:extLst>
              <a:ext uri="{FF2B5EF4-FFF2-40B4-BE49-F238E27FC236}">
                <a16:creationId xmlns:a16="http://schemas.microsoft.com/office/drawing/2014/main" id="{A6FE230B-076E-5CE0-32F3-C1BF6C38E56E}"/>
              </a:ext>
            </a:extLst>
          </p:cNvPr>
          <p:cNvPicPr>
            <a:picLocks noChangeAspect="1"/>
          </p:cNvPicPr>
          <p:nvPr/>
        </p:nvPicPr>
        <p:blipFill>
          <a:blip r:embed="rId8"/>
          <a:stretch>
            <a:fillRect/>
          </a:stretch>
        </p:blipFill>
        <p:spPr>
          <a:xfrm>
            <a:off x="290401" y="5773053"/>
            <a:ext cx="497709" cy="640080"/>
          </a:xfrm>
          <a:prstGeom prst="rect">
            <a:avLst/>
          </a:prstGeom>
          <a:ln w="25400">
            <a:solidFill>
              <a:srgbClr val="7889FB"/>
            </a:solidFill>
          </a:ln>
        </p:spPr>
      </p:pic>
      <p:pic>
        <p:nvPicPr>
          <p:cNvPr id="16" name="Picture 15">
            <a:extLst>
              <a:ext uri="{FF2B5EF4-FFF2-40B4-BE49-F238E27FC236}">
                <a16:creationId xmlns:a16="http://schemas.microsoft.com/office/drawing/2014/main" id="{C86B3FF4-AB79-5A9A-2078-11AF63587D06}"/>
              </a:ext>
            </a:extLst>
          </p:cNvPr>
          <p:cNvPicPr>
            <a:picLocks noChangeAspect="1"/>
          </p:cNvPicPr>
          <p:nvPr/>
        </p:nvPicPr>
        <p:blipFill>
          <a:blip r:embed="rId9"/>
          <a:stretch>
            <a:fillRect/>
          </a:stretch>
        </p:blipFill>
        <p:spPr>
          <a:xfrm>
            <a:off x="2593591" y="5783101"/>
            <a:ext cx="497709" cy="640080"/>
          </a:xfrm>
          <a:prstGeom prst="rect">
            <a:avLst/>
          </a:prstGeom>
          <a:ln w="25400">
            <a:solidFill>
              <a:srgbClr val="7889FB"/>
            </a:solidFill>
          </a:ln>
        </p:spPr>
      </p:pic>
      <p:sp>
        <p:nvSpPr>
          <p:cNvPr id="17" name="TextBox 16">
            <a:extLst>
              <a:ext uri="{FF2B5EF4-FFF2-40B4-BE49-F238E27FC236}">
                <a16:creationId xmlns:a16="http://schemas.microsoft.com/office/drawing/2014/main" id="{69AADB9A-360E-A33B-1FD4-17B71E1AC6EE}"/>
              </a:ext>
            </a:extLst>
          </p:cNvPr>
          <p:cNvSpPr txBox="1"/>
          <p:nvPr/>
        </p:nvSpPr>
        <p:spPr>
          <a:xfrm>
            <a:off x="918654" y="5582135"/>
            <a:ext cx="1599618" cy="1015663"/>
          </a:xfrm>
          <a:prstGeom prst="rect">
            <a:avLst/>
          </a:prstGeom>
          <a:noFill/>
        </p:spPr>
        <p:txBody>
          <a:bodyPr wrap="square" lIns="0" rIns="0" rtlCol="0">
            <a:spAutoFit/>
          </a:bodyPr>
          <a:lstStyle/>
          <a:p>
            <a:r>
              <a:rPr lang="en-US" sz="1200" dirty="0">
                <a:latin typeface="Calibri" panose="020F0502020204030204" pitchFamily="34" charset="0"/>
                <a:cs typeface="Calibri" panose="020F0502020204030204" pitchFamily="34" charset="0"/>
              </a:rPr>
              <a:t>[Christopher </a:t>
            </a:r>
            <a:r>
              <a:rPr lang="en-US" sz="1200" dirty="0" err="1">
                <a:latin typeface="Calibri" panose="020F0502020204030204" pitchFamily="34" charset="0"/>
                <a:cs typeface="Calibri" panose="020F0502020204030204" pitchFamily="34" charset="0"/>
              </a:rPr>
              <a:t>Olston</a:t>
            </a:r>
            <a:r>
              <a:rPr lang="en-US" sz="1200" dirty="0">
                <a:latin typeface="Calibri" panose="020F0502020204030204" pitchFamily="34" charset="0"/>
                <a:cs typeface="Calibri" panose="020F0502020204030204" pitchFamily="34" charset="0"/>
              </a:rPr>
              <a:t> et al: </a:t>
            </a:r>
            <a:r>
              <a:rPr lang="en-US" sz="1200" dirty="0" err="1">
                <a:latin typeface="Calibri" panose="020F0502020204030204" pitchFamily="34" charset="0"/>
                <a:cs typeface="Calibri" panose="020F0502020204030204" pitchFamily="34" charset="0"/>
              </a:rPr>
              <a:t>TensorFlow</a:t>
            </a:r>
            <a:r>
              <a:rPr lang="en-US" sz="1200" dirty="0">
                <a:latin typeface="Calibri" panose="020F0502020204030204" pitchFamily="34" charset="0"/>
                <a:cs typeface="Calibri" panose="020F0502020204030204" pitchFamily="34" charset="0"/>
              </a:rPr>
              <a:t>-Serving: Flexible, High-Performance ML Serving. NIPS </a:t>
            </a:r>
            <a:r>
              <a:rPr lang="en-US" sz="1200" b="1" dirty="0">
                <a:latin typeface="Calibri" panose="020F0502020204030204" pitchFamily="34" charset="0"/>
                <a:cs typeface="Calibri" panose="020F0502020204030204" pitchFamily="34" charset="0"/>
              </a:rPr>
              <a:t>ML Systems 2017</a:t>
            </a:r>
            <a:r>
              <a:rPr lang="en-US" sz="1200" dirty="0">
                <a:latin typeface="Calibri" panose="020F0502020204030204" pitchFamily="34" charset="0"/>
                <a:cs typeface="Calibri" panose="020F0502020204030204" pitchFamily="34" charset="0"/>
              </a:rPr>
              <a:t>]</a:t>
            </a:r>
          </a:p>
        </p:txBody>
      </p:sp>
      <p:sp>
        <p:nvSpPr>
          <p:cNvPr id="18" name="TextBox 17">
            <a:extLst>
              <a:ext uri="{FF2B5EF4-FFF2-40B4-BE49-F238E27FC236}">
                <a16:creationId xmlns:a16="http://schemas.microsoft.com/office/drawing/2014/main" id="{D9701B42-BBD5-53A6-A076-44C73A456663}"/>
              </a:ext>
            </a:extLst>
          </p:cNvPr>
          <p:cNvSpPr txBox="1"/>
          <p:nvPr/>
        </p:nvSpPr>
        <p:spPr>
          <a:xfrm>
            <a:off x="3207115" y="5597207"/>
            <a:ext cx="1273194" cy="1015663"/>
          </a:xfrm>
          <a:prstGeom prst="rect">
            <a:avLst/>
          </a:prstGeom>
          <a:noFill/>
        </p:spPr>
        <p:txBody>
          <a:bodyPr wrap="square" lIns="0" rIns="0" rtlCol="0">
            <a:spAutoFit/>
          </a:bodyPr>
          <a:lstStyle/>
          <a:p>
            <a:r>
              <a:rPr lang="en-US" sz="1200" dirty="0">
                <a:latin typeface="Calibri" panose="020F0502020204030204" pitchFamily="34" charset="0"/>
                <a:cs typeface="Calibri" panose="020F0502020204030204" pitchFamily="34" charset="0"/>
              </a:rPr>
              <a:t>[Daniel </a:t>
            </a:r>
            <a:r>
              <a:rPr lang="en-US" sz="1200" dirty="0" err="1">
                <a:latin typeface="Calibri" panose="020F0502020204030204" pitchFamily="34" charset="0"/>
                <a:cs typeface="Calibri" panose="020F0502020204030204" pitchFamily="34" charset="0"/>
              </a:rPr>
              <a:t>Crankshaw</a:t>
            </a:r>
            <a:r>
              <a:rPr lang="en-US" sz="1200" dirty="0">
                <a:latin typeface="Calibri" panose="020F0502020204030204" pitchFamily="34" charset="0"/>
                <a:cs typeface="Calibri" panose="020F0502020204030204" pitchFamily="34" charset="0"/>
              </a:rPr>
              <a:t> et al: Clipper: A Low-Latency Online Prediction Serving System. </a:t>
            </a:r>
            <a:r>
              <a:rPr lang="en-US" sz="1200" b="1" dirty="0">
                <a:latin typeface="Calibri" panose="020F0502020204030204" pitchFamily="34" charset="0"/>
                <a:cs typeface="Calibri" panose="020F0502020204030204" pitchFamily="34" charset="0"/>
              </a:rPr>
              <a:t>NSDI 2017</a:t>
            </a:r>
            <a:r>
              <a:rPr lang="en-US" sz="1200" dirty="0">
                <a:latin typeface="Calibri" panose="020F0502020204030204" pitchFamily="34" charset="0"/>
                <a:cs typeface="Calibri" panose="020F0502020204030204" pitchFamily="34" charset="0"/>
              </a:rPr>
              <a:t>]</a:t>
            </a:r>
          </a:p>
        </p:txBody>
      </p:sp>
      <p:sp>
        <p:nvSpPr>
          <p:cNvPr id="19" name="TextBox 18">
            <a:extLst>
              <a:ext uri="{FF2B5EF4-FFF2-40B4-BE49-F238E27FC236}">
                <a16:creationId xmlns:a16="http://schemas.microsoft.com/office/drawing/2014/main" id="{D626A0E2-8CC8-037E-DAB1-DF5EE2DE2FA9}"/>
              </a:ext>
            </a:extLst>
          </p:cNvPr>
          <p:cNvSpPr txBox="1"/>
          <p:nvPr/>
        </p:nvSpPr>
        <p:spPr>
          <a:xfrm>
            <a:off x="5199256" y="5576172"/>
            <a:ext cx="1738364" cy="1015663"/>
          </a:xfrm>
          <a:prstGeom prst="rect">
            <a:avLst/>
          </a:prstGeom>
          <a:noFill/>
        </p:spPr>
        <p:txBody>
          <a:bodyPr wrap="square" lIns="0" rIns="0" rtlCol="0">
            <a:spAutoFit/>
          </a:bodyPr>
          <a:lstStyle/>
          <a:p>
            <a:r>
              <a:rPr lang="en-US" sz="1200" dirty="0">
                <a:latin typeface="Calibri" panose="020F0502020204030204" pitchFamily="34" charset="0"/>
                <a:cs typeface="Calibri" panose="020F0502020204030204" pitchFamily="34" charset="0"/>
              </a:rPr>
              <a:t>[</a:t>
            </a:r>
            <a:r>
              <a:rPr lang="en-US" sz="1200" dirty="0" err="1">
                <a:latin typeface="Calibri" panose="020F0502020204030204" pitchFamily="34" charset="0"/>
                <a:cs typeface="Calibri" panose="020F0502020204030204" pitchFamily="34" charset="0"/>
              </a:rPr>
              <a:t>Yunseong</a:t>
            </a:r>
            <a:r>
              <a:rPr lang="en-US" sz="1200" dirty="0">
                <a:latin typeface="Calibri" panose="020F0502020204030204" pitchFamily="34" charset="0"/>
                <a:cs typeface="Calibri" panose="020F0502020204030204" pitchFamily="34" charset="0"/>
              </a:rPr>
              <a:t> Lee et al.: PRETZEL: Opening the Black Box of Machine Learning Prediction Serving Systems. </a:t>
            </a:r>
            <a:r>
              <a:rPr lang="en-US" sz="1200" b="1" dirty="0">
                <a:latin typeface="Calibri" panose="020F0502020204030204" pitchFamily="34" charset="0"/>
                <a:cs typeface="Calibri" panose="020F0502020204030204" pitchFamily="34" charset="0"/>
              </a:rPr>
              <a:t>OSDI 2018</a:t>
            </a:r>
            <a:r>
              <a:rPr lang="en-US" sz="1200" dirty="0">
                <a:latin typeface="Calibri" panose="020F0502020204030204" pitchFamily="34" charset="0"/>
                <a:cs typeface="Calibri" panose="020F0502020204030204" pitchFamily="34" charset="0"/>
              </a:rPr>
              <a:t>]</a:t>
            </a:r>
          </a:p>
        </p:txBody>
      </p:sp>
      <p:sp>
        <p:nvSpPr>
          <p:cNvPr id="20" name="TextBox 19">
            <a:extLst>
              <a:ext uri="{FF2B5EF4-FFF2-40B4-BE49-F238E27FC236}">
                <a16:creationId xmlns:a16="http://schemas.microsoft.com/office/drawing/2014/main" id="{AF3514EF-CDD1-5BAD-9F6A-CB7911DA7AB2}"/>
              </a:ext>
            </a:extLst>
          </p:cNvPr>
          <p:cNvSpPr txBox="1"/>
          <p:nvPr/>
        </p:nvSpPr>
        <p:spPr>
          <a:xfrm>
            <a:off x="7651051" y="5656558"/>
            <a:ext cx="1441980" cy="830997"/>
          </a:xfrm>
          <a:prstGeom prst="rect">
            <a:avLst/>
          </a:prstGeom>
          <a:noFill/>
        </p:spPr>
        <p:txBody>
          <a:bodyPr wrap="square" lIns="0" rIns="0" rtlCol="0">
            <a:spAutoFit/>
          </a:bodyPr>
          <a:lstStyle/>
          <a:p>
            <a:r>
              <a:rPr lang="en-US" sz="1200" dirty="0">
                <a:latin typeface="Calibri" panose="020F0502020204030204" pitchFamily="34" charset="0"/>
                <a:cs typeface="Calibri" panose="020F0502020204030204" pitchFamily="34" charset="0"/>
              </a:rPr>
              <a:t>[Wei Wang et al: </a:t>
            </a:r>
            <a:r>
              <a:rPr lang="en-US" sz="1200" dirty="0" err="1">
                <a:latin typeface="Calibri" panose="020F0502020204030204" pitchFamily="34" charset="0"/>
                <a:cs typeface="Calibri" panose="020F0502020204030204" pitchFamily="34" charset="0"/>
              </a:rPr>
              <a:t>Rafiki</a:t>
            </a:r>
            <a:r>
              <a:rPr lang="en-US" sz="1200" dirty="0">
                <a:latin typeface="Calibri" panose="020F0502020204030204" pitchFamily="34" charset="0"/>
                <a:cs typeface="Calibri" panose="020F0502020204030204" pitchFamily="34" charset="0"/>
              </a:rPr>
              <a:t>: Machine Learning as an Analytics Service System. </a:t>
            </a:r>
            <a:r>
              <a:rPr lang="en-US" sz="1200" b="1" dirty="0">
                <a:latin typeface="Calibri" panose="020F0502020204030204" pitchFamily="34" charset="0"/>
                <a:cs typeface="Calibri" panose="020F0502020204030204" pitchFamily="34" charset="0"/>
              </a:rPr>
              <a:t>PVLDB 2018</a:t>
            </a:r>
            <a:r>
              <a:rPr lang="en-US" sz="1200" dirty="0">
                <a:latin typeface="Calibri" panose="020F0502020204030204" pitchFamily="34" charset="0"/>
                <a:cs typeface="Calibri" panose="020F0502020204030204" pitchFamily="34" charset="0"/>
              </a:rPr>
              <a:t>]</a:t>
            </a:r>
          </a:p>
        </p:txBody>
      </p:sp>
      <p:sp>
        <p:nvSpPr>
          <p:cNvPr id="21" name="TextBox 20">
            <a:extLst>
              <a:ext uri="{FF2B5EF4-FFF2-40B4-BE49-F238E27FC236}">
                <a16:creationId xmlns:a16="http://schemas.microsoft.com/office/drawing/2014/main" id="{830526FA-BB73-3D04-F496-FFBBB7CC479C}"/>
              </a:ext>
            </a:extLst>
          </p:cNvPr>
          <p:cNvSpPr txBox="1"/>
          <p:nvPr/>
        </p:nvSpPr>
        <p:spPr>
          <a:xfrm>
            <a:off x="9298376" y="3898975"/>
            <a:ext cx="3010052" cy="2339102"/>
          </a:xfrm>
          <a:prstGeom prst="rect">
            <a:avLst/>
          </a:prstGeom>
          <a:noFill/>
        </p:spPr>
        <p:txBody>
          <a:bodyPr wrap="square">
            <a:spAutoFit/>
          </a:bodyPr>
          <a:lstStyle/>
          <a:p>
            <a:r>
              <a:rPr lang="en-US" b="1" dirty="0" err="1"/>
              <a:t>PyTorch</a:t>
            </a:r>
            <a:r>
              <a:rPr lang="en-US" b="1" dirty="0"/>
              <a:t> </a:t>
            </a:r>
            <a:r>
              <a:rPr lang="en-US" b="1" dirty="0" err="1"/>
              <a:t>TorchServe</a:t>
            </a:r>
            <a:r>
              <a:rPr lang="en-US" b="1" dirty="0"/>
              <a:t> Config</a:t>
            </a:r>
          </a:p>
          <a:p>
            <a:r>
              <a:rPr lang="en-US" sz="1600" dirty="0">
                <a:latin typeface="Consolas" panose="020B0609020204030204" pitchFamily="49" charset="0"/>
              </a:rPr>
              <a:t>models={</a:t>
            </a:r>
          </a:p>
          <a:p>
            <a:r>
              <a:rPr lang="en-US" sz="1600" dirty="0">
                <a:latin typeface="Consolas" panose="020B0609020204030204" pitchFamily="49" charset="0"/>
              </a:rPr>
              <a:t> "resnet-152": {"1.0": {</a:t>
            </a:r>
          </a:p>
          <a:p>
            <a:r>
              <a:rPr lang="en-US" sz="1600" dirty="0">
                <a:latin typeface="Consolas" panose="020B0609020204030204" pitchFamily="49" charset="0"/>
              </a:rPr>
              <a:t>  "</a:t>
            </a:r>
            <a:r>
              <a:rPr lang="en-US" sz="1600" dirty="0" err="1">
                <a:latin typeface="Consolas" panose="020B0609020204030204" pitchFamily="49" charset="0"/>
              </a:rPr>
              <a:t>minWorkers</a:t>
            </a:r>
            <a:r>
              <a:rPr lang="en-US" sz="1600" dirty="0">
                <a:latin typeface="Consolas" panose="020B0609020204030204" pitchFamily="49" charset="0"/>
              </a:rPr>
              <a:t>": 1,</a:t>
            </a:r>
          </a:p>
          <a:p>
            <a:r>
              <a:rPr lang="en-US" sz="1600" dirty="0">
                <a:latin typeface="Consolas" panose="020B0609020204030204" pitchFamily="49" charset="0"/>
              </a:rPr>
              <a:t>  "</a:t>
            </a:r>
            <a:r>
              <a:rPr lang="en-US" sz="1600" dirty="0" err="1">
                <a:latin typeface="Consolas" panose="020B0609020204030204" pitchFamily="49" charset="0"/>
              </a:rPr>
              <a:t>maxWorkers</a:t>
            </a:r>
            <a:r>
              <a:rPr lang="en-US" sz="1600" dirty="0">
                <a:latin typeface="Consolas" panose="020B0609020204030204" pitchFamily="49" charset="0"/>
              </a:rPr>
              <a:t>": 1,</a:t>
            </a:r>
          </a:p>
          <a:p>
            <a:r>
              <a:rPr lang="en-US" sz="1600" dirty="0">
                <a:latin typeface="Consolas" panose="020B0609020204030204" pitchFamily="49" charset="0"/>
              </a:rPr>
              <a:t>  </a:t>
            </a:r>
            <a:r>
              <a:rPr lang="en-US" sz="1600" dirty="0">
                <a:solidFill>
                  <a:srgbClr val="C40D1E"/>
                </a:solidFill>
                <a:latin typeface="Consolas" panose="020B0609020204030204" pitchFamily="49" charset="0"/>
              </a:rPr>
              <a:t>"</a:t>
            </a:r>
            <a:r>
              <a:rPr lang="en-US" sz="1600" dirty="0" err="1">
                <a:solidFill>
                  <a:srgbClr val="C40D1E"/>
                </a:solidFill>
                <a:latin typeface="Consolas" panose="020B0609020204030204" pitchFamily="49" charset="0"/>
              </a:rPr>
              <a:t>batchSize</a:t>
            </a:r>
            <a:r>
              <a:rPr lang="en-US" sz="1600" dirty="0">
                <a:solidFill>
                  <a:srgbClr val="C40D1E"/>
                </a:solidFill>
                <a:latin typeface="Consolas" panose="020B0609020204030204" pitchFamily="49" charset="0"/>
              </a:rPr>
              <a:t>": 8,</a:t>
            </a:r>
          </a:p>
          <a:p>
            <a:r>
              <a:rPr lang="en-US" sz="1600" dirty="0">
                <a:solidFill>
                  <a:srgbClr val="C40D1E"/>
                </a:solidFill>
                <a:latin typeface="Consolas" panose="020B0609020204030204" pitchFamily="49" charset="0"/>
              </a:rPr>
              <a:t>  "</a:t>
            </a:r>
            <a:r>
              <a:rPr lang="en-US" sz="1600" dirty="0" err="1">
                <a:solidFill>
                  <a:srgbClr val="C40D1E"/>
                </a:solidFill>
                <a:latin typeface="Consolas" panose="020B0609020204030204" pitchFamily="49" charset="0"/>
              </a:rPr>
              <a:t>maxBatchDelay</a:t>
            </a:r>
            <a:r>
              <a:rPr lang="en-US" sz="1600" dirty="0">
                <a:solidFill>
                  <a:srgbClr val="C40D1E"/>
                </a:solidFill>
                <a:latin typeface="Consolas" panose="020B0609020204030204" pitchFamily="49" charset="0"/>
              </a:rPr>
              <a:t>": 50,</a:t>
            </a:r>
          </a:p>
          <a:p>
            <a:r>
              <a:rPr lang="en-US" sz="1600" dirty="0">
                <a:solidFill>
                  <a:srgbClr val="C40D1E"/>
                </a:solidFill>
                <a:latin typeface="Consolas" panose="020B0609020204030204" pitchFamily="49" charset="0"/>
              </a:rPr>
              <a:t>  </a:t>
            </a:r>
            <a:r>
              <a:rPr lang="en-US" sz="1600" dirty="0">
                <a:latin typeface="Consolas" panose="020B0609020204030204" pitchFamily="49" charset="0"/>
              </a:rPr>
              <a:t>"</a:t>
            </a:r>
            <a:r>
              <a:rPr lang="en-US" sz="1600" dirty="0" err="1">
                <a:latin typeface="Consolas" panose="020B0609020204030204" pitchFamily="49" charset="0"/>
              </a:rPr>
              <a:t>responseTimeout</a:t>
            </a:r>
            <a:r>
              <a:rPr lang="en-US" sz="1600" dirty="0">
                <a:latin typeface="Consolas" panose="020B0609020204030204" pitchFamily="49" charset="0"/>
              </a:rPr>
              <a:t>": 120</a:t>
            </a:r>
          </a:p>
          <a:p>
            <a:r>
              <a:rPr lang="en-US" sz="1600" dirty="0">
                <a:latin typeface="Consolas" panose="020B0609020204030204" pitchFamily="49" charset="0"/>
              </a:rPr>
              <a:t>}}}</a:t>
            </a:r>
          </a:p>
        </p:txBody>
      </p:sp>
    </p:spTree>
    <p:extLst>
      <p:ext uri="{BB962C8B-B14F-4D97-AF65-F5344CB8AC3E}">
        <p14:creationId xmlns:p14="http://schemas.microsoft.com/office/powerpoint/2010/main" val="297142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19" grpId="0"/>
      <p:bldP spid="20" grpId="0"/>
      <p:bldP spid="21" grpId="0"/>
    </p:bldLst>
  </p:timing>
</p:sld>
</file>

<file path=ppt/theme/theme1.xml><?xml version="1.0" encoding="utf-8"?>
<a:theme xmlns:a="http://schemas.openxmlformats.org/drawingml/2006/main" name="Titelfolien zur Auswahl">
  <a:themeElements>
    <a:clrScheme name="TU Berlin">
      <a:dk1>
        <a:srgbClr val="434343"/>
      </a:dk1>
      <a:lt1>
        <a:srgbClr val="FFFFFF"/>
      </a:lt1>
      <a:dk2>
        <a:srgbClr val="434343"/>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äsentation9" id="{246E6033-15ED-8042-86E0-B76FF5BFC716}" vid="{848A7489-E40A-E247-AA59-65F245259B10}"/>
    </a:ext>
  </a:extLst>
</a:theme>
</file>

<file path=ppt/theme/theme2.xml><?xml version="1.0" encoding="utf-8"?>
<a:theme xmlns:a="http://schemas.openxmlformats.org/drawingml/2006/main" name="Master für Folgeseiten">
  <a:themeElements>
    <a:clrScheme name="Custom 1">
      <a:dk1>
        <a:srgbClr val="000000"/>
      </a:dk1>
      <a:lt1>
        <a:srgbClr val="FFFFFF"/>
      </a:lt1>
      <a:dk2>
        <a:srgbClr val="000000"/>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Ins="0" rtlCol="0">
        <a:spAutoFit/>
      </a:bodyPr>
      <a:lstStyle>
        <a:defPPr algn="l">
          <a:defRPr sz="1600" dirty="0">
            <a:solidFill>
              <a:srgbClr val="000000"/>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Präsentation9" id="{246E6033-15ED-8042-86E0-B76FF5BFC716}" vid="{7CAADE83-5F25-0A48-B83D-03A7471B880E}"/>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TU-Berlin-Praesentation-Master-Verlauf-Orange-Rot</Template>
  <TotalTime>0</TotalTime>
  <Words>3717</Words>
  <Application>Microsoft Office PowerPoint</Application>
  <PresentationFormat>Widescreen</PresentationFormat>
  <Paragraphs>580</Paragraphs>
  <Slides>32</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Cambria</vt:lpstr>
      <vt:lpstr>Consolas</vt:lpstr>
      <vt:lpstr>NimbusRomNo9L-Regu</vt:lpstr>
      <vt:lpstr>Wingdings</vt:lpstr>
      <vt:lpstr>Titelfolien zur Auswahl</vt:lpstr>
      <vt:lpstr>Master für Folgeseiten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AMLS - 12 Model Deployment and Serving</dc:title>
  <dc:creator>Matthias Boehm</dc:creator>
  <cp:lastModifiedBy>Matthias Boehm</cp:lastModifiedBy>
  <cp:revision>394</cp:revision>
  <cp:lastPrinted>2021-03-24T16:10:50Z</cp:lastPrinted>
  <dcterms:created xsi:type="dcterms:W3CDTF">2023-02-25T13:39:16Z</dcterms:created>
  <dcterms:modified xsi:type="dcterms:W3CDTF">2023-07-08T19:17:34Z</dcterms:modified>
</cp:coreProperties>
</file>