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6"/>
  </p:notesMasterIdLst>
  <p:sldIdLst>
    <p:sldId id="359" r:id="rId3"/>
    <p:sldId id="387" r:id="rId4"/>
    <p:sldId id="388" r:id="rId5"/>
    <p:sldId id="389" r:id="rId6"/>
    <p:sldId id="354" r:id="rId7"/>
    <p:sldId id="422" r:id="rId8"/>
    <p:sldId id="423" r:id="rId9"/>
    <p:sldId id="390" r:id="rId10"/>
    <p:sldId id="395" r:id="rId11"/>
    <p:sldId id="396" r:id="rId12"/>
    <p:sldId id="397" r:id="rId13"/>
    <p:sldId id="398" r:id="rId14"/>
    <p:sldId id="399" r:id="rId15"/>
    <p:sldId id="391" r:id="rId16"/>
    <p:sldId id="400" r:id="rId17"/>
    <p:sldId id="401" r:id="rId18"/>
    <p:sldId id="402" r:id="rId19"/>
    <p:sldId id="392" r:id="rId20"/>
    <p:sldId id="403" r:id="rId21"/>
    <p:sldId id="404" r:id="rId22"/>
    <p:sldId id="405" r:id="rId23"/>
    <p:sldId id="406" r:id="rId24"/>
    <p:sldId id="393" r:id="rId25"/>
    <p:sldId id="407" r:id="rId26"/>
    <p:sldId id="408" r:id="rId27"/>
    <p:sldId id="409" r:id="rId28"/>
    <p:sldId id="362" r:id="rId29"/>
    <p:sldId id="367" r:id="rId30"/>
    <p:sldId id="411" r:id="rId31"/>
    <p:sldId id="414" r:id="rId32"/>
    <p:sldId id="413" r:id="rId33"/>
    <p:sldId id="380" r:id="rId34"/>
    <p:sldId id="373" r:id="rId35"/>
    <p:sldId id="368" r:id="rId36"/>
    <p:sldId id="369" r:id="rId37"/>
    <p:sldId id="412" r:id="rId38"/>
    <p:sldId id="415" r:id="rId39"/>
    <p:sldId id="416" r:id="rId40"/>
    <p:sldId id="417" r:id="rId41"/>
    <p:sldId id="418" r:id="rId42"/>
    <p:sldId id="419" r:id="rId43"/>
    <p:sldId id="420" r:id="rId44"/>
    <p:sldId id="421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000000"/>
    <a:srgbClr val="7889FB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124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Note VASA-1 Microsoft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04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2024 – 01 Introduction and Overview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boehm7.github.io/teaching/ss24_amls/index.ht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s://bliss.berlin/" TargetMode="External"/><Relationship Id="rId4" Type="http://schemas.openxmlformats.org/officeDocument/2006/relationships/hyperlink" Target="https://mboehm7.github.io/teaching/ss23_amls/index.ht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phne-eu/daphne" TargetMode="External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inyurl.com/3vsnrant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hyperlink" Target="https://mboehm7.github.io/teaching/ss24_amls/AMLS_2024_Exercise.pdf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daphne-eu/daphne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25.jpeg"/><Relationship Id="rId4" Type="http://schemas.openxmlformats.org/officeDocument/2006/relationships/hyperlink" Target="https://github.com/apache/systemd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g"/><Relationship Id="rId18" Type="http://schemas.openxmlformats.org/officeDocument/2006/relationships/image" Target="../media/image58.emf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emf"/><Relationship Id="rId2" Type="http://schemas.openxmlformats.org/officeDocument/2006/relationships/image" Target="../media/image43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6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36.png"/><Relationship Id="rId12" Type="http://schemas.openxmlformats.org/officeDocument/2006/relationships/image" Target="../media/image71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7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590.png"/><Relationship Id="rId4" Type="http://schemas.openxmlformats.org/officeDocument/2006/relationships/image" Target="../media/image79.jpg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96.jpg"/><Relationship Id="rId3" Type="http://schemas.openxmlformats.org/officeDocument/2006/relationships/image" Target="../media/image15.jpg"/><Relationship Id="rId7" Type="http://schemas.openxmlformats.org/officeDocument/2006/relationships/image" Target="../media/image91.jpg"/><Relationship Id="rId12" Type="http://schemas.openxmlformats.org/officeDocument/2006/relationships/image" Target="../media/image95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g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jpe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18" Type="http://schemas.openxmlformats.org/officeDocument/2006/relationships/image" Target="../media/image110.jpeg"/><Relationship Id="rId3" Type="http://schemas.openxmlformats.org/officeDocument/2006/relationships/image" Target="../media/image41.pn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17" Type="http://schemas.openxmlformats.org/officeDocument/2006/relationships/image" Target="../media/image109.jpeg"/><Relationship Id="rId2" Type="http://schemas.openxmlformats.org/officeDocument/2006/relationships/hyperlink" Target="https://github.com/daphne-eu/daphne" TargetMode="External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25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19" Type="http://schemas.openxmlformats.org/officeDocument/2006/relationships/image" Target="../media/image95.png"/><Relationship Id="rId4" Type="http://schemas.openxmlformats.org/officeDocument/2006/relationships/image" Target="../media/image42.svg"/><Relationship Id="rId9" Type="http://schemas.openxmlformats.org/officeDocument/2006/relationships/image" Target="../media/image101.jpeg"/><Relationship Id="rId1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emf"/><Relationship Id="rId7" Type="http://schemas.openxmlformats.org/officeDocument/2006/relationships/image" Target="../media/image119.jpeg"/><Relationship Id="rId2" Type="http://schemas.openxmlformats.org/officeDocument/2006/relationships/hyperlink" Target="https://mediatum.ub.tum.de/145469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jpeg"/><Relationship Id="rId5" Type="http://schemas.openxmlformats.org/officeDocument/2006/relationships/image" Target="../media/image117.emf"/><Relationship Id="rId4" Type="http://schemas.openxmlformats.org/officeDocument/2006/relationships/image" Target="../media/image116.emf"/><Relationship Id="rId9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u.berlin/dams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8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3vsnrant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png"/><Relationship Id="rId2" Type="http://schemas.openxmlformats.org/officeDocument/2006/relationships/image" Target="../media/image10.png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523011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01 Introduction and Overview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Apr 18, 2024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A2788-A0B2-6324-61AC-7B4CCE5A7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Car Reacquisition Scenario</a:t>
            </a:r>
          </a:p>
        </p:txBody>
      </p:sp>
      <p:pic>
        <p:nvPicPr>
          <p:cNvPr id="4" name="Picture 84" descr="MC900412754[1]">
            <a:extLst>
              <a:ext uri="{FF2B5EF4-FFF2-40B4-BE49-F238E27FC236}">
                <a16:creationId xmlns:a16="http://schemas.microsoft.com/office/drawing/2014/main" id="{7C77ADE2-5E99-13E4-226E-829B0DAB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985" y="1471156"/>
            <a:ext cx="4921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5" descr="MC900015974[1]">
            <a:extLst>
              <a:ext uri="{FF2B5EF4-FFF2-40B4-BE49-F238E27FC236}">
                <a16:creationId xmlns:a16="http://schemas.microsoft.com/office/drawing/2014/main" id="{84AC61C4-BCF0-C774-9D36-865BC8DB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10" y="4107993"/>
            <a:ext cx="762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6" descr="MC900351634[1]">
            <a:extLst>
              <a:ext uri="{FF2B5EF4-FFF2-40B4-BE49-F238E27FC236}">
                <a16:creationId xmlns:a16="http://schemas.microsoft.com/office/drawing/2014/main" id="{024B328D-8162-AB0E-6490-BBE30D61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672" y="2741156"/>
            <a:ext cx="762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7">
            <a:extLst>
              <a:ext uri="{FF2B5EF4-FFF2-40B4-BE49-F238E27FC236}">
                <a16:creationId xmlns:a16="http://schemas.microsoft.com/office/drawing/2014/main" id="{BCD6F2DA-D364-D721-5D70-6CAA9CE07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10" y="2022018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Warranty Claims</a:t>
            </a:r>
          </a:p>
        </p:txBody>
      </p:sp>
      <p:sp>
        <p:nvSpPr>
          <p:cNvPr id="8" name="Rectangle 88">
            <a:extLst>
              <a:ext uri="{FF2B5EF4-FFF2-40B4-BE49-F238E27FC236}">
                <a16:creationId xmlns:a16="http://schemas.microsoft.com/office/drawing/2014/main" id="{32341571-E80D-D26E-7FEB-5B967946D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85" y="3422193"/>
            <a:ext cx="9588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Repair History</a:t>
            </a:r>
          </a:p>
        </p:txBody>
      </p:sp>
      <p:sp>
        <p:nvSpPr>
          <p:cNvPr id="9" name="Rectangle 89">
            <a:extLst>
              <a:ext uri="{FF2B5EF4-FFF2-40B4-BE49-F238E27FC236}">
                <a16:creationId xmlns:a16="http://schemas.microsoft.com/office/drawing/2014/main" id="{32040EF2-0C2C-A656-5F2A-DBB5C5731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22" y="4793793"/>
            <a:ext cx="1371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Diagnostic Readouts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13F4200-8B68-D093-C7EF-8246DE5D5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185" y="2525116"/>
            <a:ext cx="1354137" cy="817245"/>
          </a:xfrm>
          <a:prstGeom prst="roundRect">
            <a:avLst>
              <a:gd name="adj" fmla="val 16667"/>
            </a:avLst>
          </a:prstGeom>
          <a:solidFill>
            <a:srgbClr val="7889FB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0" tIns="91440" rIns="0" bIns="91440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Predictive Models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FBE604-33D7-506E-9951-54E850C7DA31}"/>
              </a:ext>
            </a:extLst>
          </p:cNvPr>
          <p:cNvGrpSpPr/>
          <p:nvPr/>
        </p:nvGrpSpPr>
        <p:grpSpPr>
          <a:xfrm>
            <a:off x="7611185" y="3438643"/>
            <a:ext cx="1438275" cy="1004888"/>
            <a:chOff x="7485063" y="3596296"/>
            <a:chExt cx="1438275" cy="1004888"/>
          </a:xfrm>
        </p:grpSpPr>
        <p:sp>
          <p:nvSpPr>
            <p:cNvPr id="12" name="Oval 256">
              <a:extLst>
                <a:ext uri="{FF2B5EF4-FFF2-40B4-BE49-F238E27FC236}">
                  <a16:creationId xmlns:a16="http://schemas.microsoft.com/office/drawing/2014/main" id="{441E7E1B-B07B-F29E-6A6A-6D51BF5EB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9324" y="437263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257">
              <a:extLst>
                <a:ext uri="{FF2B5EF4-FFF2-40B4-BE49-F238E27FC236}">
                  <a16:creationId xmlns:a16="http://schemas.microsoft.com/office/drawing/2014/main" id="{397929AD-11CF-6700-DA42-00DF33F76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8286" y="4347178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258">
              <a:extLst>
                <a:ext uri="{FF2B5EF4-FFF2-40B4-BE49-F238E27FC236}">
                  <a16:creationId xmlns:a16="http://schemas.microsoft.com/office/drawing/2014/main" id="{8368DAD2-D2DB-4962-A033-30E713050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2897" y="441399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259">
              <a:extLst>
                <a:ext uri="{FF2B5EF4-FFF2-40B4-BE49-F238E27FC236}">
                  <a16:creationId xmlns:a16="http://schemas.microsoft.com/office/drawing/2014/main" id="{37B62D1C-0122-A025-339C-6EAB6EC25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1023" y="4324906"/>
              <a:ext cx="106598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260">
              <a:extLst>
                <a:ext uri="{FF2B5EF4-FFF2-40B4-BE49-F238E27FC236}">
                  <a16:creationId xmlns:a16="http://schemas.microsoft.com/office/drawing/2014/main" id="{2EC30A91-070E-1B48-53B9-842170723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1077" y="423900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261">
              <a:extLst>
                <a:ext uri="{FF2B5EF4-FFF2-40B4-BE49-F238E27FC236}">
                  <a16:creationId xmlns:a16="http://schemas.microsoft.com/office/drawing/2014/main" id="{8B83C967-4BC9-005B-F499-6B77F5026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6991" y="409635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262">
              <a:extLst>
                <a:ext uri="{FF2B5EF4-FFF2-40B4-BE49-F238E27FC236}">
                  <a16:creationId xmlns:a16="http://schemas.microsoft.com/office/drawing/2014/main" id="{8FEB78D9-C769-44BF-EFFD-72771B3E3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650" y="422362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263">
              <a:extLst>
                <a:ext uri="{FF2B5EF4-FFF2-40B4-BE49-F238E27FC236}">
                  <a16:creationId xmlns:a16="http://schemas.microsoft.com/office/drawing/2014/main" id="{A15C4B80-66A1-5D5F-1E29-3EFF89842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4654" y="398499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264">
              <a:extLst>
                <a:ext uri="{FF2B5EF4-FFF2-40B4-BE49-F238E27FC236}">
                  <a16:creationId xmlns:a16="http://schemas.microsoft.com/office/drawing/2014/main" id="{6F63EFC5-539A-BF22-3D7C-B98D15E22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1634" y="3843939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65">
              <a:extLst>
                <a:ext uri="{FF2B5EF4-FFF2-40B4-BE49-F238E27FC236}">
                  <a16:creationId xmlns:a16="http://schemas.microsoft.com/office/drawing/2014/main" id="{45DB268D-A810-CB49-4FA1-49D36F0D6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8457" y="440763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66">
              <a:extLst>
                <a:ext uri="{FF2B5EF4-FFF2-40B4-BE49-F238E27FC236}">
                  <a16:creationId xmlns:a16="http://schemas.microsoft.com/office/drawing/2014/main" id="{5BEA6CCB-DCA6-1543-8EA7-0B79E709E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2097" y="3904391"/>
              <a:ext cx="105007" cy="106587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67">
              <a:extLst>
                <a:ext uri="{FF2B5EF4-FFF2-40B4-BE49-F238E27FC236}">
                  <a16:creationId xmlns:a16="http://schemas.microsoft.com/office/drawing/2014/main" id="{74D3280D-5C2A-5690-967B-793C89E3D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9756" y="424218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68">
              <a:extLst>
                <a:ext uri="{FF2B5EF4-FFF2-40B4-BE49-F238E27FC236}">
                  <a16:creationId xmlns:a16="http://schemas.microsoft.com/office/drawing/2014/main" id="{17965F53-0BDB-7140-973D-14DAC9B64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5567" y="4144079"/>
              <a:ext cx="106598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269">
              <a:extLst>
                <a:ext uri="{FF2B5EF4-FFF2-40B4-BE49-F238E27FC236}">
                  <a16:creationId xmlns:a16="http://schemas.microsoft.com/office/drawing/2014/main" id="{9DEEE825-1470-2F8A-B244-2B578D9A4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7998" y="405181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70">
              <a:extLst>
                <a:ext uri="{FF2B5EF4-FFF2-40B4-BE49-F238E27FC236}">
                  <a16:creationId xmlns:a16="http://schemas.microsoft.com/office/drawing/2014/main" id="{2DBC4ED7-693B-D373-1AAB-7BD62DE67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1" y="4214077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271">
              <a:extLst>
                <a:ext uri="{FF2B5EF4-FFF2-40B4-BE49-F238E27FC236}">
                  <a16:creationId xmlns:a16="http://schemas.microsoft.com/office/drawing/2014/main" id="{6826A4DA-40F4-6D91-4FAB-61288CDD2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0736" y="4064537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2">
              <a:extLst>
                <a:ext uri="{FF2B5EF4-FFF2-40B4-BE49-F238E27FC236}">
                  <a16:creationId xmlns:a16="http://schemas.microsoft.com/office/drawing/2014/main" id="{2C76D07F-39A7-647C-11EF-792948980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8394" y="3920299"/>
              <a:ext cx="105007" cy="106587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273">
              <a:extLst>
                <a:ext uri="{FF2B5EF4-FFF2-40B4-BE49-F238E27FC236}">
                  <a16:creationId xmlns:a16="http://schemas.microsoft.com/office/drawing/2014/main" id="{86C6E813-F963-E2C6-7856-D20F633C4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311" y="4198168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74">
              <a:extLst>
                <a:ext uri="{FF2B5EF4-FFF2-40B4-BE49-F238E27FC236}">
                  <a16:creationId xmlns:a16="http://schemas.microsoft.com/office/drawing/2014/main" id="{AA14BF69-5647-ECED-DA51-E5D6B5CC7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24" y="4099535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275">
              <a:extLst>
                <a:ext uri="{FF2B5EF4-FFF2-40B4-BE49-F238E27FC236}">
                  <a16:creationId xmlns:a16="http://schemas.microsoft.com/office/drawing/2014/main" id="{104E204C-F582-C7DA-C199-C2BCD0327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2043" y="3834393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276">
              <a:extLst>
                <a:ext uri="{FF2B5EF4-FFF2-40B4-BE49-F238E27FC236}">
                  <a16:creationId xmlns:a16="http://schemas.microsoft.com/office/drawing/2014/main" id="{557DBA55-984B-3C3F-99C5-873AB4655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975" y="4201350"/>
              <a:ext cx="106598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277">
              <a:extLst>
                <a:ext uri="{FF2B5EF4-FFF2-40B4-BE49-F238E27FC236}">
                  <a16:creationId xmlns:a16="http://schemas.microsoft.com/office/drawing/2014/main" id="{A7DFB640-2642-3D28-A842-E3FF9B71B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7" y="4051810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278">
              <a:extLst>
                <a:ext uri="{FF2B5EF4-FFF2-40B4-BE49-F238E27FC236}">
                  <a16:creationId xmlns:a16="http://schemas.microsoft.com/office/drawing/2014/main" id="{07BF08BA-D8D7-22AD-5EC6-63CC53AA1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562" y="3596296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279">
              <a:extLst>
                <a:ext uri="{FF2B5EF4-FFF2-40B4-BE49-F238E27FC236}">
                  <a16:creationId xmlns:a16="http://schemas.microsoft.com/office/drawing/2014/main" id="{92A13875-B0D2-227A-D3FB-BB1663233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3346" y="3612205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280">
              <a:extLst>
                <a:ext uri="{FF2B5EF4-FFF2-40B4-BE49-F238E27FC236}">
                  <a16:creationId xmlns:a16="http://schemas.microsoft.com/office/drawing/2014/main" id="{7340353F-56B9-4E14-3B90-C254034B5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6528" y="3805758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Line 281">
              <a:extLst>
                <a:ext uri="{FF2B5EF4-FFF2-40B4-BE49-F238E27FC236}">
                  <a16:creationId xmlns:a16="http://schemas.microsoft.com/office/drawing/2014/main" id="{FB8E61AB-A386-086F-3FCB-3248178D4C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85063" y="3624931"/>
              <a:ext cx="938167" cy="89352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dist="28398" dir="1593903" algn="ctr" rotWithShape="0">
                <a:schemeClr val="hlink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Line 282">
              <a:extLst>
                <a:ext uri="{FF2B5EF4-FFF2-40B4-BE49-F238E27FC236}">
                  <a16:creationId xmlns:a16="http://schemas.microsoft.com/office/drawing/2014/main" id="{2EBFF4A1-57B7-75EF-EBCC-CEF6D0D48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5063" y="3598947"/>
              <a:ext cx="0" cy="10022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Line 283">
              <a:extLst>
                <a:ext uri="{FF2B5EF4-FFF2-40B4-BE49-F238E27FC236}">
                  <a16:creationId xmlns:a16="http://schemas.microsoft.com/office/drawing/2014/main" id="{C92CB4A9-6D37-F982-A342-C9B961A0D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5063" y="4601184"/>
              <a:ext cx="14382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284">
              <a:extLst>
                <a:ext uri="{FF2B5EF4-FFF2-40B4-BE49-F238E27FC236}">
                  <a16:creationId xmlns:a16="http://schemas.microsoft.com/office/drawing/2014/main" id="{3051C021-FA65-DBFE-387A-8B265E5A1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3850" y="4398085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285">
              <a:extLst>
                <a:ext uri="{FF2B5EF4-FFF2-40B4-BE49-F238E27FC236}">
                  <a16:creationId xmlns:a16="http://schemas.microsoft.com/office/drawing/2014/main" id="{38C4D0D9-61B9-6DBB-C8AE-838693FFB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4371" y="3717201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68945D-D02D-7C33-27F8-D591D021473F}"/>
              </a:ext>
            </a:extLst>
          </p:cNvPr>
          <p:cNvGrpSpPr/>
          <p:nvPr/>
        </p:nvGrpSpPr>
        <p:grpSpPr>
          <a:xfrm>
            <a:off x="3492242" y="1642534"/>
            <a:ext cx="1512168" cy="1296146"/>
            <a:chOff x="3366120" y="2131366"/>
            <a:chExt cx="1512168" cy="1296146"/>
          </a:xfrm>
        </p:grpSpPr>
        <p:sp>
          <p:nvSpPr>
            <p:cNvPr id="43" name="Shape 117">
              <a:extLst>
                <a:ext uri="{FF2B5EF4-FFF2-40B4-BE49-F238E27FC236}">
                  <a16:creationId xmlns:a16="http://schemas.microsoft.com/office/drawing/2014/main" id="{5C0BC859-A28A-E7B5-DAA6-3D42CE8C749B}"/>
                </a:ext>
              </a:extLst>
            </p:cNvPr>
            <p:cNvSpPr/>
            <p:nvPr/>
          </p:nvSpPr>
          <p:spPr>
            <a:xfrm>
              <a:off x="3366120" y="213136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Shape 118">
              <a:extLst>
                <a:ext uri="{FF2B5EF4-FFF2-40B4-BE49-F238E27FC236}">
                  <a16:creationId xmlns:a16="http://schemas.microsoft.com/office/drawing/2014/main" id="{A986327A-D8B4-8FDF-20D1-BBB25C2BED2C}"/>
                </a:ext>
              </a:extLst>
            </p:cNvPr>
            <p:cNvSpPr/>
            <p:nvPr/>
          </p:nvSpPr>
          <p:spPr>
            <a:xfrm>
              <a:off x="3366120" y="234739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57A865A8-2408-02B7-D2FE-9CA38F5922CB}"/>
                </a:ext>
              </a:extLst>
            </p:cNvPr>
            <p:cNvSpPr/>
            <p:nvPr/>
          </p:nvSpPr>
          <p:spPr>
            <a:xfrm>
              <a:off x="3366120" y="256928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Shape 120">
              <a:extLst>
                <a:ext uri="{FF2B5EF4-FFF2-40B4-BE49-F238E27FC236}">
                  <a16:creationId xmlns:a16="http://schemas.microsoft.com/office/drawing/2014/main" id="{6B33229D-32AF-6C75-DAC5-53EBB0882B3D}"/>
                </a:ext>
              </a:extLst>
            </p:cNvPr>
            <p:cNvSpPr/>
            <p:nvPr/>
          </p:nvSpPr>
          <p:spPr>
            <a:xfrm>
              <a:off x="3366120" y="2779439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Shape 121">
              <a:extLst>
                <a:ext uri="{FF2B5EF4-FFF2-40B4-BE49-F238E27FC236}">
                  <a16:creationId xmlns:a16="http://schemas.microsoft.com/office/drawing/2014/main" id="{39D9EC21-36B2-7F0B-002E-5E0C251C5A52}"/>
                </a:ext>
              </a:extLst>
            </p:cNvPr>
            <p:cNvSpPr/>
            <p:nvPr/>
          </p:nvSpPr>
          <p:spPr>
            <a:xfrm>
              <a:off x="3366120" y="2995463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Shape 122">
              <a:extLst>
                <a:ext uri="{FF2B5EF4-FFF2-40B4-BE49-F238E27FC236}">
                  <a16:creationId xmlns:a16="http://schemas.microsoft.com/office/drawing/2014/main" id="{DC033531-9CE2-A32C-79B0-DD59C938EE46}"/>
                </a:ext>
              </a:extLst>
            </p:cNvPr>
            <p:cNvSpPr/>
            <p:nvPr/>
          </p:nvSpPr>
          <p:spPr>
            <a:xfrm>
              <a:off x="3366120" y="3211487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Shape 123">
              <a:extLst>
                <a:ext uri="{FF2B5EF4-FFF2-40B4-BE49-F238E27FC236}">
                  <a16:creationId xmlns:a16="http://schemas.microsoft.com/office/drawing/2014/main" id="{41BBF227-C9D4-E86D-D432-5F2E90305D40}"/>
                </a:ext>
              </a:extLst>
            </p:cNvPr>
            <p:cNvSpPr/>
            <p:nvPr/>
          </p:nvSpPr>
          <p:spPr>
            <a:xfrm>
              <a:off x="4446239" y="2131366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Shape 124">
              <a:extLst>
                <a:ext uri="{FF2B5EF4-FFF2-40B4-BE49-F238E27FC236}">
                  <a16:creationId xmlns:a16="http://schemas.microsoft.com/office/drawing/2014/main" id="{F1ADD8B7-D928-F58C-BDF4-D2C7DFEE2020}"/>
                </a:ext>
              </a:extLst>
            </p:cNvPr>
            <p:cNvSpPr/>
            <p:nvPr/>
          </p:nvSpPr>
          <p:spPr>
            <a:xfrm>
              <a:off x="4446239" y="234739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Shape 125">
              <a:extLst>
                <a:ext uri="{FF2B5EF4-FFF2-40B4-BE49-F238E27FC236}">
                  <a16:creationId xmlns:a16="http://schemas.microsoft.com/office/drawing/2014/main" id="{E64F50B9-17F2-E73A-5E3C-33B237B58F4E}"/>
                </a:ext>
              </a:extLst>
            </p:cNvPr>
            <p:cNvSpPr/>
            <p:nvPr/>
          </p:nvSpPr>
          <p:spPr>
            <a:xfrm>
              <a:off x="4446239" y="2563415"/>
              <a:ext cx="432049" cy="216024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Shape 126">
              <a:extLst>
                <a:ext uri="{FF2B5EF4-FFF2-40B4-BE49-F238E27FC236}">
                  <a16:creationId xmlns:a16="http://schemas.microsoft.com/office/drawing/2014/main" id="{A4F6A087-C044-B49C-4203-E9DFE3E1F6D0}"/>
                </a:ext>
              </a:extLst>
            </p:cNvPr>
            <p:cNvSpPr/>
            <p:nvPr/>
          </p:nvSpPr>
          <p:spPr>
            <a:xfrm>
              <a:off x="4446239" y="2779439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hape 127">
              <a:extLst>
                <a:ext uri="{FF2B5EF4-FFF2-40B4-BE49-F238E27FC236}">
                  <a16:creationId xmlns:a16="http://schemas.microsoft.com/office/drawing/2014/main" id="{C5E1B9C5-86AD-B427-6855-A0D4DB277FB4}"/>
                </a:ext>
              </a:extLst>
            </p:cNvPr>
            <p:cNvSpPr/>
            <p:nvPr/>
          </p:nvSpPr>
          <p:spPr>
            <a:xfrm>
              <a:off x="4446239" y="2995463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Shape 128">
              <a:extLst>
                <a:ext uri="{FF2B5EF4-FFF2-40B4-BE49-F238E27FC236}">
                  <a16:creationId xmlns:a16="http://schemas.microsoft.com/office/drawing/2014/main" id="{8B17108A-4429-9A12-ED37-1791F4507C37}"/>
                </a:ext>
              </a:extLst>
            </p:cNvPr>
            <p:cNvSpPr/>
            <p:nvPr/>
          </p:nvSpPr>
          <p:spPr>
            <a:xfrm>
              <a:off x="4446239" y="3211487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135">
            <a:extLst>
              <a:ext uri="{FF2B5EF4-FFF2-40B4-BE49-F238E27FC236}">
                <a16:creationId xmlns:a16="http://schemas.microsoft.com/office/drawing/2014/main" id="{A90BA134-9483-19E6-E9B0-284D4A065032}"/>
              </a:ext>
            </a:extLst>
          </p:cNvPr>
          <p:cNvGrpSpPr/>
          <p:nvPr/>
        </p:nvGrpSpPr>
        <p:grpSpPr>
          <a:xfrm>
            <a:off x="2412122" y="1642534"/>
            <a:ext cx="1080121" cy="1296145"/>
            <a:chOff x="0" y="0"/>
            <a:chExt cx="1080120" cy="1296144"/>
          </a:xfrm>
        </p:grpSpPr>
        <p:sp>
          <p:nvSpPr>
            <p:cNvPr id="56" name="Shape 129">
              <a:extLst>
                <a:ext uri="{FF2B5EF4-FFF2-40B4-BE49-F238E27FC236}">
                  <a16:creationId xmlns:a16="http://schemas.microsoft.com/office/drawing/2014/main" id="{71E451A9-C7FE-853F-7560-3841420022AA}"/>
                </a:ext>
              </a:extLst>
            </p:cNvPr>
            <p:cNvSpPr/>
            <p:nvPr/>
          </p:nvSpPr>
          <p:spPr>
            <a:xfrm>
              <a:off x="-1" y="0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Shape 130">
              <a:extLst>
                <a:ext uri="{FF2B5EF4-FFF2-40B4-BE49-F238E27FC236}">
                  <a16:creationId xmlns:a16="http://schemas.microsoft.com/office/drawing/2014/main" id="{A95FE1E3-5B52-8C8D-0ED3-62090BA0D530}"/>
                </a:ext>
              </a:extLst>
            </p:cNvPr>
            <p:cNvSpPr/>
            <p:nvPr/>
          </p:nvSpPr>
          <p:spPr>
            <a:xfrm>
              <a:off x="-1" y="216024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Shape 131">
              <a:extLst>
                <a:ext uri="{FF2B5EF4-FFF2-40B4-BE49-F238E27FC236}">
                  <a16:creationId xmlns:a16="http://schemas.microsoft.com/office/drawing/2014/main" id="{720A2AF0-31B7-77A9-47FF-37B4BD3D9578}"/>
                </a:ext>
              </a:extLst>
            </p:cNvPr>
            <p:cNvSpPr/>
            <p:nvPr/>
          </p:nvSpPr>
          <p:spPr>
            <a:xfrm>
              <a:off x="-1" y="432047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Shape 132">
              <a:extLst>
                <a:ext uri="{FF2B5EF4-FFF2-40B4-BE49-F238E27FC236}">
                  <a16:creationId xmlns:a16="http://schemas.microsoft.com/office/drawing/2014/main" id="{2D3C71B6-790E-5008-4B76-158E8F6EF034}"/>
                </a:ext>
              </a:extLst>
            </p:cNvPr>
            <p:cNvSpPr/>
            <p:nvPr/>
          </p:nvSpPr>
          <p:spPr>
            <a:xfrm>
              <a:off x="-1" y="648072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Shape 133">
              <a:extLst>
                <a:ext uri="{FF2B5EF4-FFF2-40B4-BE49-F238E27FC236}">
                  <a16:creationId xmlns:a16="http://schemas.microsoft.com/office/drawing/2014/main" id="{4B888BD4-1A50-5C33-1CB7-34669C30E2B5}"/>
                </a:ext>
              </a:extLst>
            </p:cNvPr>
            <p:cNvSpPr/>
            <p:nvPr/>
          </p:nvSpPr>
          <p:spPr>
            <a:xfrm>
              <a:off x="-1" y="864095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Shape 134">
              <a:extLst>
                <a:ext uri="{FF2B5EF4-FFF2-40B4-BE49-F238E27FC236}">
                  <a16:creationId xmlns:a16="http://schemas.microsoft.com/office/drawing/2014/main" id="{FB9F200B-94DC-A8D0-AD2B-9A959A6375D0}"/>
                </a:ext>
              </a:extLst>
            </p:cNvPr>
            <p:cNvSpPr/>
            <p:nvPr/>
          </p:nvSpPr>
          <p:spPr>
            <a:xfrm>
              <a:off x="-1" y="1080120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72">
            <a:extLst>
              <a:ext uri="{FF2B5EF4-FFF2-40B4-BE49-F238E27FC236}">
                <a16:creationId xmlns:a16="http://schemas.microsoft.com/office/drawing/2014/main" id="{D02B0CD6-607F-A8FE-D560-87F6D6D2F01F}"/>
              </a:ext>
            </a:extLst>
          </p:cNvPr>
          <p:cNvGrpSpPr/>
          <p:nvPr/>
        </p:nvGrpSpPr>
        <p:grpSpPr>
          <a:xfrm>
            <a:off x="2412122" y="2938679"/>
            <a:ext cx="2592289" cy="2592289"/>
            <a:chOff x="0" y="0"/>
            <a:chExt cx="2592288" cy="2592288"/>
          </a:xfrm>
        </p:grpSpPr>
        <p:sp>
          <p:nvSpPr>
            <p:cNvPr id="63" name="Shape 136">
              <a:extLst>
                <a:ext uri="{FF2B5EF4-FFF2-40B4-BE49-F238E27FC236}">
                  <a16:creationId xmlns:a16="http://schemas.microsoft.com/office/drawing/2014/main" id="{F008E628-F37B-85BD-6809-0530A8E8943C}"/>
                </a:ext>
              </a:extLst>
            </p:cNvPr>
            <p:cNvSpPr/>
            <p:nvPr/>
          </p:nvSpPr>
          <p:spPr>
            <a:xfrm>
              <a:off x="108012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Shape 137">
              <a:extLst>
                <a:ext uri="{FF2B5EF4-FFF2-40B4-BE49-F238E27FC236}">
                  <a16:creationId xmlns:a16="http://schemas.microsoft.com/office/drawing/2014/main" id="{8038ECE1-CBD3-5B2A-1408-115E62715C61}"/>
                </a:ext>
              </a:extLst>
            </p:cNvPr>
            <p:cNvSpPr/>
            <p:nvPr/>
          </p:nvSpPr>
          <p:spPr>
            <a:xfrm>
              <a:off x="108012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Shape 138">
              <a:extLst>
                <a:ext uri="{FF2B5EF4-FFF2-40B4-BE49-F238E27FC236}">
                  <a16:creationId xmlns:a16="http://schemas.microsoft.com/office/drawing/2014/main" id="{3CFA2DBD-06F1-2E6A-A7DA-5BC86E04498A}"/>
                </a:ext>
              </a:extLst>
            </p:cNvPr>
            <p:cNvSpPr/>
            <p:nvPr/>
          </p:nvSpPr>
          <p:spPr>
            <a:xfrm>
              <a:off x="108012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Shape 139">
              <a:extLst>
                <a:ext uri="{FF2B5EF4-FFF2-40B4-BE49-F238E27FC236}">
                  <a16:creationId xmlns:a16="http://schemas.microsoft.com/office/drawing/2014/main" id="{E4E7F4C4-6D69-334B-F111-FEF187BF3F7A}"/>
                </a:ext>
              </a:extLst>
            </p:cNvPr>
            <p:cNvSpPr/>
            <p:nvPr/>
          </p:nvSpPr>
          <p:spPr>
            <a:xfrm>
              <a:off x="108012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Shape 140">
              <a:extLst>
                <a:ext uri="{FF2B5EF4-FFF2-40B4-BE49-F238E27FC236}">
                  <a16:creationId xmlns:a16="http://schemas.microsoft.com/office/drawing/2014/main" id="{A9C62EC1-2013-4899-A3C6-C71B487FED1F}"/>
                </a:ext>
              </a:extLst>
            </p:cNvPr>
            <p:cNvSpPr/>
            <p:nvPr/>
          </p:nvSpPr>
          <p:spPr>
            <a:xfrm>
              <a:off x="108012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Shape 141">
              <a:extLst>
                <a:ext uri="{FF2B5EF4-FFF2-40B4-BE49-F238E27FC236}">
                  <a16:creationId xmlns:a16="http://schemas.microsoft.com/office/drawing/2014/main" id="{ECEDEB6C-15D4-B8D9-53C7-B16D6C302896}"/>
                </a:ext>
              </a:extLst>
            </p:cNvPr>
            <p:cNvSpPr/>
            <p:nvPr/>
          </p:nvSpPr>
          <p:spPr>
            <a:xfrm>
              <a:off x="108012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Shape 142">
              <a:extLst>
                <a:ext uri="{FF2B5EF4-FFF2-40B4-BE49-F238E27FC236}">
                  <a16:creationId xmlns:a16="http://schemas.microsoft.com/office/drawing/2014/main" id="{05211F75-9529-6BF9-68B7-17E41B202BCE}"/>
                </a:ext>
              </a:extLst>
            </p:cNvPr>
            <p:cNvSpPr/>
            <p:nvPr/>
          </p:nvSpPr>
          <p:spPr>
            <a:xfrm>
              <a:off x="2160240" y="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Shape 143">
              <a:extLst>
                <a:ext uri="{FF2B5EF4-FFF2-40B4-BE49-F238E27FC236}">
                  <a16:creationId xmlns:a16="http://schemas.microsoft.com/office/drawing/2014/main" id="{53D7E8EB-E339-E8EA-16D3-19FA599BB7E9}"/>
                </a:ext>
              </a:extLst>
            </p:cNvPr>
            <p:cNvSpPr/>
            <p:nvPr/>
          </p:nvSpPr>
          <p:spPr>
            <a:xfrm>
              <a:off x="2160240" y="21602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Shape 144">
              <a:extLst>
                <a:ext uri="{FF2B5EF4-FFF2-40B4-BE49-F238E27FC236}">
                  <a16:creationId xmlns:a16="http://schemas.microsoft.com/office/drawing/2014/main" id="{3EA970C3-4496-EA3A-79E2-25898F64A298}"/>
                </a:ext>
              </a:extLst>
            </p:cNvPr>
            <p:cNvSpPr/>
            <p:nvPr/>
          </p:nvSpPr>
          <p:spPr>
            <a:xfrm>
              <a:off x="2160240" y="432048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Shape 145">
              <a:extLst>
                <a:ext uri="{FF2B5EF4-FFF2-40B4-BE49-F238E27FC236}">
                  <a16:creationId xmlns:a16="http://schemas.microsoft.com/office/drawing/2014/main" id="{0005C3F1-A6A9-3C66-9D54-839169446CE4}"/>
                </a:ext>
              </a:extLst>
            </p:cNvPr>
            <p:cNvSpPr/>
            <p:nvPr/>
          </p:nvSpPr>
          <p:spPr>
            <a:xfrm>
              <a:off x="2160240" y="648072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Shape 146">
              <a:extLst>
                <a:ext uri="{FF2B5EF4-FFF2-40B4-BE49-F238E27FC236}">
                  <a16:creationId xmlns:a16="http://schemas.microsoft.com/office/drawing/2014/main" id="{A06D3FC2-8482-6B1F-4956-C6036CA3B8FD}"/>
                </a:ext>
              </a:extLst>
            </p:cNvPr>
            <p:cNvSpPr/>
            <p:nvPr/>
          </p:nvSpPr>
          <p:spPr>
            <a:xfrm>
              <a:off x="2160240" y="864095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Shape 147">
              <a:extLst>
                <a:ext uri="{FF2B5EF4-FFF2-40B4-BE49-F238E27FC236}">
                  <a16:creationId xmlns:a16="http://schemas.microsoft.com/office/drawing/2014/main" id="{D2C0C9ED-94CB-4372-F2AC-AAEA62F2EB42}"/>
                </a:ext>
              </a:extLst>
            </p:cNvPr>
            <p:cNvSpPr/>
            <p:nvPr/>
          </p:nvSpPr>
          <p:spPr>
            <a:xfrm>
              <a:off x="2160240" y="108012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Shape 148">
              <a:extLst>
                <a:ext uri="{FF2B5EF4-FFF2-40B4-BE49-F238E27FC236}">
                  <a16:creationId xmlns:a16="http://schemas.microsoft.com/office/drawing/2014/main" id="{477EDF34-AC0E-FE12-A2B4-42264192F7AF}"/>
                </a:ext>
              </a:extLst>
            </p:cNvPr>
            <p:cNvSpPr/>
            <p:nvPr/>
          </p:nvSpPr>
          <p:spPr>
            <a:xfrm>
              <a:off x="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Shape 149">
              <a:extLst>
                <a:ext uri="{FF2B5EF4-FFF2-40B4-BE49-F238E27FC236}">
                  <a16:creationId xmlns:a16="http://schemas.microsoft.com/office/drawing/2014/main" id="{6846651F-DF7B-9224-ED71-01330D414BA0}"/>
                </a:ext>
              </a:extLst>
            </p:cNvPr>
            <p:cNvSpPr/>
            <p:nvPr/>
          </p:nvSpPr>
          <p:spPr>
            <a:xfrm>
              <a:off x="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Shape 150">
              <a:extLst>
                <a:ext uri="{FF2B5EF4-FFF2-40B4-BE49-F238E27FC236}">
                  <a16:creationId xmlns:a16="http://schemas.microsoft.com/office/drawing/2014/main" id="{7D6F535A-C0C9-D5FE-E09B-4C6C3A2C4AA6}"/>
                </a:ext>
              </a:extLst>
            </p:cNvPr>
            <p:cNvSpPr/>
            <p:nvPr/>
          </p:nvSpPr>
          <p:spPr>
            <a:xfrm>
              <a:off x="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Shape 151">
              <a:extLst>
                <a:ext uri="{FF2B5EF4-FFF2-40B4-BE49-F238E27FC236}">
                  <a16:creationId xmlns:a16="http://schemas.microsoft.com/office/drawing/2014/main" id="{09CAB69F-7FD0-F765-94BE-E7278443EF30}"/>
                </a:ext>
              </a:extLst>
            </p:cNvPr>
            <p:cNvSpPr/>
            <p:nvPr/>
          </p:nvSpPr>
          <p:spPr>
            <a:xfrm>
              <a:off x="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Shape 152">
              <a:extLst>
                <a:ext uri="{FF2B5EF4-FFF2-40B4-BE49-F238E27FC236}">
                  <a16:creationId xmlns:a16="http://schemas.microsoft.com/office/drawing/2014/main" id="{08C06BE4-DC1C-A6C3-CBD1-15C9BB3EE7DB}"/>
                </a:ext>
              </a:extLst>
            </p:cNvPr>
            <p:cNvSpPr/>
            <p:nvPr/>
          </p:nvSpPr>
          <p:spPr>
            <a:xfrm>
              <a:off x="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Shape 153">
              <a:extLst>
                <a:ext uri="{FF2B5EF4-FFF2-40B4-BE49-F238E27FC236}">
                  <a16:creationId xmlns:a16="http://schemas.microsoft.com/office/drawing/2014/main" id="{F8633F40-4949-D57D-8B3A-8EE5274B333E}"/>
                </a:ext>
              </a:extLst>
            </p:cNvPr>
            <p:cNvSpPr/>
            <p:nvPr/>
          </p:nvSpPr>
          <p:spPr>
            <a:xfrm>
              <a:off x="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Shape 154">
              <a:extLst>
                <a:ext uri="{FF2B5EF4-FFF2-40B4-BE49-F238E27FC236}">
                  <a16:creationId xmlns:a16="http://schemas.microsoft.com/office/drawing/2014/main" id="{A5454400-8086-A220-7208-82A985EF8BE4}"/>
                </a:ext>
              </a:extLst>
            </p:cNvPr>
            <p:cNvSpPr/>
            <p:nvPr/>
          </p:nvSpPr>
          <p:spPr>
            <a:xfrm>
              <a:off x="108012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Shape 155">
              <a:extLst>
                <a:ext uri="{FF2B5EF4-FFF2-40B4-BE49-F238E27FC236}">
                  <a16:creationId xmlns:a16="http://schemas.microsoft.com/office/drawing/2014/main" id="{8053CBBC-ADFB-7E70-099A-B5501C414DAD}"/>
                </a:ext>
              </a:extLst>
            </p:cNvPr>
            <p:cNvSpPr/>
            <p:nvPr/>
          </p:nvSpPr>
          <p:spPr>
            <a:xfrm>
              <a:off x="108012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Shape 156">
              <a:extLst>
                <a:ext uri="{FF2B5EF4-FFF2-40B4-BE49-F238E27FC236}">
                  <a16:creationId xmlns:a16="http://schemas.microsoft.com/office/drawing/2014/main" id="{D37C73F7-330E-57E6-585D-0A62474AC50A}"/>
                </a:ext>
              </a:extLst>
            </p:cNvPr>
            <p:cNvSpPr/>
            <p:nvPr/>
          </p:nvSpPr>
          <p:spPr>
            <a:xfrm>
              <a:off x="108012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Shape 157">
              <a:extLst>
                <a:ext uri="{FF2B5EF4-FFF2-40B4-BE49-F238E27FC236}">
                  <a16:creationId xmlns:a16="http://schemas.microsoft.com/office/drawing/2014/main" id="{9EBE42E3-3244-DE21-AB31-795C818863A0}"/>
                </a:ext>
              </a:extLst>
            </p:cNvPr>
            <p:cNvSpPr/>
            <p:nvPr/>
          </p:nvSpPr>
          <p:spPr>
            <a:xfrm>
              <a:off x="108012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Shape 158">
              <a:extLst>
                <a:ext uri="{FF2B5EF4-FFF2-40B4-BE49-F238E27FC236}">
                  <a16:creationId xmlns:a16="http://schemas.microsoft.com/office/drawing/2014/main" id="{74969A35-7920-992E-0E50-CA1B6B1579CF}"/>
                </a:ext>
              </a:extLst>
            </p:cNvPr>
            <p:cNvSpPr/>
            <p:nvPr/>
          </p:nvSpPr>
          <p:spPr>
            <a:xfrm>
              <a:off x="108012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Shape 159">
              <a:extLst>
                <a:ext uri="{FF2B5EF4-FFF2-40B4-BE49-F238E27FC236}">
                  <a16:creationId xmlns:a16="http://schemas.microsoft.com/office/drawing/2014/main" id="{8F61D3BB-E3A7-0C6D-7422-791CA2D07233}"/>
                </a:ext>
              </a:extLst>
            </p:cNvPr>
            <p:cNvSpPr/>
            <p:nvPr/>
          </p:nvSpPr>
          <p:spPr>
            <a:xfrm>
              <a:off x="108012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Shape 160">
              <a:extLst>
                <a:ext uri="{FF2B5EF4-FFF2-40B4-BE49-F238E27FC236}">
                  <a16:creationId xmlns:a16="http://schemas.microsoft.com/office/drawing/2014/main" id="{4835EFF3-A71C-4221-87E6-5399483189DC}"/>
                </a:ext>
              </a:extLst>
            </p:cNvPr>
            <p:cNvSpPr/>
            <p:nvPr/>
          </p:nvSpPr>
          <p:spPr>
            <a:xfrm>
              <a:off x="2160240" y="1296144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Shape 161">
              <a:extLst>
                <a:ext uri="{FF2B5EF4-FFF2-40B4-BE49-F238E27FC236}">
                  <a16:creationId xmlns:a16="http://schemas.microsoft.com/office/drawing/2014/main" id="{F0148AAC-7424-5611-843A-9281154C3880}"/>
                </a:ext>
              </a:extLst>
            </p:cNvPr>
            <p:cNvSpPr/>
            <p:nvPr/>
          </p:nvSpPr>
          <p:spPr>
            <a:xfrm>
              <a:off x="2160240" y="1512168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Shape 162">
              <a:extLst>
                <a:ext uri="{FF2B5EF4-FFF2-40B4-BE49-F238E27FC236}">
                  <a16:creationId xmlns:a16="http://schemas.microsoft.com/office/drawing/2014/main" id="{C55CE40B-2A99-8942-C8BF-5B40F991E18E}"/>
                </a:ext>
              </a:extLst>
            </p:cNvPr>
            <p:cNvSpPr/>
            <p:nvPr/>
          </p:nvSpPr>
          <p:spPr>
            <a:xfrm>
              <a:off x="2160240" y="1728191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Shape 163">
              <a:extLst>
                <a:ext uri="{FF2B5EF4-FFF2-40B4-BE49-F238E27FC236}">
                  <a16:creationId xmlns:a16="http://schemas.microsoft.com/office/drawing/2014/main" id="{99D3EF5F-BB99-EFC0-9377-4F6B24C5081F}"/>
                </a:ext>
              </a:extLst>
            </p:cNvPr>
            <p:cNvSpPr/>
            <p:nvPr/>
          </p:nvSpPr>
          <p:spPr>
            <a:xfrm>
              <a:off x="2160240" y="1944216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Shape 164">
              <a:extLst>
                <a:ext uri="{FF2B5EF4-FFF2-40B4-BE49-F238E27FC236}">
                  <a16:creationId xmlns:a16="http://schemas.microsoft.com/office/drawing/2014/main" id="{E40994BF-FA6E-E1C6-3A1B-0ABC6F44E219}"/>
                </a:ext>
              </a:extLst>
            </p:cNvPr>
            <p:cNvSpPr/>
            <p:nvPr/>
          </p:nvSpPr>
          <p:spPr>
            <a:xfrm>
              <a:off x="2160240" y="216024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Shape 165">
              <a:extLst>
                <a:ext uri="{FF2B5EF4-FFF2-40B4-BE49-F238E27FC236}">
                  <a16:creationId xmlns:a16="http://schemas.microsoft.com/office/drawing/2014/main" id="{8BA823F4-B8CC-1B6F-C3BD-FEA5E38EFC17}"/>
                </a:ext>
              </a:extLst>
            </p:cNvPr>
            <p:cNvSpPr/>
            <p:nvPr/>
          </p:nvSpPr>
          <p:spPr>
            <a:xfrm>
              <a:off x="2160240" y="237626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Shape 166">
              <a:extLst>
                <a:ext uri="{FF2B5EF4-FFF2-40B4-BE49-F238E27FC236}">
                  <a16:creationId xmlns:a16="http://schemas.microsoft.com/office/drawing/2014/main" id="{5CE7023D-B306-7CAB-08CE-D87CCC9A9FFB}"/>
                </a:ext>
              </a:extLst>
            </p:cNvPr>
            <p:cNvSpPr/>
            <p:nvPr/>
          </p:nvSpPr>
          <p:spPr>
            <a:xfrm>
              <a:off x="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Shape 167">
              <a:extLst>
                <a:ext uri="{FF2B5EF4-FFF2-40B4-BE49-F238E27FC236}">
                  <a16:creationId xmlns:a16="http://schemas.microsoft.com/office/drawing/2014/main" id="{4B009983-B886-C93C-08BE-832FEFFEB44B}"/>
                </a:ext>
              </a:extLst>
            </p:cNvPr>
            <p:cNvSpPr/>
            <p:nvPr/>
          </p:nvSpPr>
          <p:spPr>
            <a:xfrm>
              <a:off x="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Shape 168">
              <a:extLst>
                <a:ext uri="{FF2B5EF4-FFF2-40B4-BE49-F238E27FC236}">
                  <a16:creationId xmlns:a16="http://schemas.microsoft.com/office/drawing/2014/main" id="{440F81EC-245B-DD72-D723-4A7196CC3328}"/>
                </a:ext>
              </a:extLst>
            </p:cNvPr>
            <p:cNvSpPr/>
            <p:nvPr/>
          </p:nvSpPr>
          <p:spPr>
            <a:xfrm>
              <a:off x="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Shape 169">
              <a:extLst>
                <a:ext uri="{FF2B5EF4-FFF2-40B4-BE49-F238E27FC236}">
                  <a16:creationId xmlns:a16="http://schemas.microsoft.com/office/drawing/2014/main" id="{84F69C92-CC18-AC9C-C281-4B7CBD735998}"/>
                </a:ext>
              </a:extLst>
            </p:cNvPr>
            <p:cNvSpPr/>
            <p:nvPr/>
          </p:nvSpPr>
          <p:spPr>
            <a:xfrm>
              <a:off x="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Shape 170">
              <a:extLst>
                <a:ext uri="{FF2B5EF4-FFF2-40B4-BE49-F238E27FC236}">
                  <a16:creationId xmlns:a16="http://schemas.microsoft.com/office/drawing/2014/main" id="{098C5934-6F07-64F2-3525-96DF20334FC8}"/>
                </a:ext>
              </a:extLst>
            </p:cNvPr>
            <p:cNvSpPr/>
            <p:nvPr/>
          </p:nvSpPr>
          <p:spPr>
            <a:xfrm>
              <a:off x="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Shape 171">
              <a:extLst>
                <a:ext uri="{FF2B5EF4-FFF2-40B4-BE49-F238E27FC236}">
                  <a16:creationId xmlns:a16="http://schemas.microsoft.com/office/drawing/2014/main" id="{47A2480E-33A1-6013-8B5A-300F4F0FF491}"/>
                </a:ext>
              </a:extLst>
            </p:cNvPr>
            <p:cNvSpPr/>
            <p:nvPr/>
          </p:nvSpPr>
          <p:spPr>
            <a:xfrm>
              <a:off x="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9" name="Shape 173">
            <a:extLst>
              <a:ext uri="{FF2B5EF4-FFF2-40B4-BE49-F238E27FC236}">
                <a16:creationId xmlns:a16="http://schemas.microsoft.com/office/drawing/2014/main" id="{AC87CD04-B967-CC34-45DB-817FDCAC9395}"/>
              </a:ext>
            </a:extLst>
          </p:cNvPr>
          <p:cNvSpPr/>
          <p:nvPr/>
        </p:nvSpPr>
        <p:spPr>
          <a:xfrm>
            <a:off x="2982023" y="1248527"/>
            <a:ext cx="911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54061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</a:p>
        </p:txBody>
      </p:sp>
      <p:sp>
        <p:nvSpPr>
          <p:cNvPr id="100" name="Shape 182">
            <a:extLst>
              <a:ext uri="{FF2B5EF4-FFF2-40B4-BE49-F238E27FC236}">
                <a16:creationId xmlns:a16="http://schemas.microsoft.com/office/drawing/2014/main" id="{7FD1BD9E-DD7A-FC57-FF54-DF07CC5766D1}"/>
              </a:ext>
            </a:extLst>
          </p:cNvPr>
          <p:cNvSpPr/>
          <p:nvPr/>
        </p:nvSpPr>
        <p:spPr>
          <a:xfrm rot="10800000" flipH="1">
            <a:off x="5079122" y="2976171"/>
            <a:ext cx="864098" cy="7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Shape 184">
            <a:extLst>
              <a:ext uri="{FF2B5EF4-FFF2-40B4-BE49-F238E27FC236}">
                <a16:creationId xmlns:a16="http://schemas.microsoft.com/office/drawing/2014/main" id="{292A08FB-F692-F73F-4D97-D228E4A1B812}"/>
              </a:ext>
            </a:extLst>
          </p:cNvPr>
          <p:cNvSpPr/>
          <p:nvPr/>
        </p:nvSpPr>
        <p:spPr>
          <a:xfrm>
            <a:off x="5993523" y="1187568"/>
            <a:ext cx="1219200" cy="10690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2" name="Shape 187">
            <a:extLst>
              <a:ext uri="{FF2B5EF4-FFF2-40B4-BE49-F238E27FC236}">
                <a16:creationId xmlns:a16="http://schemas.microsoft.com/office/drawing/2014/main" id="{5799F12B-BA73-0412-75DE-8C2BFC0AA6EA}"/>
              </a:ext>
            </a:extLst>
          </p:cNvPr>
          <p:cNvSpPr/>
          <p:nvPr/>
        </p:nvSpPr>
        <p:spPr>
          <a:xfrm rot="10800000" flipH="1">
            <a:off x="5086886" y="1720793"/>
            <a:ext cx="864098" cy="1080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Shape 192">
            <a:extLst>
              <a:ext uri="{FF2B5EF4-FFF2-40B4-BE49-F238E27FC236}">
                <a16:creationId xmlns:a16="http://schemas.microsoft.com/office/drawing/2014/main" id="{10C2E7E9-6CDF-23AB-2986-336AFBAE42AD}"/>
              </a:ext>
            </a:extLst>
          </p:cNvPr>
          <p:cNvSpPr/>
          <p:nvPr/>
        </p:nvSpPr>
        <p:spPr>
          <a:xfrm>
            <a:off x="5993522" y="47183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4" name="Shape 195">
            <a:extLst>
              <a:ext uri="{FF2B5EF4-FFF2-40B4-BE49-F238E27FC236}">
                <a16:creationId xmlns:a16="http://schemas.microsoft.com/office/drawing/2014/main" id="{91FAABD9-6843-ED22-AB39-016147596CA3}"/>
              </a:ext>
            </a:extLst>
          </p:cNvPr>
          <p:cNvSpPr/>
          <p:nvPr/>
        </p:nvSpPr>
        <p:spPr>
          <a:xfrm>
            <a:off x="5086887" y="3232961"/>
            <a:ext cx="864098" cy="72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Shape 196">
            <a:extLst>
              <a:ext uri="{FF2B5EF4-FFF2-40B4-BE49-F238E27FC236}">
                <a16:creationId xmlns:a16="http://schemas.microsoft.com/office/drawing/2014/main" id="{DAF86C42-30C3-9736-72CE-E027FE976220}"/>
              </a:ext>
            </a:extLst>
          </p:cNvPr>
          <p:cNvSpPr/>
          <p:nvPr/>
        </p:nvSpPr>
        <p:spPr>
          <a:xfrm>
            <a:off x="5086887" y="3448986"/>
            <a:ext cx="864098" cy="158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AutoShape 90">
            <a:extLst>
              <a:ext uri="{FF2B5EF4-FFF2-40B4-BE49-F238E27FC236}">
                <a16:creationId xmlns:a16="http://schemas.microsoft.com/office/drawing/2014/main" id="{9D3A5227-0DBB-AB47-F433-3A9B63F44B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45322" y="1797168"/>
            <a:ext cx="920750" cy="11811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7" name="AutoShape 91">
            <a:extLst>
              <a:ext uri="{FF2B5EF4-FFF2-40B4-BE49-F238E27FC236}">
                <a16:creationId xmlns:a16="http://schemas.microsoft.com/office/drawing/2014/main" id="{0514E7F0-D846-9DD1-FCD1-0AAF612992B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97722" y="3265605"/>
            <a:ext cx="768350" cy="1228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8" name="AutoShape 104">
            <a:extLst>
              <a:ext uri="{FF2B5EF4-FFF2-40B4-BE49-F238E27FC236}">
                <a16:creationId xmlns:a16="http://schemas.microsoft.com/office/drawing/2014/main" id="{FD10485F-5DE9-F0FB-DAEE-71098064A0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7884" y="3121143"/>
            <a:ext cx="738188" cy="0"/>
          </a:xfrm>
          <a:prstGeom prst="straightConnector1">
            <a:avLst/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sp>
        <p:nvSpPr>
          <p:cNvPr id="109" name="Shape 174">
            <a:extLst>
              <a:ext uri="{FF2B5EF4-FFF2-40B4-BE49-F238E27FC236}">
                <a16:creationId xmlns:a16="http://schemas.microsoft.com/office/drawing/2014/main" id="{055A748C-16AD-976D-AE6D-23AE403613CB}"/>
              </a:ext>
            </a:extLst>
          </p:cNvPr>
          <p:cNvSpPr/>
          <p:nvPr/>
        </p:nvSpPr>
        <p:spPr>
          <a:xfrm>
            <a:off x="4545722" y="1248527"/>
            <a:ext cx="10081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632523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Labels</a:t>
            </a:r>
          </a:p>
        </p:txBody>
      </p:sp>
      <p:sp>
        <p:nvSpPr>
          <p:cNvPr id="110" name="Shape 192">
            <a:extLst>
              <a:ext uri="{FF2B5EF4-FFF2-40B4-BE49-F238E27FC236}">
                <a16:creationId xmlns:a16="http://schemas.microsoft.com/office/drawing/2014/main" id="{85F75F56-878A-339E-4C64-016D3AF48B35}"/>
              </a:ext>
            </a:extLst>
          </p:cNvPr>
          <p:cNvSpPr/>
          <p:nvPr/>
        </p:nvSpPr>
        <p:spPr>
          <a:xfrm>
            <a:off x="5993522" y="36515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1" name="Shape 192">
            <a:extLst>
              <a:ext uri="{FF2B5EF4-FFF2-40B4-BE49-F238E27FC236}">
                <a16:creationId xmlns:a16="http://schemas.microsoft.com/office/drawing/2014/main" id="{44ACC4B3-B236-A001-2C01-9F50702FE843}"/>
              </a:ext>
            </a:extLst>
          </p:cNvPr>
          <p:cNvSpPr/>
          <p:nvPr/>
        </p:nvSpPr>
        <p:spPr>
          <a:xfrm>
            <a:off x="5993522" y="26609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2" name="Text Box 165">
            <a:extLst>
              <a:ext uri="{FF2B5EF4-FFF2-40B4-BE49-F238E27FC236}">
                <a16:creationId xmlns:a16="http://schemas.microsoft.com/office/drawing/2014/main" id="{A633466E-8682-511B-C283-71F811009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917" y="1368543"/>
            <a:ext cx="1662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 skew</a:t>
            </a:r>
          </a:p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Low precision</a:t>
            </a:r>
          </a:p>
        </p:txBody>
      </p:sp>
      <p:sp>
        <p:nvSpPr>
          <p:cNvPr id="113" name="Text Box 165">
            <a:extLst>
              <a:ext uri="{FF2B5EF4-FFF2-40B4-BE49-F238E27FC236}">
                <a16:creationId xmlns:a16="http://schemas.microsoft.com/office/drawing/2014/main" id="{FCA60464-19B3-185D-0004-CE807AB93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820" y="3075018"/>
            <a:ext cx="2061515" cy="64633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25x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improved precision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12417D6-3549-6E82-04A6-01D0F675CF8D}"/>
              </a:ext>
            </a:extLst>
          </p:cNvPr>
          <p:cNvSpPr txBox="1"/>
          <p:nvPr/>
        </p:nvSpPr>
        <p:spPr>
          <a:xfrm>
            <a:off x="7573440" y="4662464"/>
            <a:ext cx="308854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custom loss functions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hyper-parameter tuning</a:t>
            </a:r>
          </a:p>
        </p:txBody>
      </p:sp>
    </p:spTree>
    <p:extLst>
      <p:ext uri="{BB962C8B-B14F-4D97-AF65-F5344CB8AC3E}">
        <p14:creationId xmlns:p14="http://schemas.microsoft.com/office/powerpoint/2010/main" val="193079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9" grpId="0" animBg="1"/>
      <p:bldP spid="110" grpId="0" animBg="1"/>
      <p:bldP spid="111" grpId="0" animBg="1"/>
      <p:bldP spid="112" grpId="0"/>
      <p:bldP spid="113" grpId="0" animBg="1"/>
      <p:bldP spid="1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FA4ED6-A393-3124-6C29-C61ADCAD18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Production/Manufacturing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Paper and fertilizer production</a:t>
            </a:r>
            <a:r>
              <a:rPr lang="en-US" dirty="0"/>
              <a:t> (regression/classification, anomalies)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Semiconductor manufacturing</a:t>
            </a:r>
            <a:r>
              <a:rPr lang="en-US" dirty="0"/>
              <a:t> (ion beam tuning), and </a:t>
            </a:r>
            <a:r>
              <a:rPr lang="en-US" b="1" dirty="0">
                <a:solidFill>
                  <a:srgbClr val="7889FB"/>
                </a:solidFill>
              </a:rPr>
              <a:t>material degradation</a:t>
            </a:r>
            <a:r>
              <a:rPr lang="en-US" dirty="0"/>
              <a:t> modeling (survival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Mixed waste stream sorting and recycling </a:t>
            </a:r>
            <a:r>
              <a:rPr lang="en-US" dirty="0"/>
              <a:t>(composition, alignment, quality)</a:t>
            </a:r>
          </a:p>
          <a:p>
            <a:r>
              <a:rPr lang="en-US" dirty="0"/>
              <a:t>Other Domains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Machine data: errors and correlation</a:t>
            </a:r>
            <a:r>
              <a:rPr lang="en-US" dirty="0"/>
              <a:t> (bivariate stats, seq. mining)</a:t>
            </a:r>
          </a:p>
          <a:p>
            <a:pPr lvl="1"/>
            <a:r>
              <a:rPr lang="en-US" dirty="0"/>
              <a:t>Smart grid: energy demand/RES supply, weather models (forecasting)</a:t>
            </a:r>
          </a:p>
          <a:p>
            <a:r>
              <a:rPr lang="en-US" dirty="0"/>
              <a:t>Information Extraction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NLP contracts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rights/obligations</a:t>
            </a:r>
            <a:r>
              <a:rPr lang="en-US" dirty="0"/>
              <a:t> (classification, error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PDF table recognition and extraction, OCR </a:t>
            </a:r>
            <a:r>
              <a:rPr lang="en-US" dirty="0"/>
              <a:t>(NMF clustering, custom)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Learning explainable linguistic expressions</a:t>
            </a:r>
            <a:r>
              <a:rPr lang="en-US" dirty="0"/>
              <a:t> (learned FOL rules, classification)</a:t>
            </a:r>
            <a:endParaRPr lang="en-US" sz="700" dirty="0"/>
          </a:p>
          <a:p>
            <a:r>
              <a:rPr lang="en-US" dirty="0"/>
              <a:t>Algorithm Research </a:t>
            </a:r>
            <a:r>
              <a:rPr lang="en-US" b="0" dirty="0"/>
              <a:t>(+ various state-of-the art algorithms)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User/product recommendations</a:t>
            </a:r>
            <a:r>
              <a:rPr lang="en-US" dirty="0"/>
              <a:t> via various forms of NMF; word-embeddings via orthogonalized skip-gram</a:t>
            </a:r>
          </a:p>
          <a:p>
            <a:pPr lvl="1"/>
            <a:r>
              <a:rPr lang="en-US" dirty="0"/>
              <a:t>Localized, supervised metric learning (dim reduction and classification)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4E347-2D40-DE92-F075-317165F50A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95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6AF77641-2928-2C81-5487-430A8346A14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6B813-9A89-2F65-2135-B0AAB8FEE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89E87381-1D78-9BA6-2294-9FC4431A2A74}"/>
              </a:ext>
            </a:extLst>
          </p:cNvPr>
          <p:cNvSpPr txBox="1">
            <a:spLocks/>
          </p:cNvSpPr>
          <p:nvPr/>
        </p:nvSpPr>
        <p:spPr>
          <a:xfrm>
            <a:off x="2142439" y="1431716"/>
            <a:ext cx="7886700" cy="4667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DB87A81-918C-1625-0785-981F9007802C}"/>
              </a:ext>
            </a:extLst>
          </p:cNvPr>
          <p:cNvSpPr/>
          <p:nvPr/>
        </p:nvSpPr>
        <p:spPr>
          <a:xfrm>
            <a:off x="3606540" y="1260525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7BD7F98-A14D-2B6A-2A52-EEAA6AF61B92}"/>
              </a:ext>
            </a:extLst>
          </p:cNvPr>
          <p:cNvSpPr/>
          <p:nvPr/>
        </p:nvSpPr>
        <p:spPr>
          <a:xfrm>
            <a:off x="6679233" y="1346873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93E93C3-5D62-0190-D946-24AF77ED32C9}"/>
              </a:ext>
            </a:extLst>
          </p:cNvPr>
          <p:cNvSpPr/>
          <p:nvPr/>
        </p:nvSpPr>
        <p:spPr>
          <a:xfrm>
            <a:off x="3797331" y="1346873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A4AB10-8C5E-2CE3-3604-22F8895D7923}"/>
              </a:ext>
            </a:extLst>
          </p:cNvPr>
          <p:cNvSpPr/>
          <p:nvPr/>
        </p:nvSpPr>
        <p:spPr>
          <a:xfrm>
            <a:off x="5183270" y="1357806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11D269D-60FF-1022-9A87-47B88F1A08A2}"/>
              </a:ext>
            </a:extLst>
          </p:cNvPr>
          <p:cNvSpPr txBox="1"/>
          <p:nvPr/>
        </p:nvSpPr>
        <p:spPr>
          <a:xfrm>
            <a:off x="1732862" y="1565193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D61117C-1A4C-53AD-44C6-CC5F1B4B7C6E}"/>
              </a:ext>
            </a:extLst>
          </p:cNvPr>
          <p:cNvSpPr txBox="1"/>
          <p:nvPr/>
        </p:nvSpPr>
        <p:spPr>
          <a:xfrm>
            <a:off x="8591454" y="1149322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9649998-A235-38B6-C1AF-B8695020B39E}"/>
              </a:ext>
            </a:extLst>
          </p:cNvPr>
          <p:cNvSpPr/>
          <p:nvPr/>
        </p:nvSpPr>
        <p:spPr>
          <a:xfrm>
            <a:off x="5085026" y="3411485"/>
            <a:ext cx="2047140" cy="875220"/>
          </a:xfrm>
          <a:prstGeom prst="rect">
            <a:avLst/>
          </a:prstGeom>
          <a:solidFill>
            <a:srgbClr val="C40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EB91930-9D7B-DCD3-3952-32F517DEEDA7}"/>
              </a:ext>
            </a:extLst>
          </p:cNvPr>
          <p:cNvCxnSpPr>
            <a:cxnSpLocks/>
            <a:stCxn id="120" idx="0"/>
            <a:endCxn id="114" idx="2"/>
          </p:cNvCxnSpPr>
          <p:nvPr/>
        </p:nvCxnSpPr>
        <p:spPr>
          <a:xfrm flipV="1">
            <a:off x="6108596" y="2816120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5A61281-8464-1DCC-7188-0A9CD4954EB5}"/>
              </a:ext>
            </a:extLst>
          </p:cNvPr>
          <p:cNvSpPr/>
          <p:nvPr/>
        </p:nvSpPr>
        <p:spPr>
          <a:xfrm>
            <a:off x="1516366" y="1111264"/>
            <a:ext cx="9099081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44799C5-0823-7C81-3876-3A1D05E45DBD}"/>
              </a:ext>
            </a:extLst>
          </p:cNvPr>
          <p:cNvSpPr/>
          <p:nvPr/>
        </p:nvSpPr>
        <p:spPr>
          <a:xfrm>
            <a:off x="8481324" y="4336740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HPC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ECF07AA-AD97-D344-C081-668BD892CE39}"/>
              </a:ext>
            </a:extLst>
          </p:cNvPr>
          <p:cNvSpPr/>
          <p:nvPr/>
        </p:nvSpPr>
        <p:spPr>
          <a:xfrm>
            <a:off x="8175002" y="4967086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Language Compilers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7EF06E4-1054-078F-F58B-BCF9F6736170}"/>
              </a:ext>
            </a:extLst>
          </p:cNvPr>
          <p:cNvCxnSpPr>
            <a:cxnSpLocks/>
            <a:endCxn id="120" idx="3"/>
          </p:cNvCxnSpPr>
          <p:nvPr/>
        </p:nvCxnSpPr>
        <p:spPr>
          <a:xfrm flipH="1" flipV="1">
            <a:off x="7132166" y="3849095"/>
            <a:ext cx="1178587" cy="672189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D5764551-2A0F-37A2-D615-EBDF16EB2C86}"/>
              </a:ext>
            </a:extLst>
          </p:cNvPr>
          <p:cNvSpPr txBox="1"/>
          <p:nvPr/>
        </p:nvSpPr>
        <p:spPr>
          <a:xfrm>
            <a:off x="8310753" y="3668319"/>
            <a:ext cx="213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Compilation Techniques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CF16758-4427-013F-F97D-EE1E734846BE}"/>
              </a:ext>
            </a:extLst>
          </p:cNvPr>
          <p:cNvSpPr/>
          <p:nvPr/>
        </p:nvSpPr>
        <p:spPr>
          <a:xfrm>
            <a:off x="1906073" y="398358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Systems</a:t>
            </a: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1A050C-3C74-8AB7-89F7-7695256F9273}"/>
              </a:ext>
            </a:extLst>
          </p:cNvPr>
          <p:cNvSpPr/>
          <p:nvPr/>
        </p:nvSpPr>
        <p:spPr>
          <a:xfrm>
            <a:off x="2078804" y="4984740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 Systems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9AD8FDA-0603-5003-B632-5EAB8C422ACE}"/>
              </a:ext>
            </a:extLst>
          </p:cNvPr>
          <p:cNvSpPr/>
          <p:nvPr/>
        </p:nvSpPr>
        <p:spPr>
          <a:xfrm>
            <a:off x="2611418" y="4560081"/>
            <a:ext cx="1931321" cy="1139472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21ABA00-7BC7-6626-D5E8-9696C3B6F360}"/>
              </a:ext>
            </a:extLst>
          </p:cNvPr>
          <p:cNvCxnSpPr>
            <a:cxnSpLocks/>
            <a:endCxn id="120" idx="1"/>
          </p:cNvCxnSpPr>
          <p:nvPr/>
        </p:nvCxnSpPr>
        <p:spPr>
          <a:xfrm flipV="1">
            <a:off x="3906439" y="3849095"/>
            <a:ext cx="1178587" cy="546956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4A44A09D-0306-F6B8-0188-DC16D49BE0E4}"/>
              </a:ext>
            </a:extLst>
          </p:cNvPr>
          <p:cNvSpPr txBox="1"/>
          <p:nvPr/>
        </p:nvSpPr>
        <p:spPr>
          <a:xfrm>
            <a:off x="1828871" y="3315075"/>
            <a:ext cx="271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Runtime Techniques (Execution, Data Access)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25E94C1-437A-5FE3-729F-9B585B49F7BD}"/>
              </a:ext>
            </a:extLst>
          </p:cNvPr>
          <p:cNvSpPr/>
          <p:nvPr/>
        </p:nvSpPr>
        <p:spPr>
          <a:xfrm>
            <a:off x="5166074" y="5106828"/>
            <a:ext cx="1939093" cy="10234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Architecture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926E090-22FD-2764-B3EA-3E642B2609FA}"/>
              </a:ext>
            </a:extLst>
          </p:cNvPr>
          <p:cNvCxnSpPr>
            <a:cxnSpLocks/>
            <a:endCxn id="120" idx="2"/>
          </p:cNvCxnSpPr>
          <p:nvPr/>
        </p:nvCxnSpPr>
        <p:spPr>
          <a:xfrm flipV="1">
            <a:off x="6108584" y="4286705"/>
            <a:ext cx="12" cy="682668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D1AE994B-68D2-F269-BEAB-6CDF83B4EC07}"/>
              </a:ext>
            </a:extLst>
          </p:cNvPr>
          <p:cNvSpPr txBox="1"/>
          <p:nvPr/>
        </p:nvSpPr>
        <p:spPr>
          <a:xfrm>
            <a:off x="5989624" y="4748765"/>
            <a:ext cx="165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745762A-2DC2-AE99-BFE2-6953F4D2962D}"/>
              </a:ext>
            </a:extLst>
          </p:cNvPr>
          <p:cNvSpPr/>
          <p:nvPr/>
        </p:nvSpPr>
        <p:spPr>
          <a:xfrm>
            <a:off x="7440995" y="3057434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</p:spTree>
    <p:extLst>
      <p:ext uri="{BB962C8B-B14F-4D97-AF65-F5344CB8AC3E}">
        <p14:creationId xmlns:p14="http://schemas.microsoft.com/office/powerpoint/2010/main" val="16308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2" grpId="0" animBg="1"/>
      <p:bldP spid="124" grpId="0" animBg="1"/>
      <p:bldP spid="125" grpId="0" animBg="1"/>
      <p:bldP spid="127" grpId="0"/>
      <p:bldP spid="129" grpId="0" animBg="1"/>
      <p:bldP spid="130" grpId="0" animBg="1"/>
      <p:bldP spid="131" grpId="0" animBg="1"/>
      <p:bldP spid="133" grpId="0"/>
      <p:bldP spid="135" grpId="0" animBg="1"/>
      <p:bldP spid="137" grpId="0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15E6B-B9C7-A6F2-6D5F-75E4F11C3F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ML System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Narrow focus:</a:t>
            </a:r>
            <a:r>
              <a:rPr lang="en-US" dirty="0"/>
              <a:t> SW system that executes ML applications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focus:</a:t>
            </a:r>
            <a:r>
              <a:rPr lang="en-US" dirty="0"/>
              <a:t> Entire system (HW, compiler/runtime, ML application)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Trade-off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runtime/resources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vs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accuracy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Early days: no standardizations (except some exchange formats), lots of different languages and system architectures, but many shared concepts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Course Objectives</a:t>
            </a:r>
          </a:p>
          <a:p>
            <a:pPr lvl="1"/>
            <a:r>
              <a:rPr lang="en-US" dirty="0"/>
              <a:t>Architecture and internals of modern (large-scale) ML systems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Microscopic view</a:t>
            </a:r>
            <a:r>
              <a:rPr lang="en-US" dirty="0"/>
              <a:t> of ML system internals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Macroscopic view</a:t>
            </a:r>
            <a:r>
              <a:rPr lang="en-US" dirty="0"/>
              <a:t> of ML pipelines and data science lifecycle 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#1</a:t>
            </a:r>
            <a:r>
              <a:rPr lang="en-US" dirty="0"/>
              <a:t> Understanding of characteristics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better evaluation / usage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Understanding of effective techniques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build/extend ML systems</a:t>
            </a:r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D9871-6936-257D-C226-9AB5538570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System?, cont.</a:t>
            </a:r>
          </a:p>
        </p:txBody>
      </p:sp>
    </p:spTree>
    <p:extLst>
      <p:ext uri="{BB962C8B-B14F-4D97-AF65-F5344CB8AC3E}">
        <p14:creationId xmlns:p14="http://schemas.microsoft.com/office/powerpoint/2010/main" val="1928930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 and Logistics</a:t>
            </a:r>
          </a:p>
        </p:txBody>
      </p:sp>
    </p:spTree>
    <p:extLst>
      <p:ext uri="{BB962C8B-B14F-4D97-AF65-F5344CB8AC3E}">
        <p14:creationId xmlns:p14="http://schemas.microsoft.com/office/powerpoint/2010/main" val="205036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044B2-DD53-0CE1-4962-4F7CCD6045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dirty="0"/>
              <a:t>Lecturer: Prof. Dr. Matthias Boehm (replacement: Dr. Patrick Damme)</a:t>
            </a:r>
          </a:p>
          <a:p>
            <a:pPr lvl="1"/>
            <a:r>
              <a:rPr lang="en-US" dirty="0"/>
              <a:t>Teaching Assistants: M.Sc. Sebastian </a:t>
            </a:r>
            <a:r>
              <a:rPr lang="en-US" dirty="0" err="1"/>
              <a:t>Baunsgaard</a:t>
            </a:r>
            <a:r>
              <a:rPr lang="en-US" dirty="0"/>
              <a:t> (projects/exercises)</a:t>
            </a:r>
            <a:endParaRPr lang="en-US" sz="10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endParaRPr lang="en-US" sz="10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TU Berlin: VL+UE 3+2 SWS, </a:t>
            </a:r>
            <a:r>
              <a:rPr lang="en-US" b="1" dirty="0">
                <a:solidFill>
                  <a:schemeClr val="accent1"/>
                </a:solidFill>
              </a:rPr>
              <a:t>6 ECTS</a:t>
            </a:r>
            <a:r>
              <a:rPr lang="en-US" dirty="0"/>
              <a:t> (3x 1 ECTS + 2x 1.5 ECTS), master / TU Graz: VU 3 SWS, 5 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Weekly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start 4.15pm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sharp</a:t>
            </a:r>
            <a:r>
              <a:rPr lang="en-US" dirty="0"/>
              <a:t>, including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  <a:r>
              <a:rPr lang="en-US" dirty="0"/>
              <a:t>), </a:t>
            </a:r>
            <a:r>
              <a:rPr lang="en-US" b="1" dirty="0">
                <a:solidFill>
                  <a:srgbClr val="7889FB"/>
                </a:solidFill>
              </a:rPr>
              <a:t>attendance optional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Mandatory programming project </a:t>
            </a:r>
            <a:r>
              <a:rPr lang="en-US" dirty="0">
                <a:solidFill>
                  <a:schemeClr val="tx1"/>
                </a:solidFill>
              </a:rPr>
              <a:t>or exercises (~3 ECTS)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Recommended papers </a:t>
            </a:r>
            <a:r>
              <a:rPr lang="en-US" dirty="0"/>
              <a:t>for additional reading on your own</a:t>
            </a:r>
            <a:endParaRPr lang="en-US" sz="1000" dirty="0"/>
          </a:p>
          <a:p>
            <a:r>
              <a:rPr lang="en-US" dirty="0"/>
              <a:t>Prerequisites (</a:t>
            </a:r>
            <a:r>
              <a:rPr lang="en-US" dirty="0">
                <a:solidFill>
                  <a:srgbClr val="7889FB"/>
                </a:solidFill>
              </a:rPr>
              <a:t>preferred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Basic courses: </a:t>
            </a:r>
            <a:r>
              <a:rPr lang="en-US" b="1" dirty="0">
                <a:solidFill>
                  <a:srgbClr val="7889FB"/>
                </a:solidFill>
              </a:rPr>
              <a:t>data management</a:t>
            </a:r>
            <a:r>
              <a:rPr lang="en-US" dirty="0"/>
              <a:t>/databases, distributed systems, </a:t>
            </a:r>
            <a:r>
              <a:rPr lang="en-US" b="1" dirty="0">
                <a:solidFill>
                  <a:srgbClr val="7889FB"/>
                </a:solidFill>
              </a:rPr>
              <a:t>applied ML</a:t>
            </a:r>
          </a:p>
          <a:p>
            <a:pPr lvl="1"/>
            <a:r>
              <a:rPr lang="en-US" dirty="0"/>
              <a:t>Completed bachelor (not mandatory)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ACF2E-2BD4-B4D7-C53C-2207A3421A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Course Organization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3A38F-87F7-950E-F1DE-1D2F44CEE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98" y="1444188"/>
            <a:ext cx="894633" cy="894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78291-58A9-4972-C714-7E7CD0EF1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47" y="1444188"/>
            <a:ext cx="894632" cy="894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827636-A35E-E7BF-AF26-B44566E9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22" y="1435695"/>
            <a:ext cx="649732" cy="9031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1678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275E7A-0331-C2FE-8453-99027A6CC6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  <a:p>
            <a:pPr lvl="1"/>
            <a:r>
              <a:rPr lang="en-US" dirty="0">
                <a:hlinkClick r:id="rId2"/>
              </a:rPr>
              <a:t>https://mboehm7.github.io/teaching/ss24_amls/index.htm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All course material (lecture slides) and dates</a:t>
            </a:r>
            <a:endParaRPr lang="en-US" sz="700" dirty="0"/>
          </a:p>
          <a:p>
            <a:r>
              <a:rPr lang="en-US" dirty="0"/>
              <a:t>Video Recording / Live Streaming Lectures (</a:t>
            </a:r>
            <a:r>
              <a:rPr lang="en-US" dirty="0">
                <a:solidFill>
                  <a:srgbClr val="7889FB"/>
                </a:solidFill>
              </a:rPr>
              <a:t>zoom</a:t>
            </a:r>
            <a:r>
              <a:rPr lang="en-US" dirty="0"/>
              <a:t>)</a:t>
            </a:r>
            <a:endParaRPr lang="en-US" sz="700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</a:t>
            </a:r>
          </a:p>
          <a:p>
            <a:pPr lvl="1"/>
            <a:r>
              <a:rPr lang="en-US" dirty="0"/>
              <a:t>Please, </a:t>
            </a:r>
            <a:r>
              <a:rPr lang="en-US" b="1" dirty="0">
                <a:solidFill>
                  <a:srgbClr val="7889FB"/>
                </a:solidFill>
              </a:rPr>
              <a:t>immediate feedback </a:t>
            </a:r>
            <a:r>
              <a:rPr lang="en-US" dirty="0"/>
              <a:t>(unclear content, missing background)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ISIS forum</a:t>
            </a:r>
            <a:r>
              <a:rPr lang="en-US" dirty="0"/>
              <a:t> for offline questions, after lecture, and via email/PR discussions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Office hours: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Tue 4pm-5.30pm (Sebastian in TEL 811) or after lecture</a:t>
            </a:r>
            <a:endParaRPr lang="en-US" sz="700" dirty="0"/>
          </a:p>
          <a:p>
            <a:r>
              <a:rPr lang="en-US" dirty="0"/>
              <a:t>Exam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Completed project / exercise </a:t>
            </a:r>
            <a:r>
              <a:rPr lang="en-US" dirty="0"/>
              <a:t>(checked by me/staff, </a:t>
            </a:r>
            <a:r>
              <a:rPr lang="en-US" b="1" dirty="0">
                <a:solidFill>
                  <a:schemeClr val="accent1"/>
                </a:solidFill>
              </a:rPr>
              <a:t>no plagiarism </a:t>
            </a:r>
            <a:r>
              <a:rPr lang="en-US" dirty="0"/>
              <a:t>incl *-GPT)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Final exam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(written exam or delegated oral exams, if &gt;70 students take the exam)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Grading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(project/exercises completion, 100% exam)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new: +5 exam points if exercises &gt;=90 points</a:t>
            </a:r>
            <a:endParaRPr lang="en-US" b="1" dirty="0">
              <a:solidFill>
                <a:srgbClr val="C40D1E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9889-938A-D21B-4A5A-14D1A8269C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24EF9-989C-FA54-325F-8EC1BC9A0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37" y="1570293"/>
            <a:ext cx="853163" cy="301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76F63-E6B1-CEB1-0E3B-B2EBC5407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09" y="4468171"/>
            <a:ext cx="669627" cy="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AFBB2F-BD3C-7967-0B31-1975449285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Applicability TU Berlin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engineering, computer science, electrical engineering, </a:t>
            </a:r>
            <a:br>
              <a:rPr lang="en-US" dirty="0"/>
            </a:br>
            <a:r>
              <a:rPr lang="en-US" dirty="0"/>
              <a:t>information systems management</a:t>
            </a:r>
          </a:p>
          <a:p>
            <a:pPr lvl="2"/>
            <a:r>
              <a:rPr lang="en-US" dirty="0"/>
              <a:t>Area Data and Software Engineering</a:t>
            </a:r>
          </a:p>
          <a:p>
            <a:pPr lvl="2"/>
            <a:r>
              <a:rPr lang="en-US" dirty="0"/>
              <a:t>Area Cognitive Systems</a:t>
            </a:r>
          </a:p>
          <a:p>
            <a:pPr lvl="2"/>
            <a:r>
              <a:rPr lang="en-US" dirty="0"/>
              <a:t>Area Distributed Systems</a:t>
            </a:r>
          </a:p>
          <a:p>
            <a:r>
              <a:rPr lang="en-US" dirty="0"/>
              <a:t>Course Applicability TU Graz </a:t>
            </a:r>
            <a:r>
              <a:rPr lang="en-US" b="0" dirty="0"/>
              <a:t>(remote – </a:t>
            </a:r>
            <a:r>
              <a:rPr lang="en-US" dirty="0">
                <a:solidFill>
                  <a:srgbClr val="C40D1E"/>
                </a:solidFill>
              </a:rPr>
              <a:t>offered in exceptions</a:t>
            </a:r>
            <a:r>
              <a:rPr lang="en-US" b="0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science (CS), as well as software engineering and management (SEM) </a:t>
            </a:r>
          </a:p>
          <a:p>
            <a:pPr lvl="2"/>
            <a:r>
              <a:rPr lang="en-US" dirty="0"/>
              <a:t>Catalog Data Science (compulsory course in major, and elective)</a:t>
            </a:r>
          </a:p>
          <a:p>
            <a:pPr lvl="2"/>
            <a:r>
              <a:rPr lang="en-US" dirty="0"/>
              <a:t>Catalog Machine Learning (elective course)</a:t>
            </a:r>
          </a:p>
          <a:p>
            <a:pPr lvl="2"/>
            <a:r>
              <a:rPr lang="en-US" dirty="0"/>
              <a:t>Catalog Interactive and Visual Information Systems (elective course)</a:t>
            </a:r>
          </a:p>
          <a:p>
            <a:pPr lvl="2"/>
            <a:r>
              <a:rPr lang="en-US" dirty="0"/>
              <a:t>Catalog Software Technology (elective course)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PhD </a:t>
            </a:r>
            <a:r>
              <a:rPr lang="en-US" dirty="0"/>
              <a:t>CS doctoral school list of courses</a:t>
            </a:r>
          </a:p>
          <a:p>
            <a:r>
              <a:rPr lang="en-US" b="1" dirty="0">
                <a:solidFill>
                  <a:schemeClr val="accent1"/>
                </a:solidFill>
              </a:rPr>
              <a:t>Free subject course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in any other study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A4ED0-243A-EAFA-32D1-60904E54A9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Logistics, cont.</a:t>
            </a:r>
          </a:p>
        </p:txBody>
      </p:sp>
    </p:spTree>
    <p:extLst>
      <p:ext uri="{BB962C8B-B14F-4D97-AF65-F5344CB8AC3E}">
        <p14:creationId xmlns:p14="http://schemas.microsoft.com/office/powerpoint/2010/main" val="6479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Outline and Projects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01DFAC-913E-D764-3384-25591BAA9B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510" y="4180427"/>
            <a:ext cx="8311908" cy="717437"/>
          </a:xfrm>
        </p:spPr>
        <p:txBody>
          <a:bodyPr/>
          <a:lstStyle/>
          <a:p>
            <a:r>
              <a:rPr lang="en-US" dirty="0"/>
              <a:t>Created </a:t>
            </a:r>
            <a:r>
              <a:rPr lang="en-US" dirty="0" err="1">
                <a:solidFill>
                  <a:srgbClr val="7889FB"/>
                </a:solidFill>
              </a:rPr>
              <a:t>SoSe</a:t>
            </a:r>
            <a:r>
              <a:rPr lang="en-US" dirty="0">
                <a:solidFill>
                  <a:srgbClr val="7889FB"/>
                </a:solidFill>
              </a:rPr>
              <a:t> 2019</a:t>
            </a:r>
            <a:r>
              <a:rPr lang="en-US" dirty="0"/>
              <a:t>, partially based on</a:t>
            </a:r>
          </a:p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AFB3C-D2FD-19F9-8A85-188B7C3A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4" y="4621692"/>
            <a:ext cx="667415" cy="82296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5D396-0E07-EDE6-F06D-23245462EDB6}"/>
              </a:ext>
            </a:extLst>
          </p:cNvPr>
          <p:cNvSpPr txBox="1"/>
          <p:nvPr/>
        </p:nvSpPr>
        <p:spPr>
          <a:xfrm>
            <a:off x="1407235" y="4571045"/>
            <a:ext cx="56974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[Matthias Boehm,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Kumar, Jun Yang: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in Machine Learning Systems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Synthesis Lectures on Data Management, Morgan &amp; Claypool Publishers 2019]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95BC4-9273-7C05-01BA-D1FB8874FA38}"/>
              </a:ext>
            </a:extLst>
          </p:cNvPr>
          <p:cNvSpPr txBox="1"/>
          <p:nvPr/>
        </p:nvSpPr>
        <p:spPr>
          <a:xfrm>
            <a:off x="7481542" y="4574698"/>
            <a:ext cx="293053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updates in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 –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063649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34ABE-D63D-18EA-6A84-81A52F9229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01 Introduction and Overview </a:t>
            </a:r>
            <a:r>
              <a:rPr lang="en-US" sz="1600" b="0" dirty="0"/>
              <a:t>[Apr 18]</a:t>
            </a:r>
          </a:p>
          <a:p>
            <a:r>
              <a:rPr lang="en-US" dirty="0"/>
              <a:t>02 Languages, Architectures, and System Landscape </a:t>
            </a:r>
            <a:r>
              <a:rPr lang="en-US" sz="1600" b="0" dirty="0"/>
              <a:t>[Apr 25]</a:t>
            </a:r>
          </a:p>
          <a:p>
            <a:pPr lvl="1"/>
            <a:endParaRPr lang="en-US" dirty="0"/>
          </a:p>
          <a:p>
            <a:r>
              <a:rPr lang="en-US" dirty="0"/>
              <a:t>03 Size Inference, Rewrites, and Operator Selection </a:t>
            </a:r>
            <a:r>
              <a:rPr lang="en-US" sz="1600" b="0" dirty="0"/>
              <a:t>[May 02]</a:t>
            </a:r>
          </a:p>
          <a:p>
            <a:r>
              <a:rPr lang="en-US" dirty="0"/>
              <a:t>04 Operator Fusion and Runtime Adaptation </a:t>
            </a:r>
            <a:r>
              <a:rPr lang="en-US" sz="1600" b="0" dirty="0"/>
              <a:t>[May 16]</a:t>
            </a:r>
            <a:endParaRPr lang="en-US" sz="1600" dirty="0"/>
          </a:p>
          <a:p>
            <a:r>
              <a:rPr lang="en-US" dirty="0"/>
              <a:t>05 Data- and Task-Parallel Execution </a:t>
            </a:r>
            <a:r>
              <a:rPr lang="en-US" sz="1600" b="0" dirty="0"/>
              <a:t>[May 23]</a:t>
            </a:r>
          </a:p>
          <a:p>
            <a:r>
              <a:rPr lang="en-US" dirty="0"/>
              <a:t>06 Parameter Servers </a:t>
            </a:r>
            <a:r>
              <a:rPr lang="en-US" sz="1600" b="0" dirty="0"/>
              <a:t>[May 30]</a:t>
            </a:r>
          </a:p>
          <a:p>
            <a:endParaRPr lang="en-US" dirty="0"/>
          </a:p>
          <a:p>
            <a:r>
              <a:rPr lang="en-US" dirty="0"/>
              <a:t>07 Hybrid Execution and HW Accelerators </a:t>
            </a:r>
            <a:r>
              <a:rPr lang="en-US" sz="1600" b="0" dirty="0"/>
              <a:t>[Jun 06]</a:t>
            </a:r>
          </a:p>
          <a:p>
            <a:r>
              <a:rPr lang="en-US" dirty="0"/>
              <a:t>08 Caching, Partitioning, Indexing, and Compression </a:t>
            </a:r>
            <a:r>
              <a:rPr lang="en-US" sz="1600" b="0" dirty="0"/>
              <a:t>[Jun 13]</a:t>
            </a:r>
          </a:p>
          <a:p>
            <a:endParaRPr lang="en-US" sz="1600" b="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1109B-6BA4-CB2A-BABA-9B1E74B442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A: Overview and ML System Internals</a:t>
            </a:r>
          </a:p>
        </p:txBody>
      </p:sp>
    </p:spTree>
    <p:extLst>
      <p:ext uri="{BB962C8B-B14F-4D97-AF65-F5344CB8AC3E}">
        <p14:creationId xmlns:p14="http://schemas.microsoft.com/office/powerpoint/2010/main" val="2186425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endParaRPr lang="en-US" dirty="0"/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https://mboehm7.github.io/teaching/ss23_amls/index.htm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#2 Course Registrations</a:t>
            </a:r>
          </a:p>
          <a:p>
            <a:pPr lvl="1"/>
            <a:r>
              <a:rPr lang="en-US" dirty="0"/>
              <a:t>TU Berlin: 135 (2023)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215</a:t>
            </a:r>
            <a:r>
              <a:rPr lang="en-US" dirty="0"/>
              <a:t> (2024, TUB ISIS registrations)</a:t>
            </a:r>
          </a:p>
          <a:p>
            <a:pPr lvl="1"/>
            <a:r>
              <a:rPr lang="en-US" dirty="0"/>
              <a:t>Bachelor/Master/PhD ratio? CS/other ratio?</a:t>
            </a:r>
          </a:p>
          <a:p>
            <a:pPr lvl="1"/>
            <a:endParaRPr lang="en-US" dirty="0"/>
          </a:p>
          <a:p>
            <a:r>
              <a:rPr lang="en-US" dirty="0"/>
              <a:t>#3 BLISS </a:t>
            </a:r>
            <a:r>
              <a:rPr lang="en-US" dirty="0" err="1"/>
              <a:t>e.V.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https://bliss.berlin/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Non-profit Berlin student initiative focused on AI</a:t>
            </a:r>
          </a:p>
          <a:p>
            <a:pPr lvl="1"/>
            <a:r>
              <a:rPr lang="en-US" dirty="0"/>
              <a:t>AI speaker series of researchers and practitioners from academia and industry</a:t>
            </a:r>
          </a:p>
          <a:p>
            <a:pPr lvl="1"/>
            <a:r>
              <a:rPr lang="en-US" dirty="0"/>
              <a:t>Next: Apr 16: Thomas </a:t>
            </a:r>
            <a:r>
              <a:rPr lang="en-US" dirty="0" err="1"/>
              <a:t>Unterthiner</a:t>
            </a:r>
            <a:r>
              <a:rPr lang="en-US" dirty="0"/>
              <a:t> (</a:t>
            </a:r>
            <a:r>
              <a:rPr lang="en-US" dirty="0" err="1"/>
              <a:t>Deepmind</a:t>
            </a:r>
            <a:r>
              <a:rPr lang="en-US" dirty="0"/>
              <a:t>), Apr 30: Daniel </a:t>
            </a:r>
            <a:r>
              <a:rPr lang="en-US" dirty="0" err="1"/>
              <a:t>Zuegner</a:t>
            </a:r>
            <a:r>
              <a:rPr lang="en-US" dirty="0"/>
              <a:t> (Microsoft)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5555" y="2208539"/>
            <a:ext cx="1210387" cy="316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3CCBB-B2DA-FC17-61CC-C5147112BC4C}"/>
              </a:ext>
            </a:extLst>
          </p:cNvPr>
          <p:cNvSpPr txBox="1"/>
          <p:nvPr/>
        </p:nvSpPr>
        <p:spPr>
          <a:xfrm flipH="1">
            <a:off x="10088672" y="3354208"/>
            <a:ext cx="1796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40D1E"/>
                </a:solidFill>
              </a:rPr>
              <a:t>~215</a:t>
            </a:r>
          </a:p>
        </p:txBody>
      </p:sp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5BC082-D3AA-0707-EC61-EE72FF0A97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09 Data Acquisition, Cleaning, and Preparation </a:t>
            </a:r>
            <a:r>
              <a:rPr lang="en-US" sz="1600" b="0" dirty="0"/>
              <a:t>[Jun 20]</a:t>
            </a:r>
          </a:p>
          <a:p>
            <a:r>
              <a:rPr lang="en-US" dirty="0"/>
              <a:t>10 Model Selection and Management </a:t>
            </a:r>
            <a:r>
              <a:rPr lang="en-US" sz="1600" b="0" dirty="0"/>
              <a:t>[Jun 27]</a:t>
            </a:r>
          </a:p>
          <a:p>
            <a:r>
              <a:rPr lang="en-US" dirty="0"/>
              <a:t>11 Model Debugging, Fairness, and Explainability </a:t>
            </a:r>
            <a:r>
              <a:rPr lang="en-US" sz="1600" b="0" dirty="0"/>
              <a:t>[Jul 04]</a:t>
            </a:r>
          </a:p>
          <a:p>
            <a:r>
              <a:rPr lang="en-US" dirty="0"/>
              <a:t>12 Model Serving Systems and Techniques </a:t>
            </a:r>
            <a:r>
              <a:rPr lang="en-US" sz="1600" b="0" dirty="0"/>
              <a:t>[Jul 11]</a:t>
            </a:r>
          </a:p>
          <a:p>
            <a:r>
              <a:rPr lang="en-US" dirty="0"/>
              <a:t>Q&amp;A and Exam Preparation</a:t>
            </a:r>
          </a:p>
          <a:p>
            <a:endParaRPr lang="en-US" dirty="0"/>
          </a:p>
          <a:p>
            <a:r>
              <a:rPr lang="en-US" dirty="0"/>
              <a:t>Planned Written Exams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Thu Jul 18, 4pm </a:t>
            </a:r>
            <a:r>
              <a:rPr lang="en-US" dirty="0"/>
              <a:t>(in H 0107)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Sa Aug 10, 2pm</a:t>
            </a:r>
            <a:r>
              <a:rPr lang="en-US" dirty="0"/>
              <a:t> (in A 053 and EB 301)</a:t>
            </a:r>
          </a:p>
          <a:p>
            <a:pPr lvl="1"/>
            <a:r>
              <a:rPr lang="en-US" dirty="0"/>
              <a:t>Sa Oct 12, 1pm (in PTZ S001)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FCBE4-1585-DAD6-A600-AC0BCA8618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B: ML Lifecycle Systems</a:t>
            </a:r>
          </a:p>
        </p:txBody>
      </p:sp>
    </p:spTree>
    <p:extLst>
      <p:ext uri="{BB962C8B-B14F-4D97-AF65-F5344CB8AC3E}">
        <p14:creationId xmlns:p14="http://schemas.microsoft.com/office/powerpoint/2010/main" val="34789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5CFBCC-4F6D-E54D-B598-EE2AC20B54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Open Source Projects</a:t>
            </a:r>
          </a:p>
          <a:p>
            <a:pPr lvl="1"/>
            <a:r>
              <a:rPr lang="en-US" dirty="0"/>
              <a:t>Programming project in context of open source projects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https://github.com/apache/systemds</a:t>
            </a:r>
            <a:r>
              <a:rPr lang="en-US" dirty="0"/>
              <a:t> 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DAPHNE: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https://github.com/daphne-eu/daphne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Other OSS projects possible, </a:t>
            </a:r>
            <a:r>
              <a:rPr lang="en-US" dirty="0">
                <a:solidFill>
                  <a:schemeClr val="tx1"/>
                </a:solidFill>
              </a:rPr>
              <a:t>but harder to merge PRs</a:t>
            </a:r>
          </a:p>
          <a:p>
            <a:pPr lvl="1"/>
            <a:r>
              <a:rPr lang="en-US" dirty="0"/>
              <a:t>Commitment to </a:t>
            </a:r>
            <a:r>
              <a:rPr lang="en-US" b="1" dirty="0">
                <a:solidFill>
                  <a:srgbClr val="7889FB"/>
                </a:solidFill>
              </a:rPr>
              <a:t>open source and open communication</a:t>
            </a:r>
            <a:r>
              <a:rPr lang="en-US" dirty="0"/>
              <a:t> (PRs, mailing list)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Remark: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Don’t be afraid to ask questions / develop code in public</a:t>
            </a:r>
            <a:endParaRPr lang="en-US" sz="7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Non-trivial feature in an ML system (</a:t>
            </a:r>
            <a:r>
              <a:rPr lang="en-US" b="1" dirty="0">
                <a:solidFill>
                  <a:schemeClr val="accent1"/>
                </a:solidFill>
              </a:rPr>
              <a:t>3 ECTS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</a:rPr>
              <a:t> 75-90 hours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OSS processes:</a:t>
            </a:r>
            <a:r>
              <a:rPr lang="en-US" dirty="0"/>
              <a:t> Break down into subtasks, </a:t>
            </a:r>
            <a:br>
              <a:rPr lang="en-US" dirty="0"/>
            </a:br>
            <a:r>
              <a:rPr lang="en-US" dirty="0"/>
              <a:t>code/tests/docs, one or more pull-requests per project, </a:t>
            </a:r>
            <a:br>
              <a:rPr lang="en-US" dirty="0"/>
            </a:br>
            <a:r>
              <a:rPr lang="en-US" dirty="0"/>
              <a:t>code review, incorporate review comments, </a:t>
            </a:r>
            <a:r>
              <a:rPr lang="en-US" dirty="0" err="1"/>
              <a:t>etc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CCECA-67F7-3386-E78F-358A8094D4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Programming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45375-F61F-3272-9167-125408957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360" y="1875481"/>
            <a:ext cx="1134288" cy="329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83192-E8CF-3AF8-7525-5C030ECB9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52" y="2275281"/>
            <a:ext cx="985862" cy="228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C373BB-F236-7792-00A2-98B14AA8F8A7}"/>
              </a:ext>
            </a:extLst>
          </p:cNvPr>
          <p:cNvSpPr txBox="1"/>
          <p:nvPr/>
        </p:nvSpPr>
        <p:spPr>
          <a:xfrm>
            <a:off x="9646519" y="1615962"/>
            <a:ext cx="2326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Lists of projects </a:t>
            </a:r>
            <a:r>
              <a:rPr lang="en-US" dirty="0">
                <a:solidFill>
                  <a:srgbClr val="000000"/>
                </a:solidFill>
              </a:rPr>
              <a:t>available on website and partially discussed in 2nd lecture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E981-6D30-F596-F905-5577EC121A2B}"/>
              </a:ext>
            </a:extLst>
          </p:cNvPr>
          <p:cNvSpPr txBox="1"/>
          <p:nvPr/>
        </p:nvSpPr>
        <p:spPr>
          <a:xfrm>
            <a:off x="8670662" y="3722147"/>
            <a:ext cx="3227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7889FB"/>
                </a:solidFill>
              </a:rPr>
              <a:t>Project/</a:t>
            </a:r>
            <a:r>
              <a:rPr lang="de-DE" sz="2000" b="1" dirty="0" err="1">
                <a:solidFill>
                  <a:srgbClr val="7889FB"/>
                </a:solidFill>
              </a:rPr>
              <a:t>Exercise</a:t>
            </a:r>
            <a:r>
              <a:rPr lang="de-DE" sz="2000" b="1" dirty="0">
                <a:solidFill>
                  <a:srgbClr val="7889FB"/>
                </a:solidFill>
              </a:rPr>
              <a:t> </a:t>
            </a:r>
            <a:r>
              <a:rPr lang="de-DE" sz="2000" b="1" dirty="0" err="1">
                <a:solidFill>
                  <a:srgbClr val="7889FB"/>
                </a:solidFill>
              </a:rPr>
              <a:t>Selection</a:t>
            </a:r>
            <a:r>
              <a:rPr lang="de-DE" sz="2000" b="1" dirty="0">
                <a:solidFill>
                  <a:srgbClr val="7889FB"/>
                </a:solidFill>
              </a:rPr>
              <a:t> </a:t>
            </a:r>
            <a:r>
              <a:rPr lang="de-DE" sz="2000" b="1" dirty="0" err="1">
                <a:solidFill>
                  <a:srgbClr val="7889FB"/>
                </a:solidFill>
              </a:rPr>
              <a:t>by</a:t>
            </a:r>
            <a:r>
              <a:rPr lang="de-DE" sz="2000" b="1" dirty="0">
                <a:solidFill>
                  <a:srgbClr val="7889FB"/>
                </a:solidFill>
              </a:rPr>
              <a:t> Apr 29 EOD: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  <a:hlinkClick r:id="rId6"/>
              </a:rPr>
              <a:t>https://tinyurl.com/3vsnrant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768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16290D-AB0F-7D30-DD8E-7CCC932224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Task: Sentinel-2 Building Segmentation</a:t>
            </a:r>
            <a:endParaRPr lang="en-US" b="0" dirty="0"/>
          </a:p>
          <a:p>
            <a:pPr lvl="1"/>
            <a:r>
              <a:rPr lang="en-US" b="1" dirty="0"/>
              <a:t>Task Description: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https://mboehm7.github.io/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teaching/ss24_amls/AMLS_2024_Exercise.pdf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Data Prep:</a:t>
            </a:r>
            <a:r>
              <a:rPr lang="en-US" dirty="0"/>
              <a:t> data acquisition, projection</a:t>
            </a:r>
            <a:br>
              <a:rPr lang="en-US" dirty="0"/>
            </a:br>
            <a:r>
              <a:rPr lang="en-US" dirty="0"/>
              <a:t>and basic plotting, patches, train/</a:t>
            </a:r>
            <a:r>
              <a:rPr lang="en-US" dirty="0" err="1"/>
              <a:t>val</a:t>
            </a:r>
            <a:r>
              <a:rPr lang="en-US" dirty="0"/>
              <a:t>/test sets </a:t>
            </a:r>
          </a:p>
          <a:p>
            <a:pPr lvl="1"/>
            <a:r>
              <a:rPr lang="en-US" b="1" dirty="0"/>
              <a:t>Training:</a:t>
            </a:r>
            <a:r>
              <a:rPr lang="en-US" dirty="0"/>
              <a:t> train classifiers/segmentation models,</a:t>
            </a:r>
            <a:br>
              <a:rPr lang="en-US" dirty="0"/>
            </a:br>
            <a:r>
              <a:rPr lang="en-US" dirty="0"/>
              <a:t>hyper-parameter tuning, model debugging</a:t>
            </a:r>
          </a:p>
          <a:p>
            <a:pPr lvl="1"/>
            <a:r>
              <a:rPr lang="en-US" b="1" dirty="0"/>
              <a:t>Data Aug:</a:t>
            </a:r>
            <a:r>
              <a:rPr lang="en-US" dirty="0"/>
              <a:t> synthetically generated </a:t>
            </a:r>
            <a:br>
              <a:rPr lang="en-US" dirty="0"/>
            </a:br>
            <a:r>
              <a:rPr lang="en-US" dirty="0"/>
              <a:t>high-quality dataset with good coverage</a:t>
            </a:r>
            <a:endParaRPr lang="en-US" sz="10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End-to-end development of an ML pipeline on real data</a:t>
            </a:r>
          </a:p>
          <a:p>
            <a:pPr lvl="1"/>
            <a:r>
              <a:rPr lang="en-US" dirty="0"/>
              <a:t>Handle data issues, under-specified objectives, model training and debugging</a:t>
            </a:r>
            <a:endParaRPr lang="en-US" sz="12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9E635-A4FE-FBA3-9209-E55458C43B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Alternative Exercise </a:t>
            </a:r>
            <a:r>
              <a:rPr lang="en-US" sz="2000" dirty="0"/>
              <a:t>(published: Apr 15, submission: Jul 08)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517C8-ECB9-B003-3B74-99E6E12FF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57" y="1366222"/>
            <a:ext cx="5730608" cy="26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and DAPHNE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790296-C9FF-5D02-FA32-F36625F47C1D}"/>
              </a:ext>
            </a:extLst>
          </p:cNvPr>
          <p:cNvGrpSpPr/>
          <p:nvPr/>
        </p:nvGrpSpPr>
        <p:grpSpPr>
          <a:xfrm>
            <a:off x="389032" y="3853520"/>
            <a:ext cx="3786102" cy="1037634"/>
            <a:chOff x="3924586" y="5528311"/>
            <a:chExt cx="3786102" cy="10376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6F727D-12F1-ABC4-41B7-5A2A42B009D7}"/>
                </a:ext>
              </a:extLst>
            </p:cNvPr>
            <p:cNvGrpSpPr/>
            <p:nvPr/>
          </p:nvGrpSpPr>
          <p:grpSpPr>
            <a:xfrm>
              <a:off x="4641658" y="5528311"/>
              <a:ext cx="2371390" cy="617038"/>
              <a:chOff x="1548914" y="5246611"/>
              <a:chExt cx="2371390" cy="61703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0FB6A59-2A30-63D4-399D-E8659D11A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82" r="73979" b="17312"/>
              <a:stretch/>
            </p:blipFill>
            <p:spPr>
              <a:xfrm>
                <a:off x="3385742" y="5279896"/>
                <a:ext cx="534562" cy="5111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B57E261-9A79-8B4A-B4CD-5B96FB7C7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8914" y="5246611"/>
                <a:ext cx="1517988" cy="617038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01A81D-BC29-9A9E-E8F7-020EED7302D1}"/>
                </a:ext>
              </a:extLst>
            </p:cNvPr>
            <p:cNvSpPr txBox="1"/>
            <p:nvPr/>
          </p:nvSpPr>
          <p:spPr>
            <a:xfrm>
              <a:off x="3924586" y="6196613"/>
              <a:ext cx="37861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hlinkClick r:id="rId4"/>
                </a:rPr>
                <a:t>https://github.com/apache/systemds</a:t>
              </a:r>
              <a:r>
                <a:rPr lang="en-US" dirty="0"/>
                <a:t> </a:t>
              </a:r>
              <a:endParaRPr lang="de-DE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589BE4-D902-1CFA-613D-8657D004C137}"/>
              </a:ext>
            </a:extLst>
          </p:cNvPr>
          <p:cNvGrpSpPr/>
          <p:nvPr/>
        </p:nvGrpSpPr>
        <p:grpSpPr>
          <a:xfrm>
            <a:off x="4445159" y="3862436"/>
            <a:ext cx="4164712" cy="982949"/>
            <a:chOff x="7859413" y="5537227"/>
            <a:chExt cx="4164712" cy="982949"/>
          </a:xfrm>
        </p:grpSpPr>
        <p:pic>
          <p:nvPicPr>
            <p:cNvPr id="9" name="Picture 2" descr="Grant from EU Horizon 2020 — BiotaTec">
              <a:extLst>
                <a:ext uri="{FF2B5EF4-FFF2-40B4-BE49-F238E27FC236}">
                  <a16:creationId xmlns:a16="http://schemas.microsoft.com/office/drawing/2014/main" id="{FB5C02B1-5D72-AD6D-4F04-6F0424DC86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305" y="5555563"/>
              <a:ext cx="784809" cy="523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Grafik 7">
              <a:extLst>
                <a:ext uri="{FF2B5EF4-FFF2-40B4-BE49-F238E27FC236}">
                  <a16:creationId xmlns:a16="http://schemas.microsoft.com/office/drawing/2014/main" id="{335D3334-40F0-AA0E-5AB5-71D635BE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29082" y="5537227"/>
              <a:ext cx="2314962" cy="5355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1D094D-C80D-F9E2-6E23-1AD658F32BC1}"/>
                </a:ext>
              </a:extLst>
            </p:cNvPr>
            <p:cNvSpPr txBox="1"/>
            <p:nvPr/>
          </p:nvSpPr>
          <p:spPr>
            <a:xfrm>
              <a:off x="7859413" y="6184420"/>
              <a:ext cx="4164712" cy="335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hlinkClick r:id="rId8"/>
                </a:rPr>
                <a:t>https://github.com/daphne-eu/daphne</a:t>
              </a:r>
              <a:r>
                <a:rPr lang="de-DE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59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F2A13-8B68-0714-1590-B4257892D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8724767" cy="717437"/>
          </a:xfrm>
        </p:spPr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A Declarative ML System for the End-to-End Data Science Lifecycle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DCEE-6D4D-473E-1689-1791BD2F3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https://github.com/apache/systemds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C4043-87E5-D4EB-2FDC-E5B27788B85D}"/>
              </a:ext>
            </a:extLst>
          </p:cNvPr>
          <p:cNvGrpSpPr/>
          <p:nvPr/>
        </p:nvGrpSpPr>
        <p:grpSpPr>
          <a:xfrm>
            <a:off x="551510" y="5084942"/>
            <a:ext cx="2371390" cy="617038"/>
            <a:chOff x="1548914" y="5246611"/>
            <a:chExt cx="2371390" cy="617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B48C2-2E12-5A7A-CBCB-32BBD43FB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" r="73979" b="17312"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60E76-A5A5-6021-5191-3BE97329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987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52B4-CC76-E00F-1C0C-8BED0B9A44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4DB09-EF53-5C15-761B-B4AC33B70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CDBA7-FE39-DC5A-E96E-1A6B551C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45" y="1525357"/>
            <a:ext cx="741075" cy="385587"/>
          </a:xfrm>
          <a:prstGeom prst="rect">
            <a:avLst/>
          </a:prstGeom>
        </p:spPr>
      </p:pic>
      <p:pic>
        <p:nvPicPr>
          <p:cNvPr id="3" name="Graphic 87">
            <a:extLst>
              <a:ext uri="{FF2B5EF4-FFF2-40B4-BE49-F238E27FC236}">
                <a16:creationId xmlns:a16="http://schemas.microsoft.com/office/drawing/2014/main" id="{EED3F196-5317-1543-2023-28AE3751B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441" y="2018732"/>
            <a:ext cx="1043527" cy="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DB3C9-D3A8-B3B1-1BF9-40E2F3C3D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286" y="1963584"/>
            <a:ext cx="1087676" cy="31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09A6E-8B3E-9B86-F0B7-4C9C0F268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28" y="2305746"/>
            <a:ext cx="659373" cy="5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38BD0-8D3E-7BD4-E9E8-7063DD433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56" y="2347022"/>
            <a:ext cx="1027585" cy="21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D72F8-0DB6-EB67-62FD-12654F32F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5" y="1140611"/>
            <a:ext cx="919781" cy="365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06812-D5F8-FFCD-B2F2-D3D05A786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5" y="1308674"/>
            <a:ext cx="491759" cy="38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FB8F2-049F-26F4-E198-11B797545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39" y="1607069"/>
            <a:ext cx="447590" cy="335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9F918B-C990-9B77-8A17-E158CB5E60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05" y="1622384"/>
            <a:ext cx="771734" cy="279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64658-9553-E588-F69D-D27B67AEF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8570043" y="1118455"/>
            <a:ext cx="548869" cy="395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4F39A3-2598-00D7-C198-A0CF51C009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23" y="2363862"/>
            <a:ext cx="765094" cy="262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28487-BEF2-EDB9-4FBC-88A5AFB04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77" y="2690463"/>
            <a:ext cx="737545" cy="213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A2EE4D-E287-1471-9A81-7E9A2A2A8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6101" y="2768253"/>
            <a:ext cx="620898" cy="254150"/>
          </a:xfrm>
          <a:prstGeom prst="rect">
            <a:avLst/>
          </a:prstGeom>
        </p:spPr>
      </p:pic>
      <p:pic>
        <p:nvPicPr>
          <p:cNvPr id="17" name="Picture 2" descr="Bildergebnis für dask">
            <a:extLst>
              <a:ext uri="{FF2B5EF4-FFF2-40B4-BE49-F238E27FC236}">
                <a16:creationId xmlns:a16="http://schemas.microsoft.com/office/drawing/2014/main" id="{2DA24675-9EA4-23D4-D009-458BE333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7764576" y="926811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6197-B0EF-2704-35A0-C18AC8984E87}"/>
              </a:ext>
            </a:extLst>
          </p:cNvPr>
          <p:cNvSpPr txBox="1"/>
          <p:nvPr/>
        </p:nvSpPr>
        <p:spPr>
          <a:xfrm>
            <a:off x="7246421" y="3407951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E7E2C7-2B6C-40E5-E5FB-115A8BE4CC48}"/>
              </a:ext>
            </a:extLst>
          </p:cNvPr>
          <p:cNvGrpSpPr/>
          <p:nvPr/>
        </p:nvGrpSpPr>
        <p:grpSpPr>
          <a:xfrm>
            <a:off x="9747150" y="4428287"/>
            <a:ext cx="2010190" cy="1177430"/>
            <a:chOff x="7035487" y="2877160"/>
            <a:chExt cx="2010190" cy="11774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9376ED-19B9-9174-2968-46652125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425399" y="3283416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88B759-CCA5-722D-3F8B-5CC1490C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3954" y="3414510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E8C7A6-27F0-D470-272D-E251DF237E5B}"/>
                </a:ext>
              </a:extLst>
            </p:cNvPr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E8410-9EC8-D3BE-D490-66A823F5DD7C}"/>
                </a:ext>
              </a:extLst>
            </p:cNvPr>
            <p:cNvSpPr/>
            <p:nvPr/>
          </p:nvSpPr>
          <p:spPr>
            <a:xfrm>
              <a:off x="7035487" y="308923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6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5DCAA1-9803-E8DC-5534-DF26946E7762}"/>
              </a:ext>
            </a:extLst>
          </p:cNvPr>
          <p:cNvSpPr/>
          <p:nvPr/>
        </p:nvSpPr>
        <p:spPr>
          <a:xfrm>
            <a:off x="7872249" y="1392391"/>
            <a:ext cx="3756218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ular Callout 6">
            <a:extLst>
              <a:ext uri="{FF2B5EF4-FFF2-40B4-BE49-F238E27FC236}">
                <a16:creationId xmlns:a16="http://schemas.microsoft.com/office/drawing/2014/main" id="{05981CA4-1FE3-EED9-E0E1-84BA1D437DFC}"/>
              </a:ext>
            </a:extLst>
          </p:cNvPr>
          <p:cNvSpPr/>
          <p:nvPr/>
        </p:nvSpPr>
        <p:spPr>
          <a:xfrm>
            <a:off x="1548821" y="1389431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450362" y="299296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F719F64-56DE-62D2-1323-675F6623E6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D82F-7FFE-D6CA-0AE0-3F6C7FA1D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</a:t>
            </a:r>
            <a:r>
              <a:rPr lang="en-US" sz="1800" b="0" dirty="0">
                <a:solidFill>
                  <a:srgbClr val="000000"/>
                </a:solidFill>
              </a:rPr>
              <a:t>[</a:t>
            </a:r>
            <a:r>
              <a:rPr lang="en-US" sz="1800" b="0" dirty="0">
                <a:hlinkClick r:id="rId2"/>
              </a:rPr>
              <a:t>https://github.com/apache/systemds</a:t>
            </a:r>
            <a:r>
              <a:rPr lang="en-US" sz="1800" b="0" dirty="0">
                <a:solidFill>
                  <a:srgbClr val="000000"/>
                </a:solidFill>
              </a:rPr>
              <a:t>]</a:t>
            </a:r>
            <a:r>
              <a:rPr lang="en-US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1117E-7545-FDBB-B143-975703A51E34}"/>
              </a:ext>
            </a:extLst>
          </p:cNvPr>
          <p:cNvSpPr txBox="1"/>
          <p:nvPr/>
        </p:nvSpPr>
        <p:spPr>
          <a:xfrm>
            <a:off x="561635" y="2612479"/>
            <a:ext cx="2600260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[SIGMOD’15,’17,’19,’21abc,’23abc]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[PVLDB’14,’16ab,’18,’22]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[ICDE’11,’12,’15]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[CIDR’17,’20]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[VLDBJ’18]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[DEBull’14]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[PPoPP’15]</a:t>
            </a:r>
          </a:p>
        </p:txBody>
      </p:sp>
      <p:cxnSp>
        <p:nvCxnSpPr>
          <p:cNvPr id="7" name="AutoShape 54">
            <a:extLst>
              <a:ext uri="{FF2B5EF4-FFF2-40B4-BE49-F238E27FC236}">
                <a16:creationId xmlns:a16="http://schemas.microsoft.com/office/drawing/2014/main" id="{FB8D9D0B-5AB8-D4FD-2D04-A544AA19F09E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rot="10800000" flipV="1">
            <a:off x="4063729" y="3485560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11C74F9B-8550-19A9-3362-FC5F901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57" y="475804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0FFA4B28-A382-6013-0796-1F2F0654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5819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D36FB64A-C656-75B8-4F71-70196404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232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roduct image">
            <a:extLst>
              <a:ext uri="{FF2B5EF4-FFF2-40B4-BE49-F238E27FC236}">
                <a16:creationId xmlns:a16="http://schemas.microsoft.com/office/drawing/2014/main" id="{8CCC5F42-7E20-F61B-74FD-7F71C657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158" y="506435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upload.wikimedia.org/wikipedia/commons/thumb/a/a4/Java_logo_and_wordmark.svg/100px-Java_logo_and_wordmark.svg.png">
            <a:extLst>
              <a:ext uri="{FF2B5EF4-FFF2-40B4-BE49-F238E27FC236}">
                <a16:creationId xmlns:a16="http://schemas.microsoft.com/office/drawing/2014/main" id="{6D08AFAB-9F68-F711-2AF5-91671556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9383" y="4848455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5C4B5A51-B4A1-736F-A670-E9F1795E4C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78219" y="3825570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B67F6A-2896-0509-D792-99FE70CB3AB4}"/>
              </a:ext>
            </a:extLst>
          </p:cNvPr>
          <p:cNvSpPr txBox="1"/>
          <p:nvPr/>
        </p:nvSpPr>
        <p:spPr>
          <a:xfrm>
            <a:off x="6487482" y="4023034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84B28-7A52-0386-F895-E5A46E9A64BE}"/>
              </a:ext>
            </a:extLst>
          </p:cNvPr>
          <p:cNvSpPr txBox="1"/>
          <p:nvPr/>
        </p:nvSpPr>
        <p:spPr>
          <a:xfrm>
            <a:off x="2693358" y="403406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8CB269-D735-1AAF-C0AA-2D03F7F8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3015026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47C5C132-0A55-039C-6848-D69FF8E9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24682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4095102F-8229-3E46-7197-DEC13B8A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19348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19" name="AutoShape 54">
            <a:extLst>
              <a:ext uri="{FF2B5EF4-FFF2-40B4-BE49-F238E27FC236}">
                <a16:creationId xmlns:a16="http://schemas.microsoft.com/office/drawing/2014/main" id="{03FB74F0-9DDB-BC02-B5AE-305954456AD0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>
            <a:off x="6290991" y="3502329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49F729-A165-26A3-4591-4E71563EF1AD}"/>
              </a:ext>
            </a:extLst>
          </p:cNvPr>
          <p:cNvSpPr txBox="1"/>
          <p:nvPr/>
        </p:nvSpPr>
        <p:spPr>
          <a:xfrm>
            <a:off x="4538391" y="12874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21" name="AutoShape 54">
            <a:extLst>
              <a:ext uri="{FF2B5EF4-FFF2-40B4-BE49-F238E27FC236}">
                <a16:creationId xmlns:a16="http://schemas.microsoft.com/office/drawing/2014/main" id="{CD22D344-5A8B-777D-8908-A7DF0AD2367E}"/>
              </a:ext>
            </a:extLst>
          </p:cNvPr>
          <p:cNvCxnSpPr>
            <a:cxnSpLocks noChangeShapeType="1"/>
            <a:stCxn id="20" idx="2"/>
            <a:endCxn id="18" idx="0"/>
          </p:cNvCxnSpPr>
          <p:nvPr/>
        </p:nvCxnSpPr>
        <p:spPr bwMode="auto">
          <a:xfrm>
            <a:off x="5795691" y="1656761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598A95-7A71-8448-4764-602EF0854895}"/>
              </a:ext>
            </a:extLst>
          </p:cNvPr>
          <p:cNvSpPr txBox="1"/>
          <p:nvPr/>
        </p:nvSpPr>
        <p:spPr>
          <a:xfrm>
            <a:off x="6026347" y="6342570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EEE88-7ECD-3375-9F93-FFA72B4F9A1F}"/>
              </a:ext>
            </a:extLst>
          </p:cNvPr>
          <p:cNvSpPr txBox="1"/>
          <p:nvPr/>
        </p:nvSpPr>
        <p:spPr>
          <a:xfrm>
            <a:off x="3425247" y="6356580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9AF18-DBC6-0FFD-B2DC-1504027BF180}"/>
              </a:ext>
            </a:extLst>
          </p:cNvPr>
          <p:cNvSpPr txBox="1"/>
          <p:nvPr/>
        </p:nvSpPr>
        <p:spPr>
          <a:xfrm>
            <a:off x="8282298" y="6345547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25" name="AutoShape 40">
            <a:extLst>
              <a:ext uri="{FF2B5EF4-FFF2-40B4-BE49-F238E27FC236}">
                <a16:creationId xmlns:a16="http://schemas.microsoft.com/office/drawing/2014/main" id="{1720BEF9-6D4C-A35F-9275-4B5BAE41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49" y="1553623"/>
            <a:ext cx="378576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APIs: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Command line, JMLC, Python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Spark 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MLContext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Spark ML,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(Scalable Algorithms + Primitives)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E1B30A-DC40-B974-D9E6-3D5AC4F71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076" y="1939563"/>
            <a:ext cx="1889230" cy="549451"/>
          </a:xfrm>
          <a:prstGeom prst="rect">
            <a:avLst/>
          </a:prstGeom>
        </p:spPr>
      </p:pic>
      <p:pic>
        <p:nvPicPr>
          <p:cNvPr id="27" name="Picture 2" descr="http://spark.apache.org/images/spark-logo-trademark.png">
            <a:extLst>
              <a:ext uri="{FF2B5EF4-FFF2-40B4-BE49-F238E27FC236}">
                <a16:creationId xmlns:a16="http://schemas.microsoft.com/office/drawing/2014/main" id="{C14EBBC1-5F49-6CE0-482D-66BAE119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374" y="4656853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6AC0752-9FD5-7D5B-A9E5-0153841368AD}"/>
              </a:ext>
            </a:extLst>
          </p:cNvPr>
          <p:cNvGrpSpPr/>
          <p:nvPr/>
        </p:nvGrpSpPr>
        <p:grpSpPr>
          <a:xfrm>
            <a:off x="1364732" y="4664585"/>
            <a:ext cx="1787917" cy="2027572"/>
            <a:chOff x="78982" y="4536767"/>
            <a:chExt cx="1787917" cy="20275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02CDD4-A796-401A-C20D-0B04F5011C2F}"/>
                </a:ext>
              </a:extLst>
            </p:cNvPr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D6796D-B03F-E93D-585A-B0817888FE05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ＭＳ Ｐゴシック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8E5D07-E60E-C046-5F1A-21FB286C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71C014-BEF5-EC95-B447-F6CF63DE84A8}"/>
              </a:ext>
            </a:extLst>
          </p:cNvPr>
          <p:cNvSpPr txBox="1"/>
          <p:nvPr/>
        </p:nvSpPr>
        <p:spPr>
          <a:xfrm>
            <a:off x="8418493" y="2436263"/>
            <a:ext cx="3211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Renamed to </a:t>
            </a:r>
            <a: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Apache </a:t>
            </a:r>
            <a:r>
              <a:rPr lang="en-US" sz="1400" b="1" dirty="0" err="1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SystemDS</a:t>
            </a:r>
            <a:b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6D4B91-E90E-A943-8760-52DD53FE0D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7434003" y="412282"/>
            <a:ext cx="2757364" cy="10323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41B520-6EF5-D706-21DE-89DA7F5686B4}"/>
              </a:ext>
            </a:extLst>
          </p:cNvPr>
          <p:cNvSpPr txBox="1"/>
          <p:nvPr/>
        </p:nvSpPr>
        <p:spPr>
          <a:xfrm>
            <a:off x="5143948" y="3482665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20678A-D305-FA0A-61E5-D7456213A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799" y="5172644"/>
            <a:ext cx="245233" cy="275887"/>
          </a:xfrm>
          <a:prstGeom prst="rect">
            <a:avLst/>
          </a:prstGeom>
        </p:spPr>
      </p:pic>
      <p:cxnSp>
        <p:nvCxnSpPr>
          <p:cNvPr id="36" name="AutoShape 54">
            <a:extLst>
              <a:ext uri="{FF2B5EF4-FFF2-40B4-BE49-F238E27FC236}">
                <a16:creationId xmlns:a16="http://schemas.microsoft.com/office/drawing/2014/main" id="{DD01FC42-5F62-A7BE-9988-CE773049F1EA}"/>
              </a:ext>
            </a:extLst>
          </p:cNvPr>
          <p:cNvCxnSpPr>
            <a:cxnSpLocks noChangeShapeType="1"/>
            <a:endCxn id="37" idx="0"/>
          </p:cNvCxnSpPr>
          <p:nvPr/>
        </p:nvCxnSpPr>
        <p:spPr bwMode="auto">
          <a:xfrm>
            <a:off x="6936660" y="3502329"/>
            <a:ext cx="3778308" cy="51746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156C632-D19F-1991-4CA7-FE737F4BFBF8}"/>
              </a:ext>
            </a:extLst>
          </p:cNvPr>
          <p:cNvSpPr txBox="1"/>
          <p:nvPr/>
        </p:nvSpPr>
        <p:spPr>
          <a:xfrm>
            <a:off x="9991569" y="4019791"/>
            <a:ext cx="14467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Federated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(LA progs, PS)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35542F-85B2-A828-D6DC-67F0C2C846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10349976" y="4739970"/>
            <a:ext cx="730293" cy="494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FBB7EF-A2BD-07EF-A770-E674B12CBA5F}"/>
              </a:ext>
            </a:extLst>
          </p:cNvPr>
          <p:cNvSpPr txBox="1"/>
          <p:nvPr/>
        </p:nvSpPr>
        <p:spPr>
          <a:xfrm>
            <a:off x="10023452" y="526840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2019</a:t>
            </a:r>
          </a:p>
        </p:txBody>
      </p:sp>
    </p:spTree>
    <p:extLst>
      <p:ext uri="{BB962C8B-B14F-4D97-AF65-F5344CB8AC3E}">
        <p14:creationId xmlns:p14="http://schemas.microsoft.com/office/powerpoint/2010/main" val="41021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7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400783-B882-189F-456C-288396FD5B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b="0" dirty="0"/>
              <a:t>Stepwise </a:t>
            </a:r>
            <a:br>
              <a:rPr lang="en-US" b="0" dirty="0"/>
            </a:br>
            <a:r>
              <a:rPr lang="en-US" b="0" dirty="0"/>
              <a:t>Linear </a:t>
            </a:r>
            <a:br>
              <a:rPr lang="en-US" b="0" dirty="0"/>
            </a:br>
            <a:r>
              <a:rPr lang="en-US" b="0" dirty="0"/>
              <a:t>Regression</a:t>
            </a:r>
            <a:endParaRPr lang="en-DE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A942-028E-C124-3785-10A2E52580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Abstractions and APIs</a:t>
            </a:r>
          </a:p>
        </p:txBody>
      </p:sp>
      <p:sp>
        <p:nvSpPr>
          <p:cNvPr id="38" name="Folded Corner 4">
            <a:extLst>
              <a:ext uri="{FF2B5EF4-FFF2-40B4-BE49-F238E27FC236}">
                <a16:creationId xmlns:a16="http://schemas.microsoft.com/office/drawing/2014/main" id="{F948DD0B-118E-F997-519D-E5256A8D2A42}"/>
              </a:ext>
            </a:extLst>
          </p:cNvPr>
          <p:cNvSpPr/>
          <p:nvPr/>
        </p:nvSpPr>
        <p:spPr>
          <a:xfrm>
            <a:off x="2184470" y="1614142"/>
            <a:ext cx="2202427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(‘features.csv’)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(‘labels.csv’)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steplm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(X, 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 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icpt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=0,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reg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=0.001)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write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77F273-4C85-029A-69F4-8638447C8616}"/>
              </a:ext>
            </a:extLst>
          </p:cNvPr>
          <p:cNvSpPr txBox="1"/>
          <p:nvPr/>
        </p:nvSpPr>
        <p:spPr>
          <a:xfrm>
            <a:off x="2223799" y="1243253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40" name="Folded Corner 6">
            <a:extLst>
              <a:ext uri="{FF2B5EF4-FFF2-40B4-BE49-F238E27FC236}">
                <a16:creationId xmlns:a16="http://schemas.microsoft.com/office/drawing/2014/main" id="{08BC3FD2-F57B-026F-6B83-163D565F6DBF}"/>
              </a:ext>
            </a:extLst>
          </p:cNvPr>
          <p:cNvSpPr/>
          <p:nvPr/>
        </p:nvSpPr>
        <p:spPr>
          <a:xfrm>
            <a:off x="4844104" y="1619055"/>
            <a:ext cx="2748110" cy="2003603"/>
          </a:xfrm>
          <a:prstGeom prst="foldedCorner">
            <a:avLst>
              <a:gd name="adj" fmla="val 9888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m_steplm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kern="0" dirty="0">
                <a:solidFill>
                  <a:srgbClr val="C00000"/>
                </a:solidFill>
                <a:latin typeface="Consolas" panose="020B0609020204030204" pitchFamily="49" charset="0"/>
              </a:rPr>
              <a:t>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(Xi,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 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}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(AIC)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6867A0-EE6D-93CC-CB15-88F1E8DFB1CD}"/>
              </a:ext>
            </a:extLst>
          </p:cNvPr>
          <p:cNvCxnSpPr/>
          <p:nvPr/>
        </p:nvCxnSpPr>
        <p:spPr>
          <a:xfrm>
            <a:off x="4632713" y="1380404"/>
            <a:ext cx="0" cy="4095493"/>
          </a:xfrm>
          <a:prstGeom prst="line">
            <a:avLst/>
          </a:prstGeom>
          <a:noFill/>
          <a:ln w="19050" cap="flat" cmpd="sng" algn="ctr">
            <a:solidFill>
              <a:srgbClr val="0F0F0F"/>
            </a:solidFill>
            <a:prstDash val="dash"/>
            <a:miter lim="800000"/>
            <a:tailEnd type="non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8E8128-6E44-AE0E-20EE-CF676F21C569}"/>
              </a:ext>
            </a:extLst>
          </p:cNvPr>
          <p:cNvSpPr txBox="1"/>
          <p:nvPr/>
        </p:nvSpPr>
        <p:spPr>
          <a:xfrm>
            <a:off x="4922757" y="1248167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43" name="Folded Corner 13">
            <a:extLst>
              <a:ext uri="{FF2B5EF4-FFF2-40B4-BE49-F238E27FC236}">
                <a16:creationId xmlns:a16="http://schemas.microsoft.com/office/drawing/2014/main" id="{EDDC1063-A979-91DC-7209-44D94DFC3C20}"/>
              </a:ext>
            </a:extLst>
          </p:cNvPr>
          <p:cNvSpPr/>
          <p:nvPr/>
        </p:nvSpPr>
        <p:spPr>
          <a:xfrm>
            <a:off x="7105514" y="2995927"/>
            <a:ext cx="2202427" cy="1242887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&gt; 1024 )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F0F0F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else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4" name="Folded Corner 14">
            <a:extLst>
              <a:ext uri="{FF2B5EF4-FFF2-40B4-BE49-F238E27FC236}">
                <a16:creationId xmlns:a16="http://schemas.microsoft.com/office/drawing/2014/main" id="{894F8EDA-8079-EBBE-BF2B-00740FFF1525}"/>
              </a:ext>
            </a:extLst>
          </p:cNvPr>
          <p:cNvSpPr/>
          <p:nvPr/>
        </p:nvSpPr>
        <p:spPr>
          <a:xfrm>
            <a:off x="7975671" y="1604659"/>
            <a:ext cx="2576056" cy="1263446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tgt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+ lambda * p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beta = ...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5" name="Folded Corner 15">
            <a:extLst>
              <a:ext uri="{FF2B5EF4-FFF2-40B4-BE49-F238E27FC236}">
                <a16:creationId xmlns:a16="http://schemas.microsoft.com/office/drawing/2014/main" id="{FA1A915A-9A82-5846-71B7-441B4A1405B9}"/>
              </a:ext>
            </a:extLst>
          </p:cNvPr>
          <p:cNvSpPr/>
          <p:nvPr/>
        </p:nvSpPr>
        <p:spPr>
          <a:xfrm>
            <a:off x="7970755" y="4382281"/>
            <a:ext cx="2576056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diag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(l)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66B112-2E03-A2D5-CF93-052FFA977885}"/>
              </a:ext>
            </a:extLst>
          </p:cNvPr>
          <p:cNvSpPr txBox="1"/>
          <p:nvPr/>
        </p:nvSpPr>
        <p:spPr>
          <a:xfrm>
            <a:off x="9303026" y="3131045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8267C-1743-FA02-DBFF-F7E767C2195C}"/>
              </a:ext>
            </a:extLst>
          </p:cNvPr>
          <p:cNvSpPr txBox="1"/>
          <p:nvPr/>
        </p:nvSpPr>
        <p:spPr>
          <a:xfrm>
            <a:off x="6781044" y="4306004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AA902-8C63-C064-FBA5-87ACADDEC049}"/>
              </a:ext>
            </a:extLst>
          </p:cNvPr>
          <p:cNvSpPr txBox="1"/>
          <p:nvPr/>
        </p:nvSpPr>
        <p:spPr>
          <a:xfrm>
            <a:off x="4849002" y="3632491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0F2F30-8D4C-37F9-7FD8-B49E7389A24C}"/>
              </a:ext>
            </a:extLst>
          </p:cNvPr>
          <p:cNvCxnSpPr>
            <a:cxnSpLocks/>
          </p:cNvCxnSpPr>
          <p:nvPr/>
        </p:nvCxnSpPr>
        <p:spPr>
          <a:xfrm flipV="1">
            <a:off x="4052601" y="1768160"/>
            <a:ext cx="791503" cy="48781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09990F-2E3E-1ABF-AF41-FC2B5438E8CE}"/>
              </a:ext>
            </a:extLst>
          </p:cNvPr>
          <p:cNvCxnSpPr>
            <a:cxnSpLocks/>
          </p:cNvCxnSpPr>
          <p:nvPr/>
        </p:nvCxnSpPr>
        <p:spPr>
          <a:xfrm>
            <a:off x="6530324" y="2852461"/>
            <a:ext cx="553109" cy="14256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B6825C-98EB-B541-EC1B-CB6CE8E1E3B8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8516446" y="2868105"/>
            <a:ext cx="747253" cy="64824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2DF187-D430-4F62-0065-894CCE603C9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516446" y="3955657"/>
            <a:ext cx="742337" cy="42662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C777E2-7313-2EBC-193C-BE3DF76BE32E}"/>
              </a:ext>
            </a:extLst>
          </p:cNvPr>
          <p:cNvSpPr txBox="1"/>
          <p:nvPr/>
        </p:nvSpPr>
        <p:spPr>
          <a:xfrm>
            <a:off x="2105813" y="4306004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B2DB1B-2EF6-C302-B430-07CC0ABB11C1}"/>
              </a:ext>
            </a:extLst>
          </p:cNvPr>
          <p:cNvSpPr txBox="1"/>
          <p:nvPr/>
        </p:nvSpPr>
        <p:spPr>
          <a:xfrm>
            <a:off x="6662647" y="737710"/>
            <a:ext cx="409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Independence +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Impl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-Agnostic Ops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Separation 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18650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3" grpId="0" animBg="1"/>
      <p:bldP spid="47" grpId="0"/>
      <p:bldP spid="48" grpId="0"/>
      <p:bldP spid="53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F1DF-49D4-A8A9-9649-5BDE3AC6F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CB90B-ADA5-9505-6FF7-1C4BED4397F9}"/>
              </a:ext>
            </a:extLst>
          </p:cNvPr>
          <p:cNvSpPr txBox="1"/>
          <p:nvPr/>
        </p:nvSpPr>
        <p:spPr>
          <a:xfrm>
            <a:off x="594424" y="1030442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(Direct Solve)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$1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y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$2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intercept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$3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lambda = 0.001;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b="1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if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 intercept == 1 )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ones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nrow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append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(X, ones);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ncol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X +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diag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(I)*lambda;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beta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solve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(A, b);</a:t>
            </a:r>
            <a:b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</a:b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write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(beta,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$4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6A2A4-C25F-1568-7D5C-3BADB5648F01}"/>
              </a:ext>
            </a:extLst>
          </p:cNvPr>
          <p:cNvSpPr/>
          <p:nvPr/>
        </p:nvSpPr>
        <p:spPr>
          <a:xfrm>
            <a:off x="801678" y="2612090"/>
            <a:ext cx="2770952" cy="42202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ED578-0CF6-9302-26B7-BF7E405AA546}"/>
              </a:ext>
            </a:extLst>
          </p:cNvPr>
          <p:cNvSpPr/>
          <p:nvPr/>
        </p:nvSpPr>
        <p:spPr>
          <a:xfrm>
            <a:off x="582597" y="3211424"/>
            <a:ext cx="3068664" cy="1101972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518AB-3D34-8E66-0FE7-154725049658}"/>
              </a:ext>
            </a:extLst>
          </p:cNvPr>
          <p:cNvSpPr/>
          <p:nvPr/>
        </p:nvSpPr>
        <p:spPr>
          <a:xfrm>
            <a:off x="582597" y="2449430"/>
            <a:ext cx="3068664" cy="70924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C3565-B36E-8016-8BDC-317106AB133C}"/>
              </a:ext>
            </a:extLst>
          </p:cNvPr>
          <p:cNvSpPr txBox="1"/>
          <p:nvPr/>
        </p:nvSpPr>
        <p:spPr>
          <a:xfrm>
            <a:off x="4643094" y="101922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C3C5-1C95-A7F7-6D63-48EA0188DED5}"/>
              </a:ext>
            </a:extLst>
          </p:cNvPr>
          <p:cNvSpPr txBox="1"/>
          <p:nvPr/>
        </p:nvSpPr>
        <p:spPr>
          <a:xfrm>
            <a:off x="5099118" y="376032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C7438-C680-F607-C797-39695AC33E72}"/>
              </a:ext>
            </a:extLst>
          </p:cNvPr>
          <p:cNvSpPr txBox="1"/>
          <p:nvPr/>
        </p:nvSpPr>
        <p:spPr>
          <a:xfrm>
            <a:off x="8535631" y="1022638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driver mem: 20 GB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DAD7A-E825-5DC0-A54A-F94C093BD661}"/>
              </a:ext>
            </a:extLst>
          </p:cNvPr>
          <p:cNvSpPr/>
          <p:nvPr/>
        </p:nvSpPr>
        <p:spPr>
          <a:xfrm>
            <a:off x="6194654" y="2236469"/>
            <a:ext cx="2791840" cy="1219200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633D56-77B7-8BA4-5F75-CA0C2F6D2B1B}"/>
              </a:ext>
            </a:extLst>
          </p:cNvPr>
          <p:cNvCxnSpPr>
            <a:cxnSpLocks/>
          </p:cNvCxnSpPr>
          <p:nvPr/>
        </p:nvCxnSpPr>
        <p:spPr>
          <a:xfrm flipV="1">
            <a:off x="3352800" y="1735727"/>
            <a:ext cx="1335654" cy="218138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60E41-0D3E-56F5-7E3C-CBFA7A655385}"/>
              </a:ext>
            </a:extLst>
          </p:cNvPr>
          <p:cNvGrpSpPr/>
          <p:nvPr/>
        </p:nvGrpSpPr>
        <p:grpSpPr>
          <a:xfrm>
            <a:off x="5024094" y="1199350"/>
            <a:ext cx="3505200" cy="2290465"/>
            <a:chOff x="4114800" y="1749623"/>
            <a:chExt cx="3505200" cy="2290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DD4C0-E154-98FF-8A84-B4CE9C159884}"/>
                </a:ext>
              </a:extLst>
            </p:cNvPr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dg(rand)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EEAE7B-873C-495C-53E0-3B49B9FBA1B6}"/>
                </a:ext>
              </a:extLst>
            </p:cNvPr>
            <p:cNvCxnSpPr>
              <a:stCxn id="14" idx="0"/>
              <a:endCxn id="16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14248-065E-F7BD-CA8A-C8FD95092C51}"/>
                </a:ext>
              </a:extLst>
            </p:cNvPr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diag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D3CB35-D008-8573-4D73-549295315E9A}"/>
                </a:ext>
              </a:extLst>
            </p:cNvPr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11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FF1DD-A4A9-9C40-79ED-79F5CB48F3D4}"/>
                </a:ext>
              </a:extLst>
            </p:cNvPr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E34633-3863-4836-A23E-23068FED1F1F}"/>
                </a:ext>
              </a:extLst>
            </p:cNvPr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12F8A1-D65C-90B4-F8B2-64F902F5B90C}"/>
                </a:ext>
              </a:extLst>
            </p:cNvPr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F35FC8-0267-BBDE-50EA-AEF5EF8A267A}"/>
                </a:ext>
              </a:extLst>
            </p:cNvPr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C7DA2E7-BD6C-2A47-4DE6-C4503C9973A1}"/>
                </a:ext>
              </a:extLst>
            </p:cNvPr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098E4A-1B2D-B0FE-55C7-94F6DE0F568E}"/>
                </a:ext>
              </a:extLst>
            </p:cNvPr>
            <p:cNvCxnSpPr>
              <a:stCxn id="17" idx="0"/>
              <a:endCxn id="19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C5DD65-AA9E-E472-2F3E-76E9E8F84E77}"/>
                </a:ext>
              </a:extLst>
            </p:cNvPr>
            <p:cNvCxnSpPr>
              <a:stCxn id="21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D4DE4F5-FC06-B343-52C3-E9D8BCB0CDFC}"/>
                </a:ext>
              </a:extLst>
            </p:cNvPr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22289E-2490-13AC-4FD1-602637667F2B}"/>
                </a:ext>
              </a:extLst>
            </p:cNvPr>
            <p:cNvCxnSpPr>
              <a:stCxn id="18" idx="0"/>
              <a:endCxn id="20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F4B66-475E-12B0-42F2-291BBC5B3DC3}"/>
                </a:ext>
              </a:extLst>
            </p:cNvPr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3CB85E5-3CDC-BE1F-75EC-716ECEC9D09E}"/>
                </a:ext>
              </a:extLst>
            </p:cNvPr>
            <p:cNvCxnSpPr>
              <a:stCxn id="16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8AA9C94-77E7-FA2D-F16D-20BA5C787045}"/>
                </a:ext>
              </a:extLst>
            </p:cNvPr>
            <p:cNvCxnSpPr>
              <a:stCxn id="19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F5A7C4-7233-7FEE-E4D5-A114EEB06A2F}"/>
                </a:ext>
              </a:extLst>
            </p:cNvPr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EAF065-FF79-485F-05D8-6A3AFE2AE219}"/>
                </a:ext>
              </a:extLst>
            </p:cNvPr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56EDC7-2A47-C614-C5E2-A213E2C6BC6E}"/>
                </a:ext>
              </a:extLst>
            </p:cNvPr>
            <p:cNvCxnSpPr>
              <a:stCxn id="20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A44BF4-E100-4F96-EA19-617D42335B44}"/>
                </a:ext>
              </a:extLst>
            </p:cNvPr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F1ACF8A-6AF4-4BDF-6FFB-E0BB4147B82C}"/>
                </a:ext>
              </a:extLst>
            </p:cNvPr>
            <p:cNvCxnSpPr>
              <a:stCxn id="30" idx="0"/>
              <a:endCxn id="33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B2EF3B5-612A-807D-738E-9FBD90B4555C}"/>
              </a:ext>
            </a:extLst>
          </p:cNvPr>
          <p:cNvSpPr txBox="1"/>
          <p:nvPr/>
        </p:nvSpPr>
        <p:spPr>
          <a:xfrm>
            <a:off x="2124183" y="1411442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Scenario: </a:t>
            </a:r>
            <a:b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X: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11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3F4EB-5715-E0FD-4A05-325975311F4A}"/>
              </a:ext>
            </a:extLst>
          </p:cNvPr>
          <p:cNvSpPr txBox="1"/>
          <p:nvPr/>
        </p:nvSpPr>
        <p:spPr>
          <a:xfrm>
            <a:off x="422853" y="4600594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14845-0ACF-7873-1A66-BA2AC599F056}"/>
              </a:ext>
            </a:extLst>
          </p:cNvPr>
          <p:cNvGrpSpPr/>
          <p:nvPr/>
        </p:nvGrpSpPr>
        <p:grpSpPr>
          <a:xfrm>
            <a:off x="4947894" y="1019224"/>
            <a:ext cx="4114800" cy="2243480"/>
            <a:chOff x="4038600" y="1569497"/>
            <a:chExt cx="4114800" cy="22434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8ED3A1-333F-C84B-A5BD-73A36B08D11B}"/>
                </a:ext>
              </a:extLst>
            </p:cNvPr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372090-5E65-50ED-D8BB-D90FE6946573}"/>
                </a:ext>
              </a:extLst>
            </p:cNvPr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D1250B-A46E-EE0F-8A08-E56AD50E638A}"/>
                </a:ext>
              </a:extLst>
            </p:cNvPr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FAAD64-FF62-D8B0-609E-654A5942C2DB}"/>
                </a:ext>
              </a:extLst>
            </p:cNvPr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1977E4-824D-7977-CD47-EC6501C6927B}"/>
                </a:ext>
              </a:extLst>
            </p:cNvPr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E3B6D5-7A24-6F59-5F0F-12A7EBA2F908}"/>
                </a:ext>
              </a:extLst>
            </p:cNvPr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9A79D-E8DB-3ADA-89BE-66D6915FEDB4}"/>
                </a:ext>
              </a:extLst>
            </p:cNvPr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428C0F-97C8-9E11-3730-9BADFF32DF73}"/>
                </a:ext>
              </a:extLst>
            </p:cNvPr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ACBAAD-8D22-D7FE-8642-B2D5ADC8BD40}"/>
                </a:ext>
              </a:extLst>
            </p:cNvPr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DEF8A8-AAD1-1138-B6C3-DB61D750ADD4}"/>
                </a:ext>
              </a:extLst>
            </p:cNvPr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9A5F1E-BB0B-14C5-816C-10CD46647928}"/>
              </a:ext>
            </a:extLst>
          </p:cNvPr>
          <p:cNvGrpSpPr/>
          <p:nvPr/>
        </p:nvGrpSpPr>
        <p:grpSpPr>
          <a:xfrm>
            <a:off x="4871694" y="1171624"/>
            <a:ext cx="3722914" cy="2139554"/>
            <a:chOff x="3962400" y="1721897"/>
            <a:chExt cx="3722914" cy="213955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E0320A-83A9-88E7-4B41-5D0464DEB115}"/>
                </a:ext>
              </a:extLst>
            </p:cNvPr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5BD099-F63C-3CF6-68DF-7ECB83A57992}"/>
                </a:ext>
              </a:extLst>
            </p:cNvPr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D6A107-3D87-2F7E-D41E-EC4D5B3FFB57}"/>
                </a:ext>
              </a:extLst>
            </p:cNvPr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CFAE7B-BBF2-D2A2-6E6D-C36660213490}"/>
                </a:ext>
              </a:extLst>
            </p:cNvPr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C664D8-AAE1-A5B3-A1D9-3AEB07A04BCE}"/>
                </a:ext>
              </a:extLst>
            </p:cNvPr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E7D57F-2DEA-573C-43B8-44E3FA391D43}"/>
                </a:ext>
              </a:extLst>
            </p:cNvPr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DBEB36-C528-2D7E-52A3-8AF3E67B1DAE}"/>
                </a:ext>
              </a:extLst>
            </p:cNvPr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E7DDFA-E2F4-7550-EF28-033CA43B54BF}"/>
                </a:ext>
              </a:extLst>
            </p:cNvPr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F97070E-AA9C-9508-B3BB-711254B11572}"/>
              </a:ext>
            </a:extLst>
          </p:cNvPr>
          <p:cNvCxnSpPr/>
          <p:nvPr/>
        </p:nvCxnSpPr>
        <p:spPr>
          <a:xfrm rot="5400000">
            <a:off x="8263388" y="3679521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514B9EA-81B2-A57A-1DC2-C11A5C65BC7B}"/>
              </a:ext>
            </a:extLst>
          </p:cNvPr>
          <p:cNvSpPr/>
          <p:nvPr/>
        </p:nvSpPr>
        <p:spPr>
          <a:xfrm>
            <a:off x="582597" y="1411442"/>
            <a:ext cx="3068664" cy="97936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8B12B2-A3DC-9A66-64E9-5F493A21F42E}"/>
              </a:ext>
            </a:extLst>
          </p:cNvPr>
          <p:cNvGrpSpPr/>
          <p:nvPr/>
        </p:nvGrpSpPr>
        <p:grpSpPr>
          <a:xfrm>
            <a:off x="6271575" y="3704256"/>
            <a:ext cx="3086100" cy="2030566"/>
            <a:chOff x="5377860" y="4423395"/>
            <a:chExt cx="3086100" cy="20305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B07BC7-F64C-43B5-2D44-085E2871985F}"/>
                </a:ext>
              </a:extLst>
            </p:cNvPr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310518-D2D6-A2B2-18A9-BB4331C3D1F2}"/>
                </a:ext>
              </a:extLst>
            </p:cNvPr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06A990-1454-CCEC-2179-0BC774124DD4}"/>
                </a:ext>
              </a:extLst>
            </p:cNvPr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C7B053F-72CE-1614-6CD9-A421F27746C1}"/>
                </a:ext>
              </a:extLst>
            </p:cNvPr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A22EA3-1928-38F8-2016-D7943FA981BE}"/>
                </a:ext>
              </a:extLst>
            </p:cNvPr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  <a:cs typeface="Courier New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908BA2-04CB-B7C3-32A1-EC10F44FB4B0}"/>
                </a:ext>
              </a:extLst>
            </p:cNvPr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906C84B-5DB9-C803-4222-F6F7E89B19CF}"/>
                </a:ext>
              </a:extLst>
            </p:cNvPr>
            <p:cNvCxnSpPr>
              <a:endCxn id="67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EA87A0-8ADC-57A8-4926-29221969DBF7}"/>
                </a:ext>
              </a:extLst>
            </p:cNvPr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mapmm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4C3BD4-23E1-24E5-6775-1A46CF0C3D63}"/>
                </a:ext>
              </a:extLst>
            </p:cNvPr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tsmm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8768EAF-538D-BF35-C257-CE884F4E501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D3C8FB-8BF7-3F70-BF1A-F3FF477377D5}"/>
                </a:ext>
              </a:extLst>
            </p:cNvPr>
            <p:cNvCxnSpPr>
              <a:stCxn id="68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ACB7D60-2EE3-1A4A-4A8C-8D1CB2E5CE6E}"/>
                </a:ext>
              </a:extLst>
            </p:cNvPr>
            <p:cNvCxnSpPr>
              <a:endCxn id="68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E42201D-14A5-CCCA-D432-F4FFD75FC2F0}"/>
                </a:ext>
              </a:extLst>
            </p:cNvPr>
            <p:cNvCxnSpPr>
              <a:stCxn id="64" idx="0"/>
              <a:endCxn id="65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53F6C14-05A3-D019-2765-2321CFF97651}"/>
                </a:ext>
              </a:extLst>
            </p:cNvPr>
            <p:cNvCxnSpPr>
              <a:cxnSpLocks/>
              <a:stCxn id="65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C749A9-7F5D-B8E5-EEBE-0E06AC0B2999}"/>
                </a:ext>
              </a:extLst>
            </p:cNvPr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6E912F0-346D-38BD-DC9C-970FDF9BECDD}"/>
                </a:ext>
              </a:extLst>
            </p:cNvPr>
            <p:cNvSpPr txBox="1"/>
            <p:nvPr/>
          </p:nvSpPr>
          <p:spPr>
            <a:xfrm>
              <a:off x="7018421" y="58471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889FB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95E8A9-DF3B-7D2B-F292-00CE8FA17A19}"/>
              </a:ext>
            </a:extLst>
          </p:cNvPr>
          <p:cNvGrpSpPr/>
          <p:nvPr/>
        </p:nvGrpSpPr>
        <p:grpSpPr>
          <a:xfrm>
            <a:off x="9219288" y="4316717"/>
            <a:ext cx="443191" cy="1267384"/>
            <a:chOff x="7952246" y="5448396"/>
            <a:chExt cx="443191" cy="126738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2AD951-5062-884E-7CFC-921F3AD3ECAD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1,1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A8039B7-8EF5-B8D2-5E5E-31F8568B51B9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2,1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307253-CC84-43CE-8CB8-3010A9F6959C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m,1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BD75A4-953A-96A5-CB86-D7F328CDCAF3}"/>
              </a:ext>
            </a:extLst>
          </p:cNvPr>
          <p:cNvSpPr txBox="1"/>
          <p:nvPr/>
        </p:nvSpPr>
        <p:spPr>
          <a:xfrm>
            <a:off x="9207537" y="3155134"/>
            <a:ext cx="2984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Fixed-size matrix blocks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</p:spTree>
    <p:extLst>
      <p:ext uri="{BB962C8B-B14F-4D97-AF65-F5344CB8AC3E}">
        <p14:creationId xmlns:p14="http://schemas.microsoft.com/office/powerpoint/2010/main" val="20614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 animBg="1"/>
      <p:bldP spid="36" grpId="0"/>
      <p:bldP spid="58" grpId="0" animBg="1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 and Logistics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DAPHNE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F3808EE-8287-43D8-02BA-2E45D3609181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521416-ACB0-B19D-2E69-EA79F540A0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Example Static Rewrites </a:t>
            </a:r>
            <a:r>
              <a:rPr lang="en-US" sz="2000" b="0" dirty="0"/>
              <a:t>(size-indep</a:t>
            </a:r>
            <a:r>
              <a:rPr lang="en-US" b="0" dirty="0"/>
              <a:t>endent</a:t>
            </a:r>
            <a:r>
              <a:rPr lang="en-US" sz="2000" b="0" dirty="0"/>
              <a:t>)</a:t>
            </a:r>
          </a:p>
          <a:p>
            <a:pPr lvl="1"/>
            <a:r>
              <a:rPr lang="en-US" sz="1800" dirty="0"/>
              <a:t>Common Subexpression Elimination</a:t>
            </a:r>
          </a:p>
          <a:p>
            <a:pPr lvl="1"/>
            <a:r>
              <a:rPr lang="en-US" sz="1800" dirty="0"/>
              <a:t>Constant Folding / Branch Removal /</a:t>
            </a:r>
            <a:br>
              <a:rPr lang="en-US" sz="1800" dirty="0"/>
            </a:br>
            <a:r>
              <a:rPr lang="en-US" sz="1800" dirty="0"/>
              <a:t>Block Sequence Merge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sz="1800" dirty="0"/>
              <a:t>Right/Left Indexing Vectorization</a:t>
            </a:r>
          </a:p>
          <a:p>
            <a:pPr lvl="1"/>
            <a:r>
              <a:rPr lang="en-US" sz="1800" dirty="0"/>
              <a:t>For Loop Vectorization </a:t>
            </a:r>
          </a:p>
          <a:p>
            <a:pPr lvl="1"/>
            <a:r>
              <a:rPr lang="en-US" sz="1800" dirty="0"/>
              <a:t>Spark checkpoint/repartition injection</a:t>
            </a:r>
          </a:p>
          <a:p>
            <a:pPr lvl="1"/>
            <a:endParaRPr lang="en-US" sz="1000" dirty="0"/>
          </a:p>
          <a:p>
            <a:r>
              <a:rPr lang="en-US" sz="2000" dirty="0"/>
              <a:t>Example Dynamic Rewrites </a:t>
            </a:r>
            <a:r>
              <a:rPr lang="en-US" sz="2000" b="0" dirty="0"/>
              <a:t>(size-dependent)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Matrix </a:t>
            </a:r>
            <a:r>
              <a:rPr lang="en-US" sz="1800" b="1" dirty="0" err="1">
                <a:solidFill>
                  <a:srgbClr val="7889FB"/>
                </a:solidFill>
              </a:rPr>
              <a:t>Mult</a:t>
            </a:r>
            <a:r>
              <a:rPr lang="en-US" sz="1800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4BB7E-8565-B2CD-42B4-FF37421C9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Static and Dynamic Rewrites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7F5A1-20C4-603C-8F30-814E22462F57}"/>
              </a:ext>
            </a:extLst>
          </p:cNvPr>
          <p:cNvSpPr txBox="1"/>
          <p:nvPr/>
        </p:nvSpPr>
        <p:spPr>
          <a:xfrm>
            <a:off x="8273511" y="51907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4212E-5CAB-65CC-0295-9075B228A049}"/>
              </a:ext>
            </a:extLst>
          </p:cNvPr>
          <p:cNvGrpSpPr/>
          <p:nvPr/>
        </p:nvGrpSpPr>
        <p:grpSpPr>
          <a:xfrm>
            <a:off x="5775658" y="4903093"/>
            <a:ext cx="2365552" cy="1117437"/>
            <a:chOff x="1447800" y="2455590"/>
            <a:chExt cx="2365552" cy="1117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70F26B-EE9D-0666-2985-9E4C50FDC5D0}"/>
                </a:ext>
              </a:extLst>
            </p:cNvPr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902421D4-3436-E26D-8E95-C4AED209DD63}"/>
                </a:ext>
              </a:extLst>
            </p:cNvPr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2A2684-0CB8-123F-17C5-0EAFDE150E4D}"/>
                </a:ext>
              </a:extLst>
            </p:cNvPr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9" name="Right Bracket 8">
              <a:extLst>
                <a:ext uri="{FF2B5EF4-FFF2-40B4-BE49-F238E27FC236}">
                  <a16:creationId xmlns:a16="http://schemas.microsoft.com/office/drawing/2014/main" id="{2B89E98A-9EDC-960E-2B3D-6D26BBBEBA80}"/>
                </a:ext>
              </a:extLst>
            </p:cNvPr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C98AA8-77DA-23A8-8FF1-64410D72FBE8}"/>
                </a:ext>
              </a:extLst>
            </p:cNvPr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Z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14B9E5-0B7F-DCA9-A192-25FAF88AE649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5DD1CF-0D35-220D-2A8E-09BED08BE47F}"/>
              </a:ext>
            </a:extLst>
          </p:cNvPr>
          <p:cNvSpPr/>
          <p:nvPr/>
        </p:nvSpPr>
        <p:spPr>
          <a:xfrm>
            <a:off x="6583402" y="31087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F57840-46F9-C17E-864D-F3DD44366B60}"/>
              </a:ext>
            </a:extLst>
          </p:cNvPr>
          <p:cNvGrpSpPr/>
          <p:nvPr/>
        </p:nvGrpSpPr>
        <p:grpSpPr>
          <a:xfrm>
            <a:off x="6598683" y="1245351"/>
            <a:ext cx="3504994" cy="1763130"/>
            <a:chOff x="5421298" y="1488319"/>
            <a:chExt cx="3504994" cy="17631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545C32-A644-6BC0-67DA-25C1FBD6C1E2}"/>
                </a:ext>
              </a:extLst>
            </p:cNvPr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516111-E504-C820-05D2-956857A7E89B}"/>
                </a:ext>
              </a:extLst>
            </p:cNvPr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08704-E11C-A51E-52F4-6D528892CD8A}"/>
                </a:ext>
              </a:extLst>
            </p:cNvPr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rgbClr val="C40D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01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28318B-8B9E-0E36-1652-4F0F23E12C34}"/>
                </a:ext>
              </a:extLst>
            </p:cNvPr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noFill/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E63022-9FC8-92E3-ACA2-4EF5EB7E3B91}"/>
                </a:ext>
              </a:extLst>
            </p:cNvPr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F99406-0205-755D-A421-62CEC9D25B0B}"/>
                </a:ext>
              </a:extLst>
            </p:cNvPr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/>
                  <a:ea typeface="ＭＳ Ｐゴシック" charset="0"/>
                  <a:sym typeface="Wingdings" panose="05000000000000000000" pitchFamily="2" charset="2"/>
                </a:rPr>
                <a:t>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481D1F-128B-9F79-BF39-1A6F2063C851}"/>
                </a:ext>
              </a:extLst>
            </p:cNvPr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r>
                <a:rPr kumimoji="0" lang="en-US" sz="1800" b="0" i="0" u="none" strike="noStrike" kern="0" cap="none" spc="0" normalizeH="0" baseline="6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CFE6BB-FEB6-8B10-7782-3B64AE596328}"/>
                </a:ext>
              </a:extLst>
            </p:cNvPr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9DD3EE-FEA1-9D26-FD51-C4DE09E8FDBF}"/>
                </a:ext>
              </a:extLst>
            </p:cNvPr>
            <p:cNvSpPr/>
            <p:nvPr/>
          </p:nvSpPr>
          <p:spPr>
            <a:xfrm>
              <a:off x="5496749" y="148831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trace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(X%*%Y)  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sum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(X*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(Y))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BDF36-12AD-83F4-5299-E7BFCB97D931}"/>
                </a:ext>
              </a:extLst>
            </p:cNvPr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3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82F49B-6B97-4A0B-E954-09ED416DBF72}"/>
                </a:ext>
              </a:extLst>
            </p:cNvPr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EB0C7E3-D90B-2EC0-BE81-081EC8A4DEE5}"/>
              </a:ext>
            </a:extLst>
          </p:cNvPr>
          <p:cNvSpPr/>
          <p:nvPr/>
        </p:nvSpPr>
        <p:spPr>
          <a:xfrm>
            <a:off x="6028469" y="4084226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ea typeface="ＭＳ Ｐゴシック" charset="0"/>
              <a:sym typeface="Wingdings" panose="05000000000000000000" pitchFamily="2" charset="2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5EA37-48CB-DB8A-6734-0E1DE19CF96B}"/>
              </a:ext>
            </a:extLst>
          </p:cNvPr>
          <p:cNvGrpSpPr/>
          <p:nvPr/>
        </p:nvGrpSpPr>
        <p:grpSpPr>
          <a:xfrm>
            <a:off x="8952625" y="4904768"/>
            <a:ext cx="2368902" cy="1117437"/>
            <a:chOff x="1447800" y="2455590"/>
            <a:chExt cx="2368902" cy="11174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432D6-3C1E-4E56-D8DB-325041055A10}"/>
                </a:ext>
              </a:extLst>
            </p:cNvPr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28" name="Right Bracket 27">
              <a:extLst>
                <a:ext uri="{FF2B5EF4-FFF2-40B4-BE49-F238E27FC236}">
                  <a16:creationId xmlns:a16="http://schemas.microsoft.com/office/drawing/2014/main" id="{D853ED80-930C-FF87-ED9F-8A83C2CEE459}"/>
                </a:ext>
              </a:extLst>
            </p:cNvPr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83E033-9935-ECC4-BD68-A8BB75ECF9B1}"/>
                </a:ext>
              </a:extLst>
            </p:cNvPr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0" name="Right Bracket 29">
              <a:extLst>
                <a:ext uri="{FF2B5EF4-FFF2-40B4-BE49-F238E27FC236}">
                  <a16:creationId xmlns:a16="http://schemas.microsoft.com/office/drawing/2014/main" id="{33D3B069-9CF1-D867-8EFF-2AAE7A422D98}"/>
                </a:ext>
              </a:extLst>
            </p:cNvPr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A79E1-B92C-75A7-49CC-F46641106F9F}"/>
                </a:ext>
              </a:extLst>
            </p:cNvPr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E9CD5-D911-D02E-BBCB-AC8EB53E7163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1866F7-208A-E2C0-B874-C19F7FC5D045}"/>
              </a:ext>
            </a:extLst>
          </p:cNvPr>
          <p:cNvSpPr txBox="1"/>
          <p:nvPr/>
        </p:nvSpPr>
        <p:spPr>
          <a:xfrm>
            <a:off x="6238947" y="6047536"/>
            <a:ext cx="472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6DBF44-E313-B154-0EA3-481A2912F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16" y="5432235"/>
            <a:ext cx="850749" cy="8507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F72402-5D56-BE7F-8CD2-87F0C14FA120}"/>
              </a:ext>
            </a:extLst>
          </p:cNvPr>
          <p:cNvSpPr/>
          <p:nvPr/>
        </p:nvSpPr>
        <p:spPr>
          <a:xfrm>
            <a:off x="3093988" y="5575090"/>
            <a:ext cx="2086471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Sparsity Estimation &amp; Sparse DP Enum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40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3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A1C61-DBF0-8763-0B32-E501BE86E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CC35D-96B5-EB5C-0C74-7A591407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31" y="1162148"/>
            <a:ext cx="7724686" cy="59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896B1-6D09-1A90-9D22-601A950A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231" y="1162148"/>
            <a:ext cx="7875874" cy="2074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23A11-C52A-9B73-A867-E2853AD3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31" y="1162149"/>
            <a:ext cx="7875873" cy="448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C590B-9F53-06C5-2138-BA0FB941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231" y="1162149"/>
            <a:ext cx="7875873" cy="453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95762C-28F5-C380-88CC-973EA0D0ACCB}"/>
              </a:ext>
            </a:extLst>
          </p:cNvPr>
          <p:cNvGrpSpPr/>
          <p:nvPr/>
        </p:nvGrpSpPr>
        <p:grpSpPr>
          <a:xfrm>
            <a:off x="8641119" y="282698"/>
            <a:ext cx="1677597" cy="888685"/>
            <a:chOff x="7250172" y="363530"/>
            <a:chExt cx="1677597" cy="8886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BE8A17-CB04-04F1-2B23-876F7E78E470}"/>
                </a:ext>
              </a:extLst>
            </p:cNvPr>
            <p:cNvSpPr txBox="1"/>
            <p:nvPr/>
          </p:nvSpPr>
          <p:spPr>
            <a:xfrm>
              <a:off x="7250172" y="363530"/>
              <a:ext cx="16775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125,200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tests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8,100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DSL tests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ADAE82-6BE2-AA4B-F767-FF9297C538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7ECB396-AA8B-C102-1305-1794AD151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26EC921-39D7-7547-E365-C36C45B2C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A339F5-56D1-9A4D-245E-C5250F5CED77}"/>
              </a:ext>
            </a:extLst>
          </p:cNvPr>
          <p:cNvSpPr txBox="1"/>
          <p:nvPr/>
        </p:nvSpPr>
        <p:spPr>
          <a:xfrm>
            <a:off x="4640439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01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8EA04DA-59D6-65AC-BA57-9E2A5452777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0C176-D95B-B7E7-6E76-E6E069AEC0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Automatic Generation of Cleaning Pipelines</a:t>
            </a:r>
          </a:p>
          <a:p>
            <a:pPr lvl="1"/>
            <a:r>
              <a:rPr lang="en-US" sz="1800" dirty="0"/>
              <a:t>Library of robust, parameterized </a:t>
            </a:r>
            <a:r>
              <a:rPr lang="en-US" sz="1800" b="1" dirty="0">
                <a:solidFill>
                  <a:srgbClr val="7889FB"/>
                </a:solidFill>
              </a:rPr>
              <a:t>data cleaning primitives</a:t>
            </a:r>
            <a:r>
              <a:rPr lang="en-US" sz="1800" dirty="0"/>
              <a:t> 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Enumeration of DAGs </a:t>
            </a:r>
            <a:r>
              <a:rPr lang="en-US" sz="1800" dirty="0"/>
              <a:t>of primitives &amp; </a:t>
            </a:r>
            <a:r>
              <a:rPr lang="en-US" sz="1800" b="1" dirty="0">
                <a:solidFill>
                  <a:srgbClr val="7889FB"/>
                </a:solidFill>
              </a:rPr>
              <a:t>hyper-parameter optimization </a:t>
            </a:r>
            <a:r>
              <a:rPr lang="en-US" sz="1800" dirty="0">
                <a:solidFill>
                  <a:schemeClr val="tx1"/>
                </a:solidFill>
              </a:rPr>
              <a:t>(evolutionary, HB)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8188E-C388-6187-558F-D25B9332F3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8AD3022-3648-8BF6-DDA1-4D0B2BBC0F06}"/>
              </a:ext>
            </a:extLst>
          </p:cNvPr>
          <p:cNvCxnSpPr>
            <a:stCxn id="134" idx="3"/>
            <a:endCxn id="108" idx="0"/>
          </p:cNvCxnSpPr>
          <p:nvPr/>
        </p:nvCxnSpPr>
        <p:spPr>
          <a:xfrm flipH="1">
            <a:off x="4716952" y="3515845"/>
            <a:ext cx="1181976" cy="734149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B1FC3539-A5A5-472D-05CE-D147C0039535}"/>
              </a:ext>
            </a:extLst>
          </p:cNvPr>
          <p:cNvGraphicFramePr>
            <a:graphicFrameLocks noGrp="1"/>
          </p:cNvGraphicFramePr>
          <p:nvPr/>
        </p:nvGraphicFramePr>
        <p:xfrm>
          <a:off x="3164508" y="4249994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B58D8BC-C5A3-E68F-433B-5A9EA888DF52}"/>
              </a:ext>
            </a:extLst>
          </p:cNvPr>
          <p:cNvGraphicFramePr>
            <a:graphicFrameLocks noGrp="1"/>
          </p:cNvGraphicFramePr>
          <p:nvPr/>
        </p:nvGraphicFramePr>
        <p:xfrm>
          <a:off x="6368673" y="4254070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F2B89B4-C581-9897-DF40-F6C5EE297231}"/>
              </a:ext>
            </a:extLst>
          </p:cNvPr>
          <p:cNvGrpSpPr/>
          <p:nvPr/>
        </p:nvGrpSpPr>
        <p:grpSpPr>
          <a:xfrm>
            <a:off x="4579550" y="2602287"/>
            <a:ext cx="3494363" cy="946227"/>
            <a:chOff x="2984216" y="2631471"/>
            <a:chExt cx="3494363" cy="946227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B1AD2E1-AD89-026F-A7B4-21E01FE6218C}"/>
                </a:ext>
              </a:extLst>
            </p:cNvPr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4159047-0BDF-963F-6AE8-9B729B933EB1}"/>
                  </a:ext>
                </a:extLst>
              </p:cNvPr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F172C5-5DBA-DB20-F511-805A5CCFCDF5}"/>
                    </a:ext>
                  </a:extLst>
                </p:cNvPr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0142900-F200-C0EB-823B-4C14234732F9}"/>
                    </a:ext>
                  </a:extLst>
                </p:cNvPr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5762189-4065-4275-7E39-774E51B82940}"/>
                    </a:ext>
                  </a:extLst>
                </p:cNvPr>
                <p:cNvCxnSpPr>
                  <a:endCxn id="131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ACACF4D-2295-B49D-0867-E4AECEBEC918}"/>
                    </a:ext>
                  </a:extLst>
                </p:cNvPr>
                <p:cNvCxnSpPr>
                  <a:endCxn id="134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7284B709-873E-CBA4-E6E5-07989BE66A61}"/>
                    </a:ext>
                  </a:extLst>
                </p:cNvPr>
                <p:cNvCxnSpPr>
                  <a:endCxn id="133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63F2850-46B8-A12B-913E-B39E7836CC87}"/>
                    </a:ext>
                  </a:extLst>
                </p:cNvPr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E36F20EF-85A5-70C1-88E2-9552552057E0}"/>
                    </a:ext>
                  </a:extLst>
                </p:cNvPr>
                <p:cNvCxnSpPr>
                  <a:endCxn id="132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ACD75059-B1AB-D296-969F-C15D5474AF36}"/>
                    </a:ext>
                  </a:extLst>
                </p:cNvPr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E6B1990-A999-CF6F-1C9F-98DECB4EF494}"/>
                    </a:ext>
                  </a:extLst>
                </p:cNvPr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3400C529-237D-5010-9AB8-2A762677FE13}"/>
                    </a:ext>
                  </a:extLst>
                </p:cNvPr>
                <p:cNvCxnSpPr>
                  <a:endCxn id="125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F049D7CC-2CD8-D7F6-8C13-E1C08330B52A}"/>
                    </a:ext>
                  </a:extLst>
                </p:cNvPr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8B306A8-F8FC-C20C-D2C2-B4FB3C83F0E5}"/>
                    </a:ext>
                  </a:extLst>
                </p:cNvPr>
                <p:cNvCxnSpPr>
                  <a:stCxn id="135" idx="3"/>
                  <a:endCxn id="130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CF44C42F-09FC-0FEC-5A89-02C496F188D2}"/>
                    </a:ext>
                  </a:extLst>
                </p:cNvPr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59B4234F-3A9A-2984-70E2-8D8280B3B941}"/>
                    </a:ext>
                  </a:extLst>
                </p:cNvPr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EEADB5DF-7865-91D1-7A65-1E3D2F45CC25}"/>
                    </a:ext>
                  </a:extLst>
                </p:cNvPr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CE0501F-4D35-C514-3A26-195DFDCDBD8A}"/>
                    </a:ext>
                  </a:extLst>
                </p:cNvPr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4C6AF647-3376-0B44-A43E-4B62E0E0DAC9}"/>
                    </a:ext>
                  </a:extLst>
                </p:cNvPr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6077CD8-11A0-5ABF-B3B5-A790170FFFD1}"/>
                    </a:ext>
                  </a:extLst>
                </p:cNvPr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6A5B958-B8DC-5822-2A33-62FB4C9CA1FB}"/>
                  </a:ext>
                </a:extLst>
              </p:cNvPr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rgbClr val="C40D1E"/>
              </a:solidFill>
              <a:ln w="28575" cap="flat" cmpd="sng" algn="ctr">
                <a:solidFill>
                  <a:srgbClr val="F70146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b="1" kern="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PP</a:t>
                </a:r>
                <a:r>
                  <a: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4C864F8-12B0-5C83-656F-E62C31A52E1A}"/>
                </a:ext>
              </a:extLst>
            </p:cNvPr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EB1BE1C-48C2-9682-7BCE-A6D26BF49E5B}"/>
                </a:ext>
              </a:extLst>
            </p:cNvPr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736458C-4B53-8FCA-F749-7AA53673A4B5}"/>
                </a:ext>
              </a:extLst>
            </p:cNvPr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9F2F93-6DF8-D48B-ACC3-90D95F2EFBDE}"/>
                </a:ext>
              </a:extLst>
            </p:cNvPr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2166A1F-D6B1-D51B-8CD6-35C64B81CDD0}"/>
              </a:ext>
            </a:extLst>
          </p:cNvPr>
          <p:cNvCxnSpPr>
            <a:stCxn id="133" idx="5"/>
            <a:endCxn id="109" idx="0"/>
          </p:cNvCxnSpPr>
          <p:nvPr/>
        </p:nvCxnSpPr>
        <p:spPr>
          <a:xfrm>
            <a:off x="6833811" y="3514028"/>
            <a:ext cx="988570" cy="740042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41BA39-4176-D82A-A073-316E718774C2}"/>
              </a:ext>
            </a:extLst>
          </p:cNvPr>
          <p:cNvCxnSpPr/>
          <p:nvPr/>
        </p:nvCxnSpPr>
        <p:spPr>
          <a:xfrm>
            <a:off x="6324615" y="3171336"/>
            <a:ext cx="1521" cy="682477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C1EB3250-1617-989A-CAE8-080FB5500ED7}"/>
              </a:ext>
            </a:extLst>
          </p:cNvPr>
          <p:cNvGraphicFramePr>
            <a:graphicFrameLocks noGrp="1"/>
          </p:cNvGraphicFramePr>
          <p:nvPr/>
        </p:nvGraphicFramePr>
        <p:xfrm>
          <a:off x="4179884" y="3859538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D119585-115F-3F02-EAC1-FF53D1A2EB01}"/>
              </a:ext>
            </a:extLst>
          </p:cNvPr>
          <p:cNvGrpSpPr>
            <a:grpSpLocks noChangeAspect="1"/>
          </p:cNvGrpSpPr>
          <p:nvPr/>
        </p:nvGrpSpPr>
        <p:grpSpPr>
          <a:xfrm>
            <a:off x="10349626" y="3675336"/>
            <a:ext cx="554984" cy="560947"/>
            <a:chOff x="18811446" y="17861516"/>
            <a:chExt cx="2407848" cy="1301318"/>
          </a:xfrm>
          <a:effectLst/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28AB85A6-B9C5-89D3-693F-01A99242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id="{638862E2-18EE-D6AC-57EE-DD3CD609ABE7}"/>
                </a:ext>
              </a:extLst>
            </p:cNvPr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rgbClr val="FFFFFF">
                    <a:lumMod val="65000"/>
                  </a:srgbClr>
                </a:gs>
                <a:gs pos="50000">
                  <a:srgbClr val="FFFFFF">
                    <a:lumMod val="65000"/>
                    <a:shade val="67500"/>
                    <a:satMod val="115000"/>
                  </a:srgbClr>
                </a:gs>
                <a:gs pos="93000">
                  <a:srgbClr val="FFFFFF">
                    <a:lumMod val="6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  <a:scene3d>
              <a:camera prst="perspectiveRelaxedModerately"/>
              <a:lightRig rig="freezing" dir="t"/>
            </a:scene3d>
            <a:sp3d extrusionH="127000" prstMaterial="powder"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1B51676-3B81-B355-7157-5D757655D371}"/>
              </a:ext>
            </a:extLst>
          </p:cNvPr>
          <p:cNvSpPr txBox="1"/>
          <p:nvPr/>
        </p:nvSpPr>
        <p:spPr>
          <a:xfrm flipH="1">
            <a:off x="9986288" y="4246714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D0CB4D62-C3D3-2098-FE24-7C828406A34C}"/>
              </a:ext>
            </a:extLst>
          </p:cNvPr>
          <p:cNvGraphicFramePr>
            <a:graphicFrameLocks noGrp="1"/>
          </p:cNvGraphicFramePr>
          <p:nvPr/>
        </p:nvGraphicFramePr>
        <p:xfrm>
          <a:off x="2379825" y="4804000"/>
          <a:ext cx="1431908" cy="1578951"/>
        </p:xfrm>
        <a:graphic>
          <a:graphicData uri="http://schemas.openxmlformats.org/drawingml/2006/table">
            <a:tbl>
              <a:tblPr/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3A43ED7C-65AE-BE3D-299C-20F634787A9A}"/>
              </a:ext>
            </a:extLst>
          </p:cNvPr>
          <p:cNvGraphicFramePr>
            <a:graphicFrameLocks noGrp="1"/>
          </p:cNvGraphicFramePr>
          <p:nvPr/>
        </p:nvGraphicFramePr>
        <p:xfrm>
          <a:off x="4298337" y="4788759"/>
          <a:ext cx="1433022" cy="1587322"/>
        </p:xfrm>
        <a:graphic>
          <a:graphicData uri="http://schemas.openxmlformats.org/drawingml/2006/table">
            <a:tbl>
              <a:tblPr/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F089508F-64D6-0413-C1D9-5E7BCFACCB75}"/>
              </a:ext>
            </a:extLst>
          </p:cNvPr>
          <p:cNvGraphicFramePr>
            <a:graphicFrameLocks noGrp="1"/>
          </p:cNvGraphicFramePr>
          <p:nvPr/>
        </p:nvGraphicFramePr>
        <p:xfrm>
          <a:off x="6345540" y="4795626"/>
          <a:ext cx="1755282" cy="1583100"/>
        </p:xfrm>
        <a:graphic>
          <a:graphicData uri="http://schemas.openxmlformats.org/drawingml/2006/table">
            <a:tbl>
              <a:tblPr/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1ACBF410-8DF8-D561-1C20-BF0CD6B624D1}"/>
              </a:ext>
            </a:extLst>
          </p:cNvPr>
          <p:cNvGraphicFramePr>
            <a:graphicFrameLocks noGrp="1"/>
          </p:cNvGraphicFramePr>
          <p:nvPr/>
        </p:nvGraphicFramePr>
        <p:xfrm>
          <a:off x="8565652" y="4795626"/>
          <a:ext cx="1771074" cy="1572168"/>
        </p:xfrm>
        <a:graphic>
          <a:graphicData uri="http://schemas.openxmlformats.org/drawingml/2006/table">
            <a:tbl>
              <a:tblPr/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9688FC07-966F-20D1-4027-7322B5D3E57E}"/>
              </a:ext>
            </a:extLst>
          </p:cNvPr>
          <p:cNvSpPr txBox="1"/>
          <p:nvPr/>
        </p:nvSpPr>
        <p:spPr>
          <a:xfrm>
            <a:off x="2531393" y="6361977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F2C6F16-3C55-C16F-F8B1-B951478A0DE5}"/>
              </a:ext>
            </a:extLst>
          </p:cNvPr>
          <p:cNvSpPr txBox="1"/>
          <p:nvPr/>
        </p:nvSpPr>
        <p:spPr>
          <a:xfrm>
            <a:off x="4089431" y="6360697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F0F0F"/>
                </a:solidFill>
                <a:ea typeface="ＭＳ Ｐゴシック" charset="0"/>
              </a:rPr>
              <a:t>After </a:t>
            </a:r>
            <a:r>
              <a:rPr lang="en-US" sz="1800" dirty="0" err="1">
                <a:solidFill>
                  <a:srgbClr val="7889FB"/>
                </a:solidFill>
                <a:ea typeface="ＭＳ Ｐゴシック" charset="0"/>
              </a:rPr>
              <a:t>imputeFD</a:t>
            </a:r>
            <a:r>
              <a:rPr lang="en-US" sz="1800" dirty="0">
                <a:solidFill>
                  <a:srgbClr val="7889FB"/>
                </a:solidFill>
                <a:ea typeface="ＭＳ Ｐゴシック" charset="0"/>
              </a:rPr>
              <a:t>(0.5)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D72B364-A36C-422F-EA12-67DD0F450D20}"/>
              </a:ext>
            </a:extLst>
          </p:cNvPr>
          <p:cNvSpPr txBox="1"/>
          <p:nvPr/>
        </p:nvSpPr>
        <p:spPr>
          <a:xfrm>
            <a:off x="8713583" y="6357736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E7D6AF-F141-4ABB-9C5A-1F6D21265BD1}"/>
              </a:ext>
            </a:extLst>
          </p:cNvPr>
          <p:cNvGrpSpPr>
            <a:grpSpLocks noChangeAspect="1"/>
          </p:cNvGrpSpPr>
          <p:nvPr/>
        </p:nvGrpSpPr>
        <p:grpSpPr>
          <a:xfrm>
            <a:off x="2123568" y="2574029"/>
            <a:ext cx="496527" cy="480535"/>
            <a:chOff x="6358929" y="3848272"/>
            <a:chExt cx="2418304" cy="2340419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EA34FAC-6129-09FF-0B64-27B3C5D700A3}"/>
                </a:ext>
              </a:extLst>
            </p:cNvPr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67074D9-777E-6EEE-9797-91E4041320F0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7" name="Cube 186">
                  <a:extLst>
                    <a:ext uri="{FF2B5EF4-FFF2-40B4-BE49-F238E27FC236}">
                      <a16:creationId xmlns:a16="http://schemas.microsoft.com/office/drawing/2014/main" id="{B6518F5D-F0E1-5A13-35D3-B2F2A0214082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Cube 187">
                  <a:extLst>
                    <a:ext uri="{FF2B5EF4-FFF2-40B4-BE49-F238E27FC236}">
                      <a16:creationId xmlns:a16="http://schemas.microsoft.com/office/drawing/2014/main" id="{AD356402-F2AF-AA54-D60C-A5F7BBCCD28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D33DA6BB-1DE9-4C23-17AF-E407D7BF3659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3D4F476E-F130-BCC5-EA1F-C845D9BC9CA7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4" name="Cube 183">
                  <a:extLst>
                    <a:ext uri="{FF2B5EF4-FFF2-40B4-BE49-F238E27FC236}">
                      <a16:creationId xmlns:a16="http://schemas.microsoft.com/office/drawing/2014/main" id="{A31C6814-F0BA-E53C-8460-5854DD5F9D8E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Cube 184">
                  <a:extLst>
                    <a:ext uri="{FF2B5EF4-FFF2-40B4-BE49-F238E27FC236}">
                      <a16:creationId xmlns:a16="http://schemas.microsoft.com/office/drawing/2014/main" id="{9FB0C214-7E40-8D1D-08F0-08820BB2DA9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Cube 185">
                  <a:extLst>
                    <a:ext uri="{FF2B5EF4-FFF2-40B4-BE49-F238E27FC236}">
                      <a16:creationId xmlns:a16="http://schemas.microsoft.com/office/drawing/2014/main" id="{2F87C3A8-BC7C-9C49-804E-1B59E6E2DDFF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E84C1DA-F896-AF18-7A12-AEB0490EA371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1" name="Cube 180">
                  <a:extLst>
                    <a:ext uri="{FF2B5EF4-FFF2-40B4-BE49-F238E27FC236}">
                      <a16:creationId xmlns:a16="http://schemas.microsoft.com/office/drawing/2014/main" id="{FBD0CBE6-25F4-A1B4-FC0B-7F31DD97274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Cube 181">
                  <a:extLst>
                    <a:ext uri="{FF2B5EF4-FFF2-40B4-BE49-F238E27FC236}">
                      <a16:creationId xmlns:a16="http://schemas.microsoft.com/office/drawing/2014/main" id="{080618D5-220B-34AA-1636-494335AFA13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Cube 182">
                  <a:extLst>
                    <a:ext uri="{FF2B5EF4-FFF2-40B4-BE49-F238E27FC236}">
                      <a16:creationId xmlns:a16="http://schemas.microsoft.com/office/drawing/2014/main" id="{62861F8F-DC9D-5D26-ECB1-48BBC7B9B0E8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185F23C-A723-85F4-F9B3-D01008281EC3}"/>
                </a:ext>
              </a:extLst>
            </p:cNvPr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44EFB71-D26D-2687-3EC0-80DBAC3DDB8D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5" name="Cube 174">
                  <a:extLst>
                    <a:ext uri="{FF2B5EF4-FFF2-40B4-BE49-F238E27FC236}">
                      <a16:creationId xmlns:a16="http://schemas.microsoft.com/office/drawing/2014/main" id="{5C809C50-47BE-BE72-D05E-5F2679E968F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Cube 175">
                  <a:extLst>
                    <a:ext uri="{FF2B5EF4-FFF2-40B4-BE49-F238E27FC236}">
                      <a16:creationId xmlns:a16="http://schemas.microsoft.com/office/drawing/2014/main" id="{ECEAB4BE-A6C2-4F52-4AE7-618AF2758300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Cube 176">
                  <a:extLst>
                    <a:ext uri="{FF2B5EF4-FFF2-40B4-BE49-F238E27FC236}">
                      <a16:creationId xmlns:a16="http://schemas.microsoft.com/office/drawing/2014/main" id="{065BA5BD-7C34-16C3-C497-E2D5699D8D6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A3FFB09C-E180-7FB0-044A-78E5AE34697A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2" name="Cube 171">
                  <a:extLst>
                    <a:ext uri="{FF2B5EF4-FFF2-40B4-BE49-F238E27FC236}">
                      <a16:creationId xmlns:a16="http://schemas.microsoft.com/office/drawing/2014/main" id="{D99EFF46-C393-9FD9-D02D-7C18E624BA81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Cube 172">
                  <a:extLst>
                    <a:ext uri="{FF2B5EF4-FFF2-40B4-BE49-F238E27FC236}">
                      <a16:creationId xmlns:a16="http://schemas.microsoft.com/office/drawing/2014/main" id="{805A7AF1-2791-440E-A4FE-B7452E0FCF31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Cube 173">
                  <a:extLst>
                    <a:ext uri="{FF2B5EF4-FFF2-40B4-BE49-F238E27FC236}">
                      <a16:creationId xmlns:a16="http://schemas.microsoft.com/office/drawing/2014/main" id="{10725703-C825-942C-8826-A17D0B78951C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3F061709-B738-41B4-4EA0-60909D2C17F7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69" name="Cube 168">
                  <a:extLst>
                    <a:ext uri="{FF2B5EF4-FFF2-40B4-BE49-F238E27FC236}">
                      <a16:creationId xmlns:a16="http://schemas.microsoft.com/office/drawing/2014/main" id="{A3764D96-B904-AB99-9D9C-666A8B6E43A4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Cube 169">
                  <a:extLst>
                    <a:ext uri="{FF2B5EF4-FFF2-40B4-BE49-F238E27FC236}">
                      <a16:creationId xmlns:a16="http://schemas.microsoft.com/office/drawing/2014/main" id="{1EFD84F8-8D09-6CCB-C0FF-93D075741863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Cube 170">
                  <a:extLst>
                    <a:ext uri="{FF2B5EF4-FFF2-40B4-BE49-F238E27FC236}">
                      <a16:creationId xmlns:a16="http://schemas.microsoft.com/office/drawing/2014/main" id="{7791D832-24A4-C06B-F322-4EE2FE6C233B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1F0FD60-2174-2BD6-3CD6-7AD824E5641F}"/>
                </a:ext>
              </a:extLst>
            </p:cNvPr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rgbClr val="F70146"/>
            </a:solidFill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1773646-C175-6C2B-9D6A-3926FD1B748F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3" name="Cube 162">
                  <a:extLst>
                    <a:ext uri="{FF2B5EF4-FFF2-40B4-BE49-F238E27FC236}">
                      <a16:creationId xmlns:a16="http://schemas.microsoft.com/office/drawing/2014/main" id="{EFF87773-9F64-EC9E-1385-9707C6D367AA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Cube 163">
                  <a:extLst>
                    <a:ext uri="{FF2B5EF4-FFF2-40B4-BE49-F238E27FC236}">
                      <a16:creationId xmlns:a16="http://schemas.microsoft.com/office/drawing/2014/main" id="{3F61731F-33AC-EA9A-8B73-23260BA8D00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Cube 164">
                  <a:extLst>
                    <a:ext uri="{FF2B5EF4-FFF2-40B4-BE49-F238E27FC236}">
                      <a16:creationId xmlns:a16="http://schemas.microsoft.com/office/drawing/2014/main" id="{A60B2ADC-7E36-77AF-F88D-B8ACC333C37E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68810F72-5288-257B-54C1-C7DF797D9DB9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0" name="Cube 159">
                  <a:extLst>
                    <a:ext uri="{FF2B5EF4-FFF2-40B4-BE49-F238E27FC236}">
                      <a16:creationId xmlns:a16="http://schemas.microsoft.com/office/drawing/2014/main" id="{A20030C7-9DB0-3C27-D2AC-47F39DCAF87C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Cube 160">
                  <a:extLst>
                    <a:ext uri="{FF2B5EF4-FFF2-40B4-BE49-F238E27FC236}">
                      <a16:creationId xmlns:a16="http://schemas.microsoft.com/office/drawing/2014/main" id="{9F1A5777-A932-81BD-3CAE-E3203832BDD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Cube 161">
                  <a:extLst>
                    <a:ext uri="{FF2B5EF4-FFF2-40B4-BE49-F238E27FC236}">
                      <a16:creationId xmlns:a16="http://schemas.microsoft.com/office/drawing/2014/main" id="{4CC76052-8D9F-6CC4-EA62-2FE9EF551A96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6DB067D-5ABB-8571-2EC5-9D5C8D61FB78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57" name="Cube 156">
                  <a:extLst>
                    <a:ext uri="{FF2B5EF4-FFF2-40B4-BE49-F238E27FC236}">
                      <a16:creationId xmlns:a16="http://schemas.microsoft.com/office/drawing/2014/main" id="{EF08A080-0605-20F1-C45F-90A5585D8117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Cube 157">
                  <a:extLst>
                    <a:ext uri="{FF2B5EF4-FFF2-40B4-BE49-F238E27FC236}">
                      <a16:creationId xmlns:a16="http://schemas.microsoft.com/office/drawing/2014/main" id="{5AB470B3-1722-A430-490A-41970C536EDB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Cube 158">
                  <a:extLst>
                    <a:ext uri="{FF2B5EF4-FFF2-40B4-BE49-F238E27FC236}">
                      <a16:creationId xmlns:a16="http://schemas.microsoft.com/office/drawing/2014/main" id="{C5A5D408-0AE0-1DCC-2DC6-0F931C6B8B80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90" name="Right Arrow 107">
            <a:extLst>
              <a:ext uri="{FF2B5EF4-FFF2-40B4-BE49-F238E27FC236}">
                <a16:creationId xmlns:a16="http://schemas.microsoft.com/office/drawing/2014/main" id="{A9C40A93-7E07-1222-BCB7-4BDF4CFD5A34}"/>
              </a:ext>
            </a:extLst>
          </p:cNvPr>
          <p:cNvSpPr/>
          <p:nvPr/>
        </p:nvSpPr>
        <p:spPr>
          <a:xfrm>
            <a:off x="3268809" y="3057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42AAA40B-6665-1BEE-076F-4A968F60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02" y="3261920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BE99BC80-1B2A-28D1-E10A-0FFA98072C42}"/>
              </a:ext>
            </a:extLst>
          </p:cNvPr>
          <p:cNvSpPr txBox="1"/>
          <p:nvPr/>
        </p:nvSpPr>
        <p:spPr>
          <a:xfrm>
            <a:off x="1260605" y="2490392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A473292-DDCC-051E-3A8C-3317F52D2724}"/>
              </a:ext>
            </a:extLst>
          </p:cNvPr>
          <p:cNvSpPr txBox="1"/>
          <p:nvPr/>
        </p:nvSpPr>
        <p:spPr>
          <a:xfrm>
            <a:off x="1225191" y="3126109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8250C77-4847-65F2-BE63-6E8C72757F26}"/>
              </a:ext>
            </a:extLst>
          </p:cNvPr>
          <p:cNvSpPr txBox="1"/>
          <p:nvPr/>
        </p:nvSpPr>
        <p:spPr>
          <a:xfrm>
            <a:off x="6715035" y="63570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95" name="Right Arrow 112">
            <a:extLst>
              <a:ext uri="{FF2B5EF4-FFF2-40B4-BE49-F238E27FC236}">
                <a16:creationId xmlns:a16="http://schemas.microsoft.com/office/drawing/2014/main" id="{721D0799-5396-7A8F-F1E6-B95D95044400}"/>
              </a:ext>
            </a:extLst>
          </p:cNvPr>
          <p:cNvSpPr/>
          <p:nvPr/>
        </p:nvSpPr>
        <p:spPr>
          <a:xfrm>
            <a:off x="3892637" y="5402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6" name="Right Arrow 113">
            <a:extLst>
              <a:ext uri="{FF2B5EF4-FFF2-40B4-BE49-F238E27FC236}">
                <a16:creationId xmlns:a16="http://schemas.microsoft.com/office/drawing/2014/main" id="{4FA52D94-FB09-09AD-F1A7-163B547B93ED}"/>
              </a:ext>
            </a:extLst>
          </p:cNvPr>
          <p:cNvSpPr/>
          <p:nvPr/>
        </p:nvSpPr>
        <p:spPr>
          <a:xfrm>
            <a:off x="8184431" y="5397670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1B697E1-FF39-CA92-C49A-1222B26C8642}"/>
              </a:ext>
            </a:extLst>
          </p:cNvPr>
          <p:cNvSpPr txBox="1"/>
          <p:nvPr/>
        </p:nvSpPr>
        <p:spPr>
          <a:xfrm>
            <a:off x="1157056" y="3765956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98" name="Right Arrow 119">
            <a:extLst>
              <a:ext uri="{FF2B5EF4-FFF2-40B4-BE49-F238E27FC236}">
                <a16:creationId xmlns:a16="http://schemas.microsoft.com/office/drawing/2014/main" id="{98B717F0-2A34-89F4-581C-B2AC96240F11}"/>
              </a:ext>
            </a:extLst>
          </p:cNvPr>
          <p:cNvSpPr/>
          <p:nvPr/>
        </p:nvSpPr>
        <p:spPr>
          <a:xfrm>
            <a:off x="8871912" y="3062504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9F1AC46-141A-908D-53D2-4B9AAE6F8B94}"/>
              </a:ext>
            </a:extLst>
          </p:cNvPr>
          <p:cNvGrpSpPr/>
          <p:nvPr/>
        </p:nvGrpSpPr>
        <p:grpSpPr>
          <a:xfrm rot="5400000">
            <a:off x="9780177" y="3055699"/>
            <a:ext cx="388442" cy="325885"/>
            <a:chOff x="5581337" y="3056661"/>
            <a:chExt cx="293277" cy="23670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2FE6899-BCB5-DC4A-41B3-0652231C2D21}"/>
                </a:ext>
              </a:extLst>
            </p:cNvPr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A4C2D4B-1851-EE94-7BD8-A510D5444351}"/>
                </a:ext>
              </a:extLst>
            </p:cNvPr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135CF3B-ACFD-B6A4-9E62-FA6D4F065489}"/>
                </a:ext>
              </a:extLst>
            </p:cNvPr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C12BFB9-16AE-55D2-1E13-5D7AD42AD3C8}"/>
                </a:ext>
              </a:extLst>
            </p:cNvPr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1D055840-03BD-9DC3-7ED5-175182CB91AF}"/>
              </a:ext>
            </a:extLst>
          </p:cNvPr>
          <p:cNvSpPr txBox="1"/>
          <p:nvPr/>
        </p:nvSpPr>
        <p:spPr>
          <a:xfrm flipH="1">
            <a:off x="10003936" y="2895369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080913F-E395-6D1C-54F7-55D14EED3B86}"/>
              </a:ext>
            </a:extLst>
          </p:cNvPr>
          <p:cNvSpPr txBox="1"/>
          <p:nvPr/>
        </p:nvSpPr>
        <p:spPr>
          <a:xfrm>
            <a:off x="7270589" y="2313750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B8856D1-0993-0378-E5C0-6E6A55053822}"/>
              </a:ext>
            </a:extLst>
          </p:cNvPr>
          <p:cNvSpPr txBox="1"/>
          <p:nvPr/>
        </p:nvSpPr>
        <p:spPr>
          <a:xfrm flipH="1">
            <a:off x="4534771" y="2578031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77A596F-BAA1-5E03-FF52-10E68B513923}"/>
              </a:ext>
            </a:extLst>
          </p:cNvPr>
          <p:cNvSpPr txBox="1"/>
          <p:nvPr/>
        </p:nvSpPr>
        <p:spPr>
          <a:xfrm flipH="1">
            <a:off x="3930085" y="2986068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Physical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791B8-40CD-2DE5-F69F-272643C85D75}"/>
              </a:ext>
            </a:extLst>
          </p:cNvPr>
          <p:cNvSpPr txBox="1"/>
          <p:nvPr/>
        </p:nvSpPr>
        <p:spPr>
          <a:xfrm>
            <a:off x="3662979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SIGMOD’24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2ECE9-D864-8901-91A3-F7095FCCF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69" y="414376"/>
            <a:ext cx="704545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7" grpId="0"/>
      <p:bldP spid="148" grpId="0"/>
      <p:bldP spid="149" grpId="0"/>
      <p:bldP spid="190" grpId="0" animBg="1"/>
      <p:bldP spid="192" grpId="0"/>
      <p:bldP spid="193" grpId="0"/>
      <p:bldP spid="194" grpId="0"/>
      <p:bldP spid="195" grpId="0" animBg="1"/>
      <p:bldP spid="196" grpId="0" animBg="1"/>
      <p:bldP spid="197" grpId="0"/>
      <p:bldP spid="198" grpId="0" animBg="1"/>
      <p:bldP spid="204" grpId="0"/>
      <p:bldP spid="205" grpId="0"/>
      <p:bldP spid="206" grpId="0"/>
      <p:bldP spid="20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824C-6A19-A6AD-232C-A3A9DEABB671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833DA-A930-C393-E1C3-40FCAB60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022BB3B-444C-FB07-8300-F78025215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935" y="304663"/>
            <a:ext cx="695325" cy="87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06B681-16FD-3096-23EB-260D652E8A3A}"/>
              </a:ext>
            </a:extLst>
          </p:cNvPr>
          <p:cNvSpPr txBox="1"/>
          <p:nvPr/>
        </p:nvSpPr>
        <p:spPr>
          <a:xfrm>
            <a:off x="458787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SIGMOD’21b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Lineage as Key Enabling Technique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Trace lineage of ops </a:t>
            </a:r>
            <a:r>
              <a:rPr lang="en-US" sz="1800" dirty="0"/>
              <a:t>(incl. non-determinism), </a:t>
            </a:r>
            <a:r>
              <a:rPr lang="en-US" sz="1800" b="1" dirty="0" err="1">
                <a:solidFill>
                  <a:srgbClr val="7889FB"/>
                </a:solidFill>
              </a:rPr>
              <a:t>dedup</a:t>
            </a:r>
            <a:r>
              <a:rPr lang="en-US" sz="1800" b="1" dirty="0">
                <a:solidFill>
                  <a:srgbClr val="7889FB"/>
                </a:solidFill>
              </a:rPr>
              <a:t> for loops</a:t>
            </a:r>
            <a:r>
              <a:rPr lang="en-US" sz="1800" dirty="0"/>
              <a:t>/</a:t>
            </a:r>
            <a:r>
              <a:rPr lang="en-US" sz="1800" dirty="0" err="1"/>
              <a:t>funcs</a:t>
            </a:r>
            <a:endParaRPr lang="en-US" sz="1800" dirty="0"/>
          </a:p>
          <a:p>
            <a:pPr lvl="1"/>
            <a:r>
              <a:rPr lang="en-US" sz="1800" dirty="0"/>
              <a:t>Model versioning, </a:t>
            </a:r>
            <a:r>
              <a:rPr lang="en-US" sz="1800" b="1" dirty="0">
                <a:solidFill>
                  <a:srgbClr val="7889FB"/>
                </a:solidFill>
              </a:rPr>
              <a:t>data reuse</a:t>
            </a:r>
            <a:r>
              <a:rPr lang="en-US" sz="1800" dirty="0"/>
              <a:t>, incr. maintenance,  </a:t>
            </a:r>
            <a:r>
              <a:rPr lang="en-US" sz="1800" dirty="0" err="1"/>
              <a:t>autodiff</a:t>
            </a:r>
            <a:r>
              <a:rPr lang="en-US" sz="1800" dirty="0"/>
              <a:t>, debugging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76094-F1F1-65A7-B507-9A03F4874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33" y="404807"/>
            <a:ext cx="630822" cy="841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376F1-08C0-F5CC-C09F-1BEAE55B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55" y="404807"/>
            <a:ext cx="841248" cy="8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F1A44-23EB-1E41-24D5-6D604EBC5B85}"/>
              </a:ext>
            </a:extLst>
          </p:cNvPr>
          <p:cNvSpPr txBox="1"/>
          <p:nvPr/>
        </p:nvSpPr>
        <p:spPr>
          <a:xfrm>
            <a:off x="5239535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744864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410089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642260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269366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753704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494374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4F491C9-13BF-BBD4-9AE8-85E3FAF8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200" y="1568860"/>
            <a:ext cx="3486455" cy="10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A9B8E6-02A3-921B-1B22-523A42D191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Lossless Matrix Compression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Improved general applicability</a:t>
            </a:r>
            <a:r>
              <a:rPr lang="en-US" sz="1800" dirty="0"/>
              <a:t> (adaptive compression time, </a:t>
            </a:r>
            <a:br>
              <a:rPr lang="en-US" sz="1800" dirty="0"/>
            </a:br>
            <a:r>
              <a:rPr lang="en-US" sz="1800" dirty="0"/>
              <a:t>new compression schemes, new kernels, intermediates, workload-aware)</a:t>
            </a:r>
          </a:p>
          <a:p>
            <a:pPr lvl="1"/>
            <a:r>
              <a:rPr lang="en-US" sz="1800" dirty="0"/>
              <a:t>Sparsity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(data redundancy, structural redundancy)</a:t>
            </a:r>
            <a:endParaRPr lang="en-US" sz="1800" dirty="0"/>
          </a:p>
          <a:p>
            <a:pPr lvl="8"/>
            <a:endParaRPr lang="en-US" sz="300" dirty="0"/>
          </a:p>
          <a:p>
            <a:r>
              <a:rPr lang="en-US" sz="2000" dirty="0"/>
              <a:t>Workload-aware Compression</a:t>
            </a:r>
          </a:p>
          <a:p>
            <a:pPr lvl="1"/>
            <a:r>
              <a:rPr lang="en-US" sz="1800" dirty="0"/>
              <a:t>Workload summary 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Compressed Representation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 execution planning</a:t>
            </a:r>
            <a:endParaRPr lang="en-US" sz="1800" dirty="0"/>
          </a:p>
          <a:p>
            <a:pPr lvl="7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</a:t>
            </a:r>
            <a:r>
              <a:rPr lang="en-US" sz="2000" b="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1800" dirty="0"/>
              <a:t>Frame compression, compressed I/O</a:t>
            </a:r>
          </a:p>
          <a:p>
            <a:pPr lvl="1"/>
            <a:r>
              <a:rPr lang="en-US" sz="1800" b="0" dirty="0"/>
              <a:t>Compressed feature transformations</a:t>
            </a:r>
          </a:p>
          <a:p>
            <a:pPr lvl="1"/>
            <a:r>
              <a:rPr lang="en-US" sz="1800" b="0" dirty="0"/>
              <a:t>Morphing of compressed data</a:t>
            </a:r>
            <a:endParaRPr lang="en-DE" sz="1800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1F43E-EBC6-5E1A-707D-6788296811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Compressed Linear Algebra Extended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FDFEC-26E5-6A81-8A0F-7C9731E6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58" y="3213914"/>
            <a:ext cx="5975819" cy="2403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3EF0C-7489-3F5D-2C2F-853FBFF3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69" y="1384609"/>
            <a:ext cx="2636110" cy="1693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8C026-55CF-0363-9E90-5F58D8BED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205" y="398385"/>
            <a:ext cx="840730" cy="84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03DD9-8C0F-556A-F853-6B38ED3BF6EA}"/>
              </a:ext>
            </a:extLst>
          </p:cNvPr>
          <p:cNvSpPr txBox="1"/>
          <p:nvPr/>
        </p:nvSpPr>
        <p:spPr>
          <a:xfrm>
            <a:off x="5435476" y="417250"/>
            <a:ext cx="336214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PVLDB’16a, VLDBJ’18, SIGMOD’23a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477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C38F42-AE9A-1EDE-DA05-CCEE03B56EEA}"/>
              </a:ext>
            </a:extLst>
          </p:cNvPr>
          <p:cNvSpPr txBox="1"/>
          <p:nvPr/>
        </p:nvSpPr>
        <p:spPr>
          <a:xfrm>
            <a:off x="3168974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SIGMOD’21c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E352C-5B01-8469-4DB5-8B2EC66DCF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7" y="2582402"/>
            <a:ext cx="11005512" cy="717437"/>
          </a:xfrm>
        </p:spPr>
        <p:txBody>
          <a:bodyPr/>
          <a:lstStyle/>
          <a:p>
            <a:r>
              <a:rPr lang="en-US" dirty="0"/>
              <a:t>DAPHNE: </a:t>
            </a:r>
            <a:r>
              <a:rPr lang="en-US" sz="3700" dirty="0"/>
              <a:t>An Open and Extensible System Infrastructure for Integrated Data Analysis Pipelines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0D6F2-FEF3-2583-B019-7464722D03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https://github.com/daphne-eu/daphne</a:t>
            </a:r>
            <a:endParaRPr lang="en-US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ABC98978-10B1-573E-7C7D-2E61FE25BA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9564" y="5195193"/>
            <a:ext cx="2104511" cy="486826"/>
          </a:xfrm>
          <a:prstGeom prst="rect">
            <a:avLst/>
          </a:prstGeom>
        </p:spPr>
      </p:pic>
      <p:pic>
        <p:nvPicPr>
          <p:cNvPr id="7" name="Picture 2" descr="Grant from EU Horizon 2020 — BiotaTec">
            <a:extLst>
              <a:ext uri="{FF2B5EF4-FFF2-40B4-BE49-F238E27FC236}">
                <a16:creationId xmlns:a16="http://schemas.microsoft.com/office/drawing/2014/main" id="{639C0A10-5B5F-2526-E4B4-7E4B1168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0" y="5190390"/>
            <a:ext cx="784809" cy="5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daphne-eu.github.io/resources/Intel.jpg">
            <a:extLst>
              <a:ext uri="{FF2B5EF4-FFF2-40B4-BE49-F238E27FC236}">
                <a16:creationId xmlns:a16="http://schemas.microsoft.com/office/drawing/2014/main" id="{DEA5F776-1DBD-BDDE-E464-D885BE4731E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51610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daphne-eu.github.io/resources/KNOW.jpg">
            <a:extLst>
              <a:ext uri="{FF2B5EF4-FFF2-40B4-BE49-F238E27FC236}">
                <a16:creationId xmlns:a16="http://schemas.microsoft.com/office/drawing/2014/main" id="{35B7673E-627D-BA77-3575-16880D01AAC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232319"/>
            <a:ext cx="685800" cy="29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daphne-eu.github.io/resources/AVL.jpg">
            <a:extLst>
              <a:ext uri="{FF2B5EF4-FFF2-40B4-BE49-F238E27FC236}">
                <a16:creationId xmlns:a16="http://schemas.microsoft.com/office/drawing/2014/main" id="{AC3AF9F1-67B4-58AD-0094-32E5AA2BEA8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570680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>
            <a:extLst>
              <a:ext uri="{FF2B5EF4-FFF2-40B4-BE49-F238E27FC236}">
                <a16:creationId xmlns:a16="http://schemas.microsoft.com/office/drawing/2014/main" id="{215558E7-FE9A-0077-57C0-0103C49EE70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863646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ETH.jpg">
            <a:extLst>
              <a:ext uri="{FF2B5EF4-FFF2-40B4-BE49-F238E27FC236}">
                <a16:creationId xmlns:a16="http://schemas.microsoft.com/office/drawing/2014/main" id="{DD94FFC7-77BF-5BA6-322F-04E6319BC3B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228165"/>
            <a:ext cx="6858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HPI.jpg">
            <a:extLst>
              <a:ext uri="{FF2B5EF4-FFF2-40B4-BE49-F238E27FC236}">
                <a16:creationId xmlns:a16="http://schemas.microsoft.com/office/drawing/2014/main" id="{5FABC95D-28DF-EE4F-D535-CE4A4F982E48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396374"/>
            <a:ext cx="6858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daphne-eu.github.io/resources/ICCS.jpg">
            <a:extLst>
              <a:ext uri="{FF2B5EF4-FFF2-40B4-BE49-F238E27FC236}">
                <a16:creationId xmlns:a16="http://schemas.microsoft.com/office/drawing/2014/main" id="{C80A27DC-9E37-8B0B-3AB7-7713F0552D3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83736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daphne-eu.github.io/resources/Infineon.jpg">
            <a:extLst>
              <a:ext uri="{FF2B5EF4-FFF2-40B4-BE49-F238E27FC236}">
                <a16:creationId xmlns:a16="http://schemas.microsoft.com/office/drawing/2014/main" id="{2F1F9F46-4CDF-E902-75A5-7156E10C0963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232134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daphne-eu.github.io/resources/ITU_small.png">
            <a:extLst>
              <a:ext uri="{FF2B5EF4-FFF2-40B4-BE49-F238E27FC236}">
                <a16:creationId xmlns:a16="http://schemas.microsoft.com/office/drawing/2014/main" id="{BB6823F6-ABD8-98AA-761C-4D58360053F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5104477"/>
            <a:ext cx="685800" cy="33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daphne-eu.github.io/resources/KAI.jpg">
            <a:extLst>
              <a:ext uri="{FF2B5EF4-FFF2-40B4-BE49-F238E27FC236}">
                <a16:creationId xmlns:a16="http://schemas.microsoft.com/office/drawing/2014/main" id="{4CA5FBF8-A623-1E32-2D0B-285C05FB1B3F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217232"/>
            <a:ext cx="68580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daphne-eu.github.io/resources/TUD.jpg">
            <a:extLst>
              <a:ext uri="{FF2B5EF4-FFF2-40B4-BE49-F238E27FC236}">
                <a16:creationId xmlns:a16="http://schemas.microsoft.com/office/drawing/2014/main" id="{B3C13A55-BF13-B88A-3FE7-A1A7B0523AAB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608937"/>
            <a:ext cx="685800" cy="19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daphne-eu.github.io/resources/UM.jpg">
            <a:extLst>
              <a:ext uri="{FF2B5EF4-FFF2-40B4-BE49-F238E27FC236}">
                <a16:creationId xmlns:a16="http://schemas.microsoft.com/office/drawing/2014/main" id="{5E90741E-0DC2-9B00-C31E-18211310C86C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836805"/>
            <a:ext cx="685800" cy="40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s://daphne-eu.github.io/resources/UBAS.jpg">
            <a:extLst>
              <a:ext uri="{FF2B5EF4-FFF2-40B4-BE49-F238E27FC236}">
                <a16:creationId xmlns:a16="http://schemas.microsoft.com/office/drawing/2014/main" id="{D80C9172-3297-739E-31E4-821EB701E96C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5288168"/>
            <a:ext cx="685800" cy="22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E7BC4A-7F0C-660B-2307-79E48F2CFE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27" y="4244341"/>
            <a:ext cx="453008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1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35D31-70E9-0C2A-05F0-CFBADB9FD1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Integrated Data Analysis Pipelines</a:t>
            </a:r>
          </a:p>
          <a:p>
            <a:pPr lvl="1"/>
            <a:r>
              <a:rPr lang="en-US" dirty="0"/>
              <a:t>Open data formats, query processing</a:t>
            </a:r>
          </a:p>
          <a:p>
            <a:pPr lvl="1"/>
            <a:r>
              <a:rPr lang="en-US" dirty="0"/>
              <a:t>Data preprocessing and cleaning</a:t>
            </a:r>
          </a:p>
          <a:p>
            <a:pPr lvl="1"/>
            <a:r>
              <a:rPr lang="en-US" dirty="0"/>
              <a:t>ML model training and scoring</a:t>
            </a:r>
          </a:p>
          <a:p>
            <a:pPr lvl="1"/>
            <a:r>
              <a:rPr lang="en-US" dirty="0"/>
              <a:t>HPC, custom codes, and simulations</a:t>
            </a:r>
          </a:p>
          <a:p>
            <a:pPr lvl="1"/>
            <a:endParaRPr lang="en-US" dirty="0"/>
          </a:p>
          <a:p>
            <a:r>
              <a:rPr lang="en-US" dirty="0"/>
              <a:t>Hardware Challenges</a:t>
            </a:r>
          </a:p>
          <a:p>
            <a:pPr lvl="1"/>
            <a:r>
              <a:rPr lang="en-US" dirty="0"/>
              <a:t>DM+ML+HPC share compilation</a:t>
            </a:r>
            <a:br>
              <a:rPr lang="en-US" dirty="0"/>
            </a:br>
            <a:r>
              <a:rPr lang="en-US" dirty="0"/>
              <a:t>and runtime techniques / </a:t>
            </a:r>
            <a:br>
              <a:rPr lang="en-US" dirty="0"/>
            </a:br>
            <a:r>
              <a:rPr lang="en-US" dirty="0"/>
              <a:t>converging cluster hardware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Dennard scaling:</a:t>
            </a:r>
            <a:br>
              <a:rPr lang="en-US" dirty="0"/>
            </a:br>
            <a:r>
              <a:rPr lang="en-US" dirty="0"/>
              <a:t>P = α CFV</a:t>
            </a:r>
            <a:r>
              <a:rPr lang="en-US" baseline="30000" dirty="0"/>
              <a:t>2</a:t>
            </a:r>
            <a:r>
              <a:rPr lang="en-US" dirty="0"/>
              <a:t>  (power density 1)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Moore’s law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Amdahl’s law:</a:t>
            </a:r>
            <a:r>
              <a:rPr lang="en-US" dirty="0"/>
              <a:t> </a:t>
            </a:r>
            <a:r>
              <a:rPr lang="en-US" dirty="0" err="1"/>
              <a:t>sp</a:t>
            </a:r>
            <a:r>
              <a:rPr lang="en-US" dirty="0"/>
              <a:t> = 1/s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Increasing Specialization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E50D6-8538-9E1C-E7C8-4B34419BA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75014-B041-C8DF-9353-0C5DB8E8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001" y="3509786"/>
            <a:ext cx="1824659" cy="2214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5CA7C-3341-BD1E-8B76-2AA7BC44B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50" y="3501533"/>
            <a:ext cx="1626006" cy="2236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AFFEB-D7D5-C251-2DEB-F8B0FACBA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083" y="3473441"/>
            <a:ext cx="1714296" cy="2266108"/>
          </a:xfrm>
          <a:prstGeom prst="rect">
            <a:avLst/>
          </a:prstGeom>
        </p:spPr>
      </p:pic>
      <p:sp>
        <p:nvSpPr>
          <p:cNvPr id="9" name="Right Arrow 18">
            <a:extLst>
              <a:ext uri="{FF2B5EF4-FFF2-40B4-BE49-F238E27FC236}">
                <a16:creationId xmlns:a16="http://schemas.microsoft.com/office/drawing/2014/main" id="{D91B6422-F6AC-B27B-7699-F07752348748}"/>
              </a:ext>
            </a:extLst>
          </p:cNvPr>
          <p:cNvSpPr/>
          <p:nvPr/>
        </p:nvSpPr>
        <p:spPr>
          <a:xfrm rot="16200000">
            <a:off x="8941512" y="296676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68482-3CA2-2BCF-59F1-B6866A6F65D7}"/>
              </a:ext>
            </a:extLst>
          </p:cNvPr>
          <p:cNvSpPr/>
          <p:nvPr/>
        </p:nvSpPr>
        <p:spPr>
          <a:xfrm>
            <a:off x="4240513" y="-8405"/>
            <a:ext cx="4843305" cy="825419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DAPHNE Overall Objective: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Open and extensible system infrastructure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F9EFA5-93EB-3BFB-3E72-3943A3857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166" y="1196587"/>
            <a:ext cx="4117506" cy="1773588"/>
          </a:xfrm>
          <a:prstGeom prst="rect">
            <a:avLst/>
          </a:prstGeom>
        </p:spPr>
      </p:pic>
      <p:sp>
        <p:nvSpPr>
          <p:cNvPr id="12" name="Right Arrow 25">
            <a:extLst>
              <a:ext uri="{FF2B5EF4-FFF2-40B4-BE49-F238E27FC236}">
                <a16:creationId xmlns:a16="http://schemas.microsoft.com/office/drawing/2014/main" id="{C3FF5F4A-7C94-9F90-0485-4E0D7AF1F94F}"/>
              </a:ext>
            </a:extLst>
          </p:cNvPr>
          <p:cNvSpPr/>
          <p:nvPr/>
        </p:nvSpPr>
        <p:spPr>
          <a:xfrm>
            <a:off x="4368320" y="523251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F7CD0-B45F-10DF-4973-1DF0FB2AD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DLR Earth Observation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(15 experts, 400K instances, 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ResNet20,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sz="2000" b="1" dirty="0"/>
          </a:p>
          <a:p>
            <a:pPr lvl="1"/>
            <a:endParaRPr lang="en-US" dirty="0"/>
          </a:p>
          <a:p>
            <a:r>
              <a:rPr lang="en-US" sz="2000" b="1" dirty="0"/>
              <a:t>IFAT Semiconductor Ion Beam Tuning</a:t>
            </a:r>
          </a:p>
          <a:p>
            <a:r>
              <a:rPr lang="en-US" sz="2000" b="1" dirty="0"/>
              <a:t>KAI Semiconductor Material Degradation</a:t>
            </a:r>
          </a:p>
          <a:p>
            <a:r>
              <a:rPr lang="en-US" sz="2000" b="1" dirty="0"/>
              <a:t>AVL Vehicle Development Process </a:t>
            </a:r>
            <a:r>
              <a:rPr lang="en-US" sz="2000" dirty="0"/>
              <a:t>(ejector geometries, KPIs)</a:t>
            </a:r>
          </a:p>
          <a:p>
            <a:r>
              <a:rPr lang="en-US" sz="2000" b="1" dirty="0"/>
              <a:t>ML-assisted simulations, data cleaning, augmentation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15337-5BAE-A8F3-F8E7-2E7DEA4648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DAPHNE Use Cases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F89765-E591-1DCD-23BD-AEC88C9E242B}"/>
              </a:ext>
            </a:extLst>
          </p:cNvPr>
          <p:cNvSpPr/>
          <p:nvPr/>
        </p:nvSpPr>
        <p:spPr>
          <a:xfrm>
            <a:off x="5378913" y="1211086"/>
            <a:ext cx="467751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cs typeface="Calibri" panose="020F0502020204030204" pitchFamily="34" charset="0"/>
              </a:rPr>
              <a:t>[So2Sat LC42: </a:t>
            </a:r>
            <a:r>
              <a:rPr lang="en-US" sz="1300" dirty="0">
                <a:cs typeface="Calibri" panose="020F0502020204030204" pitchFamily="34" charset="0"/>
                <a:hlinkClick r:id="rId2"/>
              </a:rPr>
              <a:t>https://mediatum.ub.tum.de/1454690</a:t>
            </a:r>
            <a:r>
              <a:rPr lang="en-US" sz="1300" dirty="0"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E2AD8-C85F-E57F-A566-79B239AC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849" y="673850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8F558-BD30-2E82-EB62-BD838F7A67CC}"/>
              </a:ext>
            </a:extLst>
          </p:cNvPr>
          <p:cNvSpPr txBox="1"/>
          <p:nvPr/>
        </p:nvSpPr>
        <p:spPr>
          <a:xfrm>
            <a:off x="6349716" y="587242"/>
            <a:ext cx="36096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300" b="1" dirty="0">
                <a:cs typeface="Calibri" panose="020F0502020204030204" pitchFamily="34" charset="0"/>
              </a:rPr>
              <a:t>GRSM 8(3) 2020</a:t>
            </a:r>
            <a:r>
              <a:rPr lang="en-US" sz="1300" dirty="0"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F6E30E-AF87-DE25-BF83-D2385C86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899" y="1555058"/>
            <a:ext cx="2823622" cy="249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403C81-5FBB-A1D2-99F3-5B6CDAAF9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416" y="2586662"/>
            <a:ext cx="3202384" cy="1397422"/>
          </a:xfrm>
          <a:prstGeom prst="rect">
            <a:avLst/>
          </a:prstGeom>
        </p:spPr>
      </p:pic>
      <p:pic>
        <p:nvPicPr>
          <p:cNvPr id="10" name="Picture 9" descr="https://daphne-eu.github.io/resources/AVL.jpg">
            <a:extLst>
              <a:ext uri="{FF2B5EF4-FFF2-40B4-BE49-F238E27FC236}">
                <a16:creationId xmlns:a16="http://schemas.microsoft.com/office/drawing/2014/main" id="{3974D378-97B2-74C6-45C9-25CCB55FD3A8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891" y="5124760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>
            <a:extLst>
              <a:ext uri="{FF2B5EF4-FFF2-40B4-BE49-F238E27FC236}">
                <a16:creationId xmlns:a16="http://schemas.microsoft.com/office/drawing/2014/main" id="{1839BB58-51E7-01C7-BC12-20E70ACBF48C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52" y="673850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Infineon.jpg">
            <a:extLst>
              <a:ext uri="{FF2B5EF4-FFF2-40B4-BE49-F238E27FC236}">
                <a16:creationId xmlns:a16="http://schemas.microsoft.com/office/drawing/2014/main" id="{F58FCCB0-1010-FC6A-C0C0-14A3F86650BB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902" y="4227134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KAI.jpg">
            <a:extLst>
              <a:ext uri="{FF2B5EF4-FFF2-40B4-BE49-F238E27FC236}">
                <a16:creationId xmlns:a16="http://schemas.microsoft.com/office/drawing/2014/main" id="{1AA73FB2-4ED1-3A72-F829-20AC6D96CABF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891" y="4703178"/>
            <a:ext cx="685800" cy="320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D5691E-D8DC-F219-232A-F8718F660ECD}"/>
              </a:ext>
            </a:extLst>
          </p:cNvPr>
          <p:cNvCxnSpPr/>
          <p:nvPr/>
        </p:nvCxnSpPr>
        <p:spPr>
          <a:xfrm>
            <a:off x="431155" y="5555807"/>
            <a:ext cx="619029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33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439C5-69CC-075F-741A-171D269BE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https://www.tu.berlin/dams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2348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97F1D1B-7410-489E-77DE-C8B6C19F64C0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4B82A-43B9-327F-0E9A-A364BEF81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DAPHNE System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490EF-D0DC-AEF0-1FF4-37FC7B53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45" y="391597"/>
            <a:ext cx="572058" cy="875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FEF3A-ED3E-5846-3C19-9D514EC8D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19" y="391596"/>
            <a:ext cx="631200" cy="877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69ACD-5B63-F124-927D-21526E5C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90" y="392927"/>
            <a:ext cx="674370" cy="8760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155F18-5489-C0AD-0CCC-CC49093CB7AC}"/>
              </a:ext>
            </a:extLst>
          </p:cNvPr>
          <p:cNvSpPr/>
          <p:nvPr/>
        </p:nvSpPr>
        <p:spPr>
          <a:xfrm>
            <a:off x="9873643" y="402975"/>
            <a:ext cx="451792" cy="534433"/>
          </a:xfrm>
          <a:prstGeom prst="rect">
            <a:avLst/>
          </a:prstGeom>
          <a:solidFill>
            <a:srgbClr val="F70146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AH</a:t>
            </a: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F0E180-AC2A-E57C-5F6D-EC9328AB8A23}"/>
              </a:ext>
            </a:extLst>
          </p:cNvPr>
          <p:cNvSpPr/>
          <p:nvPr/>
        </p:nvSpPr>
        <p:spPr>
          <a:xfrm>
            <a:off x="9955704" y="587161"/>
            <a:ext cx="451792" cy="534433"/>
          </a:xfrm>
          <a:prstGeom prst="rect">
            <a:avLst/>
          </a:prstGeom>
          <a:solidFill>
            <a:srgbClr val="F70146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AK</a:t>
            </a: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12ED74-6DB6-68A4-9C3D-12ECE3DE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858" y="771296"/>
            <a:ext cx="555270" cy="7349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745F45-9779-AFD6-47C1-8CC92D9D151B}"/>
              </a:ext>
            </a:extLst>
          </p:cNvPr>
          <p:cNvSpPr txBox="1"/>
          <p:nvPr/>
        </p:nvSpPr>
        <p:spPr>
          <a:xfrm>
            <a:off x="439868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5D4E7C0-FC3C-ACEF-2072-88A506A334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52" y="1771923"/>
            <a:ext cx="8256402" cy="46669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0DFD21-F4ED-9204-73BF-DCF838B5705E}"/>
              </a:ext>
            </a:extLst>
          </p:cNvPr>
          <p:cNvSpPr/>
          <p:nvPr/>
        </p:nvSpPr>
        <p:spPr>
          <a:xfrm>
            <a:off x="1617758" y="4715074"/>
            <a:ext cx="6312967" cy="1837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2DE8F5-7487-FED4-D246-EB8927EC0724}"/>
              </a:ext>
            </a:extLst>
          </p:cNvPr>
          <p:cNvSpPr/>
          <p:nvPr/>
        </p:nvSpPr>
        <p:spPr>
          <a:xfrm>
            <a:off x="8056362" y="1754794"/>
            <a:ext cx="1875190" cy="485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F408FD-2913-296E-4F23-3A19D3DB4237}"/>
              </a:ext>
            </a:extLst>
          </p:cNvPr>
          <p:cNvSpPr txBox="1"/>
          <p:nvPr/>
        </p:nvSpPr>
        <p:spPr>
          <a:xfrm>
            <a:off x="2157471" y="5101564"/>
            <a:ext cx="101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LLVM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AA1E55-2360-F8AD-F6D7-FDC8C55B6344}"/>
              </a:ext>
            </a:extLst>
          </p:cNvPr>
          <p:cNvCxnSpPr>
            <a:endCxn id="14" idx="0"/>
          </p:cNvCxnSpPr>
          <p:nvPr/>
        </p:nvCxnSpPr>
        <p:spPr>
          <a:xfrm>
            <a:off x="2663293" y="4767624"/>
            <a:ext cx="0" cy="33394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1BD920FE-1B28-AAE0-F884-31842405BA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90" y="1774856"/>
            <a:ext cx="8256402" cy="46669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A09F71-8B94-C8F7-895C-80998ABE7F8C}"/>
              </a:ext>
            </a:extLst>
          </p:cNvPr>
          <p:cNvSpPr txBox="1"/>
          <p:nvPr/>
        </p:nvSpPr>
        <p:spPr>
          <a:xfrm>
            <a:off x="4905389" y="1771536"/>
            <a:ext cx="313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Python API w/ lazy evaluation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5327580-D664-77EB-A7FD-70C2D839BF17}"/>
              </a:ext>
            </a:extLst>
          </p:cNvPr>
          <p:cNvSpPr/>
          <p:nvPr/>
        </p:nvSpPr>
        <p:spPr>
          <a:xfrm rot="10800000" flipV="1">
            <a:off x="10025548" y="1942653"/>
            <a:ext cx="1861888" cy="1569473"/>
          </a:xfrm>
          <a:prstGeom prst="wedgeRoundRectCallout">
            <a:avLst>
              <a:gd name="adj1" fmla="val 74281"/>
              <a:gd name="adj2" fmla="val -30308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MLIR Dialects,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Extension Catalog</a:t>
            </a:r>
            <a:r>
              <a:rPr lang="en-US" dirty="0">
                <a:solidFill>
                  <a:srgbClr val="000000"/>
                </a:solidFill>
              </a:rPr>
              <a:t> (new data types, kernels,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scheduling </a:t>
            </a:r>
            <a:r>
              <a:rPr lang="en-US" dirty="0" err="1">
                <a:solidFill>
                  <a:srgbClr val="000000"/>
                </a:solidFill>
              </a:rPr>
              <a:t>algs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2ACC890-BF87-EDEB-B590-2A94D866DDE3}"/>
              </a:ext>
            </a:extLst>
          </p:cNvPr>
          <p:cNvSpPr/>
          <p:nvPr/>
        </p:nvSpPr>
        <p:spPr>
          <a:xfrm rot="10800000" flipV="1">
            <a:off x="10027858" y="3656902"/>
            <a:ext cx="1857268" cy="1569473"/>
          </a:xfrm>
          <a:prstGeom prst="wedgeRoundRectCallout">
            <a:avLst>
              <a:gd name="adj1" fmla="val 72608"/>
              <a:gd name="adj2" fmla="val -41023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Sideways Entry, DSL-level constraints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(e.g., data/op placement)</a:t>
            </a:r>
          </a:p>
        </p:txBody>
      </p:sp>
    </p:spTree>
    <p:extLst>
      <p:ext uri="{BB962C8B-B14F-4D97-AF65-F5344CB8AC3E}">
        <p14:creationId xmlns:p14="http://schemas.microsoft.com/office/powerpoint/2010/main" val="143365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95F970-18D9-3815-FDB7-DD5C8DCFF6D3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B3F36-89BF-C35A-0490-5E5326130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Vectorized (Tiled) Execution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065AC-0F8A-A06B-F1A1-ECA06B20E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1541474"/>
            <a:ext cx="10435497" cy="4098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9AE37-6A18-B994-7D71-98CAA89AC1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1541474"/>
            <a:ext cx="10435497" cy="4098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E29E4E-407B-C7C4-967A-F5D336AF4C93}"/>
              </a:ext>
            </a:extLst>
          </p:cNvPr>
          <p:cNvSpPr txBox="1"/>
          <p:nvPr/>
        </p:nvSpPr>
        <p:spPr>
          <a:xfrm>
            <a:off x="1106085" y="5778587"/>
            <a:ext cx="275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Default Parallelization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Frame &amp; Matrix 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C8740-08F1-FBAA-B2CF-48B5FC56E657}"/>
              </a:ext>
            </a:extLst>
          </p:cNvPr>
          <p:cNvSpPr txBox="1"/>
          <p:nvPr/>
        </p:nvSpPr>
        <p:spPr>
          <a:xfrm>
            <a:off x="8114047" y="5775539"/>
            <a:ext cx="341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Fused Operator Pipelines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on Tiles/Scalars + </a:t>
            </a:r>
            <a:r>
              <a:rPr lang="en-US" b="1" dirty="0" err="1">
                <a:solidFill>
                  <a:schemeClr val="accent1"/>
                </a:solidFill>
              </a:rPr>
              <a:t>Codegen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15274-84ED-5F37-4223-5F9339CF5AC7}"/>
              </a:ext>
            </a:extLst>
          </p:cNvPr>
          <p:cNvSpPr txBox="1"/>
          <p:nvPr/>
        </p:nvSpPr>
        <p:spPr>
          <a:xfrm>
            <a:off x="4638412" y="5772491"/>
            <a:ext cx="296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Locality-aware,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Multi-device Scheduling</a:t>
            </a:r>
          </a:p>
        </p:txBody>
      </p:sp>
    </p:spTree>
    <p:extLst>
      <p:ext uri="{BB962C8B-B14F-4D97-AF65-F5344CB8AC3E}">
        <p14:creationId xmlns:p14="http://schemas.microsoft.com/office/powerpoint/2010/main" val="17398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6966 -0.177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8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6600" y="466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1DB8E7-EE92-8285-88F3-B1DFDCDF38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Zero-copy Input Slicing</a:t>
            </a:r>
          </a:p>
          <a:p>
            <a:pPr lvl="1"/>
            <a:r>
              <a:rPr lang="en-US" dirty="0"/>
              <a:t>Create view on sliced input (no-op)</a:t>
            </a:r>
          </a:p>
          <a:p>
            <a:pPr lvl="1"/>
            <a:r>
              <a:rPr lang="en-US" dirty="0"/>
              <a:t>All kernels work on views</a:t>
            </a:r>
            <a:endParaRPr lang="en-US" sz="1200" dirty="0"/>
          </a:p>
          <a:p>
            <a:r>
              <a:rPr lang="en-US" dirty="0"/>
              <a:t>#2 Sparse Intermediates</a:t>
            </a:r>
          </a:p>
          <a:p>
            <a:pPr lvl="1"/>
            <a:r>
              <a:rPr lang="en-US" dirty="0"/>
              <a:t>Reuse dense/sparse kernels</a:t>
            </a:r>
          </a:p>
          <a:p>
            <a:pPr lvl="1"/>
            <a:r>
              <a:rPr lang="en-US" dirty="0"/>
              <a:t>Sparse pipeline intermediates for free</a:t>
            </a:r>
            <a:endParaRPr lang="en-US" sz="1200" dirty="0"/>
          </a:p>
          <a:p>
            <a:r>
              <a:rPr lang="en-US" dirty="0"/>
              <a:t>#3 Fine-grained Control</a:t>
            </a:r>
          </a:p>
          <a:p>
            <a:pPr lvl="1"/>
            <a:r>
              <a:rPr lang="en-US" dirty="0"/>
              <a:t>Task sizes (dequeue, data access) vs data binding (cache-conscious ops)</a:t>
            </a:r>
          </a:p>
          <a:p>
            <a:pPr lvl="1"/>
            <a:r>
              <a:rPr lang="en-US" dirty="0"/>
              <a:t>Scheduling for load balance (e.g., sparse operations)</a:t>
            </a:r>
          </a:p>
          <a:p>
            <a:pPr lvl="1"/>
            <a:endParaRPr lang="en-US" sz="1200" dirty="0"/>
          </a:p>
          <a:p>
            <a:r>
              <a:rPr lang="en-US" dirty="0"/>
              <a:t>#4 Computational Storage</a:t>
            </a:r>
          </a:p>
          <a:p>
            <a:pPr lvl="1"/>
            <a:r>
              <a:rPr lang="en-US" dirty="0"/>
              <a:t>Task queues connect </a:t>
            </a:r>
            <a:r>
              <a:rPr lang="en-US" dirty="0" err="1"/>
              <a:t>eBPF</a:t>
            </a:r>
            <a:r>
              <a:rPr lang="en-US" dirty="0"/>
              <a:t> programs, </a:t>
            </a:r>
            <a:br>
              <a:rPr lang="en-US" dirty="0"/>
            </a:br>
            <a:r>
              <a:rPr lang="en-US" dirty="0"/>
              <a:t>async I/O into buffers, and op pipelines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4A26A-27E6-D08A-D7C2-C02846263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Vectorized (Tiled) Execution,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D2CD1-49CF-8BDF-3E02-565748FD75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872" y="1344729"/>
            <a:ext cx="4877428" cy="1915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288A5-4D66-D159-A4E7-7729660D7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756" y="4622267"/>
            <a:ext cx="3255322" cy="8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 and Logistics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and DAPHNE</a:t>
            </a:r>
          </a:p>
          <a:p>
            <a:endParaRPr lang="en-US" dirty="0"/>
          </a:p>
          <a:p>
            <a:r>
              <a:rPr lang="en-US" dirty="0"/>
              <a:t>Next Lectures (Part A)</a:t>
            </a:r>
          </a:p>
          <a:p>
            <a:pPr lvl="1"/>
            <a:r>
              <a:rPr lang="en-US" b="1" dirty="0"/>
              <a:t>02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Languages, Architectures, and System Landscape</a:t>
            </a:r>
            <a:r>
              <a:rPr lang="en-US" dirty="0"/>
              <a:t> [Apr 25] </a:t>
            </a:r>
            <a:r>
              <a:rPr lang="en-US" b="1" dirty="0">
                <a:solidFill>
                  <a:schemeClr val="accent1"/>
                </a:solidFill>
              </a:rPr>
              <a:t>+ projects</a:t>
            </a:r>
          </a:p>
          <a:p>
            <a:pPr lvl="1"/>
            <a:r>
              <a:rPr lang="en-US" b="1" dirty="0"/>
              <a:t>03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Size Inference, Rewrites, and Operator Selection</a:t>
            </a:r>
            <a:r>
              <a:rPr lang="en-US" dirty="0"/>
              <a:t> [May 02]</a:t>
            </a:r>
          </a:p>
          <a:p>
            <a:pPr lvl="1"/>
            <a:r>
              <a:rPr lang="en-US" b="1" dirty="0"/>
              <a:t>04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Operator Fusion and Runtime Adaptation</a:t>
            </a:r>
            <a:r>
              <a:rPr lang="en-US" dirty="0"/>
              <a:t> [May 16]</a:t>
            </a:r>
          </a:p>
          <a:p>
            <a:pPr lvl="1"/>
            <a:r>
              <a:rPr lang="en-US" b="1" dirty="0"/>
              <a:t>05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Data- and Task-Parallel Execution</a:t>
            </a:r>
            <a:r>
              <a:rPr lang="en-US" dirty="0"/>
              <a:t> [May 23]</a:t>
            </a:r>
          </a:p>
          <a:p>
            <a:pPr lvl="1"/>
            <a:r>
              <a:rPr lang="en-US" b="1" dirty="0"/>
              <a:t>06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Parameter Servers</a:t>
            </a:r>
            <a:r>
              <a:rPr lang="en-US" dirty="0"/>
              <a:t> [May 30]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344E6-5F11-9AF8-6686-5112FBC14D36}"/>
              </a:ext>
            </a:extLst>
          </p:cNvPr>
          <p:cNvSpPr txBox="1"/>
          <p:nvPr/>
        </p:nvSpPr>
        <p:spPr>
          <a:xfrm>
            <a:off x="6045158" y="2299517"/>
            <a:ext cx="5127306" cy="1292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Programming Projects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or Alternative Exercise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Project/</a:t>
            </a:r>
            <a:r>
              <a:rPr lang="de-DE" dirty="0" err="1">
                <a:solidFill>
                  <a:srgbClr val="000000"/>
                </a:solidFill>
              </a:rPr>
              <a:t>Exercise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Selection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b="1" dirty="0">
                <a:solidFill>
                  <a:srgbClr val="C40D1E"/>
                </a:solidFill>
              </a:rPr>
              <a:t>Apr 29 EOD</a:t>
            </a:r>
            <a:r>
              <a:rPr lang="de-DE" dirty="0">
                <a:solidFill>
                  <a:srgbClr val="000000"/>
                </a:solidFill>
              </a:rPr>
              <a:t>: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sz="2400" dirty="0">
                <a:solidFill>
                  <a:srgbClr val="000000"/>
                </a:solidFill>
                <a:hlinkClick r:id="rId2"/>
              </a:rPr>
              <a:t>https://tinyurl.com/3vsnrant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10">
            <a:extLst>
              <a:ext uri="{FF2B5EF4-FFF2-40B4-BE49-F238E27FC236}">
                <a16:creationId xmlns:a16="http://schemas.microsoft.com/office/drawing/2014/main" id="{AE779DF2-45BE-2E98-354F-A71F5C02E57E}"/>
              </a:ext>
            </a:extLst>
          </p:cNvPr>
          <p:cNvSpPr/>
          <p:nvPr/>
        </p:nvSpPr>
        <p:spPr>
          <a:xfrm>
            <a:off x="5416061" y="278541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FD96249-32BC-4BEF-5364-D953D65BAD62}"/>
              </a:ext>
            </a:extLst>
          </p:cNvPr>
          <p:cNvSpPr txBox="1">
            <a:spLocks/>
          </p:cNvSpPr>
          <p:nvPr/>
        </p:nvSpPr>
        <p:spPr>
          <a:xfrm>
            <a:off x="5627050" y="200194"/>
            <a:ext cx="3835371" cy="1299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/>
            <a:r>
              <a:rPr lang="en-US" sz="7000" b="1" dirty="0">
                <a:solidFill>
                  <a:schemeClr val="accent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13C5CE-83A0-B44C-9181-4118DEE6BC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5"/>
            <a:endParaRPr lang="en-US" sz="7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 + research area manager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(DAMS),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 &amp; DAPHNE</a:t>
            </a:r>
          </a:p>
          <a:p>
            <a:pPr lvl="5"/>
            <a:endParaRPr lang="en-US" sz="700" dirty="0">
              <a:solidFill>
                <a:schemeClr val="tx1"/>
              </a:solidFill>
            </a:endParaRPr>
          </a:p>
          <a:p>
            <a:r>
              <a:rPr lang="en-US" dirty="0"/>
              <a:t>2012-2018 IBM Research – Almaden</a:t>
            </a:r>
            <a:r>
              <a:rPr lang="en-US" b="0" dirty="0"/>
              <a:t>, CA,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5"/>
            <a:endParaRPr lang="en-US" sz="7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Time series forecasting / in-memory indexing &amp; query processing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BDE21-4AC1-EB4D-9875-252AE5A89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About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D0C0-8A92-24C8-BDC8-C61851E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67" y="3526759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D4D6-3879-1DCD-4BE3-5F9682E2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78" y="457619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32D7-B892-10D8-86C1-BB68960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8" y="2000483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97A1-C91C-34D8-E9A5-3DD79203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8732430" y="2835639"/>
            <a:ext cx="956140" cy="40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3CE3-01F6-780F-3636-084480F58442}"/>
              </a:ext>
            </a:extLst>
          </p:cNvPr>
          <p:cNvSpPr txBox="1"/>
          <p:nvPr/>
        </p:nvSpPr>
        <p:spPr>
          <a:xfrm>
            <a:off x="8477096" y="5150805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16B02-1556-CCA6-471A-D2296184F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225" y="1225295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9256F-E1F7-6971-C278-ABF20DA30D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00" y="1258205"/>
            <a:ext cx="3582662" cy="4506685"/>
          </a:xfrm>
        </p:spPr>
        <p:txBody>
          <a:bodyPr/>
          <a:lstStyle/>
          <a:p>
            <a:r>
              <a:rPr lang="en-US" dirty="0">
                <a:solidFill>
                  <a:srgbClr val="C40D1E"/>
                </a:solidFill>
              </a:rPr>
              <a:t>Secretary</a:t>
            </a:r>
            <a:r>
              <a:rPr lang="en-US" dirty="0"/>
              <a:t> </a:t>
            </a:r>
            <a:r>
              <a:rPr lang="en-US" sz="1600" b="0" dirty="0"/>
              <a:t>(09/2023)</a:t>
            </a:r>
            <a:br>
              <a:rPr lang="en-US" dirty="0"/>
            </a:br>
            <a:r>
              <a:rPr lang="en-US" dirty="0"/>
              <a:t>Sarah Hashmi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Postdoc</a:t>
            </a:r>
            <a:r>
              <a:rPr lang="en-US" dirty="0"/>
              <a:t> </a:t>
            </a:r>
            <a:r>
              <a:rPr lang="en-US" sz="1600" b="0" dirty="0"/>
              <a:t>(01/2021)</a:t>
            </a:r>
            <a:br>
              <a:rPr lang="en-US" dirty="0"/>
            </a:br>
            <a:r>
              <a:rPr lang="en-US" dirty="0"/>
              <a:t>Patrick Damme </a:t>
            </a:r>
          </a:p>
          <a:p>
            <a:pPr lvl="1"/>
            <a:endParaRPr lang="en-US" dirty="0"/>
          </a:p>
          <a:p>
            <a:r>
              <a:rPr lang="en-US" dirty="0"/>
              <a:t>PhD Student</a:t>
            </a:r>
            <a:r>
              <a:rPr lang="en-US" sz="1600" b="0" dirty="0"/>
              <a:t> (04/2019)</a:t>
            </a:r>
            <a:br>
              <a:rPr lang="en-US" dirty="0"/>
            </a:br>
            <a:r>
              <a:rPr lang="en-US" dirty="0"/>
              <a:t>Arnab </a:t>
            </a:r>
            <a:r>
              <a:rPr lang="en-US" dirty="0" err="1"/>
              <a:t>Phani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PhD Student</a:t>
            </a:r>
            <a:r>
              <a:rPr lang="en-US" sz="1600" b="0" dirty="0"/>
              <a:t> (01/2020)</a:t>
            </a:r>
            <a:br>
              <a:rPr lang="en-US" dirty="0"/>
            </a:br>
            <a:r>
              <a:rPr lang="en-US" dirty="0"/>
              <a:t>Sebastian </a:t>
            </a:r>
            <a:r>
              <a:rPr lang="en-US" dirty="0" err="1"/>
              <a:t>Baunsgaard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BD36A-F49D-61E4-E2D2-0B449F3DE3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Team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6D7EA-095D-CDD4-8BDA-79798A04F2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44765" y="1262740"/>
            <a:ext cx="3476926" cy="4506685"/>
          </a:xfrm>
        </p:spPr>
        <p:txBody>
          <a:bodyPr/>
          <a:lstStyle/>
          <a:p>
            <a:r>
              <a:rPr lang="en-US" dirty="0"/>
              <a:t>PhD Student</a:t>
            </a:r>
            <a:r>
              <a:rPr lang="en-US" sz="1600" b="0" dirty="0"/>
              <a:t> (10/2023)</a:t>
            </a:r>
            <a:br>
              <a:rPr lang="en-US" dirty="0"/>
            </a:br>
            <a:r>
              <a:rPr lang="en-US" dirty="0"/>
              <a:t>Christina </a:t>
            </a:r>
            <a:r>
              <a:rPr lang="en-US" dirty="0" err="1"/>
              <a:t>Dionysio</a:t>
            </a:r>
            <a:br>
              <a:rPr lang="en-US" dirty="0"/>
            </a:b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(10/2023)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Philipp Ortner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(03/2023)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David Justen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(01/2024)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Ramon </a:t>
            </a:r>
            <a:r>
              <a:rPr lang="en-US" dirty="0" err="1">
                <a:solidFill>
                  <a:srgbClr val="000000"/>
                </a:solidFill>
              </a:rPr>
              <a:t>Schöndorf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35449A-3A30-0B31-9C15-BB0A734D2D0C}"/>
              </a:ext>
            </a:extLst>
          </p:cNvPr>
          <p:cNvSpPr txBox="1">
            <a:spLocks/>
          </p:cNvSpPr>
          <p:nvPr/>
        </p:nvSpPr>
        <p:spPr>
          <a:xfrm>
            <a:off x="8264091" y="1247187"/>
            <a:ext cx="3476926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PhD Student </a:t>
            </a:r>
            <a:r>
              <a:rPr lang="en-US" sz="1600" b="0" dirty="0">
                <a:solidFill>
                  <a:srgbClr val="000000"/>
                </a:solidFill>
              </a:rPr>
              <a:t>(02/2023)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Carlos E. Muniz </a:t>
            </a:r>
            <a:r>
              <a:rPr lang="en-US" dirty="0" err="1">
                <a:solidFill>
                  <a:srgbClr val="000000"/>
                </a:solidFill>
              </a:rPr>
              <a:t>Cuza</a:t>
            </a:r>
            <a:br>
              <a:rPr lang="en-US" dirty="0">
                <a:solidFill>
                  <a:srgbClr val="000000"/>
                </a:solidFill>
              </a:rPr>
            </a:br>
            <a:endParaRPr lang="en-US" b="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 </a:t>
            </a:r>
            <a:r>
              <a:rPr lang="en-US" sz="1600" b="0" dirty="0">
                <a:solidFill>
                  <a:srgbClr val="000000"/>
                </a:solidFill>
              </a:rPr>
              <a:t>(09/2019)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Shafaq Siddiqi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(04/2021)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Saeed </a:t>
            </a:r>
            <a:r>
              <a:rPr lang="en-US" dirty="0" err="1">
                <a:solidFill>
                  <a:srgbClr val="000000"/>
                </a:solidFill>
              </a:rPr>
              <a:t>Fathollahzadeh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4+4x Student Assistants</a:t>
            </a:r>
          </a:p>
          <a:p>
            <a:r>
              <a:rPr lang="en-US" dirty="0">
                <a:solidFill>
                  <a:srgbClr val="000000"/>
                </a:solidFill>
              </a:rPr>
              <a:t>25x Bachelor/Master Students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53168-3CA4-262C-34C1-8565CBB25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23" y="2916687"/>
            <a:ext cx="515050" cy="257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23E16-3474-E478-0A9C-9D7F959C7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86" y="3416630"/>
            <a:ext cx="630822" cy="841248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3B61AF-82CE-5739-855F-2445E6B26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69" y="4468222"/>
            <a:ext cx="841248" cy="841248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20DFB-FB79-24BD-9C00-8779C18E6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70" y="2376347"/>
            <a:ext cx="605215" cy="841248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046A7-57DC-F33D-D653-2B000CB98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755" y="2376553"/>
            <a:ext cx="704545" cy="841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7B63C-A3BE-674B-DEA6-3E5325F2F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35" y="3407084"/>
            <a:ext cx="689548" cy="841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C4653-843F-CE42-4BA2-EACC337C2C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757"/>
          <a:stretch/>
        </p:blipFill>
        <p:spPr>
          <a:xfrm>
            <a:off x="11024755" y="1335352"/>
            <a:ext cx="621474" cy="8412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B8EAE7-2E53-005A-5CD8-102451FE7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9386" y="1324594"/>
            <a:ext cx="839366" cy="8412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8CB141-7920-E652-9981-4ECB37BD48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4284" y="4467534"/>
            <a:ext cx="841248" cy="8412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FE37EF-021A-F453-E6E8-45AE97E58A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3683"/>
          <a:stretch/>
        </p:blipFill>
        <p:spPr>
          <a:xfrm>
            <a:off x="7064285" y="1324447"/>
            <a:ext cx="834713" cy="84124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C4E7AC-71BD-A107-5EF6-8C2878714DE0}"/>
              </a:ext>
            </a:extLst>
          </p:cNvPr>
          <p:cNvSpPr/>
          <p:nvPr/>
        </p:nvSpPr>
        <p:spPr>
          <a:xfrm>
            <a:off x="462580" y="3331433"/>
            <a:ext cx="3692398" cy="2257604"/>
          </a:xfrm>
          <a:prstGeom prst="rect">
            <a:avLst/>
          </a:prstGeom>
          <a:noFill/>
          <a:ln w="19050">
            <a:solidFill>
              <a:srgbClr val="C40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b="1" dirty="0">
                <a:solidFill>
                  <a:srgbClr val="C40D1E"/>
                </a:solidFill>
              </a:rPr>
              <a:t>Graduating 2024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45FDB25-69F9-0151-8FAB-E650636586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4284" y="2376553"/>
            <a:ext cx="834713" cy="8347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17FA68-7401-EB7C-0F1A-EE31DEA14E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2226" y="3407084"/>
            <a:ext cx="615796" cy="841248"/>
          </a:xfrm>
          <a:prstGeom prst="rect">
            <a:avLst/>
          </a:prstGeom>
        </p:spPr>
      </p:pic>
      <p:pic>
        <p:nvPicPr>
          <p:cNvPr id="32" name="Picture 2" descr="Grant from EU Horizon 2020 — BiotaTec">
            <a:extLst>
              <a:ext uri="{FF2B5EF4-FFF2-40B4-BE49-F238E27FC236}">
                <a16:creationId xmlns:a16="http://schemas.microsoft.com/office/drawing/2014/main" id="{13B17C2F-EB8A-7618-5809-D5581180F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36" y="2943329"/>
            <a:ext cx="332837" cy="2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B75E8FC-8009-D1CA-0616-714482FD8078}"/>
              </a:ext>
            </a:extLst>
          </p:cNvPr>
          <p:cNvGrpSpPr/>
          <p:nvPr/>
        </p:nvGrpSpPr>
        <p:grpSpPr>
          <a:xfrm>
            <a:off x="4685936" y="3946621"/>
            <a:ext cx="1622160" cy="307777"/>
            <a:chOff x="4685936" y="3946621"/>
            <a:chExt cx="1622160" cy="30777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7C5D32-6AFB-E755-9B3F-0FF73D34E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85936" y="4002102"/>
              <a:ext cx="398507" cy="19659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91F535-7A3E-837B-0F8B-05E167A04A37}"/>
                </a:ext>
              </a:extLst>
            </p:cNvPr>
            <p:cNvSpPr txBox="1"/>
            <p:nvPr/>
          </p:nvSpPr>
          <p:spPr>
            <a:xfrm>
              <a:off x="4858339" y="3946621"/>
              <a:ext cx="1449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sym typeface="Wingdings" panose="05000000000000000000" pitchFamily="2" charset="2"/>
                </a:rPr>
                <a:t> BIFOLD GS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AC465CA-9D87-2036-5808-6ECB5A9C954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4510" t="32479" r="24451" b="31581"/>
          <a:stretch/>
        </p:blipFill>
        <p:spPr>
          <a:xfrm>
            <a:off x="4699636" y="5009394"/>
            <a:ext cx="521717" cy="20680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8753FD2-2FD3-9AF4-FA90-83FE8868BFD1}"/>
              </a:ext>
            </a:extLst>
          </p:cNvPr>
          <p:cNvSpPr txBox="1"/>
          <p:nvPr/>
        </p:nvSpPr>
        <p:spPr>
          <a:xfrm>
            <a:off x="8690048" y="2884772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external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8FE5EB5-5D75-A953-2631-AE6EA58844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22376" y="1882484"/>
            <a:ext cx="238703" cy="22466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BA8A72A-B04F-C492-6D8A-8F99A46AE657}"/>
              </a:ext>
            </a:extLst>
          </p:cNvPr>
          <p:cNvSpPr txBox="1"/>
          <p:nvPr/>
        </p:nvSpPr>
        <p:spPr>
          <a:xfrm>
            <a:off x="8690047" y="1831641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long-term visitor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78E7F34-A685-8820-B1BB-620D3020CA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73623" y="3968137"/>
            <a:ext cx="703456" cy="23448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B720FD-88CC-3360-7724-ACC235CBFE8C}"/>
              </a:ext>
            </a:extLst>
          </p:cNvPr>
          <p:cNvSpPr txBox="1"/>
          <p:nvPr/>
        </p:nvSpPr>
        <p:spPr>
          <a:xfrm>
            <a:off x="8777903" y="3930056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external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9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7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5698-2495-C1A9-94F6-CCAD60A2C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3B0A86-E8EA-5DD9-327B-EBDCC4EE2CBA}"/>
              </a:ext>
            </a:extLst>
          </p:cNvPr>
          <p:cNvCxnSpPr/>
          <p:nvPr/>
        </p:nvCxnSpPr>
        <p:spPr>
          <a:xfrm>
            <a:off x="1184863" y="3474839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0E5A86-972A-1C2F-0734-5221F5C29DC4}"/>
              </a:ext>
            </a:extLst>
          </p:cNvPr>
          <p:cNvSpPr/>
          <p:nvPr/>
        </p:nvSpPr>
        <p:spPr>
          <a:xfrm>
            <a:off x="3331379" y="4584935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SS+WS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48E01-2FA7-01D8-2C1E-4EC096258C0B}"/>
              </a:ext>
            </a:extLst>
          </p:cNvPr>
          <p:cNvSpPr/>
          <p:nvPr/>
        </p:nvSpPr>
        <p:spPr>
          <a:xfrm>
            <a:off x="1184863" y="143293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B0E7C-17BF-B449-94C2-9C8CB80D9423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D68E6-056D-C7AD-7CC4-50489BBBF816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9C2D3-9A9A-72EE-E962-4C147F49C666}"/>
              </a:ext>
            </a:extLst>
          </p:cNvPr>
          <p:cNvCxnSpPr>
            <a:stCxn id="5" idx="0"/>
            <a:endCxn id="8" idx="2"/>
          </p:cNvCxnSpPr>
          <p:nvPr/>
        </p:nvCxnSpPr>
        <p:spPr>
          <a:xfrm flipH="1" flipV="1">
            <a:off x="4401367" y="3940308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0D2C9-478A-8263-CBE7-40EBF9A54C4F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V="1">
            <a:off x="5477895" y="2364744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7EB5E-8209-3277-AC13-407739D458B3}"/>
              </a:ext>
            </a:extLst>
          </p:cNvPr>
          <p:cNvCxnSpPr>
            <a:cxnSpLocks/>
            <a:stCxn id="5" idx="1"/>
            <a:endCxn id="6" idx="2"/>
          </p:cNvCxnSpPr>
          <p:nvPr/>
        </p:nvCxnSpPr>
        <p:spPr>
          <a:xfrm flipH="1" flipV="1">
            <a:off x="2258121" y="2363872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88232F-3F7D-1D21-A54A-DA267C2E8534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892703" y="2363437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8754-1E77-3FA7-88E5-31C8A476068D}"/>
              </a:ext>
            </a:extLst>
          </p:cNvPr>
          <p:cNvCxnSpPr>
            <a:stCxn id="8" idx="3"/>
          </p:cNvCxnSpPr>
          <p:nvPr/>
        </p:nvCxnSpPr>
        <p:spPr>
          <a:xfrm flipV="1">
            <a:off x="5474625" y="2363872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EA42C7-B2FA-2F06-C1B4-F6BAAAE8A10D}"/>
              </a:ext>
            </a:extLst>
          </p:cNvPr>
          <p:cNvSpPr txBox="1"/>
          <p:nvPr/>
        </p:nvSpPr>
        <p:spPr>
          <a:xfrm>
            <a:off x="1190363" y="300937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9DCD8-01E6-CE8B-908A-D342BB519B12}"/>
              </a:ext>
            </a:extLst>
          </p:cNvPr>
          <p:cNvSpPr txBox="1"/>
          <p:nvPr/>
        </p:nvSpPr>
        <p:spPr>
          <a:xfrm>
            <a:off x="1196849" y="3618972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7B685-3C5C-2455-9E97-7584B9EE7679}"/>
              </a:ext>
            </a:extLst>
          </p:cNvPr>
          <p:cNvSpPr txBox="1"/>
          <p:nvPr/>
        </p:nvSpPr>
        <p:spPr>
          <a:xfrm>
            <a:off x="5732420" y="4701668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64E5-EA77-85F4-300D-8D7A59F85759}"/>
              </a:ext>
            </a:extLst>
          </p:cNvPr>
          <p:cNvSpPr txBox="1"/>
          <p:nvPr/>
        </p:nvSpPr>
        <p:spPr>
          <a:xfrm>
            <a:off x="6281089" y="3156218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D24C0-2632-4463-CB54-40472A439DA9}"/>
              </a:ext>
            </a:extLst>
          </p:cNvPr>
          <p:cNvSpPr txBox="1"/>
          <p:nvPr/>
        </p:nvSpPr>
        <p:spPr>
          <a:xfrm>
            <a:off x="7775665" y="1420971"/>
            <a:ext cx="21806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system internals,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lifecycle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prog. project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FC3C-95E0-7192-034D-E7FC83FD2F72}"/>
              </a:ext>
            </a:extLst>
          </p:cNvPr>
          <p:cNvSpPr txBox="1"/>
          <p:nvPr/>
        </p:nvSpPr>
        <p:spPr>
          <a:xfrm>
            <a:off x="3473107" y="1423608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F370A-4EF5-C360-B3CA-2885E1346531}"/>
              </a:ext>
            </a:extLst>
          </p:cNvPr>
          <p:cNvSpPr/>
          <p:nvPr/>
        </p:nvSpPr>
        <p:spPr>
          <a:xfrm>
            <a:off x="633901" y="4034896"/>
            <a:ext cx="1901337" cy="635843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Methods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EFDA48-69D6-443F-36A9-BC99D3750BB8}"/>
              </a:ext>
            </a:extLst>
          </p:cNvPr>
          <p:cNvSpPr/>
          <p:nvPr/>
        </p:nvSpPr>
        <p:spPr>
          <a:xfrm>
            <a:off x="8728697" y="300365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SE/PR Large-scale Data Engineering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(LDE,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1582B-EBD5-B91C-8B7F-B04C5D22C144}"/>
              </a:ext>
            </a:extLst>
          </p:cNvPr>
          <p:cNvSpPr/>
          <p:nvPr/>
        </p:nvSpPr>
        <p:spPr>
          <a:xfrm>
            <a:off x="5480569" y="1430763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16F7F6-73E4-E398-FCE4-04EB0DF3A291}"/>
              </a:ext>
            </a:extLst>
          </p:cNvPr>
          <p:cNvSpPr/>
          <p:nvPr/>
        </p:nvSpPr>
        <p:spPr>
          <a:xfrm>
            <a:off x="3326973" y="3012042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0FD4D-C6A8-7E38-E6ED-810D1A9F3214}"/>
              </a:ext>
            </a:extLst>
          </p:cNvPr>
          <p:cNvSpPr/>
          <p:nvPr/>
        </p:nvSpPr>
        <p:spPr>
          <a:xfrm>
            <a:off x="8725704" y="4584935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PP Prog.-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(PPDS,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E4776F-E31F-AF0B-3404-B2FFF42F79E8}"/>
              </a:ext>
            </a:extLst>
          </p:cNvPr>
          <p:cNvSpPr/>
          <p:nvPr/>
        </p:nvSpPr>
        <p:spPr>
          <a:xfrm>
            <a:off x="9466558" y="2333368"/>
            <a:ext cx="2146516" cy="6358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 Joint ML and DM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(MLDM,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FC9B1-149B-4479-6D7B-415DF6E7A1F6}"/>
              </a:ext>
            </a:extLst>
          </p:cNvPr>
          <p:cNvSpPr txBox="1"/>
          <p:nvPr/>
        </p:nvSpPr>
        <p:spPr>
          <a:xfrm>
            <a:off x="6794531" y="396545"/>
            <a:ext cx="361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Successfully Established TUB Teaching Portfolio (modules, slides)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427976-92D1-4B41-88AB-497B2E6EFC47}"/>
              </a:ext>
            </a:extLst>
          </p:cNvPr>
          <p:cNvSpPr txBox="1"/>
          <p:nvPr/>
        </p:nvSpPr>
        <p:spPr>
          <a:xfrm>
            <a:off x="0" y="1433807"/>
            <a:ext cx="1182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WS23/24 @ TUG</a:t>
            </a:r>
          </a:p>
          <a:p>
            <a:pPr algn="ctr"/>
            <a:r>
              <a:rPr lang="en-US" b="1" dirty="0">
                <a:solidFill>
                  <a:srgbClr val="C40D1E"/>
                </a:solidFill>
              </a:rPr>
              <a:t>~20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0858DD-9103-6ACB-D100-67E34F2A84FC}"/>
              </a:ext>
            </a:extLst>
          </p:cNvPr>
          <p:cNvSpPr txBox="1"/>
          <p:nvPr/>
        </p:nvSpPr>
        <p:spPr>
          <a:xfrm>
            <a:off x="3527603" y="2630319"/>
            <a:ext cx="173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~85 completed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CD1834-B1DA-5BCA-3558-4ABABF16CC77}"/>
              </a:ext>
            </a:extLst>
          </p:cNvPr>
          <p:cNvSpPr txBox="1"/>
          <p:nvPr/>
        </p:nvSpPr>
        <p:spPr>
          <a:xfrm>
            <a:off x="6520263" y="2374014"/>
            <a:ext cx="190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16+25 completed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AE5D9A-20A5-6647-F32E-E43BC60C193D}"/>
              </a:ext>
            </a:extLst>
          </p:cNvPr>
          <p:cNvSpPr txBox="1"/>
          <p:nvPr/>
        </p:nvSpPr>
        <p:spPr>
          <a:xfrm>
            <a:off x="10886348" y="4732590"/>
            <a:ext cx="122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~45 </a:t>
            </a:r>
            <a:br>
              <a:rPr lang="en-US" b="1" dirty="0">
                <a:solidFill>
                  <a:srgbClr val="C40D1E"/>
                </a:solidFill>
              </a:rPr>
            </a:br>
            <a:r>
              <a:rPr lang="en-US" b="1" dirty="0">
                <a:solidFill>
                  <a:srgbClr val="C40D1E"/>
                </a:solidFill>
              </a:rPr>
              <a:t>completed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9D0C9D-B251-7ECC-D624-E8D29393ADEF}"/>
              </a:ext>
            </a:extLst>
          </p:cNvPr>
          <p:cNvSpPr txBox="1"/>
          <p:nvPr/>
        </p:nvSpPr>
        <p:spPr>
          <a:xfrm>
            <a:off x="10888141" y="3131491"/>
            <a:ext cx="122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~25 </a:t>
            </a:r>
            <a:br>
              <a:rPr lang="en-US" b="1" dirty="0">
                <a:solidFill>
                  <a:srgbClr val="C40D1E"/>
                </a:solidFill>
              </a:rPr>
            </a:br>
            <a:r>
              <a:rPr lang="en-US" b="1" dirty="0">
                <a:solidFill>
                  <a:srgbClr val="C40D1E"/>
                </a:solidFill>
              </a:rPr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192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" grpId="0" animBg="1"/>
      <p:bldP spid="26" grpId="0" animBg="1"/>
      <p:bldP spid="21" grpId="0"/>
      <p:bldP spid="22" grpId="0"/>
      <p:bldP spid="24" grpId="0"/>
      <p:bldP spid="25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394654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6444E-AAA4-B5EB-E899-218B0935C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Transportation / Space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Lemon car detection and reacquisition </a:t>
            </a:r>
            <a:r>
              <a:rPr lang="en-US" dirty="0"/>
              <a:t>(classification, seq. mining)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Airport passenger flows from </a:t>
            </a:r>
            <a:r>
              <a:rPr lang="en-US" b="1" dirty="0" err="1">
                <a:solidFill>
                  <a:srgbClr val="7889FB"/>
                </a:solidFill>
              </a:rPr>
              <a:t>WiFi</a:t>
            </a:r>
            <a:r>
              <a:rPr lang="en-US" b="1" dirty="0">
                <a:solidFill>
                  <a:srgbClr val="7889FB"/>
                </a:solidFill>
              </a:rPr>
              <a:t> data</a:t>
            </a:r>
            <a:r>
              <a:rPr lang="en-US" dirty="0"/>
              <a:t> (time series forecasting)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analysis for driving assistance </a:t>
            </a:r>
            <a:r>
              <a:rPr lang="en-US" dirty="0"/>
              <a:t>(blind spot detection, emergency braking, lane centering)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Automotive vehicle development</a:t>
            </a:r>
            <a:r>
              <a:rPr lang="en-US" dirty="0"/>
              <a:t> (ML-assisted simulations, hyper-parameter tuning, ejector optimization) </a:t>
            </a:r>
          </a:p>
          <a:p>
            <a:pPr lvl="1"/>
            <a:r>
              <a:rPr lang="en-US" dirty="0"/>
              <a:t>Earth observation and </a:t>
            </a:r>
            <a:r>
              <a:rPr lang="en-US" b="1" dirty="0">
                <a:solidFill>
                  <a:srgbClr val="7889FB"/>
                </a:solidFill>
              </a:rPr>
              <a:t>local climate zone classification</a:t>
            </a:r>
            <a:r>
              <a:rPr lang="en-US" dirty="0"/>
              <a:t> and monitoring, compression</a:t>
            </a:r>
            <a:endParaRPr lang="en-US" sz="300" dirty="0"/>
          </a:p>
          <a:p>
            <a:r>
              <a:rPr lang="en-US" dirty="0"/>
              <a:t>Finance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Insurance claim cost per customer </a:t>
            </a:r>
            <a:r>
              <a:rPr lang="en-US" dirty="0"/>
              <a:t>(model selection, regression)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Financial analysts survey correlation </a:t>
            </a:r>
            <a:r>
              <a:rPr lang="en-US" dirty="0"/>
              <a:t>(bivariate stats w/ new tests)</a:t>
            </a:r>
            <a:endParaRPr lang="en-US" sz="300" dirty="0"/>
          </a:p>
          <a:p>
            <a:r>
              <a:rPr lang="en-US" dirty="0"/>
              <a:t>Health Care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Breast / lunch / stomach cancer from histopathology images </a:t>
            </a:r>
            <a:r>
              <a:rPr lang="en-US" dirty="0"/>
              <a:t>(classification)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Glucose trends and warnings</a:t>
            </a:r>
            <a:r>
              <a:rPr lang="en-US" dirty="0"/>
              <a:t> (clustering, classification)</a:t>
            </a:r>
          </a:p>
          <a:p>
            <a:pPr lvl="1"/>
            <a:r>
              <a:rPr lang="en-US" dirty="0"/>
              <a:t>Emergency room diagnosis / patient similarity (classification, clustering)</a:t>
            </a:r>
          </a:p>
          <a:p>
            <a:pPr lvl="1"/>
            <a:r>
              <a:rPr lang="en-US" dirty="0"/>
              <a:t>Patient survival analysis and prediction (Cox regression, Kaplan-Meier)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66F66-F1CC-7E81-37AD-5C9EC8DAD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ML Applications (Past/Present)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DDDA86-09F8-90B2-121D-07431197B30B}"/>
              </a:ext>
            </a:extLst>
          </p:cNvPr>
          <p:cNvSpPr/>
          <p:nvPr/>
        </p:nvSpPr>
        <p:spPr>
          <a:xfrm>
            <a:off x="962443" y="1562368"/>
            <a:ext cx="7572649" cy="34051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TU Berlin 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4629</Words>
  <Application>Microsoft Office PowerPoint</Application>
  <PresentationFormat>Widescreen</PresentationFormat>
  <Paragraphs>835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ＭＳ Ｐゴシック</vt:lpstr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Boehm</dc:creator>
  <cp:lastModifiedBy>Matthias Boehm</cp:lastModifiedBy>
  <cp:revision>111</cp:revision>
  <cp:lastPrinted>2021-03-24T16:10:50Z</cp:lastPrinted>
  <dcterms:created xsi:type="dcterms:W3CDTF">2023-02-25T13:39:16Z</dcterms:created>
  <dcterms:modified xsi:type="dcterms:W3CDTF">2024-04-18T16:48:11Z</dcterms:modified>
</cp:coreProperties>
</file>