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357" r:id="rId3"/>
    <p:sldId id="289" r:id="rId4"/>
    <p:sldId id="397" r:id="rId5"/>
    <p:sldId id="428" r:id="rId6"/>
    <p:sldId id="429" r:id="rId7"/>
    <p:sldId id="451" r:id="rId8"/>
    <p:sldId id="452" r:id="rId9"/>
    <p:sldId id="430" r:id="rId10"/>
    <p:sldId id="431" r:id="rId11"/>
    <p:sldId id="432" r:id="rId12"/>
    <p:sldId id="453" r:id="rId13"/>
    <p:sldId id="454" r:id="rId14"/>
    <p:sldId id="296" r:id="rId15"/>
    <p:sldId id="436" r:id="rId16"/>
    <p:sldId id="456" r:id="rId17"/>
    <p:sldId id="458" r:id="rId18"/>
    <p:sldId id="459" r:id="rId19"/>
    <p:sldId id="461" r:id="rId20"/>
    <p:sldId id="462" r:id="rId21"/>
    <p:sldId id="463" r:id="rId22"/>
    <p:sldId id="464" r:id="rId23"/>
    <p:sldId id="465" r:id="rId24"/>
    <p:sldId id="455" r:id="rId25"/>
    <p:sldId id="450" r:id="rId26"/>
    <p:sldId id="435" r:id="rId27"/>
    <p:sldId id="468" r:id="rId28"/>
    <p:sldId id="469" r:id="rId29"/>
    <p:sldId id="467" r:id="rId30"/>
    <p:sldId id="442" r:id="rId31"/>
    <p:sldId id="443" r:id="rId32"/>
    <p:sldId id="414" r:id="rId3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1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12.10.2021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SRAM caches</a:t>
            </a:r>
          </a:p>
          <a:p>
            <a:r>
              <a:rPr lang="en-US" dirty="0" smtClean="0"/>
              <a:t>* Cache coherence (</a:t>
            </a:r>
            <a:r>
              <a:rPr lang="en-US" dirty="0" err="1" smtClean="0"/>
              <a:t>dict</a:t>
            </a:r>
            <a:r>
              <a:rPr lang="en-US" dirty="0" smtClean="0"/>
              <a:t>: bitmaps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cachelines</a:t>
            </a:r>
            <a:r>
              <a:rPr lang="en-US" baseline="0" dirty="0" smtClean="0"/>
              <a:t>, snoopers/core listen on bus, trigger actions on modifications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15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hyper-threading replicated</a:t>
            </a:r>
            <a:r>
              <a:rPr lang="en-US" baseline="0" dirty="0" smtClean="0"/>
              <a:t> frontend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98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https://colin-scott.github.io/personal_website/research/interactive_latency.html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02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Dennard scaling: V cannot be further</a:t>
            </a:r>
            <a:r>
              <a:rPr lang="en-US" baseline="0" dirty="0" smtClean="0"/>
              <a:t> reduced due to leakage (noise of neighboring transistors); capacity (current) of transistor -&gt; the smaller the transistor, the smaller the frequency</a:t>
            </a:r>
            <a:endParaRPr lang="en-US" dirty="0" smtClean="0"/>
          </a:p>
          <a:p>
            <a:r>
              <a:rPr lang="en-US" dirty="0" smtClean="0"/>
              <a:t>(scaling factor</a:t>
            </a:r>
            <a:r>
              <a:rPr lang="en-US" baseline="0" dirty="0" smtClean="0"/>
              <a:t> S</a:t>
            </a:r>
            <a:r>
              <a:rPr lang="en-US" dirty="0" smtClean="0"/>
              <a:t> of transistors) </a:t>
            </a:r>
          </a:p>
          <a:p>
            <a:r>
              <a:rPr lang="en-US" baseline="0" dirty="0" smtClean="0"/>
              <a:t> </a:t>
            </a:r>
            <a:r>
              <a:rPr lang="en-US" dirty="0" smtClean="0"/>
              <a:t>*</a:t>
            </a:r>
            <a:r>
              <a:rPr lang="en-US" baseline="0" dirty="0" smtClean="0"/>
              <a:t> #</a:t>
            </a:r>
            <a:r>
              <a:rPr lang="en-US" dirty="0" smtClean="0"/>
              <a:t> transistors:</a:t>
            </a:r>
            <a:r>
              <a:rPr lang="en-US" baseline="0" dirty="0" smtClean="0"/>
              <a:t> S^2</a:t>
            </a:r>
            <a:r>
              <a:rPr lang="en-US" dirty="0" smtClean="0"/>
              <a:t> </a:t>
            </a:r>
          </a:p>
          <a:p>
            <a:r>
              <a:rPr lang="en-US" dirty="0" smtClean="0"/>
              <a:t> * Capacitance: 1/S</a:t>
            </a:r>
          </a:p>
          <a:p>
            <a:r>
              <a:rPr lang="en-US" dirty="0" smtClean="0"/>
              <a:t> * Frequency:</a:t>
            </a:r>
            <a:r>
              <a:rPr lang="en-US" baseline="0" dirty="0" smtClean="0"/>
              <a:t> S</a:t>
            </a:r>
          </a:p>
          <a:p>
            <a:r>
              <a:rPr lang="en-US" baseline="0" dirty="0" smtClean="0"/>
              <a:t> * Device power V: 1/(S^2) </a:t>
            </a:r>
          </a:p>
          <a:p>
            <a:r>
              <a:rPr lang="en-US" baseline="0" dirty="0" smtClean="0"/>
              <a:t> * Alpha 1/2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</a:t>
            </a:r>
            <a:r>
              <a:rPr lang="en-US" dirty="0" smtClean="0"/>
              <a:t>higher power density -&gt; dark silicon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* Gordon </a:t>
            </a:r>
            <a:r>
              <a:rPr lang="en-US" baseline="0" dirty="0" smtClean="0"/>
              <a:t>Moore (co-founder of Intel</a:t>
            </a:r>
            <a:r>
              <a:rPr lang="en-US" baseline="0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0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74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* Dynamo (consistent hashing) + </a:t>
            </a:r>
            <a:r>
              <a:rPr lang="en-US" baseline="0" dirty="0" err="1" smtClean="0"/>
              <a:t>SimpleDB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DynamoDB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*</a:t>
            </a:r>
            <a:r>
              <a:rPr lang="en-US" baseline="0" dirty="0" smtClean="0"/>
              <a:t> Dynamo with consistent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44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Euler</a:t>
            </a:r>
            <a:r>
              <a:rPr lang="en-US" baseline="0" dirty="0" smtClean="0"/>
              <a:t> showed 1736 that there cannot be a route that crosses every bridge just once (</a:t>
            </a:r>
            <a:r>
              <a:rPr lang="en-US" dirty="0" smtClean="0"/>
              <a:t>Seven Bridges of </a:t>
            </a:r>
            <a:r>
              <a:rPr lang="en-US" dirty="0" err="1" smtClean="0"/>
              <a:t>Koenigsberg</a:t>
            </a:r>
            <a:r>
              <a:rPr lang="en-US" dirty="0" smtClean="0"/>
              <a:t>) because there can be at most 2 nodes</a:t>
            </a:r>
            <a:r>
              <a:rPr lang="en-US" baseline="0" dirty="0" smtClean="0"/>
              <a:t> (begin, end) that have an uneven number of bridges (</a:t>
            </a:r>
            <a:r>
              <a:rPr lang="en-US" baseline="0" dirty="0" err="1" smtClean="0"/>
              <a:t>enter,exit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15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0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Query Semantics:</a:t>
            </a:r>
            <a:r>
              <a:rPr lang="en-US" baseline="0" dirty="0" smtClean="0"/>
              <a:t> NFST -&gt; normalization/binding </a:t>
            </a:r>
            <a:r>
              <a:rPr lang="en-US" baseline="0" dirty="0" smtClean="0"/>
              <a:t>subexpressions</a:t>
            </a:r>
            <a:r>
              <a:rPr lang="en-US" baseline="0" dirty="0" smtClean="0"/>
              <a:t>, factorization and semantic analysis (check schema,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0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mtClean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smtClean="0"/>
              <a:t>Enter footer text using menu item “Header and Footer” </a:t>
            </a:r>
            <a:br>
              <a:rPr lang="en-GB" smtClean="0"/>
            </a:br>
            <a:r>
              <a:rPr lang="en-GB" smtClean="0"/>
              <a:t>and accept for all slides.</a:t>
            </a:r>
            <a:endParaRPr lang="de-AT" dirty="0" smtClean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de-DE" sz="1200" spc="9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 smtClean="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chtle.com/at/shop/hpe-flexfabric-5710-48xgt-switch--4288448--p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jboner/28418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hyperlink" Target="https://dsf.berkeley.edu/jmh/cs186/f02/lecs/lec15_6up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4u.tugraz.at/studierende/mein-auslandsaufenthalt/informationsveranstaltungen/international-days-2021/" TargetMode="External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support/knowledgecenter/SSEPGG_11.5.0/com.ibm.db2.luw.admin.perf.doc/doc/c0005418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chip.org/wiki/intel/xeon_gold/6238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 smtClean="0"/>
              <a:t>Architecture of DB Systems</a:t>
            </a:r>
            <a:br>
              <a:rPr lang="de-DE" b="1" dirty="0" smtClean="0"/>
            </a:br>
            <a:r>
              <a:rPr lang="de-DE" b="1" dirty="0" smtClean="0"/>
              <a:t>02 DB System Architectures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Matthias Boehm</a:t>
            </a:r>
          </a:p>
          <a:p>
            <a:endParaRPr lang="en-GB" sz="1000" dirty="0" smtClean="0"/>
          </a:p>
          <a:p>
            <a:r>
              <a:rPr lang="en-GB" dirty="0" smtClean="0"/>
              <a:t>Graz University of Technology, Austria</a:t>
            </a:r>
            <a:br>
              <a:rPr lang="en-GB" dirty="0" smtClean="0"/>
            </a:br>
            <a:r>
              <a:rPr lang="en-US" dirty="0"/>
              <a:t>Computer Science and Biomedical Engineering</a:t>
            </a:r>
            <a:endParaRPr lang="en-GB" dirty="0" smtClean="0"/>
          </a:p>
          <a:p>
            <a:r>
              <a:rPr lang="en-GB" dirty="0" smtClean="0"/>
              <a:t>Institute of Interactive Systems and Data Science</a:t>
            </a:r>
          </a:p>
          <a:p>
            <a:r>
              <a:rPr lang="de-AT" dirty="0" smtClean="0"/>
              <a:t>BMK endowed chair for Data Management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12, 2021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DM Cluster</a:t>
            </a:r>
            <a:endParaRPr lang="en-US" b="0" dirty="0" smtClean="0"/>
          </a:p>
          <a:p>
            <a:pPr lvl="1"/>
            <a:r>
              <a:rPr lang="en-US" dirty="0" smtClean="0"/>
              <a:t>2 Racks </a:t>
            </a:r>
            <a:r>
              <a:rPr lang="en-US" dirty="0" err="1" smtClean="0"/>
              <a:t>Inffeldgasse</a:t>
            </a:r>
            <a:r>
              <a:rPr lang="en-US" dirty="0" smtClean="0"/>
              <a:t> 31</a:t>
            </a:r>
          </a:p>
          <a:p>
            <a:pPr lvl="1"/>
            <a:r>
              <a:rPr lang="en-US" b="0" dirty="0" smtClean="0"/>
              <a:t>Switch: </a:t>
            </a:r>
            <a:r>
              <a:rPr lang="en-US" b="1" dirty="0"/>
              <a:t>HPE </a:t>
            </a:r>
            <a:r>
              <a:rPr lang="en-US" b="1" dirty="0" err="1"/>
              <a:t>FlexFabric</a:t>
            </a:r>
            <a:r>
              <a:rPr lang="en-US" b="1" dirty="0"/>
              <a:t> 5710 </a:t>
            </a:r>
            <a:r>
              <a:rPr lang="en-US" b="1" dirty="0" smtClean="0"/>
              <a:t>48XGT</a:t>
            </a:r>
            <a:br>
              <a:rPr lang="en-US" b="1" dirty="0" smtClean="0"/>
            </a:br>
            <a:r>
              <a:rPr lang="en-US" dirty="0" smtClean="0"/>
              <a:t>(48x </a:t>
            </a:r>
            <a:r>
              <a:rPr lang="en-US" b="1" dirty="0" smtClean="0">
                <a:solidFill>
                  <a:schemeClr val="accent1"/>
                </a:solidFill>
              </a:rPr>
              <a:t>10 </a:t>
            </a:r>
            <a:r>
              <a:rPr lang="en-US" b="1" dirty="0" err="1" smtClean="0">
                <a:solidFill>
                  <a:schemeClr val="accent1"/>
                </a:solidFill>
              </a:rPr>
              <a:t>GbE</a:t>
            </a:r>
            <a:r>
              <a:rPr lang="en-US" dirty="0" smtClean="0"/>
              <a:t>, or 6x 40 </a:t>
            </a:r>
            <a:r>
              <a:rPr lang="en-US" dirty="0" err="1" smtClean="0"/>
              <a:t>GbE</a:t>
            </a:r>
            <a:r>
              <a:rPr lang="en-US" dirty="0" smtClean="0"/>
              <a:t>, 2 x 100 </a:t>
            </a:r>
            <a:r>
              <a:rPr lang="en-US" dirty="0" err="1" smtClean="0"/>
              <a:t>GbE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 Node (scale-up, 2 SSD system, 12 SSD data, T4 GPU)</a:t>
            </a:r>
          </a:p>
          <a:p>
            <a:pPr lvl="1"/>
            <a:r>
              <a:rPr lang="en-US" dirty="0" smtClean="0"/>
              <a:t>14 Nodes (scale-out)</a:t>
            </a:r>
          </a:p>
          <a:p>
            <a:pPr lvl="2"/>
            <a:r>
              <a:rPr lang="en-US" b="0" dirty="0" smtClean="0"/>
              <a:t>AMD EPYC 7302 </a:t>
            </a:r>
            <a:r>
              <a:rPr lang="en-US" b="0" dirty="0"/>
              <a:t>CPU at </a:t>
            </a:r>
            <a:r>
              <a:rPr lang="en-US" b="0" dirty="0" smtClean="0"/>
              <a:t>3.0-3.3 GHz </a:t>
            </a:r>
            <a:r>
              <a:rPr lang="en-US" b="0" dirty="0"/>
              <a:t>(16 </a:t>
            </a:r>
            <a:r>
              <a:rPr lang="en-US" b="0" dirty="0" err="1" smtClean="0"/>
              <a:t>pcores</a:t>
            </a:r>
            <a:r>
              <a:rPr lang="en-US" b="0" dirty="0" smtClean="0"/>
              <a:t> / </a:t>
            </a:r>
            <a:r>
              <a:rPr lang="en-US" b="1" dirty="0" smtClean="0">
                <a:solidFill>
                  <a:schemeClr val="accent1"/>
                </a:solidFill>
              </a:rPr>
              <a:t>32 </a:t>
            </a:r>
            <a:r>
              <a:rPr lang="en-US" b="1" dirty="0" err="1" smtClean="0">
                <a:solidFill>
                  <a:schemeClr val="accent1"/>
                </a:solidFill>
              </a:rPr>
              <a:t>vcores</a:t>
            </a:r>
            <a:r>
              <a:rPr lang="en-US" b="0" dirty="0" smtClean="0"/>
              <a:t>)</a:t>
            </a:r>
            <a:endParaRPr lang="en-US" dirty="0"/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128GB</a:t>
            </a:r>
            <a:r>
              <a:rPr lang="da-DK" dirty="0" smtClean="0"/>
              <a:t> </a:t>
            </a:r>
            <a:r>
              <a:rPr lang="da-DK" dirty="0"/>
              <a:t>HPE DDR4 RAM @ 2.933 GHz </a:t>
            </a:r>
            <a:r>
              <a:rPr lang="da-DK" dirty="0" smtClean="0"/>
              <a:t>(</a:t>
            </a:r>
            <a:r>
              <a:rPr lang="en-US" dirty="0" smtClean="0"/>
              <a:t>8x </a:t>
            </a:r>
            <a:r>
              <a:rPr lang="en-US" dirty="0"/>
              <a:t>16GB 1Rx4 </a:t>
            </a:r>
            <a:r>
              <a:rPr lang="en-US" dirty="0" smtClean="0"/>
              <a:t>PC4-2933Y-R)</a:t>
            </a:r>
            <a:endParaRPr lang="da-DK" dirty="0"/>
          </a:p>
          <a:p>
            <a:pPr lvl="2"/>
            <a:r>
              <a:rPr lang="en-US" dirty="0" smtClean="0"/>
              <a:t>2x </a:t>
            </a:r>
            <a:r>
              <a:rPr lang="en-US" dirty="0"/>
              <a:t>480GB SATA </a:t>
            </a:r>
            <a:r>
              <a:rPr lang="en-US" dirty="0" smtClean="0"/>
              <a:t>SDDs (system), 12x </a:t>
            </a:r>
            <a:r>
              <a:rPr lang="en-US" dirty="0"/>
              <a:t>2TB SATA </a:t>
            </a:r>
            <a:r>
              <a:rPr lang="en-US" dirty="0" smtClean="0"/>
              <a:t>HDDs (data)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2x 10Gb</a:t>
            </a:r>
            <a:r>
              <a:rPr lang="en-US" dirty="0" smtClean="0"/>
              <a:t> Ethernet (2 port adapter)</a:t>
            </a:r>
          </a:p>
          <a:p>
            <a:pPr lvl="2"/>
            <a:endParaRPr lang="en-US" dirty="0"/>
          </a:p>
          <a:p>
            <a:pPr lvl="1"/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38" y="1378621"/>
            <a:ext cx="2924070" cy="1026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316" y="2285031"/>
            <a:ext cx="25221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https://www.bechtle.com/at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shop/hpe-flexfabric-5710-48xgt-switch-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-4288448--p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530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Numbers </a:t>
            </a:r>
            <a:r>
              <a:rPr lang="en-US" sz="2400" dirty="0" smtClean="0"/>
              <a:t>Every Programmer Should Know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8416"/>
              </p:ext>
            </p:extLst>
          </p:nvPr>
        </p:nvGraphicFramePr>
        <p:xfrm>
          <a:off x="720726" y="1165889"/>
          <a:ext cx="8197228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2579">
                  <a:extLst>
                    <a:ext uri="{9D8B030D-6E8A-4147-A177-3AD203B41FA5}">
                      <a16:colId xmlns:a16="http://schemas.microsoft.com/office/drawing/2014/main" val="3513810963"/>
                    </a:ext>
                  </a:extLst>
                </a:gridCol>
                <a:gridCol w="1597688">
                  <a:extLst>
                    <a:ext uri="{9D8B030D-6E8A-4147-A177-3AD203B41FA5}">
                      <a16:colId xmlns:a16="http://schemas.microsoft.com/office/drawing/2014/main" val="958692474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1518743031"/>
                    </a:ext>
                  </a:extLst>
                </a:gridCol>
                <a:gridCol w="1210868">
                  <a:extLst>
                    <a:ext uri="{9D8B030D-6E8A-4147-A177-3AD203B41FA5}">
                      <a16:colId xmlns:a16="http://schemas.microsoft.com/office/drawing/2014/main" val="1228869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[ns]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[us]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[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99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execute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L1 cache reference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89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Branch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mispredict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623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L2 cache reference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4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Mutex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lock/unlock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555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memory reference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2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 1K bytes over 1 Gb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46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4K randomly from SSD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98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1 MB sequentially from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815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 trip within same datacenter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74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1 MB sequentially from SSD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605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Disk seek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10,000,000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612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1 MB sequentially from disk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20,000,000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52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 packet US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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150,000,000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150,000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608609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20726" y="6390752"/>
            <a:ext cx="45546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gist.github.com/jboner/2841832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200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</a:t>
            </a:r>
            <a:r>
              <a:rPr lang="en-US" altLang="en-US" dirty="0"/>
              <a:t>Gray’s Storage Latency Analogy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823" name="Picture 8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44" y="1354193"/>
            <a:ext cx="6293513" cy="3931464"/>
          </a:xfrm>
          <a:prstGeom prst="rect">
            <a:avLst/>
          </a:prstGeom>
        </p:spPr>
      </p:pic>
      <p:pic>
        <p:nvPicPr>
          <p:cNvPr id="824" name="Picture 8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4" y="5689222"/>
            <a:ext cx="733415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25" name="TextBox 824"/>
          <p:cNvSpPr txBox="1"/>
          <p:nvPr/>
        </p:nvSpPr>
        <p:spPr>
          <a:xfrm>
            <a:off x="1959427" y="5669126"/>
            <a:ext cx="64510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186: Introduction to Database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 – Storing Data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Disks and Files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Fall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2002,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dsf.berkeley.edu/jmh/cs186/f02/lecs/lec15_6up.pdf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826" name="Picture 8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70" y="748181"/>
            <a:ext cx="862484" cy="1444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38852" y="2189818"/>
            <a:ext cx="1305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r>
              <a:rPr lang="en-US" dirty="0" smtClean="0">
                <a:solidFill>
                  <a:schemeClr val="accent1"/>
                </a:solidFill>
              </a:rPr>
              <a:t>End </a:t>
            </a:r>
            <a:r>
              <a:rPr lang="en-US" dirty="0">
                <a:solidFill>
                  <a:schemeClr val="accent1"/>
                </a:solidFill>
              </a:rPr>
              <a:t>of Dennard </a:t>
            </a:r>
            <a:r>
              <a:rPr lang="en-US" dirty="0" smtClean="0">
                <a:solidFill>
                  <a:schemeClr val="accent1"/>
                </a:solidFill>
              </a:rPr>
              <a:t>Scaling</a:t>
            </a:r>
            <a:r>
              <a:rPr lang="en-US" dirty="0" smtClean="0"/>
              <a:t> </a:t>
            </a:r>
            <a:r>
              <a:rPr lang="en-US" b="0" dirty="0" smtClean="0"/>
              <a:t>(~2005)</a:t>
            </a:r>
            <a:endParaRPr lang="en-US" b="0" dirty="0"/>
          </a:p>
          <a:p>
            <a:pPr lvl="1"/>
            <a:r>
              <a:rPr lang="en-US" dirty="0" smtClean="0"/>
              <a:t>Law: power stays proportional </a:t>
            </a:r>
            <a:br>
              <a:rPr lang="en-US" dirty="0" smtClean="0"/>
            </a:br>
            <a:r>
              <a:rPr lang="en-US" dirty="0" smtClean="0"/>
              <a:t>to the area of the transistor</a:t>
            </a:r>
            <a:endParaRPr lang="en-US" dirty="0"/>
          </a:p>
          <a:p>
            <a:pPr lvl="1"/>
            <a:r>
              <a:rPr lang="en-US" dirty="0" smtClean="0"/>
              <a:t>Ignored leakage current / threshold voltage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increasing power density S</a:t>
            </a:r>
            <a:r>
              <a:rPr lang="en-US" b="1" baseline="30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(power wall, heat)  stagnating frequency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sz="1200" dirty="0" smtClean="0"/>
          </a:p>
          <a:p>
            <a:r>
              <a:rPr lang="en-US" dirty="0" smtClean="0"/>
              <a:t>#2 </a:t>
            </a:r>
            <a:r>
              <a:rPr lang="en-US" dirty="0" smtClean="0">
                <a:solidFill>
                  <a:schemeClr val="accent1"/>
                </a:solidFill>
              </a:rPr>
              <a:t>End of Moore’s Law</a:t>
            </a:r>
            <a:r>
              <a:rPr lang="en-US" dirty="0" smtClean="0"/>
              <a:t> </a:t>
            </a:r>
            <a:r>
              <a:rPr lang="en-US" b="0" dirty="0" smtClean="0"/>
              <a:t>(~2010-20)</a:t>
            </a:r>
          </a:p>
          <a:p>
            <a:pPr lvl="1"/>
            <a:r>
              <a:rPr lang="en-US" dirty="0" smtClean="0"/>
              <a:t>Law: #transistors/performance/</a:t>
            </a:r>
            <a:br>
              <a:rPr lang="en-US" dirty="0" smtClean="0"/>
            </a:br>
            <a:r>
              <a:rPr lang="en-US" dirty="0" smtClean="0"/>
              <a:t>CPU frequency doubles every </a:t>
            </a:r>
            <a:br>
              <a:rPr lang="en-US" dirty="0" smtClean="0"/>
            </a:br>
            <a:r>
              <a:rPr lang="en-US" dirty="0" smtClean="0"/>
              <a:t>18/24 months </a:t>
            </a:r>
            <a:endParaRPr lang="en-US" dirty="0"/>
          </a:p>
          <a:p>
            <a:pPr lvl="1"/>
            <a:r>
              <a:rPr lang="en-US" dirty="0" smtClean="0"/>
              <a:t>Original: # transistors per chip </a:t>
            </a:r>
            <a:br>
              <a:rPr lang="en-US" dirty="0" smtClean="0"/>
            </a:br>
            <a:r>
              <a:rPr lang="en-US" dirty="0" smtClean="0"/>
              <a:t>doubles every two years</a:t>
            </a:r>
            <a:br>
              <a:rPr lang="en-US" dirty="0" smtClean="0"/>
            </a:br>
            <a:r>
              <a:rPr lang="en-US" b="1" dirty="0" smtClean="0">
                <a:solidFill>
                  <a:srgbClr val="7889FB"/>
                </a:solidFill>
              </a:rPr>
              <a:t>at constant costs</a:t>
            </a:r>
          </a:p>
          <a:p>
            <a:pPr lvl="1"/>
            <a:r>
              <a:rPr lang="en-US" dirty="0" smtClean="0"/>
              <a:t>Now increasing costs </a:t>
            </a:r>
            <a:endParaRPr lang="en-US" dirty="0"/>
          </a:p>
          <a:p>
            <a:pPr lvl="1"/>
            <a:endParaRPr lang="en-US" sz="12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/>
              <a:t>Consequences: </a:t>
            </a:r>
            <a:r>
              <a:rPr lang="en-US" dirty="0" smtClean="0">
                <a:solidFill>
                  <a:schemeClr val="accent1"/>
                </a:solidFill>
              </a:rPr>
              <a:t>Dark Silicon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889FB"/>
                </a:solidFill>
              </a:rPr>
              <a:t>Specialization</a:t>
            </a:r>
            <a:endParaRPr lang="en-US" dirty="0">
              <a:solidFill>
                <a:srgbClr val="7889FB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2683" y="1369211"/>
            <a:ext cx="31551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l-GR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CFV</a:t>
            </a:r>
            <a:r>
              <a:rPr lang="en-US" b="1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power density 1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en-US" b="1" baseline="30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 .. Power, C ..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Capacitance,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.. Frequency, V .. Voltage)</a:t>
            </a:r>
            <a:endParaRPr lang="en-US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69" y="3013204"/>
            <a:ext cx="4274998" cy="2758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260" y="701623"/>
            <a:ext cx="710561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74906" y="609465"/>
            <a:ext cx="28918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Markidis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Laure,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Jansson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Rivas-Gomez and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S. W.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Moore’s Law and Dennard Scaling]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DB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Design Dimensions</a:t>
            </a:r>
          </a:p>
          <a:p>
            <a:r>
              <a:rPr lang="en-US" dirty="0" smtClean="0"/>
              <a:t>Recap Data Models, Consistency Models</a:t>
            </a:r>
          </a:p>
          <a:p>
            <a:r>
              <a:rPr lang="en-US" dirty="0" smtClean="0"/>
              <a:t>Recap Query Processing Models</a:t>
            </a:r>
          </a:p>
          <a:p>
            <a:r>
              <a:rPr lang="en-US" dirty="0" smtClean="0"/>
              <a:t>Distributed Systems &amp; DBMS Architecture</a:t>
            </a:r>
          </a:p>
          <a:p>
            <a:r>
              <a:rPr lang="en-US" dirty="0" smtClean="0"/>
              <a:t>Row &amp; Column Storage</a:t>
            </a:r>
          </a:p>
        </p:txBody>
      </p:sp>
    </p:spTree>
    <p:extLst>
      <p:ext uri="{BB962C8B-B14F-4D97-AF65-F5344CB8AC3E}">
        <p14:creationId xmlns:p14="http://schemas.microsoft.com/office/powerpoint/2010/main" val="29382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Dimensions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727" y="2995521"/>
            <a:ext cx="1889090" cy="713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DB Architecture?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1587" y="3537580"/>
            <a:ext cx="37251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Distributed System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8553" y="1541866"/>
            <a:ext cx="15712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3945" y="2210249"/>
            <a:ext cx="23004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Consistency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2396" y="2878632"/>
            <a:ext cx="278356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Query Processing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0913" y="4259052"/>
            <a:ext cx="338653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DBMS Software Architecture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(e.g., SW layers, process model)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4786" y="5362356"/>
            <a:ext cx="27987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Data Layout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50452" y="5189969"/>
            <a:ext cx="240883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2609817" y="1726532"/>
            <a:ext cx="2028736" cy="162570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2609817" y="2394915"/>
            <a:ext cx="1664128" cy="9573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2609817" y="3063298"/>
            <a:ext cx="1422579" cy="2889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609817" y="3352238"/>
            <a:ext cx="951770" cy="3700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>
            <a:off x="2609817" y="3352238"/>
            <a:ext cx="1121096" cy="12299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>
            <a:off x="2609817" y="3352238"/>
            <a:ext cx="1414969" cy="219478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250092" y="5649069"/>
            <a:ext cx="34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3456" r="27692" b="2772"/>
          <a:stretch/>
        </p:blipFill>
        <p:spPr>
          <a:xfrm>
            <a:off x="8025877" y="774349"/>
            <a:ext cx="924448" cy="11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Data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Data Models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Entity-Relationship Model (ERM)</a:t>
            </a:r>
            <a:r>
              <a:rPr lang="en-US" dirty="0" smtClean="0"/>
              <a:t>, focus on data, ~1975</a:t>
            </a:r>
            <a:endParaRPr lang="en-US" b="1" dirty="0" smtClean="0">
              <a:solidFill>
                <a:srgbClr val="7889FB"/>
              </a:solidFill>
            </a:endParaRPr>
          </a:p>
          <a:p>
            <a:pPr lvl="1"/>
            <a:r>
              <a:rPr lang="en-US" dirty="0" smtClean="0"/>
              <a:t>Unified </a:t>
            </a:r>
            <a:r>
              <a:rPr lang="en-US" dirty="0"/>
              <a:t>Modeling </a:t>
            </a:r>
            <a:r>
              <a:rPr lang="en-US" dirty="0" smtClean="0"/>
              <a:t>Language (UML), focus on data and behavior, ~1990</a:t>
            </a:r>
          </a:p>
          <a:p>
            <a:pPr lvl="1"/>
            <a:endParaRPr lang="en-US" sz="1200" dirty="0"/>
          </a:p>
          <a:p>
            <a:r>
              <a:rPr lang="en-US" dirty="0" smtClean="0"/>
              <a:t>Logical Data Models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Relational </a:t>
            </a:r>
            <a:r>
              <a:rPr lang="en-US" dirty="0" smtClean="0">
                <a:solidFill>
                  <a:schemeClr val="tx1"/>
                </a:solidFill>
              </a:rPr>
              <a:t>(Object/Relational)</a:t>
            </a:r>
          </a:p>
          <a:p>
            <a:pPr marL="457200" lvl="1" indent="0">
              <a:buNone/>
            </a:pPr>
            <a:endParaRPr lang="en-US" sz="700" dirty="0" smtClean="0"/>
          </a:p>
          <a:p>
            <a:pPr lvl="1"/>
            <a:r>
              <a:rPr lang="en-US" dirty="0" smtClean="0"/>
              <a:t>Key-Value </a:t>
            </a:r>
          </a:p>
          <a:p>
            <a:pPr lvl="1"/>
            <a:r>
              <a:rPr lang="en-US" dirty="0"/>
              <a:t>Document (XML, JSON) </a:t>
            </a:r>
            <a:endParaRPr lang="en-US" dirty="0" smtClean="0"/>
          </a:p>
          <a:p>
            <a:pPr lvl="1"/>
            <a:r>
              <a:rPr lang="en-US" dirty="0" smtClean="0"/>
              <a:t>Graph </a:t>
            </a:r>
          </a:p>
          <a:p>
            <a:pPr lvl="1"/>
            <a:r>
              <a:rPr lang="en-US" dirty="0" smtClean="0"/>
              <a:t>Time Series</a:t>
            </a:r>
          </a:p>
          <a:p>
            <a:pPr lvl="1"/>
            <a:r>
              <a:rPr lang="en-US" dirty="0" smtClean="0"/>
              <a:t>Matrix/Tensor</a:t>
            </a:r>
          </a:p>
          <a:p>
            <a:pPr lvl="1"/>
            <a:endParaRPr lang="en-US" sz="700" dirty="0" smtClean="0"/>
          </a:p>
          <a:p>
            <a:pPr lvl="1"/>
            <a:r>
              <a:rPr lang="en-US" dirty="0" smtClean="0"/>
              <a:t>Object-oriented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/>
              <a:t>Hierarchical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</a:t>
            </a:r>
            <a:r>
              <a:rPr lang="en-US" dirty="0" smtClean="0"/>
              <a:t>Architectures – Data Models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907527" y="5275382"/>
            <a:ext cx="207086" cy="813919"/>
          </a:xfrm>
          <a:prstGeom prst="rightBrace">
            <a:avLst>
              <a:gd name="adj1" fmla="val 8333"/>
              <a:gd name="adj2" fmla="val 53715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5578" y="5516543"/>
            <a:ext cx="17082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 obsolete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909202" y="2934119"/>
            <a:ext cx="205411" cy="2039814"/>
          </a:xfrm>
          <a:prstGeom prst="rightBrace">
            <a:avLst>
              <a:gd name="adj1" fmla="val 8333"/>
              <a:gd name="adj2" fmla="val 51052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7157" y="3689425"/>
            <a:ext cx="20381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Covered in Course</a:t>
            </a:r>
            <a:b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0303" y="2557033"/>
            <a:ext cx="4012052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lvl="0" indent="-228600">
              <a:spcBef>
                <a:spcPct val="20000"/>
              </a:spcBef>
              <a:buClr>
                <a:srgbClr val="F70146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Physical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Data Models</a:t>
            </a: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Row </a:t>
            </a:r>
            <a:r>
              <a:rPr lang="en-US" dirty="0" smtClean="0"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/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 column </a:t>
            </a:r>
            <a:r>
              <a:rPr lang="en-US" dirty="0" smtClean="0">
                <a:solidFill>
                  <a:srgbClr val="0F0F0F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(page layouts)</a:t>
            </a:r>
            <a:endParaRPr lang="en-US" dirty="0">
              <a:solidFill>
                <a:srgbClr val="0F0F0F"/>
              </a:solidFill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Clr>
                <a:srgbClr val="0F0F0F"/>
              </a:buClr>
            </a:pPr>
            <a:endParaRPr lang="en-US" sz="7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LSM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Nested text/binary, flattened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Vertex-centric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TSM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Row-/column-major, tiled,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etc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71030" y="370141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smtClean="0"/>
              <a:t>Relational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1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k attributes 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/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of tuples and attributes is irrelevant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Data Models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17888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6" y="1909187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5560" y="5466314"/>
            <a:ext cx="7752347" cy="703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Key-Value Stores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Basic key-value mapping via simple API </a:t>
            </a:r>
            <a:r>
              <a:rPr lang="en-US" dirty="0" smtClean="0"/>
              <a:t>(more complex data models </a:t>
            </a:r>
            <a:br>
              <a:rPr lang="en-US" dirty="0" smtClean="0"/>
            </a:br>
            <a:r>
              <a:rPr lang="en-US" dirty="0" smtClean="0"/>
              <a:t>can be mapped to key-value representations)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Reliability at massive scale on </a:t>
            </a:r>
            <a:r>
              <a:rPr lang="en-US" b="1" dirty="0">
                <a:solidFill>
                  <a:srgbClr val="7889FB"/>
                </a:solidFill>
              </a:rPr>
              <a:t>commodity HW</a:t>
            </a:r>
            <a:r>
              <a:rPr lang="en-US" dirty="0"/>
              <a:t> (cloud computing)</a:t>
            </a:r>
          </a:p>
          <a:p>
            <a:pPr lvl="1"/>
            <a:endParaRPr lang="en-US" dirty="0"/>
          </a:p>
          <a:p>
            <a:r>
              <a:rPr lang="en-US" dirty="0" smtClean="0"/>
              <a:t>System Architecture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Key</a:t>
            </a:r>
            <a:r>
              <a:rPr lang="en-US" dirty="0" smtClean="0"/>
              <a:t>-value maps, where values </a:t>
            </a:r>
            <a:br>
              <a:rPr lang="en-US" dirty="0" smtClean="0"/>
            </a:br>
            <a:r>
              <a:rPr lang="en-US" dirty="0" smtClean="0"/>
              <a:t>can be of a variety of data types</a:t>
            </a:r>
            <a:endParaRPr lang="en-US" dirty="0"/>
          </a:p>
          <a:p>
            <a:pPr lvl="1"/>
            <a:r>
              <a:rPr lang="en-US" dirty="0" smtClean="0"/>
              <a:t>APIs for CRUD operations </a:t>
            </a:r>
            <a:br>
              <a:rPr lang="en-US" dirty="0" smtClean="0"/>
            </a:br>
            <a:r>
              <a:rPr lang="en-US" dirty="0" smtClean="0"/>
              <a:t>(create, read, update, delete)</a:t>
            </a:r>
          </a:p>
          <a:p>
            <a:pPr lvl="1"/>
            <a:r>
              <a:rPr lang="en-US" dirty="0" smtClean="0"/>
              <a:t>Scalability </a:t>
            </a:r>
            <a:r>
              <a:rPr lang="en-US" dirty="0"/>
              <a:t>via </a:t>
            </a:r>
            <a:r>
              <a:rPr lang="en-US" dirty="0" err="1"/>
              <a:t>sharding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(horizontal partitioning) </a:t>
            </a:r>
          </a:p>
          <a:p>
            <a:pPr lvl="1"/>
            <a:endParaRPr lang="en-US" dirty="0"/>
          </a:p>
          <a:p>
            <a:r>
              <a:rPr lang="en-US" dirty="0" smtClean="0"/>
              <a:t>Example Systems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Dynamo</a:t>
            </a:r>
            <a:r>
              <a:rPr lang="en-US" dirty="0" smtClean="0"/>
              <a:t> (2007, AP) 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7889FB"/>
                </a:solidFill>
              </a:rPr>
              <a:t>Amazon </a:t>
            </a:r>
            <a:r>
              <a:rPr lang="en-US" b="1" dirty="0" err="1" smtClean="0">
                <a:solidFill>
                  <a:srgbClr val="7889FB"/>
                </a:solidFill>
              </a:rPr>
              <a:t>DynamoDB</a:t>
            </a:r>
            <a:r>
              <a:rPr lang="en-US" dirty="0" smtClean="0"/>
              <a:t> (2012)</a:t>
            </a:r>
          </a:p>
          <a:p>
            <a:pPr lvl="1"/>
            <a:r>
              <a:rPr lang="en-US" b="1" dirty="0" err="1" smtClean="0">
                <a:solidFill>
                  <a:srgbClr val="7889FB"/>
                </a:solidFill>
              </a:rPr>
              <a:t>Redis</a:t>
            </a:r>
            <a:r>
              <a:rPr lang="en-US" dirty="0" smtClean="0"/>
              <a:t> (2009, CP/AP)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Data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47" y="6271576"/>
            <a:ext cx="1228685" cy="400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33" y="6156253"/>
            <a:ext cx="642207" cy="58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6669" y="5754470"/>
            <a:ext cx="17996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101" y="5892357"/>
            <a:ext cx="55985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669276" y="2996535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sers:1:a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52802" y="4031069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92240" y="2996536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Inffeldgasse</a:t>
            </a:r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13, Graz”</a:t>
            </a:r>
            <a:endParaRPr lang="en-US" sz="15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6306" y="3499130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sers:1:b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8997" y="3499132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12, 34, 45, 67, 89</a:t>
            </a:r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]”</a:t>
            </a:r>
            <a:endParaRPr lang="en-US" sz="15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760" y="4160614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users:2:a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8724" y="4160615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Mandellstraße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12, Graz”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62790" y="4663209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users:2:b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95481" y="4663211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212, 3212, 43212]”</a:t>
            </a:r>
            <a:endParaRPr lang="en-US" sz="15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Document Stores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Application-oriented management of </a:t>
            </a:r>
            <a:r>
              <a:rPr lang="en-US" b="1" dirty="0" smtClean="0">
                <a:solidFill>
                  <a:srgbClr val="7889FB"/>
                </a:solidFill>
              </a:rPr>
              <a:t>structured, semi-structured, and unstructured information </a:t>
            </a:r>
            <a:r>
              <a:rPr lang="en-US" dirty="0" smtClean="0"/>
              <a:t>(pay-as-you-go, schema evolution)</a:t>
            </a:r>
          </a:p>
          <a:p>
            <a:pPr lvl="1"/>
            <a:r>
              <a:rPr lang="en-US" dirty="0" smtClean="0"/>
              <a:t>Scalability via parallelization on commodity HW (cloud computing)</a:t>
            </a:r>
          </a:p>
          <a:p>
            <a:pPr lvl="1"/>
            <a:endParaRPr lang="en-US" dirty="0"/>
          </a:p>
          <a:p>
            <a:r>
              <a:rPr lang="en-US" dirty="0" smtClean="0"/>
              <a:t>System Architecture</a:t>
            </a:r>
          </a:p>
          <a:p>
            <a:pPr lvl="1"/>
            <a:r>
              <a:rPr lang="en-US" dirty="0" smtClean="0"/>
              <a:t>Collections of (</a:t>
            </a:r>
            <a:r>
              <a:rPr lang="en-US" b="1" dirty="0" smtClean="0">
                <a:solidFill>
                  <a:schemeClr val="accent1"/>
                </a:solidFill>
              </a:rPr>
              <a:t>key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889FB"/>
                </a:solidFill>
              </a:rPr>
              <a:t>document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Scalability via </a:t>
            </a:r>
            <a:r>
              <a:rPr lang="en-US" dirty="0" err="1" smtClean="0"/>
              <a:t>sharding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(horizontal partitioning) </a:t>
            </a:r>
          </a:p>
          <a:p>
            <a:pPr lvl="1"/>
            <a:r>
              <a:rPr lang="en-US" dirty="0" smtClean="0"/>
              <a:t>Custom SQL-like or </a:t>
            </a:r>
            <a:br>
              <a:rPr lang="en-US" dirty="0" smtClean="0"/>
            </a:br>
            <a:r>
              <a:rPr lang="en-US" dirty="0" smtClean="0"/>
              <a:t>functional</a:t>
            </a:r>
            <a:r>
              <a:rPr lang="en-US" dirty="0"/>
              <a:t> </a:t>
            </a:r>
            <a:r>
              <a:rPr lang="en-US" dirty="0" smtClean="0"/>
              <a:t>query languages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Example Systems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MongoDB</a:t>
            </a:r>
            <a:r>
              <a:rPr lang="en-US" dirty="0" smtClean="0"/>
              <a:t> (C++, 2007, </a:t>
            </a:r>
            <a:r>
              <a:rPr lang="en-US" b="1" dirty="0" smtClean="0">
                <a:solidFill>
                  <a:schemeClr val="accent1"/>
                </a:solidFill>
              </a:rPr>
              <a:t>CP</a:t>
            </a:r>
            <a:r>
              <a:rPr lang="en-US" dirty="0" smtClean="0"/>
              <a:t>) </a:t>
            </a: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rgbClr val="7889FB"/>
                </a:solidFill>
                <a:sym typeface="Wingdings" panose="05000000000000000000" pitchFamily="2" charset="2"/>
              </a:rPr>
              <a:t>RethinkDB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Espresso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/>
            </a:r>
            <a:b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Amazon </a:t>
            </a:r>
            <a:r>
              <a:rPr lang="en-US" b="1" dirty="0" err="1" smtClean="0">
                <a:solidFill>
                  <a:srgbClr val="7889FB"/>
                </a:solidFill>
                <a:sym typeface="Wingdings" panose="05000000000000000000" pitchFamily="2" charset="2"/>
              </a:rPr>
              <a:t>DocumentDB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(Jan 2019)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err="1" smtClean="0">
                <a:solidFill>
                  <a:srgbClr val="7889FB"/>
                </a:solidFill>
              </a:rPr>
              <a:t>CouchDB</a:t>
            </a:r>
            <a:r>
              <a:rPr lang="en-US" dirty="0" smtClean="0"/>
              <a:t> (</a:t>
            </a:r>
            <a:r>
              <a:rPr lang="en-US" dirty="0" err="1" smtClean="0"/>
              <a:t>Erlang</a:t>
            </a:r>
            <a:r>
              <a:rPr lang="en-US" dirty="0" smtClean="0"/>
              <a:t>, 2005, </a:t>
            </a:r>
            <a:r>
              <a:rPr lang="en-US" b="1" dirty="0" smtClean="0">
                <a:solidFill>
                  <a:schemeClr val="accent1"/>
                </a:solidFill>
              </a:rPr>
              <a:t>AP</a:t>
            </a:r>
            <a:r>
              <a:rPr lang="en-US" dirty="0" smtClean="0"/>
              <a:t>) </a:t>
            </a: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7889FB"/>
                </a:solidFill>
              </a:rPr>
              <a:t> </a:t>
            </a:r>
            <a:r>
              <a:rPr lang="en-US" b="1" dirty="0" err="1" smtClean="0">
                <a:solidFill>
                  <a:srgbClr val="7889FB"/>
                </a:solidFill>
              </a:rPr>
              <a:t>CouchBase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Data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357" y="5383263"/>
            <a:ext cx="1730713" cy="493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25" y="5945948"/>
            <a:ext cx="786252" cy="625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2213" t="25023" r="12723" b="19473"/>
          <a:stretch/>
        </p:blipFill>
        <p:spPr>
          <a:xfrm>
            <a:off x="7198906" y="5899810"/>
            <a:ext cx="1303067" cy="4432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69276" y="2996535"/>
            <a:ext cx="6614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1234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552802" y="4400718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47489" y="2996535"/>
            <a:ext cx="3327581" cy="76806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{</a:t>
            </a:r>
            <a:r>
              <a:rPr lang="en-US" sz="1500" dirty="0" err="1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customer:”Jane</a:t>
            </a:r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Smith”, </a:t>
            </a:r>
            <a:b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items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:[{</a:t>
            </a:r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name:”P1”,price:49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},</a:t>
            </a:r>
            <a:b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{name:”P2”,price:19}]}</a:t>
            </a:r>
            <a:endParaRPr lang="en-US" sz="15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6306" y="3839600"/>
            <a:ext cx="6614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1756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44246" y="3849328"/>
            <a:ext cx="3327581" cy="418290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{</a:t>
            </a:r>
            <a:r>
              <a:rPr lang="en-US" sz="1500" dirty="0" err="1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customer:”John</a:t>
            </a:r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Smith”, ...}</a:t>
            </a:r>
            <a:endParaRPr lang="en-US" sz="15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2792" y="4546477"/>
            <a:ext cx="6614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989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0732" y="4556205"/>
            <a:ext cx="3327581" cy="418290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{</a:t>
            </a:r>
            <a:r>
              <a:rPr lang="en-US" sz="1500" dirty="0" err="1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customer:”Jane</a:t>
            </a:r>
            <a:r>
              <a:rPr lang="en-US" sz="1500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Smith”, ...}</a:t>
            </a:r>
            <a:endParaRPr lang="en-US" sz="15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Announcements/Org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tugraz.webex.com/meet/m.boehm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#2 </a:t>
            </a:r>
            <a:r>
              <a:rPr lang="en-US" dirty="0"/>
              <a:t>Study Abroad Fair</a:t>
            </a:r>
          </a:p>
          <a:p>
            <a:pPr lvl="1"/>
            <a:r>
              <a:rPr lang="en-US" dirty="0"/>
              <a:t>International Days 2021</a:t>
            </a:r>
          </a:p>
          <a:p>
            <a:pPr lvl="1"/>
            <a:r>
              <a:rPr lang="en-US" dirty="0"/>
              <a:t>Oct 19 – 21, 2021</a:t>
            </a:r>
          </a:p>
          <a:p>
            <a:pPr lvl="1"/>
            <a:r>
              <a:rPr lang="en-US" dirty="0"/>
              <a:t>Virtual presentations, drop-in café </a:t>
            </a:r>
          </a:p>
          <a:p>
            <a:pPr lvl="1"/>
            <a:r>
              <a:rPr lang="en-US" dirty="0">
                <a:hlinkClick r:id="rId3"/>
              </a:rPr>
              <a:t>https://tu4u.tugraz.at/studierende/</a:t>
            </a:r>
            <a:br>
              <a:rPr lang="en-US" dirty="0">
                <a:hlinkClick r:id="rId3"/>
              </a:rPr>
            </a:br>
            <a:r>
              <a:rPr lang="en-US" dirty="0" err="1">
                <a:hlinkClick r:id="rId3"/>
              </a:rPr>
              <a:t>mein-auslandsaufenthalt</a:t>
            </a:r>
            <a:r>
              <a:rPr lang="en-US" dirty="0">
                <a:hlinkClick r:id="rId3"/>
              </a:rPr>
              <a:t>/</a:t>
            </a:r>
            <a:br>
              <a:rPr lang="en-US" dirty="0">
                <a:hlinkClick r:id="rId3"/>
              </a:rPr>
            </a:br>
            <a:r>
              <a:rPr lang="en-US" dirty="0" err="1">
                <a:hlinkClick r:id="rId3"/>
              </a:rPr>
              <a:t>informationsveranstaltungen</a:t>
            </a:r>
            <a:r>
              <a:rPr lang="en-US" dirty="0">
                <a:hlinkClick r:id="rId3"/>
              </a:rPr>
              <a:t>/international-days-2021/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3439485"/>
            <a:ext cx="3079862" cy="17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Graph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>
                <a:solidFill>
                  <a:schemeClr val="accent1"/>
                </a:solidFill>
              </a:rPr>
              <a:t>Pregel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Name: Seven </a:t>
            </a:r>
            <a:r>
              <a:rPr lang="en-US" dirty="0"/>
              <a:t>Bridges of </a:t>
            </a:r>
            <a:r>
              <a:rPr lang="en-US" dirty="0" err="1" smtClean="0"/>
              <a:t>Koenigsberg</a:t>
            </a:r>
            <a:r>
              <a:rPr lang="en-US" dirty="0" smtClean="0"/>
              <a:t> (Euler 1736)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“Think-like-a-vertex”</a:t>
            </a:r>
            <a:r>
              <a:rPr lang="en-US" dirty="0" smtClean="0"/>
              <a:t> computation model</a:t>
            </a:r>
          </a:p>
          <a:p>
            <a:pPr lvl="1"/>
            <a:r>
              <a:rPr lang="en-US" dirty="0" smtClean="0"/>
              <a:t>Iterative processing in super steps, comm.: message passing</a:t>
            </a:r>
          </a:p>
          <a:p>
            <a:pPr lvl="1"/>
            <a:endParaRPr lang="en-US" sz="700" dirty="0"/>
          </a:p>
          <a:p>
            <a:r>
              <a:rPr lang="en-US" dirty="0" smtClean="0"/>
              <a:t>Programming Model</a:t>
            </a:r>
          </a:p>
          <a:p>
            <a:pPr lvl="1"/>
            <a:r>
              <a:rPr lang="en-US" dirty="0" smtClean="0"/>
              <a:t>Represent graph as collection of </a:t>
            </a:r>
            <a:br>
              <a:rPr lang="en-US" dirty="0" smtClean="0"/>
            </a:br>
            <a:r>
              <a:rPr lang="en-US" dirty="0" smtClean="0"/>
              <a:t>vertices w/ edge (adjacency) lists</a:t>
            </a:r>
          </a:p>
          <a:p>
            <a:pPr lvl="1"/>
            <a:r>
              <a:rPr lang="en-US" dirty="0" smtClean="0"/>
              <a:t>Implement algorithms via Vertex API</a:t>
            </a:r>
          </a:p>
          <a:p>
            <a:pPr lvl="1"/>
            <a:r>
              <a:rPr lang="en-US" dirty="0" smtClean="0"/>
              <a:t>Terminate if all vertices halted / no more </a:t>
            </a:r>
            <a:r>
              <a:rPr lang="en-US" dirty="0" err="1" smtClean="0"/>
              <a:t>msgs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Data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86" y="1741250"/>
            <a:ext cx="1233906" cy="973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5530" y="729573"/>
            <a:ext cx="29143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Grzegorz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Malewicz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Pregel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 system for large-scale graph processing.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2010,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(SIGMOD 2020 TTA)]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349" y="739301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64594" y="4503906"/>
            <a:ext cx="4717915" cy="21698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ublic abstract class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Vertex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{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String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getID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long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superstep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VertexValue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getValue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7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compute(Iterator&lt;Message&gt; </a:t>
            </a:r>
            <a:r>
              <a:rPr lang="en-US" sz="16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msgs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sendMsgTo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(String v, Message </a:t>
            </a:r>
            <a:r>
              <a:rPr lang="en-US" sz="16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msg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6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voteToHalt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624612" y="2794113"/>
            <a:ext cx="1925163" cy="1237734"/>
            <a:chOff x="6624612" y="2794113"/>
            <a:chExt cx="1925163" cy="1237734"/>
          </a:xfrm>
        </p:grpSpPr>
        <p:sp>
          <p:nvSpPr>
            <p:cNvPr id="10" name="Oval 9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7" name="Straight Arrow Connector 16"/>
            <p:cNvCxnSpPr>
              <a:stCxn id="12" idx="1"/>
              <a:endCxn id="10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1"/>
              <a:endCxn id="10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6"/>
              <a:endCxn id="11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2"/>
              <a:endCxn id="11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5" idx="7"/>
              <a:endCxn id="14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1"/>
              <a:endCxn id="14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6" idx="2"/>
              <a:endCxn id="15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ight Arrow 40"/>
          <p:cNvSpPr/>
          <p:nvPr/>
        </p:nvSpPr>
        <p:spPr>
          <a:xfrm rot="5400000">
            <a:off x="7060992" y="392486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6563860" y="5743134"/>
            <a:ext cx="235409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083302" y="4767654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Worker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89786" y="5922003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Worker 2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619264" y="4425117"/>
            <a:ext cx="1273191" cy="2305142"/>
            <a:chOff x="6619264" y="4425117"/>
            <a:chExt cx="1273191" cy="2305142"/>
          </a:xfrm>
        </p:grpSpPr>
        <p:sp>
          <p:nvSpPr>
            <p:cNvPr id="63" name="TextBox 62"/>
            <p:cNvSpPr txBox="1"/>
            <p:nvPr/>
          </p:nvSpPr>
          <p:spPr>
            <a:xfrm>
              <a:off x="7047690" y="4425117"/>
              <a:ext cx="8415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[1, 3, 4]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619264" y="4483484"/>
              <a:ext cx="1273191" cy="2246775"/>
              <a:chOff x="6619264" y="4483484"/>
              <a:chExt cx="1273191" cy="2246775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631098" y="448348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625181" y="4807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631098" y="5116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625181" y="544440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619264" y="579713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625181" y="612558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619264" y="6446602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044447" y="474288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[5, 6]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050931" y="5041204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[1, 2]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47688" y="534924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[1, 2, 4]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044444" y="5715656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[6, 7]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041201" y="603342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[2]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047686" y="6360927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[5, 7]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44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ACID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  <a:p>
            <a:pPr lvl="1"/>
            <a:r>
              <a:rPr lang="en-US" dirty="0"/>
              <a:t>A transaction is executed atomically (</a:t>
            </a:r>
            <a:r>
              <a:rPr lang="en-US" b="1" dirty="0">
                <a:solidFill>
                  <a:srgbClr val="7889FB"/>
                </a:solidFill>
              </a:rPr>
              <a:t>completely or not at all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the transaction fails/aborts no changes are made to the database (</a:t>
            </a:r>
            <a:r>
              <a:rPr lang="en-US" b="1" dirty="0">
                <a:solidFill>
                  <a:schemeClr val="accent1"/>
                </a:solidFill>
              </a:rPr>
              <a:t>UNDO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Consistency</a:t>
            </a:r>
          </a:p>
          <a:p>
            <a:pPr lvl="1"/>
            <a:r>
              <a:rPr lang="en-US" dirty="0"/>
              <a:t>A successful transaction ensures that all </a:t>
            </a:r>
            <a:r>
              <a:rPr lang="en-US" b="1" dirty="0">
                <a:solidFill>
                  <a:srgbClr val="7889FB"/>
                </a:solidFill>
              </a:rPr>
              <a:t>consistency constraints are met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(referential integrity, semantic/domain constraints) </a:t>
            </a:r>
          </a:p>
          <a:p>
            <a:pPr lvl="1"/>
            <a:endParaRPr lang="en-US" sz="700" dirty="0"/>
          </a:p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Concurrent transactions are executed in isolation of each other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Appearance of serial transaction execution</a:t>
            </a:r>
          </a:p>
          <a:p>
            <a:pPr lvl="1"/>
            <a:endParaRPr lang="en-US" sz="700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Guaranteed persistence</a:t>
            </a:r>
            <a:r>
              <a:rPr lang="en-US" dirty="0"/>
              <a:t> of all changes made by a successful transaction</a:t>
            </a:r>
          </a:p>
          <a:p>
            <a:pPr lvl="1"/>
            <a:r>
              <a:rPr lang="en-US" dirty="0"/>
              <a:t>In case of system failures, the database is recoverable (</a:t>
            </a:r>
            <a:r>
              <a:rPr lang="en-US" b="1" dirty="0">
                <a:solidFill>
                  <a:schemeClr val="accent1"/>
                </a:solidFill>
              </a:rPr>
              <a:t>REDO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</a:t>
            </a:r>
            <a:r>
              <a:rPr lang="en-US" dirty="0" smtClean="0"/>
              <a:t>Consistency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CAP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Visibility of updates </a:t>
            </a:r>
            <a:r>
              <a:rPr lang="en-US" dirty="0" smtClean="0"/>
              <a:t>to distributed data (atomic or </a:t>
            </a:r>
            <a:r>
              <a:rPr lang="en-US" dirty="0" err="1" smtClean="0"/>
              <a:t>linearizable</a:t>
            </a:r>
            <a:r>
              <a:rPr lang="en-US" dirty="0" smtClean="0"/>
              <a:t> consistency)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from ACIDs consistency in terms of integrity constraints</a:t>
            </a:r>
            <a:endParaRPr lang="en-US" dirty="0"/>
          </a:p>
          <a:p>
            <a:pPr lvl="1"/>
            <a:endParaRPr lang="en-US" sz="700" dirty="0" smtClean="0"/>
          </a:p>
          <a:p>
            <a:r>
              <a:rPr lang="en-US" dirty="0" smtClean="0"/>
              <a:t>Availability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Responsiveness</a:t>
            </a:r>
            <a:r>
              <a:rPr lang="en-US" dirty="0" smtClean="0"/>
              <a:t> of a services (clients reach available service, </a:t>
            </a:r>
            <a:r>
              <a:rPr lang="en-US" b="1" dirty="0" smtClean="0">
                <a:solidFill>
                  <a:schemeClr val="accent1"/>
                </a:solidFill>
              </a:rPr>
              <a:t>read/write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sz="700" dirty="0" smtClean="0"/>
          </a:p>
          <a:p>
            <a:r>
              <a:rPr lang="en-US" dirty="0" smtClean="0"/>
              <a:t>Partition Tolerance</a:t>
            </a:r>
          </a:p>
          <a:p>
            <a:pPr lvl="1"/>
            <a:r>
              <a:rPr lang="en-US" dirty="0" smtClean="0"/>
              <a:t>Tolerance of temporarily </a:t>
            </a:r>
            <a:r>
              <a:rPr lang="en-US" b="1" dirty="0" smtClean="0">
                <a:solidFill>
                  <a:srgbClr val="7889FB"/>
                </a:solidFill>
              </a:rPr>
              <a:t>unreachable network partitions</a:t>
            </a:r>
          </a:p>
          <a:p>
            <a:pPr lvl="1"/>
            <a:r>
              <a:rPr lang="en-US" dirty="0" smtClean="0"/>
              <a:t>System characteristics (e.g., latency) maintained</a:t>
            </a:r>
          </a:p>
          <a:p>
            <a:pPr lvl="1"/>
            <a:endParaRPr lang="en-US" dirty="0"/>
          </a:p>
          <a:p>
            <a:r>
              <a:rPr lang="en-US" dirty="0" smtClean="0"/>
              <a:t>CAP Theorem</a:t>
            </a:r>
          </a:p>
          <a:p>
            <a:endParaRPr lang="en-US" dirty="0"/>
          </a:p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Consistency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6738" y="4630364"/>
            <a:ext cx="341440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”You can have </a:t>
            </a:r>
            <a:r>
              <a:rPr lang="en-US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MOST TWO of 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US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networked shared-data systems.”</a:t>
            </a:r>
            <a:endParaRPr lang="en-US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70" y="4683468"/>
            <a:ext cx="55985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70" y="5532357"/>
            <a:ext cx="559684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01965" y="4654284"/>
            <a:ext cx="223736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[Eric A. Brewer: Towards robust distributed systems (abstract).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PODC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6902" y="5500745"/>
            <a:ext cx="38424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[Seth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Gilbert, Nancy A. Lynch: Brewer's conjecture and the feasibility of consistent, available, partition-tolerant web services.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SIGACT News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2002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144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/>
              <a:t>Recap: </a:t>
            </a:r>
            <a:r>
              <a:rPr lang="en-US" dirty="0" smtClean="0"/>
              <a:t>CAP </a:t>
            </a:r>
            <a:r>
              <a:rPr lang="en-US" dirty="0"/>
              <a:t>Theorem,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CA: </a:t>
            </a:r>
            <a:r>
              <a:rPr lang="en-US" dirty="0" smtClean="0"/>
              <a:t>Consistency &amp; Availability (ACID single node)</a:t>
            </a:r>
          </a:p>
          <a:p>
            <a:pPr lvl="1"/>
            <a:r>
              <a:rPr lang="en-US" dirty="0" smtClean="0"/>
              <a:t>Network partitions cannot be tolerated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Visibility of </a:t>
            </a:r>
            <a:r>
              <a:rPr lang="en-US" dirty="0" smtClean="0">
                <a:solidFill>
                  <a:schemeClr val="tx1"/>
                </a:solidFill>
              </a:rPr>
              <a:t>updates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7889FB"/>
                </a:solidFill>
              </a:rPr>
              <a:t>consistency</a:t>
            </a:r>
            <a:r>
              <a:rPr lang="en-US" dirty="0" smtClean="0"/>
              <a:t>) in conflict 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b="1" dirty="0" smtClean="0">
                <a:solidFill>
                  <a:srgbClr val="7889FB"/>
                </a:solidFill>
              </a:rPr>
              <a:t>availability </a:t>
            </a:r>
            <a:r>
              <a:rPr lang="en-AT" dirty="0" smtClean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no distributed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CP: </a:t>
            </a:r>
            <a:r>
              <a:rPr lang="en-US" dirty="0" smtClean="0"/>
              <a:t>Consistency &amp; Partition Tolerance (ACID distributed)</a:t>
            </a:r>
          </a:p>
          <a:p>
            <a:pPr lvl="1"/>
            <a:r>
              <a:rPr lang="en-US" dirty="0" smtClean="0"/>
              <a:t>Availability cannot be guaranteed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On connection failure, unavailable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(wait for overall system to become consistent)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AP: </a:t>
            </a:r>
            <a:r>
              <a:rPr lang="en-US" dirty="0" smtClean="0"/>
              <a:t>Availability &amp; Partition Tolerance (BASE)</a:t>
            </a:r>
          </a:p>
          <a:p>
            <a:pPr lvl="1"/>
            <a:r>
              <a:rPr lang="en-US" dirty="0" smtClean="0"/>
              <a:t>Consistency cannot be guaranteed, use of optimistic strategies</a:t>
            </a:r>
          </a:p>
          <a:p>
            <a:pPr lvl="1"/>
            <a:r>
              <a:rPr lang="en-US" dirty="0" smtClean="0"/>
              <a:t>Simple to implement, main concern: availability to ensure revenue ($$$)</a:t>
            </a:r>
          </a:p>
          <a:p>
            <a:pPr marL="457200" lvl="1" indent="0">
              <a:buNone/>
            </a:pP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BASE consistency model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(basically available, soft state, eventual consistency)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Consistency Models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3491" y="1118584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0096" y="1270984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5891" y="1640634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0089" y="2410742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7892375" y="2250236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31869" y="2786879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48473" y="2540444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flipH="1" flipV="1">
            <a:off x="7952364" y="1439597"/>
            <a:ext cx="152400" cy="20103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6" idx="2"/>
          </p:cNvCxnSpPr>
          <p:nvPr/>
        </p:nvCxnSpPr>
        <p:spPr>
          <a:xfrm flipV="1">
            <a:off x="8323636" y="1591997"/>
            <a:ext cx="345333" cy="20914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8171236" y="1279091"/>
            <a:ext cx="278860" cy="15240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9" idx="0"/>
          </p:cNvCxnSpPr>
          <p:nvPr/>
        </p:nvCxnSpPr>
        <p:spPr>
          <a:xfrm>
            <a:off x="8104764" y="1961647"/>
            <a:ext cx="6484" cy="288589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1" idx="0"/>
          </p:cNvCxnSpPr>
          <p:nvPr/>
        </p:nvCxnSpPr>
        <p:spPr>
          <a:xfrm>
            <a:off x="8330120" y="2410743"/>
            <a:ext cx="337226" cy="129701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2"/>
          </p:cNvCxnSpPr>
          <p:nvPr/>
        </p:nvCxnSpPr>
        <p:spPr>
          <a:xfrm flipV="1">
            <a:off x="8169614" y="2861457"/>
            <a:ext cx="497732" cy="85929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1"/>
            <a:endCxn id="8" idx="2"/>
          </p:cNvCxnSpPr>
          <p:nvPr/>
        </p:nvCxnSpPr>
        <p:spPr>
          <a:xfrm flipH="1" flipV="1">
            <a:off x="7418962" y="2731755"/>
            <a:ext cx="312907" cy="215631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3"/>
            <a:endCxn id="11" idx="1"/>
          </p:cNvCxnSpPr>
          <p:nvPr/>
        </p:nvCxnSpPr>
        <p:spPr>
          <a:xfrm>
            <a:off x="7637834" y="2571249"/>
            <a:ext cx="810639" cy="12970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3"/>
            <a:endCxn id="9" idx="1"/>
          </p:cNvCxnSpPr>
          <p:nvPr/>
        </p:nvCxnSpPr>
        <p:spPr>
          <a:xfrm flipV="1">
            <a:off x="7637834" y="2410743"/>
            <a:ext cx="254541" cy="160506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200089" y="1961647"/>
            <a:ext cx="1717865" cy="28858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80570" y="3376441"/>
            <a:ext cx="9484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ead A</a:t>
            </a:r>
          </a:p>
        </p:txBody>
      </p:sp>
      <p:cxnSp>
        <p:nvCxnSpPr>
          <p:cNvPr id="46" name="Straight Arrow Connector 45"/>
          <p:cNvCxnSpPr>
            <a:stCxn id="45" idx="0"/>
            <a:endCxn id="10" idx="2"/>
          </p:cNvCxnSpPr>
          <p:nvPr/>
        </p:nvCxnSpPr>
        <p:spPr>
          <a:xfrm flipH="1" flipV="1">
            <a:off x="7950742" y="3107892"/>
            <a:ext cx="4052" cy="268549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674410" y="1145562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A</a:t>
            </a:r>
          </a:p>
        </p:txBody>
      </p:sp>
      <p:cxnSp>
        <p:nvCxnSpPr>
          <p:cNvPr id="50" name="Straight Arrow Connector 49"/>
          <p:cNvCxnSpPr>
            <a:stCxn id="49" idx="3"/>
            <a:endCxn id="5" idx="1"/>
          </p:cNvCxnSpPr>
          <p:nvPr/>
        </p:nvCxnSpPr>
        <p:spPr>
          <a:xfrm flipV="1">
            <a:off x="7458251" y="1279091"/>
            <a:ext cx="275240" cy="4971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07396" y="2761241"/>
            <a:ext cx="56420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Traditional Query Processing </a:t>
            </a:r>
            <a:r>
              <a:rPr lang="en-US" sz="2400" dirty="0" smtClean="0"/>
              <a:t>(OLTP/OLAP)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</a:t>
            </a:r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806656" y="2092576"/>
            <a:ext cx="1855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30" grpId="0"/>
      <p:bldP spid="31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Query Processing /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</a:t>
            </a:r>
            <a:r>
              <a:rPr lang="en-US" dirty="0" smtClean="0"/>
              <a:t>semantics</a:t>
            </a:r>
          </a:p>
          <a:p>
            <a:pPr lvl="1"/>
            <a:r>
              <a:rPr lang="en-US" dirty="0"/>
              <a:t>Continuous (aka standing) </a:t>
            </a:r>
            <a:r>
              <a:rPr lang="en-US" dirty="0" smtClean="0"/>
              <a:t>queries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Optimizing Continuous Queries</a:t>
            </a:r>
          </a:p>
          <a:p>
            <a:pPr lvl="1"/>
            <a:r>
              <a:rPr lang="en-US" dirty="0" smtClean="0"/>
              <a:t>Multi-query optimization (multiple deployed queries)</a:t>
            </a:r>
          </a:p>
          <a:p>
            <a:pPr lvl="1"/>
            <a:r>
              <a:rPr lang="en-US" dirty="0" smtClean="0"/>
              <a:t>Adaptive query optimization (based on changing workload)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Query Processing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B90E47-6EB2-41DC-88F9-8BF5BB0E60B7}"/>
              </a:ext>
            </a:extLst>
          </p:cNvPr>
          <p:cNvGrpSpPr/>
          <p:nvPr/>
        </p:nvGrpSpPr>
        <p:grpSpPr>
          <a:xfrm>
            <a:off x="408562" y="2407030"/>
            <a:ext cx="3029889" cy="2318900"/>
            <a:chOff x="408562" y="3894186"/>
            <a:chExt cx="3029889" cy="2318900"/>
          </a:xfrm>
        </p:grpSpPr>
        <p:sp>
          <p:nvSpPr>
            <p:cNvPr id="6" name="Flowchart: Magnetic Disk 5"/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2"/>
              <a:endCxn id="8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2"/>
              <a:endCxn id="9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14" name="Straight Arrow Connector 13"/>
            <p:cNvCxnSpPr>
              <a:stCxn id="13" idx="2"/>
              <a:endCxn id="7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CC0B8B-9DDB-4304-B0F9-5126ADE6745E}"/>
              </a:ext>
            </a:extLst>
          </p:cNvPr>
          <p:cNvGrpSpPr/>
          <p:nvPr/>
        </p:nvGrpSpPr>
        <p:grpSpPr>
          <a:xfrm>
            <a:off x="4140879" y="2656712"/>
            <a:ext cx="4523249" cy="1924684"/>
            <a:chOff x="4140879" y="4143868"/>
            <a:chExt cx="4523249" cy="1924684"/>
          </a:xfrm>
        </p:grpSpPr>
        <p:sp>
          <p:nvSpPr>
            <p:cNvPr id="18" name="Lightning Bolt 17"/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0" name="Rounded Rectangle 19"/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25" name="Straight Arrow Connector 24"/>
            <p:cNvCxnSpPr>
              <a:stCxn id="20" idx="0"/>
              <a:endCxn id="21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26" name="Straight Arrow Connector 25"/>
            <p:cNvCxnSpPr>
              <a:stCxn id="20" idx="3"/>
              <a:endCxn id="22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27" name="Straight Arrow Connector 26"/>
            <p:cNvCxnSpPr>
              <a:stCxn id="21" idx="3"/>
              <a:endCxn id="23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28" name="Straight Arrow Connector 27"/>
            <p:cNvCxnSpPr>
              <a:stCxn id="22" idx="3"/>
              <a:endCxn id="23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8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System Architectures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</a:t>
            </a:r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2066" y="3158533"/>
            <a:ext cx="862289" cy="552659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742" y="3943977"/>
            <a:ext cx="862289" cy="552659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065" y="4729421"/>
            <a:ext cx="862289" cy="552659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>
            <a:stCxn id="8" idx="2"/>
            <a:endCxn id="9" idx="0"/>
          </p:cNvCxnSpPr>
          <p:nvPr/>
        </p:nvCxnSpPr>
        <p:spPr>
          <a:xfrm>
            <a:off x="893211" y="3711192"/>
            <a:ext cx="1676" cy="23278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0"/>
            <a:endCxn id="9" idx="2"/>
          </p:cNvCxnSpPr>
          <p:nvPr/>
        </p:nvCxnSpPr>
        <p:spPr>
          <a:xfrm flipV="1">
            <a:off x="893210" y="4496636"/>
            <a:ext cx="1677" cy="23278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1033" y="2294761"/>
            <a:ext cx="12158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Single-node System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00" y="1172362"/>
            <a:ext cx="4615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572002" y="1093874"/>
            <a:ext cx="37580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J. DeWitt, Jim Gray: Parallel Database Systems: The Future of High Performance Database Systems.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ACM 35(6),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1992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849168" y="2316534"/>
            <a:ext cx="2073933" cy="3491409"/>
            <a:chOff x="1849168" y="2316534"/>
            <a:chExt cx="2073933" cy="3491409"/>
          </a:xfrm>
        </p:grpSpPr>
        <p:sp>
          <p:nvSpPr>
            <p:cNvPr id="18" name="Rectangle 17"/>
            <p:cNvSpPr/>
            <p:nvPr/>
          </p:nvSpPr>
          <p:spPr>
            <a:xfrm>
              <a:off x="1940847" y="3160208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42523" y="3945652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40846" y="5243561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Disk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Connector 20"/>
            <p:cNvCxnSpPr>
              <a:stCxn id="18" idx="2"/>
              <a:endCxn id="19" idx="0"/>
            </p:cNvCxnSpPr>
            <p:nvPr/>
          </p:nvCxnSpPr>
          <p:spPr>
            <a:xfrm>
              <a:off x="2371992" y="3712867"/>
              <a:ext cx="1676" cy="23278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0"/>
              <a:endCxn id="19" idx="2"/>
            </p:cNvCxnSpPr>
            <p:nvPr/>
          </p:nvCxnSpPr>
          <p:spPr>
            <a:xfrm flipV="1">
              <a:off x="2371991" y="4498311"/>
              <a:ext cx="1677" cy="74525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49168" y="2316534"/>
              <a:ext cx="207393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Shared Disk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77505" y="3171931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79181" y="3957375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7504" y="5255284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Disk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Connector 26"/>
            <p:cNvCxnSpPr>
              <a:stCxn id="24" idx="2"/>
              <a:endCxn id="25" idx="0"/>
            </p:cNvCxnSpPr>
            <p:nvPr/>
          </p:nvCxnSpPr>
          <p:spPr>
            <a:xfrm>
              <a:off x="3408650" y="3724590"/>
              <a:ext cx="1676" cy="23278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0"/>
              <a:endCxn id="25" idx="2"/>
            </p:cNvCxnSpPr>
            <p:nvPr/>
          </p:nvCxnSpPr>
          <p:spPr>
            <a:xfrm flipV="1">
              <a:off x="3408649" y="4510034"/>
              <a:ext cx="1677" cy="74525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969318" y="4690900"/>
              <a:ext cx="1870475" cy="3839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Network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52401" y="2318208"/>
            <a:ext cx="2073933" cy="3491409"/>
            <a:chOff x="4252401" y="2318208"/>
            <a:chExt cx="2073933" cy="3491409"/>
          </a:xfrm>
        </p:grpSpPr>
        <p:sp>
          <p:nvSpPr>
            <p:cNvPr id="31" name="Rectangle 30"/>
            <p:cNvSpPr/>
            <p:nvPr/>
          </p:nvSpPr>
          <p:spPr>
            <a:xfrm>
              <a:off x="4354128" y="3161882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55804" y="4489934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54127" y="5245235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Disk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Connector 33"/>
            <p:cNvCxnSpPr>
              <a:stCxn id="31" idx="2"/>
              <a:endCxn id="32" idx="0"/>
            </p:cNvCxnSpPr>
            <p:nvPr/>
          </p:nvCxnSpPr>
          <p:spPr>
            <a:xfrm>
              <a:off x="4785273" y="3714541"/>
              <a:ext cx="1676" cy="77539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0"/>
              <a:endCxn id="32" idx="2"/>
            </p:cNvCxnSpPr>
            <p:nvPr/>
          </p:nvCxnSpPr>
          <p:spPr>
            <a:xfrm flipV="1">
              <a:off x="4785272" y="5042593"/>
              <a:ext cx="1677" cy="20264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252401" y="2318208"/>
              <a:ext cx="207393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Shared Memory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90785" y="3173605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92461" y="4501657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90784" y="5256958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Disk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Straight Connector 39"/>
            <p:cNvCxnSpPr>
              <a:stCxn id="37" idx="2"/>
              <a:endCxn id="38" idx="0"/>
            </p:cNvCxnSpPr>
            <p:nvPr/>
          </p:nvCxnSpPr>
          <p:spPr>
            <a:xfrm>
              <a:off x="5821930" y="3726264"/>
              <a:ext cx="1676" cy="77539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0"/>
              <a:endCxn id="38" idx="2"/>
            </p:cNvCxnSpPr>
            <p:nvPr/>
          </p:nvCxnSpPr>
          <p:spPr>
            <a:xfrm flipV="1">
              <a:off x="5821929" y="5054316"/>
              <a:ext cx="1677" cy="20264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355805" y="3908802"/>
              <a:ext cx="1898945" cy="3839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Network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45587" y="2319884"/>
            <a:ext cx="2073933" cy="3491409"/>
            <a:chOff x="6645587" y="2319884"/>
            <a:chExt cx="2073933" cy="3491409"/>
          </a:xfrm>
        </p:grpSpPr>
        <p:grpSp>
          <p:nvGrpSpPr>
            <p:cNvPr id="55" name="Group 54"/>
            <p:cNvGrpSpPr/>
            <p:nvPr/>
          </p:nvGrpSpPr>
          <p:grpSpPr>
            <a:xfrm>
              <a:off x="6645587" y="2319884"/>
              <a:ext cx="2073933" cy="3491409"/>
              <a:chOff x="6645587" y="2319884"/>
              <a:chExt cx="2073933" cy="349140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737266" y="3746361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CPU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738942" y="4501661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Mem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737265" y="5246911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Disk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Straight Connector 45"/>
              <p:cNvCxnSpPr>
                <a:stCxn id="43" idx="2"/>
                <a:endCxn id="44" idx="0"/>
              </p:cNvCxnSpPr>
              <p:nvPr/>
            </p:nvCxnSpPr>
            <p:spPr>
              <a:xfrm>
                <a:off x="7168411" y="4299020"/>
                <a:ext cx="1676" cy="20264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5" idx="0"/>
                <a:endCxn id="44" idx="2"/>
              </p:cNvCxnSpPr>
              <p:nvPr/>
            </p:nvCxnSpPr>
            <p:spPr>
              <a:xfrm flipV="1">
                <a:off x="7168410" y="5054320"/>
                <a:ext cx="1677" cy="19259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645587" y="2319884"/>
                <a:ext cx="2073933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Shared Nothing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773923" y="3758084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CPU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75599" y="4513384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Mem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773922" y="5258634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Disk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2" name="Straight Connector 51"/>
              <p:cNvCxnSpPr>
                <a:stCxn id="49" idx="2"/>
                <a:endCxn id="50" idx="0"/>
              </p:cNvCxnSpPr>
              <p:nvPr/>
            </p:nvCxnSpPr>
            <p:spPr>
              <a:xfrm>
                <a:off x="8205068" y="4310743"/>
                <a:ext cx="1676" cy="20264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1" idx="0"/>
                <a:endCxn id="50" idx="2"/>
              </p:cNvCxnSpPr>
              <p:nvPr/>
            </p:nvCxnSpPr>
            <p:spPr>
              <a:xfrm flipV="1">
                <a:off x="8205067" y="5066043"/>
                <a:ext cx="1677" cy="19259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6738942" y="3166900"/>
                <a:ext cx="1898946" cy="3839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Network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8" name="Straight Connector 57"/>
            <p:cNvCxnSpPr>
              <a:endCxn id="43" idx="0"/>
            </p:cNvCxnSpPr>
            <p:nvPr/>
          </p:nvCxnSpPr>
          <p:spPr>
            <a:xfrm>
              <a:off x="7168410" y="3550858"/>
              <a:ext cx="1" cy="19550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9" idx="0"/>
            </p:cNvCxnSpPr>
            <p:nvPr/>
          </p:nvCxnSpPr>
          <p:spPr>
            <a:xfrm flipH="1">
              <a:off x="8205068" y="3540809"/>
              <a:ext cx="1676" cy="21727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 smtClean="0"/>
              <a:t>Parallel DBS</a:t>
            </a:r>
          </a:p>
          <a:p>
            <a:pPr lvl="1"/>
            <a:r>
              <a:rPr lang="en-US" dirty="0" smtClean="0"/>
              <a:t>Goal: parallel query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Database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DBS</a:t>
            </a:r>
          </a:p>
          <a:p>
            <a:pPr lvl="1"/>
            <a:r>
              <a:rPr lang="en-US" dirty="0" smtClean="0"/>
              <a:t>Distributed database: Virtual (logical) </a:t>
            </a:r>
            <a:br>
              <a:rPr lang="en-US" dirty="0" smtClean="0"/>
            </a:br>
            <a:r>
              <a:rPr lang="en-US" dirty="0" smtClean="0"/>
              <a:t>database that appears like a local database </a:t>
            </a:r>
            <a:br>
              <a:rPr lang="en-US" dirty="0" smtClean="0"/>
            </a:br>
            <a:r>
              <a:rPr lang="en-US" dirty="0" smtClean="0"/>
              <a:t>but consists of multiple physical databases</a:t>
            </a:r>
          </a:p>
          <a:p>
            <a:pPr lvl="1"/>
            <a:r>
              <a:rPr lang="en-US" dirty="0" smtClean="0"/>
              <a:t>Multiple local DBMS, components for global query processing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Terminology:</a:t>
            </a:r>
            <a:r>
              <a:rPr lang="en-US" b="1" dirty="0" smtClean="0">
                <a:solidFill>
                  <a:srgbClr val="7889FB"/>
                </a:solidFill>
              </a:rPr>
              <a:t> virtual DBS</a:t>
            </a:r>
            <a:r>
              <a:rPr lang="en-US" dirty="0" smtClean="0"/>
              <a:t> (homogeneous), </a:t>
            </a:r>
            <a:r>
              <a:rPr lang="en-US" b="1" dirty="0" smtClean="0">
                <a:solidFill>
                  <a:srgbClr val="7889FB"/>
                </a:solidFill>
              </a:rPr>
              <a:t>federated DBS </a:t>
            </a:r>
            <a:r>
              <a:rPr lang="en-US" dirty="0" smtClean="0"/>
              <a:t>(heterogeneous)</a:t>
            </a:r>
          </a:p>
          <a:p>
            <a:pPr lvl="1"/>
            <a:endParaRPr lang="en-US" sz="1000" dirty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Tradeoffs:</a:t>
            </a:r>
            <a:r>
              <a:rPr lang="en-US" dirty="0" smtClean="0"/>
              <a:t> Transparency – autonomy, </a:t>
            </a:r>
            <a:r>
              <a:rPr lang="en-US" b="1" dirty="0" smtClean="0">
                <a:solidFill>
                  <a:schemeClr val="accent1"/>
                </a:solidFill>
              </a:rPr>
              <a:t>consistency – efficiency/fault tolerance</a:t>
            </a:r>
          </a:p>
          <a:p>
            <a:pPr lvl="1"/>
            <a:r>
              <a:rPr lang="en-US" b="1" dirty="0" smtClean="0"/>
              <a:t>#1</a:t>
            </a:r>
            <a:r>
              <a:rPr lang="en-US" dirty="0" smtClean="0"/>
              <a:t> Global view and query language </a:t>
            </a:r>
            <a:r>
              <a:rPr lang="en-US" dirty="0" smtClean="0">
                <a:sym typeface="Wingdings" panose="05000000000000000000" pitchFamily="2" charset="2"/>
              </a:rPr>
              <a:t> schema architecture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#2</a:t>
            </a:r>
            <a:r>
              <a:rPr lang="en-US" dirty="0" smtClean="0">
                <a:sym typeface="Wingdings" panose="05000000000000000000" pitchFamily="2" charset="2"/>
              </a:rPr>
              <a:t> Distribution transparency  global catalog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#3</a:t>
            </a:r>
            <a:r>
              <a:rPr lang="en-US" dirty="0" smtClean="0">
                <a:sym typeface="Wingdings" panose="05000000000000000000" pitchFamily="2" charset="2"/>
              </a:rPr>
              <a:t> Distribution of data  data partitioning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#4</a:t>
            </a:r>
            <a:r>
              <a:rPr lang="en-US" dirty="0" smtClean="0">
                <a:sym typeface="Wingdings" panose="05000000000000000000" pitchFamily="2" charset="2"/>
              </a:rPr>
              <a:t> Global queries  distributed join operators, 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#5</a:t>
            </a:r>
            <a:r>
              <a:rPr lang="en-US" dirty="0" smtClean="0">
                <a:sym typeface="Wingdings" panose="05000000000000000000" pitchFamily="2" charset="2"/>
              </a:rPr>
              <a:t> Concurrent transactions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2PC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#6</a:t>
            </a:r>
            <a:r>
              <a:rPr lang="en-US" dirty="0" smtClean="0">
                <a:sym typeface="Wingdings" panose="05000000000000000000" pitchFamily="2" charset="2"/>
              </a:rPr>
              <a:t> Consistency of copies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replication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8211" y="676620"/>
            <a:ext cx="2569555" cy="1914125"/>
            <a:chOff x="6318211" y="676620"/>
            <a:chExt cx="2569555" cy="1914125"/>
          </a:xfrm>
        </p:grpSpPr>
        <p:sp>
          <p:nvSpPr>
            <p:cNvPr id="3" name="Rectangle 2"/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b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b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b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mit Pfeil 6"/>
            <p:cNvCxnSpPr>
              <a:endCxn id="3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/>
            <p:cNvCxnSpPr>
              <a:stCxn id="3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Gerade Verbindung mit Pfeil 6"/>
            <p:cNvCxnSpPr>
              <a:stCxn id="3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9" name="Gerade Verbindung mit Pfeil 6"/>
            <p:cNvCxnSpPr>
              <a:stCxn id="3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53289" y="4461469"/>
            <a:ext cx="16942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Meaning of “Transparency” (invisibility) here</a:t>
            </a:r>
          </a:p>
        </p:txBody>
      </p:sp>
    </p:spTree>
    <p:extLst>
      <p:ext uri="{BB962C8B-B14F-4D97-AF65-F5344CB8AC3E}">
        <p14:creationId xmlns:p14="http://schemas.microsoft.com/office/powerpoint/2010/main" val="13680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Architecture, cont.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  <a:p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947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6" grpId="0"/>
      <p:bldP spid="100" grpId="0"/>
      <p:bldP spid="101" grpId="0"/>
      <p:bldP spid="102" grpId="0"/>
      <p:bldP spid="103" grpId="0"/>
      <p:bldP spid="105" grpId="0"/>
      <p:bldP spid="138" grpId="0" animBg="1"/>
      <p:bldP spid="139" grpId="0" animBg="1"/>
      <p:bldP spid="1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DB2 11.5 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45" y="1258995"/>
            <a:ext cx="4934578" cy="4905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3144" y="703662"/>
            <a:ext cx="287382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www.ibm.com/support/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knowledgecenter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/SSEPGG_11.5.0/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com.ibm.db2.luw.admin.perf.doc/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doc/c0005418.html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93" y="1279091"/>
            <a:ext cx="706482" cy="706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41956" y="3665684"/>
            <a:ext cx="2821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 </a:t>
            </a:r>
            <a:r>
              <a:rPr lang="en-US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Dispatchable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EDUs, e.g., db2 agents), implemented as OS threads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27560" y="3838470"/>
            <a:ext cx="514396" cy="53256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HW Background</a:t>
            </a:r>
          </a:p>
          <a:p>
            <a:r>
              <a:rPr lang="en-US" dirty="0" smtClean="0"/>
              <a:t>Classification of DB Architectures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and Column Stores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Storage System</a:t>
            </a:r>
          </a:p>
          <a:p>
            <a:pPr lvl="1"/>
            <a:r>
              <a:rPr lang="en-US" dirty="0"/>
              <a:t>Buffer and storage management</a:t>
            </a:r>
            <a:br>
              <a:rPr lang="en-US" dirty="0"/>
            </a:br>
            <a:r>
              <a:rPr lang="en-US" dirty="0"/>
              <a:t>(incl. I/O) at granularity of </a:t>
            </a:r>
            <a:r>
              <a:rPr lang="en-US" b="1" dirty="0">
                <a:solidFill>
                  <a:schemeClr val="accent1"/>
                </a:solidFill>
              </a:rPr>
              <a:t>pages</a:t>
            </a:r>
          </a:p>
          <a:p>
            <a:pPr lvl="1"/>
            <a:r>
              <a:rPr lang="en-US" dirty="0"/>
              <a:t>PostgreSQL default: </a:t>
            </a:r>
            <a:r>
              <a:rPr lang="en-US" b="1" dirty="0">
                <a:solidFill>
                  <a:srgbClr val="7889FB"/>
                </a:solidFill>
              </a:rPr>
              <a:t>8KB</a:t>
            </a:r>
          </a:p>
          <a:p>
            <a:pPr lvl="1"/>
            <a:r>
              <a:rPr lang="en-US" dirty="0"/>
              <a:t>Different table/page </a:t>
            </a:r>
            <a:r>
              <a:rPr lang="en-US" dirty="0" smtClean="0"/>
              <a:t>layouts</a:t>
            </a:r>
          </a:p>
          <a:p>
            <a:pPr lvl="1"/>
            <a:endParaRPr lang="en-US" dirty="0" smtClean="0"/>
          </a:p>
          <a:p>
            <a:pPr lvl="1"/>
            <a:endParaRPr lang="en-US" sz="1000" dirty="0"/>
          </a:p>
          <a:p>
            <a:r>
              <a:rPr lang="en-US" dirty="0" smtClean="0"/>
              <a:t>Row Storage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NSM</a:t>
            </a:r>
            <a:r>
              <a:rPr lang="en-US" dirty="0" smtClean="0"/>
              <a:t> (nary storage model)</a:t>
            </a:r>
          </a:p>
          <a:p>
            <a:pPr lvl="1"/>
            <a:r>
              <a:rPr lang="en-US" dirty="0" smtClean="0"/>
              <a:t>Store tuple </a:t>
            </a:r>
            <a:r>
              <a:rPr lang="en-US" dirty="0"/>
              <a:t>attributes</a:t>
            </a:r>
            <a:r>
              <a:rPr lang="en-US" dirty="0" smtClean="0"/>
              <a:t> in</a:t>
            </a:r>
            <a:br>
              <a:rPr lang="en-US" dirty="0" smtClean="0"/>
            </a:br>
            <a:r>
              <a:rPr lang="en-US" dirty="0" smtClean="0"/>
              <a:t>contiguous form</a:t>
            </a:r>
          </a:p>
          <a:p>
            <a:pPr lvl="1"/>
            <a:r>
              <a:rPr lang="en-US" dirty="0" smtClean="0"/>
              <a:t>Fast get/insert/delete</a:t>
            </a:r>
          </a:p>
          <a:p>
            <a:pPr lvl="1"/>
            <a:r>
              <a:rPr lang="en-US" dirty="0" smtClean="0"/>
              <a:t>Slow column aggregates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60186" y="1619015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0104" y="1619015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5034" y="1248084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2879" y="1245208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0186" y="1616239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19620" y="1616238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81930" y="1617416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79934" y="1616239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39368" y="1616238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01678" y="1617416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61324" y="2157748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3452" y="2386350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4145" y="2046911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6273" y="2275513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12560" y="2275513"/>
            <a:ext cx="304969" cy="218703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3201" y="2511041"/>
            <a:ext cx="820817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45472" y="2742933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3071" y="2742932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0670" y="2742931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88269" y="2742929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65218" y="2742931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12817" y="2742930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0416" y="2742929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08015" y="2742927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>
            <a:endCxn id="18" idx="1"/>
          </p:cNvCxnSpPr>
          <p:nvPr/>
        </p:nvCxnSpPr>
        <p:spPr>
          <a:xfrm flipH="1" flipV="1">
            <a:off x="5261324" y="2267899"/>
            <a:ext cx="1007858" cy="54731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9" idx="1"/>
          </p:cNvCxnSpPr>
          <p:nvPr/>
        </p:nvCxnSpPr>
        <p:spPr>
          <a:xfrm flipH="1" flipV="1">
            <a:off x="4963452" y="2496501"/>
            <a:ext cx="1458130" cy="31871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0" idx="1"/>
          </p:cNvCxnSpPr>
          <p:nvPr/>
        </p:nvCxnSpPr>
        <p:spPr>
          <a:xfrm flipH="1" flipV="1">
            <a:off x="7374145" y="2157062"/>
            <a:ext cx="1006410" cy="66306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1"/>
          </p:cNvCxnSpPr>
          <p:nvPr/>
        </p:nvCxnSpPr>
        <p:spPr>
          <a:xfrm flipH="1" flipV="1">
            <a:off x="7076273" y="2385664"/>
            <a:ext cx="1456682" cy="4344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1"/>
          </p:cNvCxnSpPr>
          <p:nvPr/>
        </p:nvCxnSpPr>
        <p:spPr>
          <a:xfrm flipH="1" flipV="1">
            <a:off x="8612560" y="2384865"/>
            <a:ext cx="72795" cy="4352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08964" y="2905268"/>
            <a:ext cx="118311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tuple offsets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81930" y="1421843"/>
            <a:ext cx="298992" cy="197172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1" idx="1"/>
          </p:cNvCxnSpPr>
          <p:nvPr/>
        </p:nvCxnSpPr>
        <p:spPr>
          <a:xfrm flipV="1">
            <a:off x="5980922" y="1429874"/>
            <a:ext cx="1221957" cy="869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59893" y="1548715"/>
            <a:ext cx="50262" cy="5010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59394" y="1553846"/>
            <a:ext cx="15140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949336" y="3619422"/>
            <a:ext cx="2643348" cy="2127346"/>
            <a:chOff x="4949336" y="3619422"/>
            <a:chExt cx="2643348" cy="2127346"/>
          </a:xfrm>
        </p:grpSpPr>
        <p:sp>
          <p:nvSpPr>
            <p:cNvPr id="42" name="Rectangle 41"/>
            <p:cNvSpPr/>
            <p:nvPr/>
          </p:nvSpPr>
          <p:spPr>
            <a:xfrm>
              <a:off x="4951528" y="3619422"/>
              <a:ext cx="2641156" cy="21273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39543" y="3621957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51528" y="3619422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44120" y="3621098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9336" y="4286823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62585" y="4288048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58186" y="4289885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01736" y="4599997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14985" y="460122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10586" y="460305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64442" y="4911496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92647" y="4912721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67941" y="5237755"/>
              <a:ext cx="548603" cy="31633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295066" y="4916233"/>
              <a:ext cx="292896" cy="29761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0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and Column </a:t>
            </a:r>
            <a:r>
              <a:rPr lang="en-US" dirty="0" smtClean="0"/>
              <a:t>Stores,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 Storage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DSM</a:t>
            </a:r>
            <a:r>
              <a:rPr lang="en-US" dirty="0" smtClean="0"/>
              <a:t> (decomposed </a:t>
            </a:r>
            <a:r>
              <a:rPr lang="en-US" dirty="0"/>
              <a:t>storage model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1400" dirty="0" smtClean="0"/>
              <a:t>[</a:t>
            </a:r>
            <a:r>
              <a:rPr lang="en-US" sz="1400" b="1" dirty="0" smtClean="0"/>
              <a:t>SIGMOD’85</a:t>
            </a:r>
            <a:r>
              <a:rPr lang="en-US" sz="1400" dirty="0" smtClean="0"/>
              <a:t>, </a:t>
            </a:r>
            <a:r>
              <a:rPr lang="en-US" sz="1400" b="1" dirty="0" smtClean="0"/>
              <a:t>ICDE’87</a:t>
            </a:r>
            <a:r>
              <a:rPr lang="en-US" sz="1400" dirty="0" smtClean="0"/>
              <a:t>]</a:t>
            </a:r>
            <a:endParaRPr lang="en-US" sz="1400" dirty="0"/>
          </a:p>
          <a:p>
            <a:pPr lvl="1"/>
            <a:r>
              <a:rPr lang="en-US" dirty="0"/>
              <a:t>Store </a:t>
            </a:r>
            <a:r>
              <a:rPr lang="en-US" dirty="0" smtClean="0"/>
              <a:t>attribute values contiguously</a:t>
            </a:r>
          </a:p>
          <a:p>
            <a:pPr lvl="1"/>
            <a:r>
              <a:rPr lang="en-US" dirty="0" smtClean="0"/>
              <a:t>Good compression, fast aggregates</a:t>
            </a:r>
          </a:p>
          <a:p>
            <a:pPr lvl="1"/>
            <a:r>
              <a:rPr lang="en-US" dirty="0" smtClean="0"/>
              <a:t>Fast get/insert/delete </a:t>
            </a:r>
            <a:br>
              <a:rPr lang="en-US" dirty="0" smtClean="0"/>
            </a:br>
            <a:r>
              <a:rPr lang="en-US" dirty="0" smtClean="0"/>
              <a:t>(reconstruction needed)</a:t>
            </a:r>
          </a:p>
          <a:p>
            <a:pPr lvl="1"/>
            <a:endParaRPr lang="en-US" sz="1200" dirty="0"/>
          </a:p>
          <a:p>
            <a:r>
              <a:rPr lang="en-US" dirty="0" smtClean="0"/>
              <a:t>Hybrid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PAX</a:t>
            </a:r>
            <a:r>
              <a:rPr lang="en-US" dirty="0" smtClean="0"/>
              <a:t> (partition attributes across)</a:t>
            </a:r>
          </a:p>
          <a:p>
            <a:pPr lvl="1"/>
            <a:r>
              <a:rPr lang="en-US" dirty="0" smtClean="0"/>
              <a:t>Combine advantages of NSM+DSM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Cache-friendly page processing</a:t>
            </a:r>
          </a:p>
          <a:p>
            <a:pPr lvl="1"/>
            <a:r>
              <a:rPr lang="en-US" dirty="0" smtClean="0"/>
              <a:t>Variants in many modern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132397" y="1482476"/>
            <a:ext cx="3834078" cy="2141764"/>
            <a:chOff x="5132397" y="1482476"/>
            <a:chExt cx="3834078" cy="2141764"/>
          </a:xfrm>
        </p:grpSpPr>
        <p:sp>
          <p:nvSpPr>
            <p:cNvPr id="5" name="Rectangle 4"/>
            <p:cNvSpPr/>
            <p:nvPr/>
          </p:nvSpPr>
          <p:spPr>
            <a:xfrm>
              <a:off x="5132398" y="1489173"/>
              <a:ext cx="1167918" cy="213339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9544" y="1491707"/>
              <a:ext cx="690519" cy="3108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32397" y="1489173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34557" y="1490849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0724" y="2039120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50997" y="2037744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82968" y="203911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50997" y="2340583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89666" y="2342384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46333" y="2641709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70502" y="1490850"/>
              <a:ext cx="1167918" cy="213339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77648" y="1493384"/>
              <a:ext cx="690519" cy="3108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0501" y="1490850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72661" y="1492526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798557" y="1482476"/>
              <a:ext cx="1167918" cy="213339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05703" y="1485010"/>
              <a:ext cx="690519" cy="3108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98556" y="1482476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00716" y="1484152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4121" y="2039119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02400" y="2342245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45797" y="2342244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04075" y="2645370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47472" y="2645369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82968" y="2644071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83080" y="2040343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84756" y="2343468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76383" y="2646593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05255" y="2038345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06931" y="2341470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08606" y="2644595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52718" y="4021355"/>
            <a:ext cx="2650350" cy="2127346"/>
            <a:chOff x="5652718" y="4021355"/>
            <a:chExt cx="2650350" cy="2127346"/>
          </a:xfrm>
        </p:grpSpPr>
        <p:sp>
          <p:nvSpPr>
            <p:cNvPr id="47" name="Rectangle 46"/>
            <p:cNvSpPr/>
            <p:nvPr/>
          </p:nvSpPr>
          <p:spPr>
            <a:xfrm>
              <a:off x="5654910" y="4021355"/>
              <a:ext cx="2641156" cy="21273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42925" y="4023890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54910" y="4021355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47502" y="4023031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652718" y="4528145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63879" y="496832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666635" y="567919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67824" y="4529058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563249" y="4974083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53201" y="5679141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89684" y="4529982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69443" y="5273755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13968" y="5679141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 </a:t>
              </a:r>
              <a:endPara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654910" y="4507776"/>
              <a:ext cx="26364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666635" y="4951577"/>
              <a:ext cx="26364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58263" y="5666684"/>
              <a:ext cx="26364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85" y="557208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8" name="TextBox 67"/>
          <p:cNvSpPr txBox="1"/>
          <p:nvPr/>
        </p:nvSpPr>
        <p:spPr>
          <a:xfrm>
            <a:off x="1858945" y="5518429"/>
            <a:ext cx="32355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Anastassia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David J. DeWitt, Mark D. Hill,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Skounakis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Weaving Relations for Cache Performance.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</a:t>
            </a:r>
            <a:r>
              <a:rPr lang="en-US" b="1" dirty="0" smtClean="0">
                <a:solidFill>
                  <a:schemeClr val="accent1"/>
                </a:solidFill>
              </a:rPr>
              <a:t>Q&amp;A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HW Background</a:t>
            </a:r>
          </a:p>
          <a:p>
            <a:r>
              <a:rPr lang="en-US" dirty="0"/>
              <a:t>Classification of DB </a:t>
            </a:r>
            <a:r>
              <a:rPr lang="en-US" dirty="0" smtClean="0"/>
              <a:t>Architectures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Model</a:t>
            </a:r>
            <a:r>
              <a:rPr lang="en-US" b="0" dirty="0"/>
              <a:t>, </a:t>
            </a:r>
            <a:r>
              <a:rPr lang="en-US" dirty="0"/>
              <a:t>Consistency Model, Query Processing Model, </a:t>
            </a:r>
            <a:endParaRPr lang="en-US" dirty="0" smtClean="0"/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System Architecture, DBMS Software </a:t>
            </a:r>
            <a:r>
              <a:rPr lang="en-US" dirty="0" smtClean="0"/>
              <a:t>Architecture,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Data </a:t>
            </a:r>
            <a:r>
              <a:rPr lang="en-US" dirty="0" smtClean="0"/>
              <a:t>Layout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Programming </a:t>
            </a:r>
            <a:r>
              <a:rPr lang="en-US" dirty="0" smtClean="0"/>
              <a:t>Projects [Published </a:t>
            </a:r>
            <a:r>
              <a:rPr lang="en-US" dirty="0" smtClean="0">
                <a:solidFill>
                  <a:srgbClr val="7889FB"/>
                </a:solidFill>
              </a:rPr>
              <a:t>Oct 19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Initial test suite, benchmark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make </a:t>
            </a:r>
            <a:r>
              <a:rPr lang="en-US" dirty="0" smtClean="0">
                <a:solidFill>
                  <a:schemeClr val="tx1"/>
                </a:solidFill>
              </a:rPr>
              <a:t>file, and reference implementation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Try compiling it, and start </a:t>
            </a:r>
            <a:r>
              <a:rPr lang="en-US" b="1" dirty="0" smtClean="0">
                <a:solidFill>
                  <a:schemeClr val="accent1"/>
                </a:solidFill>
              </a:rPr>
              <a:t>your own implementation </a:t>
            </a:r>
            <a:r>
              <a:rPr lang="en-US" dirty="0" smtClean="0">
                <a:solidFill>
                  <a:schemeClr val="tx1"/>
                </a:solidFill>
              </a:rPr>
              <a:t>in next weeks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Lectures</a:t>
            </a:r>
          </a:p>
          <a:p>
            <a:pPr lvl="1"/>
            <a:r>
              <a:rPr lang="en-US" dirty="0" smtClean="0"/>
              <a:t>03 </a:t>
            </a:r>
            <a:r>
              <a:rPr lang="en-US" b="1" dirty="0">
                <a:solidFill>
                  <a:srgbClr val="7889FB"/>
                </a:solidFill>
              </a:rPr>
              <a:t>Data Layouts and </a:t>
            </a:r>
            <a:r>
              <a:rPr lang="en-US" b="1" dirty="0" err="1" smtClean="0">
                <a:solidFill>
                  <a:srgbClr val="7889FB"/>
                </a:solidFill>
              </a:rPr>
              <a:t>Bufferpool</a:t>
            </a:r>
            <a:r>
              <a:rPr lang="en-US" b="1" dirty="0" smtClean="0">
                <a:solidFill>
                  <a:srgbClr val="7889FB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Management</a:t>
            </a:r>
            <a:r>
              <a:rPr lang="en-US" dirty="0"/>
              <a:t> </a:t>
            </a:r>
            <a:r>
              <a:rPr lang="en-US" sz="1400" b="0" dirty="0"/>
              <a:t>[Oct </a:t>
            </a:r>
            <a:r>
              <a:rPr lang="en-US" sz="1400" b="0" dirty="0" smtClean="0"/>
              <a:t>20]</a:t>
            </a:r>
            <a:endParaRPr lang="en-US" sz="1400" b="0" dirty="0"/>
          </a:p>
          <a:p>
            <a:pPr lvl="1"/>
            <a:r>
              <a:rPr lang="en-US" dirty="0"/>
              <a:t>04 </a:t>
            </a:r>
            <a:r>
              <a:rPr lang="en-US" b="1" dirty="0">
                <a:solidFill>
                  <a:srgbClr val="7889FB"/>
                </a:solidFill>
              </a:rPr>
              <a:t>Index Structures and Partitioning</a:t>
            </a:r>
            <a:r>
              <a:rPr lang="en-US" dirty="0"/>
              <a:t> </a:t>
            </a:r>
            <a:r>
              <a:rPr lang="en-US" sz="1400" b="0" dirty="0"/>
              <a:t>[Oct </a:t>
            </a:r>
            <a:r>
              <a:rPr lang="en-US" sz="1400" b="0" dirty="0" smtClean="0"/>
              <a:t>27]</a:t>
            </a:r>
            <a:endParaRPr lang="en-US" sz="1400" b="0" dirty="0"/>
          </a:p>
          <a:p>
            <a:pPr lvl="1"/>
            <a:r>
              <a:rPr lang="en-US" dirty="0"/>
              <a:t>05 </a:t>
            </a:r>
            <a:r>
              <a:rPr lang="en-US" b="1" dirty="0">
                <a:solidFill>
                  <a:srgbClr val="7889FB"/>
                </a:solidFill>
              </a:rPr>
              <a:t>Compression Techniques</a:t>
            </a:r>
            <a:r>
              <a:rPr lang="en-US" dirty="0"/>
              <a:t> </a:t>
            </a:r>
            <a:r>
              <a:rPr lang="en-US" sz="1400" b="0" dirty="0"/>
              <a:t>[Nov </a:t>
            </a:r>
            <a:r>
              <a:rPr lang="en-US" sz="1400" b="0" dirty="0" smtClean="0"/>
              <a:t>03]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Hardware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27" y="2259841"/>
            <a:ext cx="2085570" cy="973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7" y="1370273"/>
            <a:ext cx="1090579" cy="908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9" y="1641528"/>
            <a:ext cx="652725" cy="872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554" y="2514599"/>
            <a:ext cx="288484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Commodity CPU: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E5-2440: 6/12 cores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Gold 6148: 20/40 cores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66" y="1367481"/>
            <a:ext cx="1747656" cy="1072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7549" y="2978283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Server: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sockets, RAM, disks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81" y="737973"/>
            <a:ext cx="1334039" cy="24522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2537" y="3198775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Rack: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16-64 servers +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top-of-rack switch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22133" r="199" b="5891"/>
          <a:stretch/>
        </p:blipFill>
        <p:spPr>
          <a:xfrm>
            <a:off x="6016336" y="5156373"/>
            <a:ext cx="2617618" cy="15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05200" y="4466535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Cluster: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racks + cluster switch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 b="10590"/>
          <a:stretch/>
        </p:blipFill>
        <p:spPr>
          <a:xfrm>
            <a:off x="1247529" y="4784469"/>
            <a:ext cx="3828593" cy="16656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7146" y="4113096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Center: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&gt;100,000 servers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54" y="5563435"/>
            <a:ext cx="96303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Center,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Eemshaven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Netherlands]</a:t>
            </a:r>
          </a:p>
        </p:txBody>
      </p:sp>
      <p:sp>
        <p:nvSpPr>
          <p:cNvPr id="23" name="Right Arrow 22"/>
          <p:cNvSpPr/>
          <p:nvPr/>
        </p:nvSpPr>
        <p:spPr>
          <a:xfrm rot="393657">
            <a:off x="3020188" y="181417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393657">
            <a:off x="6809422" y="208453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734096">
            <a:off x="7577229" y="413342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1352471">
            <a:off x="5343175" y="551027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0469" y="1102912"/>
            <a:ext cx="6931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99632" y="2321784"/>
            <a:ext cx="6301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83301" y="2361181"/>
            <a:ext cx="5728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</p:spTree>
    <p:extLst>
      <p:ext uri="{BB962C8B-B14F-4D97-AF65-F5344CB8AC3E}">
        <p14:creationId xmlns:p14="http://schemas.microsoft.com/office/powerpoint/2010/main" val="16994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CPU/Memory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DM Cluster </a:t>
            </a:r>
            <a:r>
              <a:rPr lang="en-US" b="0" dirty="0" smtClean="0"/>
              <a:t>(scale-up)</a:t>
            </a:r>
            <a:endParaRPr lang="en-US" b="0" dirty="0"/>
          </a:p>
          <a:p>
            <a:pPr lvl="1"/>
            <a:r>
              <a:rPr lang="en-US" dirty="0"/>
              <a:t>Scale-up </a:t>
            </a:r>
            <a:r>
              <a:rPr lang="en-US" dirty="0" smtClean="0"/>
              <a:t>Intel Xeon </a:t>
            </a:r>
            <a:r>
              <a:rPr lang="en-US" dirty="0"/>
              <a:t>Gold </a:t>
            </a:r>
            <a:r>
              <a:rPr lang="en-US" dirty="0" smtClean="0"/>
              <a:t>6238R @ 2.2-4 </a:t>
            </a:r>
            <a:r>
              <a:rPr lang="en-US" dirty="0" err="1" smtClean="0"/>
              <a:t>Ghz</a:t>
            </a:r>
            <a:r>
              <a:rPr lang="en-US" dirty="0" smtClean="0"/>
              <a:t> (2 x 28 </a:t>
            </a:r>
            <a:r>
              <a:rPr lang="en-US" dirty="0" err="1"/>
              <a:t>p</a:t>
            </a:r>
            <a:r>
              <a:rPr lang="en-US" dirty="0" err="1" smtClean="0"/>
              <a:t>cores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 x 56 </a:t>
            </a:r>
            <a:r>
              <a:rPr lang="en-US" b="1" dirty="0" err="1" smtClean="0">
                <a:solidFill>
                  <a:schemeClr val="accent1"/>
                </a:solidFill>
              </a:rPr>
              <a:t>vcores</a:t>
            </a:r>
            <a:r>
              <a:rPr lang="en-US" dirty="0" smtClean="0"/>
              <a:t>)</a:t>
            </a:r>
          </a:p>
          <a:p>
            <a:pPr lvl="1"/>
            <a:r>
              <a:rPr lang="da-DK" b="1" dirty="0">
                <a:solidFill>
                  <a:schemeClr val="accent1"/>
                </a:solidFill>
              </a:rPr>
              <a:t>768 GB</a:t>
            </a:r>
            <a:r>
              <a:rPr lang="da-DK" dirty="0"/>
              <a:t> </a:t>
            </a:r>
            <a:r>
              <a:rPr lang="da-DK" dirty="0" smtClean="0"/>
              <a:t>HPE DDR4 </a:t>
            </a:r>
            <a:r>
              <a:rPr lang="da-DK" dirty="0"/>
              <a:t>RAM </a:t>
            </a:r>
            <a:r>
              <a:rPr lang="da-DK" dirty="0" smtClean="0"/>
              <a:t>@ </a:t>
            </a:r>
            <a:r>
              <a:rPr lang="da-DK" dirty="0"/>
              <a:t>2.933 </a:t>
            </a:r>
            <a:r>
              <a:rPr lang="da-DK" dirty="0" smtClean="0"/>
              <a:t>GHz (12 x </a:t>
            </a:r>
            <a:r>
              <a:rPr lang="en-US" dirty="0"/>
              <a:t>64GB </a:t>
            </a:r>
            <a:r>
              <a:rPr lang="en-US" dirty="0" smtClean="0"/>
              <a:t>2Rx4 PC4-2933Y-R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208" y="4158073"/>
            <a:ext cx="3943527" cy="2044997"/>
            <a:chOff x="251208" y="4158073"/>
            <a:chExt cx="3943527" cy="20449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994787" y="4340889"/>
              <a:ext cx="1386222" cy="3304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996461" y="4764594"/>
              <a:ext cx="1386222" cy="3304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998135" y="5198347"/>
              <a:ext cx="1386222" cy="3304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2805165" y="4342564"/>
              <a:ext cx="1386222" cy="3304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2806839" y="4766269"/>
              <a:ext cx="1386222" cy="3304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2808513" y="5200022"/>
              <a:ext cx="1386222" cy="330499"/>
            </a:xfrm>
            <a:prstGeom prst="rect">
              <a:avLst/>
            </a:prstGeom>
          </p:spPr>
        </p:pic>
        <p:cxnSp>
          <p:nvCxnSpPr>
            <p:cNvPr id="22" name="Straight Connector 21"/>
            <p:cNvCxnSpPr>
              <a:stCxn id="7" idx="3"/>
              <a:endCxn id="58" idx="2"/>
            </p:cNvCxnSpPr>
            <p:nvPr/>
          </p:nvCxnSpPr>
          <p:spPr>
            <a:xfrm flipV="1">
              <a:off x="2381009" y="4158073"/>
              <a:ext cx="212043" cy="34806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3"/>
              <a:endCxn id="58" idx="2"/>
            </p:cNvCxnSpPr>
            <p:nvPr/>
          </p:nvCxnSpPr>
          <p:spPr>
            <a:xfrm flipV="1">
              <a:off x="2382683" y="4158073"/>
              <a:ext cx="210369" cy="77177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3"/>
              <a:endCxn id="58" idx="2"/>
            </p:cNvCxnSpPr>
            <p:nvPr/>
          </p:nvCxnSpPr>
          <p:spPr>
            <a:xfrm flipV="1">
              <a:off x="2384357" y="4158073"/>
              <a:ext cx="208695" cy="120552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1"/>
              <a:endCxn id="58" idx="2"/>
            </p:cNvCxnSpPr>
            <p:nvPr/>
          </p:nvCxnSpPr>
          <p:spPr>
            <a:xfrm flipH="1" flipV="1">
              <a:off x="2593052" y="4158073"/>
              <a:ext cx="212113" cy="3497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1"/>
              <a:endCxn id="58" idx="2"/>
            </p:cNvCxnSpPr>
            <p:nvPr/>
          </p:nvCxnSpPr>
          <p:spPr>
            <a:xfrm flipH="1" flipV="1">
              <a:off x="2593052" y="4158073"/>
              <a:ext cx="213787" cy="77344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3" idx="1"/>
              <a:endCxn id="58" idx="2"/>
            </p:cNvCxnSpPr>
            <p:nvPr/>
          </p:nvCxnSpPr>
          <p:spPr>
            <a:xfrm flipH="1" flipV="1">
              <a:off x="2593052" y="4158073"/>
              <a:ext cx="215461" cy="120719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009674" y="5556739"/>
              <a:ext cx="115556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 memory channels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1208" y="4589874"/>
              <a:ext cx="65314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ECC RAM</a:t>
              </a:r>
            </a:p>
          </p:txBody>
        </p:sp>
      </p:grpSp>
      <p:cxnSp>
        <p:nvCxnSpPr>
          <p:cNvPr id="55" name="Straight Connector 54"/>
          <p:cNvCxnSpPr>
            <a:stCxn id="85" idx="1"/>
            <a:endCxn id="58" idx="3"/>
          </p:cNvCxnSpPr>
          <p:nvPr/>
        </p:nvCxnSpPr>
        <p:spPr>
          <a:xfrm flipH="1" flipV="1">
            <a:off x="3122078" y="3447414"/>
            <a:ext cx="2822293" cy="167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25" y="2736755"/>
            <a:ext cx="1058053" cy="14213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5133" y="4159749"/>
            <a:ext cx="4049497" cy="2044997"/>
            <a:chOff x="4875133" y="4159749"/>
            <a:chExt cx="4049497" cy="204499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4875133" y="4342565"/>
              <a:ext cx="1386222" cy="33049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4876807" y="4766270"/>
              <a:ext cx="1386222" cy="33049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4878481" y="5200023"/>
              <a:ext cx="1386222" cy="33049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6685511" y="4344240"/>
              <a:ext cx="1386222" cy="33049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6687185" y="4767945"/>
              <a:ext cx="1386222" cy="33049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6688859" y="5201698"/>
              <a:ext cx="1386222" cy="330499"/>
            </a:xfrm>
            <a:prstGeom prst="rect">
              <a:avLst/>
            </a:prstGeom>
          </p:spPr>
        </p:pic>
        <p:cxnSp>
          <p:nvCxnSpPr>
            <p:cNvPr id="77" name="Straight Connector 76"/>
            <p:cNvCxnSpPr>
              <a:stCxn id="71" idx="3"/>
              <a:endCxn id="85" idx="2"/>
            </p:cNvCxnSpPr>
            <p:nvPr/>
          </p:nvCxnSpPr>
          <p:spPr>
            <a:xfrm flipV="1">
              <a:off x="6261355" y="4159749"/>
              <a:ext cx="212043" cy="34806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2" idx="3"/>
              <a:endCxn id="85" idx="2"/>
            </p:cNvCxnSpPr>
            <p:nvPr/>
          </p:nvCxnSpPr>
          <p:spPr>
            <a:xfrm flipV="1">
              <a:off x="6263029" y="4159749"/>
              <a:ext cx="210369" cy="77177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3" idx="3"/>
              <a:endCxn id="85" idx="2"/>
            </p:cNvCxnSpPr>
            <p:nvPr/>
          </p:nvCxnSpPr>
          <p:spPr>
            <a:xfrm flipV="1">
              <a:off x="6264703" y="4159749"/>
              <a:ext cx="208695" cy="120552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4" idx="1"/>
              <a:endCxn id="85" idx="2"/>
            </p:cNvCxnSpPr>
            <p:nvPr/>
          </p:nvCxnSpPr>
          <p:spPr>
            <a:xfrm flipH="1" flipV="1">
              <a:off x="6473398" y="4159749"/>
              <a:ext cx="212113" cy="3497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5" idx="1"/>
              <a:endCxn id="85" idx="2"/>
            </p:cNvCxnSpPr>
            <p:nvPr/>
          </p:nvCxnSpPr>
          <p:spPr>
            <a:xfrm flipH="1" flipV="1">
              <a:off x="6473398" y="4159749"/>
              <a:ext cx="213787" cy="77344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6" idx="1"/>
              <a:endCxn id="85" idx="2"/>
            </p:cNvCxnSpPr>
            <p:nvPr/>
          </p:nvCxnSpPr>
          <p:spPr>
            <a:xfrm flipH="1" flipV="1">
              <a:off x="6473398" y="4159749"/>
              <a:ext cx="215461" cy="120719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910113" y="5558415"/>
              <a:ext cx="115556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 memory channels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271487" y="4591550"/>
              <a:ext cx="65314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ECC RAM</a:t>
              </a:r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71" y="2738431"/>
            <a:ext cx="1058053" cy="1421318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095409" y="697350"/>
            <a:ext cx="17986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://en.wikichip.org/wiki/intel/xeon_gold/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6238r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370860" y="2721825"/>
            <a:ext cx="2370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Ultra Path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Interconnect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(UPI)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48036" y="3506875"/>
            <a:ext cx="1627833" cy="3818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20.4 GB/s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4411" y="3689422"/>
            <a:ext cx="1627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21.9 GB/s</a:t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(132 GB/s)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16763" y="3691098"/>
            <a:ext cx="1627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21.9 GB/s</a:t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(132 GB/s)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3880" y="2474921"/>
            <a:ext cx="17557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Non-Uniform Memory Architecture </a:t>
            </a:r>
          </a:p>
        </p:txBody>
      </p:sp>
    </p:spTree>
    <p:extLst>
      <p:ext uri="{BB962C8B-B14F-4D97-AF65-F5344CB8AC3E}">
        <p14:creationId xmlns:p14="http://schemas.microsoft.com/office/powerpoint/2010/main" val="30813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CPU/Memory </a:t>
            </a:r>
            <a:r>
              <a:rPr lang="en-US" dirty="0" smtClean="0"/>
              <a:t>Architecture,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DM Cluster</a:t>
            </a:r>
          </a:p>
          <a:p>
            <a:pPr lvl="1"/>
            <a:r>
              <a:rPr lang="en-US" dirty="0"/>
              <a:t>Scale-up Intel Xeon Gold 6238R @ 2.2-4 </a:t>
            </a:r>
            <a:r>
              <a:rPr lang="en-US" dirty="0" smtClean="0"/>
              <a:t>GHz </a:t>
            </a:r>
            <a:r>
              <a:rPr lang="en-US" dirty="0"/>
              <a:t>(2 x 28 </a:t>
            </a:r>
            <a:r>
              <a:rPr lang="en-US" dirty="0" err="1"/>
              <a:t>pcores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2 x 56 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dirty="0"/>
              <a:t>)</a:t>
            </a:r>
          </a:p>
          <a:p>
            <a:pPr lvl="1"/>
            <a:r>
              <a:rPr lang="da-DK" b="1" dirty="0">
                <a:solidFill>
                  <a:schemeClr val="accent1"/>
                </a:solidFill>
              </a:rPr>
              <a:t>768 GB</a:t>
            </a:r>
            <a:r>
              <a:rPr lang="da-DK" dirty="0"/>
              <a:t> HPE DDR4 RAM @ 2.933 GHz (12 x </a:t>
            </a:r>
            <a:r>
              <a:rPr lang="en-US" dirty="0"/>
              <a:t>64GB 2Rx4 PC4-2933Y-R</a:t>
            </a:r>
            <a:r>
              <a:rPr lang="da-DK" dirty="0" smtClean="0"/>
              <a:t>)</a:t>
            </a:r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r>
              <a:rPr lang="da-DK" dirty="0" smtClean="0"/>
              <a:t>Cache Coherence Protocols </a:t>
            </a:r>
            <a:r>
              <a:rPr lang="da-DK" b="0" dirty="0" smtClean="0"/>
              <a:t>(e.g., dictionary, snooping)</a:t>
            </a:r>
            <a:endParaRPr lang="da-DK" b="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145964"/>
            <a:ext cx="1058053" cy="1421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3393" y="4471517"/>
            <a:ext cx="5586884" cy="542611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Shared L3 Cache (38.5 MB)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452" y="4732774"/>
            <a:ext cx="19192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Micro Architecture: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Cascade Lake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‘19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778778" y="4567282"/>
            <a:ext cx="904132" cy="44684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83393" y="2692959"/>
            <a:ext cx="1929284" cy="16881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0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5489" y="2692959"/>
            <a:ext cx="994787" cy="16881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27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6892" y="2692959"/>
            <a:ext cx="994787" cy="16881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26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3765138"/>
            <a:ext cx="1706545" cy="527187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L2 Cache (1MB)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6873" y="3154336"/>
            <a:ext cx="781017" cy="538787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L1i (32KB)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2560" y="3156012"/>
            <a:ext cx="781017" cy="538787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L1d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(32KB)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778778" y="2692959"/>
            <a:ext cx="904132" cy="45300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44273" y="3315958"/>
            <a:ext cx="82396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11388" y="5335674"/>
            <a:ext cx="18019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we need a cache hierarchy?</a:t>
            </a:r>
          </a:p>
        </p:txBody>
      </p:sp>
    </p:spTree>
    <p:extLst>
      <p:ext uri="{BB962C8B-B14F-4D97-AF65-F5344CB8AC3E}">
        <p14:creationId xmlns:p14="http://schemas.microsoft.com/office/powerpoint/2010/main" val="26918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(Core) Microarchitecture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Nehalem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Frontend:</a:t>
            </a:r>
            <a:r>
              <a:rPr lang="en-US" dirty="0"/>
              <a:t> Instruction Fetch, </a:t>
            </a:r>
            <a:br>
              <a:rPr lang="en-US" dirty="0"/>
            </a:br>
            <a:r>
              <a:rPr lang="en-US" dirty="0"/>
              <a:t>Pre-Decode, and Decode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Backend: </a:t>
            </a:r>
            <a:r>
              <a:rPr lang="en-US" dirty="0"/>
              <a:t>Rename/Allocate,</a:t>
            </a:r>
            <a:br>
              <a:rPr lang="en-US" dirty="0"/>
            </a:br>
            <a:r>
              <a:rPr lang="en-US" dirty="0"/>
              <a:t>Scheduler, Execute</a:t>
            </a:r>
          </a:p>
          <a:p>
            <a:pPr lvl="1"/>
            <a:r>
              <a:rPr lang="en-US" dirty="0" smtClean="0"/>
              <a:t>Out-of-Order Execution </a:t>
            </a:r>
            <a:br>
              <a:rPr lang="en-US" dirty="0" smtClean="0"/>
            </a:br>
            <a:r>
              <a:rPr lang="en-US" dirty="0" smtClean="0"/>
              <a:t>Engine </a:t>
            </a:r>
            <a:r>
              <a:rPr lang="en-US" b="0" dirty="0" smtClean="0"/>
              <a:t>(</a:t>
            </a:r>
            <a:r>
              <a:rPr lang="en-US" dirty="0" smtClean="0"/>
              <a:t>128b FP </a:t>
            </a:r>
            <a:r>
              <a:rPr lang="en-US" dirty="0" err="1" smtClean="0"/>
              <a:t>Mult</a:t>
            </a:r>
            <a:r>
              <a:rPr lang="en-US" dirty="0" smtClean="0"/>
              <a:t>/Add</a:t>
            </a:r>
            <a:r>
              <a:rPr lang="en-US" b="0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b="0" dirty="0" smtClean="0"/>
          </a:p>
          <a:p>
            <a:pPr lvl="1"/>
            <a:endParaRPr lang="en-US" b="0" dirty="0" smtClean="0"/>
          </a:p>
          <a:p>
            <a:pPr lvl="1"/>
            <a:endParaRPr lang="en-US" sz="1000" dirty="0"/>
          </a:p>
          <a:p>
            <a:r>
              <a:rPr lang="en-US" dirty="0" smtClean="0"/>
              <a:t>SIMD Processing</a:t>
            </a:r>
            <a:endParaRPr lang="en-US" dirty="0"/>
          </a:p>
          <a:p>
            <a:pPr lvl="1"/>
            <a:r>
              <a:rPr lang="en-US" dirty="0" smtClean="0"/>
              <a:t>Single-instruction, multiple data</a:t>
            </a:r>
          </a:p>
          <a:p>
            <a:pPr lvl="1"/>
            <a:r>
              <a:rPr lang="en-US" dirty="0" smtClean="0"/>
              <a:t>Process </a:t>
            </a:r>
            <a:r>
              <a:rPr lang="en-US" dirty="0"/>
              <a:t>the same operation on </a:t>
            </a:r>
            <a:br>
              <a:rPr lang="en-US" dirty="0"/>
            </a:br>
            <a:r>
              <a:rPr lang="en-US" dirty="0"/>
              <a:t>multiple elements at a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Data/instruction </a:t>
            </a:r>
            <a:r>
              <a:rPr lang="en-US" dirty="0"/>
              <a:t>parallelism </a:t>
            </a:r>
            <a:endParaRPr lang="en-US" dirty="0" smtClean="0"/>
          </a:p>
          <a:p>
            <a:pPr lvl="1"/>
            <a:r>
              <a:rPr lang="en-US" dirty="0" smtClean="0"/>
              <a:t>Example</a:t>
            </a:r>
            <a:r>
              <a:rPr lang="en-US" dirty="0"/>
              <a:t>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531" y="1206010"/>
            <a:ext cx="4650083" cy="3202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90" y="3575413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07250" y="3565365"/>
            <a:ext cx="289124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Thomadakis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Architecture of the 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Nehalem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Processor and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Nehalem EP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SMP Platforms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Report,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2010]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2714" y="4598915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24658" y="5624336"/>
            <a:ext cx="3793295" cy="1129886"/>
            <a:chOff x="5124658" y="2794439"/>
            <a:chExt cx="3793295" cy="1129886"/>
          </a:xfrm>
        </p:grpSpPr>
        <p:sp>
          <p:nvSpPr>
            <p:cNvPr id="10" name="Rectangle 9"/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</a:t>
              </a:r>
              <a:r>
                <a:rPr lang="en-US" b="1" dirty="0" smtClean="0">
                  <a:latin typeface="Consolas" panose="020B0609020204030204" pitchFamily="49" charset="0"/>
                </a:rPr>
                <a:t>mm512_fmadd_pd</a:t>
              </a:r>
              <a:r>
                <a:rPr lang="en-US" dirty="0" smtClean="0">
                  <a:latin typeface="Consolas" panose="020B0609020204030204" pitchFamily="49" charset="0"/>
                </a:rPr>
                <a:t>(a</a:t>
              </a:r>
              <a:r>
                <a:rPr lang="en-US" dirty="0">
                  <a:latin typeface="Consolas" panose="020B0609020204030204" pitchFamily="49" charset="0"/>
                </a:rPr>
                <a:t>, b);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134706" y="3084844"/>
            <a:ext cx="1330579" cy="3014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"/>
          <a:stretch/>
        </p:blipFill>
        <p:spPr>
          <a:xfrm>
            <a:off x="6184135" y="2522244"/>
            <a:ext cx="2677549" cy="1550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Storage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Storage</a:t>
            </a:r>
          </a:p>
          <a:p>
            <a:pPr lvl="1"/>
            <a:r>
              <a:rPr lang="en-US" dirty="0" smtClean="0"/>
              <a:t>Main Memory (volatile, often charge-based)</a:t>
            </a:r>
          </a:p>
          <a:p>
            <a:pPr lvl="1"/>
            <a:r>
              <a:rPr lang="en-US" dirty="0" smtClean="0"/>
              <a:t>Capacitors leak charge </a:t>
            </a:r>
            <a:r>
              <a:rPr lang="en-US" dirty="0" smtClean="0">
                <a:sym typeface="Wingdings" panose="05000000000000000000" pitchFamily="2" charset="2"/>
              </a:rPr>
              <a:t> periodic refresh (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~64ms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Secondary Storage </a:t>
            </a:r>
            <a:r>
              <a:rPr lang="en-US" b="0" dirty="0" smtClean="0"/>
              <a:t>(non-volatile storage)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HDD:</a:t>
            </a:r>
            <a:r>
              <a:rPr lang="en-US" dirty="0" smtClean="0"/>
              <a:t> hard disk </a:t>
            </a:r>
            <a:r>
              <a:rPr lang="en-US" dirty="0"/>
              <a:t>drive (magnetic, rotating </a:t>
            </a:r>
            <a:r>
              <a:rPr lang="en-US" dirty="0" smtClean="0"/>
              <a:t>platters)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SSD:</a:t>
            </a:r>
            <a:r>
              <a:rPr lang="en-US" dirty="0" smtClean="0"/>
              <a:t> solid-state drives (flash memory)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NVM:</a:t>
            </a:r>
            <a:r>
              <a:rPr lang="en-US" dirty="0" smtClean="0"/>
              <a:t> non-volatile memory (flash/resistive)</a:t>
            </a:r>
          </a:p>
          <a:p>
            <a:pPr lvl="1"/>
            <a:endParaRPr lang="en-US" dirty="0"/>
          </a:p>
          <a:p>
            <a:r>
              <a:rPr lang="en-US" dirty="0" smtClean="0"/>
              <a:t>Tertiary Storage </a:t>
            </a:r>
            <a:r>
              <a:rPr lang="en-US" b="0" dirty="0" smtClean="0"/>
              <a:t>(archival mass storage)</a:t>
            </a:r>
          </a:p>
          <a:p>
            <a:pPr lvl="1"/>
            <a:r>
              <a:rPr lang="en-US" dirty="0" smtClean="0"/>
              <a:t>Optical disks (special materials), Magneto-optical disks</a:t>
            </a:r>
          </a:p>
          <a:p>
            <a:pPr lvl="1"/>
            <a:r>
              <a:rPr lang="en-US" dirty="0" smtClean="0"/>
              <a:t>Tape drives: magnetic tape w/ high </a:t>
            </a:r>
            <a:r>
              <a:rPr lang="en-US" dirty="0"/>
              <a:t>capacity cartridges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6" b="32655"/>
          <a:stretch/>
        </p:blipFill>
        <p:spPr>
          <a:xfrm>
            <a:off x="7511636" y="1500555"/>
            <a:ext cx="1386222" cy="330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6" b="32655"/>
          <a:stretch/>
        </p:blipFill>
        <p:spPr>
          <a:xfrm>
            <a:off x="7392732" y="1632859"/>
            <a:ext cx="1386222" cy="330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6" b="32655"/>
          <a:stretch/>
        </p:blipFill>
        <p:spPr>
          <a:xfrm>
            <a:off x="7223585" y="1745065"/>
            <a:ext cx="1386222" cy="330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55" y="2517849"/>
            <a:ext cx="916509" cy="607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6687"/>
          <a:stretch/>
        </p:blipFill>
        <p:spPr>
          <a:xfrm>
            <a:off x="6852974" y="4447425"/>
            <a:ext cx="2085075" cy="10164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78701" y="727314"/>
            <a:ext cx="22206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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per GB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926" y="5603775"/>
            <a:ext cx="4536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401176" y="5543485"/>
            <a:ext cx="352303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Hahmann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Hans Weber, Erhard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Diedrich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Gunter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Schreier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SENTINEL-1 AND SENTINEL-3-OLCI PAC AT </a:t>
            </a:r>
            <a:r>
              <a:rPr lang="en-US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ESA-SP 722,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2816" y="5573631"/>
            <a:ext cx="119046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50PB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tape library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274" y="5594489"/>
            <a:ext cx="186539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we need a storage hierarchy?</a:t>
            </a:r>
          </a:p>
        </p:txBody>
      </p:sp>
    </p:spTree>
    <p:extLst>
      <p:ext uri="{BB962C8B-B14F-4D97-AF65-F5344CB8AC3E}">
        <p14:creationId xmlns:p14="http://schemas.microsoft.com/office/powerpoint/2010/main" val="11475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8266</TotalTime>
  <Words>2224</Words>
  <Application>Microsoft Office PowerPoint</Application>
  <PresentationFormat>On-screen Show (4:3)</PresentationFormat>
  <Paragraphs>698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Consolas</vt:lpstr>
      <vt:lpstr>Symbol</vt:lpstr>
      <vt:lpstr>Wingdings</vt:lpstr>
      <vt:lpstr>TU Graz Standard</vt:lpstr>
      <vt:lpstr>Architecture of DB Systems 02 DB System Architectures</vt:lpstr>
      <vt:lpstr>Announcements/Org</vt:lpstr>
      <vt:lpstr>Agenda</vt:lpstr>
      <vt:lpstr>Basic Hardware Background</vt:lpstr>
      <vt:lpstr>Anatomy of a Data Center</vt:lpstr>
      <vt:lpstr>Basic CPU/Memory Architecture</vt:lpstr>
      <vt:lpstr>Basic CPU/Memory Architecture, cont.</vt:lpstr>
      <vt:lpstr>CPU (Core) Microarchitecture</vt:lpstr>
      <vt:lpstr>Basic Storage Architecture</vt:lpstr>
      <vt:lpstr>Basic Network Architecture</vt:lpstr>
      <vt:lpstr>Latency Numbers Every Programmer Should Know</vt:lpstr>
      <vt:lpstr>Jim Gray’s Storage Latency Analogy</vt:lpstr>
      <vt:lpstr>HW Challenges</vt:lpstr>
      <vt:lpstr>Classification of DB Architectures</vt:lpstr>
      <vt:lpstr>Classification Dimensions</vt:lpstr>
      <vt:lpstr>Recap: Data Models</vt:lpstr>
      <vt:lpstr>Recap: Relational Data Model</vt:lpstr>
      <vt:lpstr>Recap: Key-Value Stores</vt:lpstr>
      <vt:lpstr>Recap: Document Stores</vt:lpstr>
      <vt:lpstr>Recap: Graph Processing</vt:lpstr>
      <vt:lpstr>Recap: ACID Properties</vt:lpstr>
      <vt:lpstr>Recap: CAP Theorem</vt:lpstr>
      <vt:lpstr>Recap: CAP Theorem, cont.</vt:lpstr>
      <vt:lpstr>Recap: Traditional Query Processing (OLTP/OLAP)</vt:lpstr>
      <vt:lpstr>Continuous Query Processing / Streaming</vt:lpstr>
      <vt:lpstr>Network System Architectures</vt:lpstr>
      <vt:lpstr>Distributed Database Systems</vt:lpstr>
      <vt:lpstr>DBMS Architecture, cont.</vt:lpstr>
      <vt:lpstr>IBM DB2 11.5 Architecture</vt:lpstr>
      <vt:lpstr>Row and Column Stores</vt:lpstr>
      <vt:lpstr>Row and Column Stores, cont.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- 02 DB System Architectures</dc:title>
  <dc:subject/>
  <dc:creator>mboehm</dc:creator>
  <cp:keywords/>
  <dc:description/>
  <cp:lastModifiedBy>mboehm</cp:lastModifiedBy>
  <cp:revision>508</cp:revision>
  <cp:lastPrinted>2019-03-11T22:00:16Z</cp:lastPrinted>
  <dcterms:created xsi:type="dcterms:W3CDTF">2018-07-12T06:39:10Z</dcterms:created>
  <dcterms:modified xsi:type="dcterms:W3CDTF">2021-10-12T12:53:19Z</dcterms:modified>
  <cp:category/>
</cp:coreProperties>
</file>