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88" r:id="rId2"/>
    <p:sldId id="357" r:id="rId3"/>
    <p:sldId id="450" r:id="rId4"/>
    <p:sldId id="438" r:id="rId5"/>
    <p:sldId id="425" r:id="rId6"/>
    <p:sldId id="289" r:id="rId7"/>
    <p:sldId id="417" r:id="rId8"/>
    <p:sldId id="447" r:id="rId9"/>
    <p:sldId id="436" r:id="rId10"/>
    <p:sldId id="437" r:id="rId11"/>
    <p:sldId id="441" r:id="rId12"/>
    <p:sldId id="439" r:id="rId13"/>
    <p:sldId id="440" r:id="rId14"/>
    <p:sldId id="448" r:id="rId15"/>
    <p:sldId id="423" r:id="rId16"/>
    <p:sldId id="449" r:id="rId17"/>
    <p:sldId id="418" r:id="rId18"/>
    <p:sldId id="419" r:id="rId19"/>
    <p:sldId id="424" r:id="rId20"/>
    <p:sldId id="444" r:id="rId21"/>
    <p:sldId id="446" r:id="rId22"/>
    <p:sldId id="422" r:id="rId23"/>
    <p:sldId id="420" r:id="rId24"/>
    <p:sldId id="397" r:id="rId25"/>
    <p:sldId id="426" r:id="rId26"/>
    <p:sldId id="427" r:id="rId27"/>
    <p:sldId id="432" r:id="rId28"/>
    <p:sldId id="428" r:id="rId29"/>
    <p:sldId id="429" r:id="rId30"/>
    <p:sldId id="430" r:id="rId31"/>
    <p:sldId id="431" r:id="rId32"/>
    <p:sldId id="416" r:id="rId33"/>
    <p:sldId id="433" r:id="rId34"/>
    <p:sldId id="434" r:id="rId35"/>
    <p:sldId id="435" r:id="rId36"/>
    <p:sldId id="414" r:id="rId37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11CA08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85835" autoAdjust="0"/>
  </p:normalViewPr>
  <p:slideViewPr>
    <p:cSldViewPr snapToGrid="0" snapToObjects="1">
      <p:cViewPr varScale="1">
        <p:scale>
          <a:sx n="75" d="100"/>
          <a:sy n="75" d="100"/>
        </p:scale>
        <p:origin x="172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20.10.2021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20.10.2021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3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Postgres</a:t>
            </a:r>
            <a:r>
              <a:rPr lang="en-US" dirty="0"/>
              <a:t> special area: e.g., index pages w/ left and right siblings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48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FBR (frequency based replacement)</a:t>
            </a:r>
          </a:p>
          <a:p>
            <a:r>
              <a:rPr lang="en-US" dirty="0"/>
              <a:t>LRFU (Least recently used, least frequently used)</a:t>
            </a:r>
          </a:p>
          <a:p>
            <a:r>
              <a:rPr lang="en-US" dirty="0"/>
              <a:t>CAR (Adaptive replacement)</a:t>
            </a:r>
          </a:p>
          <a:p>
            <a:r>
              <a:rPr lang="en-US" dirty="0"/>
              <a:t>CART</a:t>
            </a:r>
            <a:r>
              <a:rPr lang="en-US" baseline="0" dirty="0"/>
              <a:t> (Adaptive replacement with temporal filtering)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194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SQL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934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03 Data Layouts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Bufferpools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03 Data Layouts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Bufferpools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bm.com/support/knowledgecenter/SSEPGG_11.5.0/com.ibm.db2.luw.admin.perf.doc/doc/c0005424.html" TargetMode="External"/><Relationship Id="rId5" Type="http://schemas.openxmlformats.org/officeDocument/2006/relationships/hyperlink" Target="https://www.postgresql.org/docs/13/storage-page-layout.html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stgresql.org/docs/13/runtime-config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ws2122_adbs/Project_Setup_v1.zip" TargetMode="External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ostgres/postgres/blob/master/src/include/storage/buf_internals.h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DB Systems</a:t>
            </a:r>
            <a:br>
              <a:rPr lang="de-DE" b="1" dirty="0"/>
            </a:br>
            <a:r>
              <a:rPr lang="de-DE" b="1" dirty="0"/>
              <a:t>03 Data Layouts and Bufferpools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 20,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Fixed-size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Alignment with Disk Blocks</a:t>
            </a:r>
          </a:p>
          <a:p>
            <a:pPr lvl="1"/>
            <a:r>
              <a:rPr lang="en-US" dirty="0"/>
              <a:t>Typically 512B to 4KB (AF) blocks as minimum storage unit</a:t>
            </a:r>
          </a:p>
          <a:p>
            <a:pPr lvl="1"/>
            <a:r>
              <a:rPr lang="en-US" dirty="0"/>
              <a:t>A single DB page should map to 1..N physical disk blocks/sectors</a:t>
            </a:r>
          </a:p>
          <a:p>
            <a:pPr lvl="1"/>
            <a:endParaRPr lang="en-US" sz="1200" dirty="0"/>
          </a:p>
          <a:p>
            <a:r>
              <a:rPr lang="en-US" dirty="0"/>
              <a:t>#2 Sequential Reads/Writes</a:t>
            </a:r>
          </a:p>
          <a:p>
            <a:pPr lvl="1"/>
            <a:r>
              <a:rPr lang="en-US" dirty="0"/>
              <a:t>Recap: HDD seek times vs sequential read/write</a:t>
            </a:r>
          </a:p>
          <a:p>
            <a:pPr lvl="1"/>
            <a:r>
              <a:rPr lang="en-US" dirty="0"/>
              <a:t>Similar</a:t>
            </a:r>
            <a:r>
              <a:rPr lang="en-US"/>
              <a:t>: SSD </a:t>
            </a:r>
            <a:r>
              <a:rPr lang="en-US" dirty="0"/>
              <a:t>sequential read/write w/ higher bandwidth</a:t>
            </a:r>
          </a:p>
          <a:p>
            <a:pPr lvl="1"/>
            <a:endParaRPr lang="en-US" sz="1200" dirty="0"/>
          </a:p>
          <a:p>
            <a:r>
              <a:rPr lang="en-US" dirty="0"/>
              <a:t>#3 Simplified Buffer Manager</a:t>
            </a:r>
          </a:p>
          <a:p>
            <a:pPr lvl="1"/>
            <a:r>
              <a:rPr lang="en-US" dirty="0"/>
              <a:t>Fixed-size pages removes need for reasoning about sizes for eviction</a:t>
            </a:r>
          </a:p>
          <a:p>
            <a:pPr lvl="1"/>
            <a:r>
              <a:rPr lang="en-US" dirty="0"/>
              <a:t>Fixed-size pages avoid main memory fragmentation</a:t>
            </a:r>
          </a:p>
          <a:p>
            <a:pPr lvl="1"/>
            <a:endParaRPr lang="en-US" sz="1200" dirty="0"/>
          </a:p>
          <a:p>
            <a:r>
              <a:rPr lang="en-US" dirty="0"/>
              <a:t>Recent Perspective: Variable-Size Pages</a:t>
            </a:r>
          </a:p>
          <a:p>
            <a:pPr lvl="1"/>
            <a:r>
              <a:rPr lang="en-US" dirty="0"/>
              <a:t>Large objects (strings, dictionaries) across </a:t>
            </a:r>
            <a:br>
              <a:rPr lang="en-US" dirty="0"/>
            </a:br>
            <a:r>
              <a:rPr lang="en-US" dirty="0"/>
              <a:t>pages complicates/slows down DBMS components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Layout and Record Management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248" y="509969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36640" y="4994031"/>
            <a:ext cx="282358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Neumann, Michael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Freitag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Umbra: A Disk-Based System with In-Memory Performance.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9532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Record Addressing Schemes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Layout and Record Management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94221" y="4008487"/>
            <a:ext cx="1779562" cy="6884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Logical Offset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 Segment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28348" y="1666944"/>
            <a:ext cx="1957520" cy="6200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Addressing Schemes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63063" y="2532185"/>
            <a:ext cx="124187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Direct Addressing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2204" y="2533860"/>
            <a:ext cx="150267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Indirect Addressing</a:t>
            </a:r>
          </a:p>
        </p:txBody>
      </p:sp>
      <p:cxnSp>
        <p:nvCxnSpPr>
          <p:cNvPr id="13" name="Straight Arrow Connector 12"/>
          <p:cNvCxnSpPr>
            <a:stCxn id="10" idx="2"/>
            <a:endCxn id="11" idx="0"/>
          </p:cNvCxnSpPr>
          <p:nvPr/>
        </p:nvCxnSpPr>
        <p:spPr>
          <a:xfrm flipH="1">
            <a:off x="2484002" y="2287028"/>
            <a:ext cx="2023106" cy="24515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12" idx="0"/>
          </p:cNvCxnSpPr>
          <p:nvPr/>
        </p:nvCxnSpPr>
        <p:spPr>
          <a:xfrm>
            <a:off x="4507108" y="2287028"/>
            <a:ext cx="2036433" cy="24683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35192" y="4008487"/>
            <a:ext cx="1231647" cy="6884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Tuple Identifier</a:t>
            </a:r>
          </a:p>
        </p:txBody>
      </p:sp>
      <p:cxnSp>
        <p:nvCxnSpPr>
          <p:cNvPr id="26" name="Straight Arrow Connector 25"/>
          <p:cNvCxnSpPr>
            <a:stCxn id="12" idx="2"/>
            <a:endCxn id="24" idx="0"/>
          </p:cNvCxnSpPr>
          <p:nvPr/>
        </p:nvCxnSpPr>
        <p:spPr>
          <a:xfrm flipH="1">
            <a:off x="5851016" y="3180191"/>
            <a:ext cx="692525" cy="82829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2"/>
            <a:endCxn id="36" idx="0"/>
          </p:cNvCxnSpPr>
          <p:nvPr/>
        </p:nvCxnSpPr>
        <p:spPr>
          <a:xfrm>
            <a:off x="6543541" y="3180191"/>
            <a:ext cx="736013" cy="829973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04767" y="5560040"/>
            <a:ext cx="479089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Habich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Advanced Query Processing in Database Systems –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Record Management, TU Dresden,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WS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317" y="5534620"/>
            <a:ext cx="979008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cxnSp>
        <p:nvCxnSpPr>
          <p:cNvPr id="30" name="Straight Arrow Connector 29"/>
          <p:cNvCxnSpPr>
            <a:stCxn id="11" idx="2"/>
            <a:endCxn id="6" idx="0"/>
          </p:cNvCxnSpPr>
          <p:nvPr/>
        </p:nvCxnSpPr>
        <p:spPr>
          <a:xfrm>
            <a:off x="2484002" y="3178516"/>
            <a:ext cx="0" cy="82997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663730" y="4010164"/>
            <a:ext cx="1231647" cy="6884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Mapping Table</a:t>
            </a:r>
          </a:p>
        </p:txBody>
      </p:sp>
    </p:spTree>
    <p:extLst>
      <p:ext uri="{BB962C8B-B14F-4D97-AF65-F5344CB8AC3E}">
        <p14:creationId xmlns:p14="http://schemas.microsoft.com/office/powerpoint/2010/main" val="307206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24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 (Tuple Identifier)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Problem: </a:t>
            </a:r>
            <a:r>
              <a:rPr lang="en-US" b="0" dirty="0"/>
              <a:t>Internal TID should be stable, even if records reorganized</a:t>
            </a:r>
          </a:p>
          <a:p>
            <a:pPr lvl="1"/>
            <a:endParaRPr lang="en-US" sz="1200" dirty="0"/>
          </a:p>
          <a:p>
            <a:r>
              <a:rPr lang="en-US" dirty="0"/>
              <a:t>TID Concept (p, s)</a:t>
            </a:r>
          </a:p>
          <a:p>
            <a:pPr lvl="1"/>
            <a:r>
              <a:rPr lang="en-US" dirty="0"/>
              <a:t>TID := (page number, slot index)</a:t>
            </a:r>
          </a:p>
          <a:p>
            <a:pPr lvl="1"/>
            <a:r>
              <a:rPr lang="en-US" dirty="0"/>
              <a:t>Page slot directory holds tuple</a:t>
            </a:r>
            <a:br>
              <a:rPr lang="en-US" dirty="0"/>
            </a:br>
            <a:r>
              <a:rPr lang="en-US" dirty="0"/>
              <a:t>offsets (byte position) within page</a:t>
            </a:r>
          </a:p>
          <a:p>
            <a:pPr lvl="1"/>
            <a:r>
              <a:rPr lang="en-US" dirty="0"/>
              <a:t>Variable number of slots</a:t>
            </a:r>
          </a:p>
          <a:p>
            <a:pPr lvl="1"/>
            <a:r>
              <a:rPr lang="en-US" dirty="0"/>
              <a:t>Single page access for internal row</a:t>
            </a:r>
          </a:p>
          <a:p>
            <a:pPr lvl="1"/>
            <a:endParaRPr lang="en-US" sz="1200" dirty="0"/>
          </a:p>
          <a:p>
            <a:r>
              <a:rPr lang="en-US" dirty="0"/>
              <a:t>Reorganization</a:t>
            </a:r>
          </a:p>
          <a:p>
            <a:pPr lvl="1"/>
            <a:r>
              <a:rPr lang="en-US" dirty="0"/>
              <a:t>Compact free space between records </a:t>
            </a:r>
            <a:br>
              <a:rPr lang="en-US" dirty="0"/>
            </a:br>
            <a:r>
              <a:rPr lang="en-US" dirty="0"/>
              <a:t>via page-local record movements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Updates of page-local directory sufficient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Inserts: use free slot or add new slot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Layout and Record Management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111725" y="1987033"/>
            <a:ext cx="2643348" cy="1978246"/>
            <a:chOff x="6111725" y="1987033"/>
            <a:chExt cx="2643348" cy="1978246"/>
          </a:xfrm>
        </p:grpSpPr>
        <p:sp>
          <p:nvSpPr>
            <p:cNvPr id="6" name="Rectangle 5"/>
            <p:cNvSpPr/>
            <p:nvPr/>
          </p:nvSpPr>
          <p:spPr>
            <a:xfrm>
              <a:off x="6113917" y="1987033"/>
              <a:ext cx="2641156" cy="197824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13917" y="1988656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06509" y="1990332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11725" y="2515382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1234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24974" y="2516607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Jane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20575" y="2508396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8376" y="2828556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1237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61625" y="2819733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13917" y="3114599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53724" y="3653322"/>
              <a:ext cx="701880" cy="30112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1242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71881" y="3653322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04263" y="1987033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704026" y="1988656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22" idx="2"/>
              <a:endCxn id="16" idx="1"/>
            </p:cNvCxnSpPr>
            <p:nvPr/>
          </p:nvCxnSpPr>
          <p:spPr>
            <a:xfrm flipH="1">
              <a:off x="6253724" y="2291007"/>
              <a:ext cx="548015" cy="151287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2"/>
              <a:endCxn id="13" idx="1"/>
            </p:cNvCxnSpPr>
            <p:nvPr/>
          </p:nvCxnSpPr>
          <p:spPr>
            <a:xfrm>
              <a:off x="6404222" y="2292683"/>
              <a:ext cx="744154" cy="68704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1" idx="2"/>
              <a:endCxn id="10" idx="1"/>
            </p:cNvCxnSpPr>
            <p:nvPr/>
          </p:nvCxnSpPr>
          <p:spPr>
            <a:xfrm flipH="1">
              <a:off x="6111725" y="2289384"/>
              <a:ext cx="490251" cy="37717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7867650" y="3659211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15593" y="4179250"/>
            <a:ext cx="2641156" cy="1978246"/>
            <a:chOff x="6115593" y="4179250"/>
            <a:chExt cx="2641156" cy="1978246"/>
          </a:xfrm>
        </p:grpSpPr>
        <p:sp>
          <p:nvSpPr>
            <p:cNvPr id="75" name="Rectangle 74"/>
            <p:cNvSpPr/>
            <p:nvPr/>
          </p:nvSpPr>
          <p:spPr>
            <a:xfrm>
              <a:off x="6115593" y="4179250"/>
              <a:ext cx="2641156" cy="197824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115593" y="4180873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308185" y="4182549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488949" y="5217824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1234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208579" y="5217824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Jane 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103704" y="5218887"/>
              <a:ext cx="63529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375020" y="5534013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1237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095293" y="5534626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991061" y="5537095"/>
              <a:ext cx="74961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255400" y="5845539"/>
              <a:ext cx="701880" cy="30112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1301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973557" y="5845539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Md</a:t>
              </a:r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505939" y="4179250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8" name="Straight Arrow Connector 87"/>
            <p:cNvCxnSpPr>
              <a:stCxn id="77" idx="2"/>
              <a:endCxn id="94" idx="3"/>
            </p:cNvCxnSpPr>
            <p:nvPr/>
          </p:nvCxnSpPr>
          <p:spPr>
            <a:xfrm flipH="1">
              <a:off x="6352964" y="4484900"/>
              <a:ext cx="52934" cy="11939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97" idx="2"/>
              <a:endCxn id="101" idx="1"/>
            </p:cNvCxnSpPr>
            <p:nvPr/>
          </p:nvCxnSpPr>
          <p:spPr>
            <a:xfrm flipH="1">
              <a:off x="6621254" y="4483224"/>
              <a:ext cx="180485" cy="56538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6" idx="2"/>
              <a:endCxn id="99" idx="3"/>
            </p:cNvCxnSpPr>
            <p:nvPr/>
          </p:nvCxnSpPr>
          <p:spPr>
            <a:xfrm flipH="1">
              <a:off x="6471200" y="4481601"/>
              <a:ext cx="132452" cy="88512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7869326" y="5851428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136775" y="5838221"/>
              <a:ext cx="100232" cy="303604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136775" y="5534013"/>
              <a:ext cx="216189" cy="28976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704026" y="4180873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127284" y="5216160"/>
              <a:ext cx="343916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621254" y="4897432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1242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340884" y="4897432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8236010" y="4898495"/>
              <a:ext cx="502990" cy="300063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Doe</a:t>
              </a:r>
            </a:p>
          </p:txBody>
        </p:sp>
        <p:cxnSp>
          <p:nvCxnSpPr>
            <p:cNvPr id="110" name="Straight Arrow Connector 109"/>
            <p:cNvCxnSpPr>
              <a:stCxn id="76" idx="2"/>
              <a:endCxn id="92" idx="3"/>
            </p:cNvCxnSpPr>
            <p:nvPr/>
          </p:nvCxnSpPr>
          <p:spPr>
            <a:xfrm>
              <a:off x="6213306" y="4483224"/>
              <a:ext cx="23701" cy="150679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5140897" y="1953542"/>
            <a:ext cx="58885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(7, 3)</a:t>
            </a:r>
          </a:p>
        </p:txBody>
      </p:sp>
      <p:cxnSp>
        <p:nvCxnSpPr>
          <p:cNvPr id="49" name="Straight Arrow Connector 48"/>
          <p:cNvCxnSpPr>
            <a:stCxn id="18" idx="3"/>
            <a:endCxn id="8" idx="1"/>
          </p:cNvCxnSpPr>
          <p:nvPr/>
        </p:nvCxnSpPr>
        <p:spPr>
          <a:xfrm>
            <a:off x="5729756" y="2138208"/>
            <a:ext cx="384161" cy="162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79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 (Tuple Identifier) Concept,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PostgreSQL</a:t>
            </a:r>
          </a:p>
          <a:p>
            <a:pPr lvl="1"/>
            <a:r>
              <a:rPr lang="en-US" dirty="0"/>
              <a:t>Recap: Papers(</a:t>
            </a:r>
            <a:r>
              <a:rPr lang="en-US" u="sng" dirty="0" err="1"/>
              <a:t>PKey</a:t>
            </a:r>
            <a:r>
              <a:rPr lang="en-US" dirty="0"/>
              <a:t>, Title, Pages, </a:t>
            </a:r>
            <a:r>
              <a:rPr lang="en-US" dirty="0" err="1"/>
              <a:t>CKey</a:t>
            </a:r>
            <a:r>
              <a:rPr lang="en-US" dirty="0"/>
              <a:t>, </a:t>
            </a:r>
            <a:r>
              <a:rPr lang="en-US" dirty="0" err="1"/>
              <a:t>JKey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Hidden CTID system column (not shown on *, but usable)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 Hidden</a:t>
            </a:r>
            <a:br>
              <a:rPr lang="en-US" dirty="0"/>
            </a:br>
            <a:r>
              <a:rPr lang="en-US" dirty="0"/>
              <a:t>System Columns</a:t>
            </a:r>
          </a:p>
          <a:p>
            <a:pPr lvl="1"/>
            <a:r>
              <a:rPr lang="en-US" dirty="0" err="1"/>
              <a:t>oid</a:t>
            </a:r>
            <a:r>
              <a:rPr lang="en-US" dirty="0"/>
              <a:t>, </a:t>
            </a:r>
            <a:r>
              <a:rPr lang="en-US" dirty="0" err="1"/>
              <a:t>tableoid</a:t>
            </a:r>
            <a:endParaRPr lang="en-US" dirty="0"/>
          </a:p>
          <a:p>
            <a:pPr lvl="1"/>
            <a:r>
              <a:rPr lang="en-US" dirty="0" err="1"/>
              <a:t>xmin</a:t>
            </a:r>
            <a:r>
              <a:rPr lang="en-US" dirty="0"/>
              <a:t>, </a:t>
            </a:r>
            <a:r>
              <a:rPr lang="en-US" dirty="0" err="1"/>
              <a:t>cmin</a:t>
            </a:r>
            <a:r>
              <a:rPr lang="en-US" dirty="0"/>
              <a:t> (insert), </a:t>
            </a:r>
            <a:r>
              <a:rPr lang="en-US" dirty="0" err="1"/>
              <a:t>xmax</a:t>
            </a:r>
            <a:r>
              <a:rPr lang="en-US" dirty="0"/>
              <a:t>, </a:t>
            </a:r>
            <a:r>
              <a:rPr lang="en-US" dirty="0" err="1"/>
              <a:t>cmax</a:t>
            </a:r>
            <a:r>
              <a:rPr lang="en-US" dirty="0"/>
              <a:t> (delete)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Layout and Record Management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9581"/>
          <a:stretch/>
        </p:blipFill>
        <p:spPr>
          <a:xfrm>
            <a:off x="3547479" y="2626302"/>
            <a:ext cx="5310187" cy="2884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7001" y="2595169"/>
            <a:ext cx="2318858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CTID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PKey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Title, Pages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Papers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4129875" y="2586110"/>
            <a:ext cx="753626" cy="3000777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6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 (Tuple Identifier) Concept,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Overflow Handling</a:t>
            </a:r>
          </a:p>
          <a:p>
            <a:pPr lvl="1"/>
            <a:r>
              <a:rPr lang="en-US" dirty="0"/>
              <a:t>On updates, tuple might need additional</a:t>
            </a:r>
            <a:br>
              <a:rPr lang="en-US" dirty="0"/>
            </a:br>
            <a:r>
              <a:rPr lang="en-US" dirty="0"/>
              <a:t>space (more than available on page)</a:t>
            </a:r>
          </a:p>
          <a:p>
            <a:pPr lvl="1"/>
            <a:r>
              <a:rPr lang="en-US" b="1" dirty="0"/>
              <a:t>Example:</a:t>
            </a:r>
            <a:r>
              <a:rPr lang="en-US" dirty="0"/>
              <a:t> Rename “Smith” to “Smith-</a:t>
            </a:r>
            <a:r>
              <a:rPr lang="en-US" dirty="0" err="1"/>
              <a:t>EvenLonger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Reference new page, to preserve original TID</a:t>
            </a:r>
            <a:br>
              <a:rPr lang="en-US" dirty="0"/>
            </a:br>
            <a:r>
              <a:rPr lang="en-US" dirty="0"/>
              <a:t>(chains longer than 1 can be internally avoided)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Layout and Record Management</a:t>
            </a:r>
          </a:p>
          <a:p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6287364" y="1463858"/>
            <a:ext cx="2641156" cy="1978246"/>
            <a:chOff x="6287364" y="1433714"/>
            <a:chExt cx="2641156" cy="1978246"/>
          </a:xfrm>
        </p:grpSpPr>
        <p:sp>
          <p:nvSpPr>
            <p:cNvPr id="5" name="Rectangle 4"/>
            <p:cNvSpPr/>
            <p:nvPr/>
          </p:nvSpPr>
          <p:spPr>
            <a:xfrm>
              <a:off x="6287364" y="1433714"/>
              <a:ext cx="2641156" cy="197824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287364" y="1435337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479956" y="1437013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60720" y="2472288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1234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80350" y="2472288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Jane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75475" y="2473351"/>
              <a:ext cx="63529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46791" y="2788477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1237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67064" y="2789090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162832" y="2791559"/>
              <a:ext cx="74961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</a:t>
              </a:r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27171" y="3100003"/>
              <a:ext cx="701880" cy="30112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1301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45328" y="3100003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Md</a:t>
              </a:r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77710" y="1433714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7" idx="2"/>
              <a:endCxn id="22" idx="3"/>
            </p:cNvCxnSpPr>
            <p:nvPr/>
          </p:nvCxnSpPr>
          <p:spPr>
            <a:xfrm flipH="1">
              <a:off x="6524735" y="1739364"/>
              <a:ext cx="52934" cy="11939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3" idx="2"/>
              <a:endCxn id="25" idx="1"/>
            </p:cNvCxnSpPr>
            <p:nvPr/>
          </p:nvCxnSpPr>
          <p:spPr>
            <a:xfrm flipH="1">
              <a:off x="6793025" y="1737688"/>
              <a:ext cx="180485" cy="56538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6" idx="2"/>
              <a:endCxn id="24" idx="3"/>
            </p:cNvCxnSpPr>
            <p:nvPr/>
          </p:nvCxnSpPr>
          <p:spPr>
            <a:xfrm flipH="1">
              <a:off x="6642971" y="1736065"/>
              <a:ext cx="132452" cy="88512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8041097" y="3105892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08546" y="3092685"/>
              <a:ext cx="100232" cy="303604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08546" y="2788477"/>
              <a:ext cx="216189" cy="28976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75797" y="1435337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99055" y="2470624"/>
              <a:ext cx="343916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93025" y="2151896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1242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12655" y="2151896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407781" y="2152959"/>
              <a:ext cx="502990" cy="300063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Doe</a:t>
              </a:r>
            </a:p>
          </p:txBody>
        </p:sp>
        <p:cxnSp>
          <p:nvCxnSpPr>
            <p:cNvPr id="28" name="Straight Arrow Connector 27"/>
            <p:cNvCxnSpPr>
              <a:stCxn id="6" idx="2"/>
              <a:endCxn id="21" idx="3"/>
            </p:cNvCxnSpPr>
            <p:nvPr/>
          </p:nvCxnSpPr>
          <p:spPr>
            <a:xfrm>
              <a:off x="6385077" y="1737688"/>
              <a:ext cx="23701" cy="150679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8022703" y="1437013"/>
              <a:ext cx="66911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7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06494" y="3657601"/>
            <a:ext cx="6089420" cy="1930975"/>
            <a:chOff x="1606494" y="3657601"/>
            <a:chExt cx="6089420" cy="1930975"/>
          </a:xfrm>
        </p:grpSpPr>
        <p:sp>
          <p:nvSpPr>
            <p:cNvPr id="30" name="Rectangle 29"/>
            <p:cNvSpPr/>
            <p:nvPr/>
          </p:nvSpPr>
          <p:spPr>
            <a:xfrm>
              <a:off x="1606494" y="4047963"/>
              <a:ext cx="2641156" cy="119729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06494" y="4049586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799086" y="4051262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96840" y="4047963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Straight Arrow Connector 41"/>
            <p:cNvCxnSpPr>
              <a:stCxn id="32" idx="2"/>
            </p:cNvCxnSpPr>
            <p:nvPr/>
          </p:nvCxnSpPr>
          <p:spPr>
            <a:xfrm>
              <a:off x="1896799" y="4353613"/>
              <a:ext cx="665531" cy="66756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2194927" y="4049586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41833" y="4051262"/>
              <a:ext cx="66911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7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581028" y="4801504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(5,4)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07736" y="3657601"/>
              <a:ext cx="607839" cy="37701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(7,2)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54758" y="4391281"/>
              <a:ext cx="2641156" cy="119729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054758" y="4392904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247350" y="4394580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445104" y="4391281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2" name="Straight Arrow Connector 61"/>
            <p:cNvCxnSpPr>
              <a:stCxn id="63" idx="2"/>
              <a:endCxn id="69" idx="1"/>
            </p:cNvCxnSpPr>
            <p:nvPr/>
          </p:nvCxnSpPr>
          <p:spPr>
            <a:xfrm>
              <a:off x="5740904" y="4695255"/>
              <a:ext cx="349017" cy="25556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5643191" y="4392904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790097" y="4394580"/>
              <a:ext cx="66911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47885" y="4000919"/>
              <a:ext cx="607839" cy="37701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(5,4)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089921" y="4799647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1237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810194" y="4800260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60866" y="5103855"/>
              <a:ext cx="1912643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Smith-</a:t>
              </a:r>
              <a:r>
                <a:rPr lang="en-US" sz="1600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EvenLonger</a:t>
              </a:r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cxnSp>
          <p:nvCxnSpPr>
            <p:cNvPr id="73" name="Straight Arrow Connector 72"/>
            <p:cNvCxnSpPr>
              <a:stCxn id="56" idx="3"/>
              <a:endCxn id="66" idx="1"/>
            </p:cNvCxnSpPr>
            <p:nvPr/>
          </p:nvCxnSpPr>
          <p:spPr>
            <a:xfrm flipV="1">
              <a:off x="3282908" y="4189427"/>
              <a:ext cx="2164977" cy="76325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466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0"/>
          <a:stretch/>
        </p:blipFill>
        <p:spPr>
          <a:xfrm>
            <a:off x="3695541" y="3419472"/>
            <a:ext cx="5036475" cy="269997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Page Layouts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PostgreSQL 13.5</a:t>
            </a:r>
          </a:p>
          <a:p>
            <a:pPr lvl="1"/>
            <a:r>
              <a:rPr lang="en-US" dirty="0"/>
              <a:t>Uses TID concept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IBM DB2 11.5</a:t>
            </a:r>
          </a:p>
          <a:p>
            <a:pPr lvl="1"/>
            <a:r>
              <a:rPr lang="en-US" dirty="0"/>
              <a:t>Uses TID (aka RID) concept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Layout and Record Management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83" y="1625496"/>
            <a:ext cx="5148556" cy="13089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3915" y="2017773"/>
            <a:ext cx="201971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https://www.postgresql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.org/docs/13/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storage-page-layout.html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3915" y="4120187"/>
            <a:ext cx="258242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https://www.ibm.com/support/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knowledgecenter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/SSEPGG_11.5.0/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com.ibm.db2.luw.admin.perf.doc/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doc/c0005424.html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95541" y="1394385"/>
            <a:ext cx="333848" cy="34203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83235" y="1186775"/>
            <a:ext cx="445689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(LSN, checksum, flags, region offsets, sizes)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1091" y="2926810"/>
            <a:ext cx="223240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(access-method data)</a:t>
            </a:r>
          </a:p>
        </p:txBody>
      </p:sp>
      <p:cxnSp>
        <p:nvCxnSpPr>
          <p:cNvPr id="13" name="Straight Connector 12"/>
          <p:cNvCxnSpPr>
            <a:stCxn id="12" idx="3"/>
          </p:cNvCxnSpPr>
          <p:nvPr/>
        </p:nvCxnSpPr>
        <p:spPr>
          <a:xfrm flipV="1">
            <a:off x="8693500" y="2793902"/>
            <a:ext cx="0" cy="317574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42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Record Layouts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Fixed-Size Fields</a:t>
            </a:r>
          </a:p>
          <a:p>
            <a:pPr lvl="1"/>
            <a:r>
              <a:rPr lang="en-US" dirty="0"/>
              <a:t>Concatenated fields, directly accessible</a:t>
            </a:r>
          </a:p>
          <a:p>
            <a:pPr lvl="1"/>
            <a:endParaRPr lang="en-US" sz="1200" dirty="0"/>
          </a:p>
          <a:p>
            <a:r>
              <a:rPr lang="en-US" dirty="0"/>
              <a:t>#2 Offsets</a:t>
            </a:r>
          </a:p>
          <a:p>
            <a:pPr lvl="1"/>
            <a:r>
              <a:rPr lang="en-US" dirty="0"/>
              <a:t>Prefix with relative offsets of all fields</a:t>
            </a:r>
          </a:p>
          <a:p>
            <a:pPr lvl="1"/>
            <a:endParaRPr lang="en-US" sz="1200" dirty="0"/>
          </a:p>
          <a:p>
            <a:r>
              <a:rPr lang="en-US" dirty="0"/>
              <a:t>#3 Embedded Length Fields</a:t>
            </a:r>
          </a:p>
          <a:p>
            <a:pPr lvl="1"/>
            <a:r>
              <a:rPr lang="en-US" dirty="0"/>
              <a:t>Length fields only for variable-size fields</a:t>
            </a:r>
          </a:p>
          <a:p>
            <a:pPr lvl="1"/>
            <a:r>
              <a:rPr lang="en-US" dirty="0"/>
              <a:t>Cannot access a specific field w/o record scan</a:t>
            </a:r>
          </a:p>
          <a:p>
            <a:pPr lvl="1"/>
            <a:endParaRPr lang="en-US" sz="1200" dirty="0"/>
          </a:p>
          <a:p>
            <a:r>
              <a:rPr lang="en-US" dirty="0"/>
              <a:t>#4 Partitioned </a:t>
            </a:r>
          </a:p>
          <a:p>
            <a:pPr lvl="1"/>
            <a:r>
              <a:rPr lang="en-US" dirty="0"/>
              <a:t>Partition 1: Fixed-sized fields</a:t>
            </a:r>
          </a:p>
          <a:p>
            <a:pPr lvl="1"/>
            <a:r>
              <a:rPr lang="en-US" dirty="0"/>
              <a:t>Partition 2: Offsets and variable-sized fields</a:t>
            </a:r>
          </a:p>
          <a:p>
            <a:pPr lvl="1"/>
            <a:endParaRPr lang="en-US" sz="1200" dirty="0"/>
          </a:p>
          <a:p>
            <a:r>
              <a:rPr lang="en-US" dirty="0"/>
              <a:t>Other: </a:t>
            </a:r>
            <a:r>
              <a:rPr lang="en-US" b="0" dirty="0"/>
              <a:t>Sometimes bitmap field (#cols/8 bytes) for NULL indicator, </a:t>
            </a:r>
            <a:r>
              <a:rPr lang="en-US" b="0" dirty="0" err="1"/>
              <a:t>etc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Layout and Record Management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08909" y="1394385"/>
            <a:ext cx="801453" cy="390935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F1</a:t>
            </a:r>
          </a:p>
        </p:txBody>
      </p:sp>
      <p:sp>
        <p:nvSpPr>
          <p:cNvPr id="6" name="Rectangle 5"/>
          <p:cNvSpPr/>
          <p:nvPr/>
        </p:nvSpPr>
        <p:spPr>
          <a:xfrm>
            <a:off x="6310362" y="1393724"/>
            <a:ext cx="492369" cy="390935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F2</a:t>
            </a:r>
          </a:p>
        </p:txBody>
      </p:sp>
      <p:sp>
        <p:nvSpPr>
          <p:cNvPr id="7" name="Rectangle 6"/>
          <p:cNvSpPr/>
          <p:nvPr/>
        </p:nvSpPr>
        <p:spPr>
          <a:xfrm>
            <a:off x="6802732" y="1394385"/>
            <a:ext cx="1316334" cy="390935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F3</a:t>
            </a:r>
          </a:p>
        </p:txBody>
      </p:sp>
      <p:sp>
        <p:nvSpPr>
          <p:cNvPr id="8" name="Rectangle 7"/>
          <p:cNvSpPr/>
          <p:nvPr/>
        </p:nvSpPr>
        <p:spPr>
          <a:xfrm>
            <a:off x="8119066" y="1394385"/>
            <a:ext cx="801453" cy="390935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F4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352185" y="2374546"/>
            <a:ext cx="3560702" cy="393612"/>
            <a:chOff x="5352185" y="2374546"/>
            <a:chExt cx="3560702" cy="393612"/>
          </a:xfrm>
        </p:grpSpPr>
        <p:sp>
          <p:nvSpPr>
            <p:cNvPr id="9" name="Rectangle 8"/>
            <p:cNvSpPr/>
            <p:nvPr/>
          </p:nvSpPr>
          <p:spPr>
            <a:xfrm>
              <a:off x="5790261" y="2376199"/>
              <a:ext cx="141883" cy="39027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42662" y="2375207"/>
              <a:ext cx="801453" cy="39093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44115" y="2374546"/>
              <a:ext cx="492369" cy="39093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36485" y="2375207"/>
              <a:ext cx="823965" cy="39093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60451" y="2375207"/>
              <a:ext cx="852436" cy="39093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V4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41210" y="2376817"/>
              <a:ext cx="141883" cy="39027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94068" y="2377011"/>
              <a:ext cx="141883" cy="39027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52185" y="2377884"/>
              <a:ext cx="141883" cy="39027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642886" y="3307423"/>
            <a:ext cx="3271675" cy="394887"/>
            <a:chOff x="5642886" y="3307423"/>
            <a:chExt cx="3271675" cy="394887"/>
          </a:xfrm>
        </p:grpSpPr>
        <p:sp>
          <p:nvSpPr>
            <p:cNvPr id="17" name="Rectangle 16"/>
            <p:cNvSpPr/>
            <p:nvPr/>
          </p:nvSpPr>
          <p:spPr>
            <a:xfrm>
              <a:off x="5642886" y="3311375"/>
              <a:ext cx="801453" cy="39093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95063" y="3310714"/>
              <a:ext cx="492369" cy="39093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V2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87433" y="3311375"/>
              <a:ext cx="823965" cy="39093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F3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62125" y="3311375"/>
              <a:ext cx="852436" cy="39093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V4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909213" y="3307423"/>
              <a:ext cx="141883" cy="39027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42151" y="3307423"/>
              <a:ext cx="141883" cy="39027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634514" y="4528897"/>
            <a:ext cx="3253576" cy="398075"/>
            <a:chOff x="5634514" y="4528897"/>
            <a:chExt cx="3253576" cy="398075"/>
          </a:xfrm>
        </p:grpSpPr>
        <p:sp>
          <p:nvSpPr>
            <p:cNvPr id="23" name="Rectangle 22"/>
            <p:cNvSpPr/>
            <p:nvPr/>
          </p:nvSpPr>
          <p:spPr>
            <a:xfrm>
              <a:off x="5634514" y="4528897"/>
              <a:ext cx="801453" cy="39093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F1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25925" y="4528897"/>
              <a:ext cx="823965" cy="39093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F3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553324" y="4529941"/>
              <a:ext cx="492369" cy="39093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V2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35654" y="4530602"/>
              <a:ext cx="852436" cy="39093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V4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410464" y="4536698"/>
              <a:ext cx="141883" cy="39027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69783" y="4536698"/>
              <a:ext cx="141883" cy="39027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85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Pool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49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Pool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Buffer Pool </a:t>
            </a:r>
          </a:p>
          <a:p>
            <a:pPr lvl="1"/>
            <a:r>
              <a:rPr lang="en-US" dirty="0"/>
              <a:t>Holds fraction of DB pages in memory</a:t>
            </a:r>
          </a:p>
          <a:p>
            <a:pPr lvl="1"/>
            <a:r>
              <a:rPr lang="en-US" dirty="0"/>
              <a:t>Find pages via addressing scheme</a:t>
            </a:r>
          </a:p>
          <a:p>
            <a:pPr lvl="1"/>
            <a:r>
              <a:rPr lang="en-US" dirty="0"/>
              <a:t>Allocate memory (local, global)</a:t>
            </a:r>
          </a:p>
          <a:p>
            <a:pPr lvl="1"/>
            <a:r>
              <a:rPr lang="en-US" dirty="0"/>
              <a:t>Page replacement (exact, approximate)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 Configuration (PostgreSQL)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block_size</a:t>
            </a:r>
            <a:r>
              <a:rPr lang="en-US" dirty="0">
                <a:latin typeface="Consolas" panose="020B0609020204030204" pitchFamily="49" charset="0"/>
              </a:rPr>
              <a:t>:</a:t>
            </a:r>
            <a:r>
              <a:rPr lang="en-US" dirty="0"/>
              <a:t> size of disk block, i.e., page (default </a:t>
            </a:r>
            <a:r>
              <a:rPr lang="en-US" b="1" dirty="0">
                <a:solidFill>
                  <a:schemeClr val="accent1"/>
                </a:solidFill>
              </a:rPr>
              <a:t>8KB</a:t>
            </a:r>
            <a:r>
              <a:rPr lang="en-US" dirty="0"/>
              <a:t>)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shared_buffers</a:t>
            </a:r>
            <a:r>
              <a:rPr lang="en-US" dirty="0">
                <a:latin typeface="Consolas" panose="020B0609020204030204" pitchFamily="49" charset="0"/>
              </a:rPr>
              <a:t>:</a:t>
            </a:r>
            <a:r>
              <a:rPr lang="en-US" dirty="0"/>
              <a:t> size of cross-session buffer pool (default </a:t>
            </a:r>
            <a:r>
              <a:rPr lang="en-US" b="1" dirty="0">
                <a:solidFill>
                  <a:schemeClr val="accent1"/>
                </a:solidFill>
              </a:rPr>
              <a:t>128MB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Recommended tuning: 25% of available memory</a:t>
            </a:r>
            <a:endParaRPr lang="en-US" dirty="0"/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temp_buffers</a:t>
            </a:r>
            <a:r>
              <a:rPr lang="en-US" dirty="0">
                <a:latin typeface="Consolas" panose="020B0609020204030204" pitchFamily="49" charset="0"/>
              </a:rPr>
              <a:t>:</a:t>
            </a:r>
            <a:r>
              <a:rPr lang="en-US" dirty="0"/>
              <a:t> size of session-local memory for </a:t>
            </a:r>
            <a:r>
              <a:rPr lang="en-US" dirty="0" err="1"/>
              <a:t>tmp</a:t>
            </a:r>
            <a:r>
              <a:rPr lang="en-US" dirty="0"/>
              <a:t> tables (default </a:t>
            </a:r>
            <a:r>
              <a:rPr lang="en-US" b="1" dirty="0">
                <a:solidFill>
                  <a:schemeClr val="accent1"/>
                </a:solidFill>
              </a:rPr>
              <a:t>8MB</a:t>
            </a:r>
            <a:r>
              <a:rPr lang="en-US" dirty="0"/>
              <a:t>)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work_mem</a:t>
            </a:r>
            <a:r>
              <a:rPr lang="en-US" dirty="0">
                <a:latin typeface="Consolas" panose="020B0609020204030204" pitchFamily="49" charset="0"/>
              </a:rPr>
              <a:t>:</a:t>
            </a:r>
            <a:r>
              <a:rPr lang="en-US" dirty="0"/>
              <a:t> size of operation-local memory for sort/hash tables (default </a:t>
            </a:r>
            <a:r>
              <a:rPr lang="en-US" b="1" dirty="0">
                <a:solidFill>
                  <a:schemeClr val="accent1"/>
                </a:solidFill>
              </a:rPr>
              <a:t>4MB</a:t>
            </a:r>
            <a:r>
              <a:rPr lang="en-US" dirty="0"/>
              <a:t>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Buffer Pool Management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5019" y="577143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https://www.postgresql.org/docs/13/runtime-config.html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5934748" y="2964139"/>
            <a:ext cx="1635016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747018" y="1371085"/>
            <a:ext cx="3007882" cy="1288416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  <a:p>
            <a:pPr algn="ctr"/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5934747" y="1714155"/>
            <a:ext cx="1649252" cy="839996"/>
          </a:xfrm>
          <a:prstGeom prst="flowChartProcess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 Buffer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7732818" y="1714154"/>
            <a:ext cx="848676" cy="839997"/>
          </a:xfrm>
          <a:prstGeom prst="flowChartProcess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 Buffer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6087147" y="3028425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P1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6297911" y="2077319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P7</a:t>
            </a:r>
          </a:p>
        </p:txBody>
      </p:sp>
      <p:sp>
        <p:nvSpPr>
          <p:cNvPr id="21" name="Flowchart: Process 20"/>
          <p:cNvSpPr/>
          <p:nvPr/>
        </p:nvSpPr>
        <p:spPr>
          <a:xfrm>
            <a:off x="6839421" y="2074077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P3’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7860826" y="2268631"/>
            <a:ext cx="582784" cy="11005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7857583" y="2401575"/>
            <a:ext cx="582784" cy="11005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Flowchart: Sequential Access Storage 23"/>
          <p:cNvSpPr/>
          <p:nvPr/>
        </p:nvSpPr>
        <p:spPr>
          <a:xfrm>
            <a:off x="7997016" y="2984622"/>
            <a:ext cx="475777" cy="479137"/>
          </a:xfrm>
          <a:prstGeom prst="flowChartMagneticTape">
            <a:avLst/>
          </a:prstGeom>
          <a:solidFill>
            <a:srgbClr val="7889FB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Arrow Connector 24"/>
          <p:cNvCxnSpPr>
            <a:stCxn id="11" idx="2"/>
            <a:endCxn id="8" idx="1"/>
          </p:cNvCxnSpPr>
          <p:nvPr/>
        </p:nvCxnSpPr>
        <p:spPr>
          <a:xfrm flipH="1">
            <a:off x="6752256" y="2554151"/>
            <a:ext cx="7117" cy="4099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  <a:endCxn id="24" idx="0"/>
          </p:cNvCxnSpPr>
          <p:nvPr/>
        </p:nvCxnSpPr>
        <p:spPr>
          <a:xfrm>
            <a:off x="8157156" y="2554151"/>
            <a:ext cx="77749" cy="43047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80389" y="3472456"/>
            <a:ext cx="750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75208" y="3478940"/>
            <a:ext cx="750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</a:t>
            </a:r>
          </a:p>
        </p:txBody>
      </p:sp>
      <p:sp>
        <p:nvSpPr>
          <p:cNvPr id="30" name="Flowchart: Process 29"/>
          <p:cNvSpPr/>
          <p:nvPr/>
        </p:nvSpPr>
        <p:spPr>
          <a:xfrm>
            <a:off x="6576772" y="3031667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P7</a:t>
            </a:r>
          </a:p>
        </p:txBody>
      </p:sp>
      <p:sp>
        <p:nvSpPr>
          <p:cNvPr id="31" name="Flowchart: Process 30"/>
          <p:cNvSpPr/>
          <p:nvPr/>
        </p:nvSpPr>
        <p:spPr>
          <a:xfrm>
            <a:off x="7050187" y="3028425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P3</a:t>
            </a:r>
          </a:p>
        </p:txBody>
      </p:sp>
    </p:spTree>
    <p:extLst>
      <p:ext uri="{BB962C8B-B14F-4D97-AF65-F5344CB8AC3E}">
        <p14:creationId xmlns:p14="http://schemas.microsoft.com/office/powerpoint/2010/main" val="28641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 Buffer Pool vs Operating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Why not Memory-Mapped Files (</a:t>
            </a:r>
            <a:r>
              <a:rPr lang="en-US" dirty="0" err="1">
                <a:solidFill>
                  <a:schemeClr val="accent1"/>
                </a:solidFill>
              </a:rPr>
              <a:t>mmap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ACID Atomicity and Durability (flush TX log before dirty pages)</a:t>
            </a:r>
          </a:p>
          <a:p>
            <a:pPr lvl="1"/>
            <a:r>
              <a:rPr lang="en-US" dirty="0"/>
              <a:t>ACID Isolation (locking of pages) </a:t>
            </a:r>
          </a:p>
          <a:p>
            <a:pPr lvl="1"/>
            <a:r>
              <a:rPr lang="en-US" dirty="0"/>
              <a:t>Context knowledge of query processing / access paths; portability </a:t>
            </a:r>
          </a:p>
          <a:p>
            <a:pPr lvl="1"/>
            <a:endParaRPr lang="en-US" dirty="0"/>
          </a:p>
          <a:p>
            <a:r>
              <a:rPr lang="en-US" dirty="0"/>
              <a:t>#2 Why no Swapping</a:t>
            </a:r>
          </a:p>
          <a:p>
            <a:pPr lvl="1"/>
            <a:r>
              <a:rPr lang="en-US" dirty="0"/>
              <a:t>No durability of changes after restart</a:t>
            </a:r>
          </a:p>
          <a:p>
            <a:pPr lvl="1"/>
            <a:r>
              <a:rPr lang="en-US" dirty="0"/>
              <a:t>With DB buffer pool danger of </a:t>
            </a:r>
            <a:r>
              <a:rPr lang="en-US" b="1" dirty="0">
                <a:solidFill>
                  <a:schemeClr val="accent1"/>
                </a:solidFill>
              </a:rPr>
              <a:t>double page faults</a:t>
            </a:r>
            <a:br>
              <a:rPr lang="en-US" dirty="0"/>
            </a:br>
            <a:r>
              <a:rPr lang="en-US" dirty="0"/>
              <a:t>(requested page not in DB buffer - load, victim page swapped – load, replace)</a:t>
            </a:r>
          </a:p>
          <a:p>
            <a:pPr lvl="1"/>
            <a:endParaRPr lang="en-US" dirty="0"/>
          </a:p>
          <a:p>
            <a:r>
              <a:rPr lang="en-US" dirty="0"/>
              <a:t>#3 Why no OS File Cache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Bypass</a:t>
            </a:r>
            <a:r>
              <a:rPr lang="en-US" dirty="0"/>
              <a:t> via direct I/O (O_DIRECT) to avoid redundant caching 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Leverage</a:t>
            </a:r>
            <a:r>
              <a:rPr lang="en-US" dirty="0"/>
              <a:t> via small buffer pool and otherwise OS file cache (see </a:t>
            </a:r>
            <a:r>
              <a:rPr lang="en-US" dirty="0" err="1"/>
              <a:t>Postgres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Buffer Pool Management</a:t>
            </a:r>
          </a:p>
        </p:txBody>
      </p:sp>
    </p:spTree>
    <p:extLst>
      <p:ext uri="{BB962C8B-B14F-4D97-AF65-F5344CB8AC3E}">
        <p14:creationId xmlns:p14="http://schemas.microsoft.com/office/powerpoint/2010/main" val="25945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in-person but video-recorded lectures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HS i5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dirty="0" err="1">
                <a:solidFill>
                  <a:schemeClr val="tx1"/>
                </a:solidFill>
              </a:rPr>
              <a:t>Webex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hlinkClick r:id="rId2"/>
              </a:rPr>
              <a:t>https://tugraz.webex.com/meet/m.boehm</a:t>
            </a:r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</a:t>
            </a:r>
            <a:r>
              <a:rPr lang="en-US" dirty="0"/>
              <a:t>COVID-19 Precautions</a:t>
            </a:r>
            <a:r>
              <a:rPr lang="en-US" b="0" dirty="0"/>
              <a:t> (HS i5)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Room capacity: 24/48 (green/yellow), 12/48 (orange/red)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TC lecture registrations (limited capacity, contact tracing)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</a:t>
            </a:r>
            <a:r>
              <a:rPr lang="en-US" dirty="0"/>
              <a:t>Programming Projects 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Initial test suite, benchmark, and make file on website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Reference implementations </a:t>
            </a:r>
            <a:r>
              <a:rPr lang="en-US" b="1" dirty="0">
                <a:solidFill>
                  <a:srgbClr val="7889FB"/>
                </a:solidFill>
              </a:rPr>
              <a:t>Naïve </a:t>
            </a:r>
            <a:r>
              <a:rPr lang="en-US" dirty="0">
                <a:solidFill>
                  <a:schemeClr val="tx1"/>
                </a:solidFill>
              </a:rPr>
              <a:t>(Baseline 0)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3"/>
              </a:rPr>
              <a:t>https://mboehm7.github.io/teaching/ws2122_adbs/Project_Setup_v1.zip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4427" y="3330897"/>
            <a:ext cx="185835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/90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5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Pool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Pin/Fix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fix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pageID</a:t>
            </a:r>
            <a:r>
              <a:rPr lang="en-US" dirty="0">
                <a:latin typeface="Consolas" panose="020B0609020204030204" pitchFamily="49" charset="0"/>
              </a:rPr>
              <a:t>, exclusive)</a:t>
            </a:r>
          </a:p>
          <a:p>
            <a:pPr lvl="1"/>
            <a:r>
              <a:rPr lang="en-US" dirty="0"/>
              <a:t>Pins page for read/write access, guards against replacement</a:t>
            </a:r>
          </a:p>
          <a:p>
            <a:pPr lvl="1"/>
            <a:r>
              <a:rPr lang="en-US" dirty="0"/>
              <a:t>If page not in buffer, read and replace victim page in buffer pool  </a:t>
            </a:r>
          </a:p>
          <a:p>
            <a:pPr lvl="1"/>
            <a:endParaRPr lang="en-US" dirty="0"/>
          </a:p>
          <a:p>
            <a:r>
              <a:rPr lang="en-US" dirty="0"/>
              <a:t>Unpin/Unfix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unfix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pageID</a:t>
            </a:r>
            <a:r>
              <a:rPr lang="en-US" dirty="0">
                <a:latin typeface="Consolas" panose="020B0609020204030204" pitchFamily="49" charset="0"/>
              </a:rPr>
              <a:t>, dirty)</a:t>
            </a:r>
          </a:p>
          <a:p>
            <a:pPr lvl="1"/>
            <a:r>
              <a:rPr lang="en-US" dirty="0"/>
              <a:t>Unpins page to release guard against replacement</a:t>
            </a:r>
          </a:p>
          <a:p>
            <a:pPr lvl="1"/>
            <a:r>
              <a:rPr lang="en-US" dirty="0"/>
              <a:t>Dirty flag indicates if page has been modified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async</a:t>
            </a:r>
            <a:r>
              <a:rPr lang="en-US" dirty="0">
                <a:sym typeface="Wingdings" panose="05000000000000000000" pitchFamily="2" charset="2"/>
              </a:rPr>
              <a:t> write to disk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Others Aspects</a:t>
            </a:r>
          </a:p>
          <a:p>
            <a:pPr lvl="1"/>
            <a:r>
              <a:rPr lang="en-US" dirty="0"/>
              <a:t>Additional operations: Get </a:t>
            </a:r>
            <a:r>
              <a:rPr lang="en-US" b="0" dirty="0"/>
              <a:t>via</a:t>
            </a:r>
            <a:r>
              <a:rPr lang="en-US" dirty="0"/>
              <a:t> </a:t>
            </a:r>
            <a:r>
              <a:rPr lang="en-US" b="0" dirty="0">
                <a:latin typeface="Consolas" panose="020B0609020204030204" pitchFamily="49" charset="0"/>
              </a:rPr>
              <a:t>fix(</a:t>
            </a:r>
            <a:r>
              <a:rPr lang="en-US" b="0" dirty="0" err="1">
                <a:latin typeface="Consolas" panose="020B0609020204030204" pitchFamily="49" charset="0"/>
              </a:rPr>
              <a:t>pageNo,false</a:t>
            </a:r>
            <a:r>
              <a:rPr lang="en-US" b="0" dirty="0">
                <a:latin typeface="Consolas" panose="020B0609020204030204" pitchFamily="49" charset="0"/>
              </a:rPr>
              <a:t>)</a:t>
            </a:r>
            <a:r>
              <a:rPr lang="en-US" dirty="0"/>
              <a:t>, Mark dirty, Flush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Lookup via hash map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pageID</a:t>
            </a:r>
            <a:r>
              <a:rPr lang="en-US" dirty="0"/>
              <a:t>, buffer frame), load/replace via put/remove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Buffer Pool Management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8808" y="695794"/>
            <a:ext cx="303460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Datenbanksysteme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moderne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CPU-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Architekturen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- Storage, TU Munich,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368" y="850779"/>
            <a:ext cx="816586" cy="4572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7310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Frame Allocation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and Local Memory Allocation</a:t>
            </a:r>
          </a:p>
          <a:p>
            <a:pPr lvl="1"/>
            <a:r>
              <a:rPr lang="en-US" dirty="0"/>
              <a:t>Global: shared buffer pool used by all transactions, sessions, and users</a:t>
            </a:r>
          </a:p>
          <a:p>
            <a:pPr lvl="1"/>
            <a:r>
              <a:rPr lang="en-US" dirty="0"/>
              <a:t>Local: transaction/session-local buffers for temporary tables and operations</a:t>
            </a:r>
          </a:p>
          <a:p>
            <a:pPr lvl="1"/>
            <a:endParaRPr lang="en-US" dirty="0"/>
          </a:p>
          <a:p>
            <a:r>
              <a:rPr lang="en-US" dirty="0"/>
              <a:t>PostgreSQL Buffer Frame </a:t>
            </a:r>
            <a:r>
              <a:rPr lang="en-US" b="0" dirty="0"/>
              <a:t>(Buffer Descriptor)</a:t>
            </a:r>
          </a:p>
          <a:p>
            <a:pPr lvl="1"/>
            <a:r>
              <a:rPr lang="en-US" dirty="0"/>
              <a:t>Access to data page via </a:t>
            </a:r>
            <a:r>
              <a:rPr lang="en-US" dirty="0" err="1"/>
              <a:t>buf_id</a:t>
            </a:r>
            <a:r>
              <a:rPr lang="en-US" dirty="0"/>
              <a:t> (hash table lookup) 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Buffer Pool Management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4788" y="3547067"/>
            <a:ext cx="7935441" cy="246221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Extracted as of Oct 18, 2020</a:t>
            </a:r>
          </a:p>
          <a:p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typedef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struct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BufferDesc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{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BufferTag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		tag;			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/* ID of page contained in buffer */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			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buf_id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	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/* buffer's index number (from 0) */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pg_atomic_uint32 	state; 		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/* tag state, flags, ref/usage counts */</a:t>
            </a:r>
          </a:p>
          <a:p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			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wait_backend_pid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;	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/* backend PID of pin-count waiter */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			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freeNext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;		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/* link in </a:t>
            </a:r>
            <a:r>
              <a:rPr lang="en-US" sz="14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freelist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chain */</a:t>
            </a:r>
          </a:p>
          <a:p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LWLock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		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content_lock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;	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/* to lock access to buffer contents */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BufferDesc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05867" y="2713439"/>
            <a:ext cx="248194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https://github.com/postgres/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postgres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/blob/master/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src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include/storage/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buf_internals.h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1767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Pre-Fetching, Cleaning, and Scan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Pre-Fetching </a:t>
            </a:r>
            <a:r>
              <a:rPr lang="en-US" b="0" dirty="0"/>
              <a:t>(</a:t>
            </a:r>
            <a:r>
              <a:rPr lang="en-US" b="0" dirty="0" err="1"/>
              <a:t>Async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Overlay computation w/ speculative sequential </a:t>
            </a:r>
            <a:br>
              <a:rPr lang="en-US" dirty="0"/>
            </a:br>
            <a:r>
              <a:rPr lang="en-US" dirty="0"/>
              <a:t>read of multiple pages</a:t>
            </a:r>
          </a:p>
          <a:p>
            <a:pPr lvl="1"/>
            <a:r>
              <a:rPr lang="en-US" dirty="0"/>
              <a:t>Based on physical data structures, and query plan</a:t>
            </a:r>
          </a:p>
          <a:p>
            <a:pPr lvl="1"/>
            <a:endParaRPr lang="en-US" dirty="0"/>
          </a:p>
          <a:p>
            <a:r>
              <a:rPr lang="en-US" dirty="0"/>
              <a:t>Cleaning </a:t>
            </a:r>
            <a:r>
              <a:rPr lang="en-US" b="0" dirty="0"/>
              <a:t>(</a:t>
            </a:r>
            <a:r>
              <a:rPr lang="en-US" b="0" dirty="0" err="1"/>
              <a:t>Async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Asynchronous sequential write of changed (dirty) </a:t>
            </a:r>
            <a:br>
              <a:rPr lang="en-US" dirty="0"/>
            </a:br>
            <a:r>
              <a:rPr lang="en-US" dirty="0"/>
              <a:t>pages </a:t>
            </a:r>
            <a:r>
              <a:rPr lang="en-US" dirty="0">
                <a:sym typeface="Wingdings" panose="05000000000000000000" pitchFamily="2" charset="2"/>
              </a:rPr>
              <a:t> moved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out of critical path </a:t>
            </a:r>
            <a:r>
              <a:rPr lang="en-US" dirty="0">
                <a:sym typeface="Wingdings" panose="05000000000000000000" pitchFamily="2" charset="2"/>
              </a:rPr>
              <a:t>of TX processing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Scan Sharing</a:t>
            </a:r>
          </a:p>
          <a:p>
            <a:pPr lvl="1"/>
            <a:r>
              <a:rPr lang="en-US" dirty="0"/>
              <a:t>Multiple queries can piggyback on </a:t>
            </a:r>
            <a:br>
              <a:rPr lang="en-US" dirty="0"/>
            </a:br>
            <a:r>
              <a:rPr lang="en-US" dirty="0"/>
              <a:t>existing table scan, w/ compensations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Red Brick:</a:t>
            </a:r>
            <a:r>
              <a:rPr lang="en-US" dirty="0"/>
              <a:t> coordinated table scan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Crescando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continuous scan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Buffer Pool Management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4794" t="33326" r="1777" b="2360"/>
          <a:stretch/>
        </p:blipFill>
        <p:spPr>
          <a:xfrm>
            <a:off x="6931316" y="1391644"/>
            <a:ext cx="1921281" cy="2828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135" y="5436769"/>
            <a:ext cx="49719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135" y="4519813"/>
            <a:ext cx="50385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516545" y="4469573"/>
            <a:ext cx="282358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[Phillip M. Fernandez: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 Brick Warehouse: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 Read-Mostly RDBMS for Open SMP Platforms.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4709" y="5265949"/>
            <a:ext cx="320542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[Philipp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Unterbrunner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Georgios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Giannikis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Gustavo Alonso,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Dietmar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Fauser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Donald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Kossmann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Predictable Performance for Unpredictable Workloads.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2(1)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2334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Automatic Buffer Pool Tuning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IBM DB </a:t>
            </a:r>
          </a:p>
          <a:p>
            <a:pPr lvl="1"/>
            <a:r>
              <a:rPr lang="en-US" dirty="0"/>
              <a:t>Self-tuning memory manager</a:t>
            </a:r>
          </a:p>
          <a:p>
            <a:pPr lvl="1"/>
            <a:r>
              <a:rPr lang="en-US" dirty="0"/>
              <a:t>Caches, ops, buffer pool</a:t>
            </a:r>
          </a:p>
          <a:p>
            <a:pPr lvl="1"/>
            <a:endParaRPr lang="en-US" sz="1200" dirty="0"/>
          </a:p>
          <a:p>
            <a:r>
              <a:rPr lang="en-US" dirty="0"/>
              <a:t>Oracle</a:t>
            </a:r>
          </a:p>
          <a:p>
            <a:pPr lvl="1"/>
            <a:r>
              <a:rPr lang="en-US" dirty="0"/>
              <a:t>Automatic tuning of SGA/PGA</a:t>
            </a:r>
            <a:br>
              <a:rPr lang="en-US" dirty="0"/>
            </a:br>
            <a:r>
              <a:rPr lang="en-US" dirty="0"/>
              <a:t>(System/Process Global Memory)</a:t>
            </a:r>
          </a:p>
          <a:p>
            <a:pPr lvl="1"/>
            <a:endParaRPr lang="en-US" sz="1200" dirty="0"/>
          </a:p>
          <a:p>
            <a:r>
              <a:rPr lang="en-US" dirty="0"/>
              <a:t>Microsoft </a:t>
            </a:r>
          </a:p>
          <a:p>
            <a:pPr lvl="1"/>
            <a:r>
              <a:rPr lang="en-US" dirty="0"/>
              <a:t>Multi-tenant page </a:t>
            </a:r>
            <a:br>
              <a:rPr lang="en-US" dirty="0"/>
            </a:br>
            <a:r>
              <a:rPr lang="en-US" dirty="0"/>
              <a:t>replacement (MR-LRU)</a:t>
            </a:r>
          </a:p>
          <a:p>
            <a:pPr lvl="1"/>
            <a:endParaRPr lang="en-US" sz="1200" dirty="0"/>
          </a:p>
          <a:p>
            <a:r>
              <a:rPr lang="en-US" dirty="0" err="1"/>
              <a:t>OtterTune</a:t>
            </a:r>
            <a:endParaRPr lang="en-US" dirty="0"/>
          </a:p>
          <a:p>
            <a:pPr lvl="1"/>
            <a:r>
              <a:rPr lang="en-US" dirty="0"/>
              <a:t>ML-based tuning of</a:t>
            </a:r>
            <a:br>
              <a:rPr lang="en-US" dirty="0"/>
            </a:br>
            <a:r>
              <a:rPr lang="en-US" dirty="0"/>
              <a:t>DB configurations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Buffer Pool Management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703" y="5154804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697795" y="5098314"/>
            <a:ext cx="457200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[Dana Van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Aken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Pavlo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Geoffrey J. Gordon,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Zhang: Automatic Database Management System Tuning Through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702" y="3968048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180115" y="3837420"/>
            <a:ext cx="408967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Vivek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Narasayya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Ishai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Menache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Mohit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Singh, Feng Li,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Manoj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Syamala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Surajit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Chaudhuri: Sharing Buffer Pool Memory in Multi-Tenant Relational Database-as-a-Service.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8(7),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464" y="155156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340889" y="1491271"/>
            <a:ext cx="392890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[Adam J. Storm, Christian Garcia-Arellano, Sam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Lightstone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Yixin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Maheswaran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Surendra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Adaptive Self-tuning Memory in DB2.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244" y="281870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701444" y="2863781"/>
            <a:ext cx="353820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Benoît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Dageville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Mohamed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Zaït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SQL Memory Management in Oracle9i.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6148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Replacement Strategies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09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Replacement Strategies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Replacement Strategies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922296" y="4075822"/>
            <a:ext cx="913196" cy="45217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FIFO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6211" y="4075822"/>
            <a:ext cx="913196" cy="45217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</a:t>
            </a:r>
          </a:p>
        </p:txBody>
      </p:sp>
      <p:sp>
        <p:nvSpPr>
          <p:cNvPr id="9" name="Rectangle 8"/>
          <p:cNvSpPr/>
          <p:nvPr/>
        </p:nvSpPr>
        <p:spPr>
          <a:xfrm>
            <a:off x="3110222" y="4072014"/>
            <a:ext cx="913196" cy="45217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LFU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04185" y="4065774"/>
            <a:ext cx="913196" cy="45217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LRU</a:t>
            </a:r>
          </a:p>
        </p:txBody>
      </p:sp>
      <p:sp>
        <p:nvSpPr>
          <p:cNvPr id="3" name="Rectangle 2"/>
          <p:cNvSpPr/>
          <p:nvPr/>
        </p:nvSpPr>
        <p:spPr>
          <a:xfrm>
            <a:off x="3528348" y="1566461"/>
            <a:ext cx="1957520" cy="6200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Replacement Strategy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17482" y="2431702"/>
            <a:ext cx="93304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Exact Methods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52977" y="2433377"/>
            <a:ext cx="150267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Approximate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</a:p>
        </p:txBody>
      </p:sp>
      <p:cxnSp>
        <p:nvCxnSpPr>
          <p:cNvPr id="13" name="Straight Arrow Connector 12"/>
          <p:cNvCxnSpPr>
            <a:stCxn id="3" idx="2"/>
            <a:endCxn id="11" idx="0"/>
          </p:cNvCxnSpPr>
          <p:nvPr/>
        </p:nvCxnSpPr>
        <p:spPr>
          <a:xfrm flipH="1">
            <a:off x="2484003" y="2186545"/>
            <a:ext cx="2023105" cy="24515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2"/>
            <a:endCxn id="12" idx="0"/>
          </p:cNvCxnSpPr>
          <p:nvPr/>
        </p:nvCxnSpPr>
        <p:spPr>
          <a:xfrm>
            <a:off x="4507108" y="2186545"/>
            <a:ext cx="2197206" cy="24683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18134" y="3201960"/>
            <a:ext cx="93304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00301" y="3203635"/>
            <a:ext cx="93304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Usage</a:t>
            </a:r>
          </a:p>
        </p:txBody>
      </p:sp>
      <p:cxnSp>
        <p:nvCxnSpPr>
          <p:cNvPr id="21" name="Straight Arrow Connector 20"/>
          <p:cNvCxnSpPr>
            <a:stCxn id="11" idx="2"/>
            <a:endCxn id="19" idx="0"/>
          </p:cNvCxnSpPr>
          <p:nvPr/>
        </p:nvCxnSpPr>
        <p:spPr>
          <a:xfrm flipH="1">
            <a:off x="1384655" y="3078033"/>
            <a:ext cx="1099348" cy="12392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  <a:endCxn id="20" idx="0"/>
          </p:cNvCxnSpPr>
          <p:nvPr/>
        </p:nvCxnSpPr>
        <p:spPr>
          <a:xfrm>
            <a:off x="2484003" y="3078033"/>
            <a:ext cx="1082819" cy="12560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2"/>
            <a:endCxn id="2" idx="0"/>
          </p:cNvCxnSpPr>
          <p:nvPr/>
        </p:nvCxnSpPr>
        <p:spPr>
          <a:xfrm flipH="1">
            <a:off x="1378894" y="3571292"/>
            <a:ext cx="5761" cy="504530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2"/>
            <a:endCxn id="8" idx="0"/>
          </p:cNvCxnSpPr>
          <p:nvPr/>
        </p:nvCxnSpPr>
        <p:spPr>
          <a:xfrm>
            <a:off x="1384655" y="3571292"/>
            <a:ext cx="1078154" cy="504530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2"/>
            <a:endCxn id="8" idx="0"/>
          </p:cNvCxnSpPr>
          <p:nvPr/>
        </p:nvCxnSpPr>
        <p:spPr>
          <a:xfrm flipH="1">
            <a:off x="2462809" y="3572967"/>
            <a:ext cx="1104013" cy="50285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2"/>
            <a:endCxn id="9" idx="0"/>
          </p:cNvCxnSpPr>
          <p:nvPr/>
        </p:nvCxnSpPr>
        <p:spPr>
          <a:xfrm flipH="1">
            <a:off x="3566820" y="3572967"/>
            <a:ext cx="2" cy="49904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" idx="2"/>
            <a:endCxn id="10" idx="0"/>
          </p:cNvCxnSpPr>
          <p:nvPr/>
        </p:nvCxnSpPr>
        <p:spPr>
          <a:xfrm>
            <a:off x="3566822" y="3572967"/>
            <a:ext cx="1093961" cy="49280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714416" y="4083738"/>
            <a:ext cx="913196" cy="45217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CLOCK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08379" y="4077498"/>
            <a:ext cx="913196" cy="59498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CAR/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CART</a:t>
            </a:r>
          </a:p>
        </p:txBody>
      </p:sp>
      <p:cxnSp>
        <p:nvCxnSpPr>
          <p:cNvPr id="44" name="Straight Arrow Connector 43"/>
          <p:cNvCxnSpPr>
            <a:stCxn id="12" idx="2"/>
            <a:endCxn id="42" idx="0"/>
          </p:cNvCxnSpPr>
          <p:nvPr/>
        </p:nvCxnSpPr>
        <p:spPr>
          <a:xfrm flipH="1">
            <a:off x="6171014" y="3079708"/>
            <a:ext cx="533300" cy="1004030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2" idx="2"/>
            <a:endCxn id="43" idx="0"/>
          </p:cNvCxnSpPr>
          <p:nvPr/>
        </p:nvCxnSpPr>
        <p:spPr>
          <a:xfrm>
            <a:off x="6704314" y="3079708"/>
            <a:ext cx="560663" cy="997790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110222" y="4561952"/>
            <a:ext cx="9131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refs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87068" y="4553578"/>
            <a:ext cx="9131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latest refs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946" y="5555608"/>
            <a:ext cx="979008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3" name="TextBox 52"/>
          <p:cNvSpPr txBox="1"/>
          <p:nvPr/>
        </p:nvSpPr>
        <p:spPr>
          <a:xfrm>
            <a:off x="3004767" y="5560040"/>
            <a:ext cx="479089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Habich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Advanced Query Processing in Database Systems –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Storage Management and System Buffer, TU Dresden,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WS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981019" y="4563627"/>
            <a:ext cx="100451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others: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FBR, LRFU</a:t>
            </a:r>
          </a:p>
        </p:txBody>
      </p:sp>
    </p:spTree>
    <p:extLst>
      <p:ext uri="{BB962C8B-B14F-4D97-AF65-F5344CB8AC3E}">
        <p14:creationId xmlns:p14="http://schemas.microsoft.com/office/powerpoint/2010/main" val="143362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/>
      <p:bldP spid="12" grpId="0"/>
      <p:bldP spid="19" grpId="0"/>
      <p:bldP spid="20" grpId="0"/>
      <p:bldP spid="42" grpId="0" animBg="1"/>
      <p:bldP spid="43" grpId="0" animBg="1"/>
      <p:bldP spid="50" grpId="0"/>
      <p:bldP spid="51" grpId="0"/>
      <p:bldP spid="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FIFO (First-in, first-out)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Evict oldest page (time in buffer) from pool</a:t>
            </a:r>
          </a:p>
          <a:p>
            <a:pPr lvl="1"/>
            <a:r>
              <a:rPr lang="en-US" dirty="0"/>
              <a:t>Implementation as </a:t>
            </a:r>
            <a:r>
              <a:rPr lang="en-US" b="1" dirty="0">
                <a:solidFill>
                  <a:srgbClr val="7889FB"/>
                </a:solidFill>
              </a:rPr>
              <a:t>basic ring buffer</a:t>
            </a:r>
            <a:r>
              <a:rPr lang="en-US" dirty="0"/>
              <a:t> of size c (capacity)</a:t>
            </a:r>
          </a:p>
          <a:p>
            <a:pPr lvl="1"/>
            <a:r>
              <a:rPr lang="en-US" dirty="0"/>
              <a:t>Ignores frequent and recent page references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Replacement Strategies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39254" y="1637875"/>
            <a:ext cx="388442" cy="325885"/>
            <a:chOff x="5581337" y="3056661"/>
            <a:chExt cx="293277" cy="236705"/>
          </a:xfrm>
        </p:grpSpPr>
        <p:sp>
          <p:nvSpPr>
            <p:cNvPr id="7" name="Rectangle 6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1" name="Straight Arrow Connector 10"/>
          <p:cNvCxnSpPr>
            <a:endCxn id="10" idx="2"/>
          </p:cNvCxnSpPr>
          <p:nvPr/>
        </p:nvCxnSpPr>
        <p:spPr>
          <a:xfrm>
            <a:off x="6692204" y="1800819"/>
            <a:ext cx="647050" cy="0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</p:cNvCxnSpPr>
          <p:nvPr/>
        </p:nvCxnSpPr>
        <p:spPr>
          <a:xfrm>
            <a:off x="7727697" y="1800819"/>
            <a:ext cx="593092" cy="0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27153" y="1098627"/>
            <a:ext cx="98727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evict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old pages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01000" y="1100302"/>
            <a:ext cx="103777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 pages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593677" y="2903073"/>
            <a:ext cx="2195047" cy="2630390"/>
            <a:chOff x="593677" y="2903073"/>
            <a:chExt cx="2195047" cy="2630390"/>
          </a:xfrm>
        </p:grpSpPr>
        <p:sp>
          <p:nvSpPr>
            <p:cNvPr id="5" name="Oval 4"/>
            <p:cNvSpPr/>
            <p:nvPr/>
          </p:nvSpPr>
          <p:spPr>
            <a:xfrm>
              <a:off x="805466" y="3615211"/>
              <a:ext cx="1825600" cy="17226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47190" y="3437494"/>
              <a:ext cx="528464" cy="39120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60260" y="3924454"/>
              <a:ext cx="528464" cy="39120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9023" y="3924615"/>
              <a:ext cx="528464" cy="39120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60260" y="4597397"/>
              <a:ext cx="528464" cy="39120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447190" y="5142263"/>
              <a:ext cx="528464" cy="39120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3677" y="4597558"/>
              <a:ext cx="528464" cy="39120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7909" y="2903073"/>
              <a:ext cx="1666583" cy="37800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Empty </a:t>
              </a:r>
            </a:p>
          </p:txBody>
        </p:sp>
        <p:cxnSp>
          <p:nvCxnSpPr>
            <p:cNvPr id="82" name="Straight Arrow Connector 81"/>
            <p:cNvCxnSpPr>
              <a:endCxn id="21" idx="2"/>
            </p:cNvCxnSpPr>
            <p:nvPr/>
          </p:nvCxnSpPr>
          <p:spPr>
            <a:xfrm flipV="1">
              <a:off x="1711422" y="3828694"/>
              <a:ext cx="0" cy="65287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3569669" y="2894700"/>
            <a:ext cx="2195047" cy="2630390"/>
            <a:chOff x="3569669" y="2894700"/>
            <a:chExt cx="2195047" cy="2630390"/>
          </a:xfrm>
        </p:grpSpPr>
        <p:sp>
          <p:nvSpPr>
            <p:cNvPr id="89" name="Oval 88"/>
            <p:cNvSpPr/>
            <p:nvPr/>
          </p:nvSpPr>
          <p:spPr>
            <a:xfrm>
              <a:off x="3781458" y="3606838"/>
              <a:ext cx="1825600" cy="17226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423182" y="3429121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236252" y="3916081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575015" y="3916242"/>
              <a:ext cx="528464" cy="39120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236252" y="4589024"/>
              <a:ext cx="528464" cy="39120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423182" y="5133890"/>
              <a:ext cx="528464" cy="39120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569669" y="4589185"/>
              <a:ext cx="528464" cy="39120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833901" y="2894700"/>
              <a:ext cx="1666583" cy="37800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Add </a:t>
              </a:r>
            </a:p>
          </p:txBody>
        </p:sp>
        <p:cxnSp>
          <p:nvCxnSpPr>
            <p:cNvPr id="98" name="Straight Arrow Connector 97"/>
            <p:cNvCxnSpPr>
              <a:endCxn id="93" idx="1"/>
            </p:cNvCxnSpPr>
            <p:nvPr/>
          </p:nvCxnSpPr>
          <p:spPr>
            <a:xfrm>
              <a:off x="4694258" y="4481565"/>
              <a:ext cx="541994" cy="30305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endCxn id="90" idx="2"/>
            </p:cNvCxnSpPr>
            <p:nvPr/>
          </p:nvCxnSpPr>
          <p:spPr>
            <a:xfrm flipV="1">
              <a:off x="4687414" y="3820321"/>
              <a:ext cx="0" cy="65287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6191696" y="2896376"/>
            <a:ext cx="2408331" cy="3321309"/>
            <a:chOff x="6191696" y="2896376"/>
            <a:chExt cx="2408331" cy="3321309"/>
          </a:xfrm>
        </p:grpSpPr>
        <p:sp>
          <p:nvSpPr>
            <p:cNvPr id="119" name="Oval 118"/>
            <p:cNvSpPr/>
            <p:nvPr/>
          </p:nvSpPr>
          <p:spPr>
            <a:xfrm>
              <a:off x="6616769" y="3608514"/>
              <a:ext cx="1825600" cy="17226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258493" y="3430797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071563" y="3917757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410326" y="3917918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8071563" y="4590700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258493" y="5135566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404980" y="4590861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669212" y="2896376"/>
              <a:ext cx="1666583" cy="37800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Evict &amp; Add </a:t>
              </a:r>
            </a:p>
          </p:txBody>
        </p:sp>
        <p:cxnSp>
          <p:nvCxnSpPr>
            <p:cNvPr id="118" name="Straight Arrow Connector 117"/>
            <p:cNvCxnSpPr>
              <a:endCxn id="124" idx="0"/>
            </p:cNvCxnSpPr>
            <p:nvPr/>
          </p:nvCxnSpPr>
          <p:spPr>
            <a:xfrm flipH="1">
              <a:off x="7522725" y="4483241"/>
              <a:ext cx="6844" cy="65232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7522728" y="4474867"/>
              <a:ext cx="11468" cy="659023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130"/>
            <p:cNvSpPr/>
            <p:nvPr/>
          </p:nvSpPr>
          <p:spPr>
            <a:xfrm>
              <a:off x="7944339" y="5650457"/>
              <a:ext cx="528464" cy="39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191696" y="5571354"/>
              <a:ext cx="1629882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evict 4, add 10,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move clockwise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533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(Second Chance)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Each page has a </a:t>
            </a:r>
            <a:r>
              <a:rPr lang="en-US" b="1" dirty="0">
                <a:solidFill>
                  <a:srgbClr val="7889FB"/>
                </a:solidFill>
              </a:rPr>
              <a:t>reference bit R</a:t>
            </a:r>
            <a:r>
              <a:rPr lang="en-US" dirty="0"/>
              <a:t>, indicating if it was referenced in the last cycle </a:t>
            </a:r>
          </a:p>
          <a:p>
            <a:pPr lvl="1"/>
            <a:r>
              <a:rPr lang="en-US" dirty="0"/>
              <a:t>Evict oldest page (time in buffer) </a:t>
            </a:r>
            <a:r>
              <a:rPr lang="en-US" b="1" dirty="0">
                <a:solidFill>
                  <a:srgbClr val="7889FB"/>
                </a:solidFill>
              </a:rPr>
              <a:t>with R=0</a:t>
            </a:r>
            <a:r>
              <a:rPr lang="en-US" dirty="0"/>
              <a:t> from pool</a:t>
            </a:r>
          </a:p>
          <a:p>
            <a:pPr lvl="1"/>
            <a:r>
              <a:rPr lang="en-US" dirty="0"/>
              <a:t>FIFO extension with coarse-grained accounting of page references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Variant: </a:t>
            </a:r>
            <a:r>
              <a:rPr lang="en-US" dirty="0"/>
              <a:t>GCLOCK (Generalized CLOCK) w/ ref counter (PostgreSQL </a:t>
            </a:r>
            <a:r>
              <a:rPr lang="en-US" b="1" dirty="0">
                <a:solidFill>
                  <a:schemeClr val="accent1"/>
                </a:solidFill>
              </a:rPr>
              <a:t>c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lock sweep</a:t>
            </a:r>
            <a:r>
              <a:rPr lang="en-US" dirty="0"/>
              <a:t>)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Replacement Strategies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40116" y="3258115"/>
            <a:ext cx="2772296" cy="2630390"/>
            <a:chOff x="1240116" y="3258115"/>
            <a:chExt cx="2772296" cy="2630390"/>
          </a:xfrm>
        </p:grpSpPr>
        <p:sp>
          <p:nvSpPr>
            <p:cNvPr id="6" name="Oval 5"/>
            <p:cNvSpPr/>
            <p:nvPr/>
          </p:nvSpPr>
          <p:spPr>
            <a:xfrm>
              <a:off x="1451905" y="3970253"/>
              <a:ext cx="1825600" cy="17226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93629" y="3792536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06699" y="4279496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45462" y="4279657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06699" y="4952439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93629" y="5497305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40116" y="4952600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4348" y="3258115"/>
              <a:ext cx="1666583" cy="37800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Before Eviction</a:t>
              </a:r>
            </a:p>
          </p:txBody>
        </p:sp>
        <p:cxnSp>
          <p:nvCxnSpPr>
            <p:cNvPr id="15" name="Straight Arrow Connector 14"/>
            <p:cNvCxnSpPr>
              <a:endCxn id="8" idx="1"/>
            </p:cNvCxnSpPr>
            <p:nvPr/>
          </p:nvCxnSpPr>
          <p:spPr>
            <a:xfrm flipV="1">
              <a:off x="2357864" y="4475096"/>
              <a:ext cx="548835" cy="36151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483948" y="3766408"/>
              <a:ext cx="528464" cy="39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336055" y="4344469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336055" y="5004602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655825" y="4344469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632927" y="5004602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96488" y="5569951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496488" y="3833403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60655" y="3269838"/>
            <a:ext cx="3489329" cy="2925707"/>
            <a:chOff x="5160655" y="3269838"/>
            <a:chExt cx="3489329" cy="2925707"/>
          </a:xfrm>
        </p:grpSpPr>
        <p:sp>
          <p:nvSpPr>
            <p:cNvPr id="26" name="Oval 25"/>
            <p:cNvSpPr/>
            <p:nvPr/>
          </p:nvSpPr>
          <p:spPr>
            <a:xfrm>
              <a:off x="5372444" y="3981976"/>
              <a:ext cx="1825600" cy="17226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14168" y="3804259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27238" y="4291219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66001" y="4291380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827238" y="496416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14168" y="5509028"/>
              <a:ext cx="528464" cy="39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160655" y="4964323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24887" y="3269838"/>
              <a:ext cx="1666583" cy="37800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After Eviction</a:t>
              </a:r>
            </a:p>
          </p:txBody>
        </p:sp>
        <p:cxnSp>
          <p:nvCxnSpPr>
            <p:cNvPr id="34" name="Straight Arrow Connector 33"/>
            <p:cNvCxnSpPr>
              <a:endCxn id="39" idx="3"/>
            </p:cNvCxnSpPr>
            <p:nvPr/>
          </p:nvCxnSpPr>
          <p:spPr>
            <a:xfrm flipH="1">
              <a:off x="5824772" y="4848329"/>
              <a:ext cx="453632" cy="301858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7256594" y="4356192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256594" y="5016325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576364" y="4356192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553466" y="5016325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417027" y="5581674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417027" y="3845126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594907" y="4431760"/>
              <a:ext cx="1055077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reference bits reset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42470" y="5549214"/>
              <a:ext cx="1446937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 added to first valid slot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497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LRU (Least Recently Used)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Evict least recently used page (last page reference)</a:t>
            </a:r>
          </a:p>
          <a:p>
            <a:pPr lvl="1"/>
            <a:r>
              <a:rPr lang="en-US" dirty="0"/>
              <a:t>Implementation as </a:t>
            </a:r>
            <a:r>
              <a:rPr lang="en-US" b="1" dirty="0">
                <a:solidFill>
                  <a:srgbClr val="7889FB"/>
                </a:solidFill>
              </a:rPr>
              <a:t>basic list/queue </a:t>
            </a:r>
            <a:r>
              <a:rPr lang="en-US" dirty="0"/>
              <a:t>(head: new pages, tail: LRU page)</a:t>
            </a:r>
          </a:p>
          <a:p>
            <a:pPr lvl="1"/>
            <a:r>
              <a:rPr lang="en-US" dirty="0"/>
              <a:t>Equivalent to FIFO for sequential scans (might evict hot data pages)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Replacement Strategies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62706" y="4048622"/>
            <a:ext cx="5878164" cy="399069"/>
            <a:chOff x="562706" y="4048622"/>
            <a:chExt cx="5878164" cy="399069"/>
          </a:xfrm>
        </p:grpSpPr>
        <p:sp>
          <p:nvSpPr>
            <p:cNvPr id="22" name="Rectangle 21"/>
            <p:cNvSpPr/>
            <p:nvPr/>
          </p:nvSpPr>
          <p:spPr>
            <a:xfrm>
              <a:off x="5256760" y="4056491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80813" y="4049508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27153" y="4049508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50952" y="4049508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12406" y="4049508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2706" y="4049508"/>
              <a:ext cx="165797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add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page 8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80136" y="4048622"/>
              <a:ext cx="528464" cy="39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4380" y="4623051"/>
            <a:ext cx="5878164" cy="399069"/>
            <a:chOff x="564380" y="4623051"/>
            <a:chExt cx="5878164" cy="399069"/>
          </a:xfrm>
        </p:grpSpPr>
        <p:sp>
          <p:nvSpPr>
            <p:cNvPr id="29" name="Rectangle 28"/>
            <p:cNvSpPr/>
            <p:nvPr/>
          </p:nvSpPr>
          <p:spPr>
            <a:xfrm>
              <a:off x="5258434" y="4630920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82487" y="4623937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28827" y="4623937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52626" y="4623937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14080" y="4623937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4380" y="4623937"/>
              <a:ext cx="176683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reference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page 17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81810" y="4623051"/>
              <a:ext cx="528464" cy="39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17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66054" y="5208414"/>
            <a:ext cx="5878164" cy="646331"/>
            <a:chOff x="566054" y="5208414"/>
            <a:chExt cx="5878164" cy="646331"/>
          </a:xfrm>
        </p:grpSpPr>
        <p:sp>
          <p:nvSpPr>
            <p:cNvPr id="36" name="Rectangle 35"/>
            <p:cNvSpPr/>
            <p:nvPr/>
          </p:nvSpPr>
          <p:spPr>
            <a:xfrm>
              <a:off x="5260108" y="5225445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84161" y="521846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30501" y="521846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54300" y="521846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915754" y="521846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6054" y="5208414"/>
              <a:ext cx="176683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add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page 33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 evict page 7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83484" y="5217576"/>
              <a:ext cx="528464" cy="39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72683" y="3005555"/>
            <a:ext cx="6478464" cy="876866"/>
            <a:chOff x="2072683" y="3005555"/>
            <a:chExt cx="6478464" cy="876866"/>
          </a:xfrm>
        </p:grpSpPr>
        <p:cxnSp>
          <p:nvCxnSpPr>
            <p:cNvPr id="6" name="Straight Connector 5"/>
            <p:cNvCxnSpPr>
              <a:stCxn id="7" idx="1"/>
            </p:cNvCxnSpPr>
            <p:nvPr/>
          </p:nvCxnSpPr>
          <p:spPr>
            <a:xfrm flipV="1">
              <a:off x="2709486" y="3223499"/>
              <a:ext cx="3590834" cy="7340"/>
            </a:xfrm>
            <a:prstGeom prst="line">
              <a:avLst/>
            </a:prstGeom>
            <a:ln w="381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2709486" y="3096977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712973" y="3096976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42580" y="3096976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045144" y="3096976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377315" y="3096976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75005" y="3096976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85944" y="3491221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09997" y="3484238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56337" y="3484238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80136" y="3484238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09549" y="3026077"/>
              <a:ext cx="422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tail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41590" y="3484238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72683" y="3038833"/>
              <a:ext cx="50094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head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204668" y="3005555"/>
              <a:ext cx="134647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capacity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5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LRU-K (Least Recently Used 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Evict page with max backward K-distance (k</a:t>
            </a:r>
            <a:r>
              <a:rPr lang="en-US" baseline="30000" dirty="0"/>
              <a:t>th</a:t>
            </a:r>
            <a:r>
              <a:rPr lang="en-US" dirty="0"/>
              <a:t>-last reference, ∞ if &lt;k refs)</a:t>
            </a:r>
          </a:p>
          <a:p>
            <a:pPr lvl="1"/>
            <a:r>
              <a:rPr lang="en-US" dirty="0"/>
              <a:t>LRU-1 equivalent to LRU, in practice: often LRU-2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Variants:</a:t>
            </a:r>
            <a:r>
              <a:rPr lang="en-US" dirty="0"/>
              <a:t> timestamp as of page reference, or of page UNFIX operation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Replacement Strategies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85215" y="3136183"/>
            <a:ext cx="7765932" cy="1668486"/>
            <a:chOff x="785215" y="3136183"/>
            <a:chExt cx="7765932" cy="1668486"/>
          </a:xfrm>
        </p:grpSpPr>
        <p:cxnSp>
          <p:nvCxnSpPr>
            <p:cNvPr id="5" name="Straight Connector 4"/>
            <p:cNvCxnSpPr>
              <a:stCxn id="6" idx="1"/>
            </p:cNvCxnSpPr>
            <p:nvPr/>
          </p:nvCxnSpPr>
          <p:spPr>
            <a:xfrm flipV="1">
              <a:off x="2709486" y="3354127"/>
              <a:ext cx="3590834" cy="7340"/>
            </a:xfrm>
            <a:prstGeom prst="line">
              <a:avLst/>
            </a:prstGeom>
            <a:ln w="381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ounded Rectangle 5"/>
            <p:cNvSpPr/>
            <p:nvPr/>
          </p:nvSpPr>
          <p:spPr>
            <a:xfrm>
              <a:off x="2709486" y="3227605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712973" y="3227604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42580" y="3227604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045144" y="3227604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377315" y="3227604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75005" y="3227604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09549" y="3156705"/>
              <a:ext cx="422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tail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72683" y="3169461"/>
              <a:ext cx="50094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head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56760" y="3674655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80813" y="366767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27153" y="366767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50952" y="366767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12406" y="366767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80136" y="3666786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04668" y="3136183"/>
              <a:ext cx="134647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capacity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93243" y="4158338"/>
              <a:ext cx="67732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(23,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17)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5215" y="4111455"/>
              <a:ext cx="131488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 last references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58108" y="4149965"/>
              <a:ext cx="67732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(24,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15)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53119" y="4151639"/>
              <a:ext cx="67732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(14,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07934" y="4153313"/>
              <a:ext cx="67732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(15,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92896" y="4154988"/>
              <a:ext cx="67732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(10,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37663" y="4156664"/>
              <a:ext cx="67732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(5)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86889" y="4977286"/>
            <a:ext cx="5729770" cy="646331"/>
            <a:chOff x="786889" y="4977286"/>
            <a:chExt cx="5729770" cy="646331"/>
          </a:xfrm>
        </p:grpSpPr>
        <p:sp>
          <p:nvSpPr>
            <p:cNvPr id="36" name="TextBox 35"/>
            <p:cNvSpPr txBox="1"/>
            <p:nvPr/>
          </p:nvSpPr>
          <p:spPr>
            <a:xfrm>
              <a:off x="786889" y="4977286"/>
              <a:ext cx="131488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K=2 Distance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at T=25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94918" y="4994024"/>
              <a:ext cx="67732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59783" y="4985651"/>
              <a:ext cx="67732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54794" y="4987325"/>
              <a:ext cx="67732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09609" y="4988999"/>
              <a:ext cx="67732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94571" y="4990674"/>
              <a:ext cx="67732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39338" y="4992350"/>
              <a:ext cx="67732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22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 Tests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make </a:t>
            </a:r>
            <a:r>
              <a:rPr lang="en-US" dirty="0" err="1">
                <a:latin typeface="Consolas" panose="020B0609020204030204" pitchFamily="49" charset="0"/>
              </a:rPr>
              <a:t>unit_test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</a:rPr>
              <a:t>./</a:t>
            </a:r>
            <a:r>
              <a:rPr lang="en-US" dirty="0" err="1">
                <a:latin typeface="Consolas" panose="020B0609020204030204" pitchFamily="49" charset="0"/>
              </a:rPr>
              <a:t>unit_test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sz="1000" dirty="0"/>
          </a:p>
          <a:p>
            <a:r>
              <a:rPr lang="en-US" dirty="0"/>
              <a:t>Speed Tests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make </a:t>
            </a:r>
            <a:r>
              <a:rPr lang="en-US" dirty="0" err="1">
                <a:latin typeface="Consolas" panose="020B0609020204030204" pitchFamily="49" charset="0"/>
              </a:rPr>
              <a:t>speed_test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</a:rPr>
              <a:t>./</a:t>
            </a:r>
            <a:r>
              <a:rPr lang="en-US" dirty="0" err="1">
                <a:latin typeface="Consolas" panose="020B0609020204030204" pitchFamily="49" charset="0"/>
              </a:rPr>
              <a:t>speed_test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  <a:p>
            <a:r>
              <a:rPr lang="en-US" dirty="0"/>
              <a:t>Preliminary Perf </a:t>
            </a:r>
            <a:br>
              <a:rPr lang="en-US" dirty="0"/>
            </a:br>
            <a:r>
              <a:rPr lang="en-US" dirty="0"/>
              <a:t>Target: </a:t>
            </a:r>
            <a:r>
              <a:rPr lang="en-US" dirty="0">
                <a:solidFill>
                  <a:schemeClr val="accent1"/>
                </a:solidFill>
              </a:rPr>
              <a:t>#</a:t>
            </a:r>
            <a:r>
              <a:rPr lang="en-US" dirty="0" err="1">
                <a:solidFill>
                  <a:schemeClr val="accent1"/>
                </a:solidFill>
              </a:rPr>
              <a:t>pcores</a:t>
            </a:r>
            <a:r>
              <a:rPr lang="en-US" dirty="0">
                <a:solidFill>
                  <a:schemeClr val="accent1"/>
                </a:solidFill>
              </a:rPr>
              <a:t>/2</a:t>
            </a:r>
          </a:p>
        </p:txBody>
      </p:sp>
      <p:sp>
        <p:nvSpPr>
          <p:cNvPr id="5" name="Rectangle 4"/>
          <p:cNvSpPr/>
          <p:nvPr/>
        </p:nvSpPr>
        <p:spPr>
          <a:xfrm>
            <a:off x="5632104" y="1033486"/>
            <a:ext cx="28185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test case 7.47: PASS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test case 7.48: PASS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SUMMARY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=======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passed 684/684 test cases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all tests passed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8759" y="2579825"/>
            <a:ext cx="5245241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#1 SUM: 1 grp (INT32), 1K dist. values, 1 </a:t>
            </a:r>
            <a:r>
              <a:rPr lang="en-US" sz="1000" dirty="0" err="1">
                <a:latin typeface="Consolas" panose="020B0609020204030204" pitchFamily="49" charset="0"/>
                <a:cs typeface="Calibri" panose="020F0502020204030204" pitchFamily="34" charset="0"/>
              </a:rPr>
              <a:t>agg</a:t>
            </a:r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 (INT32), 30000000</a:t>
            </a:r>
          </a:p>
          <a:p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-- Time to complete run 1: 1290 milliseconds.</a:t>
            </a:r>
          </a:p>
          <a:p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-- Time to complete run 2: 1327 milliseconds.</a:t>
            </a:r>
          </a:p>
          <a:p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-- Time to complete run 3: 1330 milliseconds. </a:t>
            </a:r>
          </a:p>
          <a:p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-- Average time to complete (3 runs): 1315 milliseconds.</a:t>
            </a:r>
          </a:p>
          <a:p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#2 SUM: 1 grp (INT32), 10K dist. values, 1 </a:t>
            </a:r>
            <a:r>
              <a:rPr lang="en-US" sz="1000" dirty="0" err="1">
                <a:latin typeface="Consolas" panose="020B0609020204030204" pitchFamily="49" charset="0"/>
                <a:cs typeface="Calibri" panose="020F0502020204030204" pitchFamily="34" charset="0"/>
              </a:rPr>
              <a:t>agg</a:t>
            </a:r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 (INT32), 30000000</a:t>
            </a:r>
          </a:p>
          <a:p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-- Average time to complete (3 runs): 1733 milliseconds.</a:t>
            </a:r>
          </a:p>
          <a:p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#3 SUM: 1 grp (INT32), 100K dist. values, 1 </a:t>
            </a:r>
            <a:r>
              <a:rPr lang="en-US" sz="1000" dirty="0" err="1">
                <a:latin typeface="Consolas" panose="020B0609020204030204" pitchFamily="49" charset="0"/>
                <a:cs typeface="Calibri" panose="020F0502020204030204" pitchFamily="34" charset="0"/>
              </a:rPr>
              <a:t>agg</a:t>
            </a:r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 (INT32), 30000000</a:t>
            </a:r>
          </a:p>
          <a:p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-- Average time to complete (3 runs): 3677 milliseconds.</a:t>
            </a:r>
          </a:p>
          <a:p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#4 SUM: 1 grp (INT32), 1M dist. values, 1 </a:t>
            </a:r>
            <a:r>
              <a:rPr lang="en-US" sz="1000" dirty="0" err="1">
                <a:latin typeface="Consolas" panose="020B0609020204030204" pitchFamily="49" charset="0"/>
                <a:cs typeface="Calibri" panose="020F0502020204030204" pitchFamily="34" charset="0"/>
              </a:rPr>
              <a:t>agg</a:t>
            </a:r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 (INT32), and 30000000</a:t>
            </a:r>
          </a:p>
          <a:p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-- Average time to complete (3 runs): 16904 milliseconds.</a:t>
            </a:r>
          </a:p>
          <a:p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#5 SUM: 2 grp (INT32), 1M dist. values (each), 1 </a:t>
            </a:r>
            <a:r>
              <a:rPr lang="en-US" sz="1000" dirty="0" err="1">
                <a:latin typeface="Consolas" panose="020B0609020204030204" pitchFamily="49" charset="0"/>
                <a:cs typeface="Calibri" panose="020F0502020204030204" pitchFamily="34" charset="0"/>
              </a:rPr>
              <a:t>agg</a:t>
            </a:r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 (INT32), 30000000</a:t>
            </a:r>
          </a:p>
          <a:p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-- Average time to complete (3 runs): 18766 milliseconds.</a:t>
            </a:r>
          </a:p>
          <a:p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#6 SUM: 1 grp (INT64), 1M dist. values (each), 1 </a:t>
            </a:r>
            <a:r>
              <a:rPr lang="en-US" sz="1000" dirty="0" err="1">
                <a:latin typeface="Consolas" panose="020B0609020204030204" pitchFamily="49" charset="0"/>
                <a:cs typeface="Calibri" panose="020F0502020204030204" pitchFamily="34" charset="0"/>
              </a:rPr>
              <a:t>agg</a:t>
            </a:r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 (INT32), 30000000</a:t>
            </a:r>
          </a:p>
          <a:p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-- Average time to complete (3 runs): 17763 milliseconds.</a:t>
            </a:r>
          </a:p>
          <a:p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#7 SUM: 2 grp (INT64), 1M dist. values (each), 1 </a:t>
            </a:r>
            <a:r>
              <a:rPr lang="en-US" sz="1000" dirty="0" err="1">
                <a:latin typeface="Consolas" panose="020B0609020204030204" pitchFamily="49" charset="0"/>
                <a:cs typeface="Calibri" panose="020F0502020204030204" pitchFamily="34" charset="0"/>
              </a:rPr>
              <a:t>agg</a:t>
            </a:r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 (INT32), 30000000</a:t>
            </a:r>
          </a:p>
          <a:p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-- Average time to complete (3 runs): 21437 milliseconds.</a:t>
            </a:r>
          </a:p>
          <a:p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#8 SUM: 1 grp (INT16), 1M dist. values (each), 1 </a:t>
            </a:r>
            <a:r>
              <a:rPr lang="en-US" sz="1000" dirty="0" err="1">
                <a:latin typeface="Consolas" panose="020B0609020204030204" pitchFamily="49" charset="0"/>
                <a:cs typeface="Calibri" panose="020F0502020204030204" pitchFamily="34" charset="0"/>
              </a:rPr>
              <a:t>agg</a:t>
            </a:r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 (INT32), 30000000</a:t>
            </a:r>
          </a:p>
          <a:p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-- Average time to complete (3 runs): 4526 milliseconds.</a:t>
            </a:r>
          </a:p>
          <a:p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#9 SUM: 2 grp (INT16), 1M dist. values (each), 1 </a:t>
            </a:r>
            <a:r>
              <a:rPr lang="en-US" sz="1000" dirty="0" err="1">
                <a:latin typeface="Consolas" panose="020B0609020204030204" pitchFamily="49" charset="0"/>
                <a:cs typeface="Calibri" panose="020F0502020204030204" pitchFamily="34" charset="0"/>
              </a:rPr>
              <a:t>agg</a:t>
            </a:r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 (INT32), 30000000</a:t>
            </a:r>
          </a:p>
          <a:p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-- Average time to complete (3 runs): 6208 milliseconds.</a:t>
            </a:r>
          </a:p>
          <a:p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#10 SUM: 1 grp (INT32, sorted), 1M dist. values, 1 </a:t>
            </a:r>
            <a:r>
              <a:rPr lang="en-US" sz="1000" dirty="0" err="1">
                <a:latin typeface="Consolas" panose="020B0609020204030204" pitchFamily="49" charset="0"/>
                <a:cs typeface="Calibri" panose="020F0502020204030204" pitchFamily="34" charset="0"/>
              </a:rPr>
              <a:t>agg</a:t>
            </a:r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 (INT32), 30000000</a:t>
            </a:r>
          </a:p>
          <a:p>
            <a:r>
              <a:rPr lang="en-US" sz="1000" dirty="0">
                <a:latin typeface="Consolas" panose="020B0609020204030204" pitchFamily="49" charset="0"/>
                <a:cs typeface="Calibri" panose="020F0502020204030204" pitchFamily="34" charset="0"/>
              </a:rPr>
              <a:t>-- Average time to complete (3 runs): 2932 milliseconds.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62166" y="4752068"/>
                <a:ext cx="1586445" cy="94198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Score: 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𝑛𝑎𝑖𝑣𝑒</m:t>
                          </m:r>
                          <m:r>
                            <a:rPr lang="en-US" b="0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𝑠𝑡𝑢𝑑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166" y="4752068"/>
                <a:ext cx="1586445" cy="941989"/>
              </a:xfrm>
              <a:prstGeom prst="rect">
                <a:avLst/>
              </a:prstGeom>
              <a:blipFill>
                <a:blip r:embed="rId2"/>
                <a:stretch>
                  <a:fillRect l="-385" t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71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LFU (Least Frequently Used)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Evict page with min </a:t>
            </a:r>
            <a:r>
              <a:rPr lang="en-US" b="1" dirty="0">
                <a:solidFill>
                  <a:srgbClr val="7889FB"/>
                </a:solidFill>
              </a:rPr>
              <a:t>reference count</a:t>
            </a:r>
            <a:r>
              <a:rPr lang="en-US" dirty="0"/>
              <a:t> since brought in buffer pool</a:t>
            </a:r>
          </a:p>
          <a:p>
            <a:pPr lvl="1"/>
            <a:r>
              <a:rPr lang="en-US" dirty="0"/>
              <a:t>Draws resolved with secondary strategy (e.g., FIFO) </a:t>
            </a:r>
          </a:p>
          <a:p>
            <a:pPr lvl="1"/>
            <a:r>
              <a:rPr lang="en-US" dirty="0"/>
              <a:t>Implement as list with swaps of neighbors on access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Replacement Strategies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072683" y="3136183"/>
            <a:ext cx="6478464" cy="929672"/>
            <a:chOff x="2072683" y="3136183"/>
            <a:chExt cx="6478464" cy="929672"/>
          </a:xfrm>
        </p:grpSpPr>
        <p:cxnSp>
          <p:nvCxnSpPr>
            <p:cNvPr id="5" name="Straight Connector 4"/>
            <p:cNvCxnSpPr>
              <a:stCxn id="6" idx="1"/>
            </p:cNvCxnSpPr>
            <p:nvPr/>
          </p:nvCxnSpPr>
          <p:spPr>
            <a:xfrm flipV="1">
              <a:off x="2709486" y="3354127"/>
              <a:ext cx="3590834" cy="7340"/>
            </a:xfrm>
            <a:prstGeom prst="line">
              <a:avLst/>
            </a:prstGeom>
            <a:ln w="381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ounded Rectangle 5"/>
            <p:cNvSpPr/>
            <p:nvPr/>
          </p:nvSpPr>
          <p:spPr>
            <a:xfrm>
              <a:off x="2709486" y="3227605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712973" y="3227604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42580" y="3227604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045144" y="3227604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377315" y="3227604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75005" y="3227604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09549" y="3156705"/>
              <a:ext cx="422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tail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72683" y="3169461"/>
              <a:ext cx="50094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head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56760" y="3674655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80813" y="366767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27153" y="366767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50952" y="366767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12406" y="366767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80136" y="3666786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04668" y="3136183"/>
              <a:ext cx="134647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capacity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6054" y="4304450"/>
            <a:ext cx="5866443" cy="937348"/>
            <a:chOff x="566054" y="4304450"/>
            <a:chExt cx="5866443" cy="937348"/>
          </a:xfrm>
        </p:grpSpPr>
        <p:sp>
          <p:nvSpPr>
            <p:cNvPr id="26" name="TextBox 25"/>
            <p:cNvSpPr txBox="1"/>
            <p:nvPr/>
          </p:nvSpPr>
          <p:spPr>
            <a:xfrm>
              <a:off x="566054" y="4595467"/>
              <a:ext cx="176683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add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page 33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 evict page 7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48387" y="4671114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72440" y="4664131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18780" y="4664131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42579" y="4664131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04033" y="4664131"/>
              <a:ext cx="528464" cy="39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33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71763" y="4663245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034208" y="4304450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831869" y="4592096"/>
            <a:ext cx="2118456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Difficult to remove pages that have been frequently accessed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past </a:t>
            </a:r>
          </a:p>
        </p:txBody>
      </p:sp>
    </p:spTree>
    <p:extLst>
      <p:ext uri="{BB962C8B-B14F-4D97-AF65-F5344CB8AC3E}">
        <p14:creationId xmlns:p14="http://schemas.microsoft.com/office/powerpoint/2010/main" val="339332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(Adaptive Replacement Cache)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Maintain two LRU lists of pages: L1 and L2</a:t>
            </a:r>
          </a:p>
          <a:p>
            <a:pPr lvl="1"/>
            <a:r>
              <a:rPr lang="en-US" dirty="0"/>
              <a:t>Keep </a:t>
            </a:r>
            <a:r>
              <a:rPr lang="en-US" b="1" dirty="0">
                <a:solidFill>
                  <a:srgbClr val="7889FB"/>
                </a:solidFill>
              </a:rPr>
              <a:t>cache directory</a:t>
            </a:r>
            <a:r>
              <a:rPr lang="en-US" dirty="0"/>
              <a:t> of length c (cache size) for both lists </a:t>
            </a:r>
          </a:p>
          <a:p>
            <a:pPr lvl="1"/>
            <a:r>
              <a:rPr lang="en-US" dirty="0"/>
              <a:t>Keep c pages in cache, p in L1 and (c-p) L2</a:t>
            </a:r>
          </a:p>
          <a:p>
            <a:pPr lvl="1"/>
            <a:r>
              <a:rPr lang="en-US" dirty="0"/>
              <a:t>Replacement: evict LRU L1 if |L1|&gt;p, evict LRU L2 if |L1|&lt;p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Adaptively tune p</a:t>
            </a:r>
            <a:r>
              <a:rPr lang="en-US" dirty="0"/>
              <a:t> based on hits and size of L1/L2 lists w/o pages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Note: </a:t>
            </a:r>
            <a:r>
              <a:rPr lang="en-US" b="0" dirty="0"/>
              <a:t>Linux page cache w/ ‘active’ and ‘inactive’ LRU page lists + migration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Replacement Strategies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129873" y="3544314"/>
            <a:ext cx="3165022" cy="2242751"/>
            <a:chOff x="4129873" y="3544314"/>
            <a:chExt cx="3165022" cy="2242751"/>
          </a:xfrm>
        </p:grpSpPr>
        <p:sp>
          <p:nvSpPr>
            <p:cNvPr id="30" name="Rectangle 29"/>
            <p:cNvSpPr/>
            <p:nvPr/>
          </p:nvSpPr>
          <p:spPr>
            <a:xfrm>
              <a:off x="6766431" y="5360215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90484" y="535323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36824" y="535323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60623" y="535323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766431" y="4115371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0484" y="4108388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965288" y="3544314"/>
              <a:ext cx="0" cy="96225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660677" y="4789967"/>
              <a:ext cx="0" cy="96225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597223" y="4149967"/>
              <a:ext cx="27967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29873" y="5417733"/>
              <a:ext cx="422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c-p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5341" y="3544314"/>
            <a:ext cx="7876158" cy="1876124"/>
            <a:chOff x="825341" y="3544314"/>
            <a:chExt cx="7876158" cy="1876124"/>
          </a:xfrm>
        </p:grpSpPr>
        <p:sp>
          <p:nvSpPr>
            <p:cNvPr id="5" name="Rectangle 4"/>
            <p:cNvSpPr/>
            <p:nvPr/>
          </p:nvSpPr>
          <p:spPr>
            <a:xfrm>
              <a:off x="825341" y="4145130"/>
              <a:ext cx="802492" cy="5386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ARC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24704" y="3544314"/>
              <a:ext cx="941494" cy="65589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LRU L1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(1 ref)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704" y="4764545"/>
              <a:ext cx="941494" cy="65589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LRU L2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(≥2 refs)</a:t>
              </a:r>
            </a:p>
          </p:txBody>
        </p:sp>
        <p:cxnSp>
          <p:nvCxnSpPr>
            <p:cNvPr id="9" name="Straight Connector 8"/>
            <p:cNvCxnSpPr>
              <a:stCxn id="6" idx="3"/>
            </p:cNvCxnSpPr>
            <p:nvPr/>
          </p:nvCxnSpPr>
          <p:spPr>
            <a:xfrm flipV="1">
              <a:off x="3366198" y="3872260"/>
              <a:ext cx="3778180" cy="1"/>
            </a:xfrm>
            <a:prstGeom prst="line">
              <a:avLst/>
            </a:prstGeom>
            <a:ln w="381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3"/>
              <a:endCxn id="6" idx="1"/>
            </p:cNvCxnSpPr>
            <p:nvPr/>
          </p:nvCxnSpPr>
          <p:spPr>
            <a:xfrm flipV="1">
              <a:off x="1627833" y="3872261"/>
              <a:ext cx="796871" cy="54217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3"/>
              <a:endCxn id="7" idx="1"/>
            </p:cNvCxnSpPr>
            <p:nvPr/>
          </p:nvCxnSpPr>
          <p:spPr>
            <a:xfrm>
              <a:off x="1627833" y="4414438"/>
              <a:ext cx="796871" cy="678054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3"/>
            </p:cNvCxnSpPr>
            <p:nvPr/>
          </p:nvCxnSpPr>
          <p:spPr>
            <a:xfrm>
              <a:off x="3366198" y="5092492"/>
              <a:ext cx="3778180" cy="1"/>
            </a:xfrm>
            <a:prstGeom prst="line">
              <a:avLst/>
            </a:prstGeom>
            <a:ln w="381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3561916" y="3738399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565403" y="3738398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895010" y="3738398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897574" y="3738398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29745" y="3738398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227435" y="3738398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553544" y="4965971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557031" y="4965970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886638" y="4965970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889202" y="4965970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221373" y="4965970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219063" y="4965970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252861" y="3656885"/>
              <a:ext cx="14469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Recency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254536" y="4854312"/>
              <a:ext cx="14469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Frequency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320" y="1220580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5168880" y="1180388"/>
            <a:ext cx="315115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Nimrod Megiddo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Dharmendra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S.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Modha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ARC: A Self-Tuning, Low Overhead Replacement Cache.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FAST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9166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In-Memory DBMS Eviction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90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In-Memory DBMS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Misconception: So an in-memory database system is just a regular database system with </a:t>
            </a:r>
            <a:r>
              <a:rPr lang="en-US" dirty="0">
                <a:solidFill>
                  <a:schemeClr val="accent1"/>
                </a:solidFill>
              </a:rPr>
              <a:t>unlimited buffer pool capacity</a:t>
            </a:r>
            <a:r>
              <a:rPr lang="en-US" dirty="0"/>
              <a:t>?</a:t>
            </a:r>
          </a:p>
          <a:p>
            <a:pPr lvl="1"/>
            <a:endParaRPr lang="en-US" sz="1200" dirty="0"/>
          </a:p>
          <a:p>
            <a:r>
              <a:rPr lang="en-US" dirty="0"/>
              <a:t>Disk-based DBMS Overhead</a:t>
            </a:r>
          </a:p>
          <a:p>
            <a:pPr lvl="1"/>
            <a:r>
              <a:rPr lang="en-US" dirty="0"/>
              <a:t>OLTP workloads bottlenecked on</a:t>
            </a:r>
            <a:br>
              <a:rPr lang="en-US" dirty="0"/>
            </a:br>
            <a:r>
              <a:rPr lang="en-US" dirty="0"/>
              <a:t>buffer pool, latching, locking, logging</a:t>
            </a:r>
          </a:p>
          <a:p>
            <a:pPr lvl="1"/>
            <a:r>
              <a:rPr lang="en-US" dirty="0"/>
              <a:t>Evaluated on Shore-MT research prototype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In-Memory DBMS</a:t>
            </a:r>
          </a:p>
          <a:p>
            <a:pPr lvl="1"/>
            <a:r>
              <a:rPr lang="en-US" dirty="0"/>
              <a:t>Eliminates one of the main bottlenecks (disk I/O, and buffer pool)</a:t>
            </a:r>
          </a:p>
          <a:p>
            <a:pPr lvl="1"/>
            <a:r>
              <a:rPr lang="en-US" dirty="0"/>
              <a:t>Requires improvements for modern hardware, locking/latching,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However, storage cost-perf trade-off (DRAM vs SSD/HDD)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How to enable graceful evictions, without reintroducing overhead</a:t>
            </a:r>
            <a:r>
              <a:rPr lang="en-US" dirty="0">
                <a:sym typeface="Wingdings" panose="05000000000000000000" pitchFamily="2" charset="2"/>
              </a:rPr>
              <a:t>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In-Memory DBMS Eviction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851" y="2259749"/>
            <a:ext cx="2963571" cy="21916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78435" y="3560742"/>
            <a:ext cx="58280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34.6%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30349" y="3964347"/>
            <a:ext cx="58280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6.8%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29" y="3654358"/>
            <a:ext cx="49724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923105" y="3504080"/>
            <a:ext cx="314126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[Stavros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Harizopoulos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Daniel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Abadi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Samuel Madden, 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OLTP through the looking glass, and what we found there.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0053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 Caching (Andy </a:t>
            </a:r>
            <a:r>
              <a:rPr lang="en-US" dirty="0" err="1"/>
              <a:t>Pavlo</a:t>
            </a:r>
            <a:r>
              <a:rPr lang="en-US" dirty="0"/>
              <a:t> et al.)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Fine-grained Eviction</a:t>
            </a:r>
          </a:p>
          <a:p>
            <a:pPr lvl="1"/>
            <a:r>
              <a:rPr lang="en-US" dirty="0"/>
              <a:t>Online identification of cold tuples</a:t>
            </a:r>
          </a:p>
          <a:p>
            <a:pPr lvl="1"/>
            <a:r>
              <a:rPr lang="en-US" dirty="0"/>
              <a:t>Threshold of ~80% triggers anti-caching</a:t>
            </a:r>
          </a:p>
          <a:p>
            <a:pPr lvl="1"/>
            <a:r>
              <a:rPr lang="en-US" dirty="0"/>
              <a:t>Abort TX on “page fault”, retrieve, </a:t>
            </a:r>
            <a:br>
              <a:rPr lang="en-US" dirty="0"/>
            </a:br>
            <a:r>
              <a:rPr lang="en-US" dirty="0"/>
              <a:t>and restart TX (no blocking of other TXs)</a:t>
            </a:r>
          </a:p>
          <a:p>
            <a:pPr lvl="1"/>
            <a:r>
              <a:rPr lang="en-US" dirty="0"/>
              <a:t>Pre-pass to identify all page faults of TX</a:t>
            </a:r>
          </a:p>
          <a:p>
            <a:pPr lvl="1"/>
            <a:endParaRPr lang="en-US" sz="1000" dirty="0"/>
          </a:p>
          <a:p>
            <a:r>
              <a:rPr lang="en-US" dirty="0"/>
              <a:t>Anti-Cache</a:t>
            </a:r>
          </a:p>
          <a:p>
            <a:pPr lvl="1"/>
            <a:r>
              <a:rPr lang="en-US" dirty="0"/>
              <a:t>Construct fixed-size blocks via LRU chain</a:t>
            </a:r>
          </a:p>
          <a:p>
            <a:pPr lvl="1"/>
            <a:r>
              <a:rPr lang="en-US" dirty="0"/>
              <a:t>Evicted Table: in-mem map of evicted tuples</a:t>
            </a:r>
            <a:br>
              <a:rPr lang="en-US" dirty="0"/>
            </a:br>
            <a:r>
              <a:rPr lang="en-US" dirty="0"/>
              <a:t>(granularity of individual data accesses)</a:t>
            </a:r>
          </a:p>
          <a:p>
            <a:pPr lvl="1"/>
            <a:r>
              <a:rPr lang="en-US" dirty="0"/>
              <a:t>Block Table: on-disk map of evicted blocks</a:t>
            </a:r>
          </a:p>
          <a:p>
            <a:pPr lvl="1"/>
            <a:endParaRPr lang="en-US" sz="1000" dirty="0"/>
          </a:p>
          <a:p>
            <a:r>
              <a:rPr lang="en-US" dirty="0"/>
              <a:t>Excursus: </a:t>
            </a:r>
            <a:r>
              <a:rPr lang="en-US" dirty="0" err="1"/>
              <a:t>SystemDS</a:t>
            </a:r>
            <a:r>
              <a:rPr lang="en-US" dirty="0"/>
              <a:t> Buffer Pool</a:t>
            </a:r>
          </a:p>
          <a:p>
            <a:pPr lvl="1"/>
            <a:r>
              <a:rPr lang="en-US" dirty="0"/>
              <a:t>Similarly, eviction of live variables under memory pressure</a:t>
            </a:r>
          </a:p>
          <a:p>
            <a:pPr lvl="1"/>
            <a:r>
              <a:rPr lang="en-US" dirty="0"/>
              <a:t>DIA projects: </a:t>
            </a:r>
            <a:r>
              <a:rPr lang="en-US" b="1" dirty="0"/>
              <a:t>#44 </a:t>
            </a:r>
            <a:r>
              <a:rPr lang="en-US" b="1" dirty="0">
                <a:solidFill>
                  <a:srgbClr val="7889FB"/>
                </a:solidFill>
              </a:rPr>
              <a:t>Lineage‐Exploitation in Buffer Pool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In-Memory DBMS Eviction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135" y="1517912"/>
            <a:ext cx="49719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26110" y="1394385"/>
            <a:ext cx="2914018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[Justin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DeBrabant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Pavlo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Stephen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Stanley B.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Zdonik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Anti-Caching: A New Approach to Database Management System Architecture.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6(14)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828" y="3387726"/>
            <a:ext cx="3041497" cy="18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LeanStore</a:t>
            </a:r>
            <a:r>
              <a:rPr lang="en-US" dirty="0"/>
              <a:t> (Viktor Leis et al.)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Coarse-Grained Eviction</a:t>
            </a:r>
          </a:p>
          <a:p>
            <a:pPr lvl="1"/>
            <a:r>
              <a:rPr lang="en-US" dirty="0"/>
              <a:t>Motivation: avoid buffer pool overhead</a:t>
            </a:r>
          </a:p>
          <a:p>
            <a:pPr lvl="1"/>
            <a:r>
              <a:rPr lang="en-US" dirty="0"/>
              <a:t>Pointer </a:t>
            </a:r>
            <a:r>
              <a:rPr lang="en-US" dirty="0" err="1"/>
              <a:t>swizzling</a:t>
            </a:r>
            <a:r>
              <a:rPr lang="en-US" dirty="0"/>
              <a:t> (direct page references)</a:t>
            </a:r>
          </a:p>
          <a:p>
            <a:pPr lvl="1"/>
            <a:r>
              <a:rPr lang="en-US" dirty="0"/>
              <a:t>Avoid LRU overhead per page access by</a:t>
            </a:r>
            <a:br>
              <a:rPr lang="en-US" dirty="0"/>
            </a:br>
            <a:r>
              <a:rPr lang="en-US" dirty="0"/>
              <a:t>tracking infrequently accessed pages </a:t>
            </a:r>
          </a:p>
          <a:p>
            <a:pPr lvl="1"/>
            <a:r>
              <a:rPr lang="en-US" dirty="0"/>
              <a:t>Speculative </a:t>
            </a:r>
            <a:r>
              <a:rPr lang="en-US" dirty="0" err="1"/>
              <a:t>unswizzling</a:t>
            </a:r>
            <a:r>
              <a:rPr lang="en-US" dirty="0"/>
              <a:t> w/o eviction </a:t>
            </a:r>
            <a:br>
              <a:rPr lang="en-US" dirty="0"/>
            </a:br>
            <a:r>
              <a:rPr lang="en-US" dirty="0"/>
              <a:t>(randomly page from pool)</a:t>
            </a:r>
          </a:p>
          <a:p>
            <a:pPr lvl="1"/>
            <a:r>
              <a:rPr lang="en-US" dirty="0"/>
              <a:t>CLOCK eviction </a:t>
            </a:r>
            <a:r>
              <a:rPr lang="en-US" dirty="0" err="1"/>
              <a:t>unswizzled</a:t>
            </a:r>
            <a:r>
              <a:rPr lang="en-US" dirty="0"/>
              <a:t> pages</a:t>
            </a:r>
          </a:p>
          <a:p>
            <a:pPr lvl="1"/>
            <a:endParaRPr lang="en-US" sz="700" dirty="0"/>
          </a:p>
          <a:p>
            <a:r>
              <a:rPr lang="en-US" dirty="0"/>
              <a:t>Experimental Results</a:t>
            </a:r>
          </a:p>
          <a:p>
            <a:pPr lvl="1"/>
            <a:r>
              <a:rPr lang="en-US" dirty="0"/>
              <a:t>TPC-C 10 WH (initially 10GB)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In-Memory DBMS Eviction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836" y="154765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87" y="4823207"/>
            <a:ext cx="3848849" cy="1183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884" y="4043861"/>
            <a:ext cx="3823058" cy="2115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028" y="4973936"/>
            <a:ext cx="16077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Impact w/ multi-threading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0010" y="2346655"/>
            <a:ext cx="1937305" cy="13914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74901" y="1376623"/>
            <a:ext cx="315518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Haubenschild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LeanStore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In-Memory Data Management beyond Main Memory.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7315" y="3072532"/>
            <a:ext cx="7583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pages</a:t>
            </a:r>
          </a:p>
        </p:txBody>
      </p:sp>
    </p:spTree>
    <p:extLst>
      <p:ext uri="{BB962C8B-B14F-4D97-AF65-F5344CB8AC3E}">
        <p14:creationId xmlns:p14="http://schemas.microsoft.com/office/powerpoint/2010/main" val="18813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Layouts and Record Management</a:t>
            </a:r>
          </a:p>
          <a:p>
            <a:r>
              <a:rPr lang="en-US" dirty="0"/>
              <a:t>Buffer Pool Management </a:t>
            </a:r>
          </a:p>
          <a:p>
            <a:r>
              <a:rPr lang="en-US" dirty="0"/>
              <a:t>Page Replacement Strategies</a:t>
            </a:r>
          </a:p>
          <a:p>
            <a:r>
              <a:rPr lang="en-US" dirty="0"/>
              <a:t>In-Memory DBMS Eviction</a:t>
            </a:r>
          </a:p>
          <a:p>
            <a:pPr lvl="1"/>
            <a:endParaRPr lang="en-US" dirty="0"/>
          </a:p>
          <a:p>
            <a:r>
              <a:rPr lang="en-US" dirty="0"/>
              <a:t>Programming Projects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Initial test suite, benchmark, make file, and reference implementation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Try compiling/running it, and start </a:t>
            </a:r>
            <a:r>
              <a:rPr lang="en-US" b="1" dirty="0">
                <a:solidFill>
                  <a:schemeClr val="accent1"/>
                </a:solidFill>
              </a:rPr>
              <a:t>your own implementation </a:t>
            </a:r>
            <a:r>
              <a:rPr lang="en-US" dirty="0">
                <a:solidFill>
                  <a:schemeClr val="tx1"/>
                </a:solidFill>
              </a:rPr>
              <a:t>in next weeks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(Part A)</a:t>
            </a:r>
          </a:p>
          <a:p>
            <a:pPr lvl="1"/>
            <a:r>
              <a:rPr lang="en-US" dirty="0"/>
              <a:t>04 </a:t>
            </a:r>
            <a:r>
              <a:rPr lang="en-US" b="1" dirty="0">
                <a:solidFill>
                  <a:srgbClr val="7889FB"/>
                </a:solidFill>
              </a:rPr>
              <a:t>Index Structures and Partitioning</a:t>
            </a:r>
            <a:r>
              <a:rPr lang="en-US" dirty="0"/>
              <a:t> </a:t>
            </a:r>
            <a:r>
              <a:rPr lang="en-US" sz="1400" b="0" dirty="0"/>
              <a:t>[Oct 27]</a:t>
            </a:r>
          </a:p>
          <a:p>
            <a:pPr lvl="1"/>
            <a:r>
              <a:rPr lang="en-US" dirty="0"/>
              <a:t>05 </a:t>
            </a:r>
            <a:r>
              <a:rPr lang="en-US" b="1" dirty="0">
                <a:solidFill>
                  <a:srgbClr val="7889FB"/>
                </a:solidFill>
              </a:rPr>
              <a:t>Compression Techniques</a:t>
            </a:r>
            <a:r>
              <a:rPr lang="en-US" dirty="0"/>
              <a:t> </a:t>
            </a:r>
            <a:r>
              <a:rPr lang="en-US" sz="1400" b="0" dirty="0"/>
              <a:t>[Nov 03]</a:t>
            </a:r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– An Old and Fundamental CS Concept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43" y="1483314"/>
            <a:ext cx="7269291" cy="335999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953751" y="4843305"/>
            <a:ext cx="7309483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63798" y="3727938"/>
            <a:ext cx="0" cy="1115367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63798" y="3727937"/>
            <a:ext cx="5055165" cy="1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18963" y="3347775"/>
            <a:ext cx="2244271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263234" y="3347775"/>
            <a:ext cx="1" cy="149553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18963" y="3347775"/>
            <a:ext cx="0" cy="380162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67270" y="5074761"/>
            <a:ext cx="5395965" cy="10618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[Arthur W. Burks, Herman H.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Goldstine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John von Neumann: Preliminary Discussion of the Logical Design of an Electronic Computing Instrument, Part I, Vol. I, Report prepared for U.S. Army Ord. Dept.,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 June 1946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algn="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Nimrod Megiddo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Dharmendra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Modha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(ARC paper)]</a:t>
            </a:r>
          </a:p>
        </p:txBody>
      </p:sp>
    </p:spTree>
    <p:extLst>
      <p:ext uri="{BB962C8B-B14F-4D97-AF65-F5344CB8AC3E}">
        <p14:creationId xmlns:p14="http://schemas.microsoft.com/office/powerpoint/2010/main" val="728972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Architecture, cont.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536643" y="612950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Datenbanksysteme: Konzepte und Techniken der Implementierung,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5" name="Content Placeholder 2"/>
          <p:cNvSpPr>
            <a:spLocks noGrp="1"/>
          </p:cNvSpPr>
          <p:nvPr>
            <p:ph idx="1"/>
          </p:nvPr>
        </p:nvSpPr>
        <p:spPr>
          <a:xfrm>
            <a:off x="628650" y="1831159"/>
            <a:ext cx="7886700" cy="466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Inhaltsplatzhalter 2"/>
          <p:cNvSpPr txBox="1">
            <a:spLocks/>
          </p:cNvSpPr>
          <p:nvPr/>
        </p:nvSpPr>
        <p:spPr>
          <a:xfrm>
            <a:off x="285750" y="1472646"/>
            <a:ext cx="8572500" cy="5072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hteck 96"/>
          <p:cNvSpPr/>
          <p:nvPr/>
        </p:nvSpPr>
        <p:spPr>
          <a:xfrm>
            <a:off x="3827283" y="5795635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(File Mgmt)</a:t>
            </a:r>
          </a:p>
        </p:txBody>
      </p:sp>
      <p:sp>
        <p:nvSpPr>
          <p:cNvPr id="78" name="Rechteck 97"/>
          <p:cNvSpPr/>
          <p:nvPr/>
        </p:nvSpPr>
        <p:spPr>
          <a:xfrm>
            <a:off x="3827283" y="4859531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Buffer Management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(Propagation control)</a:t>
            </a:r>
          </a:p>
        </p:txBody>
      </p:sp>
      <p:sp>
        <p:nvSpPr>
          <p:cNvPr id="79" name="Rechteck 98"/>
          <p:cNvSpPr/>
          <p:nvPr/>
        </p:nvSpPr>
        <p:spPr>
          <a:xfrm>
            <a:off x="3827283" y="3759802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(Record) Storage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(Access path mgmt)</a:t>
            </a:r>
          </a:p>
        </p:txBody>
      </p:sp>
      <p:sp>
        <p:nvSpPr>
          <p:cNvPr id="80" name="Rechteck 99"/>
          <p:cNvSpPr/>
          <p:nvPr/>
        </p:nvSpPr>
        <p:spPr>
          <a:xfrm>
            <a:off x="3827283" y="2650448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(Data) Access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(Navigational access)</a:t>
            </a:r>
          </a:p>
        </p:txBody>
      </p:sp>
      <p:sp>
        <p:nvSpPr>
          <p:cNvPr id="81" name="Rechteck 100"/>
          <p:cNvSpPr/>
          <p:nvPr/>
        </p:nvSpPr>
        <p:spPr>
          <a:xfrm>
            <a:off x="3827283" y="1714344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System </a:t>
            </a: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(Nonprocedural access)</a:t>
            </a:r>
          </a:p>
        </p:txBody>
      </p:sp>
      <p:sp>
        <p:nvSpPr>
          <p:cNvPr id="82" name="Textfeld 101"/>
          <p:cNvSpPr txBox="1"/>
          <p:nvPr/>
        </p:nvSpPr>
        <p:spPr>
          <a:xfrm>
            <a:off x="1732540" y="1366029"/>
            <a:ext cx="25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Set-Oriented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83" name="Textfeld 102"/>
          <p:cNvSpPr txBox="1"/>
          <p:nvPr/>
        </p:nvSpPr>
        <p:spPr>
          <a:xfrm>
            <a:off x="1626666" y="3324862"/>
            <a:ext cx="267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Record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84" name="Textfeld 103"/>
          <p:cNvSpPr txBox="1"/>
          <p:nvPr/>
        </p:nvSpPr>
        <p:spPr>
          <a:xfrm>
            <a:off x="1771044" y="4443841"/>
            <a:ext cx="237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buffer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85" name="Textfeld 104"/>
          <p:cNvSpPr txBox="1"/>
          <p:nvPr/>
        </p:nvSpPr>
        <p:spPr>
          <a:xfrm>
            <a:off x="2582138" y="546482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86" name="Textfeld 106"/>
          <p:cNvSpPr txBox="1"/>
          <p:nvPr/>
        </p:nvSpPr>
        <p:spPr>
          <a:xfrm>
            <a:off x="1405280" y="2302133"/>
            <a:ext cx="286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Record-Oriented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cxnSp>
        <p:nvCxnSpPr>
          <p:cNvPr id="87" name="Gerade Verbindung mit Pfeil 107"/>
          <p:cNvCxnSpPr>
            <a:stCxn id="80" idx="0"/>
            <a:endCxn id="81" idx="2"/>
          </p:cNvCxnSpPr>
          <p:nvPr/>
        </p:nvCxnSpPr>
        <p:spPr>
          <a:xfrm flipV="1">
            <a:off x="5037040" y="2362416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108"/>
          <p:cNvCxnSpPr>
            <a:stCxn id="79" idx="0"/>
            <a:endCxn id="80" idx="2"/>
          </p:cNvCxnSpPr>
          <p:nvPr/>
        </p:nvCxnSpPr>
        <p:spPr>
          <a:xfrm flipV="1">
            <a:off x="5037040" y="3298520"/>
            <a:ext cx="0" cy="46128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109"/>
          <p:cNvCxnSpPr>
            <a:stCxn id="78" idx="0"/>
            <a:endCxn id="79" idx="2"/>
          </p:cNvCxnSpPr>
          <p:nvPr/>
        </p:nvCxnSpPr>
        <p:spPr>
          <a:xfrm flipV="1">
            <a:off x="5037040" y="4407874"/>
            <a:ext cx="0" cy="451657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110"/>
          <p:cNvCxnSpPr>
            <a:stCxn id="77" idx="0"/>
            <a:endCxn id="78" idx="2"/>
          </p:cNvCxnSpPr>
          <p:nvPr/>
        </p:nvCxnSpPr>
        <p:spPr>
          <a:xfrm flipV="1">
            <a:off x="5037040" y="5507603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111"/>
          <p:cNvCxnSpPr>
            <a:endCxn id="77" idx="2"/>
          </p:cNvCxnSpPr>
          <p:nvPr/>
        </p:nvCxnSpPr>
        <p:spPr>
          <a:xfrm flipV="1">
            <a:off x="5037040" y="6443707"/>
            <a:ext cx="0" cy="259775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112"/>
          <p:cNvCxnSpPr>
            <a:stCxn id="105" idx="2"/>
            <a:endCxn id="81" idx="0"/>
          </p:cNvCxnSpPr>
          <p:nvPr/>
        </p:nvCxnSpPr>
        <p:spPr>
          <a:xfrm flipH="1">
            <a:off x="5037040" y="1373184"/>
            <a:ext cx="5404" cy="341160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119"/>
          <p:cNvSpPr txBox="1"/>
          <p:nvPr/>
        </p:nvSpPr>
        <p:spPr>
          <a:xfrm>
            <a:off x="6439751" y="1324687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SELECT * FROM R</a:t>
            </a:r>
          </a:p>
        </p:txBody>
      </p:sp>
      <p:sp>
        <p:nvSpPr>
          <p:cNvPr id="101" name="Textfeld 120"/>
          <p:cNvSpPr txBox="1"/>
          <p:nvPr/>
        </p:nvSpPr>
        <p:spPr>
          <a:xfrm>
            <a:off x="6449375" y="2260791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FIND NEXT record</a:t>
            </a:r>
          </a:p>
        </p:txBody>
      </p:sp>
      <p:sp>
        <p:nvSpPr>
          <p:cNvPr id="102" name="Textfeld 121"/>
          <p:cNvSpPr txBox="1"/>
          <p:nvPr/>
        </p:nvSpPr>
        <p:spPr>
          <a:xfrm>
            <a:off x="6449375" y="3370145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B-Tree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getNext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feld 122"/>
          <p:cNvSpPr txBox="1"/>
          <p:nvPr/>
        </p:nvSpPr>
        <p:spPr>
          <a:xfrm>
            <a:off x="6449375" y="4306249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j</a:t>
            </a:r>
          </a:p>
        </p:txBody>
      </p:sp>
      <p:sp>
        <p:nvSpPr>
          <p:cNvPr id="104" name="Textfeld 123"/>
          <p:cNvSpPr txBox="1"/>
          <p:nvPr/>
        </p:nvSpPr>
        <p:spPr>
          <a:xfrm>
            <a:off x="6449375" y="5435595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block k</a:t>
            </a:r>
          </a:p>
        </p:txBody>
      </p:sp>
      <p:sp>
        <p:nvSpPr>
          <p:cNvPr id="105" name="Textfeld 126"/>
          <p:cNvSpPr txBox="1"/>
          <p:nvPr/>
        </p:nvSpPr>
        <p:spPr>
          <a:xfrm>
            <a:off x="4790416" y="10038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1800" b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1800" b="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7682961" y="4880217"/>
            <a:ext cx="1368152" cy="648072"/>
            <a:chOff x="7682961" y="4880217"/>
            <a:chExt cx="1368152" cy="648072"/>
          </a:xfrm>
        </p:grpSpPr>
        <p:sp>
          <p:nvSpPr>
            <p:cNvPr id="106" name="Rechteck 128"/>
            <p:cNvSpPr/>
            <p:nvPr/>
          </p:nvSpPr>
          <p:spPr>
            <a:xfrm>
              <a:off x="7682961" y="4880217"/>
              <a:ext cx="1368152" cy="648072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hteck 129"/>
            <p:cNvSpPr/>
            <p:nvPr/>
          </p:nvSpPr>
          <p:spPr>
            <a:xfrm>
              <a:off x="7754969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hteck 130"/>
            <p:cNvSpPr/>
            <p:nvPr/>
          </p:nvSpPr>
          <p:spPr>
            <a:xfrm>
              <a:off x="7754969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hteck 131"/>
            <p:cNvSpPr/>
            <p:nvPr/>
          </p:nvSpPr>
          <p:spPr>
            <a:xfrm>
              <a:off x="8187017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hteck 132"/>
            <p:cNvSpPr/>
            <p:nvPr/>
          </p:nvSpPr>
          <p:spPr>
            <a:xfrm>
              <a:off x="8187017" y="4952225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Rechteck 133"/>
            <p:cNvSpPr/>
            <p:nvPr/>
          </p:nvSpPr>
          <p:spPr>
            <a:xfrm>
              <a:off x="8619065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hteck 134"/>
            <p:cNvSpPr/>
            <p:nvPr/>
          </p:nvSpPr>
          <p:spPr>
            <a:xfrm>
              <a:off x="8619065" y="5240257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3" name="Gefaltete Ecke 135"/>
          <p:cNvSpPr/>
          <p:nvPr/>
        </p:nvSpPr>
        <p:spPr>
          <a:xfrm>
            <a:off x="8403041" y="5978869"/>
            <a:ext cx="576064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Gefaltete Ecke 136"/>
          <p:cNvSpPr/>
          <p:nvPr/>
        </p:nvSpPr>
        <p:spPr>
          <a:xfrm>
            <a:off x="8115009" y="5906861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efaltete Ecke 137"/>
          <p:cNvSpPr/>
          <p:nvPr/>
        </p:nvSpPr>
        <p:spPr>
          <a:xfrm>
            <a:off x="7754969" y="5834853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7529217" y="3775855"/>
            <a:ext cx="1593904" cy="728464"/>
            <a:chOff x="7529217" y="3775855"/>
            <a:chExt cx="1593904" cy="728464"/>
          </a:xfrm>
        </p:grpSpPr>
        <p:sp>
          <p:nvSpPr>
            <p:cNvPr id="116" name="Gleichschenkliges Dreieck 138"/>
            <p:cNvSpPr/>
            <p:nvPr/>
          </p:nvSpPr>
          <p:spPr>
            <a:xfrm>
              <a:off x="7610953" y="37758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Rechteck 139"/>
            <p:cNvSpPr/>
            <p:nvPr/>
          </p:nvSpPr>
          <p:spPr>
            <a:xfrm>
              <a:off x="75292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hteck 140"/>
            <p:cNvSpPr/>
            <p:nvPr/>
          </p:nvSpPr>
          <p:spPr>
            <a:xfrm>
              <a:off x="7692689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Rechteck 141"/>
            <p:cNvSpPr/>
            <p:nvPr/>
          </p:nvSpPr>
          <p:spPr>
            <a:xfrm>
              <a:off x="78548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hteck 142"/>
            <p:cNvSpPr/>
            <p:nvPr/>
          </p:nvSpPr>
          <p:spPr>
            <a:xfrm>
              <a:off x="8023545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hteck 143"/>
            <p:cNvSpPr/>
            <p:nvPr/>
          </p:nvSpPr>
          <p:spPr>
            <a:xfrm>
              <a:off x="81870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Gleichschenkliges Dreieck 144"/>
            <p:cNvSpPr/>
            <p:nvPr/>
          </p:nvSpPr>
          <p:spPr>
            <a:xfrm>
              <a:off x="8403041" y="39282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hteck 145"/>
            <p:cNvSpPr/>
            <p:nvPr/>
          </p:nvSpPr>
          <p:spPr>
            <a:xfrm>
              <a:off x="83213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Rechteck 146"/>
            <p:cNvSpPr/>
            <p:nvPr/>
          </p:nvSpPr>
          <p:spPr>
            <a:xfrm>
              <a:off x="8484777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Rechteck 147"/>
            <p:cNvSpPr/>
            <p:nvPr/>
          </p:nvSpPr>
          <p:spPr>
            <a:xfrm>
              <a:off x="86469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Rechteck 148"/>
            <p:cNvSpPr/>
            <p:nvPr/>
          </p:nvSpPr>
          <p:spPr>
            <a:xfrm>
              <a:off x="8815633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hteck 149"/>
            <p:cNvSpPr/>
            <p:nvPr/>
          </p:nvSpPr>
          <p:spPr>
            <a:xfrm>
              <a:off x="89791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725735" y="1795259"/>
            <a:ext cx="1224136" cy="648072"/>
            <a:chOff x="7725735" y="1795259"/>
            <a:chExt cx="1224136" cy="648072"/>
          </a:xfrm>
        </p:grpSpPr>
        <p:sp>
          <p:nvSpPr>
            <p:cNvPr id="128" name="Rechteck 150"/>
            <p:cNvSpPr/>
            <p:nvPr/>
          </p:nvSpPr>
          <p:spPr>
            <a:xfrm>
              <a:off x="8474999" y="1939275"/>
              <a:ext cx="144016" cy="5040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Rechteck 151"/>
            <p:cNvSpPr/>
            <p:nvPr/>
          </p:nvSpPr>
          <p:spPr>
            <a:xfrm>
              <a:off x="8638471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Rechteck 152"/>
            <p:cNvSpPr/>
            <p:nvPr/>
          </p:nvSpPr>
          <p:spPr>
            <a:xfrm>
              <a:off x="8805855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hteck 153"/>
            <p:cNvSpPr/>
            <p:nvPr/>
          </p:nvSpPr>
          <p:spPr>
            <a:xfrm>
              <a:off x="7725735" y="179525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hteck 154"/>
            <p:cNvSpPr/>
            <p:nvPr/>
          </p:nvSpPr>
          <p:spPr>
            <a:xfrm>
              <a:off x="7725735" y="186726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hteck 155"/>
            <p:cNvSpPr/>
            <p:nvPr/>
          </p:nvSpPr>
          <p:spPr>
            <a:xfrm>
              <a:off x="7725735" y="193793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Rechteck 156"/>
            <p:cNvSpPr/>
            <p:nvPr/>
          </p:nvSpPr>
          <p:spPr>
            <a:xfrm>
              <a:off x="7725735" y="2011283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Rechteck 157"/>
            <p:cNvSpPr/>
            <p:nvPr/>
          </p:nvSpPr>
          <p:spPr>
            <a:xfrm>
              <a:off x="7725735" y="208329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6" name="Rechteck 158"/>
            <p:cNvSpPr/>
            <p:nvPr/>
          </p:nvSpPr>
          <p:spPr>
            <a:xfrm>
              <a:off x="7725735" y="215529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Rechteck 159"/>
            <p:cNvSpPr/>
            <p:nvPr/>
          </p:nvSpPr>
          <p:spPr>
            <a:xfrm>
              <a:off x="7725735" y="222730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8" name="Rechteck 194"/>
          <p:cNvSpPr/>
          <p:nvPr/>
        </p:nvSpPr>
        <p:spPr>
          <a:xfrm>
            <a:off x="394637" y="1664611"/>
            <a:ext cx="5898682" cy="1679265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139" name="Rechteck 195"/>
          <p:cNvSpPr/>
          <p:nvPr/>
        </p:nvSpPr>
        <p:spPr>
          <a:xfrm>
            <a:off x="394637" y="3700007"/>
            <a:ext cx="5897082" cy="778019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Rechteck 196"/>
          <p:cNvSpPr/>
          <p:nvPr/>
        </p:nvSpPr>
        <p:spPr>
          <a:xfrm>
            <a:off x="404261" y="4795657"/>
            <a:ext cx="5885857" cy="1724548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Textfeld 104"/>
          <p:cNvSpPr txBox="1"/>
          <p:nvPr/>
        </p:nvSpPr>
        <p:spPr>
          <a:xfrm>
            <a:off x="2423449" y="646564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Device Interface</a:t>
            </a:r>
          </a:p>
        </p:txBody>
      </p:sp>
      <p:pic>
        <p:nvPicPr>
          <p:cNvPr id="143" name="Picture 1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68" y="649571"/>
            <a:ext cx="422300" cy="66897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85750" y="3694194"/>
            <a:ext cx="6007569" cy="205263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4413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Layouts and Record Management</a:t>
            </a:r>
          </a:p>
          <a:p>
            <a:r>
              <a:rPr lang="en-US" dirty="0"/>
              <a:t>Buffer Pool Management </a:t>
            </a:r>
          </a:p>
          <a:p>
            <a:r>
              <a:rPr lang="en-US" dirty="0"/>
              <a:t>Page Replacement Strategies</a:t>
            </a:r>
          </a:p>
          <a:p>
            <a:r>
              <a:rPr lang="en-US" dirty="0"/>
              <a:t>In-Memory DBMS Eviction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Page Layout and </a:t>
            </a:r>
            <a:br>
              <a:rPr lang="en-US" dirty="0"/>
            </a:br>
            <a:r>
              <a:rPr lang="en-US" dirty="0"/>
              <a:t>Record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2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Segments, Pages, and Blocks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Segment</a:t>
            </a:r>
          </a:p>
          <a:p>
            <a:pPr lvl="1"/>
            <a:r>
              <a:rPr lang="en-US" dirty="0"/>
              <a:t>Storage unit of DB objects like</a:t>
            </a:r>
            <a:br>
              <a:rPr lang="en-US" dirty="0"/>
            </a:br>
            <a:r>
              <a:rPr lang="en-US" dirty="0"/>
              <a:t>relations (heap), and indexes</a:t>
            </a:r>
          </a:p>
          <a:p>
            <a:pPr lvl="1"/>
            <a:r>
              <a:rPr lang="en-US" dirty="0"/>
              <a:t>Allocate/iterate pages, drop all</a:t>
            </a:r>
          </a:p>
          <a:p>
            <a:pPr lvl="1"/>
            <a:r>
              <a:rPr lang="en-US" dirty="0"/>
              <a:t>Often separate file</a:t>
            </a:r>
          </a:p>
          <a:p>
            <a:pPr lvl="1"/>
            <a:endParaRPr lang="en-US" sz="1000" dirty="0"/>
          </a:p>
          <a:p>
            <a:r>
              <a:rPr lang="en-US" dirty="0"/>
              <a:t>Page</a:t>
            </a:r>
          </a:p>
          <a:p>
            <a:pPr lvl="1"/>
            <a:r>
              <a:rPr lang="en-US" dirty="0"/>
              <a:t>Smallest unit in DB buffer pool</a:t>
            </a:r>
          </a:p>
          <a:p>
            <a:pPr lvl="1"/>
            <a:r>
              <a:rPr lang="en-US" dirty="0"/>
              <a:t>Page: fixed-sized memory region</a:t>
            </a:r>
          </a:p>
          <a:p>
            <a:pPr lvl="1"/>
            <a:r>
              <a:rPr lang="en-US" dirty="0"/>
              <a:t>Frame: meta data on data page</a:t>
            </a:r>
          </a:p>
          <a:p>
            <a:pPr lvl="1"/>
            <a:endParaRPr lang="en-US" sz="1000" dirty="0"/>
          </a:p>
          <a:p>
            <a:r>
              <a:rPr lang="en-US" dirty="0"/>
              <a:t>Block </a:t>
            </a:r>
            <a:r>
              <a:rPr lang="en-US" b="0" dirty="0"/>
              <a:t>(and/or disk sector)</a:t>
            </a:r>
          </a:p>
          <a:p>
            <a:pPr lvl="1"/>
            <a:r>
              <a:rPr lang="en-US" dirty="0"/>
              <a:t>Smallest addressable unit on disk </a:t>
            </a:r>
            <a:br>
              <a:rPr lang="en-US" dirty="0"/>
            </a:br>
            <a:r>
              <a:rPr lang="en-US" dirty="0"/>
              <a:t>(e.g., POSIX block devices)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Layout and Record Management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5586884" y="1421786"/>
            <a:ext cx="3331070" cy="5195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Segment /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Tablespace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6884" y="3211982"/>
            <a:ext cx="974690" cy="51956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Page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65074" y="3211982"/>
            <a:ext cx="974690" cy="51956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Page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43264" y="3211982"/>
            <a:ext cx="974690" cy="51956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Page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3534" y="4736378"/>
            <a:ext cx="490695" cy="5195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Blk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14422" y="4736378"/>
            <a:ext cx="483996" cy="5195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Blk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40766" y="4728006"/>
            <a:ext cx="490695" cy="5195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Blk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71654" y="4728006"/>
            <a:ext cx="483996" cy="5195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Blk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87951" y="4729682"/>
            <a:ext cx="490695" cy="5195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Blk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418839" y="4729682"/>
            <a:ext cx="483996" cy="5195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Blk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6</a:t>
            </a:r>
          </a:p>
        </p:txBody>
      </p:sp>
      <p:cxnSp>
        <p:nvCxnSpPr>
          <p:cNvPr id="19" name="Straight Arrow Connector 18"/>
          <p:cNvCxnSpPr>
            <a:stCxn id="8" idx="2"/>
            <a:endCxn id="9" idx="0"/>
          </p:cNvCxnSpPr>
          <p:nvPr/>
        </p:nvCxnSpPr>
        <p:spPr>
          <a:xfrm flipH="1">
            <a:off x="6074229" y="1941350"/>
            <a:ext cx="1178190" cy="127063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  <a:endCxn id="11" idx="0"/>
          </p:cNvCxnSpPr>
          <p:nvPr/>
        </p:nvCxnSpPr>
        <p:spPr>
          <a:xfrm>
            <a:off x="7252419" y="1941350"/>
            <a:ext cx="0" cy="127063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2"/>
            <a:endCxn id="12" idx="0"/>
          </p:cNvCxnSpPr>
          <p:nvPr/>
        </p:nvCxnSpPr>
        <p:spPr>
          <a:xfrm>
            <a:off x="7252419" y="1941350"/>
            <a:ext cx="1178190" cy="127063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2"/>
            <a:endCxn id="13" idx="0"/>
          </p:cNvCxnSpPr>
          <p:nvPr/>
        </p:nvCxnSpPr>
        <p:spPr>
          <a:xfrm flipH="1">
            <a:off x="5828882" y="3731546"/>
            <a:ext cx="245347" cy="100483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2"/>
            <a:endCxn id="14" idx="0"/>
          </p:cNvCxnSpPr>
          <p:nvPr/>
        </p:nvCxnSpPr>
        <p:spPr>
          <a:xfrm>
            <a:off x="6074229" y="3731546"/>
            <a:ext cx="282191" cy="100483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2"/>
            <a:endCxn id="15" idx="0"/>
          </p:cNvCxnSpPr>
          <p:nvPr/>
        </p:nvCxnSpPr>
        <p:spPr>
          <a:xfrm flipH="1">
            <a:off x="6986114" y="3731546"/>
            <a:ext cx="266305" cy="996460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2"/>
            <a:endCxn id="16" idx="0"/>
          </p:cNvCxnSpPr>
          <p:nvPr/>
        </p:nvCxnSpPr>
        <p:spPr>
          <a:xfrm>
            <a:off x="7252419" y="3731546"/>
            <a:ext cx="261233" cy="996460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2" idx="2"/>
            <a:endCxn id="17" idx="0"/>
          </p:cNvCxnSpPr>
          <p:nvPr/>
        </p:nvCxnSpPr>
        <p:spPr>
          <a:xfrm flipH="1">
            <a:off x="8133299" y="3731546"/>
            <a:ext cx="297310" cy="99813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2" idx="2"/>
            <a:endCxn id="18" idx="0"/>
          </p:cNvCxnSpPr>
          <p:nvPr/>
        </p:nvCxnSpPr>
        <p:spPr>
          <a:xfrm>
            <a:off x="8430609" y="3731546"/>
            <a:ext cx="230228" cy="99813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90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Page Layout of Row Stores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Background: Storage System</a:t>
            </a:r>
          </a:p>
          <a:p>
            <a:pPr lvl="1"/>
            <a:r>
              <a:rPr lang="en-US" dirty="0"/>
              <a:t>Buffer and storage management</a:t>
            </a:r>
            <a:br>
              <a:rPr lang="en-US" dirty="0"/>
            </a:br>
            <a:r>
              <a:rPr lang="en-US" dirty="0"/>
              <a:t>(incl. I/O) at granularity of </a:t>
            </a:r>
            <a:r>
              <a:rPr lang="en-US" b="1" dirty="0">
                <a:solidFill>
                  <a:schemeClr val="accent1"/>
                </a:solidFill>
              </a:rPr>
              <a:t>pages</a:t>
            </a:r>
          </a:p>
          <a:p>
            <a:pPr lvl="1"/>
            <a:r>
              <a:rPr lang="en-US" dirty="0"/>
              <a:t>PostgreSQL default: </a:t>
            </a:r>
            <a:r>
              <a:rPr lang="en-US" b="1" dirty="0">
                <a:solidFill>
                  <a:srgbClr val="7889FB"/>
                </a:solidFill>
              </a:rPr>
              <a:t>8KB</a:t>
            </a:r>
          </a:p>
          <a:p>
            <a:pPr lvl="1"/>
            <a:r>
              <a:rPr lang="en-US" dirty="0"/>
              <a:t>Different table/page layouts</a:t>
            </a:r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Row Storage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NSM</a:t>
            </a:r>
            <a:r>
              <a:rPr lang="en-US" dirty="0"/>
              <a:t> (nary storage model)</a:t>
            </a:r>
          </a:p>
          <a:p>
            <a:pPr lvl="1"/>
            <a:r>
              <a:rPr lang="en-US" dirty="0"/>
              <a:t>Store tuple attributes in</a:t>
            </a:r>
            <a:br>
              <a:rPr lang="en-US" dirty="0"/>
            </a:br>
            <a:r>
              <a:rPr lang="en-US" dirty="0"/>
              <a:t>contiguous form</a:t>
            </a:r>
          </a:p>
          <a:p>
            <a:pPr lvl="1"/>
            <a:r>
              <a:rPr lang="en-US" dirty="0"/>
              <a:t>Fast get/insert/delete</a:t>
            </a:r>
          </a:p>
          <a:p>
            <a:pPr lvl="1"/>
            <a:r>
              <a:rPr lang="en-US" dirty="0"/>
              <a:t>Slow column aggregates</a:t>
            </a:r>
          </a:p>
          <a:p>
            <a:pPr lvl="1"/>
            <a:endParaRPr lang="en-US" dirty="0"/>
          </a:p>
          <a:p>
            <a:r>
              <a:rPr lang="en-US" dirty="0"/>
              <a:t>Other: </a:t>
            </a:r>
            <a:r>
              <a:rPr lang="en-US" dirty="0">
                <a:solidFill>
                  <a:schemeClr val="accent1"/>
                </a:solidFill>
              </a:rPr>
              <a:t>DSM</a:t>
            </a:r>
            <a:r>
              <a:rPr lang="en-US" b="0" dirty="0"/>
              <a:t>, </a:t>
            </a:r>
            <a:r>
              <a:rPr lang="en-US" dirty="0">
                <a:solidFill>
                  <a:schemeClr val="accent1"/>
                </a:solidFill>
              </a:rPr>
              <a:t>PAX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Layout and Record Management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60186" y="1619015"/>
            <a:ext cx="1837426" cy="1276709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0104" y="1619015"/>
            <a:ext cx="1837426" cy="1276709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5034" y="1248084"/>
            <a:ext cx="4949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2879" y="1245208"/>
            <a:ext cx="4949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60186" y="1616239"/>
            <a:ext cx="362311" cy="30640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19620" y="1616238"/>
            <a:ext cx="362311" cy="30352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81930" y="1617416"/>
            <a:ext cx="943157" cy="30235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79934" y="1616239"/>
            <a:ext cx="362311" cy="30640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39368" y="1616238"/>
            <a:ext cx="362311" cy="30352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01678" y="1617416"/>
            <a:ext cx="943157" cy="30235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61324" y="2157748"/>
            <a:ext cx="1536288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63452" y="2386350"/>
            <a:ext cx="1536288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74145" y="2046911"/>
            <a:ext cx="1536288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76273" y="2275513"/>
            <a:ext cx="1536288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12560" y="2275513"/>
            <a:ext cx="304969" cy="218703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83201" y="2511041"/>
            <a:ext cx="820817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45472" y="2742933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93071" y="2742932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40670" y="2742931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88269" y="2742929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65218" y="2742931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12817" y="2742930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60416" y="2742929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08015" y="2742927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Arrow Connector 31"/>
          <p:cNvCxnSpPr>
            <a:endCxn id="18" idx="1"/>
          </p:cNvCxnSpPr>
          <p:nvPr/>
        </p:nvCxnSpPr>
        <p:spPr>
          <a:xfrm flipH="1" flipV="1">
            <a:off x="5261324" y="2267899"/>
            <a:ext cx="1007858" cy="54731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9" idx="1"/>
          </p:cNvCxnSpPr>
          <p:nvPr/>
        </p:nvCxnSpPr>
        <p:spPr>
          <a:xfrm flipH="1" flipV="1">
            <a:off x="4963452" y="2496501"/>
            <a:ext cx="1458130" cy="318713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0" idx="1"/>
          </p:cNvCxnSpPr>
          <p:nvPr/>
        </p:nvCxnSpPr>
        <p:spPr>
          <a:xfrm flipH="1" flipV="1">
            <a:off x="7374145" y="2157062"/>
            <a:ext cx="1006410" cy="663060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1"/>
          </p:cNvCxnSpPr>
          <p:nvPr/>
        </p:nvCxnSpPr>
        <p:spPr>
          <a:xfrm flipH="1" flipV="1">
            <a:off x="7076273" y="2385664"/>
            <a:ext cx="1456682" cy="43445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2" idx="1"/>
          </p:cNvCxnSpPr>
          <p:nvPr/>
        </p:nvCxnSpPr>
        <p:spPr>
          <a:xfrm flipH="1" flipV="1">
            <a:off x="8612560" y="2384865"/>
            <a:ext cx="72795" cy="43525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08964" y="2905268"/>
            <a:ext cx="118311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tuple offsets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681930" y="1421843"/>
            <a:ext cx="298992" cy="197172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1" idx="1"/>
          </p:cNvCxnSpPr>
          <p:nvPr/>
        </p:nvCxnSpPr>
        <p:spPr>
          <a:xfrm flipV="1">
            <a:off x="5980922" y="1429874"/>
            <a:ext cx="1221957" cy="869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59893" y="1548715"/>
            <a:ext cx="50262" cy="5010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559394" y="1553846"/>
            <a:ext cx="151402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949336" y="3619422"/>
            <a:ext cx="2643348" cy="2127346"/>
            <a:chOff x="4949336" y="3619422"/>
            <a:chExt cx="2643348" cy="2127346"/>
          </a:xfrm>
        </p:grpSpPr>
        <p:sp>
          <p:nvSpPr>
            <p:cNvPr id="42" name="Rectangle 41"/>
            <p:cNvSpPr/>
            <p:nvPr/>
          </p:nvSpPr>
          <p:spPr>
            <a:xfrm>
              <a:off x="4951528" y="3619422"/>
              <a:ext cx="2641156" cy="212734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339543" y="3621957"/>
              <a:ext cx="94315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951528" y="3619422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144120" y="3621098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949336" y="4286823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1234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62585" y="4288048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Jane 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58186" y="4289885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101736" y="4599997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1237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14985" y="4601222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710586" y="4603059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64442" y="4911496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1242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392647" y="4912721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967941" y="5237755"/>
              <a:ext cx="548603" cy="31633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Doe 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295066" y="4916233"/>
              <a:ext cx="292896" cy="297614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35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10361</TotalTime>
  <Words>3692</Words>
  <Application>Microsoft Office PowerPoint</Application>
  <PresentationFormat>On-screen Show (4:3)</PresentationFormat>
  <Paragraphs>704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Consolas</vt:lpstr>
      <vt:lpstr>Wingdings</vt:lpstr>
      <vt:lpstr>TU Graz Standard</vt:lpstr>
      <vt:lpstr>Architecture of DB Systems 03 Data Layouts and Bufferpools</vt:lpstr>
      <vt:lpstr>Announcements/Org</vt:lpstr>
      <vt:lpstr>Announcements/Org, cont.</vt:lpstr>
      <vt:lpstr>Caching – An Old and Fundamental CS Concept</vt:lpstr>
      <vt:lpstr>DBMS Architecture, cont.</vt:lpstr>
      <vt:lpstr>Agenda</vt:lpstr>
      <vt:lpstr>Page Layout and  Record Management</vt:lpstr>
      <vt:lpstr>Segments, Pages, and Blocks</vt:lpstr>
      <vt:lpstr>Recap: Page Layout of Row Stores</vt:lpstr>
      <vt:lpstr>Motivation Fixed-size Pages</vt:lpstr>
      <vt:lpstr>Classification of Record Addressing Schemes</vt:lpstr>
      <vt:lpstr>TID (Tuple Identifier) Concept</vt:lpstr>
      <vt:lpstr>TID (Tuple Identifier) Concept, cont.</vt:lpstr>
      <vt:lpstr>TID (Tuple Identifier) Concept, cont.</vt:lpstr>
      <vt:lpstr>Example Page Layouts</vt:lpstr>
      <vt:lpstr>Common Record Layouts</vt:lpstr>
      <vt:lpstr>Buffer Pool Management</vt:lpstr>
      <vt:lpstr>Buffer Pool Overview</vt:lpstr>
      <vt:lpstr>DB Buffer Pool vs Operating System</vt:lpstr>
      <vt:lpstr>Buffer Pool Interface</vt:lpstr>
      <vt:lpstr>Buffer Frame Allocation </vt:lpstr>
      <vt:lpstr>Pre-Fetching, Cleaning, and Scan Sharing</vt:lpstr>
      <vt:lpstr>Excursus: Automatic Buffer Pool Tuning </vt:lpstr>
      <vt:lpstr>Page Replacement Strategies</vt:lpstr>
      <vt:lpstr>Classification of Replacement Strategies</vt:lpstr>
      <vt:lpstr>FIFO (First-in, first-out)</vt:lpstr>
      <vt:lpstr>CLOCK (Second Chance)</vt:lpstr>
      <vt:lpstr>LRU (Least Recently Used)</vt:lpstr>
      <vt:lpstr>LRU-K (Least Recently Used K)</vt:lpstr>
      <vt:lpstr>LFU (Least Frequently Used)</vt:lpstr>
      <vt:lpstr>ARC (Adaptive Replacement Cache)</vt:lpstr>
      <vt:lpstr>In-Memory DBMS Eviction</vt:lpstr>
      <vt:lpstr>Motivation In-Memory DBMS</vt:lpstr>
      <vt:lpstr>Anti Caching (Andy Pavlo et al.)</vt:lpstr>
      <vt:lpstr>LeanStore (Viktor Leis et al.)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ADBS - 03 Data Layouts and Bufferpools</dc:title>
  <dc:subject/>
  <dc:creator>mboehm</dc:creator>
  <cp:keywords/>
  <dc:description/>
  <cp:lastModifiedBy>Böhm, Matthias</cp:lastModifiedBy>
  <cp:revision>610</cp:revision>
  <cp:lastPrinted>2019-03-11T22:00:16Z</cp:lastPrinted>
  <dcterms:created xsi:type="dcterms:W3CDTF">2018-07-12T06:39:10Z</dcterms:created>
  <dcterms:modified xsi:type="dcterms:W3CDTF">2021-10-20T14:39:53Z</dcterms:modified>
  <cp:category/>
</cp:coreProperties>
</file>