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357" r:id="rId3"/>
    <p:sldId id="289" r:id="rId4"/>
    <p:sldId id="417" r:id="rId5"/>
    <p:sldId id="418" r:id="rId6"/>
    <p:sldId id="462" r:id="rId7"/>
    <p:sldId id="490" r:id="rId8"/>
    <p:sldId id="463" r:id="rId9"/>
    <p:sldId id="467" r:id="rId10"/>
    <p:sldId id="464" r:id="rId11"/>
    <p:sldId id="466" r:id="rId12"/>
    <p:sldId id="491" r:id="rId13"/>
    <p:sldId id="437" r:id="rId14"/>
    <p:sldId id="469" r:id="rId15"/>
    <p:sldId id="515" r:id="rId16"/>
    <p:sldId id="470" r:id="rId17"/>
    <p:sldId id="471" r:id="rId18"/>
    <p:sldId id="494" r:id="rId19"/>
    <p:sldId id="472" r:id="rId20"/>
    <p:sldId id="473" r:id="rId21"/>
    <p:sldId id="474" r:id="rId22"/>
    <p:sldId id="495" r:id="rId23"/>
    <p:sldId id="513" r:id="rId24"/>
    <p:sldId id="514" r:id="rId25"/>
    <p:sldId id="482" r:id="rId26"/>
    <p:sldId id="480" r:id="rId27"/>
    <p:sldId id="475" r:id="rId28"/>
    <p:sldId id="477" r:id="rId29"/>
    <p:sldId id="478" r:id="rId30"/>
    <p:sldId id="502" r:id="rId31"/>
    <p:sldId id="479" r:id="rId32"/>
    <p:sldId id="481" r:id="rId33"/>
    <p:sldId id="487" r:id="rId34"/>
    <p:sldId id="483" r:id="rId35"/>
    <p:sldId id="476" r:id="rId36"/>
    <p:sldId id="492" r:id="rId37"/>
    <p:sldId id="512" r:id="rId38"/>
    <p:sldId id="414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C3CAFD"/>
    <a:srgbClr val="FF9FBA"/>
    <a:srgbClr val="11CA08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77378" autoAdjust="0"/>
  </p:normalViewPr>
  <p:slideViewPr>
    <p:cSldViewPr snapToGrid="0" snapToObjects="1">
      <p:cViewPr varScale="1">
        <p:scale>
          <a:sx n="65" d="100"/>
          <a:sy n="65" d="100"/>
        </p:scale>
        <p:origin x="60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6" y="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 views and partitioning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logical access paths</a:t>
            </a:r>
          </a:p>
          <a:p>
            <a:r>
              <a:rPr lang="en-US" dirty="0">
                <a:sym typeface="Wingdings" panose="05000000000000000000" pitchFamily="2" charset="2"/>
              </a:rPr>
              <a:t>Index structures</a:t>
            </a:r>
            <a:r>
              <a:rPr lang="en-US" baseline="0" dirty="0">
                <a:sym typeface="Wingdings" panose="05000000000000000000" pitchFamily="2" charset="2"/>
              </a:rPr>
              <a:t> and compression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physical access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1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Huffman code:</a:t>
            </a:r>
            <a:r>
              <a:rPr lang="en-US" baseline="0" dirty="0"/>
              <a:t> ‘52 count frequency of symbols, recursively merge least frequent nodes to build binary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2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24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further slide extensions: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White box compression: Bogdan </a:t>
            </a:r>
            <a:r>
              <a:rPr lang="en-US" dirty="0" err="1"/>
              <a:t>Ghita</a:t>
            </a:r>
            <a:r>
              <a:rPr lang="en-US" dirty="0"/>
              <a:t>, Diego G. Tomé, Peter A. </a:t>
            </a:r>
            <a:r>
              <a:rPr lang="en-US" dirty="0" err="1"/>
              <a:t>Boncz</a:t>
            </a:r>
            <a:r>
              <a:rPr lang="en-US" dirty="0"/>
              <a:t>: White-box Compression: Learning and Exploiting Compact Table Representations. CIDR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FSST: Peter A. </a:t>
            </a:r>
            <a:r>
              <a:rPr lang="en-US" dirty="0" err="1"/>
              <a:t>Boncz</a:t>
            </a:r>
            <a:r>
              <a:rPr lang="en-US" dirty="0"/>
              <a:t>, Thomas Neumann, Viktor Leis: FSST: Fast Random Access String Compression. Proc. VLDB Endow. 13(11): 2649-2661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61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4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some recent work on learned compression</a:t>
            </a:r>
            <a:r>
              <a:rPr lang="en-US" baseline="0" dirty="0"/>
              <a:t> (but error threshold, aims for compression ratio but very slow)</a:t>
            </a:r>
          </a:p>
          <a:p>
            <a:r>
              <a:rPr lang="en-US" dirty="0"/>
              <a:t>Amir </a:t>
            </a:r>
            <a:r>
              <a:rPr lang="en-US" dirty="0" err="1"/>
              <a:t>Ilkhechi</a:t>
            </a:r>
            <a:r>
              <a:rPr lang="en-US" dirty="0"/>
              <a:t>, Andrew Crotty, Alex </a:t>
            </a:r>
            <a:r>
              <a:rPr lang="en-US" dirty="0" err="1"/>
              <a:t>Galakatos</a:t>
            </a:r>
            <a:r>
              <a:rPr lang="en-US" dirty="0"/>
              <a:t>, </a:t>
            </a:r>
            <a:r>
              <a:rPr lang="en-US" dirty="0" err="1"/>
              <a:t>Yicong</a:t>
            </a:r>
            <a:r>
              <a:rPr lang="en-US" dirty="0"/>
              <a:t> Mao, Grace Fan, </a:t>
            </a:r>
            <a:r>
              <a:rPr lang="en-US" dirty="0" err="1"/>
              <a:t>Xiran</a:t>
            </a:r>
            <a:r>
              <a:rPr lang="en-US" dirty="0"/>
              <a:t> Shi, </a:t>
            </a:r>
            <a:r>
              <a:rPr lang="en-US" dirty="0" err="1"/>
              <a:t>Ugur</a:t>
            </a:r>
            <a:r>
              <a:rPr lang="en-US" dirty="0"/>
              <a:t> </a:t>
            </a:r>
            <a:r>
              <a:rPr lang="en-US" dirty="0" err="1"/>
              <a:t>Çetintemel</a:t>
            </a:r>
            <a:r>
              <a:rPr lang="en-US" dirty="0"/>
              <a:t>:</a:t>
            </a:r>
          </a:p>
          <a:p>
            <a:r>
              <a:rPr lang="en-US" dirty="0" err="1"/>
              <a:t>DeepSqueeze</a:t>
            </a:r>
            <a:r>
              <a:rPr lang="en-US" dirty="0"/>
              <a:t>: Deep Semantic Compression for Tabular Data. SIGMOD Conference 2020: 1733-1746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Compression Techniques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Compression Techniques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00229161007/https:/www.percona.com/blog/2016/04/13/evaluating-database-compression-methods-updat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dirty="0"/>
              <a:t>05 Compression Techniques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Boehm, </a:t>
            </a:r>
            <a:r>
              <a:rPr lang="en-GB" b="1" u="sng" dirty="0"/>
              <a:t>Patrick Damme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Compression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Lossless Compression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52377" y="2431702"/>
            <a:ext cx="20000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General-Purpose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91718" y="2433377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DB-Centric Techniques</a:t>
            </a:r>
          </a:p>
        </p:txBody>
      </p:sp>
      <p:cxnSp>
        <p:nvCxnSpPr>
          <p:cNvPr id="74" name="Straight Arrow Connector 73"/>
          <p:cNvCxnSpPr>
            <a:endCxn id="72" idx="0"/>
          </p:cNvCxnSpPr>
          <p:nvPr/>
        </p:nvCxnSpPr>
        <p:spPr>
          <a:xfrm flipH="1">
            <a:off x="2152406" y="2186545"/>
            <a:ext cx="2093443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3" idx="0"/>
          </p:cNvCxnSpPr>
          <p:nvPr/>
        </p:nvCxnSpPr>
        <p:spPr>
          <a:xfrm>
            <a:off x="4245849" y="2186545"/>
            <a:ext cx="2197206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584710" y="3078033"/>
            <a:ext cx="3421796" cy="1941907"/>
            <a:chOff x="584710" y="3078033"/>
            <a:chExt cx="3421796" cy="1941907"/>
          </a:xfrm>
        </p:grpSpPr>
        <p:sp>
          <p:nvSpPr>
            <p:cNvPr id="91" name="Rectangle 90"/>
            <p:cNvSpPr/>
            <p:nvPr/>
          </p:nvSpPr>
          <p:spPr>
            <a:xfrm>
              <a:off x="584710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GZIP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93310" y="4083738"/>
              <a:ext cx="913196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Snappy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19215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LZ4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332381" y="4075822"/>
              <a:ext cx="567023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zstd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97551" y="3201960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Heavy-Weight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67737" y="3203635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Light-Weight</a:t>
              </a:r>
            </a:p>
          </p:txBody>
        </p:sp>
        <p:cxnSp>
          <p:nvCxnSpPr>
            <p:cNvPr id="97" name="Straight Arrow Connector 96"/>
            <p:cNvCxnSpPr>
              <a:stCxn id="72" idx="2"/>
              <a:endCxn id="95" idx="0"/>
            </p:cNvCxnSpPr>
            <p:nvPr/>
          </p:nvCxnSpPr>
          <p:spPr>
            <a:xfrm flipH="1">
              <a:off x="1264072" y="3078033"/>
              <a:ext cx="888334" cy="1239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2" idx="2"/>
              <a:endCxn id="96" idx="0"/>
            </p:cNvCxnSpPr>
            <p:nvPr/>
          </p:nvCxnSpPr>
          <p:spPr>
            <a:xfrm>
              <a:off x="2152406" y="3078033"/>
              <a:ext cx="881852" cy="1256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5" idx="2"/>
              <a:endCxn id="91" idx="0"/>
            </p:cNvCxnSpPr>
            <p:nvPr/>
          </p:nvCxnSpPr>
          <p:spPr>
            <a:xfrm flipH="1">
              <a:off x="896573" y="3848291"/>
              <a:ext cx="367499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2" idx="0"/>
            </p:cNvCxnSpPr>
            <p:nvPr/>
          </p:nvCxnSpPr>
          <p:spPr>
            <a:xfrm>
              <a:off x="3034258" y="3849966"/>
              <a:ext cx="515650" cy="2337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6" idx="2"/>
              <a:endCxn id="93" idx="0"/>
            </p:cNvCxnSpPr>
            <p:nvPr/>
          </p:nvCxnSpPr>
          <p:spPr>
            <a:xfrm flipH="1">
              <a:off x="2631078" y="3849966"/>
              <a:ext cx="403180" cy="2258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5" idx="2"/>
              <a:endCxn id="94" idx="0"/>
            </p:cNvCxnSpPr>
            <p:nvPr/>
          </p:nvCxnSpPr>
          <p:spPr>
            <a:xfrm>
              <a:off x="1264072" y="3848291"/>
              <a:ext cx="351821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797550" y="4650608"/>
              <a:ext cx="29303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Huffman + Lempel-Ziv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General-purpose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Compression/</a:t>
            </a:r>
            <a:br>
              <a:rPr lang="en-US" dirty="0"/>
            </a:br>
            <a:r>
              <a:rPr lang="en-US" dirty="0"/>
              <a:t>Decompression</a:t>
            </a:r>
          </a:p>
          <a:p>
            <a:pPr lvl="1"/>
            <a:r>
              <a:rPr lang="en-US" dirty="0"/>
              <a:t>CR </a:t>
            </a:r>
            <a:r>
              <a:rPr lang="en-US" dirty="0" err="1"/>
              <a:t>zstd</a:t>
            </a:r>
            <a:r>
              <a:rPr lang="en-US" dirty="0"/>
              <a:t>: 5.24</a:t>
            </a:r>
          </a:p>
          <a:p>
            <a:pPr lvl="1"/>
            <a:r>
              <a:rPr lang="en-US" dirty="0"/>
              <a:t>CR snappy: 3.65</a:t>
            </a:r>
          </a:p>
          <a:p>
            <a:pPr lvl="1"/>
            <a:r>
              <a:rPr lang="en-US" dirty="0"/>
              <a:t>CR LZ4: 3.89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Apache Spark</a:t>
            </a:r>
            <a:r>
              <a:rPr lang="en-US" dirty="0"/>
              <a:t> RDD Compression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org.apache.spark.io.LZ4CompressionCodec</a:t>
            </a:r>
            <a:r>
              <a:rPr lang="en-US" sz="1600" dirty="0"/>
              <a:t> (</a:t>
            </a:r>
            <a:r>
              <a:rPr lang="en-US" sz="1600" b="1" dirty="0"/>
              <a:t>default in 2.x, 3.x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</a:rPr>
              <a:t>org.apache.spark.io.SnappyCompressionCodec</a:t>
            </a:r>
            <a:r>
              <a:rPr lang="en-US" sz="1600" dirty="0"/>
              <a:t> (</a:t>
            </a:r>
            <a:r>
              <a:rPr lang="en-US" sz="1600" b="1" dirty="0"/>
              <a:t>default in 1.x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</a:rPr>
              <a:t>org.apache.spark.io.LZFCompressionCodec</a:t>
            </a:r>
            <a:r>
              <a:rPr lang="en-US" sz="1600" dirty="0"/>
              <a:t> (</a:t>
            </a:r>
            <a:r>
              <a:rPr lang="en-US" sz="1600" b="1" dirty="0"/>
              <a:t>default in 0.x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</a:rPr>
              <a:t>org.apache.spark.io.ZStdCompressionCodec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6529"/>
          <a:stretch/>
        </p:blipFill>
        <p:spPr>
          <a:xfrm>
            <a:off x="3969098" y="1409717"/>
            <a:ext cx="4933741" cy="3109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8649" y="1711382"/>
            <a:ext cx="32220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9775" y="1703009"/>
            <a:ext cx="668901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7442" y="2237246"/>
            <a:ext cx="37228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zstd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725" y="3120237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https://web.archive.org/web/20200229161007/https://www.percona.com/blog/2016/04/13/evaluating-database-compression-methods-update/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376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Compression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Lossless Compression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377" y="2431702"/>
            <a:ext cx="20000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General-Purpose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1718" y="2433377"/>
            <a:ext cx="15026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DB-Centric Techniques</a:t>
            </a:r>
          </a:p>
        </p:txBody>
      </p:sp>
      <p:cxnSp>
        <p:nvCxnSpPr>
          <p:cNvPr id="22" name="Straight Arrow Connector 21"/>
          <p:cNvCxnSpPr>
            <a:endCxn id="20" idx="0"/>
          </p:cNvCxnSpPr>
          <p:nvPr/>
        </p:nvCxnSpPr>
        <p:spPr>
          <a:xfrm flipH="1">
            <a:off x="2152406" y="2186545"/>
            <a:ext cx="2093443" cy="24515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4245849" y="2186545"/>
            <a:ext cx="2197206" cy="24683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806905" y="3079708"/>
            <a:ext cx="3992579" cy="2138998"/>
            <a:chOff x="4806905" y="3079708"/>
            <a:chExt cx="3992579" cy="2138998"/>
          </a:xfrm>
        </p:grpSpPr>
        <p:sp>
          <p:nvSpPr>
            <p:cNvPr id="33" name="Rectangle 32"/>
            <p:cNvSpPr/>
            <p:nvPr/>
          </p:nvSpPr>
          <p:spPr>
            <a:xfrm>
              <a:off x="5566707" y="4083738"/>
              <a:ext cx="686097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RLE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14869" y="4083738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DICT</a:t>
              </a:r>
            </a:p>
          </p:txBody>
        </p:sp>
        <p:cxnSp>
          <p:nvCxnSpPr>
            <p:cNvPr id="35" name="Straight Arrow Connector 34"/>
            <p:cNvCxnSpPr>
              <a:stCxn id="21" idx="2"/>
              <a:endCxn id="33" idx="0"/>
            </p:cNvCxnSpPr>
            <p:nvPr/>
          </p:nvCxnSpPr>
          <p:spPr>
            <a:xfrm flipH="1">
              <a:off x="5909756" y="3079708"/>
              <a:ext cx="533299" cy="10040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2"/>
              <a:endCxn id="34" idx="0"/>
            </p:cNvCxnSpPr>
            <p:nvPr/>
          </p:nvCxnSpPr>
          <p:spPr>
            <a:xfrm>
              <a:off x="6443055" y="3079708"/>
              <a:ext cx="249168" cy="10040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314869" y="4582498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PDICT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54199" y="4083738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FOR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54199" y="4578390"/>
              <a:ext cx="754707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PFOR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69306" y="4075822"/>
              <a:ext cx="830178" cy="4342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DELTA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69306" y="4584929"/>
              <a:ext cx="830178" cy="63377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PFOR-DELTA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6905" y="4075822"/>
              <a:ext cx="686097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NS</a:t>
              </a:r>
            </a:p>
          </p:txBody>
        </p:sp>
        <p:cxnSp>
          <p:nvCxnSpPr>
            <p:cNvPr id="53" name="Straight Arrow Connector 52"/>
            <p:cNvCxnSpPr>
              <a:stCxn id="21" idx="2"/>
              <a:endCxn id="52" idx="0"/>
            </p:cNvCxnSpPr>
            <p:nvPr/>
          </p:nvCxnSpPr>
          <p:spPr>
            <a:xfrm flipH="1">
              <a:off x="5149954" y="3079708"/>
              <a:ext cx="1293101" cy="99611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1" idx="2"/>
              <a:endCxn id="43" idx="0"/>
            </p:cNvCxnSpPr>
            <p:nvPr/>
          </p:nvCxnSpPr>
          <p:spPr>
            <a:xfrm>
              <a:off x="6443055" y="3079708"/>
              <a:ext cx="1088498" cy="10040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2"/>
              <a:endCxn id="50" idx="0"/>
            </p:cNvCxnSpPr>
            <p:nvPr/>
          </p:nvCxnSpPr>
          <p:spPr>
            <a:xfrm>
              <a:off x="6443055" y="3079708"/>
              <a:ext cx="1941340" cy="99611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84710" y="3078033"/>
            <a:ext cx="3421796" cy="1941907"/>
            <a:chOff x="584710" y="3078033"/>
            <a:chExt cx="3421796" cy="1941907"/>
          </a:xfrm>
        </p:grpSpPr>
        <p:sp>
          <p:nvSpPr>
            <p:cNvPr id="16" name="Rectangle 15"/>
            <p:cNvSpPr/>
            <p:nvPr/>
          </p:nvSpPr>
          <p:spPr>
            <a:xfrm>
              <a:off x="584710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GZIP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93310" y="4083738"/>
              <a:ext cx="913196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Snappy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19215" y="4075822"/>
              <a:ext cx="623725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LZ4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2381" y="4075822"/>
              <a:ext cx="567023" cy="45217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zstd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7551" y="3201960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Heavy-Weight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7737" y="3203635"/>
              <a:ext cx="93304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Light-Weight</a:t>
              </a:r>
            </a:p>
          </p:txBody>
        </p:sp>
        <p:cxnSp>
          <p:nvCxnSpPr>
            <p:cNvPr id="26" name="Straight Arrow Connector 25"/>
            <p:cNvCxnSpPr>
              <a:stCxn id="20" idx="2"/>
              <a:endCxn id="24" idx="0"/>
            </p:cNvCxnSpPr>
            <p:nvPr/>
          </p:nvCxnSpPr>
          <p:spPr>
            <a:xfrm flipH="1">
              <a:off x="1264072" y="3078033"/>
              <a:ext cx="888334" cy="1239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2"/>
              <a:endCxn id="25" idx="0"/>
            </p:cNvCxnSpPr>
            <p:nvPr/>
          </p:nvCxnSpPr>
          <p:spPr>
            <a:xfrm>
              <a:off x="2152406" y="3078033"/>
              <a:ext cx="881852" cy="1256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6" idx="0"/>
            </p:cNvCxnSpPr>
            <p:nvPr/>
          </p:nvCxnSpPr>
          <p:spPr>
            <a:xfrm flipH="1">
              <a:off x="896573" y="3848291"/>
              <a:ext cx="367499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5" idx="2"/>
              <a:endCxn id="17" idx="0"/>
            </p:cNvCxnSpPr>
            <p:nvPr/>
          </p:nvCxnSpPr>
          <p:spPr>
            <a:xfrm>
              <a:off x="3034258" y="3849966"/>
              <a:ext cx="515650" cy="2337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2"/>
              <a:endCxn id="18" idx="0"/>
            </p:cNvCxnSpPr>
            <p:nvPr/>
          </p:nvCxnSpPr>
          <p:spPr>
            <a:xfrm flipH="1">
              <a:off x="2631078" y="3849966"/>
              <a:ext cx="403180" cy="2258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2"/>
              <a:endCxn id="19" idx="0"/>
            </p:cNvCxnSpPr>
            <p:nvPr/>
          </p:nvCxnSpPr>
          <p:spPr>
            <a:xfrm>
              <a:off x="1264072" y="3848291"/>
              <a:ext cx="351821" cy="2275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97550" y="4650608"/>
              <a:ext cx="29303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Huffman 52 + Lempel-Ziv 77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56275" y="5516545"/>
            <a:ext cx="226463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heavy-weight from a DB perspective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0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Compression Techniques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Suppression (NS)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21784" y="1311256"/>
                <a:ext cx="8196170" cy="4941101"/>
              </a:xfrm>
            </p:spPr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Compress </a:t>
                </a:r>
                <a:r>
                  <a:rPr lang="en-US" b="1" dirty="0">
                    <a:solidFill>
                      <a:schemeClr val="accent1"/>
                    </a:solidFill>
                  </a:rPr>
                  <a:t>integers</a:t>
                </a:r>
                <a:r>
                  <a:rPr lang="en-US" dirty="0"/>
                  <a:t> by omitting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leading zeros </a:t>
                </a:r>
                <a:r>
                  <a:rPr lang="en-US" dirty="0"/>
                  <a:t>via variable-length codes</a:t>
                </a:r>
              </a:p>
              <a:p>
                <a:pPr lvl="1"/>
                <a:r>
                  <a:rPr lang="en-US" dirty="0"/>
                  <a:t>Universal compression scheme w/o need for upper bound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Byte-Aligned</a:t>
                </a:r>
                <a:r>
                  <a:rPr lang="en-US" b="0" dirty="0"/>
                  <a:t> (Example)</a:t>
                </a:r>
              </a:p>
              <a:p>
                <a:pPr lvl="1"/>
                <a:r>
                  <a:rPr lang="en-US" dirty="0"/>
                  <a:t>Store mask of two bits to indicate leading zero bytes</a:t>
                </a:r>
              </a:p>
              <a:p>
                <a:pPr lvl="1"/>
                <a:r>
                  <a:rPr lang="en-US" dirty="0"/>
                  <a:t>2 bits + [1,4] bytes </a:t>
                </a:r>
                <a:r>
                  <a:rPr lang="en-US" dirty="0">
                    <a:sym typeface="Wingdings" panose="05000000000000000000" pitchFamily="2" charset="2"/>
                  </a:rPr>
                  <a:t> max CR (INT32) = 3.2</a:t>
                </a:r>
                <a:endParaRPr lang="en-US" dirty="0"/>
              </a:p>
              <a:p>
                <a:pPr lvl="1"/>
                <a:endParaRPr lang="en-US" sz="1200" dirty="0"/>
              </a:p>
              <a:p>
                <a:r>
                  <a:rPr lang="en-US" dirty="0"/>
                  <a:t>Bit-Aligned </a:t>
                </a:r>
                <a:r>
                  <a:rPr lang="en-US" b="0" dirty="0"/>
                  <a:t>(Example: Elias Gamma Encoding)</a:t>
                </a:r>
              </a:p>
              <a:p>
                <a:pPr lvl="1"/>
                <a:r>
                  <a:rPr lang="en-US" dirty="0"/>
                  <a:t>Store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⌊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dirty="0"/>
                  <a:t> zero bits followed by effective bits</a:t>
                </a:r>
              </a:p>
              <a:p>
                <a:pPr lvl="1"/>
                <a:r>
                  <a:rPr lang="en-US" dirty="0"/>
                  <a:t>2 * [1,32] -1 bits </a:t>
                </a:r>
                <a:r>
                  <a:rPr lang="en-US" dirty="0">
                    <a:sym typeface="Wingdings" panose="05000000000000000000" pitchFamily="2" charset="2"/>
                  </a:rPr>
                  <a:t> max CR (INT32) = 32</a:t>
                </a:r>
                <a:endParaRPr lang="en-US" dirty="0"/>
              </a:p>
              <a:p>
                <a:pPr lvl="1"/>
                <a:endParaRPr lang="en-US" sz="1200" dirty="0"/>
              </a:p>
              <a:p>
                <a:r>
                  <a:rPr lang="en-US" dirty="0"/>
                  <a:t>Word-Aligned </a:t>
                </a:r>
                <a:r>
                  <a:rPr lang="en-US" b="0" dirty="0"/>
                  <a:t>(Example: Simple-8b)</a:t>
                </a:r>
              </a:p>
              <a:p>
                <a:pPr lvl="1"/>
                <a:r>
                  <a:rPr lang="en-US" dirty="0"/>
                  <a:t>Pack a variable number of integers (max 2</a:t>
                </a:r>
                <a:r>
                  <a:rPr lang="en-US" baseline="30000" dirty="0"/>
                  <a:t>60</a:t>
                </a:r>
                <a:r>
                  <a:rPr lang="en-US" dirty="0"/>
                  <a:t>-1) into 64bit</a:t>
                </a:r>
              </a:p>
              <a:p>
                <a:pPr lvl="1"/>
                <a:r>
                  <a:rPr lang="en-US" b="0" dirty="0"/>
                  <a:t>60 data bits, 4 selector bits (16 classes: 60x1b, 30x2b, …, 1x60b)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784" y="1311256"/>
                <a:ext cx="8196170" cy="4941101"/>
              </a:xfrm>
              <a:blipFill>
                <a:blip r:embed="rId2"/>
                <a:stretch>
                  <a:fillRect l="-669" t="-617" b="-4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6259" y="183884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0465" y="1838845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4673" y="1838847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8879" y="183884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00101010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8879" y="1457011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336C624B-879B-4F79-8A9D-BA0381FD477B}"/>
              </a:ext>
            </a:extLst>
          </p:cNvPr>
          <p:cNvGrpSpPr/>
          <p:nvPr/>
        </p:nvGrpSpPr>
        <p:grpSpPr>
          <a:xfrm>
            <a:off x="7217830" y="4401176"/>
            <a:ext cx="1730231" cy="732748"/>
            <a:chOff x="7217830" y="4401176"/>
            <a:chExt cx="1730231" cy="732748"/>
          </a:xfrm>
        </p:grpSpPr>
        <p:sp>
          <p:nvSpPr>
            <p:cNvPr id="16" name="Rectangle 15"/>
            <p:cNvSpPr/>
            <p:nvPr/>
          </p:nvSpPr>
          <p:spPr>
            <a:xfrm>
              <a:off x="8299938" y="4474856"/>
              <a:ext cx="646448" cy="2411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101010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27181" y="4476531"/>
              <a:ext cx="567737" cy="2394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7830" y="4401176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01389" y="4838272"/>
              <a:ext cx="346672" cy="2411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62950" y="4838273"/>
              <a:ext cx="235090" cy="2411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9505" y="4764592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677CBD3-BA97-4D7C-B745-6E054BFBF5B9}"/>
              </a:ext>
            </a:extLst>
          </p:cNvPr>
          <p:cNvGrpSpPr/>
          <p:nvPr/>
        </p:nvGrpSpPr>
        <p:grpSpPr>
          <a:xfrm>
            <a:off x="7219504" y="3096567"/>
            <a:ext cx="1736931" cy="732748"/>
            <a:chOff x="7219504" y="3096567"/>
            <a:chExt cx="1736931" cy="732748"/>
          </a:xfrm>
        </p:grpSpPr>
        <p:sp>
          <p:nvSpPr>
            <p:cNvPr id="13" name="Rectangle 12"/>
            <p:cNvSpPr/>
            <p:nvPr/>
          </p:nvSpPr>
          <p:spPr>
            <a:xfrm>
              <a:off x="7827666" y="3176950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80554" y="3176948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00101010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19504" y="3096567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21179" y="3459983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29341" y="3530317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82229" y="353031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00000111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b="8909"/>
          <a:stretch/>
        </p:blipFill>
        <p:spPr>
          <a:xfrm>
            <a:off x="8480495" y="704723"/>
            <a:ext cx="456668" cy="58305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5124659" y="614289"/>
            <a:ext cx="32583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Schlegel,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Fast integer compression using SIMD instructions.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4DD0860-030F-4817-AFBB-A3C4EABF417D}"/>
              </a:ext>
            </a:extLst>
          </p:cNvPr>
          <p:cNvGrpSpPr/>
          <p:nvPr/>
        </p:nvGrpSpPr>
        <p:grpSpPr>
          <a:xfrm>
            <a:off x="7217830" y="5617154"/>
            <a:ext cx="1887211" cy="732748"/>
            <a:chOff x="7217830" y="5617154"/>
            <a:chExt cx="1887211" cy="732748"/>
          </a:xfrm>
        </p:grpSpPr>
        <p:sp>
          <p:nvSpPr>
            <p:cNvPr id="66" name="TextBox 17">
              <a:extLst>
                <a:ext uri="{FF2B5EF4-FFF2-40B4-BE49-F238E27FC236}">
                  <a16:creationId xmlns:a16="http://schemas.microsoft.com/office/drawing/2014/main" id="{7B7590C5-3F18-40A6-9A2F-788D9FF6B82A}"/>
                </a:ext>
              </a:extLst>
            </p:cNvPr>
            <p:cNvSpPr txBox="1"/>
            <p:nvPr/>
          </p:nvSpPr>
          <p:spPr>
            <a:xfrm>
              <a:off x="7217830" y="5617154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67" name="TextBox 20">
              <a:extLst>
                <a:ext uri="{FF2B5EF4-FFF2-40B4-BE49-F238E27FC236}">
                  <a16:creationId xmlns:a16="http://schemas.microsoft.com/office/drawing/2014/main" id="{8FDC6B59-41B7-438D-AC65-76D85F2A81D3}"/>
                </a:ext>
              </a:extLst>
            </p:cNvPr>
            <p:cNvSpPr txBox="1"/>
            <p:nvPr/>
          </p:nvSpPr>
          <p:spPr>
            <a:xfrm>
              <a:off x="7219505" y="5980570"/>
              <a:ext cx="6832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DE51CB1D-008F-4381-83C3-626BF4B09B1D}"/>
                </a:ext>
              </a:extLst>
            </p:cNvPr>
            <p:cNvGrpSpPr/>
            <p:nvPr/>
          </p:nvGrpSpPr>
          <p:grpSpPr>
            <a:xfrm>
              <a:off x="7727181" y="5628925"/>
              <a:ext cx="1377860" cy="671193"/>
              <a:chOff x="7727181" y="5628925"/>
              <a:chExt cx="1377860" cy="671193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181B48A4-8B33-4D32-9235-ABC210152B9C}"/>
                  </a:ext>
                </a:extLst>
              </p:cNvPr>
              <p:cNvGrpSpPr/>
              <p:nvPr/>
            </p:nvGrpSpPr>
            <p:grpSpPr>
              <a:xfrm>
                <a:off x="7727181" y="5661544"/>
                <a:ext cx="810628" cy="241200"/>
                <a:chOff x="2180610" y="-957857"/>
                <a:chExt cx="2304000" cy="360309"/>
              </a:xfrm>
            </p:grpSpPr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339CB4E7-D1A1-4A84-9200-069234A0DCDE}"/>
                    </a:ext>
                  </a:extLst>
                </p:cNvPr>
                <p:cNvSpPr/>
                <p:nvPr/>
              </p:nvSpPr>
              <p:spPr>
                <a:xfrm>
                  <a:off x="2324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id="{7C9AFDF2-5E84-4C99-BAC7-6CDAA24D8E28}"/>
                    </a:ext>
                  </a:extLst>
                </p:cNvPr>
                <p:cNvSpPr/>
                <p:nvPr/>
              </p:nvSpPr>
              <p:spPr>
                <a:xfrm>
                  <a:off x="2540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3B56CF66-1210-46AD-B113-32BC2CC74E8A}"/>
                    </a:ext>
                  </a:extLst>
                </p:cNvPr>
                <p:cNvSpPr/>
                <p:nvPr/>
              </p:nvSpPr>
              <p:spPr>
                <a:xfrm>
                  <a:off x="2756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84932E3E-E3CE-435E-819B-1FFDCB408007}"/>
                    </a:ext>
                  </a:extLst>
                </p:cNvPr>
                <p:cNvSpPr/>
                <p:nvPr/>
              </p:nvSpPr>
              <p:spPr>
                <a:xfrm>
                  <a:off x="2972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AEC018B2-42D8-49F3-8C38-9D94D77A5C48}"/>
                    </a:ext>
                  </a:extLst>
                </p:cNvPr>
                <p:cNvSpPr/>
                <p:nvPr/>
              </p:nvSpPr>
              <p:spPr>
                <a:xfrm>
                  <a:off x="3188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F37C2899-42A0-4F0F-A53D-23B81B824780}"/>
                    </a:ext>
                  </a:extLst>
                </p:cNvPr>
                <p:cNvSpPr/>
                <p:nvPr/>
              </p:nvSpPr>
              <p:spPr>
                <a:xfrm>
                  <a:off x="3404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4DFC99E2-BDC3-453F-BFDE-77F65D622147}"/>
                    </a:ext>
                  </a:extLst>
                </p:cNvPr>
                <p:cNvSpPr/>
                <p:nvPr/>
              </p:nvSpPr>
              <p:spPr>
                <a:xfrm>
                  <a:off x="3620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2CF6FCE5-C2D0-4B29-957F-29DFF429A7CD}"/>
                    </a:ext>
                  </a:extLst>
                </p:cNvPr>
                <p:cNvSpPr/>
                <p:nvPr/>
              </p:nvSpPr>
              <p:spPr>
                <a:xfrm>
                  <a:off x="3836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553DC6E9-B0E2-4061-B786-0682E0B4C4E4}"/>
                    </a:ext>
                  </a:extLst>
                </p:cNvPr>
                <p:cNvSpPr/>
                <p:nvPr/>
              </p:nvSpPr>
              <p:spPr>
                <a:xfrm>
                  <a:off x="4052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4B5E9E46-2689-48A8-B5D9-7B8A43B8142A}"/>
                    </a:ext>
                  </a:extLst>
                </p:cNvPr>
                <p:cNvSpPr/>
                <p:nvPr/>
              </p:nvSpPr>
              <p:spPr>
                <a:xfrm>
                  <a:off x="4268610" y="-957548"/>
                  <a:ext cx="216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hteck 38">
                  <a:extLst>
                    <a:ext uri="{FF2B5EF4-FFF2-40B4-BE49-F238E27FC236}">
                      <a16:creationId xmlns:a16="http://schemas.microsoft.com/office/drawing/2014/main" id="{E15F5AE2-F8FC-4C9D-BCDE-0F4A3083F96E}"/>
                    </a:ext>
                  </a:extLst>
                </p:cNvPr>
                <p:cNvSpPr/>
                <p:nvPr/>
              </p:nvSpPr>
              <p:spPr>
                <a:xfrm>
                  <a:off x="2180610" y="-957857"/>
                  <a:ext cx="144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75BE432-AD99-4BDD-B02A-1943BBF4BD42}"/>
                  </a:ext>
                </a:extLst>
              </p:cNvPr>
              <p:cNvGrpSpPr/>
              <p:nvPr/>
            </p:nvGrpSpPr>
            <p:grpSpPr>
              <a:xfrm>
                <a:off x="7729350" y="6024960"/>
                <a:ext cx="810628" cy="241200"/>
                <a:chOff x="2180610" y="-496861"/>
                <a:chExt cx="2304000" cy="360000"/>
              </a:xfrm>
            </p:grpSpPr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FFF90108-0006-4BC0-90D4-F90C0302E81F}"/>
                    </a:ext>
                  </a:extLst>
                </p:cNvPr>
                <p:cNvSpPr/>
                <p:nvPr/>
              </p:nvSpPr>
              <p:spPr>
                <a:xfrm>
                  <a:off x="232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C28B40FD-734E-4444-9CB8-605340FEB8FE}"/>
                    </a:ext>
                  </a:extLst>
                </p:cNvPr>
                <p:cNvSpPr/>
                <p:nvPr/>
              </p:nvSpPr>
              <p:spPr>
                <a:xfrm>
                  <a:off x="243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hteck 42">
                  <a:extLst>
                    <a:ext uri="{FF2B5EF4-FFF2-40B4-BE49-F238E27FC236}">
                      <a16:creationId xmlns:a16="http://schemas.microsoft.com/office/drawing/2014/main" id="{4E19634C-F689-4F56-A116-82457F3FFD9A}"/>
                    </a:ext>
                  </a:extLst>
                </p:cNvPr>
                <p:cNvSpPr/>
                <p:nvPr/>
              </p:nvSpPr>
              <p:spPr>
                <a:xfrm>
                  <a:off x="254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hteck 43">
                  <a:extLst>
                    <a:ext uri="{FF2B5EF4-FFF2-40B4-BE49-F238E27FC236}">
                      <a16:creationId xmlns:a16="http://schemas.microsoft.com/office/drawing/2014/main" id="{12A42153-F5FF-441A-B0A4-5C4E4ADE2F5F}"/>
                    </a:ext>
                  </a:extLst>
                </p:cNvPr>
                <p:cNvSpPr/>
                <p:nvPr/>
              </p:nvSpPr>
              <p:spPr>
                <a:xfrm>
                  <a:off x="264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hteck 44">
                  <a:extLst>
                    <a:ext uri="{FF2B5EF4-FFF2-40B4-BE49-F238E27FC236}">
                      <a16:creationId xmlns:a16="http://schemas.microsoft.com/office/drawing/2014/main" id="{9952911C-210A-4DAA-9F6C-E35D180B5B62}"/>
                    </a:ext>
                  </a:extLst>
                </p:cNvPr>
                <p:cNvSpPr/>
                <p:nvPr/>
              </p:nvSpPr>
              <p:spPr>
                <a:xfrm>
                  <a:off x="275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hteck 45">
                  <a:extLst>
                    <a:ext uri="{FF2B5EF4-FFF2-40B4-BE49-F238E27FC236}">
                      <a16:creationId xmlns:a16="http://schemas.microsoft.com/office/drawing/2014/main" id="{9F5DFEA0-1F15-4DB7-9417-713D25CE9A6B}"/>
                    </a:ext>
                  </a:extLst>
                </p:cNvPr>
                <p:cNvSpPr/>
                <p:nvPr/>
              </p:nvSpPr>
              <p:spPr>
                <a:xfrm>
                  <a:off x="286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05D8606C-28D4-4B32-A578-5773FAF9DCD2}"/>
                    </a:ext>
                  </a:extLst>
                </p:cNvPr>
                <p:cNvSpPr/>
                <p:nvPr/>
              </p:nvSpPr>
              <p:spPr>
                <a:xfrm>
                  <a:off x="297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hteck 47">
                  <a:extLst>
                    <a:ext uri="{FF2B5EF4-FFF2-40B4-BE49-F238E27FC236}">
                      <a16:creationId xmlns:a16="http://schemas.microsoft.com/office/drawing/2014/main" id="{9EE8FB8A-6BA8-49CE-9D2E-D994CD33A548}"/>
                    </a:ext>
                  </a:extLst>
                </p:cNvPr>
                <p:cNvSpPr/>
                <p:nvPr/>
              </p:nvSpPr>
              <p:spPr>
                <a:xfrm>
                  <a:off x="308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043BC15F-9358-49A8-AD1A-D6163AD54710}"/>
                    </a:ext>
                  </a:extLst>
                </p:cNvPr>
                <p:cNvSpPr/>
                <p:nvPr/>
              </p:nvSpPr>
              <p:spPr>
                <a:xfrm>
                  <a:off x="318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07AF0465-9302-41A8-A973-719ADE7A409B}"/>
                    </a:ext>
                  </a:extLst>
                </p:cNvPr>
                <p:cNvSpPr/>
                <p:nvPr/>
              </p:nvSpPr>
              <p:spPr>
                <a:xfrm>
                  <a:off x="329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D7DB14AE-0ED4-41AD-A78E-61F085D80BEA}"/>
                    </a:ext>
                  </a:extLst>
                </p:cNvPr>
                <p:cNvSpPr/>
                <p:nvPr/>
              </p:nvSpPr>
              <p:spPr>
                <a:xfrm>
                  <a:off x="340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3402DBE2-4F95-4BFB-A558-A6122AEBE50B}"/>
                    </a:ext>
                  </a:extLst>
                </p:cNvPr>
                <p:cNvSpPr/>
                <p:nvPr/>
              </p:nvSpPr>
              <p:spPr>
                <a:xfrm>
                  <a:off x="351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hteck 52">
                  <a:extLst>
                    <a:ext uri="{FF2B5EF4-FFF2-40B4-BE49-F238E27FC236}">
                      <a16:creationId xmlns:a16="http://schemas.microsoft.com/office/drawing/2014/main" id="{18A72E78-0048-4316-8BA9-09B58A7FA6E0}"/>
                    </a:ext>
                  </a:extLst>
                </p:cNvPr>
                <p:cNvSpPr/>
                <p:nvPr/>
              </p:nvSpPr>
              <p:spPr>
                <a:xfrm>
                  <a:off x="362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254B974A-11AD-4AE9-9EF2-6EB63A98A590}"/>
                    </a:ext>
                  </a:extLst>
                </p:cNvPr>
                <p:cNvSpPr/>
                <p:nvPr/>
              </p:nvSpPr>
              <p:spPr>
                <a:xfrm>
                  <a:off x="372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7439477D-B757-4C2D-B2A1-C3E12B997C41}"/>
                    </a:ext>
                  </a:extLst>
                </p:cNvPr>
                <p:cNvSpPr/>
                <p:nvPr/>
              </p:nvSpPr>
              <p:spPr>
                <a:xfrm>
                  <a:off x="383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0F288908-6BF9-48B9-8DA1-87FC82BF2C5F}"/>
                    </a:ext>
                  </a:extLst>
                </p:cNvPr>
                <p:cNvSpPr/>
                <p:nvPr/>
              </p:nvSpPr>
              <p:spPr>
                <a:xfrm>
                  <a:off x="3944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44B31E77-B4D9-411F-9D0C-5870E1DFF21B}"/>
                    </a:ext>
                  </a:extLst>
                </p:cNvPr>
                <p:cNvSpPr/>
                <p:nvPr/>
              </p:nvSpPr>
              <p:spPr>
                <a:xfrm>
                  <a:off x="4052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129BCCF7-4E82-4D65-A34A-3E20EE495F07}"/>
                    </a:ext>
                  </a:extLst>
                </p:cNvPr>
                <p:cNvSpPr/>
                <p:nvPr/>
              </p:nvSpPr>
              <p:spPr>
                <a:xfrm>
                  <a:off x="4160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F89AC50E-F46F-4FF0-9586-C32C0CD35EFC}"/>
                    </a:ext>
                  </a:extLst>
                </p:cNvPr>
                <p:cNvSpPr/>
                <p:nvPr/>
              </p:nvSpPr>
              <p:spPr>
                <a:xfrm>
                  <a:off x="4268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F20C3C1A-64E1-47DA-85CB-2F0F0BDDB1BD}"/>
                    </a:ext>
                  </a:extLst>
                </p:cNvPr>
                <p:cNvSpPr/>
                <p:nvPr/>
              </p:nvSpPr>
              <p:spPr>
                <a:xfrm>
                  <a:off x="4376610" y="-496861"/>
                  <a:ext cx="108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3B0FBF93-F6F4-413B-9951-99009F6D4E8A}"/>
                    </a:ext>
                  </a:extLst>
                </p:cNvPr>
                <p:cNvSpPr/>
                <p:nvPr/>
              </p:nvSpPr>
              <p:spPr>
                <a:xfrm>
                  <a:off x="2180610" y="-496861"/>
                  <a:ext cx="144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21">
                <a:extLst>
                  <a:ext uri="{FF2B5EF4-FFF2-40B4-BE49-F238E27FC236}">
                    <a16:creationId xmlns:a16="http://schemas.microsoft.com/office/drawing/2014/main" id="{A3B31003-2D63-4449-9EF1-FF7FF1128BB5}"/>
                  </a:ext>
                </a:extLst>
              </p:cNvPr>
              <p:cNvSpPr txBox="1"/>
              <p:nvPr/>
            </p:nvSpPr>
            <p:spPr>
              <a:xfrm>
                <a:off x="8574898" y="5628925"/>
                <a:ext cx="52846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10x6b</a:t>
                </a:r>
              </a:p>
            </p:txBody>
          </p:sp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84C355A-2CEA-49D0-A7E3-107F5FA3FA24}"/>
                  </a:ext>
                </a:extLst>
              </p:cNvPr>
              <p:cNvSpPr txBox="1"/>
              <p:nvPr/>
            </p:nvSpPr>
            <p:spPr>
              <a:xfrm>
                <a:off x="8576573" y="5992341"/>
                <a:ext cx="52846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20x3b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5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Suppression (NS),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Varint</a:t>
            </a:r>
            <a:r>
              <a:rPr lang="en-US" dirty="0"/>
              <a:t> (Variable-Length Integers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0" dirty="0" smtClean="0"/>
              <a:t>[</a:t>
            </a:r>
            <a:r>
              <a:rPr lang="en-US" b="0" dirty="0" smtClean="0"/>
              <a:t>also Byte-Aligned]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 128 </a:t>
            </a:r>
            <a:r>
              <a:rPr lang="en-US" b="1" dirty="0" err="1">
                <a:solidFill>
                  <a:srgbClr val="7889FB"/>
                </a:solidFill>
              </a:rPr>
              <a:t>Varint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(continuation bits)</a:t>
            </a:r>
          </a:p>
          <a:p>
            <a:pPr lvl="1"/>
            <a:endParaRPr lang="en-US" sz="3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Prefix </a:t>
            </a:r>
            <a:r>
              <a:rPr lang="en-US" b="1" dirty="0" err="1">
                <a:solidFill>
                  <a:srgbClr val="7889FB"/>
                </a:solidFill>
              </a:rPr>
              <a:t>Varint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(2 bit #bytes)</a:t>
            </a:r>
          </a:p>
          <a:p>
            <a:pPr lvl="1"/>
            <a:endParaRPr lang="en-US" sz="3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 </a:t>
            </a:r>
            <a:r>
              <a:rPr lang="en-US" b="1" dirty="0" err="1">
                <a:solidFill>
                  <a:srgbClr val="7889FB"/>
                </a:solidFill>
              </a:rPr>
              <a:t>Varint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Google </a:t>
            </a:r>
            <a:r>
              <a:rPr lang="en-US" dirty="0" err="1"/>
              <a:t>Protobuf</a:t>
            </a:r>
            <a:r>
              <a:rPr lang="en-US" dirty="0"/>
              <a:t> messages, SQLite custom </a:t>
            </a:r>
            <a:r>
              <a:rPr lang="en-US" dirty="0" err="1"/>
              <a:t>varint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Zig-Zag Encoding</a:t>
            </a:r>
          </a:p>
          <a:p>
            <a:pPr lvl="1"/>
            <a:r>
              <a:rPr lang="en-US" dirty="0"/>
              <a:t>Map signed integers to unsigned integers to have small </a:t>
            </a:r>
            <a:r>
              <a:rPr lang="en-US" dirty="0" err="1"/>
              <a:t>varint</a:t>
            </a:r>
            <a:r>
              <a:rPr lang="en-US" dirty="0"/>
              <a:t> byte length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02839" y="2062464"/>
            <a:ext cx="884670" cy="241162"/>
            <a:chOff x="3526972" y="1782993"/>
            <a:chExt cx="884670" cy="241162"/>
          </a:xfrm>
        </p:grpSpPr>
        <p:sp>
          <p:nvSpPr>
            <p:cNvPr id="5" name="Rectangle 4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14376" y="2062461"/>
            <a:ext cx="884670" cy="241162"/>
            <a:chOff x="3526972" y="1782993"/>
            <a:chExt cx="884670" cy="241162"/>
          </a:xfrm>
        </p:grpSpPr>
        <p:sp>
          <p:nvSpPr>
            <p:cNvPr id="9" name="Rectangle 8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32128" y="2060713"/>
            <a:ext cx="884670" cy="241162"/>
            <a:chOff x="3526972" y="1782993"/>
            <a:chExt cx="884670" cy="241162"/>
          </a:xfrm>
        </p:grpSpPr>
        <p:sp>
          <p:nvSpPr>
            <p:cNvPr id="12" name="Rectangle 11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35287" y="2064135"/>
            <a:ext cx="884670" cy="241162"/>
            <a:chOff x="3526972" y="1782993"/>
            <a:chExt cx="884670" cy="241162"/>
          </a:xfrm>
        </p:grpSpPr>
        <p:sp>
          <p:nvSpPr>
            <p:cNvPr id="15" name="Rectangle 14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3039" y="2062387"/>
            <a:ext cx="884670" cy="241162"/>
            <a:chOff x="3526972" y="1782993"/>
            <a:chExt cx="884670" cy="241162"/>
          </a:xfrm>
        </p:grpSpPr>
        <p:sp>
          <p:nvSpPr>
            <p:cNvPr id="18" name="Rectangle 17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79160" y="2060365"/>
            <a:ext cx="884670" cy="241162"/>
            <a:chOff x="3526972" y="1782993"/>
            <a:chExt cx="884670" cy="241162"/>
          </a:xfrm>
        </p:grpSpPr>
        <p:sp>
          <p:nvSpPr>
            <p:cNvPr id="21" name="Rectangle 20"/>
            <p:cNvSpPr/>
            <p:nvPr/>
          </p:nvSpPr>
          <p:spPr>
            <a:xfrm>
              <a:off x="3526972" y="1782995"/>
              <a:ext cx="163286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90258" y="1782993"/>
              <a:ext cx="721384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0000111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8329" y="2305471"/>
            <a:ext cx="4019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6819" y="2307147"/>
            <a:ext cx="4019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9229" y="2308821"/>
            <a:ext cx="8805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131071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302975" y="2732859"/>
            <a:ext cx="5660859" cy="618394"/>
            <a:chOff x="3302975" y="2447109"/>
            <a:chExt cx="5660859" cy="618394"/>
          </a:xfrm>
        </p:grpSpPr>
        <p:grpSp>
          <p:nvGrpSpPr>
            <p:cNvPr id="29" name="Group 28"/>
            <p:cNvGrpSpPr/>
            <p:nvPr/>
          </p:nvGrpSpPr>
          <p:grpSpPr>
            <a:xfrm>
              <a:off x="3302975" y="2447109"/>
              <a:ext cx="884534" cy="241161"/>
              <a:chOff x="7827666" y="3176949"/>
              <a:chExt cx="884534" cy="24116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827666" y="3176950"/>
                <a:ext cx="252887" cy="2411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80553" y="3176949"/>
                <a:ext cx="631647" cy="24116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000001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12625" y="2447109"/>
              <a:ext cx="884534" cy="241161"/>
              <a:chOff x="7827666" y="3176949"/>
              <a:chExt cx="884534" cy="24116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827666" y="3176950"/>
                <a:ext cx="252887" cy="2411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80553" y="3176949"/>
                <a:ext cx="631647" cy="24116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111111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232128" y="244995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30325" y="2447109"/>
              <a:ext cx="884534" cy="241161"/>
              <a:chOff x="7827666" y="3176949"/>
              <a:chExt cx="884534" cy="24116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27666" y="3176950"/>
                <a:ext cx="252887" cy="2411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080553" y="3176949"/>
                <a:ext cx="631647" cy="24116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alibri" panose="020F0502020204030204" pitchFamily="34" charset="0"/>
                  </a:rPr>
                  <a:t>111111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8089628" y="244995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00000111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65140" y="2451461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84679" y="2692821"/>
              <a:ext cx="4019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03169" y="2694497"/>
              <a:ext cx="4019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5579" y="2696171"/>
              <a:ext cx="8805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131071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2975" y="3395150"/>
            <a:ext cx="4705738" cy="907701"/>
            <a:chOff x="3302975" y="3109400"/>
            <a:chExt cx="4705738" cy="907701"/>
          </a:xfrm>
        </p:grpSpPr>
        <p:sp>
          <p:nvSpPr>
            <p:cNvPr id="42" name="Rectangle 41"/>
            <p:cNvSpPr/>
            <p:nvPr/>
          </p:nvSpPr>
          <p:spPr>
            <a:xfrm>
              <a:off x="3302975" y="3113860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56975" y="3113860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09862" y="3116048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63862" y="3116048"/>
              <a:ext cx="252887" cy="2411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04431" y="3109400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12481" y="3109400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00000001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75714" y="3393205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98839" y="3395448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11111111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18204" y="3402009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00000001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76662" y="3112411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00000001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04431" y="3647769"/>
              <a:ext cx="8805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131071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34507" y="3402009"/>
              <a:ext cx="874206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00000011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98" y="765440"/>
            <a:ext cx="73425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5606982" y="664956"/>
            <a:ext cx="247189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 Dean: Challenges in Building Large-Scale Information Retrieval Systems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, Keynote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WSDM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506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Run-Length Encoding (RLE)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21732" cy="494110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Compress sequences of equal values via </a:t>
            </a: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</a:t>
            </a:r>
            <a:r>
              <a:rPr lang="en-US" sz="1600" dirty="0">
                <a:latin typeface="Consolas" panose="020B0609020204030204" pitchFamily="49" charset="0"/>
              </a:rPr>
              <a:t>(value[,start],run-length)</a:t>
            </a:r>
          </a:p>
          <a:p>
            <a:pPr lvl="1"/>
            <a:r>
              <a:rPr lang="en-US" dirty="0"/>
              <a:t>Redundant ‘start’ allows parallelization / unordered storage </a:t>
            </a:r>
          </a:p>
          <a:p>
            <a:pPr lvl="1"/>
            <a:r>
              <a:rPr lang="en-US" dirty="0"/>
              <a:t>Applicable to </a:t>
            </a:r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dirty="0"/>
              <a:t> (defined </a:t>
            </a:r>
            <a:r>
              <a:rPr lang="en-US" dirty="0">
                <a:latin typeface="Consolas" panose="020B0609020204030204" pitchFamily="49" charset="0"/>
              </a:rPr>
              <a:t>equals()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Uncompressed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Compressed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Different physical encodings for values and lengths:</a:t>
            </a:r>
          </a:p>
          <a:p>
            <a:pPr lvl="2"/>
            <a:r>
              <a:rPr lang="en-US" dirty="0"/>
              <a:t>E.g., split runs w/ length ≥ 2</a:t>
            </a:r>
            <a:r>
              <a:rPr lang="en-US" baseline="30000" dirty="0"/>
              <a:t>16</a:t>
            </a:r>
            <a:r>
              <a:rPr lang="en-US" dirty="0"/>
              <a:t> to fit into fixed 2 byte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15965"/>
              </p:ext>
            </p:extLst>
          </p:nvPr>
        </p:nvGraphicFramePr>
        <p:xfrm>
          <a:off x="1487152" y="3761171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59132"/>
              </p:ext>
            </p:extLst>
          </p:nvPr>
        </p:nvGraphicFramePr>
        <p:xfrm>
          <a:off x="1487152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49221"/>
              </p:ext>
            </p:extLst>
          </p:nvPr>
        </p:nvGraphicFramePr>
        <p:xfrm>
          <a:off x="2451801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53999"/>
              </p:ext>
            </p:extLst>
          </p:nvPr>
        </p:nvGraphicFramePr>
        <p:xfrm>
          <a:off x="3408082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40240"/>
              </p:ext>
            </p:extLst>
          </p:nvPr>
        </p:nvGraphicFramePr>
        <p:xfrm>
          <a:off x="4382234" y="4785181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Encoding (DICT)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Build dictionary of distinct items and encode values as dictionary positions</a:t>
            </a:r>
          </a:p>
          <a:p>
            <a:pPr lvl="1"/>
            <a:r>
              <a:rPr lang="en-US" dirty="0"/>
              <a:t>Applicable to </a:t>
            </a:r>
            <a:r>
              <a:rPr lang="en-US" b="1" dirty="0">
                <a:solidFill>
                  <a:srgbClr val="7889FB"/>
                </a:solidFill>
              </a:rPr>
              <a:t>arbitrary data types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integer codes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4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Explicit or implicit (position) codes</a:t>
            </a:r>
          </a:p>
          <a:p>
            <a:pPr lvl="4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Fixed bit width: log</a:t>
            </a:r>
            <a:r>
              <a:rPr lang="en-US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|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Dict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|</a:t>
            </a:r>
          </a:p>
          <a:p>
            <a:pPr lvl="4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Different ordering of dictionary (alphanumeric, frequency)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58226"/>
              </p:ext>
            </p:extLst>
          </p:nvPr>
        </p:nvGraphicFramePr>
        <p:xfrm>
          <a:off x="1487152" y="3458161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94722"/>
              </p:ext>
            </p:extLst>
          </p:nvPr>
        </p:nvGraphicFramePr>
        <p:xfrm>
          <a:off x="2577379" y="4408975"/>
          <a:ext cx="525034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49935"/>
              </p:ext>
            </p:extLst>
          </p:nvPr>
        </p:nvGraphicFramePr>
        <p:xfrm>
          <a:off x="1497784" y="4413484"/>
          <a:ext cx="8520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7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Dict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5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Encoding (DICT),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Order-preserving Dictionaries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rgbClr val="7889FB"/>
                </a:solidFill>
              </a:rPr>
              <a:t>sorted dictionary</a:t>
            </a:r>
            <a:r>
              <a:rPr lang="en-US" dirty="0"/>
              <a:t> where </a:t>
            </a:r>
            <a:br>
              <a:rPr lang="en-US" dirty="0"/>
            </a:br>
            <a:r>
              <a:rPr lang="en-US" sz="1700" dirty="0">
                <a:latin typeface="Consolas" panose="020B0609020204030204" pitchFamily="49" charset="0"/>
              </a:rPr>
              <a:t>order(codes) = order(values)</a:t>
            </a:r>
          </a:p>
          <a:p>
            <a:pPr lvl="1"/>
            <a:r>
              <a:rPr lang="en-US" dirty="0"/>
              <a:t>Support for updates via </a:t>
            </a:r>
            <a:r>
              <a:rPr lang="en-US" b="1" dirty="0">
                <a:solidFill>
                  <a:srgbClr val="7889FB"/>
                </a:solidFill>
              </a:rPr>
              <a:t>sparse code assignment</a:t>
            </a:r>
            <a:r>
              <a:rPr lang="en-US" dirty="0"/>
              <a:t> (e.g., 10, 20, 30)</a:t>
            </a:r>
          </a:p>
          <a:p>
            <a:pPr lvl="1"/>
            <a:r>
              <a:rPr lang="en-US" dirty="0"/>
              <a:t>CS-Array-</a:t>
            </a:r>
            <a:r>
              <a:rPr lang="en-US" dirty="0" err="1"/>
              <a:t>Trie</a:t>
            </a:r>
            <a:r>
              <a:rPr lang="en-US" dirty="0"/>
              <a:t> / CS-Prefix-Tree as encode/decode index w/ shared leafs</a:t>
            </a:r>
          </a:p>
          <a:p>
            <a:pPr lvl="1"/>
            <a:endParaRPr lang="en-US" sz="1200" dirty="0"/>
          </a:p>
          <a:p>
            <a:r>
              <a:rPr lang="en-US" dirty="0"/>
              <a:t>Mostly Order-preserving Dictionaries</a:t>
            </a:r>
          </a:p>
          <a:p>
            <a:pPr lvl="1"/>
            <a:r>
              <a:rPr lang="en-US" dirty="0"/>
              <a:t>Ordered and disordered dictionary sections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91" y="3968092"/>
            <a:ext cx="5766726" cy="2739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6974" y="6229978"/>
            <a:ext cx="1339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Disordered Section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7983" y="4904449"/>
            <a:ext cx="1339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Ordered Section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13" y="3306748"/>
            <a:ext cx="497241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07126" y="3232319"/>
            <a:ext cx="18075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Chunwei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Liu et al: Mostly Order Preserving Dictionaries.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713" y="149018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78056" y="1363567"/>
            <a:ext cx="313660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[Carsten Binnig,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Hildenbrand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Färber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Dictionary-based order-preserving string compression for main memory column stores.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16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of Reference Encoding (FOR)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(difference) to </a:t>
            </a:r>
            <a:r>
              <a:rPr lang="en-US" b="1" dirty="0">
                <a:solidFill>
                  <a:schemeClr val="accent1"/>
                </a:solidFill>
              </a:rPr>
              <a:t>reference</a:t>
            </a:r>
            <a:r>
              <a:rPr lang="en-US" b="1" dirty="0">
                <a:solidFill>
                  <a:srgbClr val="7889FB"/>
                </a:solidFill>
              </a:rPr>
              <a:t>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Mostly integer types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smaller integer domain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Compressed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51329"/>
              </p:ext>
            </p:extLst>
          </p:nvPr>
        </p:nvGraphicFramePr>
        <p:xfrm>
          <a:off x="1487152" y="3458161"/>
          <a:ext cx="743080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23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18959"/>
              </p:ext>
            </p:extLst>
          </p:nvPr>
        </p:nvGraphicFramePr>
        <p:xfrm>
          <a:off x="1501327" y="4833309"/>
          <a:ext cx="575007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173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14773"/>
              </p:ext>
            </p:extLst>
          </p:nvPr>
        </p:nvGraphicFramePr>
        <p:xfrm>
          <a:off x="1511960" y="4419458"/>
          <a:ext cx="615359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5359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700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11960" y="5528930"/>
            <a:ext cx="35385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handle trends very well</a:t>
            </a:r>
          </a:p>
        </p:txBody>
      </p:sp>
    </p:spTree>
    <p:extLst>
      <p:ext uri="{BB962C8B-B14F-4D97-AF65-F5344CB8AC3E}">
        <p14:creationId xmlns:p14="http://schemas.microsoft.com/office/powerpoint/2010/main" val="30963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Exams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Planned as </a:t>
            </a:r>
            <a:r>
              <a:rPr lang="en-US" b="1" dirty="0" smtClean="0">
                <a:solidFill>
                  <a:srgbClr val="7889FB"/>
                </a:solidFill>
              </a:rPr>
              <a:t>oral exams</a:t>
            </a:r>
            <a:r>
              <a:rPr lang="en-US" dirty="0" smtClean="0">
                <a:solidFill>
                  <a:schemeClr val="tx1"/>
                </a:solidFill>
              </a:rPr>
              <a:t> (beginning of February)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# submitted</a:t>
            </a:r>
            <a:r>
              <a:rPr lang="en-US" dirty="0" smtClean="0">
                <a:solidFill>
                  <a:schemeClr val="tx1"/>
                </a:solidFill>
              </a:rPr>
              <a:t> projects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change to written exam if necessary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01391-2D10-4EC9-A0F8-5565D506B3F2}"/>
              </a:ext>
            </a:extLst>
          </p:cNvPr>
          <p:cNvSpPr txBox="1"/>
          <p:nvPr/>
        </p:nvSpPr>
        <p:spPr>
          <a:xfrm>
            <a:off x="7154427" y="3330897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/90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60B72-0BC3-421D-A363-9E59D5C8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B2EB7-5CFA-4054-A25E-85D915F8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 (DELTA)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(difference) to </a:t>
            </a:r>
            <a:r>
              <a:rPr lang="en-US" b="1" dirty="0">
                <a:solidFill>
                  <a:schemeClr val="accent1"/>
                </a:solidFill>
              </a:rPr>
              <a:t>previous</a:t>
            </a:r>
            <a:r>
              <a:rPr lang="en-US" b="1" dirty="0">
                <a:solidFill>
                  <a:srgbClr val="7889FB"/>
                </a:solidFill>
              </a:rPr>
              <a:t>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Mostly integer types (good when sorted)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smaller integer domain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Dedicated techniques for differences of file contents (diff/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git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Compressed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Delta</a:t>
            </a:r>
          </a:p>
          <a:p>
            <a:pPr lvl="2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Double Delta (differences of differences)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37826"/>
              </p:ext>
            </p:extLst>
          </p:nvPr>
        </p:nvGraphicFramePr>
        <p:xfrm>
          <a:off x="1487152" y="3745240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61631"/>
              </p:ext>
            </p:extLst>
          </p:nvPr>
        </p:nvGraphicFramePr>
        <p:xfrm>
          <a:off x="1480062" y="4716347"/>
          <a:ext cx="743080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62579" y="5103624"/>
            <a:ext cx="220094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create 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opportunities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linear trend</a:t>
            </a:r>
          </a:p>
        </p:txBody>
      </p:sp>
    </p:spTree>
    <p:extLst>
      <p:ext uri="{BB962C8B-B14F-4D97-AF65-F5344CB8AC3E}">
        <p14:creationId xmlns:p14="http://schemas.microsoft.com/office/powerpoint/2010/main" val="25854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Patched Compression Methods (PFOR)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Patched Frame of Reference (PFOR)</a:t>
            </a:r>
          </a:p>
          <a:p>
            <a:pPr lvl="1"/>
            <a:r>
              <a:rPr lang="en-US" dirty="0"/>
              <a:t>Store positive offsets to reference value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Exceptions</a:t>
            </a:r>
            <a:r>
              <a:rPr lang="en-US" dirty="0"/>
              <a:t> in uncompressed form </a:t>
            </a:r>
            <a:br>
              <a:rPr lang="en-US" dirty="0"/>
            </a:br>
            <a:r>
              <a:rPr lang="en-US" dirty="0"/>
              <a:t>(accessible via entry points and offsets to next exception)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Branchless two-pass decoding</a:t>
            </a:r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Uncompressed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Compressed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89134"/>
              </p:ext>
            </p:extLst>
          </p:nvPr>
        </p:nvGraphicFramePr>
        <p:xfrm>
          <a:off x="1487152" y="3915361"/>
          <a:ext cx="743080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23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619234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67562"/>
              </p:ext>
            </p:extLst>
          </p:nvPr>
        </p:nvGraphicFramePr>
        <p:xfrm>
          <a:off x="1501327" y="5343672"/>
          <a:ext cx="575007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173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479173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39544"/>
              </p:ext>
            </p:extLst>
          </p:nvPr>
        </p:nvGraphicFramePr>
        <p:xfrm>
          <a:off x="1511960" y="4929821"/>
          <a:ext cx="57770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7704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2121" y="3444948"/>
            <a:ext cx="41758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Outliers would destroy fixed-width codes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93213"/>
              </p:ext>
            </p:extLst>
          </p:nvPr>
        </p:nvGraphicFramePr>
        <p:xfrm>
          <a:off x="1504868" y="5771430"/>
          <a:ext cx="65353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3536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14293"/>
              </p:ext>
            </p:extLst>
          </p:nvPr>
        </p:nvGraphicFramePr>
        <p:xfrm>
          <a:off x="2158404" y="5771430"/>
          <a:ext cx="65353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3536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850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50024"/>
              </p:ext>
            </p:extLst>
          </p:nvPr>
        </p:nvGraphicFramePr>
        <p:xfrm>
          <a:off x="2825966" y="5770521"/>
          <a:ext cx="65353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3536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867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76836" y="5760797"/>
            <a:ext cx="1233377" cy="3708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Exceptions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250" y="4924363"/>
            <a:ext cx="645052" cy="3708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1399518"/>
            <a:ext cx="496005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337546" y="1335720"/>
            <a:ext cx="300901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Super-Scalar RAM-CPU Cache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84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Patched Compression Methods (Others)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PFOR-DELTA</a:t>
            </a:r>
          </a:p>
          <a:p>
            <a:pPr lvl="1"/>
            <a:r>
              <a:rPr lang="en-US" dirty="0"/>
              <a:t>Apply cascade of DELTA – PFOR </a:t>
            </a:r>
            <a:br>
              <a:rPr lang="en-US" dirty="0"/>
            </a:br>
            <a:r>
              <a:rPr lang="en-US" dirty="0"/>
              <a:t>(PFOR on differences)</a:t>
            </a:r>
          </a:p>
          <a:p>
            <a:pPr lvl="1"/>
            <a:r>
              <a:rPr lang="en-US" dirty="0"/>
              <a:t>Handling of exceptions to handle large differences of subsequent values</a:t>
            </a:r>
          </a:p>
          <a:p>
            <a:pPr lvl="1"/>
            <a:endParaRPr lang="en-US" dirty="0"/>
          </a:p>
          <a:p>
            <a:r>
              <a:rPr lang="en-US" dirty="0"/>
              <a:t>Patched Dictionary Compression (PDICT)</a:t>
            </a:r>
          </a:p>
          <a:p>
            <a:pPr lvl="1"/>
            <a:r>
              <a:rPr lang="en-US" dirty="0"/>
              <a:t>Dictionary encoding, where only frequent values are encoded</a:t>
            </a:r>
          </a:p>
          <a:p>
            <a:pPr lvl="1"/>
            <a:r>
              <a:rPr lang="en-US" dirty="0"/>
              <a:t>Exceptions for infrequent values, previous/new dictionary per block</a:t>
            </a:r>
          </a:p>
          <a:p>
            <a:pPr lvl="1"/>
            <a:r>
              <a:rPr lang="en-US" dirty="0"/>
              <a:t>Reduces </a:t>
            </a:r>
            <a:br>
              <a:rPr lang="en-US" dirty="0"/>
            </a:br>
            <a:r>
              <a:rPr lang="en-US" dirty="0"/>
              <a:t>dictionary size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1399518"/>
            <a:ext cx="496005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7546" y="1335720"/>
            <a:ext cx="300901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Super-Scalar RAM-CPU Cache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09" y="4040100"/>
            <a:ext cx="2182037" cy="1134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8961" y="4377703"/>
            <a:ext cx="43171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Removes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tail of infrequent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distinct items from dictionary</a:t>
            </a:r>
          </a:p>
        </p:txBody>
      </p:sp>
    </p:spTree>
    <p:extLst>
      <p:ext uri="{BB962C8B-B14F-4D97-AF65-F5344CB8AC3E}">
        <p14:creationId xmlns:p14="http://schemas.microsoft.com/office/powerpoint/2010/main" val="23149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nhaltsplatzhalter 5">
            <a:extLst>
              <a:ext uri="{FF2B5EF4-FFF2-40B4-BE49-F238E27FC236}">
                <a16:creationId xmlns:a16="http://schemas.microsoft.com/office/drawing/2014/main" id="{0C3ACBAB-8BD0-4411-870E-9646FFC8C793}"/>
              </a:ext>
            </a:extLst>
          </p:cNvPr>
          <p:cNvSpPr txBox="1">
            <a:spLocks/>
          </p:cNvSpPr>
          <p:nvPr/>
        </p:nvSpPr>
        <p:spPr>
          <a:xfrm>
            <a:off x="721784" y="1311256"/>
            <a:ext cx="8196170" cy="40325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reduce overhead of (de)compression?</a:t>
            </a:r>
          </a:p>
          <a:p>
            <a:pPr lvl="1"/>
            <a:r>
              <a:rPr lang="en-US" dirty="0"/>
              <a:t>Vectorization of (de)compression by SIMD instructions</a:t>
            </a:r>
          </a:p>
          <a:p>
            <a:pPr lvl="1"/>
            <a:r>
              <a:rPr lang="en-US" dirty="0"/>
              <a:t>(De)compress several data elements at once</a:t>
            </a:r>
          </a:p>
          <a:p>
            <a:pPr lvl="1"/>
            <a:r>
              <a:rPr lang="en-US" dirty="0"/>
              <a:t>Main driver of research on database-centric lightweight compression for years</a:t>
            </a:r>
          </a:p>
          <a:p>
            <a:r>
              <a:rPr lang="en-US" dirty="0"/>
              <a:t>SIMD-BP128</a:t>
            </a:r>
          </a:p>
          <a:p>
            <a:pPr lvl="1"/>
            <a:r>
              <a:rPr lang="en-US" dirty="0"/>
              <a:t>Targets compression of 32-bit </a:t>
            </a:r>
            <a:r>
              <a:rPr lang="en-US" dirty="0" err="1"/>
              <a:t>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using Intel’s SSE with 128-bit vectors (16 byte)</a:t>
            </a:r>
          </a:p>
          <a:p>
            <a:pPr lvl="1"/>
            <a:r>
              <a:rPr lang="en-US" dirty="0"/>
              <a:t>Sub-divide integer sequence into blocks of 128 integers</a:t>
            </a:r>
          </a:p>
          <a:p>
            <a:pPr lvl="1"/>
            <a:r>
              <a:rPr lang="en-US" dirty="0"/>
              <a:t>Determine maximum bit width in a block by bitwise OR</a:t>
            </a:r>
          </a:p>
          <a:p>
            <a:pPr lvl="1"/>
            <a:r>
              <a:rPr lang="en-US" dirty="0"/>
              <a:t>Pack all integers in a block using that number of bits</a:t>
            </a:r>
          </a:p>
          <a:p>
            <a:pPr lvl="1"/>
            <a:r>
              <a:rPr lang="en-US" dirty="0"/>
              <a:t>Dedicated vectorized (un)packing routine for each bit width</a:t>
            </a:r>
          </a:p>
          <a:p>
            <a:pPr lvl="1"/>
            <a:r>
              <a:rPr lang="en-US" dirty="0"/>
              <a:t>Store bit width in [0, 32] as one byte, combine 16 of those in memory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B26EA4-8469-40CE-894B-EFD64EF8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SIMD Implementation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366C48-C484-4317-9AEF-4C561D367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3A99CED8-7ABB-4A27-AD3D-D9BD09811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216" y="2828926"/>
            <a:ext cx="456102" cy="600074"/>
          </a:xfrm>
          <a:ln w="28575">
            <a:solidFill>
              <a:srgbClr val="7889FB"/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17F0D8F-BD83-4235-8801-70904C714B0C}"/>
              </a:ext>
            </a:extLst>
          </p:cNvPr>
          <p:cNvSpPr txBox="1"/>
          <p:nvPr/>
        </p:nvSpPr>
        <p:spPr>
          <a:xfrm>
            <a:off x="4674906" y="2759631"/>
            <a:ext cx="36444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Lemire, Leonid Boytsov: Decoding billions of integers per second through vectorization.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Exp. 45(1) (2015)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8927D2-8B96-4A5C-BAF0-76699DC9E58D}"/>
              </a:ext>
            </a:extLst>
          </p:cNvPr>
          <p:cNvSpPr/>
          <p:nvPr/>
        </p:nvSpPr>
        <p:spPr>
          <a:xfrm>
            <a:off x="1804061" y="5424992"/>
            <a:ext cx="180000" cy="36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E01A7B63-1A0D-4CC1-B6B2-E18A8D7DF959}"/>
              </a:ext>
            </a:extLst>
          </p:cNvPr>
          <p:cNvSpPr/>
          <p:nvPr/>
        </p:nvSpPr>
        <p:spPr>
          <a:xfrm>
            <a:off x="2596061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508BA15-A480-4DD3-AF19-55A7405756CA}"/>
              </a:ext>
            </a:extLst>
          </p:cNvPr>
          <p:cNvSpPr/>
          <p:nvPr/>
        </p:nvSpPr>
        <p:spPr>
          <a:xfrm>
            <a:off x="1984061" y="5424992"/>
            <a:ext cx="180000" cy="36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ED3A01AB-71EF-4AA8-9A19-493EFA46C7B1}"/>
              </a:ext>
            </a:extLst>
          </p:cNvPr>
          <p:cNvSpPr/>
          <p:nvPr/>
        </p:nvSpPr>
        <p:spPr>
          <a:xfrm>
            <a:off x="2416061" y="5424992"/>
            <a:ext cx="180000" cy="36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421E64F-A903-4ED9-87C2-BDE127214148}"/>
              </a:ext>
            </a:extLst>
          </p:cNvPr>
          <p:cNvSpPr/>
          <p:nvPr/>
        </p:nvSpPr>
        <p:spPr>
          <a:xfrm>
            <a:off x="4465204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08E2417-04E4-4FB0-89C5-3A0B35BD58CB}"/>
              </a:ext>
            </a:extLst>
          </p:cNvPr>
          <p:cNvSpPr/>
          <p:nvPr/>
        </p:nvSpPr>
        <p:spPr>
          <a:xfrm>
            <a:off x="5545204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22E8AA5F-22C1-4C9A-BBF4-0AF291F05108}"/>
              </a:ext>
            </a:extLst>
          </p:cNvPr>
          <p:cNvSpPr/>
          <p:nvPr/>
        </p:nvSpPr>
        <p:spPr>
          <a:xfrm>
            <a:off x="6625204" y="5424992"/>
            <a:ext cx="1080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16 byte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28E812D-2670-4EFF-9BF0-7BC9C9B98D62}"/>
              </a:ext>
            </a:extLst>
          </p:cNvPr>
          <p:cNvSpPr txBox="1"/>
          <p:nvPr/>
        </p:nvSpPr>
        <p:spPr>
          <a:xfrm>
            <a:off x="2213860" y="5361492"/>
            <a:ext cx="16350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FD5B602-C954-4DA1-AB8C-7D44331F007A}"/>
              </a:ext>
            </a:extLst>
          </p:cNvPr>
          <p:cNvSpPr txBox="1"/>
          <p:nvPr/>
        </p:nvSpPr>
        <p:spPr>
          <a:xfrm>
            <a:off x="4017001" y="5361492"/>
            <a:ext cx="16350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4211EE99-210A-461A-BDEC-195223A78A4B}"/>
              </a:ext>
            </a:extLst>
          </p:cNvPr>
          <p:cNvSpPr/>
          <p:nvPr/>
        </p:nvSpPr>
        <p:spPr>
          <a:xfrm rot="5400000">
            <a:off x="2112219" y="5539950"/>
            <a:ext cx="175684" cy="792000"/>
          </a:xfrm>
          <a:prstGeom prst="rightBrace">
            <a:avLst>
              <a:gd name="adj1" fmla="val 58935"/>
              <a:gd name="adj2" fmla="val 67640"/>
            </a:avLst>
          </a:prstGeom>
          <a:ln w="127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eschweifte Klammer rechts 62">
            <a:extLst>
              <a:ext uri="{FF2B5EF4-FFF2-40B4-BE49-F238E27FC236}">
                <a16:creationId xmlns:a16="http://schemas.microsoft.com/office/drawing/2014/main" id="{F540CDD7-D691-48BA-B909-3801E3C95C09}"/>
              </a:ext>
            </a:extLst>
          </p:cNvPr>
          <p:cNvSpPr/>
          <p:nvPr/>
        </p:nvSpPr>
        <p:spPr>
          <a:xfrm rot="5400000">
            <a:off x="3048219" y="5395950"/>
            <a:ext cx="175684" cy="1080000"/>
          </a:xfrm>
          <a:prstGeom prst="rightBrace">
            <a:avLst>
              <a:gd name="adj1" fmla="val 5893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eschweifte Klammer rechts 63">
            <a:extLst>
              <a:ext uri="{FF2B5EF4-FFF2-40B4-BE49-F238E27FC236}">
                <a16:creationId xmlns:a16="http://schemas.microsoft.com/office/drawing/2014/main" id="{A96D6060-FABE-4C28-8E17-186534E7D6C5}"/>
              </a:ext>
            </a:extLst>
          </p:cNvPr>
          <p:cNvSpPr/>
          <p:nvPr/>
        </p:nvSpPr>
        <p:spPr>
          <a:xfrm rot="5400000">
            <a:off x="5997362" y="4315950"/>
            <a:ext cx="175684" cy="3240000"/>
          </a:xfrm>
          <a:prstGeom prst="rightBrace">
            <a:avLst>
              <a:gd name="adj1" fmla="val 58935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0E7282-0F78-4473-97D4-9A855CF23FA0}"/>
              </a:ext>
            </a:extLst>
          </p:cNvPr>
          <p:cNvSpPr txBox="1"/>
          <p:nvPr/>
        </p:nvSpPr>
        <p:spPr>
          <a:xfrm>
            <a:off x="721784" y="5987187"/>
            <a:ext cx="157382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 widths: 16x 1 byte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D7B881BB-1AC0-49A9-9CB4-D67F0F1FA332}"/>
              </a:ext>
            </a:extLst>
          </p:cNvPr>
          <p:cNvSpPr txBox="1"/>
          <p:nvPr/>
        </p:nvSpPr>
        <p:spPr>
          <a:xfrm>
            <a:off x="2438135" y="5987187"/>
            <a:ext cx="126150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 0 (1 bit/int)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7575A72-9201-401A-B434-8D31EC147621}"/>
              </a:ext>
            </a:extLst>
          </p:cNvPr>
          <p:cNvSpPr txBox="1"/>
          <p:nvPr/>
        </p:nvSpPr>
        <p:spPr>
          <a:xfrm>
            <a:off x="5408768" y="5987187"/>
            <a:ext cx="135287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 15 (3 bit/int)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646652D-98D4-4135-9CF7-4D96EB3A9DC7}"/>
              </a:ext>
            </a:extLst>
          </p:cNvPr>
          <p:cNvSpPr txBox="1"/>
          <p:nvPr/>
        </p:nvSpPr>
        <p:spPr>
          <a:xfrm>
            <a:off x="3767037" y="5987187"/>
            <a:ext cx="126150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 1 (0 bit/int)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705A758-2B99-4352-B180-F1B7D32CAA99}"/>
              </a:ext>
            </a:extLst>
          </p:cNvPr>
          <p:cNvCxnSpPr>
            <a:stCxn id="67" idx="0"/>
          </p:cNvCxnSpPr>
          <p:nvPr/>
        </p:nvCxnSpPr>
        <p:spPr>
          <a:xfrm flipH="1" flipV="1">
            <a:off x="3699635" y="5784992"/>
            <a:ext cx="698152" cy="2021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hteck 67">
            <a:extLst>
              <a:ext uri="{FF2B5EF4-FFF2-40B4-BE49-F238E27FC236}">
                <a16:creationId xmlns:a16="http://schemas.microsoft.com/office/drawing/2014/main" id="{FA9A532E-76E6-43B6-AFDB-173B23F29810}"/>
              </a:ext>
            </a:extLst>
          </p:cNvPr>
          <p:cNvSpPr/>
          <p:nvPr/>
        </p:nvSpPr>
        <p:spPr>
          <a:xfrm>
            <a:off x="3676061" y="5424992"/>
            <a:ext cx="36000" cy="36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5" grpId="0"/>
      <p:bldP spid="62" grpId="0"/>
      <p:bldP spid="6" grpId="0" animBg="1"/>
      <p:bldP spid="63" grpId="0" animBg="1"/>
      <p:bldP spid="64" grpId="0" animBg="1"/>
      <p:bldP spid="7" grpId="0"/>
      <p:bldP spid="65" grpId="0"/>
      <p:bldP spid="66" grpId="0"/>
      <p:bldP spid="67" grpId="0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hteck 205">
            <a:extLst>
              <a:ext uri="{FF2B5EF4-FFF2-40B4-BE49-F238E27FC236}">
                <a16:creationId xmlns:a16="http://schemas.microsoft.com/office/drawing/2014/main" id="{FF637C5D-6E63-4168-A200-DC7BC056B91F}"/>
              </a:ext>
            </a:extLst>
          </p:cNvPr>
          <p:cNvSpPr/>
          <p:nvPr/>
        </p:nvSpPr>
        <p:spPr>
          <a:xfrm>
            <a:off x="6959021" y="2572871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hteck 206">
            <a:extLst>
              <a:ext uri="{FF2B5EF4-FFF2-40B4-BE49-F238E27FC236}">
                <a16:creationId xmlns:a16="http://schemas.microsoft.com/office/drawing/2014/main" id="{37A97123-DCE4-4DB5-B7D8-501CA237D7DD}"/>
              </a:ext>
            </a:extLst>
          </p:cNvPr>
          <p:cNvSpPr/>
          <p:nvPr/>
        </p:nvSpPr>
        <p:spPr>
          <a:xfrm>
            <a:off x="6959021" y="2759732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hteck 207">
            <a:extLst>
              <a:ext uri="{FF2B5EF4-FFF2-40B4-BE49-F238E27FC236}">
                <a16:creationId xmlns:a16="http://schemas.microsoft.com/office/drawing/2014/main" id="{C63F8097-20EA-43A8-A052-1AC7FB015FE1}"/>
              </a:ext>
            </a:extLst>
          </p:cNvPr>
          <p:cNvSpPr/>
          <p:nvPr/>
        </p:nvSpPr>
        <p:spPr>
          <a:xfrm>
            <a:off x="6959021" y="2944877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hteck 208">
            <a:extLst>
              <a:ext uri="{FF2B5EF4-FFF2-40B4-BE49-F238E27FC236}">
                <a16:creationId xmlns:a16="http://schemas.microsoft.com/office/drawing/2014/main" id="{A400EF90-233E-4DF4-985C-CDC1FC78699D}"/>
              </a:ext>
            </a:extLst>
          </p:cNvPr>
          <p:cNvSpPr/>
          <p:nvPr/>
        </p:nvSpPr>
        <p:spPr>
          <a:xfrm>
            <a:off x="6959021" y="3130023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hteck 197">
            <a:extLst>
              <a:ext uri="{FF2B5EF4-FFF2-40B4-BE49-F238E27FC236}">
                <a16:creationId xmlns:a16="http://schemas.microsoft.com/office/drawing/2014/main" id="{02D23C55-46E8-4B9C-8C4A-278F061E47BC}"/>
              </a:ext>
            </a:extLst>
          </p:cNvPr>
          <p:cNvSpPr/>
          <p:nvPr/>
        </p:nvSpPr>
        <p:spPr>
          <a:xfrm>
            <a:off x="767991" y="3082567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hteck 201">
            <a:extLst>
              <a:ext uri="{FF2B5EF4-FFF2-40B4-BE49-F238E27FC236}">
                <a16:creationId xmlns:a16="http://schemas.microsoft.com/office/drawing/2014/main" id="{9AB2B14B-A064-4AEF-872C-838073236638}"/>
              </a:ext>
            </a:extLst>
          </p:cNvPr>
          <p:cNvSpPr/>
          <p:nvPr/>
        </p:nvSpPr>
        <p:spPr>
          <a:xfrm>
            <a:off x="769752" y="2903796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hteck 202">
            <a:extLst>
              <a:ext uri="{FF2B5EF4-FFF2-40B4-BE49-F238E27FC236}">
                <a16:creationId xmlns:a16="http://schemas.microsoft.com/office/drawing/2014/main" id="{FA39D55B-E2F5-440D-90DF-35DC001430BD}"/>
              </a:ext>
            </a:extLst>
          </p:cNvPr>
          <p:cNvSpPr/>
          <p:nvPr/>
        </p:nvSpPr>
        <p:spPr>
          <a:xfrm>
            <a:off x="771513" y="2725025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hteck 203">
            <a:extLst>
              <a:ext uri="{FF2B5EF4-FFF2-40B4-BE49-F238E27FC236}">
                <a16:creationId xmlns:a16="http://schemas.microsoft.com/office/drawing/2014/main" id="{4357F4C0-C9FE-4D61-B794-AA8CE355C886}"/>
              </a:ext>
            </a:extLst>
          </p:cNvPr>
          <p:cNvSpPr/>
          <p:nvPr/>
        </p:nvSpPr>
        <p:spPr>
          <a:xfrm>
            <a:off x="773274" y="2546254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966D5C4D-1F41-470B-A7F8-F0E30F84EA49}"/>
              </a:ext>
            </a:extLst>
          </p:cNvPr>
          <p:cNvSpPr/>
          <p:nvPr/>
        </p:nvSpPr>
        <p:spPr>
          <a:xfrm>
            <a:off x="769752" y="3264755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D405C17B-A3D3-4804-9555-00162DCC731B}"/>
              </a:ext>
            </a:extLst>
          </p:cNvPr>
          <p:cNvSpPr/>
          <p:nvPr/>
        </p:nvSpPr>
        <p:spPr>
          <a:xfrm>
            <a:off x="1275102" y="2551616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F1B5BA0A-DA6C-4CB6-A0C6-A8C0C1970CF3}"/>
              </a:ext>
            </a:extLst>
          </p:cNvPr>
          <p:cNvSpPr/>
          <p:nvPr/>
        </p:nvSpPr>
        <p:spPr>
          <a:xfrm>
            <a:off x="1128252" y="2731616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v5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4D5AF1CE-E9E8-46F5-8C0C-FE98817ADA25}"/>
              </a:ext>
            </a:extLst>
          </p:cNvPr>
          <p:cNvSpPr/>
          <p:nvPr/>
        </p:nvSpPr>
        <p:spPr>
          <a:xfrm>
            <a:off x="987102" y="2904755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v9</a:t>
            </a: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EFF9D08-1A2B-442C-AE39-A502A0F0AD4F}"/>
              </a:ext>
            </a:extLst>
          </p:cNvPr>
          <p:cNvSpPr/>
          <p:nvPr/>
        </p:nvSpPr>
        <p:spPr>
          <a:xfrm>
            <a:off x="843102" y="3084755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v13</a:t>
            </a: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E3A705EC-2419-4D6F-BCBF-9C636ABF41C9}"/>
              </a:ext>
            </a:extLst>
          </p:cNvPr>
          <p:cNvSpPr/>
          <p:nvPr/>
        </p:nvSpPr>
        <p:spPr>
          <a:xfrm>
            <a:off x="6959021" y="3293468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3BB0D5D1-FFEE-46F6-B095-9ABF9CEF7AD8}"/>
              </a:ext>
            </a:extLst>
          </p:cNvPr>
          <p:cNvSpPr/>
          <p:nvPr/>
        </p:nvSpPr>
        <p:spPr>
          <a:xfrm>
            <a:off x="6959021" y="3480329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3F963554-C380-4A2F-A263-64BC12F920F0}"/>
              </a:ext>
            </a:extLst>
          </p:cNvPr>
          <p:cNvSpPr/>
          <p:nvPr/>
        </p:nvSpPr>
        <p:spPr>
          <a:xfrm>
            <a:off x="6959021" y="3665474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id="{92C878FE-026E-48D7-A275-7571486A52CD}"/>
              </a:ext>
            </a:extLst>
          </p:cNvPr>
          <p:cNvSpPr/>
          <p:nvPr/>
        </p:nvSpPr>
        <p:spPr>
          <a:xfrm>
            <a:off x="6959021" y="3850620"/>
            <a:ext cx="1152000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B26EA4-8469-40CE-894B-EFD64EF8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SIMD Implementation, cont.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366C48-C484-4317-9AEF-4C561D367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9B4E44-9D80-4070-9466-A9B96F92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391709"/>
          </a:xfrm>
        </p:spPr>
        <p:txBody>
          <a:bodyPr/>
          <a:lstStyle/>
          <a:p>
            <a:r>
              <a:rPr lang="en-US" dirty="0"/>
              <a:t>Vectorized (un)packing</a:t>
            </a:r>
          </a:p>
        </p:txBody>
      </p:sp>
      <p:pic>
        <p:nvPicPr>
          <p:cNvPr id="36" name="Inhaltsplatzhalter 5">
            <a:extLst>
              <a:ext uri="{FF2B5EF4-FFF2-40B4-BE49-F238E27FC236}">
                <a16:creationId xmlns:a16="http://schemas.microsoft.com/office/drawing/2014/main" id="{667129BA-4B96-481E-88DB-10F09974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16" y="1151841"/>
            <a:ext cx="456102" cy="600074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67D72DDD-D231-4432-AAC6-6FDD43F61EB0}"/>
              </a:ext>
            </a:extLst>
          </p:cNvPr>
          <p:cNvSpPr txBox="1"/>
          <p:nvPr/>
        </p:nvSpPr>
        <p:spPr>
          <a:xfrm>
            <a:off x="5011426" y="1082546"/>
            <a:ext cx="330788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Lemire, Leonid Boytsov: Decoding billions of integers per second through vectorization.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Exp.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45(1) (2015)]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BAA506F3-D4B2-42E8-8BA3-6C10D7CF527B}"/>
              </a:ext>
            </a:extLst>
          </p:cNvPr>
          <p:cNvSpPr/>
          <p:nvPr/>
        </p:nvSpPr>
        <p:spPr>
          <a:xfrm>
            <a:off x="1599102" y="2551616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F42D0AC6-07F6-4D90-8CB3-EB8527A3165E}"/>
              </a:ext>
            </a:extLst>
          </p:cNvPr>
          <p:cNvSpPr/>
          <p:nvPr/>
        </p:nvSpPr>
        <p:spPr>
          <a:xfrm>
            <a:off x="951102" y="2551616"/>
            <a:ext cx="324000" cy="18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AFA0ED3F-207F-4C36-9C3C-3C32C5A7E33B}"/>
              </a:ext>
            </a:extLst>
          </p:cNvPr>
          <p:cNvSpPr/>
          <p:nvPr/>
        </p:nvSpPr>
        <p:spPr>
          <a:xfrm>
            <a:off x="771102" y="2551616"/>
            <a:ext cx="180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D67F56-1CA2-44F0-A3F3-DA4E7D85BC4C}"/>
              </a:ext>
            </a:extLst>
          </p:cNvPr>
          <p:cNvSpPr/>
          <p:nvPr/>
        </p:nvSpPr>
        <p:spPr>
          <a:xfrm>
            <a:off x="1452252" y="2731616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0AF402C4-F6C3-40D5-9991-406FD4787E96}"/>
              </a:ext>
            </a:extLst>
          </p:cNvPr>
          <p:cNvSpPr/>
          <p:nvPr/>
        </p:nvSpPr>
        <p:spPr>
          <a:xfrm>
            <a:off x="771102" y="2731616"/>
            <a:ext cx="36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700567A-3287-4BEB-A261-3127E1180BA0}"/>
              </a:ext>
            </a:extLst>
          </p:cNvPr>
          <p:cNvSpPr/>
          <p:nvPr/>
        </p:nvSpPr>
        <p:spPr>
          <a:xfrm>
            <a:off x="1311102" y="2904755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v8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9B5A9422-A6CE-483E-811C-1FE56A215B5C}"/>
              </a:ext>
            </a:extLst>
          </p:cNvPr>
          <p:cNvSpPr/>
          <p:nvPr/>
        </p:nvSpPr>
        <p:spPr>
          <a:xfrm>
            <a:off x="769752" y="2904755"/>
            <a:ext cx="216000" cy="18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1247364A-22C7-47E9-9B2B-6AE1CB493E22}"/>
              </a:ext>
            </a:extLst>
          </p:cNvPr>
          <p:cNvSpPr/>
          <p:nvPr/>
        </p:nvSpPr>
        <p:spPr>
          <a:xfrm>
            <a:off x="1491102" y="3084755"/>
            <a:ext cx="324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v11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F08A6972-EB66-4A0D-812A-A41A9C59542C}"/>
              </a:ext>
            </a:extLst>
          </p:cNvPr>
          <p:cNvSpPr/>
          <p:nvPr/>
        </p:nvSpPr>
        <p:spPr>
          <a:xfrm>
            <a:off x="1167102" y="3084755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v12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686C8AD6-DE04-46FF-9BF7-A64D7B161A58}"/>
              </a:ext>
            </a:extLst>
          </p:cNvPr>
          <p:cNvSpPr/>
          <p:nvPr/>
        </p:nvSpPr>
        <p:spPr>
          <a:xfrm>
            <a:off x="769752" y="3084755"/>
            <a:ext cx="72000" cy="18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E819BBB6-AD63-46F6-8770-63C2103CA675}"/>
              </a:ext>
            </a:extLst>
          </p:cNvPr>
          <p:cNvSpPr/>
          <p:nvPr/>
        </p:nvSpPr>
        <p:spPr>
          <a:xfrm>
            <a:off x="1342118" y="3264755"/>
            <a:ext cx="324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v15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D883E52F-2282-47AC-8FD7-54778EB94D64}"/>
              </a:ext>
            </a:extLst>
          </p:cNvPr>
          <p:cNvSpPr/>
          <p:nvPr/>
        </p:nvSpPr>
        <p:spPr>
          <a:xfrm>
            <a:off x="1779102" y="2731616"/>
            <a:ext cx="144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07940A5-00C7-40EE-8D0E-A9469C8147B8}"/>
              </a:ext>
            </a:extLst>
          </p:cNvPr>
          <p:cNvSpPr/>
          <p:nvPr/>
        </p:nvSpPr>
        <p:spPr>
          <a:xfrm>
            <a:off x="804252" y="2731616"/>
            <a:ext cx="324000" cy="18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v6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B7C79530-EFB3-4325-B50C-EB9686E64ECE}"/>
              </a:ext>
            </a:extLst>
          </p:cNvPr>
          <p:cNvSpPr/>
          <p:nvPr/>
        </p:nvSpPr>
        <p:spPr>
          <a:xfrm>
            <a:off x="1635102" y="2904755"/>
            <a:ext cx="288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9E48D226-1009-472C-A20D-53B0D22FC4C0}"/>
              </a:ext>
            </a:extLst>
          </p:cNvPr>
          <p:cNvSpPr/>
          <p:nvPr/>
        </p:nvSpPr>
        <p:spPr>
          <a:xfrm>
            <a:off x="1815102" y="3084755"/>
            <a:ext cx="108000" cy="18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681C4C97-14CD-4DD8-80F0-3F45EDA9797E}"/>
              </a:ext>
            </a:extLst>
          </p:cNvPr>
          <p:cNvSpPr/>
          <p:nvPr/>
        </p:nvSpPr>
        <p:spPr>
          <a:xfrm>
            <a:off x="1667991" y="3264755"/>
            <a:ext cx="252000" cy="180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D2C7B337-18B0-4CCE-AB10-B61CE4B461D6}"/>
              </a:ext>
            </a:extLst>
          </p:cNvPr>
          <p:cNvSpPr/>
          <p:nvPr/>
        </p:nvSpPr>
        <p:spPr>
          <a:xfrm>
            <a:off x="7787423" y="2569909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49F15F66-44A0-4CD4-ABB5-A0BD4EE26F95}"/>
              </a:ext>
            </a:extLst>
          </p:cNvPr>
          <p:cNvSpPr/>
          <p:nvPr/>
        </p:nvSpPr>
        <p:spPr>
          <a:xfrm>
            <a:off x="7463423" y="2569909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73265882-839B-45FB-9442-9E225855B1D9}"/>
              </a:ext>
            </a:extLst>
          </p:cNvPr>
          <p:cNvSpPr/>
          <p:nvPr/>
        </p:nvSpPr>
        <p:spPr>
          <a:xfrm>
            <a:off x="7139423" y="2569909"/>
            <a:ext cx="324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v8</a:t>
            </a: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7355D7FD-5EDE-48E6-9B90-3C94852F9EF2}"/>
              </a:ext>
            </a:extLst>
          </p:cNvPr>
          <p:cNvSpPr/>
          <p:nvPr/>
        </p:nvSpPr>
        <p:spPr>
          <a:xfrm>
            <a:off x="7967423" y="3290038"/>
            <a:ext cx="144000" cy="186861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6CBFB804-00C4-45DB-8BBE-4286E17A6602}"/>
              </a:ext>
            </a:extLst>
          </p:cNvPr>
          <p:cNvSpPr/>
          <p:nvPr/>
        </p:nvSpPr>
        <p:spPr>
          <a:xfrm>
            <a:off x="6959423" y="2569909"/>
            <a:ext cx="180000" cy="180000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AA41D968-E919-44D0-A0BF-E736F7575488}"/>
              </a:ext>
            </a:extLst>
          </p:cNvPr>
          <p:cNvSpPr/>
          <p:nvPr/>
        </p:nvSpPr>
        <p:spPr>
          <a:xfrm>
            <a:off x="7787289" y="2749952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3E07FA5E-787B-4D71-87AE-D7909AFA0100}"/>
              </a:ext>
            </a:extLst>
          </p:cNvPr>
          <p:cNvSpPr/>
          <p:nvPr/>
        </p:nvSpPr>
        <p:spPr>
          <a:xfrm>
            <a:off x="7463289" y="2749952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v5</a:t>
            </a: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A6373BF4-7E79-4D06-813F-056179392D97}"/>
              </a:ext>
            </a:extLst>
          </p:cNvPr>
          <p:cNvSpPr/>
          <p:nvPr/>
        </p:nvSpPr>
        <p:spPr>
          <a:xfrm>
            <a:off x="7139289" y="2749952"/>
            <a:ext cx="324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v9</a:t>
            </a: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4DE3792B-D5D6-4E23-A234-F6B16BB41633}"/>
              </a:ext>
            </a:extLst>
          </p:cNvPr>
          <p:cNvSpPr/>
          <p:nvPr/>
        </p:nvSpPr>
        <p:spPr>
          <a:xfrm>
            <a:off x="6959289" y="2749952"/>
            <a:ext cx="180000" cy="180000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B67D1A2E-819B-4C61-B25F-A2538DD00A25}"/>
              </a:ext>
            </a:extLst>
          </p:cNvPr>
          <p:cNvSpPr/>
          <p:nvPr/>
        </p:nvSpPr>
        <p:spPr>
          <a:xfrm>
            <a:off x="7787155" y="2929995"/>
            <a:ext cx="324000" cy="180000"/>
          </a:xfrm>
          <a:prstGeom prst="rect">
            <a:avLst/>
          </a:prstGeom>
          <a:solidFill>
            <a:srgbClr val="F70146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7B64A4B7-73F9-4EF4-AD39-BFA529A31569}"/>
              </a:ext>
            </a:extLst>
          </p:cNvPr>
          <p:cNvSpPr/>
          <p:nvPr/>
        </p:nvSpPr>
        <p:spPr>
          <a:xfrm>
            <a:off x="7463155" y="2929995"/>
            <a:ext cx="324000" cy="180000"/>
          </a:xfrm>
          <a:prstGeom prst="rect">
            <a:avLst/>
          </a:prstGeom>
          <a:solidFill>
            <a:srgbClr val="F70146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v6</a:t>
            </a:r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239F3F55-4206-402A-B19D-2EEF8B6A25FA}"/>
              </a:ext>
            </a:extLst>
          </p:cNvPr>
          <p:cNvSpPr/>
          <p:nvPr/>
        </p:nvSpPr>
        <p:spPr>
          <a:xfrm>
            <a:off x="7139155" y="2929995"/>
            <a:ext cx="324000" cy="180000"/>
          </a:xfrm>
          <a:prstGeom prst="rect">
            <a:avLst/>
          </a:prstGeom>
          <a:solidFill>
            <a:srgbClr val="F70146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v10</a:t>
            </a:r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CFDDA488-359C-424A-A706-E4E1BF667E54}"/>
              </a:ext>
            </a:extLst>
          </p:cNvPr>
          <p:cNvSpPr/>
          <p:nvPr/>
        </p:nvSpPr>
        <p:spPr>
          <a:xfrm>
            <a:off x="6959155" y="2929995"/>
            <a:ext cx="180000" cy="180000"/>
          </a:xfrm>
          <a:prstGeom prst="rect">
            <a:avLst/>
          </a:prstGeom>
          <a:solidFill>
            <a:srgbClr val="F70146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E49B26F7-0574-4637-ADBC-0738422A1F05}"/>
              </a:ext>
            </a:extLst>
          </p:cNvPr>
          <p:cNvSpPr/>
          <p:nvPr/>
        </p:nvSpPr>
        <p:spPr>
          <a:xfrm>
            <a:off x="7787021" y="3110038"/>
            <a:ext cx="324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C9F46089-F3EC-4C45-A877-484C09F70EF1}"/>
              </a:ext>
            </a:extLst>
          </p:cNvPr>
          <p:cNvSpPr/>
          <p:nvPr/>
        </p:nvSpPr>
        <p:spPr>
          <a:xfrm>
            <a:off x="7463021" y="3110038"/>
            <a:ext cx="324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v7</a:t>
            </a: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2A2680A4-6615-4219-90AA-18F0206B3178}"/>
              </a:ext>
            </a:extLst>
          </p:cNvPr>
          <p:cNvSpPr/>
          <p:nvPr/>
        </p:nvSpPr>
        <p:spPr>
          <a:xfrm>
            <a:off x="7139021" y="3110038"/>
            <a:ext cx="324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v11</a:t>
            </a: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46BF926B-CF5E-4BD7-970D-832882730962}"/>
              </a:ext>
            </a:extLst>
          </p:cNvPr>
          <p:cNvSpPr/>
          <p:nvPr/>
        </p:nvSpPr>
        <p:spPr>
          <a:xfrm>
            <a:off x="6959021" y="3110038"/>
            <a:ext cx="180000" cy="180000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0E4D932D-82CA-448A-A577-C527C6D96D8D}"/>
              </a:ext>
            </a:extLst>
          </p:cNvPr>
          <p:cNvSpPr/>
          <p:nvPr/>
        </p:nvSpPr>
        <p:spPr>
          <a:xfrm>
            <a:off x="7967423" y="3476899"/>
            <a:ext cx="144000" cy="186861"/>
          </a:xfrm>
          <a:prstGeom prst="rect">
            <a:avLst/>
          </a:prstGeom>
          <a:solidFill>
            <a:srgbClr val="C3CAFD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9A2CFDC2-4D74-4181-8F65-27B626C9EA9B}"/>
              </a:ext>
            </a:extLst>
          </p:cNvPr>
          <p:cNvSpPr/>
          <p:nvPr/>
        </p:nvSpPr>
        <p:spPr>
          <a:xfrm>
            <a:off x="7967423" y="3662044"/>
            <a:ext cx="144000" cy="186861"/>
          </a:xfrm>
          <a:prstGeom prst="rect">
            <a:avLst/>
          </a:prstGeom>
          <a:solidFill>
            <a:srgbClr val="F70146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B3628E5D-8E8C-4451-BEC3-AA7A40F690FD}"/>
              </a:ext>
            </a:extLst>
          </p:cNvPr>
          <p:cNvSpPr/>
          <p:nvPr/>
        </p:nvSpPr>
        <p:spPr>
          <a:xfrm>
            <a:off x="7967423" y="3847190"/>
            <a:ext cx="144000" cy="186861"/>
          </a:xfrm>
          <a:prstGeom prst="rect">
            <a:avLst/>
          </a:prstGeom>
          <a:solidFill>
            <a:srgbClr val="FF9FBA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079703B1-57D7-4277-A73C-3E2FB2F8011B}"/>
              </a:ext>
            </a:extLst>
          </p:cNvPr>
          <p:cNvSpPr txBox="1"/>
          <p:nvPr/>
        </p:nvSpPr>
        <p:spPr>
          <a:xfrm>
            <a:off x="504452" y="1963466"/>
            <a:ext cx="168110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Compressed (9 bit/int)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5F24F951-36F6-45DE-AE0B-581CA6ADB3D8}"/>
              </a:ext>
            </a:extLst>
          </p:cNvPr>
          <p:cNvSpPr txBox="1"/>
          <p:nvPr/>
        </p:nvSpPr>
        <p:spPr>
          <a:xfrm>
            <a:off x="6676667" y="1963466"/>
            <a:ext cx="168110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Compressed (9 bit/int)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97E20BEC-4930-4ADC-9857-E05DD4037E60}"/>
              </a:ext>
            </a:extLst>
          </p:cNvPr>
          <p:cNvGrpSpPr/>
          <p:nvPr/>
        </p:nvGrpSpPr>
        <p:grpSpPr>
          <a:xfrm>
            <a:off x="3443737" y="1954013"/>
            <a:ext cx="1965539" cy="3731798"/>
            <a:chOff x="3443737" y="1954013"/>
            <a:chExt cx="1965539" cy="3731798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4A527FA-7FC1-47A1-87C5-33825A50A741}"/>
                </a:ext>
              </a:extLst>
            </p:cNvPr>
            <p:cNvSpPr/>
            <p:nvPr/>
          </p:nvSpPr>
          <p:spPr>
            <a:xfrm>
              <a:off x="3771546" y="231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84C04E6-EB57-4A39-B22D-3E59A6C122EB}"/>
                </a:ext>
              </a:extLst>
            </p:cNvPr>
            <p:cNvSpPr/>
            <p:nvPr/>
          </p:nvSpPr>
          <p:spPr>
            <a:xfrm>
              <a:off x="4599546" y="2314532"/>
              <a:ext cx="324000" cy="1800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v0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6C7F48A0-0276-4B9A-919D-6FC81780A0F6}"/>
                </a:ext>
              </a:extLst>
            </p:cNvPr>
            <p:cNvSpPr/>
            <p:nvPr/>
          </p:nvSpPr>
          <p:spPr>
            <a:xfrm>
              <a:off x="3771546" y="249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020FE202-58EC-4B65-886E-5CAE30C5383D}"/>
                </a:ext>
              </a:extLst>
            </p:cNvPr>
            <p:cNvSpPr/>
            <p:nvPr/>
          </p:nvSpPr>
          <p:spPr>
            <a:xfrm>
              <a:off x="4599546" y="2494532"/>
              <a:ext cx="324000" cy="180000"/>
            </a:xfrm>
            <a:prstGeom prst="rect">
              <a:avLst/>
            </a:prstGeom>
            <a:solidFill>
              <a:srgbClr val="C3CAFD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AD836AB-513C-4C41-87B0-0FA47CBA158F}"/>
                </a:ext>
              </a:extLst>
            </p:cNvPr>
            <p:cNvSpPr/>
            <p:nvPr/>
          </p:nvSpPr>
          <p:spPr>
            <a:xfrm>
              <a:off x="3771546" y="267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5C8C374E-E476-4E88-8B0D-BE347DC2E331}"/>
                </a:ext>
              </a:extLst>
            </p:cNvPr>
            <p:cNvSpPr/>
            <p:nvPr/>
          </p:nvSpPr>
          <p:spPr>
            <a:xfrm>
              <a:off x="4599546" y="2674532"/>
              <a:ext cx="324000" cy="180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v2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3A9CCC1C-6184-4133-86CF-5D88704B088B}"/>
                </a:ext>
              </a:extLst>
            </p:cNvPr>
            <p:cNvSpPr/>
            <p:nvPr/>
          </p:nvSpPr>
          <p:spPr>
            <a:xfrm>
              <a:off x="3771546" y="285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9154977-FFBC-4B2A-9F6E-A34A6F2AFBDF}"/>
                </a:ext>
              </a:extLst>
            </p:cNvPr>
            <p:cNvSpPr/>
            <p:nvPr/>
          </p:nvSpPr>
          <p:spPr>
            <a:xfrm>
              <a:off x="4599546" y="2854532"/>
              <a:ext cx="324000" cy="180000"/>
            </a:xfrm>
            <a:prstGeom prst="rect">
              <a:avLst/>
            </a:prstGeom>
            <a:solidFill>
              <a:srgbClr val="FF9FBA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v3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7F348AC-06F5-490E-B691-7FEA2865F04D}"/>
                </a:ext>
              </a:extLst>
            </p:cNvPr>
            <p:cNvSpPr/>
            <p:nvPr/>
          </p:nvSpPr>
          <p:spPr>
            <a:xfrm>
              <a:off x="3771546" y="303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6F6F768C-085F-4D1A-8940-0B4F87BCB93D}"/>
                </a:ext>
              </a:extLst>
            </p:cNvPr>
            <p:cNvSpPr/>
            <p:nvPr/>
          </p:nvSpPr>
          <p:spPr>
            <a:xfrm>
              <a:off x="4599546" y="3034532"/>
              <a:ext cx="324000" cy="1800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v4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C6BC046-3DC1-4681-989C-8A050972F545}"/>
                </a:ext>
              </a:extLst>
            </p:cNvPr>
            <p:cNvSpPr/>
            <p:nvPr/>
          </p:nvSpPr>
          <p:spPr>
            <a:xfrm>
              <a:off x="3771546" y="321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3CF8C6A-0A74-498F-A7A7-1E6A4C254F52}"/>
                </a:ext>
              </a:extLst>
            </p:cNvPr>
            <p:cNvSpPr/>
            <p:nvPr/>
          </p:nvSpPr>
          <p:spPr>
            <a:xfrm>
              <a:off x="4599546" y="3214532"/>
              <a:ext cx="324000" cy="180000"/>
            </a:xfrm>
            <a:prstGeom prst="rect">
              <a:avLst/>
            </a:prstGeom>
            <a:solidFill>
              <a:srgbClr val="C3CAFD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v5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51A6845C-B82F-4E45-8B3D-0AC2CA1BCB73}"/>
                </a:ext>
              </a:extLst>
            </p:cNvPr>
            <p:cNvSpPr/>
            <p:nvPr/>
          </p:nvSpPr>
          <p:spPr>
            <a:xfrm>
              <a:off x="3771546" y="339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8E0B0951-3692-4895-8D98-951A0F333FEF}"/>
                </a:ext>
              </a:extLst>
            </p:cNvPr>
            <p:cNvSpPr/>
            <p:nvPr/>
          </p:nvSpPr>
          <p:spPr>
            <a:xfrm>
              <a:off x="4599546" y="3394532"/>
              <a:ext cx="324000" cy="180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v6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0BF09AB4-37E4-433D-8BBF-759F506ED6A1}"/>
                </a:ext>
              </a:extLst>
            </p:cNvPr>
            <p:cNvSpPr/>
            <p:nvPr/>
          </p:nvSpPr>
          <p:spPr>
            <a:xfrm>
              <a:off x="3771546" y="357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37C940FC-D4FB-4DE2-BB72-CF6737FDE31E}"/>
                </a:ext>
              </a:extLst>
            </p:cNvPr>
            <p:cNvSpPr/>
            <p:nvPr/>
          </p:nvSpPr>
          <p:spPr>
            <a:xfrm>
              <a:off x="4599546" y="3574532"/>
              <a:ext cx="324000" cy="180000"/>
            </a:xfrm>
            <a:prstGeom prst="rect">
              <a:avLst/>
            </a:prstGeom>
            <a:solidFill>
              <a:srgbClr val="FF9FBA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v7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D19A44FD-939A-40F2-9658-EFA39F2F0133}"/>
                </a:ext>
              </a:extLst>
            </p:cNvPr>
            <p:cNvSpPr/>
            <p:nvPr/>
          </p:nvSpPr>
          <p:spPr>
            <a:xfrm>
              <a:off x="3771546" y="375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19FAD4A-6514-4975-94E5-C6DF7BE81E13}"/>
                </a:ext>
              </a:extLst>
            </p:cNvPr>
            <p:cNvSpPr/>
            <p:nvPr/>
          </p:nvSpPr>
          <p:spPr>
            <a:xfrm>
              <a:off x="4599546" y="3754532"/>
              <a:ext cx="324000" cy="1800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v8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6BFC2C5D-7372-4D06-B47F-5EF26485872C}"/>
                </a:ext>
              </a:extLst>
            </p:cNvPr>
            <p:cNvSpPr/>
            <p:nvPr/>
          </p:nvSpPr>
          <p:spPr>
            <a:xfrm>
              <a:off x="3771546" y="393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382C9AF7-6265-49DE-ABFA-3A2DD2760D1B}"/>
                </a:ext>
              </a:extLst>
            </p:cNvPr>
            <p:cNvSpPr/>
            <p:nvPr/>
          </p:nvSpPr>
          <p:spPr>
            <a:xfrm>
              <a:off x="4599546" y="3934532"/>
              <a:ext cx="324000" cy="180000"/>
            </a:xfrm>
            <a:prstGeom prst="rect">
              <a:avLst/>
            </a:prstGeom>
            <a:solidFill>
              <a:srgbClr val="C3CAFD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v9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30F5E08E-4993-4A8E-B243-A1677EB1B7DD}"/>
                </a:ext>
              </a:extLst>
            </p:cNvPr>
            <p:cNvSpPr/>
            <p:nvPr/>
          </p:nvSpPr>
          <p:spPr>
            <a:xfrm>
              <a:off x="3771546" y="411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1656C221-65D4-4DC7-A5D6-21579EFC0377}"/>
                </a:ext>
              </a:extLst>
            </p:cNvPr>
            <p:cNvSpPr/>
            <p:nvPr/>
          </p:nvSpPr>
          <p:spPr>
            <a:xfrm>
              <a:off x="4599546" y="4114532"/>
              <a:ext cx="324000" cy="180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v10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F670FCA-52C8-4996-96C8-0242B3235F9F}"/>
                </a:ext>
              </a:extLst>
            </p:cNvPr>
            <p:cNvSpPr/>
            <p:nvPr/>
          </p:nvSpPr>
          <p:spPr>
            <a:xfrm>
              <a:off x="3771546" y="429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BED3286-CD9E-4ADA-A512-C393BC0F43AB}"/>
                </a:ext>
              </a:extLst>
            </p:cNvPr>
            <p:cNvSpPr/>
            <p:nvPr/>
          </p:nvSpPr>
          <p:spPr>
            <a:xfrm>
              <a:off x="4599546" y="4294532"/>
              <a:ext cx="324000" cy="180000"/>
            </a:xfrm>
            <a:prstGeom prst="rect">
              <a:avLst/>
            </a:prstGeom>
            <a:solidFill>
              <a:srgbClr val="FF9FBA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v11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A580DA06-975D-4953-9E8D-15EB4F42C0C1}"/>
                </a:ext>
              </a:extLst>
            </p:cNvPr>
            <p:cNvSpPr/>
            <p:nvPr/>
          </p:nvSpPr>
          <p:spPr>
            <a:xfrm>
              <a:off x="3771546" y="447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41BE05AC-781B-441E-BC9E-9E4FAD36DE99}"/>
                </a:ext>
              </a:extLst>
            </p:cNvPr>
            <p:cNvSpPr/>
            <p:nvPr/>
          </p:nvSpPr>
          <p:spPr>
            <a:xfrm>
              <a:off x="4599546" y="4474532"/>
              <a:ext cx="324000" cy="1800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v12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9348A8DD-C0F7-4FB5-8963-66D8EEB9CEC9}"/>
                </a:ext>
              </a:extLst>
            </p:cNvPr>
            <p:cNvSpPr/>
            <p:nvPr/>
          </p:nvSpPr>
          <p:spPr>
            <a:xfrm>
              <a:off x="3771546" y="465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F17450B8-9D1E-462F-8E85-FDD37C84494F}"/>
                </a:ext>
              </a:extLst>
            </p:cNvPr>
            <p:cNvSpPr/>
            <p:nvPr/>
          </p:nvSpPr>
          <p:spPr>
            <a:xfrm>
              <a:off x="4599546" y="4654532"/>
              <a:ext cx="324000" cy="180000"/>
            </a:xfrm>
            <a:prstGeom prst="rect">
              <a:avLst/>
            </a:prstGeom>
            <a:solidFill>
              <a:srgbClr val="C3CAFD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v13</a:t>
              </a: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CE5A3672-FBE7-4CAA-ACE8-C78DA2FD2DED}"/>
                </a:ext>
              </a:extLst>
            </p:cNvPr>
            <p:cNvSpPr/>
            <p:nvPr/>
          </p:nvSpPr>
          <p:spPr>
            <a:xfrm>
              <a:off x="3771546" y="483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7EA82F21-E9B9-497D-AC40-D57EF7D39C87}"/>
                </a:ext>
              </a:extLst>
            </p:cNvPr>
            <p:cNvSpPr/>
            <p:nvPr/>
          </p:nvSpPr>
          <p:spPr>
            <a:xfrm>
              <a:off x="4599546" y="4834532"/>
              <a:ext cx="324000" cy="180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v14</a:t>
              </a: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0BC22322-F53B-4C00-9C59-480A9ADFB1EA}"/>
                </a:ext>
              </a:extLst>
            </p:cNvPr>
            <p:cNvSpPr/>
            <p:nvPr/>
          </p:nvSpPr>
          <p:spPr>
            <a:xfrm>
              <a:off x="3771546" y="5014532"/>
              <a:ext cx="1152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6F87722-9C13-4CE4-BD10-3DE269D4A91B}"/>
                </a:ext>
              </a:extLst>
            </p:cNvPr>
            <p:cNvSpPr/>
            <p:nvPr/>
          </p:nvSpPr>
          <p:spPr>
            <a:xfrm>
              <a:off x="4599546" y="5014532"/>
              <a:ext cx="324000" cy="180000"/>
            </a:xfrm>
            <a:prstGeom prst="rect">
              <a:avLst/>
            </a:prstGeom>
            <a:solidFill>
              <a:srgbClr val="FF9FBA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v15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4674B92A-D79D-4FA7-9BBE-9845CE4C26A1}"/>
                </a:ext>
              </a:extLst>
            </p:cNvPr>
            <p:cNvSpPr txBox="1"/>
            <p:nvPr/>
          </p:nvSpPr>
          <p:spPr>
            <a:xfrm>
              <a:off x="3443737" y="1954013"/>
              <a:ext cx="1965539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Uncompressed (32 bit/int)</a:t>
              </a:r>
            </a:p>
          </p:txBody>
        </p:sp>
        <p:sp>
          <p:nvSpPr>
            <p:cNvPr id="155" name="Geschweifte Klammer rechts 154">
              <a:extLst>
                <a:ext uri="{FF2B5EF4-FFF2-40B4-BE49-F238E27FC236}">
                  <a16:creationId xmlns:a16="http://schemas.microsoft.com/office/drawing/2014/main" id="{8ABE2E11-3E56-446A-8468-3461C8C0DF6F}"/>
                </a:ext>
              </a:extLst>
            </p:cNvPr>
            <p:cNvSpPr/>
            <p:nvPr/>
          </p:nvSpPr>
          <p:spPr>
            <a:xfrm rot="5400000">
              <a:off x="4265667" y="4748752"/>
              <a:ext cx="175684" cy="1163925"/>
            </a:xfrm>
            <a:prstGeom prst="rightBrace">
              <a:avLst>
                <a:gd name="adj1" fmla="val 58935"/>
                <a:gd name="adj2" fmla="val 50000"/>
              </a:avLst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feld 155">
              <a:extLst>
                <a:ext uri="{FF2B5EF4-FFF2-40B4-BE49-F238E27FC236}">
                  <a16:creationId xmlns:a16="http://schemas.microsoft.com/office/drawing/2014/main" id="{DE83F51C-A3CF-49AC-B91E-93C9405FEE95}"/>
                </a:ext>
              </a:extLst>
            </p:cNvPr>
            <p:cNvSpPr txBox="1"/>
            <p:nvPr/>
          </p:nvSpPr>
          <p:spPr>
            <a:xfrm>
              <a:off x="3929611" y="5378034"/>
              <a:ext cx="835870" cy="307777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 bit word</a:t>
              </a:r>
            </a:p>
          </p:txBody>
        </p:sp>
      </p:grpSp>
      <p:sp>
        <p:nvSpPr>
          <p:cNvPr id="157" name="Rechteck 156">
            <a:extLst>
              <a:ext uri="{FF2B5EF4-FFF2-40B4-BE49-F238E27FC236}">
                <a16:creationId xmlns:a16="http://schemas.microsoft.com/office/drawing/2014/main" id="{CD8DAC1E-387B-4BDB-A239-0457E133CDF5}"/>
              </a:ext>
            </a:extLst>
          </p:cNvPr>
          <p:cNvSpPr/>
          <p:nvPr/>
        </p:nvSpPr>
        <p:spPr>
          <a:xfrm>
            <a:off x="6697501" y="2569909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…v12</a:t>
            </a:r>
          </a:p>
        </p:txBody>
      </p:sp>
      <p:sp>
        <p:nvSpPr>
          <p:cNvPr id="158" name="Rechteck 157">
            <a:extLst>
              <a:ext uri="{FF2B5EF4-FFF2-40B4-BE49-F238E27FC236}">
                <a16:creationId xmlns:a16="http://schemas.microsoft.com/office/drawing/2014/main" id="{E238F510-624A-454E-A23D-A8FFBAC2D2DC}"/>
              </a:ext>
            </a:extLst>
          </p:cNvPr>
          <p:cNvSpPr/>
          <p:nvPr/>
        </p:nvSpPr>
        <p:spPr>
          <a:xfrm>
            <a:off x="6697367" y="2749952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…v13</a:t>
            </a:r>
          </a:p>
        </p:txBody>
      </p:sp>
      <p:sp>
        <p:nvSpPr>
          <p:cNvPr id="159" name="Rechteck 158">
            <a:extLst>
              <a:ext uri="{FF2B5EF4-FFF2-40B4-BE49-F238E27FC236}">
                <a16:creationId xmlns:a16="http://schemas.microsoft.com/office/drawing/2014/main" id="{D281581D-9E78-4023-9F2B-0C440ADAB861}"/>
              </a:ext>
            </a:extLst>
          </p:cNvPr>
          <p:cNvSpPr/>
          <p:nvPr/>
        </p:nvSpPr>
        <p:spPr>
          <a:xfrm>
            <a:off x="6697233" y="2929995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…v14</a:t>
            </a:r>
          </a:p>
        </p:txBody>
      </p:sp>
      <p:sp>
        <p:nvSpPr>
          <p:cNvPr id="160" name="Rechteck 159">
            <a:extLst>
              <a:ext uri="{FF2B5EF4-FFF2-40B4-BE49-F238E27FC236}">
                <a16:creationId xmlns:a16="http://schemas.microsoft.com/office/drawing/2014/main" id="{F7BE9826-76C3-401B-8C13-EC4388605B35}"/>
              </a:ext>
            </a:extLst>
          </p:cNvPr>
          <p:cNvSpPr/>
          <p:nvPr/>
        </p:nvSpPr>
        <p:spPr>
          <a:xfrm>
            <a:off x="6697099" y="3110038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…v15</a:t>
            </a:r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id="{A0715302-296D-46AB-A50F-261E57426A1F}"/>
              </a:ext>
            </a:extLst>
          </p:cNvPr>
          <p:cNvSpPr/>
          <p:nvPr/>
        </p:nvSpPr>
        <p:spPr>
          <a:xfrm>
            <a:off x="8061958" y="3293468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v12…</a:t>
            </a:r>
          </a:p>
        </p:txBody>
      </p:sp>
      <p:sp>
        <p:nvSpPr>
          <p:cNvPr id="162" name="Rechteck 161">
            <a:extLst>
              <a:ext uri="{FF2B5EF4-FFF2-40B4-BE49-F238E27FC236}">
                <a16:creationId xmlns:a16="http://schemas.microsoft.com/office/drawing/2014/main" id="{7DA89EA9-F3AF-42AB-A503-F0E631ACB664}"/>
              </a:ext>
            </a:extLst>
          </p:cNvPr>
          <p:cNvSpPr/>
          <p:nvPr/>
        </p:nvSpPr>
        <p:spPr>
          <a:xfrm>
            <a:off x="8061824" y="3473511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v13…</a:t>
            </a:r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10531405-4D94-4E2E-A178-83854BF401A4}"/>
              </a:ext>
            </a:extLst>
          </p:cNvPr>
          <p:cNvSpPr/>
          <p:nvPr/>
        </p:nvSpPr>
        <p:spPr>
          <a:xfrm>
            <a:off x="8061690" y="3653554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v14…</a:t>
            </a: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11176E48-3F43-4E8F-861C-A6C79AC399EE}"/>
              </a:ext>
            </a:extLst>
          </p:cNvPr>
          <p:cNvSpPr/>
          <p:nvPr/>
        </p:nvSpPr>
        <p:spPr>
          <a:xfrm>
            <a:off x="8061556" y="3833597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v15…</a:t>
            </a:r>
          </a:p>
        </p:txBody>
      </p:sp>
      <p:sp>
        <p:nvSpPr>
          <p:cNvPr id="165" name="Rechteck 164">
            <a:extLst>
              <a:ext uri="{FF2B5EF4-FFF2-40B4-BE49-F238E27FC236}">
                <a16:creationId xmlns:a16="http://schemas.microsoft.com/office/drawing/2014/main" id="{87CA6939-B12B-4435-9F54-277DBBF1418D}"/>
              </a:ext>
            </a:extLst>
          </p:cNvPr>
          <p:cNvSpPr/>
          <p:nvPr/>
        </p:nvSpPr>
        <p:spPr>
          <a:xfrm>
            <a:off x="504452" y="2540250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…v3</a:t>
            </a:r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2976FF38-53F6-4875-852D-349E6A4B9F9A}"/>
              </a:ext>
            </a:extLst>
          </p:cNvPr>
          <p:cNvSpPr/>
          <p:nvPr/>
        </p:nvSpPr>
        <p:spPr>
          <a:xfrm>
            <a:off x="504318" y="2720293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…v7</a:t>
            </a: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A101C03D-36C9-48A1-A81A-E6145BB5995A}"/>
              </a:ext>
            </a:extLst>
          </p:cNvPr>
          <p:cNvSpPr/>
          <p:nvPr/>
        </p:nvSpPr>
        <p:spPr>
          <a:xfrm>
            <a:off x="504184" y="2900336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…v10</a:t>
            </a:r>
          </a:p>
        </p:txBody>
      </p:sp>
      <p:sp>
        <p:nvSpPr>
          <p:cNvPr id="168" name="Rechteck 167">
            <a:extLst>
              <a:ext uri="{FF2B5EF4-FFF2-40B4-BE49-F238E27FC236}">
                <a16:creationId xmlns:a16="http://schemas.microsoft.com/office/drawing/2014/main" id="{5D9BEA43-4729-4E7F-9152-31284FC4691C}"/>
              </a:ext>
            </a:extLst>
          </p:cNvPr>
          <p:cNvSpPr/>
          <p:nvPr/>
        </p:nvSpPr>
        <p:spPr>
          <a:xfrm>
            <a:off x="504050" y="3080379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…v14</a:t>
            </a:r>
          </a:p>
        </p:txBody>
      </p:sp>
      <p:sp>
        <p:nvSpPr>
          <p:cNvPr id="169" name="Rechteck 168">
            <a:extLst>
              <a:ext uri="{FF2B5EF4-FFF2-40B4-BE49-F238E27FC236}">
                <a16:creationId xmlns:a16="http://schemas.microsoft.com/office/drawing/2014/main" id="{D0D456F9-7630-4B00-93EB-AE72632CE9DF}"/>
              </a:ext>
            </a:extLst>
          </p:cNvPr>
          <p:cNvSpPr/>
          <p:nvPr/>
        </p:nvSpPr>
        <p:spPr>
          <a:xfrm>
            <a:off x="1878189" y="2736834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v3…</a:t>
            </a:r>
          </a:p>
        </p:txBody>
      </p:sp>
      <p:sp>
        <p:nvSpPr>
          <p:cNvPr id="170" name="Rechteck 169">
            <a:extLst>
              <a:ext uri="{FF2B5EF4-FFF2-40B4-BE49-F238E27FC236}">
                <a16:creationId xmlns:a16="http://schemas.microsoft.com/office/drawing/2014/main" id="{3FACB0F9-A738-48A3-9F7A-0A5A0FA1939C}"/>
              </a:ext>
            </a:extLst>
          </p:cNvPr>
          <p:cNvSpPr/>
          <p:nvPr/>
        </p:nvSpPr>
        <p:spPr>
          <a:xfrm>
            <a:off x="1878055" y="2916877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v7…</a:t>
            </a:r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17EDD32D-3035-4599-AFDE-88A5D1128B31}"/>
              </a:ext>
            </a:extLst>
          </p:cNvPr>
          <p:cNvSpPr/>
          <p:nvPr/>
        </p:nvSpPr>
        <p:spPr>
          <a:xfrm>
            <a:off x="1877921" y="3096920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v10…</a:t>
            </a:r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id="{6198E460-22DB-4AD8-AA84-789362080B41}"/>
              </a:ext>
            </a:extLst>
          </p:cNvPr>
          <p:cNvSpPr/>
          <p:nvPr/>
        </p:nvSpPr>
        <p:spPr>
          <a:xfrm>
            <a:off x="1877787" y="3276963"/>
            <a:ext cx="303959" cy="180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v14…</a:t>
            </a:r>
          </a:p>
        </p:txBody>
      </p:sp>
      <p:cxnSp>
        <p:nvCxnSpPr>
          <p:cNvPr id="178" name="Gerade Verbindung mit Pfeil 177">
            <a:extLst>
              <a:ext uri="{FF2B5EF4-FFF2-40B4-BE49-F238E27FC236}">
                <a16:creationId xmlns:a16="http://schemas.microsoft.com/office/drawing/2014/main" id="{41301E91-32A5-4650-8D72-FEEEAD81BE09}"/>
              </a:ext>
            </a:extLst>
          </p:cNvPr>
          <p:cNvCxnSpPr/>
          <p:nvPr/>
        </p:nvCxnSpPr>
        <p:spPr>
          <a:xfrm flipH="1">
            <a:off x="2322021" y="2799385"/>
            <a:ext cx="13006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DB5C6131-A7EC-46ED-89E9-0D5B52A9E846}"/>
              </a:ext>
            </a:extLst>
          </p:cNvPr>
          <p:cNvSpPr txBox="1"/>
          <p:nvPr/>
        </p:nvSpPr>
        <p:spPr>
          <a:xfrm>
            <a:off x="3074463" y="2996088"/>
            <a:ext cx="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E99337F0-60CC-4D2A-8AFA-9E62EA2DBB0D}"/>
              </a:ext>
            </a:extLst>
          </p:cNvPr>
          <p:cNvSpPr txBox="1"/>
          <p:nvPr/>
        </p:nvSpPr>
        <p:spPr>
          <a:xfrm>
            <a:off x="2728058" y="2829657"/>
            <a:ext cx="835165" cy="738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 Load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2. Bit l-shift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3. Bit OR</a:t>
            </a:r>
          </a:p>
        </p:txBody>
      </p:sp>
      <p:cxnSp>
        <p:nvCxnSpPr>
          <p:cNvPr id="181" name="Gerade Verbindung mit Pfeil 180">
            <a:extLst>
              <a:ext uri="{FF2B5EF4-FFF2-40B4-BE49-F238E27FC236}">
                <a16:creationId xmlns:a16="http://schemas.microsoft.com/office/drawing/2014/main" id="{F0909EEE-3983-406D-8D26-995989303E7A}"/>
              </a:ext>
            </a:extLst>
          </p:cNvPr>
          <p:cNvCxnSpPr>
            <a:cxnSpLocks/>
          </p:cNvCxnSpPr>
          <p:nvPr/>
        </p:nvCxnSpPr>
        <p:spPr>
          <a:xfrm>
            <a:off x="2322021" y="3760147"/>
            <a:ext cx="13006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feld 181">
            <a:extLst>
              <a:ext uri="{FF2B5EF4-FFF2-40B4-BE49-F238E27FC236}">
                <a16:creationId xmlns:a16="http://schemas.microsoft.com/office/drawing/2014/main" id="{19F7397E-4BFB-44C1-BA85-F8C4FA02CD6B}"/>
              </a:ext>
            </a:extLst>
          </p:cNvPr>
          <p:cNvSpPr txBox="1"/>
          <p:nvPr/>
        </p:nvSpPr>
        <p:spPr>
          <a:xfrm>
            <a:off x="2728058" y="3790419"/>
            <a:ext cx="856004" cy="738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 Bit r-shift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2. Bit AND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3. Store</a:t>
            </a:r>
          </a:p>
        </p:txBody>
      </p:sp>
      <p:cxnSp>
        <p:nvCxnSpPr>
          <p:cNvPr id="183" name="Gerade Verbindung mit Pfeil 182">
            <a:extLst>
              <a:ext uri="{FF2B5EF4-FFF2-40B4-BE49-F238E27FC236}">
                <a16:creationId xmlns:a16="http://schemas.microsoft.com/office/drawing/2014/main" id="{152D13E8-FE08-44D9-9046-4CC28F41C523}"/>
              </a:ext>
            </a:extLst>
          </p:cNvPr>
          <p:cNvCxnSpPr>
            <a:cxnSpLocks/>
          </p:cNvCxnSpPr>
          <p:nvPr/>
        </p:nvCxnSpPr>
        <p:spPr>
          <a:xfrm>
            <a:off x="5030420" y="2799385"/>
            <a:ext cx="13006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feld 183">
            <a:extLst>
              <a:ext uri="{FF2B5EF4-FFF2-40B4-BE49-F238E27FC236}">
                <a16:creationId xmlns:a16="http://schemas.microsoft.com/office/drawing/2014/main" id="{592B5AF4-CF8E-4E8F-8F02-E7220C1A3B03}"/>
              </a:ext>
            </a:extLst>
          </p:cNvPr>
          <p:cNvSpPr txBox="1"/>
          <p:nvPr/>
        </p:nvSpPr>
        <p:spPr>
          <a:xfrm>
            <a:off x="5782862" y="2996088"/>
            <a:ext cx="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3F9A65F7-0D14-4B1B-A212-90B9E7CBFE5B}"/>
              </a:ext>
            </a:extLst>
          </p:cNvPr>
          <p:cNvSpPr txBox="1"/>
          <p:nvPr/>
        </p:nvSpPr>
        <p:spPr>
          <a:xfrm>
            <a:off x="5436457" y="2829657"/>
            <a:ext cx="835165" cy="738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 Load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2. Bit l-shift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3. Bit OR</a:t>
            </a:r>
          </a:p>
        </p:txBody>
      </p:sp>
      <p:cxnSp>
        <p:nvCxnSpPr>
          <p:cNvPr id="186" name="Gerade Verbindung mit Pfeil 185">
            <a:extLst>
              <a:ext uri="{FF2B5EF4-FFF2-40B4-BE49-F238E27FC236}">
                <a16:creationId xmlns:a16="http://schemas.microsoft.com/office/drawing/2014/main" id="{363596C7-4258-4350-B8EA-50B9BBE15E5C}"/>
              </a:ext>
            </a:extLst>
          </p:cNvPr>
          <p:cNvCxnSpPr>
            <a:cxnSpLocks/>
          </p:cNvCxnSpPr>
          <p:nvPr/>
        </p:nvCxnSpPr>
        <p:spPr>
          <a:xfrm flipH="1">
            <a:off x="5030420" y="3760147"/>
            <a:ext cx="13006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feld 186">
            <a:extLst>
              <a:ext uri="{FF2B5EF4-FFF2-40B4-BE49-F238E27FC236}">
                <a16:creationId xmlns:a16="http://schemas.microsoft.com/office/drawing/2014/main" id="{78DD219C-1D78-4397-AA54-B71F12A9C444}"/>
              </a:ext>
            </a:extLst>
          </p:cNvPr>
          <p:cNvSpPr txBox="1"/>
          <p:nvPr/>
        </p:nvSpPr>
        <p:spPr>
          <a:xfrm>
            <a:off x="5436457" y="3790419"/>
            <a:ext cx="856004" cy="738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 Bit r-shift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2. Bit AND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3. Store</a:t>
            </a: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ED01DBC4-2416-4DFF-ADDC-57D461950E21}"/>
              </a:ext>
            </a:extLst>
          </p:cNvPr>
          <p:cNvSpPr txBox="1"/>
          <p:nvPr/>
        </p:nvSpPr>
        <p:spPr>
          <a:xfrm>
            <a:off x="2421110" y="2223320"/>
            <a:ext cx="1249636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scalar codec,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value-by-value</a:t>
            </a: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F9AB6966-9608-453C-8AC0-145B99F1D9CD}"/>
              </a:ext>
            </a:extLst>
          </p:cNvPr>
          <p:cNvSpPr txBox="1"/>
          <p:nvPr/>
        </p:nvSpPr>
        <p:spPr>
          <a:xfrm>
            <a:off x="5029908" y="2223320"/>
            <a:ext cx="1408141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codec,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vector-by-vector</a:t>
            </a: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id="{57FF0303-3F50-4DE4-AB3C-E328AE47CF38}"/>
              </a:ext>
            </a:extLst>
          </p:cNvPr>
          <p:cNvSpPr txBox="1"/>
          <p:nvPr/>
        </p:nvSpPr>
        <p:spPr>
          <a:xfrm>
            <a:off x="448580" y="4584265"/>
            <a:ext cx="2331344" cy="95410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Horizontal layout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Codes of consecutive values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consecutive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Natural for scalar codecs</a:t>
            </a:r>
          </a:p>
        </p:txBody>
      </p:sp>
      <p:sp>
        <p:nvSpPr>
          <p:cNvPr id="191" name="Textfeld 190">
            <a:extLst>
              <a:ext uri="{FF2B5EF4-FFF2-40B4-BE49-F238E27FC236}">
                <a16:creationId xmlns:a16="http://schemas.microsoft.com/office/drawing/2014/main" id="{60D0035C-B7D1-411E-B7BE-B641C38864B7}"/>
              </a:ext>
            </a:extLst>
          </p:cNvPr>
          <p:cNvSpPr txBox="1"/>
          <p:nvPr/>
        </p:nvSpPr>
        <p:spPr>
          <a:xfrm>
            <a:off x="6579483" y="4584265"/>
            <a:ext cx="2370842" cy="160043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k-way vertical layout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Codes of consecutive values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consecutive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Natural for SIMD codecs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Common #bits for k values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Adopted by many vectorized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compression algorithms</a:t>
            </a:r>
          </a:p>
        </p:txBody>
      </p:sp>
      <p:cxnSp>
        <p:nvCxnSpPr>
          <p:cNvPr id="193" name="Gerade Verbindung mit Pfeil 192">
            <a:extLst>
              <a:ext uri="{FF2B5EF4-FFF2-40B4-BE49-F238E27FC236}">
                <a16:creationId xmlns:a16="http://schemas.microsoft.com/office/drawing/2014/main" id="{305C1332-1F97-4552-BA26-8DC751CF70B4}"/>
              </a:ext>
            </a:extLst>
          </p:cNvPr>
          <p:cNvCxnSpPr/>
          <p:nvPr/>
        </p:nvCxnSpPr>
        <p:spPr>
          <a:xfrm flipH="1">
            <a:off x="769752" y="2381250"/>
            <a:ext cx="1150239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Gerade Verbindung mit Pfeil 193">
            <a:extLst>
              <a:ext uri="{FF2B5EF4-FFF2-40B4-BE49-F238E27FC236}">
                <a16:creationId xmlns:a16="http://schemas.microsoft.com/office/drawing/2014/main" id="{C7DB2F3C-AAC8-4AE4-AFBB-944270702861}"/>
              </a:ext>
            </a:extLst>
          </p:cNvPr>
          <p:cNvCxnSpPr>
            <a:cxnSpLocks/>
          </p:cNvCxnSpPr>
          <p:nvPr/>
        </p:nvCxnSpPr>
        <p:spPr>
          <a:xfrm>
            <a:off x="8275117" y="2584532"/>
            <a:ext cx="0" cy="66924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198" grpId="0" animBg="1"/>
      <p:bldP spid="202" grpId="0" animBg="1"/>
      <p:bldP spid="203" grpId="0" animBg="1"/>
      <p:bldP spid="204" grpId="0" animBg="1"/>
      <p:bldP spid="131" grpId="0" animBg="1"/>
      <p:bldP spid="95" grpId="0" animBg="1"/>
      <p:bldP spid="99" grpId="0" animBg="1"/>
      <p:bldP spid="103" grpId="0" animBg="1"/>
      <p:bldP spid="107" grpId="0" animBg="1"/>
      <p:bldP spid="148" grpId="0" animBg="1"/>
      <p:bldP spid="149" grpId="0" animBg="1"/>
      <p:bldP spid="150" grpId="0" animBg="1"/>
      <p:bldP spid="151" grpId="0" animBg="1"/>
      <p:bldP spid="94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3" grpId="0"/>
      <p:bldP spid="154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80" grpId="0"/>
      <p:bldP spid="182" grpId="0"/>
      <p:bldP spid="185" grpId="0"/>
      <p:bldP spid="187" grpId="0"/>
      <p:bldP spid="188" grpId="0"/>
      <p:bldP spid="189" grpId="0"/>
      <p:bldP spid="190" grpId="0"/>
      <p:bldP spid="1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Survey</a:t>
            </a:r>
          </a:p>
          <a:p>
            <a:pPr lvl="1"/>
            <a:r>
              <a:rPr lang="en-US" dirty="0"/>
              <a:t>Different data characteristics</a:t>
            </a:r>
          </a:p>
          <a:p>
            <a:pPr lvl="1"/>
            <a:r>
              <a:rPr lang="en-US" dirty="0"/>
              <a:t>Compression methods: </a:t>
            </a:r>
          </a:p>
          <a:p>
            <a:pPr marL="457200" lvl="1" indent="0">
              <a:buNone/>
            </a:pPr>
            <a:r>
              <a:rPr lang="en-US" dirty="0"/>
              <a:t>	DELTA, RLE, FOR, RLE, DICT, </a:t>
            </a:r>
            <a:br>
              <a:rPr lang="en-US" dirty="0"/>
            </a:br>
            <a:r>
              <a:rPr lang="en-US" dirty="0"/>
              <a:t>	SIMD-BP128, SIMD-</a:t>
            </a:r>
            <a:r>
              <a:rPr lang="en-US" dirty="0" err="1"/>
              <a:t>FastPFOR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4-Wise NS, 4-Gamma, Masked </a:t>
            </a:r>
            <a:r>
              <a:rPr lang="en-US" dirty="0" err="1"/>
              <a:t>VByte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Simple-8b, SIMD-</a:t>
            </a:r>
            <a:r>
              <a:rPr lang="en-US" dirty="0" err="1"/>
              <a:t>GroupSimple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Cascades of compression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Towards a Cost-based Selection </a:t>
            </a:r>
          </a:p>
          <a:p>
            <a:pPr lvl="1"/>
            <a:r>
              <a:rPr lang="en-US" dirty="0"/>
              <a:t>Logical and physical level</a:t>
            </a:r>
          </a:p>
          <a:p>
            <a:pPr lvl="1"/>
            <a:r>
              <a:rPr lang="en-US" dirty="0"/>
              <a:t>Cost estimation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0" y="1525237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31491" y="1403499"/>
            <a:ext cx="35831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Juliana Hildebrandt,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Lightweight Data Compression Algorithms: An Experimental Survey (Experiments and Analyses).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11" y="4569993"/>
            <a:ext cx="43533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12244" y="4474302"/>
            <a:ext cx="340241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Annett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Ungethüm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Juliana Hildebrandt,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a Comprehensive Experimental Survey to a Cost-based Selection Strategy for Lightweight Integer Compression Algorithms.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44(3)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7071560" y="26370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64372" y="3175279"/>
            <a:ext cx="382842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“[…] there is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single-best lightweight integer compression algorithm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The compression rates and performances of all algorithms differ significantly, depending on the data characteristics and the employed SIMD extension.”</a:t>
            </a:r>
          </a:p>
        </p:txBody>
      </p:sp>
    </p:spTree>
    <p:extLst>
      <p:ext uri="{BB962C8B-B14F-4D97-AF65-F5344CB8AC3E}">
        <p14:creationId xmlns:p14="http://schemas.microsoft.com/office/powerpoint/2010/main" val="14777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Compression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Inspired by </a:t>
            </a:r>
            <a:br>
              <a:rPr lang="en-US" dirty="0"/>
            </a:br>
            <a:r>
              <a:rPr lang="en-US" b="0" dirty="0"/>
              <a:t>C-Store Compression Paper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Compression Techniques 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5382" y="1266885"/>
            <a:ext cx="6511716" cy="4205353"/>
            <a:chOff x="835382" y="1298784"/>
            <a:chExt cx="6171438" cy="3985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382" y="1298784"/>
              <a:ext cx="6171438" cy="38696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35382" y="5007935"/>
              <a:ext cx="440525" cy="27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29" y="1382618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155677" y="2035520"/>
            <a:ext cx="17969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Column-Oriented Database Systems, adapted from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VLDB’09 tutorial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273" y="559262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69983" y="5550090"/>
            <a:ext cx="3976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Miguel Ferreira: Integrating compression and execution in column-oriented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38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Query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Predicates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Equivalence Predicates </a:t>
            </a:r>
            <a:r>
              <a:rPr lang="el-GR" dirty="0"/>
              <a:t>σ</a:t>
            </a:r>
            <a:r>
              <a:rPr lang="en-US" baseline="-25000" dirty="0" err="1"/>
              <a:t>attr</a:t>
            </a:r>
            <a:r>
              <a:rPr lang="en-US" baseline="-25000" dirty="0"/>
              <a:t>=‘D’</a:t>
            </a:r>
            <a:r>
              <a:rPr lang="en-US" dirty="0"/>
              <a:t>(R)</a:t>
            </a:r>
          </a:p>
          <a:p>
            <a:pPr lvl="1"/>
            <a:r>
              <a:rPr lang="en-US" dirty="0"/>
              <a:t>DICT: </a:t>
            </a:r>
            <a:br>
              <a:rPr lang="en-US" dirty="0"/>
            </a:br>
            <a:r>
              <a:rPr lang="en-US" dirty="0"/>
              <a:t>code lookup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dirty="0"/>
              <a:t>RLE:</a:t>
            </a:r>
            <a:br>
              <a:rPr lang="en-US" dirty="0"/>
            </a:br>
            <a:r>
              <a:rPr lang="en-US" dirty="0"/>
              <a:t>return RLE runs</a:t>
            </a:r>
          </a:p>
          <a:p>
            <a:endParaRPr lang="en-US" dirty="0"/>
          </a:p>
          <a:p>
            <a:r>
              <a:rPr lang="en-US" dirty="0"/>
              <a:t>Range Predicates σ</a:t>
            </a:r>
            <a:r>
              <a:rPr lang="en-US" baseline="-25000" dirty="0"/>
              <a:t>3&lt;a&lt;7</a:t>
            </a:r>
            <a:r>
              <a:rPr lang="en-US" dirty="0"/>
              <a:t> (R)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sort the dictionary by value (insert tradeoff)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expand small integer domains + dictionary lookup (e.g., </a:t>
            </a:r>
            <a:r>
              <a:rPr lang="en-US" dirty="0" err="1"/>
              <a:t>σ</a:t>
            </a:r>
            <a:r>
              <a:rPr lang="en-US" baseline="-25000" dirty="0" err="1"/>
              <a:t>a</a:t>
            </a:r>
            <a:r>
              <a:rPr lang="en-US" baseline="-25000" dirty="0"/>
              <a:t>=4 ∨ a=5 ∨ a=6</a:t>
            </a:r>
            <a:r>
              <a:rPr lang="en-US" dirty="0"/>
              <a:t> (R))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decompress otherwise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4578"/>
              </p:ext>
            </p:extLst>
          </p:nvPr>
        </p:nvGraphicFramePr>
        <p:xfrm>
          <a:off x="3979146" y="2294264"/>
          <a:ext cx="493880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51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90518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14230"/>
              </p:ext>
            </p:extLst>
          </p:nvPr>
        </p:nvGraphicFramePr>
        <p:xfrm>
          <a:off x="2903579" y="1738469"/>
          <a:ext cx="8520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7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Dict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6216" y="1850256"/>
            <a:ext cx="9369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64263"/>
              </p:ext>
            </p:extLst>
          </p:nvPr>
        </p:nvGraphicFramePr>
        <p:xfrm>
          <a:off x="5714611" y="2756559"/>
          <a:ext cx="103788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3567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18489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435826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79146" y="2756559"/>
            <a:ext cx="14871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position vector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84893"/>
              </p:ext>
            </p:extLst>
          </p:nvPr>
        </p:nvGraphicFramePr>
        <p:xfrm>
          <a:off x="3988801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39094"/>
              </p:ext>
            </p:extLst>
          </p:nvPr>
        </p:nvGraphicFramePr>
        <p:xfrm>
          <a:off x="4953450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84243"/>
              </p:ext>
            </p:extLst>
          </p:nvPr>
        </p:nvGraphicFramePr>
        <p:xfrm>
          <a:off x="5909731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48100"/>
              </p:ext>
            </p:extLst>
          </p:nvPr>
        </p:nvGraphicFramePr>
        <p:xfrm>
          <a:off x="6883883" y="3672095"/>
          <a:ext cx="874212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106">
                  <a:extLst>
                    <a:ext uri="{9D8B030D-6E8A-4147-A177-3AD203B41FA5}">
                      <a16:colId xmlns:a16="http://schemas.microsoft.com/office/drawing/2014/main" val="1232655999"/>
                    </a:ext>
                  </a:extLst>
                </a:gridCol>
                <a:gridCol w="437106">
                  <a:extLst>
                    <a:ext uri="{9D8B030D-6E8A-4147-A177-3AD203B41FA5}">
                      <a16:colId xmlns:a16="http://schemas.microsoft.com/office/drawing/2014/main" val="1451211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7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63" y="2746318"/>
            <a:ext cx="5951921" cy="3349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Predicates,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Preserving Dictionaries</a:t>
            </a:r>
          </a:p>
          <a:p>
            <a:pPr lvl="1"/>
            <a:r>
              <a:rPr lang="en-US" dirty="0"/>
              <a:t>Direct support for </a:t>
            </a:r>
            <a:r>
              <a:rPr lang="en-US" b="1" dirty="0">
                <a:solidFill>
                  <a:srgbClr val="7889FB"/>
                </a:solidFill>
              </a:rPr>
              <a:t>range predicates</a:t>
            </a:r>
            <a:r>
              <a:rPr lang="en-US" dirty="0"/>
              <a:t> on encoded data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rgbClr val="7889FB"/>
                </a:solidFill>
              </a:rPr>
              <a:t>LIKE predicates</a:t>
            </a:r>
            <a:r>
              <a:rPr lang="en-US" dirty="0"/>
              <a:t> (suffix)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13" y="227395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8056" y="2147336"/>
            <a:ext cx="313660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[Carsten Binnig,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Hildenbrand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Färber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Dictionary-based order-preserving string compression for main memory column stores.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296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Compression Techniques</a:t>
            </a:r>
          </a:p>
          <a:p>
            <a:r>
              <a:rPr lang="en-US" dirty="0"/>
              <a:t>Compressed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2B393-200A-4F74-B34B-8E940360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on Bit-packed Data</a:t>
            </a:r>
          </a:p>
        </p:txBody>
      </p:sp>
      <p:sp>
        <p:nvSpPr>
          <p:cNvPr id="166" name="Inhaltsplatzhalter 165">
            <a:extLst>
              <a:ext uri="{FF2B5EF4-FFF2-40B4-BE49-F238E27FC236}">
                <a16:creationId xmlns:a16="http://schemas.microsoft.com/office/drawing/2014/main" id="{63551D3C-2944-49B7-A2DD-1036DF9E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311256"/>
            <a:ext cx="3660170" cy="4500132"/>
          </a:xfrm>
        </p:spPr>
        <p:txBody>
          <a:bodyPr/>
          <a:lstStyle/>
          <a:p>
            <a:r>
              <a:rPr lang="en-US" dirty="0"/>
              <a:t>SIMD-Scan (2009)</a:t>
            </a:r>
          </a:p>
          <a:p>
            <a:pPr lvl="1"/>
            <a:r>
              <a:rPr lang="en-US" dirty="0"/>
              <a:t>Horizontal bit-packing</a:t>
            </a:r>
          </a:p>
          <a:p>
            <a:pPr lvl="1"/>
            <a:r>
              <a:rPr lang="en-US" dirty="0"/>
              <a:t>Point and range predicates</a:t>
            </a:r>
          </a:p>
          <a:p>
            <a:pPr lvl="1"/>
            <a:r>
              <a:rPr lang="en-US" dirty="0"/>
              <a:t>SIMD processing (SSE)</a:t>
            </a:r>
          </a:p>
          <a:p>
            <a:pPr lvl="1"/>
            <a:r>
              <a:rPr lang="en-US" dirty="0"/>
              <a:t>32-bit comparisons</a:t>
            </a:r>
          </a:p>
          <a:p>
            <a:pPr lvl="1"/>
            <a:r>
              <a:rPr lang="en-US" dirty="0"/>
              <a:t>No full decompression, predicate’s constant is shifted accordingly in the beginning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Sub-optimal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bit-level parallelism</a:t>
            </a:r>
          </a:p>
          <a:p>
            <a:r>
              <a:rPr lang="en-US" dirty="0" err="1"/>
              <a:t>BitWeaving</a:t>
            </a:r>
            <a:r>
              <a:rPr lang="en-US" dirty="0"/>
              <a:t> (2013)</a:t>
            </a:r>
          </a:p>
          <a:p>
            <a:pPr lvl="1"/>
            <a:r>
              <a:rPr lang="en-US" dirty="0"/>
              <a:t>Bit-parallel methods</a:t>
            </a:r>
          </a:p>
          <a:p>
            <a:pPr lvl="1"/>
            <a:r>
              <a:rPr lang="en-US" dirty="0"/>
              <a:t>Early pruning</a:t>
            </a:r>
          </a:p>
          <a:p>
            <a:r>
              <a:rPr lang="en-US" dirty="0" err="1"/>
              <a:t>ByteSlice</a:t>
            </a:r>
            <a:r>
              <a:rPr lang="en-US" dirty="0"/>
              <a:t> (2015)</a:t>
            </a:r>
          </a:p>
          <a:p>
            <a:pPr lvl="1"/>
            <a:r>
              <a:rPr lang="en-US" dirty="0"/>
              <a:t>More SIMD-friendly</a:t>
            </a:r>
          </a:p>
          <a:p>
            <a:pPr lvl="1"/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73AC79-9D51-43F7-8F7E-C93E46B29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  <a:p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81193F5-6822-4FD5-A844-9A4596F77F1D}"/>
              </a:ext>
            </a:extLst>
          </p:cNvPr>
          <p:cNvGrpSpPr/>
          <p:nvPr/>
        </p:nvGrpSpPr>
        <p:grpSpPr>
          <a:xfrm>
            <a:off x="4309954" y="2609431"/>
            <a:ext cx="4608000" cy="371202"/>
            <a:chOff x="1837823" y="994613"/>
            <a:chExt cx="4608000" cy="37120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CAABA56-7894-4EF9-B6CB-5893750E0A02}"/>
                </a:ext>
              </a:extLst>
            </p:cNvPr>
            <p:cNvGrpSpPr/>
            <p:nvPr/>
          </p:nvGrpSpPr>
          <p:grpSpPr>
            <a:xfrm>
              <a:off x="1837823" y="994613"/>
              <a:ext cx="4608000" cy="371202"/>
              <a:chOff x="1837823" y="1532836"/>
              <a:chExt cx="4608000" cy="371202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0BC6D50B-7488-4430-A58A-01BE77ADE791}"/>
                  </a:ext>
                </a:extLst>
              </p:cNvPr>
              <p:cNvSpPr/>
              <p:nvPr/>
            </p:nvSpPr>
            <p:spPr>
              <a:xfrm>
                <a:off x="6157823" y="153285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8B2CE0ED-D53B-44B1-B5EE-B8D02D5482B5}"/>
                  </a:ext>
                </a:extLst>
              </p:cNvPr>
              <p:cNvSpPr/>
              <p:nvPr/>
            </p:nvSpPr>
            <p:spPr>
              <a:xfrm>
                <a:off x="5869823" y="153285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972D32F9-78FD-43A1-BBE0-3F1EC5CD08F4}"/>
                  </a:ext>
                </a:extLst>
              </p:cNvPr>
              <p:cNvSpPr/>
              <p:nvPr/>
            </p:nvSpPr>
            <p:spPr>
              <a:xfrm>
                <a:off x="5581823" y="153284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B5BDEC2-8AB2-4DE6-A043-FC3175F4331F}"/>
                  </a:ext>
                </a:extLst>
              </p:cNvPr>
              <p:cNvSpPr/>
              <p:nvPr/>
            </p:nvSpPr>
            <p:spPr>
              <a:xfrm>
                <a:off x="5293823" y="153284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4830E60B-87B1-4D5A-A7A7-DD1AA2AA29AF}"/>
                  </a:ext>
                </a:extLst>
              </p:cNvPr>
              <p:cNvSpPr/>
              <p:nvPr/>
            </p:nvSpPr>
            <p:spPr>
              <a:xfrm>
                <a:off x="5005823" y="153284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FC9D34D8-8EC7-4400-828D-6DF406921B00}"/>
                  </a:ext>
                </a:extLst>
              </p:cNvPr>
              <p:cNvSpPr/>
              <p:nvPr/>
            </p:nvSpPr>
            <p:spPr>
              <a:xfrm>
                <a:off x="4717823" y="153284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DA7874E-C1AD-4F5E-A70D-D042ECA6874B}"/>
                  </a:ext>
                </a:extLst>
              </p:cNvPr>
              <p:cNvSpPr/>
              <p:nvPr/>
            </p:nvSpPr>
            <p:spPr>
              <a:xfrm>
                <a:off x="4429823" y="1532845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2F9300BE-587E-42CF-AC20-EFAC2BC8373D}"/>
                  </a:ext>
                </a:extLst>
              </p:cNvPr>
              <p:cNvSpPr/>
              <p:nvPr/>
            </p:nvSpPr>
            <p:spPr>
              <a:xfrm>
                <a:off x="4141823" y="1532844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94AA986A-A415-4F35-BDE8-3FB14335F483}"/>
                  </a:ext>
                </a:extLst>
              </p:cNvPr>
              <p:cNvSpPr/>
              <p:nvPr/>
            </p:nvSpPr>
            <p:spPr>
              <a:xfrm>
                <a:off x="3853823" y="1532843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1A9BD30-175E-448B-B1FB-556E31DEAD45}"/>
                  </a:ext>
                </a:extLst>
              </p:cNvPr>
              <p:cNvSpPr/>
              <p:nvPr/>
            </p:nvSpPr>
            <p:spPr>
              <a:xfrm>
                <a:off x="3565823" y="1532842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DF598750-4FD1-43E8-ADB7-8C95120F2AD5}"/>
                  </a:ext>
                </a:extLst>
              </p:cNvPr>
              <p:cNvSpPr/>
              <p:nvPr/>
            </p:nvSpPr>
            <p:spPr>
              <a:xfrm>
                <a:off x="3277823" y="153284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7D7B7435-85CC-4A63-BC9D-1016A2AC0A10}"/>
                  </a:ext>
                </a:extLst>
              </p:cNvPr>
              <p:cNvSpPr/>
              <p:nvPr/>
            </p:nvSpPr>
            <p:spPr>
              <a:xfrm>
                <a:off x="2989823" y="153284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009ACC96-409B-480B-8285-E7BCD6C1BFBE}"/>
                  </a:ext>
                </a:extLst>
              </p:cNvPr>
              <p:cNvSpPr/>
              <p:nvPr/>
            </p:nvSpPr>
            <p:spPr>
              <a:xfrm>
                <a:off x="2701823" y="153283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C1272953-662A-4C4C-8EFF-B525E4FBAA9D}"/>
                  </a:ext>
                </a:extLst>
              </p:cNvPr>
              <p:cNvSpPr/>
              <p:nvPr/>
            </p:nvSpPr>
            <p:spPr>
              <a:xfrm>
                <a:off x="2413823" y="153283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AD18E9BA-FC9D-4838-ABE0-F9535350A301}"/>
                  </a:ext>
                </a:extLst>
              </p:cNvPr>
              <p:cNvSpPr/>
              <p:nvPr/>
            </p:nvSpPr>
            <p:spPr>
              <a:xfrm>
                <a:off x="2125823" y="153283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1780D46E-5DF1-4268-B5E0-42C4990FC640}"/>
                  </a:ext>
                </a:extLst>
              </p:cNvPr>
              <p:cNvSpPr/>
              <p:nvPr/>
            </p:nvSpPr>
            <p:spPr>
              <a:xfrm>
                <a:off x="1837823" y="153283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7D54643-1AC9-4AA4-A1B4-893852BD7D39}"/>
                </a:ext>
              </a:extLst>
            </p:cNvPr>
            <p:cNvSpPr/>
            <p:nvPr/>
          </p:nvSpPr>
          <p:spPr>
            <a:xfrm>
              <a:off x="1909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v13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E769D20-A9EF-46BB-848A-401971967B8E}"/>
                </a:ext>
              </a:extLst>
            </p:cNvPr>
            <p:cNvSpPr/>
            <p:nvPr/>
          </p:nvSpPr>
          <p:spPr>
            <a:xfrm>
              <a:off x="2233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v12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1961B4A-28A6-4A22-AFD1-35DE90F3A4D3}"/>
                </a:ext>
              </a:extLst>
            </p:cNvPr>
            <p:cNvSpPr/>
            <p:nvPr/>
          </p:nvSpPr>
          <p:spPr>
            <a:xfrm>
              <a:off x="2557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v11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6F14079-9395-4F09-B6CD-9377E8ED1BD6}"/>
                </a:ext>
              </a:extLst>
            </p:cNvPr>
            <p:cNvSpPr/>
            <p:nvPr/>
          </p:nvSpPr>
          <p:spPr>
            <a:xfrm>
              <a:off x="2881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v10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0A60C73-5865-4143-B3F4-A21C26A998F5}"/>
                </a:ext>
              </a:extLst>
            </p:cNvPr>
            <p:cNvSpPr/>
            <p:nvPr/>
          </p:nvSpPr>
          <p:spPr>
            <a:xfrm>
              <a:off x="3205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v9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17389E9-E877-4EDC-8064-F468F97740E6}"/>
                </a:ext>
              </a:extLst>
            </p:cNvPr>
            <p:cNvSpPr/>
            <p:nvPr/>
          </p:nvSpPr>
          <p:spPr>
            <a:xfrm>
              <a:off x="3529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v8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FCAA67D-953A-42B9-88CA-06FF9450F88B}"/>
                </a:ext>
              </a:extLst>
            </p:cNvPr>
            <p:cNvSpPr/>
            <p:nvPr/>
          </p:nvSpPr>
          <p:spPr>
            <a:xfrm>
              <a:off x="3853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v7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BDC91CA-F6E9-43B3-9676-23E563E76691}"/>
                </a:ext>
              </a:extLst>
            </p:cNvPr>
            <p:cNvSpPr/>
            <p:nvPr/>
          </p:nvSpPr>
          <p:spPr>
            <a:xfrm>
              <a:off x="4177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v6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DCB0BD4-6077-474E-B972-72A1FFAB92A3}"/>
                </a:ext>
              </a:extLst>
            </p:cNvPr>
            <p:cNvSpPr/>
            <p:nvPr/>
          </p:nvSpPr>
          <p:spPr>
            <a:xfrm>
              <a:off x="4501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v5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5665630-2D75-42FC-978E-09BC9B3BCFD1}"/>
                </a:ext>
              </a:extLst>
            </p:cNvPr>
            <p:cNvSpPr/>
            <p:nvPr/>
          </p:nvSpPr>
          <p:spPr>
            <a:xfrm>
              <a:off x="4825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v4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34B6FE4-3202-4609-AD59-EFDC5BF2B6A6}"/>
                </a:ext>
              </a:extLst>
            </p:cNvPr>
            <p:cNvSpPr/>
            <p:nvPr/>
          </p:nvSpPr>
          <p:spPr>
            <a:xfrm>
              <a:off x="5149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v3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082F4CF-4D6B-4568-8D0D-8A9851388DDC}"/>
                </a:ext>
              </a:extLst>
            </p:cNvPr>
            <p:cNvSpPr/>
            <p:nvPr/>
          </p:nvSpPr>
          <p:spPr>
            <a:xfrm>
              <a:off x="5473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v2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84680D9-14D3-42E0-AFBE-ED0D6665477C}"/>
                </a:ext>
              </a:extLst>
            </p:cNvPr>
            <p:cNvSpPr/>
            <p:nvPr/>
          </p:nvSpPr>
          <p:spPr>
            <a:xfrm>
              <a:off x="5797823" y="1087617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DA0D250-B724-4A4F-93FF-C6624D9B8F88}"/>
                </a:ext>
              </a:extLst>
            </p:cNvPr>
            <p:cNvSpPr/>
            <p:nvPr/>
          </p:nvSpPr>
          <p:spPr>
            <a:xfrm>
              <a:off x="6121823" y="1087617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v0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3212CB5-59A1-488E-BE2E-A7DD08BB020F}"/>
                </a:ext>
              </a:extLst>
            </p:cNvPr>
            <p:cNvSpPr/>
            <p:nvPr/>
          </p:nvSpPr>
          <p:spPr>
            <a:xfrm>
              <a:off x="1837823" y="1087617"/>
              <a:ext cx="72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5F6467E8-3EE9-41E3-8CD3-94E04F4AB870}"/>
              </a:ext>
            </a:extLst>
          </p:cNvPr>
          <p:cNvSpPr txBox="1"/>
          <p:nvPr/>
        </p:nvSpPr>
        <p:spPr>
          <a:xfrm>
            <a:off x="4614673" y="3105703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Byte permutation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55921E3-3C3C-4630-9006-8BF5C3B319FB}"/>
              </a:ext>
            </a:extLst>
          </p:cNvPr>
          <p:cNvSpPr txBox="1"/>
          <p:nvPr/>
        </p:nvSpPr>
        <p:spPr>
          <a:xfrm>
            <a:off x="4614673" y="4004043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Mask (AND)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A0B585B-0618-4ABE-A1AD-B66A4F733B09}"/>
              </a:ext>
            </a:extLst>
          </p:cNvPr>
          <p:cNvSpPr txBox="1"/>
          <p:nvPr/>
        </p:nvSpPr>
        <p:spPr>
          <a:xfrm>
            <a:off x="4614673" y="535699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Compare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1A0DADD-D94D-4E50-8A20-4919214C1B51}"/>
              </a:ext>
            </a:extLst>
          </p:cNvPr>
          <p:cNvGrpSpPr/>
          <p:nvPr/>
        </p:nvGrpSpPr>
        <p:grpSpPr>
          <a:xfrm>
            <a:off x="4309954" y="5759062"/>
            <a:ext cx="4608000" cy="371202"/>
            <a:chOff x="1837823" y="4178254"/>
            <a:chExt cx="4608000" cy="371202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C45DAC42-C99E-4532-88F4-E09F39872892}"/>
                </a:ext>
              </a:extLst>
            </p:cNvPr>
            <p:cNvGrpSpPr/>
            <p:nvPr/>
          </p:nvGrpSpPr>
          <p:grpSpPr>
            <a:xfrm>
              <a:off x="1837823" y="4178254"/>
              <a:ext cx="4608000" cy="371202"/>
              <a:chOff x="1837823" y="1532836"/>
              <a:chExt cx="4608000" cy="371202"/>
            </a:xfrm>
            <a:solidFill>
              <a:schemeClr val="bg1">
                <a:lumMod val="85000"/>
              </a:schemeClr>
            </a:solidFill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4C73276D-D446-49D2-B35F-9CEAFEDBAFB3}"/>
                  </a:ext>
                </a:extLst>
              </p:cNvPr>
              <p:cNvSpPr/>
              <p:nvPr/>
            </p:nvSpPr>
            <p:spPr>
              <a:xfrm>
                <a:off x="6157823" y="153285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307ADD10-D45B-4CEC-8276-6D7D6FECCEE6}"/>
                  </a:ext>
                </a:extLst>
              </p:cNvPr>
              <p:cNvSpPr/>
              <p:nvPr/>
            </p:nvSpPr>
            <p:spPr>
              <a:xfrm>
                <a:off x="5869823" y="153285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305F1F8E-F793-4CC7-B883-0316FBB27D1D}"/>
                  </a:ext>
                </a:extLst>
              </p:cNvPr>
              <p:cNvSpPr/>
              <p:nvPr/>
            </p:nvSpPr>
            <p:spPr>
              <a:xfrm>
                <a:off x="5581823" y="153284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60784BC4-0B86-442C-8A21-4FDF45B65B39}"/>
                  </a:ext>
                </a:extLst>
              </p:cNvPr>
              <p:cNvSpPr/>
              <p:nvPr/>
            </p:nvSpPr>
            <p:spPr>
              <a:xfrm>
                <a:off x="5293823" y="153284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A80AAEF4-BC14-4B54-A9FC-86D53B13A394}"/>
                  </a:ext>
                </a:extLst>
              </p:cNvPr>
              <p:cNvSpPr/>
              <p:nvPr/>
            </p:nvSpPr>
            <p:spPr>
              <a:xfrm>
                <a:off x="5005823" y="153284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A65C3A8E-5B98-4CC5-ACAD-F265544A9941}"/>
                  </a:ext>
                </a:extLst>
              </p:cNvPr>
              <p:cNvSpPr/>
              <p:nvPr/>
            </p:nvSpPr>
            <p:spPr>
              <a:xfrm>
                <a:off x="4717823" y="153284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E4359612-D350-42F5-9D65-294ED441D47F}"/>
                  </a:ext>
                </a:extLst>
              </p:cNvPr>
              <p:cNvSpPr/>
              <p:nvPr/>
            </p:nvSpPr>
            <p:spPr>
              <a:xfrm>
                <a:off x="4429823" y="1532845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10BA5546-2DD5-469F-8D16-3732019CF6E3}"/>
                  </a:ext>
                </a:extLst>
              </p:cNvPr>
              <p:cNvSpPr/>
              <p:nvPr/>
            </p:nvSpPr>
            <p:spPr>
              <a:xfrm>
                <a:off x="4141823" y="1532844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D1601722-0AA0-4E9D-9FAE-B4E291E5EEEF}"/>
                  </a:ext>
                </a:extLst>
              </p:cNvPr>
              <p:cNvSpPr/>
              <p:nvPr/>
            </p:nvSpPr>
            <p:spPr>
              <a:xfrm>
                <a:off x="3853823" y="1532843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AB96315E-CEBB-4E97-94E4-E6C714F65C2E}"/>
                  </a:ext>
                </a:extLst>
              </p:cNvPr>
              <p:cNvSpPr/>
              <p:nvPr/>
            </p:nvSpPr>
            <p:spPr>
              <a:xfrm>
                <a:off x="3565823" y="1532842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959AA0A5-EE20-4392-937A-BB7AC734B4C6}"/>
                  </a:ext>
                </a:extLst>
              </p:cNvPr>
              <p:cNvSpPr/>
              <p:nvPr/>
            </p:nvSpPr>
            <p:spPr>
              <a:xfrm>
                <a:off x="3277823" y="153284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ECB535F4-9AAE-4197-B602-0F983CF74762}"/>
                  </a:ext>
                </a:extLst>
              </p:cNvPr>
              <p:cNvSpPr/>
              <p:nvPr/>
            </p:nvSpPr>
            <p:spPr>
              <a:xfrm>
                <a:off x="2989823" y="153284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6FEA6804-C0E5-4CBA-B58E-057C909B05B1}"/>
                  </a:ext>
                </a:extLst>
              </p:cNvPr>
              <p:cNvSpPr/>
              <p:nvPr/>
            </p:nvSpPr>
            <p:spPr>
              <a:xfrm>
                <a:off x="2701823" y="153283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E39DF8FB-AC62-49AC-8A8D-7FA72AE12E04}"/>
                  </a:ext>
                </a:extLst>
              </p:cNvPr>
              <p:cNvSpPr/>
              <p:nvPr/>
            </p:nvSpPr>
            <p:spPr>
              <a:xfrm>
                <a:off x="2413823" y="153283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BAA84733-ADB4-4C1F-A866-6012566DDC77}"/>
                  </a:ext>
                </a:extLst>
              </p:cNvPr>
              <p:cNvSpPr/>
              <p:nvPr/>
            </p:nvSpPr>
            <p:spPr>
              <a:xfrm>
                <a:off x="2125823" y="153283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1771C9F9-3C16-47CC-8835-4A6A7F10C357}"/>
                  </a:ext>
                </a:extLst>
              </p:cNvPr>
              <p:cNvSpPr/>
              <p:nvPr/>
            </p:nvSpPr>
            <p:spPr>
              <a:xfrm>
                <a:off x="1837823" y="153283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0632D3F1-ABDC-42F8-AB5E-C8F730F7CAE9}"/>
                </a:ext>
              </a:extLst>
            </p:cNvPr>
            <p:cNvSpPr/>
            <p:nvPr/>
          </p:nvSpPr>
          <p:spPr>
            <a:xfrm>
              <a:off x="2993606" y="4284600"/>
              <a:ext cx="1144144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All 0s (miss)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C018FE9-79D1-44EA-B7D3-88054B7DDDDF}"/>
                </a:ext>
              </a:extLst>
            </p:cNvPr>
            <p:cNvSpPr/>
            <p:nvPr/>
          </p:nvSpPr>
          <p:spPr>
            <a:xfrm>
              <a:off x="4145896" y="4284600"/>
              <a:ext cx="1143854" cy="1851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All 1s (hit)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5F1768D8-2E1B-4E2D-ABBB-FBC7A0B8813F}"/>
                </a:ext>
              </a:extLst>
            </p:cNvPr>
            <p:cNvSpPr/>
            <p:nvPr/>
          </p:nvSpPr>
          <p:spPr>
            <a:xfrm>
              <a:off x="5289750" y="4284600"/>
              <a:ext cx="1156073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All 0s (miss)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2A3DE73D-9189-4580-BFE6-AC5B6630B020}"/>
                </a:ext>
              </a:extLst>
            </p:cNvPr>
            <p:cNvSpPr/>
            <p:nvPr/>
          </p:nvSpPr>
          <p:spPr>
            <a:xfrm>
              <a:off x="1837823" y="4284600"/>
              <a:ext cx="1147927" cy="1851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All 1s (hit)</a:t>
              </a:r>
            </a:p>
          </p:txBody>
        </p:sp>
      </p:grpSp>
      <p:sp>
        <p:nvSpPr>
          <p:cNvPr id="63" name="Textfeld 62">
            <a:extLst>
              <a:ext uri="{FF2B5EF4-FFF2-40B4-BE49-F238E27FC236}">
                <a16:creationId xmlns:a16="http://schemas.microsoft.com/office/drawing/2014/main" id="{C530C2D8-607C-4226-8671-CAE492F4D4BF}"/>
              </a:ext>
            </a:extLst>
          </p:cNvPr>
          <p:cNvSpPr txBox="1"/>
          <p:nvPr/>
        </p:nvSpPr>
        <p:spPr>
          <a:xfrm>
            <a:off x="4614673" y="2111570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Load from memory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901EC652-1BBE-4F2F-AC1A-60550303976D}"/>
              </a:ext>
            </a:extLst>
          </p:cNvPr>
          <p:cNvSpPr txBox="1"/>
          <p:nvPr/>
        </p:nvSpPr>
        <p:spPr>
          <a:xfrm>
            <a:off x="4927759" y="2359735"/>
            <a:ext cx="3990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vector register: 128 bit = 16 byte = 4 32-bit integers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94DCB61A-BE40-4C58-BA08-02FB9C45EFFF}"/>
              </a:ext>
            </a:extLst>
          </p:cNvPr>
          <p:cNvCxnSpPr>
            <a:stCxn id="22" idx="2"/>
            <a:endCxn id="90" idx="0"/>
          </p:cNvCxnSpPr>
          <p:nvPr/>
        </p:nvCxnSpPr>
        <p:spPr>
          <a:xfrm>
            <a:off x="8773954" y="2980633"/>
            <a:ext cx="0" cy="527153"/>
          </a:xfrm>
          <a:prstGeom prst="straightConnector1">
            <a:avLst/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05728932-9D65-41E4-8356-2D89324A97B8}"/>
              </a:ext>
            </a:extLst>
          </p:cNvPr>
          <p:cNvCxnSpPr>
            <a:stCxn id="23" idx="2"/>
            <a:endCxn id="91" idx="0"/>
          </p:cNvCxnSpPr>
          <p:nvPr/>
        </p:nvCxnSpPr>
        <p:spPr>
          <a:xfrm>
            <a:off x="8485954" y="2980632"/>
            <a:ext cx="0" cy="527153"/>
          </a:xfrm>
          <a:prstGeom prst="straightConnector1">
            <a:avLst/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94A4AF0-D811-4E7F-922E-FB024F8002FC}"/>
              </a:ext>
            </a:extLst>
          </p:cNvPr>
          <p:cNvCxnSpPr>
            <a:stCxn id="23" idx="2"/>
            <a:endCxn id="94" idx="0"/>
          </p:cNvCxnSpPr>
          <p:nvPr/>
        </p:nvCxnSpPr>
        <p:spPr>
          <a:xfrm flipH="1">
            <a:off x="7621954" y="2980632"/>
            <a:ext cx="864000" cy="52715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83CC0082-8CEF-47AF-8B07-757BA05E8745}"/>
              </a:ext>
            </a:extLst>
          </p:cNvPr>
          <p:cNvCxnSpPr>
            <a:stCxn id="24" idx="2"/>
            <a:endCxn id="95" idx="0"/>
          </p:cNvCxnSpPr>
          <p:nvPr/>
        </p:nvCxnSpPr>
        <p:spPr>
          <a:xfrm flipH="1">
            <a:off x="7333954" y="2980631"/>
            <a:ext cx="864000" cy="52715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7EA9A4E7-0664-42B5-9D00-514DFE0F7ACD}"/>
              </a:ext>
            </a:extLst>
          </p:cNvPr>
          <p:cNvCxnSpPr>
            <a:stCxn id="24" idx="2"/>
            <a:endCxn id="98" idx="0"/>
          </p:cNvCxnSpPr>
          <p:nvPr/>
        </p:nvCxnSpPr>
        <p:spPr>
          <a:xfrm flipH="1">
            <a:off x="6469954" y="2980631"/>
            <a:ext cx="1728000" cy="527147"/>
          </a:xfrm>
          <a:prstGeom prst="straightConnector1">
            <a:avLst/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93482BCA-96A5-4056-BD1E-BCEC7F44640A}"/>
              </a:ext>
            </a:extLst>
          </p:cNvPr>
          <p:cNvCxnSpPr>
            <a:stCxn id="25" idx="2"/>
            <a:endCxn id="99" idx="0"/>
          </p:cNvCxnSpPr>
          <p:nvPr/>
        </p:nvCxnSpPr>
        <p:spPr>
          <a:xfrm flipH="1">
            <a:off x="6181954" y="2980630"/>
            <a:ext cx="1728000" cy="527147"/>
          </a:xfrm>
          <a:prstGeom prst="straightConnector1">
            <a:avLst/>
          </a:prstGeom>
          <a:ln w="95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9022F078-0C64-40CD-A7D1-D79A50C5F14C}"/>
              </a:ext>
            </a:extLst>
          </p:cNvPr>
          <p:cNvCxnSpPr>
            <a:stCxn id="25" idx="2"/>
            <a:endCxn id="102" idx="0"/>
          </p:cNvCxnSpPr>
          <p:nvPr/>
        </p:nvCxnSpPr>
        <p:spPr>
          <a:xfrm flipH="1">
            <a:off x="5317954" y="2980630"/>
            <a:ext cx="2592000" cy="52714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8DC6EFFA-57FA-4075-98D2-F896CE3B530D}"/>
              </a:ext>
            </a:extLst>
          </p:cNvPr>
          <p:cNvCxnSpPr>
            <a:stCxn id="26" idx="2"/>
            <a:endCxn id="103" idx="0"/>
          </p:cNvCxnSpPr>
          <p:nvPr/>
        </p:nvCxnSpPr>
        <p:spPr>
          <a:xfrm flipH="1">
            <a:off x="5029954" y="2980629"/>
            <a:ext cx="2592000" cy="52714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4D9007C-9C2D-488C-8555-00E4FA38E822}"/>
              </a:ext>
            </a:extLst>
          </p:cNvPr>
          <p:cNvGrpSpPr/>
          <p:nvPr/>
        </p:nvGrpSpPr>
        <p:grpSpPr>
          <a:xfrm>
            <a:off x="4309954" y="3507771"/>
            <a:ext cx="4608000" cy="371202"/>
            <a:chOff x="1837823" y="1906726"/>
            <a:chExt cx="4608000" cy="371202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69D62A40-13A7-49D2-9B59-4983496214EF}"/>
                </a:ext>
              </a:extLst>
            </p:cNvPr>
            <p:cNvGrpSpPr/>
            <p:nvPr/>
          </p:nvGrpSpPr>
          <p:grpSpPr>
            <a:xfrm>
              <a:off x="1837823" y="1906726"/>
              <a:ext cx="4608000" cy="371202"/>
              <a:chOff x="1837823" y="1532836"/>
              <a:chExt cx="4608000" cy="371202"/>
            </a:xfrm>
            <a:solidFill>
              <a:schemeClr val="bg1">
                <a:lumMod val="85000"/>
              </a:schemeClr>
            </a:solidFill>
          </p:grpSpPr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D9842F9D-630D-483B-ACED-3B689F696378}"/>
                  </a:ext>
                </a:extLst>
              </p:cNvPr>
              <p:cNvSpPr/>
              <p:nvPr/>
            </p:nvSpPr>
            <p:spPr>
              <a:xfrm>
                <a:off x="6157823" y="153285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hteck 90">
                <a:extLst>
                  <a:ext uri="{FF2B5EF4-FFF2-40B4-BE49-F238E27FC236}">
                    <a16:creationId xmlns:a16="http://schemas.microsoft.com/office/drawing/2014/main" id="{E52BDF4E-1294-4C9C-B2D7-313DDD610E21}"/>
                  </a:ext>
                </a:extLst>
              </p:cNvPr>
              <p:cNvSpPr/>
              <p:nvPr/>
            </p:nvSpPr>
            <p:spPr>
              <a:xfrm>
                <a:off x="5869823" y="153285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25B8B951-7E3D-4542-A7D4-7ACFA00DCDF4}"/>
                  </a:ext>
                </a:extLst>
              </p:cNvPr>
              <p:cNvSpPr/>
              <p:nvPr/>
            </p:nvSpPr>
            <p:spPr>
              <a:xfrm>
                <a:off x="5581823" y="153284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D9955157-D525-4808-8190-9BEB138B7D80}"/>
                  </a:ext>
                </a:extLst>
              </p:cNvPr>
              <p:cNvSpPr/>
              <p:nvPr/>
            </p:nvSpPr>
            <p:spPr>
              <a:xfrm>
                <a:off x="5293823" y="153284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D6A86085-D64D-4ADF-9B28-4E60D3D9B71A}"/>
                  </a:ext>
                </a:extLst>
              </p:cNvPr>
              <p:cNvSpPr/>
              <p:nvPr/>
            </p:nvSpPr>
            <p:spPr>
              <a:xfrm>
                <a:off x="5005823" y="153284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hteck 94">
                <a:extLst>
                  <a:ext uri="{FF2B5EF4-FFF2-40B4-BE49-F238E27FC236}">
                    <a16:creationId xmlns:a16="http://schemas.microsoft.com/office/drawing/2014/main" id="{F68C01C2-2B50-41CC-8E7A-B87BC88D1762}"/>
                  </a:ext>
                </a:extLst>
              </p:cNvPr>
              <p:cNvSpPr/>
              <p:nvPr/>
            </p:nvSpPr>
            <p:spPr>
              <a:xfrm>
                <a:off x="4717823" y="153284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EAC3D90C-6ED1-4EB5-85A6-EFB2C17EA6CE}"/>
                  </a:ext>
                </a:extLst>
              </p:cNvPr>
              <p:cNvSpPr/>
              <p:nvPr/>
            </p:nvSpPr>
            <p:spPr>
              <a:xfrm>
                <a:off x="4429823" y="1532845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id="{F7DB5F4E-79FA-4468-BD02-22D8E4E2B199}"/>
                  </a:ext>
                </a:extLst>
              </p:cNvPr>
              <p:cNvSpPr/>
              <p:nvPr/>
            </p:nvSpPr>
            <p:spPr>
              <a:xfrm>
                <a:off x="4141823" y="1532844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B155CC14-1845-42BD-87CB-5C656D41ED18}"/>
                  </a:ext>
                </a:extLst>
              </p:cNvPr>
              <p:cNvSpPr/>
              <p:nvPr/>
            </p:nvSpPr>
            <p:spPr>
              <a:xfrm>
                <a:off x="3853823" y="1532843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C04C9BED-843C-4D42-B7D1-9784208395C1}"/>
                  </a:ext>
                </a:extLst>
              </p:cNvPr>
              <p:cNvSpPr/>
              <p:nvPr/>
            </p:nvSpPr>
            <p:spPr>
              <a:xfrm>
                <a:off x="3565823" y="1532842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484C44CD-D8A8-411F-87AB-E1120E109D01}"/>
                  </a:ext>
                </a:extLst>
              </p:cNvPr>
              <p:cNvSpPr/>
              <p:nvPr/>
            </p:nvSpPr>
            <p:spPr>
              <a:xfrm>
                <a:off x="3277823" y="153284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B7A482EF-D193-4254-818C-8A62F17C225A}"/>
                  </a:ext>
                </a:extLst>
              </p:cNvPr>
              <p:cNvSpPr/>
              <p:nvPr/>
            </p:nvSpPr>
            <p:spPr>
              <a:xfrm>
                <a:off x="2989823" y="153284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hteck 101">
                <a:extLst>
                  <a:ext uri="{FF2B5EF4-FFF2-40B4-BE49-F238E27FC236}">
                    <a16:creationId xmlns:a16="http://schemas.microsoft.com/office/drawing/2014/main" id="{63A437A8-F78B-4B9B-8BE5-BD781CBBA80B}"/>
                  </a:ext>
                </a:extLst>
              </p:cNvPr>
              <p:cNvSpPr/>
              <p:nvPr/>
            </p:nvSpPr>
            <p:spPr>
              <a:xfrm>
                <a:off x="2701823" y="153283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FFB11AA6-5061-4CB6-B495-2C772ECA57FC}"/>
                  </a:ext>
                </a:extLst>
              </p:cNvPr>
              <p:cNvSpPr/>
              <p:nvPr/>
            </p:nvSpPr>
            <p:spPr>
              <a:xfrm>
                <a:off x="2413823" y="153283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265B1B30-7C27-4744-A614-B912D2B1DAED}"/>
                  </a:ext>
                </a:extLst>
              </p:cNvPr>
              <p:cNvSpPr/>
              <p:nvPr/>
            </p:nvSpPr>
            <p:spPr>
              <a:xfrm>
                <a:off x="2125823" y="153283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BC4EE8E7-40C7-4403-805F-2B807E262F75}"/>
                  </a:ext>
                </a:extLst>
              </p:cNvPr>
              <p:cNvSpPr/>
              <p:nvPr/>
            </p:nvSpPr>
            <p:spPr>
              <a:xfrm>
                <a:off x="1837823" y="153283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633E3E96-82E5-40CB-8CBC-0D44DED93A41}"/>
                </a:ext>
              </a:extLst>
            </p:cNvPr>
            <p:cNvSpPr/>
            <p:nvPr/>
          </p:nvSpPr>
          <p:spPr>
            <a:xfrm>
              <a:off x="3747600" y="2013072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v2</a:t>
              </a: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EA6D8A6E-5484-4E98-A1A2-D00BE6249E2D}"/>
                </a:ext>
              </a:extLst>
            </p:cNvPr>
            <p:cNvSpPr/>
            <p:nvPr/>
          </p:nvSpPr>
          <p:spPr>
            <a:xfrm>
              <a:off x="4935600" y="2013072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</a:t>
              </a: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06E40536-9096-4EB8-9564-1039698471FF}"/>
                </a:ext>
              </a:extLst>
            </p:cNvPr>
            <p:cNvSpPr/>
            <p:nvPr/>
          </p:nvSpPr>
          <p:spPr>
            <a:xfrm>
              <a:off x="5869823" y="2013072"/>
              <a:ext cx="252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</a:t>
              </a: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265E333E-2A39-479B-B7E7-2F8A8639A486}"/>
                </a:ext>
              </a:extLst>
            </p:cNvPr>
            <p:cNvSpPr/>
            <p:nvPr/>
          </p:nvSpPr>
          <p:spPr>
            <a:xfrm>
              <a:off x="6121823" y="2013072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v0</a:t>
              </a: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87ED6BE4-E009-44AF-A909-8143546C058B}"/>
                </a:ext>
              </a:extLst>
            </p:cNvPr>
            <p:cNvSpPr/>
            <p:nvPr/>
          </p:nvSpPr>
          <p:spPr>
            <a:xfrm>
              <a:off x="4717823" y="2013072"/>
              <a:ext cx="216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v2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0100080B-9EAD-4329-B7FC-A4F0402928DB}"/>
                </a:ext>
              </a:extLst>
            </p:cNvPr>
            <p:cNvSpPr/>
            <p:nvPr/>
          </p:nvSpPr>
          <p:spPr>
            <a:xfrm>
              <a:off x="5257823" y="2011590"/>
              <a:ext cx="36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5398B15A-E0D8-4159-AC44-74AE5B1ED5FB}"/>
                </a:ext>
              </a:extLst>
            </p:cNvPr>
            <p:cNvSpPr/>
            <p:nvPr/>
          </p:nvSpPr>
          <p:spPr>
            <a:xfrm>
              <a:off x="3569894" y="2013072"/>
              <a:ext cx="176817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3355ACCF-8699-4542-8C31-7AC5B6307C42}"/>
                </a:ext>
              </a:extLst>
            </p:cNvPr>
            <p:cNvSpPr/>
            <p:nvPr/>
          </p:nvSpPr>
          <p:spPr>
            <a:xfrm>
              <a:off x="4075672" y="2013072"/>
              <a:ext cx="64374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71D1BD26-937C-4F29-BBE5-75AD413B355E}"/>
                </a:ext>
              </a:extLst>
            </p:cNvPr>
            <p:cNvSpPr/>
            <p:nvPr/>
          </p:nvSpPr>
          <p:spPr>
            <a:xfrm>
              <a:off x="2559600" y="2013072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v3</a:t>
              </a: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9023081F-B44A-4232-9E91-D6AA35383C79}"/>
                </a:ext>
              </a:extLst>
            </p:cNvPr>
            <p:cNvSpPr/>
            <p:nvPr/>
          </p:nvSpPr>
          <p:spPr>
            <a:xfrm>
              <a:off x="2417894" y="2013405"/>
              <a:ext cx="138151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99FC81EE-89BE-44BF-A379-6B9E94B7D746}"/>
                </a:ext>
              </a:extLst>
            </p:cNvPr>
            <p:cNvSpPr/>
            <p:nvPr/>
          </p:nvSpPr>
          <p:spPr>
            <a:xfrm>
              <a:off x="2881823" y="2013072"/>
              <a:ext cx="103928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513D9C99-8F0F-4082-AEE6-0D1F18787096}"/>
                </a:ext>
              </a:extLst>
            </p:cNvPr>
            <p:cNvSpPr/>
            <p:nvPr/>
          </p:nvSpPr>
          <p:spPr>
            <a:xfrm>
              <a:off x="1841894" y="2013405"/>
              <a:ext cx="574223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6914BAF7-E638-458A-AE99-9EFA027EF5A7}"/>
                </a:ext>
              </a:extLst>
            </p:cNvPr>
            <p:cNvSpPr/>
            <p:nvPr/>
          </p:nvSpPr>
          <p:spPr>
            <a:xfrm>
              <a:off x="2985750" y="2013405"/>
              <a:ext cx="574223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860F91C3-7BA7-4EE9-B6D0-4E406B393325}"/>
                </a:ext>
              </a:extLst>
            </p:cNvPr>
            <p:cNvSpPr/>
            <p:nvPr/>
          </p:nvSpPr>
          <p:spPr>
            <a:xfrm>
              <a:off x="4142712" y="2013405"/>
              <a:ext cx="574223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66C04D8A-00E9-49B9-AC7E-88DECD4FBFE1}"/>
                </a:ext>
              </a:extLst>
            </p:cNvPr>
            <p:cNvSpPr/>
            <p:nvPr/>
          </p:nvSpPr>
          <p:spPr>
            <a:xfrm>
              <a:off x="5295600" y="2013405"/>
              <a:ext cx="574223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FF6451FE-D89F-4C0B-BE33-F21AA5169539}"/>
              </a:ext>
            </a:extLst>
          </p:cNvPr>
          <p:cNvGrpSpPr/>
          <p:nvPr/>
        </p:nvGrpSpPr>
        <p:grpSpPr>
          <a:xfrm>
            <a:off x="4309954" y="4406111"/>
            <a:ext cx="4608000" cy="371202"/>
            <a:chOff x="1837823" y="2758900"/>
            <a:chExt cx="4608000" cy="37120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D826C069-4BD2-4071-BF37-1684EA511CE2}"/>
                </a:ext>
              </a:extLst>
            </p:cNvPr>
            <p:cNvGrpSpPr/>
            <p:nvPr/>
          </p:nvGrpSpPr>
          <p:grpSpPr>
            <a:xfrm>
              <a:off x="1837823" y="2758900"/>
              <a:ext cx="4608000" cy="371202"/>
              <a:chOff x="1837823" y="1532836"/>
              <a:chExt cx="4608000" cy="371202"/>
            </a:xfrm>
            <a:solidFill>
              <a:schemeClr val="bg1">
                <a:lumMod val="85000"/>
              </a:schemeClr>
            </a:solidFill>
          </p:grpSpPr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id="{910C9046-2E7F-4021-8849-6859A24FEF50}"/>
                  </a:ext>
                </a:extLst>
              </p:cNvPr>
              <p:cNvSpPr/>
              <p:nvPr/>
            </p:nvSpPr>
            <p:spPr>
              <a:xfrm>
                <a:off x="6157823" y="153285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73F54E80-A7B1-4572-89F9-8852F3EC952D}"/>
                  </a:ext>
                </a:extLst>
              </p:cNvPr>
              <p:cNvSpPr/>
              <p:nvPr/>
            </p:nvSpPr>
            <p:spPr>
              <a:xfrm>
                <a:off x="5869823" y="153285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B5ED58F3-9807-4D62-B993-4375D9648664}"/>
                  </a:ext>
                </a:extLst>
              </p:cNvPr>
              <p:cNvSpPr/>
              <p:nvPr/>
            </p:nvSpPr>
            <p:spPr>
              <a:xfrm>
                <a:off x="5581823" y="153284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hteck 118">
                <a:extLst>
                  <a:ext uri="{FF2B5EF4-FFF2-40B4-BE49-F238E27FC236}">
                    <a16:creationId xmlns:a16="http://schemas.microsoft.com/office/drawing/2014/main" id="{30771604-E922-4C3B-80DB-F40CAD0D9CEC}"/>
                  </a:ext>
                </a:extLst>
              </p:cNvPr>
              <p:cNvSpPr/>
              <p:nvPr/>
            </p:nvSpPr>
            <p:spPr>
              <a:xfrm>
                <a:off x="5293823" y="153284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41EF5A78-702C-45D6-9989-610777851DA9}"/>
                  </a:ext>
                </a:extLst>
              </p:cNvPr>
              <p:cNvSpPr/>
              <p:nvPr/>
            </p:nvSpPr>
            <p:spPr>
              <a:xfrm>
                <a:off x="5005823" y="153284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7DCD22DD-3C24-46CE-AE37-D90A1ADD2470}"/>
                  </a:ext>
                </a:extLst>
              </p:cNvPr>
              <p:cNvSpPr/>
              <p:nvPr/>
            </p:nvSpPr>
            <p:spPr>
              <a:xfrm>
                <a:off x="4717823" y="153284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245725C1-F9F7-4E48-9B4B-F26CF48DA66D}"/>
                  </a:ext>
                </a:extLst>
              </p:cNvPr>
              <p:cNvSpPr/>
              <p:nvPr/>
            </p:nvSpPr>
            <p:spPr>
              <a:xfrm>
                <a:off x="4429823" y="1532845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id="{5A86E5A9-F4BD-47D5-AC72-DB51D87C580F}"/>
                  </a:ext>
                </a:extLst>
              </p:cNvPr>
              <p:cNvSpPr/>
              <p:nvPr/>
            </p:nvSpPr>
            <p:spPr>
              <a:xfrm>
                <a:off x="4141823" y="1532844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hteck 123">
                <a:extLst>
                  <a:ext uri="{FF2B5EF4-FFF2-40B4-BE49-F238E27FC236}">
                    <a16:creationId xmlns:a16="http://schemas.microsoft.com/office/drawing/2014/main" id="{CE638C5C-C95C-408C-A221-910C13309FF5}"/>
                  </a:ext>
                </a:extLst>
              </p:cNvPr>
              <p:cNvSpPr/>
              <p:nvPr/>
            </p:nvSpPr>
            <p:spPr>
              <a:xfrm>
                <a:off x="3853823" y="1532843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A23EA85E-A914-44C4-9D65-37E9E111D01A}"/>
                  </a:ext>
                </a:extLst>
              </p:cNvPr>
              <p:cNvSpPr/>
              <p:nvPr/>
            </p:nvSpPr>
            <p:spPr>
              <a:xfrm>
                <a:off x="3565823" y="1532842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9343FE63-A6C8-4451-9429-239B288F4459}"/>
                  </a:ext>
                </a:extLst>
              </p:cNvPr>
              <p:cNvSpPr/>
              <p:nvPr/>
            </p:nvSpPr>
            <p:spPr>
              <a:xfrm>
                <a:off x="3277823" y="153284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id="{7E05DD3F-ABFB-499B-B98F-AE4033CDB8E8}"/>
                  </a:ext>
                </a:extLst>
              </p:cNvPr>
              <p:cNvSpPr/>
              <p:nvPr/>
            </p:nvSpPr>
            <p:spPr>
              <a:xfrm>
                <a:off x="2989823" y="153284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hteck 127">
                <a:extLst>
                  <a:ext uri="{FF2B5EF4-FFF2-40B4-BE49-F238E27FC236}">
                    <a16:creationId xmlns:a16="http://schemas.microsoft.com/office/drawing/2014/main" id="{8EC20060-C53C-40C2-927C-78E31B56EAAA}"/>
                  </a:ext>
                </a:extLst>
              </p:cNvPr>
              <p:cNvSpPr/>
              <p:nvPr/>
            </p:nvSpPr>
            <p:spPr>
              <a:xfrm>
                <a:off x="2701823" y="153283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68564B77-78D1-479F-B874-B0CBC960BD29}"/>
                  </a:ext>
                </a:extLst>
              </p:cNvPr>
              <p:cNvSpPr/>
              <p:nvPr/>
            </p:nvSpPr>
            <p:spPr>
              <a:xfrm>
                <a:off x="2413823" y="153283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hteck 129">
                <a:extLst>
                  <a:ext uri="{FF2B5EF4-FFF2-40B4-BE49-F238E27FC236}">
                    <a16:creationId xmlns:a16="http://schemas.microsoft.com/office/drawing/2014/main" id="{3878B7E5-2153-4C2A-9304-EEFD10D7F825}"/>
                  </a:ext>
                </a:extLst>
              </p:cNvPr>
              <p:cNvSpPr/>
              <p:nvPr/>
            </p:nvSpPr>
            <p:spPr>
              <a:xfrm>
                <a:off x="2125823" y="153283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eck 130">
                <a:extLst>
                  <a:ext uri="{FF2B5EF4-FFF2-40B4-BE49-F238E27FC236}">
                    <a16:creationId xmlns:a16="http://schemas.microsoft.com/office/drawing/2014/main" id="{E7903E92-E740-41DD-A72F-B87B9F13A0DE}"/>
                  </a:ext>
                </a:extLst>
              </p:cNvPr>
              <p:cNvSpPr/>
              <p:nvPr/>
            </p:nvSpPr>
            <p:spPr>
              <a:xfrm>
                <a:off x="1837823" y="153283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5BCB1F4F-B3EF-4315-B298-25B277783C0C}"/>
                </a:ext>
              </a:extLst>
            </p:cNvPr>
            <p:cNvSpPr/>
            <p:nvPr/>
          </p:nvSpPr>
          <p:spPr>
            <a:xfrm>
              <a:off x="3747600" y="2865246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v2</a:t>
              </a: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626AC213-453D-4C9C-8E8B-9D314E4428E2}"/>
                </a:ext>
              </a:extLst>
            </p:cNvPr>
            <p:cNvSpPr/>
            <p:nvPr/>
          </p:nvSpPr>
          <p:spPr>
            <a:xfrm>
              <a:off x="4935600" y="2865246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v1</a:t>
              </a: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DA54D8BA-31C5-4B72-89A7-0D48479888D3}"/>
                </a:ext>
              </a:extLst>
            </p:cNvPr>
            <p:cNvSpPr/>
            <p:nvPr/>
          </p:nvSpPr>
          <p:spPr>
            <a:xfrm>
              <a:off x="6121823" y="2865246"/>
              <a:ext cx="324000" cy="1851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v0</a:t>
              </a:r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81C3A3DF-B41C-450A-BAB2-4D97EC9ADB9B}"/>
                </a:ext>
              </a:extLst>
            </p:cNvPr>
            <p:cNvSpPr/>
            <p:nvPr/>
          </p:nvSpPr>
          <p:spPr>
            <a:xfrm>
              <a:off x="2559600" y="2865246"/>
              <a:ext cx="324000" cy="1851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v3</a:t>
              </a: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257B718D-B6B7-42CF-B151-E82A20F8D82E}"/>
                </a:ext>
              </a:extLst>
            </p:cNvPr>
            <p:cNvSpPr/>
            <p:nvPr/>
          </p:nvSpPr>
          <p:spPr>
            <a:xfrm>
              <a:off x="1844307" y="2865246"/>
              <a:ext cx="711737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6227A256-78DE-4635-A078-9C3CFC770BDF}"/>
                </a:ext>
              </a:extLst>
            </p:cNvPr>
            <p:cNvSpPr/>
            <p:nvPr/>
          </p:nvSpPr>
          <p:spPr>
            <a:xfrm>
              <a:off x="2888309" y="2865246"/>
              <a:ext cx="858402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75852D6F-37FD-4BC2-B0F4-FF86289F280A}"/>
                </a:ext>
              </a:extLst>
            </p:cNvPr>
            <p:cNvSpPr/>
            <p:nvPr/>
          </p:nvSpPr>
          <p:spPr>
            <a:xfrm>
              <a:off x="4071600" y="2865246"/>
              <a:ext cx="858402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D0F760B5-E9F9-48F6-B7C9-815BEEC4AE63}"/>
                </a:ext>
              </a:extLst>
            </p:cNvPr>
            <p:cNvSpPr/>
            <p:nvPr/>
          </p:nvSpPr>
          <p:spPr>
            <a:xfrm>
              <a:off x="5257823" y="2865246"/>
              <a:ext cx="858402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2" name="Pfeil nach unten 157">
            <a:extLst>
              <a:ext uri="{FF2B5EF4-FFF2-40B4-BE49-F238E27FC236}">
                <a16:creationId xmlns:a16="http://schemas.microsoft.com/office/drawing/2014/main" id="{A186F6B0-5F09-48F8-80EC-10D8BF318317}"/>
              </a:ext>
            </a:extLst>
          </p:cNvPr>
          <p:cNvSpPr/>
          <p:nvPr/>
        </p:nvSpPr>
        <p:spPr>
          <a:xfrm>
            <a:off x="4421826" y="2165706"/>
            <a:ext cx="208253" cy="360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Pfeil nach unten 257">
            <a:extLst>
              <a:ext uri="{FF2B5EF4-FFF2-40B4-BE49-F238E27FC236}">
                <a16:creationId xmlns:a16="http://schemas.microsoft.com/office/drawing/2014/main" id="{36202211-A4A1-4680-BCF3-06A03837A4FE}"/>
              </a:ext>
            </a:extLst>
          </p:cNvPr>
          <p:cNvSpPr/>
          <p:nvPr/>
        </p:nvSpPr>
        <p:spPr>
          <a:xfrm>
            <a:off x="4421826" y="3064046"/>
            <a:ext cx="208253" cy="360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Pfeil nach unten 260">
            <a:extLst>
              <a:ext uri="{FF2B5EF4-FFF2-40B4-BE49-F238E27FC236}">
                <a16:creationId xmlns:a16="http://schemas.microsoft.com/office/drawing/2014/main" id="{18D2ACFD-F51F-4596-87B4-1807A9A7DFD0}"/>
              </a:ext>
            </a:extLst>
          </p:cNvPr>
          <p:cNvSpPr/>
          <p:nvPr/>
        </p:nvSpPr>
        <p:spPr>
          <a:xfrm>
            <a:off x="4421826" y="3962386"/>
            <a:ext cx="208253" cy="360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Pfeil nach unten 265">
            <a:extLst>
              <a:ext uri="{FF2B5EF4-FFF2-40B4-BE49-F238E27FC236}">
                <a16:creationId xmlns:a16="http://schemas.microsoft.com/office/drawing/2014/main" id="{5C2D0E84-D4CF-4DEE-8FE1-A1E1D74D224C}"/>
              </a:ext>
            </a:extLst>
          </p:cNvPr>
          <p:cNvSpPr/>
          <p:nvPr/>
        </p:nvSpPr>
        <p:spPr>
          <a:xfrm>
            <a:off x="4421826" y="5315339"/>
            <a:ext cx="208253" cy="360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49A1D058-FFF8-4766-8A1B-8E996B0778AE}"/>
              </a:ext>
            </a:extLst>
          </p:cNvPr>
          <p:cNvGrpSpPr/>
          <p:nvPr/>
        </p:nvGrpSpPr>
        <p:grpSpPr>
          <a:xfrm>
            <a:off x="4309954" y="4860725"/>
            <a:ext cx="4608000" cy="371202"/>
            <a:chOff x="1837823" y="3527635"/>
            <a:chExt cx="4608000" cy="371202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59B42B8A-5CEF-43AE-85CF-3D2D5134C802}"/>
                </a:ext>
              </a:extLst>
            </p:cNvPr>
            <p:cNvGrpSpPr/>
            <p:nvPr/>
          </p:nvGrpSpPr>
          <p:grpSpPr>
            <a:xfrm>
              <a:off x="1837823" y="3527635"/>
              <a:ext cx="4608000" cy="371202"/>
              <a:chOff x="1837823" y="1532836"/>
              <a:chExt cx="4608000" cy="371202"/>
            </a:xfrm>
            <a:solidFill>
              <a:schemeClr val="bg1">
                <a:lumMod val="85000"/>
              </a:schemeClr>
            </a:solidFill>
          </p:grpSpPr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B5300CE4-543D-4B6C-A51B-AA0C57602389}"/>
                  </a:ext>
                </a:extLst>
              </p:cNvPr>
              <p:cNvSpPr/>
              <p:nvPr/>
            </p:nvSpPr>
            <p:spPr>
              <a:xfrm>
                <a:off x="6157823" y="153285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hteck 146">
                <a:extLst>
                  <a:ext uri="{FF2B5EF4-FFF2-40B4-BE49-F238E27FC236}">
                    <a16:creationId xmlns:a16="http://schemas.microsoft.com/office/drawing/2014/main" id="{508135D5-30EF-481F-A4DF-3D49E677FC61}"/>
                  </a:ext>
                </a:extLst>
              </p:cNvPr>
              <p:cNvSpPr/>
              <p:nvPr/>
            </p:nvSpPr>
            <p:spPr>
              <a:xfrm>
                <a:off x="5869823" y="153285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hteck 147">
                <a:extLst>
                  <a:ext uri="{FF2B5EF4-FFF2-40B4-BE49-F238E27FC236}">
                    <a16:creationId xmlns:a16="http://schemas.microsoft.com/office/drawing/2014/main" id="{C1A56C92-CCD6-4868-8756-28FB750D1EA0}"/>
                  </a:ext>
                </a:extLst>
              </p:cNvPr>
              <p:cNvSpPr/>
              <p:nvPr/>
            </p:nvSpPr>
            <p:spPr>
              <a:xfrm>
                <a:off x="5581823" y="153284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hteck 148">
                <a:extLst>
                  <a:ext uri="{FF2B5EF4-FFF2-40B4-BE49-F238E27FC236}">
                    <a16:creationId xmlns:a16="http://schemas.microsoft.com/office/drawing/2014/main" id="{0B59C60B-178F-436E-9A8E-00E579DF43E8}"/>
                  </a:ext>
                </a:extLst>
              </p:cNvPr>
              <p:cNvSpPr/>
              <p:nvPr/>
            </p:nvSpPr>
            <p:spPr>
              <a:xfrm>
                <a:off x="5293823" y="153284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4F3EC438-0AA9-4FB0-8F7D-7DB3777F78BD}"/>
                  </a:ext>
                </a:extLst>
              </p:cNvPr>
              <p:cNvSpPr/>
              <p:nvPr/>
            </p:nvSpPr>
            <p:spPr>
              <a:xfrm>
                <a:off x="5005823" y="153284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hteck 150">
                <a:extLst>
                  <a:ext uri="{FF2B5EF4-FFF2-40B4-BE49-F238E27FC236}">
                    <a16:creationId xmlns:a16="http://schemas.microsoft.com/office/drawing/2014/main" id="{2BB7F8B2-446B-4BED-9C68-18440258E076}"/>
                  </a:ext>
                </a:extLst>
              </p:cNvPr>
              <p:cNvSpPr/>
              <p:nvPr/>
            </p:nvSpPr>
            <p:spPr>
              <a:xfrm>
                <a:off x="4717823" y="153284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hteck 151">
                <a:extLst>
                  <a:ext uri="{FF2B5EF4-FFF2-40B4-BE49-F238E27FC236}">
                    <a16:creationId xmlns:a16="http://schemas.microsoft.com/office/drawing/2014/main" id="{D45B9032-66B6-4A10-9551-65D1B48734D0}"/>
                  </a:ext>
                </a:extLst>
              </p:cNvPr>
              <p:cNvSpPr/>
              <p:nvPr/>
            </p:nvSpPr>
            <p:spPr>
              <a:xfrm>
                <a:off x="4429823" y="1532845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hteck 152">
                <a:extLst>
                  <a:ext uri="{FF2B5EF4-FFF2-40B4-BE49-F238E27FC236}">
                    <a16:creationId xmlns:a16="http://schemas.microsoft.com/office/drawing/2014/main" id="{15BC7628-5651-44AE-8C8A-E1EFB9F2C77F}"/>
                  </a:ext>
                </a:extLst>
              </p:cNvPr>
              <p:cNvSpPr/>
              <p:nvPr/>
            </p:nvSpPr>
            <p:spPr>
              <a:xfrm>
                <a:off x="4141823" y="1532844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hteck 153">
                <a:extLst>
                  <a:ext uri="{FF2B5EF4-FFF2-40B4-BE49-F238E27FC236}">
                    <a16:creationId xmlns:a16="http://schemas.microsoft.com/office/drawing/2014/main" id="{D35A8B7B-292A-4D72-AD61-EC8A31888AFD}"/>
                  </a:ext>
                </a:extLst>
              </p:cNvPr>
              <p:cNvSpPr/>
              <p:nvPr/>
            </p:nvSpPr>
            <p:spPr>
              <a:xfrm>
                <a:off x="3853823" y="1532843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E1FE330A-E14D-45FB-AD25-7D18A1B0CC4E}"/>
                  </a:ext>
                </a:extLst>
              </p:cNvPr>
              <p:cNvSpPr/>
              <p:nvPr/>
            </p:nvSpPr>
            <p:spPr>
              <a:xfrm>
                <a:off x="3565823" y="1532842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hteck 155">
                <a:extLst>
                  <a:ext uri="{FF2B5EF4-FFF2-40B4-BE49-F238E27FC236}">
                    <a16:creationId xmlns:a16="http://schemas.microsoft.com/office/drawing/2014/main" id="{157D6C15-F26C-4B8D-B618-63BE589A4EF1}"/>
                  </a:ext>
                </a:extLst>
              </p:cNvPr>
              <p:cNvSpPr/>
              <p:nvPr/>
            </p:nvSpPr>
            <p:spPr>
              <a:xfrm>
                <a:off x="3277823" y="1532841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hteck 156">
                <a:extLst>
                  <a:ext uri="{FF2B5EF4-FFF2-40B4-BE49-F238E27FC236}">
                    <a16:creationId xmlns:a16="http://schemas.microsoft.com/office/drawing/2014/main" id="{8F5F4360-ED3B-45B6-BFC0-E5455BBF6455}"/>
                  </a:ext>
                </a:extLst>
              </p:cNvPr>
              <p:cNvSpPr/>
              <p:nvPr/>
            </p:nvSpPr>
            <p:spPr>
              <a:xfrm>
                <a:off x="2989823" y="1532840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hteck 157">
                <a:extLst>
                  <a:ext uri="{FF2B5EF4-FFF2-40B4-BE49-F238E27FC236}">
                    <a16:creationId xmlns:a16="http://schemas.microsoft.com/office/drawing/2014/main" id="{D6575622-8879-4994-8D1D-7C7EB358C091}"/>
                  </a:ext>
                </a:extLst>
              </p:cNvPr>
              <p:cNvSpPr/>
              <p:nvPr/>
            </p:nvSpPr>
            <p:spPr>
              <a:xfrm>
                <a:off x="2701823" y="1532839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61276724-9E5C-4A19-B050-0562C53CF407}"/>
                  </a:ext>
                </a:extLst>
              </p:cNvPr>
              <p:cNvSpPr/>
              <p:nvPr/>
            </p:nvSpPr>
            <p:spPr>
              <a:xfrm>
                <a:off x="2413823" y="1532838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hteck 159">
                <a:extLst>
                  <a:ext uri="{FF2B5EF4-FFF2-40B4-BE49-F238E27FC236}">
                    <a16:creationId xmlns:a16="http://schemas.microsoft.com/office/drawing/2014/main" id="{B273E3F4-C394-428C-90A1-C1A0D8D0863B}"/>
                  </a:ext>
                </a:extLst>
              </p:cNvPr>
              <p:cNvSpPr/>
              <p:nvPr/>
            </p:nvSpPr>
            <p:spPr>
              <a:xfrm>
                <a:off x="2125823" y="1532837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hteck 160">
                <a:extLst>
                  <a:ext uri="{FF2B5EF4-FFF2-40B4-BE49-F238E27FC236}">
                    <a16:creationId xmlns:a16="http://schemas.microsoft.com/office/drawing/2014/main" id="{8813E854-6D74-454B-A39B-CE689B544977}"/>
                  </a:ext>
                </a:extLst>
              </p:cNvPr>
              <p:cNvSpPr/>
              <p:nvPr/>
            </p:nvSpPr>
            <p:spPr>
              <a:xfrm>
                <a:off x="1837823" y="1532836"/>
                <a:ext cx="288000" cy="3711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6D2825AD-C086-4B83-AF3F-7D50127CEDC5}"/>
                </a:ext>
              </a:extLst>
            </p:cNvPr>
            <p:cNvSpPr/>
            <p:nvPr/>
          </p:nvSpPr>
          <p:spPr>
            <a:xfrm>
              <a:off x="3747600" y="3633981"/>
              <a:ext cx="324000" cy="1851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81D91B35-1A83-40C3-92C3-27D2A68657D3}"/>
                </a:ext>
              </a:extLst>
            </p:cNvPr>
            <p:cNvSpPr/>
            <p:nvPr/>
          </p:nvSpPr>
          <p:spPr>
            <a:xfrm>
              <a:off x="4935600" y="3633981"/>
              <a:ext cx="324000" cy="1851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CB28BA1C-6B2C-407C-8894-143FE7802C9B}"/>
                </a:ext>
              </a:extLst>
            </p:cNvPr>
            <p:cNvSpPr/>
            <p:nvPr/>
          </p:nvSpPr>
          <p:spPr>
            <a:xfrm>
              <a:off x="6121823" y="3633981"/>
              <a:ext cx="324000" cy="1851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16285D83-7288-43F9-BA13-554FA23D59CE}"/>
                </a:ext>
              </a:extLst>
            </p:cNvPr>
            <p:cNvSpPr/>
            <p:nvPr/>
          </p:nvSpPr>
          <p:spPr>
            <a:xfrm>
              <a:off x="2559600" y="3633981"/>
              <a:ext cx="324000" cy="1851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0BF09EC4-EE46-49A0-8506-B7F0B192F791}"/>
                </a:ext>
              </a:extLst>
            </p:cNvPr>
            <p:cNvSpPr/>
            <p:nvPr/>
          </p:nvSpPr>
          <p:spPr>
            <a:xfrm>
              <a:off x="1844307" y="3633981"/>
              <a:ext cx="711737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EBB13B9-94DD-4CCB-B954-001BEC7044AE}"/>
                </a:ext>
              </a:extLst>
            </p:cNvPr>
            <p:cNvSpPr/>
            <p:nvPr/>
          </p:nvSpPr>
          <p:spPr>
            <a:xfrm>
              <a:off x="2888309" y="3633981"/>
              <a:ext cx="858402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CF74BF15-4675-4C0D-A534-2B182DA7B0C2}"/>
                </a:ext>
              </a:extLst>
            </p:cNvPr>
            <p:cNvSpPr/>
            <p:nvPr/>
          </p:nvSpPr>
          <p:spPr>
            <a:xfrm>
              <a:off x="4071600" y="3633981"/>
              <a:ext cx="858402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A630BF4B-F3C3-408A-BF39-DB290EF4AF83}"/>
                </a:ext>
              </a:extLst>
            </p:cNvPr>
            <p:cNvSpPr/>
            <p:nvPr/>
          </p:nvSpPr>
          <p:spPr>
            <a:xfrm>
              <a:off x="5257823" y="3633981"/>
              <a:ext cx="858402" cy="185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9" name="Grafik 168">
            <a:extLst>
              <a:ext uri="{FF2B5EF4-FFF2-40B4-BE49-F238E27FC236}">
                <a16:creationId xmlns:a16="http://schemas.microsoft.com/office/drawing/2014/main" id="{38F53903-AD91-4F0F-9E8C-1CD5593D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954" y="721649"/>
            <a:ext cx="494607" cy="640080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170" name="Textfeld 169">
            <a:extLst>
              <a:ext uri="{FF2B5EF4-FFF2-40B4-BE49-F238E27FC236}">
                <a16:creationId xmlns:a16="http://schemas.microsoft.com/office/drawing/2014/main" id="{F7476D56-C056-4E12-916E-92AADE848D4E}"/>
              </a:ext>
            </a:extLst>
          </p:cNvPr>
          <p:cNvSpPr txBox="1"/>
          <p:nvPr/>
        </p:nvSpPr>
        <p:spPr>
          <a:xfrm>
            <a:off x="5497899" y="626903"/>
            <a:ext cx="2872942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Willhalm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Nicolae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Popovici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Yazan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Boshmaf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Plattner, Alexander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Zeier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 Schaffner: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SIMD-Scan: Ultra Fast in-Memory Table Scan using on-Chip Vector Processing Units.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(2009)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BFAE3CA7-B8E8-420D-B0B7-625E95C022F0}"/>
              </a:ext>
            </a:extLst>
          </p:cNvPr>
          <p:cNvGrpSpPr/>
          <p:nvPr/>
        </p:nvGrpSpPr>
        <p:grpSpPr>
          <a:xfrm>
            <a:off x="4309954" y="2609431"/>
            <a:ext cx="4604446" cy="371202"/>
            <a:chOff x="4309954" y="2609431"/>
            <a:chExt cx="4604446" cy="3712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895B09D-6104-4407-A8F2-51B70E142F10}"/>
                </a:ext>
              </a:extLst>
            </p:cNvPr>
            <p:cNvSpPr/>
            <p:nvPr/>
          </p:nvSpPr>
          <p:spPr>
            <a:xfrm>
              <a:off x="4309954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6E5593A0-633D-4689-B7CB-C33BEA341933}"/>
                </a:ext>
              </a:extLst>
            </p:cNvPr>
            <p:cNvSpPr/>
            <p:nvPr/>
          </p:nvSpPr>
          <p:spPr>
            <a:xfrm>
              <a:off x="5462843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ABF38208-B895-4589-8C2B-A6B665BBF0C0}"/>
                </a:ext>
              </a:extLst>
            </p:cNvPr>
            <p:cNvSpPr/>
            <p:nvPr/>
          </p:nvSpPr>
          <p:spPr>
            <a:xfrm>
              <a:off x="6612177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639F1CC9-BB44-4D0C-A471-270CFCCAA9DB}"/>
                </a:ext>
              </a:extLst>
            </p:cNvPr>
            <p:cNvSpPr/>
            <p:nvPr/>
          </p:nvSpPr>
          <p:spPr>
            <a:xfrm>
              <a:off x="7762400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831DFCB-3350-4FA9-BB3A-0D215C2F5B6B}"/>
              </a:ext>
            </a:extLst>
          </p:cNvPr>
          <p:cNvGrpSpPr/>
          <p:nvPr/>
        </p:nvGrpSpPr>
        <p:grpSpPr>
          <a:xfrm>
            <a:off x="4302414" y="3506166"/>
            <a:ext cx="4604446" cy="371202"/>
            <a:chOff x="4309954" y="2609431"/>
            <a:chExt cx="4604446" cy="371202"/>
          </a:xfrm>
        </p:grpSpPr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1D6B984D-139A-4F9D-B161-85263076145C}"/>
                </a:ext>
              </a:extLst>
            </p:cNvPr>
            <p:cNvSpPr/>
            <p:nvPr/>
          </p:nvSpPr>
          <p:spPr>
            <a:xfrm>
              <a:off x="4309954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E5DACF7E-E0DD-4C8E-923E-8F7CA0A96E43}"/>
                </a:ext>
              </a:extLst>
            </p:cNvPr>
            <p:cNvSpPr/>
            <p:nvPr/>
          </p:nvSpPr>
          <p:spPr>
            <a:xfrm>
              <a:off x="5462843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F32D8A3F-F3CD-441E-9438-3BADEE2DB54A}"/>
                </a:ext>
              </a:extLst>
            </p:cNvPr>
            <p:cNvSpPr/>
            <p:nvPr/>
          </p:nvSpPr>
          <p:spPr>
            <a:xfrm>
              <a:off x="6612177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2E733959-527E-4B74-81F8-31D249077B22}"/>
                </a:ext>
              </a:extLst>
            </p:cNvPr>
            <p:cNvSpPr/>
            <p:nvPr/>
          </p:nvSpPr>
          <p:spPr>
            <a:xfrm>
              <a:off x="7762400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A98ADBB2-BADF-4B97-87A2-EDD48F3FF0FD}"/>
              </a:ext>
            </a:extLst>
          </p:cNvPr>
          <p:cNvGrpSpPr/>
          <p:nvPr/>
        </p:nvGrpSpPr>
        <p:grpSpPr>
          <a:xfrm>
            <a:off x="4311731" y="4400672"/>
            <a:ext cx="4604446" cy="371202"/>
            <a:chOff x="4309954" y="2609431"/>
            <a:chExt cx="4604446" cy="371202"/>
          </a:xfrm>
        </p:grpSpPr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70D70988-DE64-4410-B501-02B9E5B2C35F}"/>
                </a:ext>
              </a:extLst>
            </p:cNvPr>
            <p:cNvSpPr/>
            <p:nvPr/>
          </p:nvSpPr>
          <p:spPr>
            <a:xfrm>
              <a:off x="4309954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3B2A7649-16E6-4C0A-88F2-FF47DD682279}"/>
                </a:ext>
              </a:extLst>
            </p:cNvPr>
            <p:cNvSpPr/>
            <p:nvPr/>
          </p:nvSpPr>
          <p:spPr>
            <a:xfrm>
              <a:off x="5462843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E1FAF405-B83D-4C9F-8B04-B5C5B6B4E9F1}"/>
                </a:ext>
              </a:extLst>
            </p:cNvPr>
            <p:cNvSpPr/>
            <p:nvPr/>
          </p:nvSpPr>
          <p:spPr>
            <a:xfrm>
              <a:off x="6612177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7972D4D2-099A-4A11-9AA4-8D0B9C990A81}"/>
                </a:ext>
              </a:extLst>
            </p:cNvPr>
            <p:cNvSpPr/>
            <p:nvPr/>
          </p:nvSpPr>
          <p:spPr>
            <a:xfrm>
              <a:off x="7762400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9611D32C-6DA5-4D02-8B18-EEDBB573987C}"/>
              </a:ext>
            </a:extLst>
          </p:cNvPr>
          <p:cNvGrpSpPr/>
          <p:nvPr/>
        </p:nvGrpSpPr>
        <p:grpSpPr>
          <a:xfrm>
            <a:off x="4311731" y="4868814"/>
            <a:ext cx="4604446" cy="371202"/>
            <a:chOff x="4309954" y="2609431"/>
            <a:chExt cx="4604446" cy="371202"/>
          </a:xfrm>
        </p:grpSpPr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839D025D-570A-4236-9C14-D65A240C4575}"/>
                </a:ext>
              </a:extLst>
            </p:cNvPr>
            <p:cNvSpPr/>
            <p:nvPr/>
          </p:nvSpPr>
          <p:spPr>
            <a:xfrm>
              <a:off x="4309954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ABD2975C-E01D-43B1-A0D3-3A169CC21EE6}"/>
                </a:ext>
              </a:extLst>
            </p:cNvPr>
            <p:cNvSpPr/>
            <p:nvPr/>
          </p:nvSpPr>
          <p:spPr>
            <a:xfrm>
              <a:off x="5462843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B71B6C04-73B5-4A17-9764-30A192BA6461}"/>
                </a:ext>
              </a:extLst>
            </p:cNvPr>
            <p:cNvSpPr/>
            <p:nvPr/>
          </p:nvSpPr>
          <p:spPr>
            <a:xfrm>
              <a:off x="6612177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E50EBC37-AA6C-4B7A-849F-63925CF73CE7}"/>
                </a:ext>
              </a:extLst>
            </p:cNvPr>
            <p:cNvSpPr/>
            <p:nvPr/>
          </p:nvSpPr>
          <p:spPr>
            <a:xfrm>
              <a:off x="7762400" y="2609431"/>
              <a:ext cx="1152000" cy="371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3" grpId="0"/>
      <p:bldP spid="64" grpId="0"/>
      <p:bldP spid="132" grpId="0" animBg="1"/>
      <p:bldP spid="133" grpId="0" animBg="1"/>
      <p:bldP spid="134" grpId="0" animBg="1"/>
      <p:bldP spid="1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and Aggregations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Hash Aggregates</a:t>
            </a:r>
          </a:p>
          <a:p>
            <a:pPr lvl="1"/>
            <a:r>
              <a:rPr lang="en-US" dirty="0"/>
              <a:t>Grouping directly with </a:t>
            </a:r>
            <a:br>
              <a:rPr lang="en-US" dirty="0"/>
            </a:br>
            <a:r>
              <a:rPr lang="en-US" dirty="0"/>
              <a:t>compressed codes</a:t>
            </a:r>
          </a:p>
          <a:p>
            <a:pPr lvl="1"/>
            <a:r>
              <a:rPr lang="en-US" dirty="0"/>
              <a:t>DICT, FOR, RLE,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Encoding-Specific Aggregation</a:t>
            </a:r>
          </a:p>
          <a:p>
            <a:pPr lvl="1"/>
            <a:r>
              <a:rPr lang="en-US" dirty="0"/>
              <a:t>RLE sum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agg</a:t>
            </a:r>
            <a:r>
              <a:rPr lang="en-US" dirty="0"/>
              <a:t> += run-length*run-value</a:t>
            </a:r>
          </a:p>
          <a:p>
            <a:pPr lvl="1"/>
            <a:r>
              <a:rPr lang="en-US" dirty="0"/>
              <a:t>RLE min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 = min(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, run-value)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sum  for all codes: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 += code;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 += |codes| * base-value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49821"/>
              </p:ext>
            </p:extLst>
          </p:nvPr>
        </p:nvGraphicFramePr>
        <p:xfrm>
          <a:off x="6614478" y="1859149"/>
          <a:ext cx="177895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92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1147961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Hash Table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 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 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Agg</a:t>
                      </a:r>
                      <a:r>
                        <a:rPr lang="en-US" baseline="0" dirty="0">
                          <a:latin typeface="Consolas" panose="020B0609020204030204" pitchFamily="49" charset="0"/>
                        </a:rPr>
                        <a:t> B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09233"/>
              </p:ext>
            </p:extLst>
          </p:nvPr>
        </p:nvGraphicFramePr>
        <p:xfrm>
          <a:off x="1055075" y="3000437"/>
          <a:ext cx="468253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5443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75443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73554"/>
              </p:ext>
            </p:extLst>
          </p:nvPr>
        </p:nvGraphicFramePr>
        <p:xfrm>
          <a:off x="5663949" y="1374215"/>
          <a:ext cx="85201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7">
                  <a:extLst>
                    <a:ext uri="{9D8B030D-6E8A-4147-A177-3AD203B41FA5}">
                      <a16:colId xmlns:a16="http://schemas.microsoft.com/office/drawing/2014/main" val="1613315864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1477952296"/>
                    </a:ext>
                  </a:extLst>
                </a:gridCol>
              </a:tblGrid>
              <a:tr h="1258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Dict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5823718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39028332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2170052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164136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04286066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012927" y="300043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Compressed Joins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Equi</a:t>
            </a:r>
            <a:r>
              <a:rPr lang="en-US" dirty="0"/>
              <a:t>-)Joins directly over compressed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binary operation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encodings need to match (</a:t>
            </a:r>
            <a:r>
              <a:rPr lang="en-US" b="1" dirty="0">
                <a:sym typeface="Wingdings" panose="05000000000000000000" pitchFamily="2" charset="2"/>
              </a:rPr>
              <a:t>global code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Recoding of one of the inputs if necessary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DB2 BLU recode inner)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Encoding-Specific Aggregation</a:t>
            </a:r>
          </a:p>
          <a:p>
            <a:pPr lvl="1"/>
            <a:r>
              <a:rPr lang="en-US" dirty="0"/>
              <a:t>One input RLE: decompress other </a:t>
            </a:r>
            <a:br>
              <a:rPr lang="en-US" dirty="0"/>
            </a:br>
            <a:r>
              <a:rPr lang="en-US" dirty="0"/>
              <a:t>and output RLE encoded data</a:t>
            </a:r>
          </a:p>
          <a:p>
            <a:pPr lvl="1"/>
            <a:r>
              <a:rPr lang="en-US" dirty="0"/>
              <a:t>One input </a:t>
            </a:r>
            <a:r>
              <a:rPr lang="en-US" dirty="0" err="1"/>
              <a:t>bitvector</a:t>
            </a:r>
            <a:r>
              <a:rPr lang="en-US" dirty="0"/>
              <a:t>: decompress other</a:t>
            </a:r>
            <a:br>
              <a:rPr lang="en-US" dirty="0"/>
            </a:br>
            <a:r>
              <a:rPr lang="en-US" dirty="0"/>
              <a:t>and output RLE encoded data (obtained from </a:t>
            </a:r>
            <a:r>
              <a:rPr lang="en-US" dirty="0" err="1"/>
              <a:t>bitvector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graphicFrame>
        <p:nvGraphicFramePr>
          <p:cNvPr id="5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24760"/>
              </p:ext>
            </p:extLst>
          </p:nvPr>
        </p:nvGraphicFramePr>
        <p:xfrm>
          <a:off x="5895578" y="1704092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57167"/>
              </p:ext>
            </p:extLst>
          </p:nvPr>
        </p:nvGraphicFramePr>
        <p:xfrm>
          <a:off x="7831823" y="1699011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8"/>
          <p:cNvSpPr txBox="1"/>
          <p:nvPr/>
        </p:nvSpPr>
        <p:spPr>
          <a:xfrm>
            <a:off x="6905975" y="1029012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8" name="Gerade Verbindung 9"/>
          <p:cNvCxnSpPr/>
          <p:nvPr/>
        </p:nvCxnSpPr>
        <p:spPr>
          <a:xfrm flipV="1">
            <a:off x="6478445" y="1526012"/>
            <a:ext cx="837147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1"/>
          <p:cNvCxnSpPr/>
          <p:nvPr/>
        </p:nvCxnSpPr>
        <p:spPr>
          <a:xfrm flipH="1" flipV="1">
            <a:off x="7315592" y="1526012"/>
            <a:ext cx="877239" cy="181507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/>
          <p:cNvCxnSpPr/>
          <p:nvPr/>
        </p:nvCxnSpPr>
        <p:spPr>
          <a:xfrm rot="5400000" flipH="1" flipV="1">
            <a:off x="7212417" y="1110950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027540" y="2258063"/>
            <a:ext cx="815993" cy="1478847"/>
            <a:chOff x="6424640" y="3564349"/>
            <a:chExt cx="1209815" cy="1478847"/>
          </a:xfrm>
        </p:grpSpPr>
        <p:grpSp>
          <p:nvGrpSpPr>
            <p:cNvPr id="11" name="Gruppieren 31"/>
            <p:cNvGrpSpPr/>
            <p:nvPr/>
          </p:nvGrpSpPr>
          <p:grpSpPr>
            <a:xfrm>
              <a:off x="6424640" y="3564349"/>
              <a:ext cx="1205697" cy="1478847"/>
              <a:chOff x="0" y="3269630"/>
              <a:chExt cx="1205697" cy="1478847"/>
            </a:xfrm>
          </p:grpSpPr>
          <p:cxnSp>
            <p:nvCxnSpPr>
              <p:cNvPr id="12" name="Gerade Verbindung 14"/>
              <p:cNvCxnSpPr/>
              <p:nvPr/>
            </p:nvCxnSpPr>
            <p:spPr>
              <a:xfrm>
                <a:off x="0" y="3277613"/>
                <a:ext cx="1205697" cy="1813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6"/>
              <p:cNvCxnSpPr/>
              <p:nvPr/>
            </p:nvCxnSpPr>
            <p:spPr>
              <a:xfrm>
                <a:off x="0" y="3275923"/>
                <a:ext cx="1190729" cy="36158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8"/>
              <p:cNvCxnSpPr/>
              <p:nvPr/>
            </p:nvCxnSpPr>
            <p:spPr>
              <a:xfrm>
                <a:off x="0" y="3269630"/>
                <a:ext cx="1200777" cy="7296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0"/>
              <p:cNvCxnSpPr/>
              <p:nvPr/>
            </p:nvCxnSpPr>
            <p:spPr>
              <a:xfrm>
                <a:off x="0" y="3271695"/>
                <a:ext cx="1185705" cy="10943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2"/>
              <p:cNvCxnSpPr/>
              <p:nvPr/>
            </p:nvCxnSpPr>
            <p:spPr>
              <a:xfrm>
                <a:off x="9525" y="3289040"/>
                <a:ext cx="1190729" cy="1459437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50"/>
            <p:cNvGrpSpPr/>
            <p:nvPr/>
          </p:nvGrpSpPr>
          <p:grpSpPr>
            <a:xfrm>
              <a:off x="6428758" y="3572858"/>
              <a:ext cx="1205697" cy="1450335"/>
              <a:chOff x="0" y="2915674"/>
              <a:chExt cx="1205697" cy="1450335"/>
            </a:xfrm>
          </p:grpSpPr>
          <p:cxnSp>
            <p:nvCxnSpPr>
              <p:cNvPr id="18" name="Gerade Verbindung 51"/>
              <p:cNvCxnSpPr/>
              <p:nvPr/>
            </p:nvCxnSpPr>
            <p:spPr>
              <a:xfrm>
                <a:off x="0" y="3277613"/>
                <a:ext cx="1205697" cy="1813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52"/>
              <p:cNvCxnSpPr/>
              <p:nvPr/>
            </p:nvCxnSpPr>
            <p:spPr>
              <a:xfrm>
                <a:off x="0" y="3275923"/>
                <a:ext cx="1190729" cy="3615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53"/>
              <p:cNvCxnSpPr/>
              <p:nvPr/>
            </p:nvCxnSpPr>
            <p:spPr>
              <a:xfrm>
                <a:off x="0" y="3269630"/>
                <a:ext cx="1200777" cy="7296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54"/>
              <p:cNvCxnSpPr/>
              <p:nvPr/>
            </p:nvCxnSpPr>
            <p:spPr>
              <a:xfrm>
                <a:off x="0" y="3271695"/>
                <a:ext cx="1185705" cy="109431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55"/>
              <p:cNvCxnSpPr/>
              <p:nvPr/>
            </p:nvCxnSpPr>
            <p:spPr>
              <a:xfrm flipV="1">
                <a:off x="9525" y="2915674"/>
                <a:ext cx="1181499" cy="373366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56"/>
            <p:cNvGrpSpPr/>
            <p:nvPr/>
          </p:nvGrpSpPr>
          <p:grpSpPr>
            <a:xfrm>
              <a:off x="6426698" y="3579036"/>
              <a:ext cx="1205697" cy="1452213"/>
              <a:chOff x="0" y="2547031"/>
              <a:chExt cx="1205697" cy="1452213"/>
            </a:xfrm>
          </p:grpSpPr>
          <p:cxnSp>
            <p:nvCxnSpPr>
              <p:cNvPr id="24" name="Gerade Verbindung 57"/>
              <p:cNvCxnSpPr/>
              <p:nvPr/>
            </p:nvCxnSpPr>
            <p:spPr>
              <a:xfrm>
                <a:off x="0" y="3277613"/>
                <a:ext cx="1205697" cy="1813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58"/>
              <p:cNvCxnSpPr/>
              <p:nvPr/>
            </p:nvCxnSpPr>
            <p:spPr>
              <a:xfrm>
                <a:off x="0" y="3275923"/>
                <a:ext cx="1190729" cy="36158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59"/>
              <p:cNvCxnSpPr/>
              <p:nvPr/>
            </p:nvCxnSpPr>
            <p:spPr>
              <a:xfrm>
                <a:off x="0" y="3269630"/>
                <a:ext cx="1200777" cy="7296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60"/>
              <p:cNvCxnSpPr/>
              <p:nvPr/>
            </p:nvCxnSpPr>
            <p:spPr>
              <a:xfrm flipV="1">
                <a:off x="0" y="2923911"/>
                <a:ext cx="1193084" cy="347784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61"/>
              <p:cNvCxnSpPr/>
              <p:nvPr/>
            </p:nvCxnSpPr>
            <p:spPr>
              <a:xfrm flipV="1">
                <a:off x="9525" y="2547031"/>
                <a:ext cx="1189738" cy="7420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/>
          <p:nvPr/>
        </p:nvSpPr>
        <p:spPr>
          <a:xfrm>
            <a:off x="7928149" y="3888713"/>
            <a:ext cx="9898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70393" y="3166908"/>
            <a:ext cx="9898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inner</a:t>
            </a:r>
          </a:p>
        </p:txBody>
      </p:sp>
      <p:cxnSp>
        <p:nvCxnSpPr>
          <p:cNvPr id="36" name="Straight Arrow Connector 35"/>
          <p:cNvCxnSpPr>
            <a:stCxn id="34" idx="1"/>
            <a:endCxn id="35" idx="2"/>
          </p:cNvCxnSpPr>
          <p:nvPr/>
        </p:nvCxnSpPr>
        <p:spPr>
          <a:xfrm flipH="1" flipV="1">
            <a:off x="6465296" y="3536240"/>
            <a:ext cx="1462853" cy="53713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54335" y="3707243"/>
            <a:ext cx="118570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recode inner  (smaller)</a:t>
            </a:r>
          </a:p>
        </p:txBody>
      </p:sp>
    </p:spTree>
    <p:extLst>
      <p:ext uri="{BB962C8B-B14F-4D97-AF65-F5344CB8AC3E}">
        <p14:creationId xmlns:p14="http://schemas.microsoft.com/office/powerpoint/2010/main" val="41233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for Simpler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Code complexity </a:t>
            </a:r>
            <a:r>
              <a:rPr lang="en-US" dirty="0"/>
              <a:t>for combinations of encoding schemes</a:t>
            </a:r>
          </a:p>
          <a:p>
            <a:pPr lvl="1"/>
            <a:r>
              <a:rPr lang="en-US" dirty="0"/>
              <a:t>Affects all operators </a:t>
            </a:r>
            <a:r>
              <a:rPr lang="en-US" dirty="0">
                <a:sym typeface="Wingdings" panose="05000000000000000000" pitchFamily="2" charset="2"/>
              </a:rPr>
              <a:t> maintenance operators/compression schemes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Compressed Block Properties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isOneValue</a:t>
            </a:r>
            <a:r>
              <a:rPr lang="en-US" sz="170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: block contains just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one value and many positions for that value 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isValueSorted</a:t>
            </a:r>
            <a:r>
              <a:rPr lang="en-US" sz="170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: all values of the block are sorted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sym typeface="Wingdings" panose="05000000000000000000" pitchFamily="2" charset="2"/>
              </a:rPr>
              <a:t>isPosContig</a:t>
            </a:r>
            <a:r>
              <a:rPr lang="en-US" sz="170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>
                <a:sym typeface="Wingdings" panose="05000000000000000000" pitchFamily="2" charset="2"/>
              </a:rPr>
              <a:t>: block contains consecutive subset of column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Iterator Access: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700" b="0" dirty="0" err="1">
                <a:latin typeface="Consolas" panose="020B0609020204030204" pitchFamily="49" charset="0"/>
                <a:sym typeface="Wingdings" panose="05000000000000000000" pitchFamily="2" charset="2"/>
              </a:rPr>
              <a:t>getNext</a:t>
            </a:r>
            <a:r>
              <a:rPr lang="en-US" sz="1700" b="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sz="1700" b="0" dirty="0">
                <a:sym typeface="Wingdings" panose="05000000000000000000" pitchFamily="2" charset="2"/>
              </a:rPr>
              <a:t>, </a:t>
            </a:r>
            <a:r>
              <a:rPr lang="en-US" sz="1700" b="0" dirty="0" err="1">
                <a:latin typeface="Consolas" panose="020B0609020204030204" pitchFamily="49" charset="0"/>
                <a:sym typeface="Wingdings" panose="05000000000000000000" pitchFamily="2" charset="2"/>
              </a:rPr>
              <a:t>asArray</a:t>
            </a:r>
            <a:r>
              <a:rPr lang="en-US" sz="1700" b="0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endParaRPr lang="en-US" sz="1700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r>
              <a:rPr lang="en-US" dirty="0"/>
              <a:t>Block Information: </a:t>
            </a:r>
            <a:br>
              <a:rPr lang="en-US" dirty="0"/>
            </a:br>
            <a:r>
              <a:rPr lang="en-US" sz="1700" b="0" dirty="0" err="1">
                <a:latin typeface="Consolas" panose="020B0609020204030204" pitchFamily="49" charset="0"/>
              </a:rPr>
              <a:t>getSize</a:t>
            </a:r>
            <a:r>
              <a:rPr lang="en-US" sz="1700" b="0" dirty="0">
                <a:latin typeface="Consolas" panose="020B0609020204030204" pitchFamily="49" charset="0"/>
              </a:rPr>
              <a:t>()</a:t>
            </a:r>
            <a:r>
              <a:rPr lang="en-US" sz="1700" b="0" dirty="0"/>
              <a:t>, </a:t>
            </a:r>
            <a:r>
              <a:rPr lang="en-US" sz="1700" b="0" dirty="0" err="1">
                <a:latin typeface="Consolas" panose="020B0609020204030204" pitchFamily="49" charset="0"/>
              </a:rPr>
              <a:t>getStartValue</a:t>
            </a:r>
            <a:r>
              <a:rPr lang="en-US" sz="1700" b="0" dirty="0">
                <a:latin typeface="Consolas" panose="020B0609020204030204" pitchFamily="49" charset="0"/>
              </a:rPr>
              <a:t>(), </a:t>
            </a:r>
            <a:br>
              <a:rPr lang="en-US" sz="1700" b="0" dirty="0">
                <a:latin typeface="Consolas" panose="020B0609020204030204" pitchFamily="49" charset="0"/>
              </a:rPr>
            </a:br>
            <a:r>
              <a:rPr lang="en-US" sz="1700" b="0" dirty="0" err="1">
                <a:latin typeface="Consolas" panose="020B0609020204030204" pitchFamily="49" charset="0"/>
              </a:rPr>
              <a:t>getEndPosition</a:t>
            </a:r>
            <a:r>
              <a:rPr lang="en-US" sz="1700" b="0" dirty="0">
                <a:latin typeface="Consolas" panose="020B0609020204030204" pitchFamily="49" charset="0"/>
              </a:rPr>
              <a:t>()</a:t>
            </a:r>
            <a:r>
              <a:rPr lang="en-US" sz="17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273" y="254797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69983" y="2505440"/>
            <a:ext cx="3976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Miguel Ferreira: Integrating compression and execution in column-oriented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83" y="4502937"/>
            <a:ext cx="4580341" cy="15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for Simpler Code,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Improve query performance by </a:t>
            </a:r>
            <a:br>
              <a:rPr lang="en-US" dirty="0"/>
            </a:br>
            <a:r>
              <a:rPr lang="en-US" dirty="0"/>
              <a:t>(re)compressing intermediates</a:t>
            </a:r>
          </a:p>
          <a:p>
            <a:pPr lvl="1"/>
            <a:r>
              <a:rPr lang="en-US" dirty="0"/>
              <a:t>Change from one compressed format to another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224" y="140971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62436" y="1178608"/>
            <a:ext cx="365759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Annett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Ungethüm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Johannes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Pietrzyk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Krause,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MorphStore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Analytical Query Engine with a Holistic Compression-Enabled Processing Model.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45" y="2995235"/>
            <a:ext cx="8688391" cy="2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Layout – Compression Granularity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Column Coding</a:t>
            </a:r>
          </a:p>
          <a:p>
            <a:pPr lvl="1"/>
            <a:r>
              <a:rPr lang="en-US" dirty="0"/>
              <a:t>Select encoding for individual attributes (column values) – tradeoffs </a:t>
            </a:r>
          </a:p>
          <a:p>
            <a:r>
              <a:rPr lang="en-US" dirty="0"/>
              <a:t>Tuple Coding</a:t>
            </a:r>
          </a:p>
          <a:p>
            <a:pPr lvl="1"/>
            <a:r>
              <a:rPr lang="en-US" dirty="0"/>
              <a:t>Combine column codes into tuple codes  (fixed, variable)</a:t>
            </a:r>
          </a:p>
          <a:p>
            <a:r>
              <a:rPr lang="en-US" dirty="0"/>
              <a:t>Block Coding</a:t>
            </a:r>
          </a:p>
          <a:p>
            <a:pPr lvl="1"/>
            <a:r>
              <a:rPr lang="en-US" dirty="0"/>
              <a:t>Compress a sequence of tuples into a compressed block (</a:t>
            </a:r>
            <a:r>
              <a:rPr lang="en-US" dirty="0" err="1"/>
              <a:t>concat</a:t>
            </a:r>
            <a:r>
              <a:rPr lang="en-US" dirty="0"/>
              <a:t>, diff)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" y="1440343"/>
            <a:ext cx="4741910" cy="240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6" y="15494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96448" y="1427377"/>
            <a:ext cx="2848753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[Allison L. Holloway,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Garret Swart, David J. DeWitt: How to barter bits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chronons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compression and bandwidth trade offs for database scans.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9406" y="4884750"/>
            <a:ext cx="2139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Buffer Pool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6448" y="2617024"/>
            <a:ext cx="3647552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“All the results have shown that the Huffman coded and delta coded formats compress better but normally take more CPU time. […] When I/O and memory subsystem times are also included in the decision, the format to choose becomes less clear-cut. If a </a:t>
            </a:r>
            <a:r>
              <a:rPr lang="en-US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format optimizer or system administrator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had this information and a fast scan generator, they could make a more informed choice as to the best way to store the data.”</a:t>
            </a:r>
          </a:p>
        </p:txBody>
      </p:sp>
    </p:spTree>
    <p:extLst>
      <p:ext uri="{BB962C8B-B14F-4D97-AF65-F5344CB8AC3E}">
        <p14:creationId xmlns:p14="http://schemas.microsoft.com/office/powerpoint/2010/main" val="13111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Layout – Example Block Layouts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DB2 BLU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Data Blocks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738" y="4544915"/>
            <a:ext cx="2621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Buffer Pool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Structures and Partitioning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Compilation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Parallelization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75" y="1326591"/>
            <a:ext cx="3599823" cy="2481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0812" y="1325554"/>
            <a:ext cx="2139031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 et al: DB2 with BLU Acceleration: So Much More than Just a Column Store.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6(11)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144220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501" y="3904689"/>
            <a:ext cx="2651284" cy="237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397111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27560" y="3844399"/>
            <a:ext cx="25422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Lang: Data Blocks: Hybrid OLTP and OLAP on Compressed Storage using both Vectorization and Compilation.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17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9FFE215-A798-4736-82C5-5D0D5B3E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DB-Compression Beyond Relational Databases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BFCEF0-C1BD-47A7-99DA-0E9CA6C7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3725109"/>
          </a:xfrm>
        </p:spPr>
        <p:txBody>
          <a:bodyPr/>
          <a:lstStyle/>
          <a:p>
            <a:r>
              <a:rPr lang="en-US" dirty="0"/>
              <a:t>Information Retrieval</a:t>
            </a:r>
          </a:p>
          <a:p>
            <a:pPr lvl="1"/>
            <a:r>
              <a:rPr lang="en-US" dirty="0"/>
              <a:t>(web) search engines</a:t>
            </a:r>
          </a:p>
          <a:p>
            <a:pPr lvl="1"/>
            <a:r>
              <a:rPr lang="en-US" dirty="0"/>
              <a:t>Inverted index, postings lists (sorted lists of document ids)</a:t>
            </a:r>
          </a:p>
          <a:p>
            <a:r>
              <a:rPr lang="en-US" dirty="0"/>
              <a:t>Time Series</a:t>
            </a:r>
          </a:p>
          <a:p>
            <a:pPr lvl="1"/>
            <a:r>
              <a:rPr lang="en-US" dirty="0"/>
              <a:t>Internet of Things, sensor networks, server/application metrics, etc.</a:t>
            </a:r>
          </a:p>
          <a:p>
            <a:pPr lvl="1"/>
            <a:r>
              <a:rPr lang="en-US" dirty="0"/>
              <a:t>Sequences of data points (measurement + time)</a:t>
            </a:r>
          </a:p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Various application fields</a:t>
            </a:r>
          </a:p>
          <a:p>
            <a:pPr lvl="1"/>
            <a:r>
              <a:rPr lang="en-US" dirty="0"/>
              <a:t>Matrices/tensors of various characteristics</a:t>
            </a:r>
          </a:p>
          <a:p>
            <a:r>
              <a:rPr lang="en-US" dirty="0"/>
              <a:t>Graph Databases</a:t>
            </a:r>
          </a:p>
          <a:p>
            <a:pPr lvl="1"/>
            <a:r>
              <a:rPr lang="en-US" dirty="0"/>
              <a:t>Social networks, road networks, proteins, etc.</a:t>
            </a:r>
          </a:p>
          <a:p>
            <a:pPr lvl="1"/>
            <a:r>
              <a:rPr lang="en-US" dirty="0"/>
              <a:t>Graphs represented as adjacency lists, matrices</a:t>
            </a:r>
          </a:p>
          <a:p>
            <a:pPr lvl="1"/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6E6A7E-93CA-4286-BAD4-E3DF883E9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Compressed Query Processing</a:t>
            </a:r>
          </a:p>
          <a:p>
            <a:endParaRPr lang="en-US" dirty="0"/>
          </a:p>
        </p:txBody>
      </p:sp>
      <p:sp>
        <p:nvSpPr>
          <p:cNvPr id="34" name="Inhaltsplatzhalter 5">
            <a:extLst>
              <a:ext uri="{FF2B5EF4-FFF2-40B4-BE49-F238E27FC236}">
                <a16:creationId xmlns:a16="http://schemas.microsoft.com/office/drawing/2014/main" id="{668754B7-0234-410E-852D-8FF2227B1B4D}"/>
              </a:ext>
            </a:extLst>
          </p:cNvPr>
          <p:cNvSpPr txBox="1">
            <a:spLocks/>
          </p:cNvSpPr>
          <p:nvPr/>
        </p:nvSpPr>
        <p:spPr>
          <a:xfrm>
            <a:off x="535880" y="3118945"/>
            <a:ext cx="2711663" cy="761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6" name="Inhaltsplatzhalter 5">
            <a:extLst>
              <a:ext uri="{FF2B5EF4-FFF2-40B4-BE49-F238E27FC236}">
                <a16:creationId xmlns:a16="http://schemas.microsoft.com/office/drawing/2014/main" id="{719315B9-9A89-481A-83F0-031FF589B8D9}"/>
              </a:ext>
            </a:extLst>
          </p:cNvPr>
          <p:cNvSpPr txBox="1">
            <a:spLocks/>
          </p:cNvSpPr>
          <p:nvPr/>
        </p:nvSpPr>
        <p:spPr>
          <a:xfrm>
            <a:off x="5382029" y="5036365"/>
            <a:ext cx="2711663" cy="761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7376" y="3499680"/>
            <a:ext cx="24140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benefit from the compression techniques discussed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Compression Techniques</a:t>
            </a:r>
          </a:p>
          <a:p>
            <a:r>
              <a:rPr lang="en-US" dirty="0"/>
              <a:t>Compressed Query Processing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06 </a:t>
            </a:r>
            <a:r>
              <a:rPr lang="en-US" b="1" dirty="0">
                <a:solidFill>
                  <a:srgbClr val="7889FB"/>
                </a:solidFill>
              </a:rPr>
              <a:t>Query Processing</a:t>
            </a:r>
            <a:r>
              <a:rPr lang="en-US" dirty="0"/>
              <a:t> (operators, execution models) </a:t>
            </a:r>
            <a:r>
              <a:rPr lang="en-US" sz="1600" dirty="0"/>
              <a:t>[Nov 10]</a:t>
            </a:r>
          </a:p>
          <a:p>
            <a:pPr lvl="1"/>
            <a:r>
              <a:rPr lang="en-US" b="1" dirty="0"/>
              <a:t>07 </a:t>
            </a:r>
            <a:r>
              <a:rPr lang="en-US" b="1" dirty="0">
                <a:solidFill>
                  <a:srgbClr val="7889FB"/>
                </a:solidFill>
              </a:rPr>
              <a:t>Query Compilation and Parallelization</a:t>
            </a:r>
            <a:r>
              <a:rPr lang="en-US" dirty="0"/>
              <a:t> </a:t>
            </a:r>
            <a:r>
              <a:rPr lang="en-US" sz="1600" dirty="0"/>
              <a:t>[Nov 17]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Query Optimization </a:t>
            </a:r>
            <a:r>
              <a:rPr lang="en-US" dirty="0"/>
              <a:t>(rewrites, costs, join ordering) </a:t>
            </a:r>
            <a:r>
              <a:rPr lang="en-US" sz="1600" dirty="0"/>
              <a:t>[Nov 24]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</a:t>
            </a:r>
            <a:r>
              <a:rPr lang="en-US" sz="1600" dirty="0"/>
              <a:t>[Dec 01]</a:t>
            </a:r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Access Methods and Physical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(database administrator)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r>
              <a:rPr lang="en-US" dirty="0"/>
              <a:t> via advisor tools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Rechteck 6"/>
          <p:cNvSpPr/>
          <p:nvPr/>
        </p:nvSpPr>
        <p:spPr>
          <a:xfrm>
            <a:off x="5051528" y="3108648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15" name="Rechteck 20"/>
          <p:cNvSpPr/>
          <p:nvPr/>
        </p:nvSpPr>
        <p:spPr>
          <a:xfrm>
            <a:off x="6387780" y="3249324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Rechteck 21"/>
          <p:cNvSpPr/>
          <p:nvPr/>
        </p:nvSpPr>
        <p:spPr>
          <a:xfrm>
            <a:off x="7386300" y="3249324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0626" y="3356328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51" name="Textfeld 10"/>
          <p:cNvSpPr txBox="1"/>
          <p:nvPr/>
        </p:nvSpPr>
        <p:spPr>
          <a:xfrm>
            <a:off x="844659" y="59395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3311" y="4336004"/>
            <a:ext cx="2927493" cy="2347009"/>
            <a:chOff x="1723311" y="4336004"/>
            <a:chExt cx="2927493" cy="2347009"/>
          </a:xfrm>
        </p:grpSpPr>
        <p:sp>
          <p:nvSpPr>
            <p:cNvPr id="49" name="Textfeld 3"/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4"/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2"/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53" name="Gerade Verbindung 13"/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4"/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5"/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56" name="Gerade Verbindung 16"/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7"/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58" name="Textfeld 18"/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59" name="Gerade Verbindung 19"/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20"/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21"/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63" name="Textfeld 32"/>
          <p:cNvSpPr txBox="1"/>
          <p:nvPr/>
        </p:nvSpPr>
        <p:spPr>
          <a:xfrm>
            <a:off x="852684" y="5552910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64" name="Rechteck 33"/>
          <p:cNvSpPr/>
          <p:nvPr/>
        </p:nvSpPr>
        <p:spPr>
          <a:xfrm>
            <a:off x="1046825" y="5611933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Rechteck 34"/>
          <p:cNvSpPr/>
          <p:nvPr/>
        </p:nvSpPr>
        <p:spPr>
          <a:xfrm>
            <a:off x="2508262" y="4967042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6"/>
          <p:cNvSpPr/>
          <p:nvPr/>
        </p:nvSpPr>
        <p:spPr>
          <a:xfrm>
            <a:off x="5053204" y="4004626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73" name="Rechteck 6"/>
          <p:cNvSpPr/>
          <p:nvPr/>
        </p:nvSpPr>
        <p:spPr>
          <a:xfrm>
            <a:off x="5054880" y="490060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74" name="Rechteck 6"/>
          <p:cNvSpPr/>
          <p:nvPr/>
        </p:nvSpPr>
        <p:spPr>
          <a:xfrm>
            <a:off x="5053379" y="5809522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75" name="Rechteck 21"/>
          <p:cNvSpPr/>
          <p:nvPr/>
        </p:nvSpPr>
        <p:spPr>
          <a:xfrm>
            <a:off x="8170004" y="3245337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21"/>
          <p:cNvSpPr/>
          <p:nvPr/>
        </p:nvSpPr>
        <p:spPr>
          <a:xfrm>
            <a:off x="8170004" y="4207833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20"/>
          <p:cNvSpPr/>
          <p:nvPr/>
        </p:nvSpPr>
        <p:spPr>
          <a:xfrm>
            <a:off x="6881174" y="4264606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feld 72"/>
          <p:cNvSpPr txBox="1"/>
          <p:nvPr/>
        </p:nvSpPr>
        <p:spPr>
          <a:xfrm>
            <a:off x="6268681" y="5889157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7190191" y="5891464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2" name="Textfeld 76"/>
          <p:cNvSpPr txBox="1"/>
          <p:nvPr/>
        </p:nvSpPr>
        <p:spPr>
          <a:xfrm>
            <a:off x="6658042" y="62050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3" name="Textfeld 74"/>
          <p:cNvSpPr txBox="1"/>
          <p:nvPr/>
        </p:nvSpPr>
        <p:spPr>
          <a:xfrm>
            <a:off x="8154167" y="5889333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84" name="Rechteck 53"/>
          <p:cNvSpPr/>
          <p:nvPr/>
        </p:nvSpPr>
        <p:spPr>
          <a:xfrm>
            <a:off x="4975085" y="3953092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5" name="Textfeld 58"/>
          <p:cNvSpPr txBox="1"/>
          <p:nvPr/>
        </p:nvSpPr>
        <p:spPr>
          <a:xfrm>
            <a:off x="7009543" y="3892111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6" name="Straight Arrow Connector 85"/>
          <p:cNvCxnSpPr>
            <a:stCxn id="15" idx="2"/>
          </p:cNvCxnSpPr>
          <p:nvPr/>
        </p:nvCxnSpPr>
        <p:spPr>
          <a:xfrm>
            <a:off x="6811297" y="3753380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6" idx="2"/>
          </p:cNvCxnSpPr>
          <p:nvPr/>
        </p:nvCxnSpPr>
        <p:spPr>
          <a:xfrm flipH="1">
            <a:off x="7430575" y="3753380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5" idx="2"/>
            <a:endCxn id="77" idx="0"/>
          </p:cNvCxnSpPr>
          <p:nvPr/>
        </p:nvCxnSpPr>
        <p:spPr>
          <a:xfrm>
            <a:off x="8485656" y="3749393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20"/>
          <p:cNvSpPr/>
          <p:nvPr/>
        </p:nvSpPr>
        <p:spPr>
          <a:xfrm>
            <a:off x="6394706" y="5001923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hteck 20"/>
          <p:cNvSpPr/>
          <p:nvPr/>
        </p:nvSpPr>
        <p:spPr>
          <a:xfrm>
            <a:off x="6394706" y="5206727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hteck 20"/>
          <p:cNvSpPr/>
          <p:nvPr/>
        </p:nvSpPr>
        <p:spPr>
          <a:xfrm>
            <a:off x="6393793" y="5473764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hteck 21"/>
          <p:cNvSpPr/>
          <p:nvPr/>
        </p:nvSpPr>
        <p:spPr>
          <a:xfrm>
            <a:off x="7386300" y="5054031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hteck 21"/>
          <p:cNvSpPr/>
          <p:nvPr/>
        </p:nvSpPr>
        <p:spPr>
          <a:xfrm>
            <a:off x="8184734" y="5044864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hteck 21"/>
          <p:cNvSpPr/>
          <p:nvPr/>
        </p:nvSpPr>
        <p:spPr>
          <a:xfrm>
            <a:off x="8511217" y="5051746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Arrow Connector 103"/>
          <p:cNvCxnSpPr>
            <a:stCxn id="77" idx="2"/>
          </p:cNvCxnSpPr>
          <p:nvPr/>
        </p:nvCxnSpPr>
        <p:spPr>
          <a:xfrm>
            <a:off x="8485656" y="4624408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896086" y="3749393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527934" y="3749393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41689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8" grpId="0"/>
      <p:bldP spid="51" grpId="0"/>
      <p:bldP spid="63" grpId="0"/>
      <p:bldP spid="64" grpId="0" animBg="1"/>
      <p:bldP spid="65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/>
      <p:bldP spid="81" grpId="0"/>
      <p:bldP spid="82" grpId="0"/>
      <p:bldP spid="83" grpId="0"/>
      <p:bldP spid="84" grpId="0" animBg="1"/>
      <p:bldP spid="85" grpId="0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Storage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Capacity</a:t>
            </a:r>
          </a:p>
          <a:p>
            <a:pPr lvl="1"/>
            <a:r>
              <a:rPr lang="en-US" dirty="0"/>
              <a:t>Limited capacity of fast storage</a:t>
            </a:r>
          </a:p>
          <a:p>
            <a:pPr lvl="1"/>
            <a:r>
              <a:rPr lang="en-US" dirty="0"/>
              <a:t>Keep larger datasets higher in storage hierarchy</a:t>
            </a:r>
          </a:p>
          <a:p>
            <a:pPr lvl="1"/>
            <a:r>
              <a:rPr lang="en-US" dirty="0"/>
              <a:t>Avoid unnecessary I/O</a:t>
            </a:r>
          </a:p>
          <a:p>
            <a:pPr lvl="1"/>
            <a:endParaRPr lang="en-US" dirty="0"/>
          </a:p>
          <a:p>
            <a:r>
              <a:rPr lang="en-US" dirty="0"/>
              <a:t>#2 Bandwidth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Memory Wall:</a:t>
            </a:r>
            <a:r>
              <a:rPr lang="en-US" dirty="0"/>
              <a:t> increasing gap </a:t>
            </a:r>
            <a:br>
              <a:rPr lang="en-US" dirty="0"/>
            </a:br>
            <a:r>
              <a:rPr lang="en-US" dirty="0"/>
              <a:t>CPU vs Memory latency/bandwidth</a:t>
            </a:r>
          </a:p>
          <a:p>
            <a:pPr lvl="1"/>
            <a:r>
              <a:rPr lang="en-US" dirty="0"/>
              <a:t>Reduce bandwidth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0615" y="1510201"/>
            <a:ext cx="902829" cy="254203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444" y="1793229"/>
            <a:ext cx="1092423" cy="254203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4416" y="2066209"/>
            <a:ext cx="1321832" cy="254203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SSD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7300" y="2349238"/>
            <a:ext cx="1599417" cy="254203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HDD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057" y="3153864"/>
            <a:ext cx="2860461" cy="2304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717" y="5582133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16591" y="5516244"/>
            <a:ext cx="38797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database architecture for the new bottleneck: memory access.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J. 9(3)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63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Setup:</a:t>
            </a:r>
            <a:r>
              <a:rPr lang="en-US" b="0" dirty="0"/>
              <a:t> 2x6 E5-2440 @2.4GHz–2.9GHz, DDR3 RAM @1.3GHz (ECC)</a:t>
            </a:r>
          </a:p>
          <a:p>
            <a:pPr lvl="1"/>
            <a:r>
              <a:rPr lang="en-US" dirty="0"/>
              <a:t>Max mem bandwidth (local): 2 sock x 3 </a:t>
            </a:r>
            <a:r>
              <a:rPr lang="en-US" dirty="0" err="1"/>
              <a:t>chan</a:t>
            </a:r>
            <a:r>
              <a:rPr lang="en-US" dirty="0"/>
              <a:t> x 8B x 1.3G trans/s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2 x 32GB/s</a:t>
            </a:r>
          </a:p>
          <a:p>
            <a:pPr lvl="1"/>
            <a:r>
              <a:rPr lang="en-US" dirty="0">
                <a:sym typeface="Wingdings" pitchFamily="2" charset="2"/>
              </a:rPr>
              <a:t>Max mem bandwidth (QPI, full duplex) 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itchFamily="2" charset="2"/>
              </a:rPr>
              <a:t>2 x 12.8GB/s</a:t>
            </a:r>
          </a:p>
          <a:p>
            <a:pPr lvl="1"/>
            <a:r>
              <a:rPr lang="en-US" dirty="0">
                <a:sym typeface="Wingdings" pitchFamily="2" charset="2"/>
              </a:rPr>
              <a:t>Max floating point ops: 12 cores x 2*4dFP-units x 2.4GHz  </a:t>
            </a:r>
            <a:r>
              <a:rPr lang="en-US" b="1" dirty="0">
                <a:solidFill>
                  <a:schemeClr val="accent1"/>
                </a:solidFill>
              </a:rPr>
              <a:t>2 x 115.2GFlops/s</a:t>
            </a:r>
            <a:endParaRPr lang="en-US" b="1" dirty="0">
              <a:solidFill>
                <a:schemeClr val="accent1"/>
              </a:solidFill>
              <a:sym typeface="Wingdings" pitchFamily="2" charset="2"/>
            </a:endParaRPr>
          </a:p>
          <a:p>
            <a:pPr lvl="1"/>
            <a:endParaRPr lang="en-US" sz="700" dirty="0"/>
          </a:p>
          <a:p>
            <a:r>
              <a:rPr lang="en-US" dirty="0"/>
              <a:t>Roofline </a:t>
            </a:r>
            <a:br>
              <a:rPr lang="en-US" dirty="0"/>
            </a:br>
            <a:r>
              <a:rPr lang="en-US" dirty="0"/>
              <a:t>Analysis</a:t>
            </a:r>
          </a:p>
          <a:p>
            <a:pPr lvl="1"/>
            <a:r>
              <a:rPr lang="en-US" dirty="0"/>
              <a:t>Off-chip </a:t>
            </a:r>
            <a:br>
              <a:rPr lang="en-US" dirty="0"/>
            </a:br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traffic </a:t>
            </a:r>
          </a:p>
          <a:p>
            <a:pPr lvl="1"/>
            <a:r>
              <a:rPr lang="en-US" dirty="0"/>
              <a:t>Peak </a:t>
            </a:r>
            <a:br>
              <a:rPr lang="en-US" dirty="0"/>
            </a:br>
            <a:r>
              <a:rPr lang="en-US" dirty="0"/>
              <a:t>compute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903" y="2869910"/>
            <a:ext cx="6246647" cy="370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3512808" y="3065052"/>
            <a:ext cx="3581403" cy="20781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87284" y="3058119"/>
            <a:ext cx="1794165" cy="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3249" y="4755306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503" y="4436652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8992" y="3792414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1468" y="482457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119" y="449276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Mt(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6992" y="386099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MM (n=768)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467787" y="3879006"/>
            <a:ext cx="1600201" cy="3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7841" y="3640014"/>
            <a:ext cx="64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Roofline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40667" y="3271577"/>
            <a:ext cx="76200" cy="76200"/>
          </a:xfrm>
          <a:prstGeom prst="rect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8858" y="3169337"/>
            <a:ext cx="10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0409" y="4942897"/>
            <a:ext cx="127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bandwidth bound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561" y="4934523"/>
            <a:ext cx="14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compute-bound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93" y="6055625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64511" y="5898380"/>
            <a:ext cx="3174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[S. Williams, A. Waterman, D. A. Patterson: Roofline: An Insightful Visual Performance Model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Multicore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Architectures.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6462" y="6179738"/>
            <a:ext cx="114397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(Experiments from 2017)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3509" y="3640014"/>
            <a:ext cx="1097291" cy="65184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08511" y="3860968"/>
            <a:ext cx="1526063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38283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22" grpId="0" animBg="1"/>
      <p:bldP spid="23" grpId="0"/>
      <p:bldP spid="17" grpId="0"/>
      <p:bldP spid="24" grpId="0"/>
      <p:bldP spid="26" grpId="0"/>
      <p:bldP spid="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Data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Skew</a:t>
            </a:r>
          </a:p>
          <a:p>
            <a:pPr lvl="1"/>
            <a:r>
              <a:rPr lang="en-US" dirty="0"/>
              <a:t>Highly skewed </a:t>
            </a:r>
            <a:r>
              <a:rPr lang="en-US" b="1" dirty="0">
                <a:solidFill>
                  <a:srgbClr val="7889FB"/>
                </a:solidFill>
              </a:rPr>
              <a:t>value distributions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(frequencies of distinct values)</a:t>
            </a:r>
          </a:p>
          <a:p>
            <a:pPr lvl="1"/>
            <a:r>
              <a:rPr lang="en-US" dirty="0"/>
              <a:t>Small number of distinct items</a:t>
            </a:r>
          </a:p>
          <a:p>
            <a:pPr lvl="1"/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Correlation between tuple attributes</a:t>
            </a:r>
          </a:p>
          <a:p>
            <a:pPr lvl="1"/>
            <a:r>
              <a:rPr lang="en-US" dirty="0"/>
              <a:t>Co-occurrences of attribute values</a:t>
            </a:r>
          </a:p>
          <a:p>
            <a:pPr lvl="1"/>
            <a:endParaRPr lang="en-US" dirty="0"/>
          </a:p>
          <a:p>
            <a:r>
              <a:rPr lang="en-US" dirty="0"/>
              <a:t>Lack of Tuple Order</a:t>
            </a:r>
          </a:p>
          <a:p>
            <a:pPr lvl="1"/>
            <a:r>
              <a:rPr lang="en-US" dirty="0"/>
              <a:t>Relations are multi-sets of tuples </a:t>
            </a:r>
            <a:r>
              <a:rPr lang="en-US" dirty="0">
                <a:sym typeface="Wingdings" panose="05000000000000000000" pitchFamily="2" charset="2"/>
              </a:rPr>
              <a:t>(no ordering requirements)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Flexibility for internal reorganization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81" y="551834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71033" y="5459957"/>
            <a:ext cx="376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Garret Swart: How to Wring a Table Dry: Entropy Compression of Relations and Querying of Compressed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12" y="1467059"/>
            <a:ext cx="1227642" cy="1407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8868" y="1620732"/>
            <a:ext cx="1399165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China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India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USA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0.33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Germany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0.08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7418" y="3238878"/>
            <a:ext cx="3145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OrderDate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ReceiptDate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(usually 2-3 days)</a:t>
            </a:r>
          </a:p>
        </p:txBody>
      </p:sp>
    </p:spTree>
    <p:extLst>
      <p:ext uri="{BB962C8B-B14F-4D97-AF65-F5344CB8AC3E}">
        <p14:creationId xmlns:p14="http://schemas.microsoft.com/office/powerpoint/2010/main" val="31095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Codec</a:t>
            </a:r>
          </a:p>
          <a:p>
            <a:pPr lvl="1"/>
            <a:r>
              <a:rPr lang="en-US" dirty="0"/>
              <a:t>En</a:t>
            </a:r>
            <a:r>
              <a:rPr lang="en-US" b="1" dirty="0">
                <a:solidFill>
                  <a:srgbClr val="7889FB"/>
                </a:solidFill>
              </a:rPr>
              <a:t>co</a:t>
            </a:r>
            <a:r>
              <a:rPr lang="en-US" dirty="0"/>
              <a:t>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Dec</a:t>
            </a:r>
            <a:r>
              <a:rPr lang="en-US" dirty="0"/>
              <a:t>oder</a:t>
            </a:r>
          </a:p>
          <a:p>
            <a:pPr lvl="1"/>
            <a:endParaRPr lang="en-US" sz="1000" dirty="0"/>
          </a:p>
          <a:p>
            <a:r>
              <a:rPr lang="en-US" dirty="0"/>
              <a:t>Lossless vs </a:t>
            </a:r>
            <a:r>
              <a:rPr lang="en-US" dirty="0" err="1"/>
              <a:t>Lossy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Lossless:</a:t>
            </a:r>
            <a:r>
              <a:rPr lang="en-US" dirty="0"/>
              <a:t> guaranteed recovery of uncompressed data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Lossy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moderate degradation / approximation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 Images, video, audio; ML training/scoring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Compression Ratio</a:t>
            </a:r>
          </a:p>
          <a:p>
            <a:pPr lvl="1"/>
            <a:r>
              <a:rPr lang="en-US" dirty="0"/>
              <a:t>CR = Size-Uncompressed / Size-compressed</a:t>
            </a:r>
          </a:p>
          <a:p>
            <a:pPr lvl="1"/>
            <a:r>
              <a:rPr lang="en-US" dirty="0"/>
              <a:t>Ineffective compression: CR &lt; 1</a:t>
            </a:r>
          </a:p>
          <a:p>
            <a:pPr lvl="1"/>
            <a:endParaRPr lang="en-US" sz="1000" dirty="0"/>
          </a:p>
          <a:p>
            <a:r>
              <a:rPr lang="en-US" dirty="0"/>
              <a:t>Metrics </a:t>
            </a:r>
          </a:p>
          <a:p>
            <a:pPr lvl="1"/>
            <a:r>
              <a:rPr lang="en-US" dirty="0"/>
              <a:t>Compression ratio vs encode/decode time vs encode/decode space</a:t>
            </a:r>
          </a:p>
          <a:p>
            <a:pPr lvl="1"/>
            <a:r>
              <a:rPr lang="en-US" dirty="0"/>
              <a:t>Block-wise vs random access, operation performance,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46" y="4048359"/>
            <a:ext cx="1457915" cy="12737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8373" y="1637880"/>
            <a:ext cx="1607737" cy="58280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Uncompressed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6373" y="1639552"/>
            <a:ext cx="844200" cy="5828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Comp. 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26110" y="1778556"/>
            <a:ext cx="1890263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86212" y="2100107"/>
            <a:ext cx="1930161" cy="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6497" y="1399670"/>
            <a:ext cx="1657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72" y="2104730"/>
            <a:ext cx="1657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6807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26</TotalTime>
  <Words>2662</Words>
  <Application>Microsoft Office PowerPoint</Application>
  <PresentationFormat>On-screen Show (4:3)</PresentationFormat>
  <Paragraphs>962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Cambria Math</vt:lpstr>
      <vt:lpstr>Consolas</vt:lpstr>
      <vt:lpstr>Sun-ExtA</vt:lpstr>
      <vt:lpstr>Wingdings</vt:lpstr>
      <vt:lpstr>TU Graz Standard</vt:lpstr>
      <vt:lpstr>Architecture of DB Systems 05 Compression Techniques</vt:lpstr>
      <vt:lpstr>Announcements/Org</vt:lpstr>
      <vt:lpstr>Agenda</vt:lpstr>
      <vt:lpstr>Motivation and Terminology</vt:lpstr>
      <vt:lpstr>Recap: Access Methods and Physical Design</vt:lpstr>
      <vt:lpstr>Motivation Storage Hierarchy</vt:lpstr>
      <vt:lpstr>Excursus: Roofline Analysis</vt:lpstr>
      <vt:lpstr>Motivation Data Characteristics</vt:lpstr>
      <vt:lpstr>Compression Overview</vt:lpstr>
      <vt:lpstr>Classification of Compression Techniques</vt:lpstr>
      <vt:lpstr>Excursus: General-purpose Compression</vt:lpstr>
      <vt:lpstr>Classification of Compression Techniques, cont.</vt:lpstr>
      <vt:lpstr>Compression Techniques </vt:lpstr>
      <vt:lpstr>Null Suppression (NS)</vt:lpstr>
      <vt:lpstr>Null Suppression (NS), cont.</vt:lpstr>
      <vt:lpstr>Run-Length Encoding (RLE)</vt:lpstr>
      <vt:lpstr>Dictionary Encoding (DICT)</vt:lpstr>
      <vt:lpstr>Dictionary Encoding (DICT), cont.</vt:lpstr>
      <vt:lpstr>Frame of Reference Encoding (FOR)</vt:lpstr>
      <vt:lpstr>Delta Encoding (DELTA)</vt:lpstr>
      <vt:lpstr>Patched Compression Methods (PFOR)</vt:lpstr>
      <vt:lpstr>Patched Compression Methods (Others)</vt:lpstr>
      <vt:lpstr>Excursus: SIMD Implementation</vt:lpstr>
      <vt:lpstr>Excursus: SIMD Implementation, cont.</vt:lpstr>
      <vt:lpstr>Comparative Evaluation</vt:lpstr>
      <vt:lpstr>Selecting Compression Methods</vt:lpstr>
      <vt:lpstr>Compressed Query Processing</vt:lpstr>
      <vt:lpstr>Selection Predicates</vt:lpstr>
      <vt:lpstr>Selection Predicates, cont.</vt:lpstr>
      <vt:lpstr>Selection on Bit-packed Data</vt:lpstr>
      <vt:lpstr>Grouping and Aggregations</vt:lpstr>
      <vt:lpstr>Joins </vt:lpstr>
      <vt:lpstr>Abstractions for Simpler Code</vt:lpstr>
      <vt:lpstr>Abstractions for Simpler Code, cont.</vt:lpstr>
      <vt:lpstr>Data Layout – Compression Granularity </vt:lpstr>
      <vt:lpstr>Data Layout – Example Block Layouts </vt:lpstr>
      <vt:lpstr>DB-Compression Beyond Relational Databases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- 05 Compression Techniques</dc:title>
  <dc:subject/>
  <dc:creator>mboehm</dc:creator>
  <cp:keywords/>
  <dc:description/>
  <cp:lastModifiedBy>mboehm</cp:lastModifiedBy>
  <cp:revision>1026</cp:revision>
  <cp:lastPrinted>2020-11-04T16:51:39Z</cp:lastPrinted>
  <dcterms:created xsi:type="dcterms:W3CDTF">2018-07-12T06:39:10Z</dcterms:created>
  <dcterms:modified xsi:type="dcterms:W3CDTF">2021-11-02T22:35:39Z</dcterms:modified>
  <cp:category/>
</cp:coreProperties>
</file>