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8" r:id="rId2"/>
    <p:sldId id="529" r:id="rId3"/>
    <p:sldId id="289" r:id="rId4"/>
    <p:sldId id="417" r:id="rId5"/>
    <p:sldId id="523" r:id="rId6"/>
    <p:sldId id="503" r:id="rId7"/>
    <p:sldId id="527" r:id="rId8"/>
    <p:sldId id="516" r:id="rId9"/>
    <p:sldId id="520" r:id="rId10"/>
    <p:sldId id="517" r:id="rId11"/>
    <p:sldId id="501" r:id="rId12"/>
    <p:sldId id="504" r:id="rId13"/>
    <p:sldId id="505" r:id="rId14"/>
    <p:sldId id="506" r:id="rId15"/>
    <p:sldId id="507" r:id="rId16"/>
    <p:sldId id="508" r:id="rId17"/>
    <p:sldId id="528" r:id="rId18"/>
    <p:sldId id="509" r:id="rId19"/>
    <p:sldId id="525" r:id="rId20"/>
    <p:sldId id="502" r:id="rId21"/>
    <p:sldId id="510" r:id="rId22"/>
    <p:sldId id="519" r:id="rId23"/>
    <p:sldId id="511" r:id="rId24"/>
    <p:sldId id="512" r:id="rId25"/>
    <p:sldId id="513" r:id="rId26"/>
    <p:sldId id="514" r:id="rId27"/>
    <p:sldId id="522" r:id="rId28"/>
    <p:sldId id="518" r:id="rId29"/>
    <p:sldId id="526" r:id="rId30"/>
    <p:sldId id="530" r:id="rId31"/>
    <p:sldId id="531" r:id="rId32"/>
    <p:sldId id="515" r:id="rId33"/>
    <p:sldId id="414" r:id="rId34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63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comparison by query runtime (if TID joins, partitioning -&gt; destroys sorting of TIDs which makes fetch much more expensive)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Cuckoo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80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LM: late materialization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82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 err="1"/>
              <a:t>Postgres</a:t>
            </a:r>
            <a:r>
              <a:rPr lang="en-US" baseline="0" dirty="0"/>
              <a:t>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racle.readthedocs.io/en/latest/plsql/cache/alternatives/result-cach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hyperlink" Target="http://databasearchitects.blogspot.com/2016/04/comparing-join-implementations.html" TargetMode="External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cm/pc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dirty="0"/>
              <a:t>06 Query Processing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05,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Read-mostly data and same queries over unchanged inputs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small result sets</a:t>
            </a:r>
            <a:r>
              <a:rPr lang="en-US" dirty="0"/>
              <a:t> (e.g., aggregation queries, distinct)</a:t>
            </a:r>
          </a:p>
          <a:p>
            <a:pPr lvl="1"/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Similar to materialized-views</a:t>
            </a:r>
            <a:br>
              <a:rPr lang="en-US" dirty="0"/>
            </a:br>
            <a:r>
              <a:rPr lang="en-US" dirty="0"/>
              <a:t>(cached intermediates)</a:t>
            </a:r>
          </a:p>
          <a:p>
            <a:pPr lvl="1"/>
            <a:r>
              <a:rPr lang="en-US" dirty="0"/>
              <a:t>Store results of queries w/ </a:t>
            </a:r>
            <a:r>
              <a:rPr lang="en-US" dirty="0" err="1"/>
              <a:t>result_cache</a:t>
            </a:r>
            <a:r>
              <a:rPr lang="en-US" dirty="0"/>
              <a:t> hint </a:t>
            </a:r>
            <a:br>
              <a:rPr lang="en-US" dirty="0"/>
            </a:br>
            <a:r>
              <a:rPr lang="en-US" dirty="0"/>
              <a:t>in subarea of buffer pool, reuse via hint</a:t>
            </a:r>
          </a:p>
          <a:p>
            <a:pPr lvl="1"/>
            <a:r>
              <a:rPr lang="en-US" dirty="0"/>
              <a:t>Drop cached results if underlying base data changes </a:t>
            </a:r>
          </a:p>
          <a:p>
            <a:pPr lvl="1"/>
            <a:r>
              <a:rPr lang="en-US" dirty="0"/>
              <a:t>Also: Function result cache (</a:t>
            </a:r>
            <a:r>
              <a:rPr lang="en-US" dirty="0" err="1"/>
              <a:t>memoization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Examples: Oracle </a:t>
            </a:r>
            <a:r>
              <a:rPr lang="en-US" b="0" dirty="0"/>
              <a:t>(from 11g)</a:t>
            </a:r>
            <a:br>
              <a:rPr lang="en-US" b="0" dirty="0"/>
            </a:br>
            <a:r>
              <a:rPr lang="en-US" sz="1400" b="0" dirty="0"/>
              <a:t>[</a:t>
            </a:r>
            <a:r>
              <a:rPr lang="en-US" sz="1400" b="0" dirty="0">
                <a:hlinkClick r:id="rId2"/>
              </a:rPr>
              <a:t>https://oracle.readthedocs.io/en/latest/plsql/cache/alternatives/result-cache.html</a:t>
            </a:r>
            <a:r>
              <a:rPr lang="en-US" sz="1400" b="0" dirty="0"/>
              <a:t>]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1373" y="2635454"/>
            <a:ext cx="32460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/*+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result_cache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38508"/>
              </p:ext>
            </p:extLst>
          </p:nvPr>
        </p:nvGraphicFramePr>
        <p:xfrm>
          <a:off x="6727054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8688"/>
              </p:ext>
            </p:extLst>
          </p:nvPr>
        </p:nvGraphicFramePr>
        <p:xfrm>
          <a:off x="6728729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10279"/>
              </p:ext>
            </p:extLst>
          </p:nvPr>
        </p:nvGraphicFramePr>
        <p:xfrm>
          <a:off x="7272875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97055"/>
              </p:ext>
            </p:extLst>
          </p:nvPr>
        </p:nvGraphicFramePr>
        <p:xfrm>
          <a:off x="7274550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76670"/>
              </p:ext>
            </p:extLst>
          </p:nvPr>
        </p:nvGraphicFramePr>
        <p:xfrm>
          <a:off x="7834995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3957"/>
              </p:ext>
            </p:extLst>
          </p:nvPr>
        </p:nvGraphicFramePr>
        <p:xfrm>
          <a:off x="7836670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31885"/>
              </p:ext>
            </p:extLst>
          </p:nvPr>
        </p:nvGraphicFramePr>
        <p:xfrm>
          <a:off x="8380816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99550"/>
              </p:ext>
            </p:extLst>
          </p:nvPr>
        </p:nvGraphicFramePr>
        <p:xfrm>
          <a:off x="8382491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93653" y="4019341"/>
            <a:ext cx="1688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pool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3922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r>
              <a:rPr lang="en-US" b="0" dirty="0"/>
              <a:t>(e.g., memory requirements, DAGs, efficiency, reuse)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>
                <a:solidFill>
                  <a:srgbClr val="7889FB"/>
                </a:solidFill>
              </a:rPr>
              <a:t>Vectorized</a:t>
            </a:r>
            <a:r>
              <a:rPr lang="en-US" dirty="0">
                <a:solidFill>
                  <a:srgbClr val="7889FB"/>
                </a:solidFill>
              </a:rPr>
              <a:t>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endParaRPr lang="en-US" b="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Data-Centric Processing</a:t>
            </a:r>
            <a:r>
              <a:rPr lang="en-US" b="0" dirty="0"/>
              <a:t> (row stores)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83308" y="2488022"/>
            <a:ext cx="283212" cy="229663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0317" y="3306899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835973" y="4543654"/>
            <a:ext cx="283537" cy="994251"/>
          </a:xfrm>
          <a:prstGeom prst="rightBrace">
            <a:avLst>
              <a:gd name="adj1" fmla="val 8333"/>
              <a:gd name="adj2" fmla="val 66119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3227" y="4852169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336" y="1361498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08" y="1417094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771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407304" y="3294075"/>
            <a:ext cx="3357074" cy="1952878"/>
            <a:chOff x="5407304" y="3294075"/>
            <a:chExt cx="3357074" cy="1952878"/>
          </a:xfrm>
        </p:grpSpPr>
        <p:sp>
          <p:nvSpPr>
            <p:cNvPr id="18" name="Rounded Rectangle 17"/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21" name="Straight Connector 20"/>
            <p:cNvCxnSpPr>
              <a:stCxn id="18" idx="0"/>
              <a:endCxn id="20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  <a:endCxn id="20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6" name="Straight Connector 25"/>
            <p:cNvCxnSpPr>
              <a:stCxn id="23" idx="0"/>
              <a:endCxn id="25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0"/>
              <a:endCxn id="25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32" name="Straight Connector 31"/>
            <p:cNvCxnSpPr>
              <a:stCxn id="38" idx="0"/>
              <a:endCxn id="28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0" idx="0"/>
              <a:endCxn id="28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9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0"/>
              <a:endCxn id="29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39" name="Straight Connector 38"/>
            <p:cNvCxnSpPr>
              <a:stCxn id="36" idx="0"/>
              <a:endCxn id="38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0"/>
              <a:endCxn id="38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264596" y="38512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2400" dirty="0"/>
              <a:t>(column-at-a-time)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26" y="1281014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00" y="1330438"/>
            <a:ext cx="3402715" cy="388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8936" y="312257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26" y="3200403"/>
            <a:ext cx="2084897" cy="2978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387" y="3356042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54957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41446" y="5338727"/>
            <a:ext cx="297666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77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Pipelining of vectors (sub columns) </a:t>
            </a:r>
            <a:r>
              <a:rPr lang="en-US" dirty="0" err="1"/>
              <a:t>s.t.</a:t>
            </a:r>
            <a:r>
              <a:rPr lang="en-US" dirty="0"/>
              <a:t> vectors fit in CPU cache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80" y="1736007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66688" y="4591453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054" y="41557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9542" y="5924142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76" y="2169268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713" y="4875844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913" y="1760704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8932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pPr lvl="1"/>
            <a:endParaRPr lang="en-US" sz="700" dirty="0"/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69" y="1245994"/>
            <a:ext cx="3644795" cy="481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187" y="4571999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7" y="491946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13701" y="4855744"/>
            <a:ext cx="29783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68" y="564400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3605" y="5583718"/>
            <a:ext cx="36594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90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" y="2762655"/>
            <a:ext cx="4211479" cy="216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50" y="2772380"/>
            <a:ext cx="3762224" cy="295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851" y="191634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257" y="192283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3750" y="434711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77" y="5310761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28408" y="5378857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62709" y="38451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5986" y="662975"/>
            <a:ext cx="24029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Query Compilation and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15718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/ Continuous Scan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Crescando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ETH Zurich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Amadeus use case: </a:t>
            </a:r>
            <a:r>
              <a:rPr lang="en-US" dirty="0"/>
              <a:t>latency &lt;2s, </a:t>
            </a:r>
            <a:br>
              <a:rPr lang="en-US" dirty="0"/>
            </a:br>
            <a:r>
              <a:rPr lang="en-US" dirty="0"/>
              <a:t>freshness &lt;2s, query diversity/update load, </a:t>
            </a:r>
            <a:br>
              <a:rPr lang="en-US" dirty="0"/>
            </a:br>
            <a:r>
              <a:rPr lang="en-US" dirty="0"/>
              <a:t>linear scale-out/scale-up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ClockScan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cooperative scan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Union Update Join:</a:t>
            </a:r>
            <a:r>
              <a:rPr lang="en-US" dirty="0"/>
              <a:t> update-data join</a:t>
            </a:r>
            <a:br>
              <a:rPr lang="en-US" dirty="0"/>
            </a:br>
            <a:r>
              <a:rPr lang="en-US" dirty="0"/>
              <a:t>(write, and read cursor)</a:t>
            </a:r>
          </a:p>
          <a:p>
            <a:pPr lvl="1"/>
            <a:endParaRPr lang="en-US" sz="1200" dirty="0"/>
          </a:p>
          <a:p>
            <a:r>
              <a:rPr lang="en-US" dirty="0" err="1"/>
              <a:t>DataPath</a:t>
            </a:r>
            <a:r>
              <a:rPr lang="en-US" dirty="0"/>
              <a:t> System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Rice University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Push-based, data-centric processing model</a:t>
            </a:r>
          </a:p>
          <a:p>
            <a:pPr lvl="1"/>
            <a:r>
              <a:rPr lang="en-US" dirty="0"/>
              <a:t>Multi-query optimization </a:t>
            </a:r>
            <a:r>
              <a:rPr lang="en-US" dirty="0">
                <a:sym typeface="Wingdings" panose="05000000000000000000" pitchFamily="2" charset="2"/>
              </a:rPr>
              <a:t> DAG of operations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(tuple bit-string to relate tuples to queries)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I/O system pushed chunks to operators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Load shedding on overload and explicit scheduling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291152" y="2328673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35397" y="3228457"/>
            <a:ext cx="244242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52926" y="2155947"/>
            <a:ext cx="19484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Indexed Queries / Unindexed queries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63265"/>
              </p:ext>
            </p:extLst>
          </p:nvPr>
        </p:nvGraphicFramePr>
        <p:xfrm>
          <a:off x="6098557" y="2775449"/>
          <a:ext cx="24993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35397" y="3225521"/>
            <a:ext cx="24424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6216" y="1328799"/>
            <a:ext cx="30149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95" y="138719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19" y="3825595"/>
            <a:ext cx="2297399" cy="27951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77" y="588131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657979" y="5831076"/>
            <a:ext cx="51146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Arumugam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Dobra, Christopher M. Jermaine,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Pansare, Luis Leopoldo Perez: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DataPath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system: a data-centric analytic processing engine for large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34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tracing)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dates: </a:t>
            </a:r>
            <a:r>
              <a:rPr lang="en-US" b="1" dirty="0">
                <a:solidFill>
                  <a:schemeClr val="accent1"/>
                </a:solidFill>
              </a:rPr>
              <a:t>TBD</a:t>
            </a:r>
            <a:r>
              <a:rPr lang="en-US" dirty="0">
                <a:solidFill>
                  <a:schemeClr val="tx1"/>
                </a:solidFill>
              </a:rPr>
              <a:t> (virtual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 oral exams, 45min each)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01391-2D10-4EC9-A0F8-5565D506B3F2}"/>
              </a:ext>
            </a:extLst>
          </p:cNvPr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/90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60B72-0BC3-421D-A363-9E59D5C8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B2EB7-5CFA-4054-A25E-85D915F8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4854033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1"/>
            <a:endParaRPr lang="en-US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5400000">
            <a:off x="3484756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78502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6259228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77141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8024" y="4649819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560" y="4656303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6901" y="4656305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9677" y="4653060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and Index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1"/>
            <a:endParaRPr lang="en-US" sz="1200" dirty="0"/>
          </a:p>
          <a:p>
            <a:r>
              <a:rPr lang="en-US" dirty="0"/>
              <a:t>Index Scan </a:t>
            </a:r>
            <a:br>
              <a:rPr lang="en-US" dirty="0"/>
            </a:br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7≤A≤106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r>
              <a:rPr lang="en-US" dirty="0"/>
              <a:t>IX ASC on A</a:t>
            </a:r>
          </a:p>
          <a:p>
            <a:pPr lvl="1"/>
            <a:endParaRPr lang="en-US" dirty="0"/>
          </a:p>
          <a:p>
            <a:r>
              <a:rPr lang="en-US" dirty="0"/>
              <a:t>RID List Handling</a:t>
            </a:r>
          </a:p>
          <a:p>
            <a:pPr lvl="1"/>
            <a:r>
              <a:rPr lang="en-US" dirty="0"/>
              <a:t>IX often returns TIDs</a:t>
            </a:r>
          </a:p>
          <a:p>
            <a:pPr lvl="1"/>
            <a:r>
              <a:rPr lang="en-US" dirty="0"/>
              <a:t>Fetch, Sort + Fetch</a:t>
            </a:r>
          </a:p>
          <a:p>
            <a:pPr lvl="1"/>
            <a:r>
              <a:rPr lang="en-US" b="1" dirty="0"/>
              <a:t>AND: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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</a:p>
          <a:p>
            <a:pPr lvl="1"/>
            <a:r>
              <a:rPr lang="en-US" b="1" dirty="0"/>
              <a:t>OR: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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  <a:r>
              <a:rPr lang="en-US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25433"/>
              </p:ext>
            </p:extLst>
          </p:nvPr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93929"/>
              </p:ext>
            </p:extLst>
          </p:nvPr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0335" y="3113259"/>
            <a:ext cx="483279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 ==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IX.get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(Low);  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((r=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()).K ≤ Upper)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A≤106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 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377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936" y="303502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87" y="4332636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292678" y="3231441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7610760" y="322636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feld 8"/>
          <p:cNvSpPr txBox="1"/>
          <p:nvPr/>
        </p:nvSpPr>
        <p:spPr>
          <a:xfrm>
            <a:off x="6303075" y="255636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1" name="Gerade Verbindung 9"/>
          <p:cNvCxnSpPr/>
          <p:nvPr/>
        </p:nvCxnSpPr>
        <p:spPr>
          <a:xfrm flipV="1">
            <a:off x="5875545" y="305336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7589931" y="308223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 rot="5400000" flipH="1" flipV="1">
            <a:off x="6609517" y="263829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31"/>
          <p:cNvGrpSpPr/>
          <p:nvPr/>
        </p:nvGrpSpPr>
        <p:grpSpPr>
          <a:xfrm>
            <a:off x="6424640" y="3785412"/>
            <a:ext cx="1205697" cy="1478847"/>
            <a:chOff x="0" y="3269630"/>
            <a:chExt cx="1205697" cy="1478847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50"/>
          <p:cNvGrpSpPr/>
          <p:nvPr/>
        </p:nvGrpSpPr>
        <p:grpSpPr>
          <a:xfrm>
            <a:off x="6428758" y="3793921"/>
            <a:ext cx="1205697" cy="1450335"/>
            <a:chOff x="0" y="2915674"/>
            <a:chExt cx="1205697" cy="1450335"/>
          </a:xfrm>
        </p:grpSpPr>
        <p:cxnSp>
          <p:nvCxnSpPr>
            <p:cNvPr id="21" name="Gerade Verbindung 51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2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3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4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5"/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56"/>
          <p:cNvGrpSpPr/>
          <p:nvPr/>
        </p:nvGrpSpPr>
        <p:grpSpPr>
          <a:xfrm>
            <a:off x="6426698" y="3800099"/>
            <a:ext cx="1205697" cy="1452213"/>
            <a:chOff x="0" y="2547031"/>
            <a:chExt cx="1205697" cy="1452213"/>
          </a:xfrm>
        </p:grpSpPr>
        <p:cxnSp>
          <p:nvCxnSpPr>
            <p:cNvPr id="27" name="Gerade Verbindung 57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59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0"/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1"/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927" y="1311256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27" y="3321642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178590" y="4253759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8221963" y="4001898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64694" y="4692034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92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6" y="2717351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7" name="Tabelle 3"/>
          <p:cNvGraphicFramePr>
            <a:graphicFrameLocks noGrp="1"/>
          </p:cNvGraphicFramePr>
          <p:nvPr/>
        </p:nvGraphicFramePr>
        <p:xfrm>
          <a:off x="5294243" y="3238349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4"/>
          <p:cNvGraphicFramePr>
            <a:graphicFrameLocks noGrp="1"/>
          </p:cNvGraphicFramePr>
          <p:nvPr/>
        </p:nvGraphicFramePr>
        <p:xfrm>
          <a:off x="7612325" y="3233268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5"/>
          <p:cNvSpPr txBox="1"/>
          <p:nvPr/>
        </p:nvSpPr>
        <p:spPr>
          <a:xfrm>
            <a:off x="6304640" y="256326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0" name="Gerade Verbindung 6"/>
          <p:cNvCxnSpPr/>
          <p:nvPr/>
        </p:nvCxnSpPr>
        <p:spPr>
          <a:xfrm flipV="1">
            <a:off x="5877110" y="3060269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/>
        </p:nvCxnSpPr>
        <p:spPr>
          <a:xfrm flipH="1" flipV="1">
            <a:off x="7591496" y="3089145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 rot="5400000" flipH="1" flipV="1">
            <a:off x="6611082" y="2645207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8"/>
          <p:cNvCxnSpPr/>
          <p:nvPr/>
        </p:nvCxnSpPr>
        <p:spPr>
          <a:xfrm>
            <a:off x="6396708" y="3780638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9"/>
          <p:cNvCxnSpPr/>
          <p:nvPr/>
        </p:nvCxnSpPr>
        <p:spPr>
          <a:xfrm>
            <a:off x="6396708" y="3778948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33"/>
          <p:cNvGraphicFramePr>
            <a:graphicFrameLocks noGrp="1"/>
          </p:cNvGraphicFramePr>
          <p:nvPr/>
        </p:nvGraphicFramePr>
        <p:xfrm>
          <a:off x="7607413" y="3228356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le 34"/>
          <p:cNvGraphicFramePr>
            <a:graphicFrameLocks noGrp="1"/>
          </p:cNvGraphicFramePr>
          <p:nvPr/>
        </p:nvGraphicFramePr>
        <p:xfrm>
          <a:off x="5299163" y="324326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Gerade Verbindung 35"/>
          <p:cNvCxnSpPr/>
          <p:nvPr/>
        </p:nvCxnSpPr>
        <p:spPr>
          <a:xfrm>
            <a:off x="6421292" y="4149342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/>
        </p:nvCxnSpPr>
        <p:spPr>
          <a:xfrm>
            <a:off x="6431124" y="4157484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/>
        </p:nvCxnSpPr>
        <p:spPr>
          <a:xfrm>
            <a:off x="6436044" y="4162404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/>
          <p:cNvCxnSpPr/>
          <p:nvPr/>
        </p:nvCxnSpPr>
        <p:spPr>
          <a:xfrm>
            <a:off x="6431132" y="4157492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42"/>
          <p:cNvCxnSpPr/>
          <p:nvPr/>
        </p:nvCxnSpPr>
        <p:spPr>
          <a:xfrm>
            <a:off x="6436365" y="4537378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2741" y="2437558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5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7" y="2736810"/>
            <a:ext cx="4087202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5297686" y="3249851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4"/>
          <p:cNvGraphicFramePr>
            <a:graphicFrameLocks noGrp="1"/>
          </p:cNvGraphicFramePr>
          <p:nvPr/>
        </p:nvGraphicFramePr>
        <p:xfrm>
          <a:off x="7615768" y="324477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5"/>
          <p:cNvSpPr txBox="1"/>
          <p:nvPr/>
        </p:nvSpPr>
        <p:spPr>
          <a:xfrm>
            <a:off x="6308083" y="257477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6"/>
          <p:cNvCxnSpPr/>
          <p:nvPr/>
        </p:nvCxnSpPr>
        <p:spPr>
          <a:xfrm flipV="1">
            <a:off x="5880553" y="307177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 flipH="1" flipV="1">
            <a:off x="7594939" y="310064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rot="5400000" flipH="1" flipV="1">
            <a:off x="6624253" y="265670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/>
          <p:cNvCxnSpPr>
            <a:stCxn id="15" idx="3"/>
          </p:cNvCxnSpPr>
          <p:nvPr/>
        </p:nvCxnSpPr>
        <p:spPr>
          <a:xfrm flipV="1">
            <a:off x="6430007" y="3793953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15" idx="3"/>
          </p:cNvCxnSpPr>
          <p:nvPr/>
        </p:nvCxnSpPr>
        <p:spPr>
          <a:xfrm>
            <a:off x="6430007" y="4147851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5297901" y="325006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feld 21"/>
          <p:cNvSpPr txBox="1"/>
          <p:nvPr/>
        </p:nvSpPr>
        <p:spPr>
          <a:xfrm>
            <a:off x="5643427" y="3978574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6" name="Gerade Verbindung 23"/>
          <p:cNvCxnSpPr>
            <a:stCxn id="15" idx="3"/>
          </p:cNvCxnSpPr>
          <p:nvPr/>
        </p:nvCxnSpPr>
        <p:spPr>
          <a:xfrm>
            <a:off x="6430007" y="4147851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8"/>
          <p:cNvCxnSpPr>
            <a:stCxn id="15" idx="3"/>
          </p:cNvCxnSpPr>
          <p:nvPr/>
        </p:nvCxnSpPr>
        <p:spPr>
          <a:xfrm>
            <a:off x="6430007" y="4147851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1"/>
          <p:cNvCxnSpPr>
            <a:stCxn id="15" idx="3"/>
          </p:cNvCxnSpPr>
          <p:nvPr/>
        </p:nvCxnSpPr>
        <p:spPr>
          <a:xfrm>
            <a:off x="6430007" y="4147851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and Algorithm</a:t>
            </a:r>
          </a:p>
          <a:p>
            <a:pPr lvl="1"/>
            <a:r>
              <a:rPr lang="en-US" dirty="0"/>
              <a:t>Join of bounded streams (or unbounded w/ time-based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/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/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/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/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/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/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/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/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/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/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707" y="81079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486401" y="642100"/>
            <a:ext cx="28703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/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/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/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Range-Partitioned</a:t>
            </a:r>
          </a:p>
          <a:p>
            <a:pPr lvl="1"/>
            <a:r>
              <a:rPr lang="en-US" dirty="0"/>
              <a:t>Co-partitioning tuples from R and S </a:t>
            </a:r>
            <a:br>
              <a:rPr lang="en-US" dirty="0"/>
            </a:br>
            <a:r>
              <a:rPr lang="en-US" dirty="0"/>
              <a:t>into partitions defined by key ranges</a:t>
            </a:r>
          </a:p>
          <a:p>
            <a:pPr lvl="1"/>
            <a:r>
              <a:rPr lang="en-US" dirty="0"/>
              <a:t>Local hash join over partitions</a:t>
            </a:r>
          </a:p>
          <a:p>
            <a:pPr lvl="1"/>
            <a:r>
              <a:rPr lang="en-US" dirty="0"/>
              <a:t>Fit local hash table in caches</a:t>
            </a:r>
          </a:p>
          <a:p>
            <a:pPr lvl="1"/>
            <a:r>
              <a:rPr lang="en-US" dirty="0"/>
              <a:t>Partitioning shuffles rows/RIDs</a:t>
            </a:r>
          </a:p>
          <a:p>
            <a:pPr lvl="1"/>
            <a:endParaRPr lang="en-US" dirty="0"/>
          </a:p>
          <a:p>
            <a:r>
              <a:rPr lang="en-US" dirty="0"/>
              <a:t>Radix Hash Join</a:t>
            </a:r>
          </a:p>
          <a:p>
            <a:pPr lvl="1"/>
            <a:r>
              <a:rPr lang="en-US" dirty="0"/>
              <a:t>Multi-pass radix partitioning </a:t>
            </a:r>
            <a:br>
              <a:rPr lang="en-US" dirty="0"/>
            </a:br>
            <a:r>
              <a:rPr lang="en-US" dirty="0"/>
              <a:t>(first 2,3,etc bits of hash)</a:t>
            </a:r>
          </a:p>
          <a:p>
            <a:pPr lvl="1"/>
            <a:r>
              <a:rPr lang="en-US" dirty="0"/>
              <a:t>Better locality during </a:t>
            </a:r>
            <a:br>
              <a:rPr lang="en-US" dirty="0"/>
            </a:br>
            <a:r>
              <a:rPr lang="en-US" dirty="0"/>
              <a:t>partitioning (TLB, L1/L2)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43" y="1414481"/>
            <a:ext cx="3734337" cy="1965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23" y="3670655"/>
            <a:ext cx="2693990" cy="229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145" b="1014"/>
          <a:stretch/>
        </p:blipFill>
        <p:spPr>
          <a:xfrm>
            <a:off x="4360984" y="3670654"/>
            <a:ext cx="1332487" cy="229016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809573" y="46558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51" y="547284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05865" y="5315578"/>
            <a:ext cx="29355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Main-Memory Join on Modern Hardware. IEEE Trans.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14(4)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818" y="1085222"/>
            <a:ext cx="295203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al,  VLDB’09]</a:t>
            </a:r>
          </a:p>
        </p:txBody>
      </p:sp>
    </p:spTree>
    <p:extLst>
      <p:ext uri="{BB962C8B-B14F-4D97-AF65-F5344CB8AC3E}">
        <p14:creationId xmlns:p14="http://schemas.microsoft.com/office/powerpoint/2010/main" val="25800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vs Sort-Merge Joins, Revisited …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PVLDB’09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PVDLB’12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PVLDB’13 / TKDE’15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SIGMOD’16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Interesting Perspective</a:t>
            </a:r>
          </a:p>
          <a:p>
            <a:pPr lvl="1"/>
            <a:r>
              <a:rPr lang="en-US" dirty="0"/>
              <a:t>Large-small table joins</a:t>
            </a:r>
          </a:p>
          <a:p>
            <a:pPr lvl="1"/>
            <a:r>
              <a:rPr lang="en-US" dirty="0"/>
              <a:t>Comparison by query runtime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222" y="5978766"/>
            <a:ext cx="39490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Comparing Join Implementations,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http://databasearchitects.blogspot.com/2016/04/comparing-join-implementations.html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04/2016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88" y="3854767"/>
            <a:ext cx="3888196" cy="2004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978" y="1374322"/>
            <a:ext cx="3888196" cy="2239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18" y="1699636"/>
            <a:ext cx="4251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918" y="3854767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918" y="4957270"/>
            <a:ext cx="4266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47" y="2788100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07736" y="1609202"/>
            <a:ext cx="32556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Join Implementation on Modern Multi-Core CPUs.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7784" y="2697666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[Martina-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Cezara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Albutiu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Massively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Parallel Sort-Merge Joins in Main Memory Multi-Core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5(10)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7784" y="3774381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Cagri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Balkesen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Tamer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Özsu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Multi-Core, Main-Memory Joins: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7(1)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7784" y="4866837"/>
            <a:ext cx="35772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Schuh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Xiao Chen,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Dittrich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Experimental Comparison of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Relational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Equi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-Joins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815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88" y="2611439"/>
            <a:ext cx="4249656" cy="2091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Bloom Radix-Partitioned Join (BRJ)</a:t>
            </a:r>
          </a:p>
          <a:p>
            <a:pPr lvl="1"/>
            <a:r>
              <a:rPr lang="en-US" dirty="0"/>
              <a:t>Motivation: partitioning probe side can be very expensive</a:t>
            </a:r>
          </a:p>
          <a:p>
            <a:pPr lvl="1"/>
            <a:r>
              <a:rPr lang="en-US" dirty="0"/>
              <a:t>Second partitioning pass of build side materializes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7889FB"/>
                </a:solidFill>
              </a:rPr>
              <a:t>bloom filter</a:t>
            </a:r>
          </a:p>
          <a:p>
            <a:pPr lvl="1"/>
            <a:r>
              <a:rPr lang="en-US" dirty="0"/>
              <a:t>Filter probe side </a:t>
            </a:r>
            <a:br>
              <a:rPr lang="en-US" dirty="0"/>
            </a:br>
            <a:r>
              <a:rPr lang="en-US" dirty="0"/>
              <a:t>before partitioning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Comparison w/ </a:t>
            </a:r>
            <a:br>
              <a:rPr lang="en-US" dirty="0"/>
            </a:br>
            <a:r>
              <a:rPr lang="en-US" dirty="0"/>
              <a:t>Bloom Filter over RJ</a:t>
            </a:r>
          </a:p>
          <a:p>
            <a:pPr lvl="1"/>
            <a:r>
              <a:rPr lang="en-US" dirty="0"/>
              <a:t>Micro: negative</a:t>
            </a:r>
          </a:p>
          <a:p>
            <a:pPr lvl="1"/>
            <a:r>
              <a:rPr lang="en-US" dirty="0"/>
              <a:t>TPC-H: positive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66" y="4832562"/>
            <a:ext cx="5329552" cy="134530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3306"/>
              </p:ext>
            </p:extLst>
          </p:nvPr>
        </p:nvGraphicFramePr>
        <p:xfrm>
          <a:off x="7097261" y="2381969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447504" y="1557490"/>
            <a:ext cx="1529022" cy="824479"/>
            <a:chOff x="7447504" y="1225899"/>
            <a:chExt cx="1529022" cy="82447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334" y="6698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479100" y="601753"/>
            <a:ext cx="38284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[Maximilian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Bandle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To partition, or not to partition, that is the join question in a real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78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 Benchmarks </a:t>
            </a:r>
            <a:r>
              <a:rPr lang="en-US" dirty="0">
                <a:solidFill>
                  <a:schemeClr val="accent1"/>
                </a:solidFill>
              </a:rPr>
              <a:t>RJ</a:t>
            </a:r>
            <a:r>
              <a:rPr lang="en-US" dirty="0"/>
              <a:t>, BRJ, BHJ</a:t>
            </a:r>
          </a:p>
          <a:p>
            <a:pPr lvl="1"/>
            <a:r>
              <a:rPr lang="en-US" dirty="0">
                <a:hlinkClick r:id="rId3"/>
              </a:rPr>
              <a:t>https://github.com/opcm/pcm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r>
              <a:rPr lang="en-US" dirty="0"/>
              <a:t>TPC-H Benchmark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90" y="2567686"/>
            <a:ext cx="8651631" cy="3704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1" y="669958"/>
            <a:ext cx="4081549" cy="16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DM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889FB"/>
                </a:solidFill>
              </a:rPr>
              <a:t>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1"/>
            <a:endParaRPr lang="en-US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1"/>
            <a:endParaRPr lang="en-US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83459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741440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161490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43191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300260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283701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7331" y="3290187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7128" y="3286946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7780136" y="414132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219151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404346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2846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07 </a:t>
            </a:r>
            <a:r>
              <a:rPr lang="en-US" b="1" dirty="0">
                <a:solidFill>
                  <a:srgbClr val="7889FB"/>
                </a:solidFill>
              </a:rPr>
              <a:t>Query Compilation and Parallelization</a:t>
            </a:r>
            <a:r>
              <a:rPr lang="en-US" dirty="0"/>
              <a:t> </a:t>
            </a:r>
            <a:r>
              <a:rPr lang="en-US" sz="1600" dirty="0"/>
              <a:t>[Nov 17]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Optimization I</a:t>
            </a:r>
            <a:r>
              <a:rPr lang="en-US" dirty="0"/>
              <a:t> (rewrites, costs, join ordering) </a:t>
            </a:r>
            <a:r>
              <a:rPr lang="en-US" sz="1600" dirty="0"/>
              <a:t>[Nov 24]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</a:t>
            </a:r>
            <a:r>
              <a:rPr lang="en-US" sz="1600" dirty="0"/>
              <a:t>[Dec 01]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1355028"/>
            <a:ext cx="6007569" cy="19888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6305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  <a:r>
              <a:rPr lang="en-US" dirty="0">
                <a:solidFill>
                  <a:schemeClr val="tx1"/>
                </a:solidFill>
              </a:rPr>
              <a:t>, but internal APIs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</a:t>
            </a:r>
            <a:br>
              <a:rPr lang="en-US" dirty="0"/>
            </a:br>
            <a:r>
              <a:rPr lang="en-US" dirty="0"/>
              <a:t>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29" y="1853864"/>
            <a:ext cx="2635613" cy="381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6506" y="1763429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465" y="4742824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27" y="5807942"/>
            <a:ext cx="4953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(defined as views over PostgreSQL catalog tables)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677" y="715290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010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Query rewriting, optimization and plan generation is expensive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compile plans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(stored procedures, prepared/parameterized statements, ad-hoc queries)</a:t>
            </a:r>
          </a:p>
          <a:p>
            <a:pPr lvl="1"/>
            <a:endParaRPr lang="en-US" sz="1200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SQL query test</a:t>
            </a:r>
          </a:p>
          <a:p>
            <a:pPr lvl="1"/>
            <a:r>
              <a:rPr lang="en-US" dirty="0"/>
              <a:t>Compiled query plans</a:t>
            </a:r>
          </a:p>
          <a:p>
            <a:pPr lvl="1"/>
            <a:r>
              <a:rPr lang="en-US" dirty="0"/>
              <a:t>Statistics</a:t>
            </a:r>
          </a:p>
          <a:p>
            <a:pPr lvl="2"/>
            <a:r>
              <a:rPr lang="en-US" dirty="0"/>
              <a:t>Usage counts</a:t>
            </a:r>
          </a:p>
          <a:p>
            <a:pPr lvl="2"/>
            <a:r>
              <a:rPr lang="en-US" dirty="0"/>
              <a:t>Last run timestamp</a:t>
            </a:r>
          </a:p>
          <a:p>
            <a:pPr lvl="2"/>
            <a:r>
              <a:rPr lang="en-US" dirty="0"/>
              <a:t>Max/</a:t>
            </a:r>
            <a:r>
              <a:rPr lang="en-US" dirty="0" err="1"/>
              <a:t>avg</a:t>
            </a:r>
            <a:r>
              <a:rPr lang="en-US" dirty="0"/>
              <a:t> runtime</a:t>
            </a:r>
          </a:p>
          <a:p>
            <a:pPr lvl="2"/>
            <a:r>
              <a:rPr lang="en-US" dirty="0"/>
              <a:t>Compile time</a:t>
            </a:r>
          </a:p>
          <a:p>
            <a:pPr lvl="2"/>
            <a:endParaRPr lang="en-US" sz="1200" dirty="0"/>
          </a:p>
          <a:p>
            <a:r>
              <a:rPr lang="en-US" dirty="0"/>
              <a:t>Examples: </a:t>
            </a:r>
            <a:r>
              <a:rPr lang="en-US" b="0" dirty="0"/>
              <a:t>MS SQL Server, IBM DB2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9931" y="4471517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Check schema valid,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up-to-date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931" y="2865456"/>
            <a:ext cx="23933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Probe Plan Cache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55777" y="3234788"/>
            <a:ext cx="0" cy="12367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09186"/>
              </p:ext>
            </p:extLst>
          </p:nvPr>
        </p:nvGraphicFramePr>
        <p:xfrm>
          <a:off x="5566790" y="3298730"/>
          <a:ext cx="3376247" cy="9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45">
                  <a:extLst>
                    <a:ext uri="{9D8B030D-6E8A-4147-A177-3AD203B41FA5}">
                      <a16:colId xmlns:a16="http://schemas.microsoft.com/office/drawing/2014/main" val="1048737876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991137411"/>
                    </a:ext>
                  </a:extLst>
                </a:gridCol>
                <a:gridCol w="834015">
                  <a:extLst>
                    <a:ext uri="{9D8B030D-6E8A-4147-A177-3AD203B41FA5}">
                      <a16:colId xmlns:a16="http://schemas.microsoft.com/office/drawing/2014/main" val="2082794339"/>
                    </a:ext>
                  </a:extLst>
                </a:gridCol>
              </a:tblGrid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2026597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* FROM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QEP1: x-y-z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#5, 23ms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3792826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 a FROM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QEP7: a-b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#100, 6ms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919852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PROC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999894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2433" y="3298729"/>
            <a:ext cx="11053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hash(SQL)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793" y="5204862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Reuse or Recompilation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581672" y="4956266"/>
            <a:ext cx="855789" cy="2485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7621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2929" y="614577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34921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16265</TotalTime>
  <Words>3470</Words>
  <Application>Microsoft Office PowerPoint</Application>
  <PresentationFormat>On-screen Show (4:3)</PresentationFormat>
  <Paragraphs>715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06 Query Processing</vt:lpstr>
      <vt:lpstr>Announcements/Org</vt:lpstr>
      <vt:lpstr>Agenda</vt:lpstr>
      <vt:lpstr>Overview Query Processing</vt:lpstr>
      <vt:lpstr>DBMS Architecture, cont.</vt:lpstr>
      <vt:lpstr>Overview Query Processing</vt:lpstr>
      <vt:lpstr>Database Catalog</vt:lpstr>
      <vt:lpstr>Plan Caching</vt:lpstr>
      <vt:lpstr>Query and Plan Types</vt:lpstr>
      <vt:lpstr>Result Caching</vt:lpstr>
      <vt:lpstr>Plan Execution Strategies</vt:lpstr>
      <vt:lpstr>Overview Execution Strategies</vt:lpstr>
      <vt:lpstr>Iterator Model</vt:lpstr>
      <vt:lpstr>Iterator Model – Predicate Evaluation</vt:lpstr>
      <vt:lpstr>Materialized Intermediates (column-at-a-time)</vt:lpstr>
      <vt:lpstr>Vectorized Execution (vector-at-a-time)</vt:lpstr>
      <vt:lpstr>Vectorized Execution (vector-at-a-time), cont.</vt:lpstr>
      <vt:lpstr>Query Compilation</vt:lpstr>
      <vt:lpstr>Data-Centric / Continuous Scan Processing</vt:lpstr>
      <vt:lpstr>Physical Plan Operators</vt:lpstr>
      <vt:lpstr>Overview Plan Operators</vt:lpstr>
      <vt:lpstr>Table and Index Scan</vt:lpstr>
      <vt:lpstr>Nested Loop Join</vt:lpstr>
      <vt:lpstr>Block Nested Loop / Index Nested Loop Joins</vt:lpstr>
      <vt:lpstr>Sort-Merge Join</vt:lpstr>
      <vt:lpstr>Hash Join</vt:lpstr>
      <vt:lpstr>Double-Pipelined Hash Join</vt:lpstr>
      <vt:lpstr>Partitioned Hash Join</vt:lpstr>
      <vt:lpstr>Hash vs Sort-Merge Joins, Revisited … Revisited</vt:lpstr>
      <vt:lpstr>Bloom Filters</vt:lpstr>
      <vt:lpstr>Experiments</vt:lpstr>
      <vt:lpstr>Sort-GroupBy and Hash-GroupBy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DB Systems - 06 Query Processing</dc:title>
  <dc:subject/>
  <dc:creator>mboehm</dc:creator>
  <cp:keywords/>
  <dc:description/>
  <cp:lastModifiedBy>Böhm, Matthias</cp:lastModifiedBy>
  <cp:revision>839</cp:revision>
  <cp:lastPrinted>2020-11-04T16:51:39Z</cp:lastPrinted>
  <dcterms:created xsi:type="dcterms:W3CDTF">2018-07-12T06:39:10Z</dcterms:created>
  <dcterms:modified xsi:type="dcterms:W3CDTF">2021-11-05T23:14:16Z</dcterms:modified>
  <cp:category/>
</cp:coreProperties>
</file>