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8" r:id="rId2"/>
    <p:sldId id="574" r:id="rId3"/>
    <p:sldId id="503" r:id="rId4"/>
    <p:sldId id="289" r:id="rId5"/>
    <p:sldId id="417" r:id="rId6"/>
    <p:sldId id="531" r:id="rId7"/>
    <p:sldId id="532" r:id="rId8"/>
    <p:sldId id="533" r:id="rId9"/>
    <p:sldId id="534" r:id="rId10"/>
    <p:sldId id="535" r:id="rId11"/>
    <p:sldId id="529" r:id="rId12"/>
    <p:sldId id="537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38" r:id="rId22"/>
    <p:sldId id="539" r:id="rId23"/>
    <p:sldId id="571" r:id="rId24"/>
    <p:sldId id="572" r:id="rId25"/>
    <p:sldId id="541" r:id="rId26"/>
    <p:sldId id="549" r:id="rId27"/>
    <p:sldId id="542" r:id="rId28"/>
    <p:sldId id="555" r:id="rId29"/>
    <p:sldId id="556" r:id="rId30"/>
    <p:sldId id="557" r:id="rId31"/>
    <p:sldId id="558" r:id="rId32"/>
    <p:sldId id="530" r:id="rId33"/>
    <p:sldId id="544" r:id="rId34"/>
    <p:sldId id="561" r:id="rId35"/>
    <p:sldId id="545" r:id="rId36"/>
    <p:sldId id="560" r:id="rId37"/>
    <p:sldId id="562" r:id="rId38"/>
    <p:sldId id="546" r:id="rId39"/>
    <p:sldId id="547" r:id="rId40"/>
    <p:sldId id="573" r:id="rId41"/>
    <p:sldId id="552" r:id="rId42"/>
    <p:sldId id="553" r:id="rId43"/>
    <p:sldId id="548" r:id="rId44"/>
    <p:sldId id="414" r:id="rId4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13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inspired by given ref, but not identical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38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SARGable</a:t>
            </a:r>
            <a:r>
              <a:rPr lang="en-US" dirty="0"/>
              <a:t>: Search </a:t>
            </a:r>
            <a:r>
              <a:rPr lang="en-US" dirty="0" err="1"/>
              <a:t>ARGument</a:t>
            </a:r>
            <a:r>
              <a:rPr lang="en-US" baseline="0" dirty="0"/>
              <a:t> able – use in index </a:t>
            </a:r>
            <a:r>
              <a:rPr lang="en-US" baseline="0" dirty="0" err="1"/>
              <a:t>looup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7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Typer</a:t>
            </a:r>
            <a:r>
              <a:rPr lang="en-US" dirty="0"/>
              <a:t>: fewer instructions due to tuples in registers (no load and store)</a:t>
            </a:r>
          </a:p>
          <a:p>
            <a:r>
              <a:rPr lang="en-US" dirty="0" err="1"/>
              <a:t>Tectorwise</a:t>
            </a:r>
            <a:r>
              <a:rPr lang="en-US" dirty="0"/>
              <a:t>: better at</a:t>
            </a:r>
            <a:r>
              <a:rPr lang="en-US" baseline="0" dirty="0"/>
              <a:t> hiding cache miss latency (hash probes in tight loop -&gt; out of order execution)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96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10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non-partitioned</a:t>
            </a:r>
            <a:r>
              <a:rPr lang="en-US" baseline="0" dirty="0"/>
              <a:t> hash join, +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azy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allocation of HT -&gt;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pseudo-randomly interleaved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57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vs system and maintenance</a:t>
            </a:r>
            <a:r>
              <a:rPr lang="en-US" baseline="0" dirty="0"/>
              <a:t>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89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Vectorization, Compilation,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Parallelization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07 Vectorization, Compilation,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Parallelization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omputer.org/debull/A14mar/issue1.htm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bm.com/support/knowledgecenter/SSEPGG_11.5.0/com.ibm.db2.luw.admin.wlm.doc/doc/c0053451.html" TargetMode="External"/><Relationship Id="rId4" Type="http://schemas.openxmlformats.org/officeDocument/2006/relationships/hyperlink" Target="https://www.ibm.com/support/knowledgecenter/SSEPGG_11.5.0/com.ibm.db2.luw.admin.wlm.doc/doc/c0053465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n.wikichip.org/wiki/nec/microarchitectures/sx-aurora" TargetMode="External"/><Relationship Id="rId7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mg.ac.at/cms/en/images/weather/nec/image_view_fullscreen" TargetMode="External"/><Relationship Id="rId5" Type="http://schemas.openxmlformats.org/officeDocument/2006/relationships/hyperlink" Target="https://www.computerhistory.org/tdih/september/28/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en-US" sz="4300" dirty="0"/>
              <a:t>07 Compilation and Parallelization</a:t>
            </a:r>
            <a:endParaRPr lang="de-DE" sz="43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12, 2021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Execution</a:t>
            </a:r>
            <a:r>
              <a:rPr lang="en-US" sz="2400" dirty="0"/>
              <a:t> (vector-at-a-time)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pPr lvl="1"/>
            <a:endParaRPr lang="en-US" sz="700" dirty="0"/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869" y="1245994"/>
            <a:ext cx="3644795" cy="481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1187" y="4571999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77" y="4919461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13701" y="4855744"/>
            <a:ext cx="297839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368" y="564400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93605" y="5583718"/>
            <a:ext cx="365945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928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  <a:p>
            <a:r>
              <a:rPr lang="en-US" dirty="0"/>
              <a:t>Data-centric Query Evaluation</a:t>
            </a:r>
          </a:p>
          <a:p>
            <a:r>
              <a:rPr lang="en-US" dirty="0"/>
              <a:t>Compilation and/or Vectorization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Compilation 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Traditional DBMS assume data &gt;&gt; main memory (I/O dominates)</a:t>
            </a:r>
          </a:p>
          <a:p>
            <a:pPr lvl="1"/>
            <a:r>
              <a:rPr lang="en-US" dirty="0"/>
              <a:t>Modern in-memory DBMS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CPU/memory efficiency crucial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8" name="Rechteck 4"/>
          <p:cNvSpPr/>
          <p:nvPr/>
        </p:nvSpPr>
        <p:spPr>
          <a:xfrm>
            <a:off x="2182193" y="4400618"/>
            <a:ext cx="592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&gt;= 100 &amp;&amp;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&lt;= 200)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  ret[category] += price[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]*(1+tax[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]);</a:t>
            </a:r>
          </a:p>
        </p:txBody>
      </p:sp>
      <p:sp>
        <p:nvSpPr>
          <p:cNvPr id="9" name="Rechteck 5"/>
          <p:cNvSpPr/>
          <p:nvPr/>
        </p:nvSpPr>
        <p:spPr>
          <a:xfrm>
            <a:off x="2682408" y="2709575"/>
            <a:ext cx="5270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sum(price*(1+tax))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Orders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&gt;= 100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&lt;= 200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category</a:t>
            </a:r>
          </a:p>
        </p:txBody>
      </p:sp>
      <p:sp>
        <p:nvSpPr>
          <p:cNvPr id="10" name="Right Arrow 9"/>
          <p:cNvSpPr/>
          <p:nvPr/>
        </p:nvSpPr>
        <p:spPr>
          <a:xfrm rot="5400000">
            <a:off x="4468931" y="402589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33262" y="3983023"/>
            <a:ext cx="10048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59" y="5531990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97102" y="5573130"/>
            <a:ext cx="466301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Juliusz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Sompolski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Vectorization vs. compilation in query execution.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974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Processing Architecture</a:t>
            </a:r>
          </a:p>
          <a:p>
            <a:pPr lvl="1"/>
            <a:r>
              <a:rPr lang="de-DE" dirty="0"/>
              <a:t>HIQUE: Holistic Integrated Query Engine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Holistic: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de-DE" dirty="0"/>
              <a:t>Query-awareness + HW-awareness</a:t>
            </a:r>
          </a:p>
          <a:p>
            <a:pPr lvl="1"/>
            <a:r>
              <a:rPr lang="de-DE" dirty="0"/>
              <a:t>Codegen as underlying principle of efficient query 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390" y="3666325"/>
            <a:ext cx="8333111" cy="20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425" y="76397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5676" y="693635"/>
            <a:ext cx="2984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Viglas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Marcelo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Cintra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Generating code for holistic query evaluation.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022" y="1522159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46691" y="1464341"/>
            <a:ext cx="2785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holistic query evaluation,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University of Edinburgh,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hteck 6"/>
          <p:cNvSpPr/>
          <p:nvPr/>
        </p:nvSpPr>
        <p:spPr>
          <a:xfrm>
            <a:off x="3766523" y="3547067"/>
            <a:ext cx="3297468" cy="22508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8803" y="3112986"/>
            <a:ext cx="3506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 and compilation step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Generation Approach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Data Staging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input tables, selection, projection, pre-processing</a:t>
            </a:r>
          </a:p>
          <a:p>
            <a:pPr lvl="1"/>
            <a:r>
              <a:rPr lang="de-DE" b="1" dirty="0"/>
              <a:t>#2 </a:t>
            </a:r>
            <a:r>
              <a:rPr lang="de-DE" b="1" dirty="0">
                <a:solidFill>
                  <a:srgbClr val="7889FB"/>
                </a:solidFill>
              </a:rPr>
              <a:t>Holistic Query Instantiation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join, group-by, order-by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cxnSp>
        <p:nvCxnSpPr>
          <p:cNvPr id="5" name="Gerade Verbindung 4"/>
          <p:cNvCxnSpPr/>
          <p:nvPr/>
        </p:nvCxnSpPr>
        <p:spPr>
          <a:xfrm rot="5400000" flipH="1" flipV="1">
            <a:off x="2441718" y="345746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256861" y="288487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SUM(S_Qty); 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_Name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73044" y="3552800"/>
            <a:ext cx="14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P_PID=S_PID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34345" y="4237337"/>
            <a:ext cx="9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Sales</a:t>
            </a:r>
            <a:endParaRPr lang="de-DE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9" name="Gerade Verbindung 8"/>
          <p:cNvCxnSpPr>
            <a:stCxn id="8" idx="0"/>
          </p:cNvCxnSpPr>
          <p:nvPr/>
        </p:nvCxnSpPr>
        <p:spPr>
          <a:xfrm flipH="1" flipV="1">
            <a:off x="2832925" y="4005065"/>
            <a:ext cx="970790" cy="2322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1248749" y="4005065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5400000" flipH="1" flipV="1">
            <a:off x="2444422" y="2809392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32055" y="4829091"/>
            <a:ext cx="11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18447" y="4212747"/>
            <a:ext cx="219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S_Date&gt;=‘2011-01-01‘</a:t>
            </a:r>
          </a:p>
        </p:txBody>
      </p:sp>
      <p:cxnSp>
        <p:nvCxnSpPr>
          <p:cNvPr id="14" name="Gerade Verbindung 13"/>
          <p:cNvCxnSpPr/>
          <p:nvPr/>
        </p:nvCxnSpPr>
        <p:spPr>
          <a:xfrm rot="5400000" flipH="1" flipV="1">
            <a:off x="1124895" y="4728946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01541" y="4149081"/>
            <a:ext cx="2016224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09853" y="4149081"/>
            <a:ext cx="79208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57725" y="3501009"/>
            <a:ext cx="1440160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257725" y="2852937"/>
            <a:ext cx="187220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2"/>
          <p:cNvSpPr txBox="1"/>
          <p:nvPr/>
        </p:nvSpPr>
        <p:spPr>
          <a:xfrm>
            <a:off x="601541" y="52292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3"/>
          <p:cNvSpPr txBox="1"/>
          <p:nvPr/>
        </p:nvSpPr>
        <p:spPr>
          <a:xfrm>
            <a:off x="3409853" y="46531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feld 24"/>
          <p:cNvSpPr txBox="1"/>
          <p:nvPr/>
        </p:nvSpPr>
        <p:spPr>
          <a:xfrm>
            <a:off x="1753669" y="35010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feld 25"/>
          <p:cNvSpPr txBox="1"/>
          <p:nvPr/>
        </p:nvSpPr>
        <p:spPr>
          <a:xfrm>
            <a:off x="1753669" y="28529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9432" y="2523383"/>
            <a:ext cx="3557117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prototypes ...</a:t>
            </a:r>
          </a:p>
          <a:p>
            <a:endParaRPr lang="de-DE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implementations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Result executeQuery() {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tmp1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tmp2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tmp3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(tmp1,tmp2,…);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(tmp3,…);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de-DE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552525" y="367474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32925" y="5114611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</p:spTree>
    <p:extLst>
      <p:ext uri="{BB962C8B-B14F-4D97-AF65-F5344CB8AC3E}">
        <p14:creationId xmlns:p14="http://schemas.microsoft.com/office/powerpoint/2010/main" val="12106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7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Generation Approach, cont.</a:t>
            </a:r>
          </a:p>
          <a:p>
            <a:pPr lvl="1"/>
            <a:r>
              <a:rPr lang="de-DE" b="1" dirty="0"/>
              <a:t>Types:</a:t>
            </a:r>
            <a:r>
              <a:rPr lang="de-DE" dirty="0"/>
              <a:t> known attribute types </a:t>
            </a:r>
            <a:r>
              <a:rPr lang="de-DE" dirty="0">
                <a:sym typeface="Wingdings" pitchFamily="2" charset="2"/>
              </a:rPr>
              <a:t> no separate function calls (access, eval)</a:t>
            </a:r>
          </a:p>
          <a:p>
            <a:pPr lvl="1"/>
            <a:r>
              <a:rPr lang="de-DE" b="1" dirty="0">
                <a:sym typeface="Wingdings" pitchFamily="2" charset="2"/>
              </a:rPr>
              <a:t>Size:</a:t>
            </a:r>
            <a:r>
              <a:rPr lang="de-DE" dirty="0">
                <a:sym typeface="Wingdings" pitchFamily="2" charset="2"/>
              </a:rPr>
              <a:t> fixed-length tuples  direct access, cache-conscious blocking</a:t>
            </a:r>
          </a:p>
          <a:p>
            <a:pPr lvl="1"/>
            <a:r>
              <a:rPr lang="de-DE" b="1" dirty="0">
                <a:sym typeface="Wingdings" pitchFamily="2" charset="2"/>
              </a:rPr>
              <a:t>Operations:</a:t>
            </a:r>
            <a:r>
              <a:rPr lang="de-DE" dirty="0">
                <a:sym typeface="Wingdings" pitchFamily="2" charset="2"/>
              </a:rPr>
              <a:t> interleaved operations on cached data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#1 Data Staging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sp>
        <p:nvSpPr>
          <p:cNvPr id="6" name="Textfeld 10"/>
          <p:cNvSpPr txBox="1"/>
          <p:nvPr/>
        </p:nvSpPr>
        <p:spPr>
          <a:xfrm>
            <a:off x="974967" y="4458283"/>
            <a:ext cx="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7" name="Textfeld 11"/>
          <p:cNvSpPr txBox="1"/>
          <p:nvPr/>
        </p:nvSpPr>
        <p:spPr>
          <a:xfrm>
            <a:off x="1227581" y="384193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Arial"/>
              </a:rPr>
              <a:t> x=7</a:t>
            </a:r>
            <a:endParaRPr lang="de-DE" b="0" dirty="0">
              <a:latin typeface="Consolas" panose="020B0609020204030204" pitchFamily="49" charset="0"/>
            </a:endParaRPr>
          </a:p>
        </p:txBody>
      </p:sp>
      <p:cxnSp>
        <p:nvCxnSpPr>
          <p:cNvPr id="8" name="Gerade Verbindung 12"/>
          <p:cNvCxnSpPr/>
          <p:nvPr/>
        </p:nvCxnSpPr>
        <p:spPr>
          <a:xfrm rot="5400000" flipH="1" flipV="1">
            <a:off x="1318887" y="435813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3"/>
          <p:cNvCxnSpPr/>
          <p:nvPr/>
        </p:nvCxnSpPr>
        <p:spPr>
          <a:xfrm flipV="1">
            <a:off x="1407015" y="3646635"/>
            <a:ext cx="576066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4"/>
          <p:cNvSpPr/>
          <p:nvPr/>
        </p:nvSpPr>
        <p:spPr>
          <a:xfrm>
            <a:off x="1197437" y="3718643"/>
            <a:ext cx="68349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347" y="3359550"/>
            <a:ext cx="6331999" cy="24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339" y="3343604"/>
            <a:ext cx="6395320" cy="265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6"/>
          <p:cNvSpPr/>
          <p:nvPr/>
        </p:nvSpPr>
        <p:spPr>
          <a:xfrm>
            <a:off x="2964387" y="4999788"/>
            <a:ext cx="432048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hteck 7"/>
          <p:cNvSpPr/>
          <p:nvPr/>
        </p:nvSpPr>
        <p:spPr>
          <a:xfrm>
            <a:off x="3900491" y="5215812"/>
            <a:ext cx="1656184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echteck 8"/>
          <p:cNvSpPr/>
          <p:nvPr/>
        </p:nvSpPr>
        <p:spPr>
          <a:xfrm>
            <a:off x="5700691" y="4783764"/>
            <a:ext cx="1008112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6" name="Rechteck 9"/>
          <p:cNvSpPr/>
          <p:nvPr/>
        </p:nvSpPr>
        <p:spPr>
          <a:xfrm>
            <a:off x="2820371" y="3919668"/>
            <a:ext cx="432048" cy="8640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365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#2 Holistic Query Instantiation</a:t>
            </a:r>
          </a:p>
          <a:p>
            <a:pPr lvl="1"/>
            <a:r>
              <a:rPr lang="de-DE" dirty="0"/>
              <a:t>Join Teams</a:t>
            </a:r>
          </a:p>
          <a:p>
            <a:pPr lvl="2"/>
            <a:r>
              <a:rPr lang="de-DE" dirty="0"/>
              <a:t>Join operators with </a:t>
            </a:r>
            <a:br>
              <a:rPr lang="de-DE" dirty="0"/>
            </a:br>
            <a:r>
              <a:rPr lang="de-DE" dirty="0"/>
              <a:t>predicate on </a:t>
            </a:r>
            <a:r>
              <a:rPr lang="de-DE" b="1" dirty="0">
                <a:solidFill>
                  <a:srgbClr val="7889FB"/>
                </a:solidFill>
              </a:rPr>
              <a:t>same attribute</a:t>
            </a:r>
          </a:p>
          <a:p>
            <a:pPr lvl="2"/>
            <a:r>
              <a:rPr lang="de-DE" dirty="0"/>
              <a:t>Single generated function</a:t>
            </a:r>
          </a:p>
          <a:p>
            <a:pPr lvl="1"/>
            <a:r>
              <a:rPr lang="de-DE" dirty="0"/>
              <a:t>Alternatives</a:t>
            </a:r>
          </a:p>
          <a:p>
            <a:pPr lvl="2"/>
            <a:r>
              <a:rPr lang="de-DE" dirty="0"/>
              <a:t>Holistic nested loop join</a:t>
            </a:r>
          </a:p>
          <a:p>
            <a:pPr lvl="2"/>
            <a:r>
              <a:rPr lang="de-DE" dirty="0"/>
              <a:t>Holistic merge join</a:t>
            </a:r>
            <a:br>
              <a:rPr lang="de-DE" dirty="0"/>
            </a:br>
            <a:r>
              <a:rPr lang="de-DE" dirty="0"/>
              <a:t>(cooperative staging)</a:t>
            </a:r>
          </a:p>
          <a:p>
            <a:pPr lvl="2"/>
            <a:r>
              <a:rPr lang="de-DE" dirty="0"/>
              <a:t>Holistic partitioned join</a:t>
            </a:r>
          </a:p>
          <a:p>
            <a:pPr lvl="2"/>
            <a:r>
              <a:rPr lang="de-DE" dirty="0"/>
              <a:t>Holistic hybrid hash-</a:t>
            </a:r>
            <a:br>
              <a:rPr lang="de-DE" dirty="0"/>
            </a:br>
            <a:r>
              <a:rPr lang="de-DE" dirty="0"/>
              <a:t>sort-merge join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959"/>
          <a:stretch/>
        </p:blipFill>
        <p:spPr bwMode="auto">
          <a:xfrm>
            <a:off x="4859301" y="1131412"/>
            <a:ext cx="41641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5076498" y="2213861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136788" y="2474042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208797" y="2870615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338887" y="4036163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426005" y="5236063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7678" y="1547530"/>
            <a:ext cx="211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M=1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9421" y="3941321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1049" y="5138747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Runtime Break-Down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Compiler Optimizations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07" y="5182596"/>
            <a:ext cx="8444318" cy="14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1"/>
          <p:cNvSpPr/>
          <p:nvPr/>
        </p:nvSpPr>
        <p:spPr>
          <a:xfrm>
            <a:off x="2451798" y="6192111"/>
            <a:ext cx="6449060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36" y="1779525"/>
            <a:ext cx="4288341" cy="28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9308" y="1779525"/>
            <a:ext cx="4259560" cy="2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8"/>
          <p:cNvSpPr/>
          <p:nvPr/>
        </p:nvSpPr>
        <p:spPr>
          <a:xfrm>
            <a:off x="4041140" y="3363701"/>
            <a:ext cx="576064" cy="6480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8289612" y="2715629"/>
            <a:ext cx="576064" cy="12961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Textfeld 7"/>
          <p:cNvSpPr txBox="1"/>
          <p:nvPr/>
        </p:nvSpPr>
        <p:spPr>
          <a:xfrm>
            <a:off x="3046443" y="2548176"/>
            <a:ext cx="174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instructions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 calls 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TPC-H Queries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Code Generation Overhead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0281"/>
          <a:stretch>
            <a:fillRect/>
          </a:stretch>
        </p:blipFill>
        <p:spPr bwMode="auto">
          <a:xfrm>
            <a:off x="6041497" y="1670828"/>
            <a:ext cx="295178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5452" r="35256"/>
          <a:stretch>
            <a:fillRect/>
          </a:stretch>
        </p:blipFill>
        <p:spPr bwMode="auto">
          <a:xfrm>
            <a:off x="3194141" y="1670828"/>
            <a:ext cx="2909388" cy="24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70085"/>
          <a:stretch>
            <a:fillRect/>
          </a:stretch>
        </p:blipFill>
        <p:spPr bwMode="auto">
          <a:xfrm>
            <a:off x="244813" y="1670828"/>
            <a:ext cx="297129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10"/>
          <p:cNvSpPr/>
          <p:nvPr/>
        </p:nvSpPr>
        <p:spPr>
          <a:xfrm>
            <a:off x="7589629" y="3191182"/>
            <a:ext cx="1152128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4978178"/>
            <a:ext cx="8197229" cy="10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11"/>
          <p:cNvSpPr txBox="1"/>
          <p:nvPr/>
        </p:nvSpPr>
        <p:spPr>
          <a:xfrm>
            <a:off x="4834864" y="425120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time dominates execution time</a:t>
            </a:r>
          </a:p>
        </p:txBody>
      </p:sp>
      <p:sp>
        <p:nvSpPr>
          <p:cNvPr id="11" name="Rechteck 12"/>
          <p:cNvSpPr/>
          <p:nvPr/>
        </p:nvSpPr>
        <p:spPr>
          <a:xfrm>
            <a:off x="5754269" y="5197356"/>
            <a:ext cx="917835" cy="8919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86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Algebraic operator model useful </a:t>
            </a:r>
            <a:br>
              <a:rPr lang="en-US" dirty="0"/>
            </a:br>
            <a:r>
              <a:rPr lang="en-US" dirty="0"/>
              <a:t>for reasoning,  but not necessarily</a:t>
            </a:r>
            <a:br>
              <a:rPr lang="en-US" dirty="0"/>
            </a:br>
            <a:r>
              <a:rPr lang="en-US" dirty="0"/>
              <a:t>a good idea for query 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compilation overhead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Data-centric Processing </a:t>
            </a:r>
            <a:r>
              <a:rPr lang="en-US" b="0" dirty="0"/>
              <a:t>(not operator-centric)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data in CPU registers</a:t>
            </a:r>
            <a:r>
              <a:rPr lang="en-US" dirty="0"/>
              <a:t> as long as possible (no op boundaries)</a:t>
            </a:r>
          </a:p>
          <a:p>
            <a:pPr lvl="1"/>
            <a:r>
              <a:rPr lang="en-US" dirty="0"/>
              <a:t>Data is pushed towards operators (</a:t>
            </a:r>
            <a:r>
              <a:rPr lang="en-US" b="1" dirty="0">
                <a:solidFill>
                  <a:srgbClr val="7889FB"/>
                </a:solidFill>
              </a:rPr>
              <a:t>code and data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Queries are compiled into native machine code using </a:t>
            </a:r>
            <a:r>
              <a:rPr lang="en-US" b="1" dirty="0">
                <a:solidFill>
                  <a:srgbClr val="7889FB"/>
                </a:solidFill>
              </a:rPr>
              <a:t>LLVM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05274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27076" y="97966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12084" y="1900584"/>
            <a:ext cx="2253392" cy="1913623"/>
            <a:chOff x="4812084" y="1900584"/>
            <a:chExt cx="2253392" cy="1913623"/>
          </a:xfrm>
        </p:grpSpPr>
        <p:sp>
          <p:nvSpPr>
            <p:cNvPr id="7" name="Textfeld 19"/>
            <p:cNvSpPr txBox="1"/>
            <p:nvPr/>
          </p:nvSpPr>
          <p:spPr>
            <a:xfrm>
              <a:off x="5284653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8" name="Textfeld 20"/>
            <p:cNvSpPr txBox="1"/>
            <p:nvPr/>
          </p:nvSpPr>
          <p:spPr>
            <a:xfrm>
              <a:off x="5493696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21"/>
            <p:cNvCxnSpPr/>
            <p:nvPr/>
          </p:nvCxnSpPr>
          <p:spPr>
            <a:xfrm rot="16200000" flipV="1">
              <a:off x="5655540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2"/>
            <p:cNvCxnSpPr/>
            <p:nvPr/>
          </p:nvCxnSpPr>
          <p:spPr>
            <a:xfrm rot="5400000" flipH="1" flipV="1">
              <a:off x="5236102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23"/>
            <p:cNvSpPr txBox="1"/>
            <p:nvPr/>
          </p:nvSpPr>
          <p:spPr>
            <a:xfrm>
              <a:off x="4812084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Textfeld 24"/>
            <p:cNvSpPr txBox="1"/>
            <p:nvPr/>
          </p:nvSpPr>
          <p:spPr>
            <a:xfrm>
              <a:off x="5668157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3" name="Textfeld 25"/>
            <p:cNvSpPr txBox="1"/>
            <p:nvPr/>
          </p:nvSpPr>
          <p:spPr>
            <a:xfrm>
              <a:off x="5877200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Gerade Verbindung 26"/>
            <p:cNvCxnSpPr/>
            <p:nvPr/>
          </p:nvCxnSpPr>
          <p:spPr>
            <a:xfrm rot="16200000" flipV="1">
              <a:off x="6039044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27"/>
            <p:cNvCxnSpPr/>
            <p:nvPr/>
          </p:nvCxnSpPr>
          <p:spPr>
            <a:xfrm rot="5400000" flipH="1" flipV="1">
              <a:off x="5619606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8"/>
            <p:cNvCxnSpPr/>
            <p:nvPr/>
          </p:nvCxnSpPr>
          <p:spPr>
            <a:xfrm rot="5400000" flipH="1" flipV="1">
              <a:off x="6203662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29"/>
            <p:cNvSpPr txBox="1"/>
            <p:nvPr/>
          </p:nvSpPr>
          <p:spPr>
            <a:xfrm>
              <a:off x="6061709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8" name="Textfeld 30"/>
            <p:cNvSpPr txBox="1"/>
            <p:nvPr/>
          </p:nvSpPr>
          <p:spPr>
            <a:xfrm>
              <a:off x="6270752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31"/>
            <p:cNvCxnSpPr/>
            <p:nvPr/>
          </p:nvCxnSpPr>
          <p:spPr>
            <a:xfrm rot="16200000" flipV="1">
              <a:off x="6432596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/>
            <p:cNvCxnSpPr/>
            <p:nvPr/>
          </p:nvCxnSpPr>
          <p:spPr>
            <a:xfrm rot="5400000" flipH="1" flipV="1">
              <a:off x="6013158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34"/>
            <p:cNvSpPr/>
            <p:nvPr/>
          </p:nvSpPr>
          <p:spPr>
            <a:xfrm>
              <a:off x="598535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Ellipse 35"/>
            <p:cNvSpPr/>
            <p:nvPr/>
          </p:nvSpPr>
          <p:spPr>
            <a:xfrm>
              <a:off x="55533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Ellipse 36"/>
            <p:cNvSpPr/>
            <p:nvPr/>
          </p:nvSpPr>
          <p:spPr>
            <a:xfrm>
              <a:off x="5985356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Ellipse 37"/>
            <p:cNvSpPr/>
            <p:nvPr/>
          </p:nvSpPr>
          <p:spPr>
            <a:xfrm>
              <a:off x="634539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Ellipse 38"/>
            <p:cNvSpPr/>
            <p:nvPr/>
          </p:nvSpPr>
          <p:spPr>
            <a:xfrm>
              <a:off x="51932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Ellipse 39"/>
            <p:cNvSpPr/>
            <p:nvPr/>
          </p:nvSpPr>
          <p:spPr>
            <a:xfrm>
              <a:off x="5625316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324427" y="3149537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705436" y="1900584"/>
            <a:ext cx="2253392" cy="1913623"/>
            <a:chOff x="6705436" y="1900584"/>
            <a:chExt cx="2253392" cy="1913623"/>
          </a:xfrm>
        </p:grpSpPr>
        <p:sp>
          <p:nvSpPr>
            <p:cNvPr id="50" name="Textfeld 41"/>
            <p:cNvSpPr txBox="1"/>
            <p:nvPr/>
          </p:nvSpPr>
          <p:spPr>
            <a:xfrm>
              <a:off x="7178005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51" name="Textfeld 42"/>
            <p:cNvSpPr txBox="1"/>
            <p:nvPr/>
          </p:nvSpPr>
          <p:spPr>
            <a:xfrm>
              <a:off x="7387048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2" name="Gerade Verbindung 43"/>
            <p:cNvCxnSpPr/>
            <p:nvPr/>
          </p:nvCxnSpPr>
          <p:spPr>
            <a:xfrm rot="16200000" flipV="1">
              <a:off x="7548892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4"/>
            <p:cNvCxnSpPr/>
            <p:nvPr/>
          </p:nvCxnSpPr>
          <p:spPr>
            <a:xfrm rot="5400000" flipH="1" flipV="1">
              <a:off x="7129454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45"/>
            <p:cNvSpPr txBox="1"/>
            <p:nvPr/>
          </p:nvSpPr>
          <p:spPr>
            <a:xfrm>
              <a:off x="6705436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55" name="Textfeld 46"/>
            <p:cNvSpPr txBox="1"/>
            <p:nvPr/>
          </p:nvSpPr>
          <p:spPr>
            <a:xfrm>
              <a:off x="7561509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56" name="Textfeld 47"/>
            <p:cNvSpPr txBox="1"/>
            <p:nvPr/>
          </p:nvSpPr>
          <p:spPr>
            <a:xfrm>
              <a:off x="7770552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57" name="Gerade Verbindung 48"/>
            <p:cNvCxnSpPr/>
            <p:nvPr/>
          </p:nvCxnSpPr>
          <p:spPr>
            <a:xfrm rot="16200000" flipV="1">
              <a:off x="7932396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49"/>
            <p:cNvCxnSpPr/>
            <p:nvPr/>
          </p:nvCxnSpPr>
          <p:spPr>
            <a:xfrm rot="5400000" flipH="1" flipV="1">
              <a:off x="7512958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0"/>
            <p:cNvCxnSpPr/>
            <p:nvPr/>
          </p:nvCxnSpPr>
          <p:spPr>
            <a:xfrm rot="5400000" flipH="1" flipV="1">
              <a:off x="8097014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1"/>
            <p:cNvSpPr txBox="1"/>
            <p:nvPr/>
          </p:nvSpPr>
          <p:spPr>
            <a:xfrm>
              <a:off x="7955061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61" name="Textfeld 52"/>
            <p:cNvSpPr txBox="1"/>
            <p:nvPr/>
          </p:nvSpPr>
          <p:spPr>
            <a:xfrm>
              <a:off x="8164104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62" name="Gerade Verbindung 53"/>
            <p:cNvCxnSpPr/>
            <p:nvPr/>
          </p:nvCxnSpPr>
          <p:spPr>
            <a:xfrm rot="16200000" flipV="1">
              <a:off x="8325948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54"/>
            <p:cNvCxnSpPr/>
            <p:nvPr/>
          </p:nvCxnSpPr>
          <p:spPr>
            <a:xfrm rot="5400000" flipH="1" flipV="1">
              <a:off x="7906510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57"/>
            <p:cNvSpPr/>
            <p:nvPr/>
          </p:nvSpPr>
          <p:spPr>
            <a:xfrm>
              <a:off x="78787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5" name="Ellipse 58"/>
            <p:cNvSpPr/>
            <p:nvPr/>
          </p:nvSpPr>
          <p:spPr>
            <a:xfrm>
              <a:off x="8238748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66" name="Ellipse 60"/>
            <p:cNvSpPr/>
            <p:nvPr/>
          </p:nvSpPr>
          <p:spPr>
            <a:xfrm>
              <a:off x="75186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6851776" y="27303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video-recorded lectures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HS i5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#2 </a:t>
            </a:r>
            <a:r>
              <a:rPr lang="en-US" dirty="0">
                <a:solidFill>
                  <a:schemeClr val="tx1"/>
                </a:solidFill>
              </a:rPr>
              <a:t>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dates: </a:t>
            </a:r>
            <a:r>
              <a:rPr lang="en-US" b="1" dirty="0">
                <a:solidFill>
                  <a:schemeClr val="accent1"/>
                </a:solidFill>
              </a:rPr>
              <a:t>TBD</a:t>
            </a:r>
            <a:r>
              <a:rPr lang="en-US" dirty="0">
                <a:solidFill>
                  <a:schemeClr val="tx1"/>
                </a:solidFill>
              </a:rPr>
              <a:t> (virtual </a:t>
            </a:r>
            <a:r>
              <a:rPr lang="en-US" dirty="0" err="1">
                <a:solidFill>
                  <a:schemeClr val="tx1"/>
                </a:solidFill>
              </a:rPr>
              <a:t>webex</a:t>
            </a:r>
            <a:r>
              <a:rPr lang="en-US" dirty="0">
                <a:solidFill>
                  <a:schemeClr val="tx1"/>
                </a:solidFill>
              </a:rPr>
              <a:t> oral exams, 45min each)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60B72-0BC3-421D-A363-9E59D5C8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8B2EB7-5CFA-4054-A25E-85D915F8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3657998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Example Plan with </a:t>
            </a:r>
            <a:br>
              <a:rPr lang="de-DE" dirty="0"/>
            </a:br>
            <a:r>
              <a:rPr lang="de-DE" dirty="0"/>
              <a:t>Pipeline Boundaries</a:t>
            </a:r>
          </a:p>
          <a:p>
            <a:pPr lvl="1"/>
            <a:r>
              <a:rPr lang="de-DE" dirty="0"/>
              <a:t>Pipeline breaker: </a:t>
            </a:r>
            <a:br>
              <a:rPr lang="de-DE" dirty="0"/>
            </a:br>
            <a:r>
              <a:rPr lang="de-DE" dirty="0"/>
              <a:t>op takes a tuple out of register</a:t>
            </a:r>
          </a:p>
          <a:p>
            <a:pPr lvl="1"/>
            <a:r>
              <a:rPr lang="de-DE" dirty="0"/>
              <a:t>Full pipeline breaker: blocking op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sp>
        <p:nvSpPr>
          <p:cNvPr id="5" name="Rechteck 5"/>
          <p:cNvSpPr/>
          <p:nvPr/>
        </p:nvSpPr>
        <p:spPr>
          <a:xfrm>
            <a:off x="5184948" y="1310638"/>
            <a:ext cx="3765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R1,R3,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R2.z, count(*)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R2.y = 3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R2.z) R2</a:t>
            </a:r>
          </a:p>
          <a:p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R1.x = 7 AND R1.a = R3.b </a:t>
            </a:r>
            <a:br>
              <a:rPr lang="pt-BR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R2.z = R3.c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7" name="Gerade Verbindung 7"/>
          <p:cNvCxnSpPr/>
          <p:nvPr/>
        </p:nvCxnSpPr>
        <p:spPr>
          <a:xfrm rot="10800000">
            <a:off x="1257961" y="3172533"/>
            <a:ext cx="360038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8"/>
          <p:cNvSpPr txBox="1"/>
          <p:nvPr/>
        </p:nvSpPr>
        <p:spPr>
          <a:xfrm>
            <a:off x="1618001" y="457262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</a:rPr>
              <a:t>γ</a:t>
            </a:r>
            <a:r>
              <a:rPr lang="de-DE" sz="2000" b="0" baseline="-25000" dirty="0">
                <a:latin typeface="Consolas" panose="020B0609020204030204" pitchFamily="49" charset="0"/>
              </a:rPr>
              <a:t>COUNT(*);Z</a:t>
            </a:r>
          </a:p>
        </p:txBody>
      </p:sp>
      <p:sp>
        <p:nvSpPr>
          <p:cNvPr id="9" name="Textfeld 9"/>
          <p:cNvSpPr txBox="1"/>
          <p:nvPr/>
        </p:nvSpPr>
        <p:spPr>
          <a:xfrm>
            <a:off x="1238726" y="319752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10" name="Gerade Verbindung 11"/>
          <p:cNvCxnSpPr/>
          <p:nvPr/>
        </p:nvCxnSpPr>
        <p:spPr>
          <a:xfrm rot="10800000">
            <a:off x="2266073" y="3748597"/>
            <a:ext cx="720080" cy="36004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/>
          <p:cNvCxnSpPr/>
          <p:nvPr/>
        </p:nvCxnSpPr>
        <p:spPr>
          <a:xfrm flipV="1">
            <a:off x="501599" y="3748597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4"/>
          <p:cNvSpPr txBox="1"/>
          <p:nvPr/>
        </p:nvSpPr>
        <p:spPr>
          <a:xfrm>
            <a:off x="33825" y="457262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3" name="Textfeld 15"/>
          <p:cNvSpPr txBox="1"/>
          <p:nvPr/>
        </p:nvSpPr>
        <p:spPr>
          <a:xfrm>
            <a:off x="286439" y="395627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4" name="Gerade Verbindung 16"/>
          <p:cNvCxnSpPr/>
          <p:nvPr/>
        </p:nvCxnSpPr>
        <p:spPr>
          <a:xfrm rot="5400000" flipH="1" flipV="1">
            <a:off x="377745" y="4472478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7"/>
          <p:cNvSpPr txBox="1"/>
          <p:nvPr/>
        </p:nvSpPr>
        <p:spPr>
          <a:xfrm>
            <a:off x="2518687" y="3914679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z=c</a:t>
            </a:r>
          </a:p>
        </p:txBody>
      </p:sp>
      <p:cxnSp>
        <p:nvCxnSpPr>
          <p:cNvPr id="16" name="Gerade Verbindung 18"/>
          <p:cNvCxnSpPr/>
          <p:nvPr/>
        </p:nvCxnSpPr>
        <p:spPr>
          <a:xfrm flipV="1">
            <a:off x="2194065" y="4396669"/>
            <a:ext cx="683490" cy="21602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/>
          <p:cNvCxnSpPr/>
          <p:nvPr/>
        </p:nvCxnSpPr>
        <p:spPr>
          <a:xfrm rot="10800000">
            <a:off x="3562217" y="4396669"/>
            <a:ext cx="576064" cy="28803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24"/>
          <p:cNvSpPr txBox="1"/>
          <p:nvPr/>
        </p:nvSpPr>
        <p:spPr>
          <a:xfrm>
            <a:off x="1725427" y="5724751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R2</a:t>
            </a:r>
          </a:p>
        </p:txBody>
      </p:sp>
      <p:sp>
        <p:nvSpPr>
          <p:cNvPr id="19" name="Textfeld 25"/>
          <p:cNvSpPr txBox="1"/>
          <p:nvPr/>
        </p:nvSpPr>
        <p:spPr>
          <a:xfrm>
            <a:off x="1978041" y="510840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y=3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20" name="Gerade Verbindung 26"/>
          <p:cNvCxnSpPr/>
          <p:nvPr/>
        </p:nvCxnSpPr>
        <p:spPr>
          <a:xfrm rot="5400000" flipH="1" flipV="1">
            <a:off x="2069347" y="5624606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7"/>
          <p:cNvCxnSpPr/>
          <p:nvPr/>
        </p:nvCxnSpPr>
        <p:spPr>
          <a:xfrm rot="5400000" flipH="1" flipV="1">
            <a:off x="2090890" y="507320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8"/>
          <p:cNvSpPr txBox="1"/>
          <p:nvPr/>
        </p:nvSpPr>
        <p:spPr>
          <a:xfrm>
            <a:off x="3670507" y="5836829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R3</a:t>
            </a:r>
          </a:p>
        </p:txBody>
      </p:sp>
      <p:cxnSp>
        <p:nvCxnSpPr>
          <p:cNvPr id="23" name="Gerade Verbindung 29"/>
          <p:cNvCxnSpPr/>
          <p:nvPr/>
        </p:nvCxnSpPr>
        <p:spPr>
          <a:xfrm rot="5400000" flipH="1" flipV="1">
            <a:off x="3598221" y="5184567"/>
            <a:ext cx="1080122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36"/>
          <p:cNvSpPr/>
          <p:nvPr/>
        </p:nvSpPr>
        <p:spPr>
          <a:xfrm>
            <a:off x="2013459" y="5116749"/>
            <a:ext cx="576064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25" name="Gruppieren 41"/>
          <p:cNvGrpSpPr/>
          <p:nvPr/>
        </p:nvGrpSpPr>
        <p:grpSpPr>
          <a:xfrm>
            <a:off x="321857" y="3604581"/>
            <a:ext cx="1584177" cy="1440161"/>
            <a:chOff x="251520" y="3645024"/>
            <a:chExt cx="1584177" cy="1440161"/>
          </a:xfrm>
        </p:grpSpPr>
        <p:cxnSp>
          <p:nvCxnSpPr>
            <p:cNvPr id="26" name="Gerade Verbindung 39"/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0"/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2"/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4"/>
            <p:cNvCxnSpPr/>
            <p:nvPr/>
          </p:nvCxnSpPr>
          <p:spPr>
            <a:xfrm rot="10800000" flipV="1">
              <a:off x="827590" y="3933056"/>
              <a:ext cx="1008107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46"/>
            <p:cNvCxnSpPr/>
            <p:nvPr/>
          </p:nvCxnSpPr>
          <p:spPr>
            <a:xfrm rot="10800000" flipV="1">
              <a:off x="251528" y="3645024"/>
              <a:ext cx="1008105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48"/>
            <p:cNvCxnSpPr/>
            <p:nvPr/>
          </p:nvCxnSpPr>
          <p:spPr>
            <a:xfrm rot="10800000">
              <a:off x="1259632" y="3645024"/>
              <a:ext cx="576064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45"/>
          <p:cNvGrpSpPr/>
          <p:nvPr/>
        </p:nvGrpSpPr>
        <p:grpSpPr>
          <a:xfrm>
            <a:off x="804677" y="3136529"/>
            <a:ext cx="3621637" cy="3132348"/>
            <a:chOff x="734340" y="3176972"/>
            <a:chExt cx="3621637" cy="3132348"/>
          </a:xfrm>
        </p:grpSpPr>
        <p:cxnSp>
          <p:nvCxnSpPr>
            <p:cNvPr id="33" name="Gerade Verbindung 53"/>
            <p:cNvCxnSpPr/>
            <p:nvPr/>
          </p:nvCxnSpPr>
          <p:spPr>
            <a:xfrm rot="5400000">
              <a:off x="3059833" y="5589239"/>
              <a:ext cx="1440159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4"/>
            <p:cNvCxnSpPr/>
            <p:nvPr/>
          </p:nvCxnSpPr>
          <p:spPr>
            <a:xfrm rot="10800000">
              <a:off x="3779911" y="6309319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55"/>
            <p:cNvCxnSpPr/>
            <p:nvPr/>
          </p:nvCxnSpPr>
          <p:spPr>
            <a:xfrm rot="5400000">
              <a:off x="3455877" y="5409221"/>
              <a:ext cx="180019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58"/>
            <p:cNvCxnSpPr/>
            <p:nvPr/>
          </p:nvCxnSpPr>
          <p:spPr>
            <a:xfrm>
              <a:off x="1583390" y="3176972"/>
              <a:ext cx="2772587" cy="133214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60"/>
            <p:cNvCxnSpPr/>
            <p:nvPr/>
          </p:nvCxnSpPr>
          <p:spPr>
            <a:xfrm>
              <a:off x="734340" y="3257420"/>
              <a:ext cx="3045572" cy="15977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43"/>
          <p:cNvGrpSpPr/>
          <p:nvPr/>
        </p:nvGrpSpPr>
        <p:grpSpPr>
          <a:xfrm>
            <a:off x="1941452" y="4252653"/>
            <a:ext cx="1224136" cy="504056"/>
            <a:chOff x="1871115" y="4293096"/>
            <a:chExt cx="1224136" cy="504056"/>
          </a:xfrm>
        </p:grpSpPr>
        <p:cxnSp>
          <p:nvCxnSpPr>
            <p:cNvPr id="39" name="Gerade Verbindung 68"/>
            <p:cNvCxnSpPr/>
            <p:nvPr/>
          </p:nvCxnSpPr>
          <p:spPr>
            <a:xfrm rot="10800000">
              <a:off x="2519187" y="4293096"/>
              <a:ext cx="576064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0"/>
            <p:cNvCxnSpPr/>
            <p:nvPr/>
          </p:nvCxnSpPr>
          <p:spPr>
            <a:xfrm rot="10800000" flipV="1">
              <a:off x="1871115" y="4293096"/>
              <a:ext cx="648073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72"/>
            <p:cNvCxnSpPr/>
            <p:nvPr/>
          </p:nvCxnSpPr>
          <p:spPr>
            <a:xfrm rot="10800000">
              <a:off x="1871116" y="4581128"/>
              <a:ext cx="504054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74"/>
            <p:cNvCxnSpPr/>
            <p:nvPr/>
          </p:nvCxnSpPr>
          <p:spPr>
            <a:xfrm flipV="1">
              <a:off x="2375169" y="4581128"/>
              <a:ext cx="720081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 b="68085"/>
          <a:stretch>
            <a:fillRect/>
          </a:stretch>
        </p:blipFill>
        <p:spPr bwMode="auto">
          <a:xfrm>
            <a:off x="4777690" y="3338343"/>
            <a:ext cx="4258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3338343"/>
            <a:ext cx="4258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hteck 49"/>
          <p:cNvSpPr/>
          <p:nvPr/>
        </p:nvSpPr>
        <p:spPr>
          <a:xfrm>
            <a:off x="6876257" y="4922519"/>
            <a:ext cx="1656184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7" name="Rechteck 50"/>
          <p:cNvSpPr/>
          <p:nvPr/>
        </p:nvSpPr>
        <p:spPr>
          <a:xfrm>
            <a:off x="4921993" y="5170359"/>
            <a:ext cx="3816424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48" name="Gerade Verbindung 56"/>
          <p:cNvCxnSpPr/>
          <p:nvPr/>
        </p:nvCxnSpPr>
        <p:spPr>
          <a:xfrm flipV="1">
            <a:off x="4930369" y="5170359"/>
            <a:ext cx="3808048" cy="5040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pieren 76"/>
          <p:cNvGrpSpPr/>
          <p:nvPr/>
        </p:nvGrpSpPr>
        <p:grpSpPr>
          <a:xfrm>
            <a:off x="1906032" y="4252653"/>
            <a:ext cx="1368153" cy="1872208"/>
            <a:chOff x="1835695" y="4293096"/>
            <a:chExt cx="1368153" cy="1872208"/>
          </a:xfrm>
        </p:grpSpPr>
        <p:cxnSp>
          <p:nvCxnSpPr>
            <p:cNvPr id="50" name="Gerade Verbindung 59"/>
            <p:cNvCxnSpPr/>
            <p:nvPr/>
          </p:nvCxnSpPr>
          <p:spPr>
            <a:xfrm rot="10800000">
              <a:off x="2483768" y="4293096"/>
              <a:ext cx="720080" cy="36004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pieren 75"/>
            <p:cNvGrpSpPr/>
            <p:nvPr/>
          </p:nvGrpSpPr>
          <p:grpSpPr>
            <a:xfrm>
              <a:off x="1835695" y="4293096"/>
              <a:ext cx="1368153" cy="1872208"/>
              <a:chOff x="1835695" y="4293096"/>
              <a:chExt cx="1368153" cy="1872208"/>
            </a:xfrm>
          </p:grpSpPr>
          <p:cxnSp>
            <p:nvCxnSpPr>
              <p:cNvPr id="52" name="Gerade Verbindung 61"/>
              <p:cNvCxnSpPr/>
              <p:nvPr/>
            </p:nvCxnSpPr>
            <p:spPr>
              <a:xfrm rot="16200000" flipH="1">
                <a:off x="1043608" y="5373215"/>
                <a:ext cx="1584176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62"/>
              <p:cNvCxnSpPr/>
              <p:nvPr/>
            </p:nvCxnSpPr>
            <p:spPr>
              <a:xfrm rot="10800000">
                <a:off x="1835696" y="6165304"/>
                <a:ext cx="1368152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63"/>
              <p:cNvCxnSpPr/>
              <p:nvPr/>
            </p:nvCxnSpPr>
            <p:spPr>
              <a:xfrm rot="5400000" flipH="1" flipV="1">
                <a:off x="2447764" y="5409220"/>
                <a:ext cx="15121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71"/>
              <p:cNvCxnSpPr/>
              <p:nvPr/>
            </p:nvCxnSpPr>
            <p:spPr>
              <a:xfrm rot="10800000" flipV="1">
                <a:off x="1835698" y="4293096"/>
                <a:ext cx="648073" cy="28803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/>
          <p:nvPr/>
        </p:nvSpPr>
        <p:spPr>
          <a:xfrm>
            <a:off x="5242501" y="3054204"/>
            <a:ext cx="3414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(not LLVM)</a:t>
            </a:r>
          </a:p>
        </p:txBody>
      </p:sp>
    </p:spTree>
    <p:extLst>
      <p:ext uri="{BB962C8B-B14F-4D97-AF65-F5344CB8AC3E}">
        <p14:creationId xmlns:p14="http://schemas.microsoft.com/office/powerpoint/2010/main" val="41471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19" grpId="0"/>
      <p:bldP spid="22" grpId="0"/>
      <p:bldP spid="24" grpId="0" animBg="1"/>
      <p:bldP spid="24" grpId="1" animBg="1"/>
      <p:bldP spid="46" grpId="0" animBg="1"/>
      <p:bldP spid="47" grpId="0" animBg="1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Data-Centric Operator Model</a:t>
            </a:r>
          </a:p>
          <a:p>
            <a:pPr lvl="1"/>
            <a:r>
              <a:rPr lang="de-DE" dirty="0">
                <a:sym typeface="Wingdings" pitchFamily="2" charset="2"/>
              </a:rPr>
              <a:t>Conceptual data-centric operator model, used during compilation</a:t>
            </a:r>
          </a:p>
          <a:p>
            <a:pPr lvl="1"/>
            <a:r>
              <a:rPr lang="de-DE" b="1" dirty="0">
                <a:sym typeface="Wingdings" pitchFamily="2" charset="2"/>
              </a:rPr>
              <a:t>produce()</a:t>
            </a:r>
            <a:r>
              <a:rPr lang="de-DE" dirty="0">
                <a:sym typeface="Wingdings" pitchFamily="2" charset="2"/>
              </a:rPr>
              <a:t>: produce result tuples</a:t>
            </a:r>
          </a:p>
          <a:p>
            <a:pPr lvl="1"/>
            <a:r>
              <a:rPr lang="de-DE" b="1" dirty="0">
                <a:sym typeface="Wingdings" pitchFamily="2" charset="2"/>
              </a:rPr>
              <a:t>consume(attributes, source)</a:t>
            </a:r>
            <a:r>
              <a:rPr lang="de-DE" dirty="0">
                <a:sym typeface="Wingdings" pitchFamily="2" charset="2"/>
              </a:rPr>
              <a:t>: receive input tuples</a:t>
            </a:r>
          </a:p>
          <a:p>
            <a:pPr lvl="1"/>
            <a:endParaRPr lang="de-DE" sz="1200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Example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8263" b="68333"/>
          <a:stretch>
            <a:fillRect/>
          </a:stretch>
        </p:blipFill>
        <p:spPr bwMode="auto">
          <a:xfrm>
            <a:off x="887904" y="5460269"/>
            <a:ext cx="4258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822"/>
          <a:stretch/>
        </p:blipFill>
        <p:spPr bwMode="auto">
          <a:xfrm>
            <a:off x="3720978" y="2776046"/>
            <a:ext cx="5352682" cy="29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5400000">
            <a:off x="1949326" y="48986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Textfeld 9"/>
          <p:cNvSpPr txBox="1"/>
          <p:nvPr/>
        </p:nvSpPr>
        <p:spPr>
          <a:xfrm>
            <a:off x="2349165" y="3187041"/>
            <a:ext cx="844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15" name="Gerade Verbindung 12"/>
          <p:cNvCxnSpPr/>
          <p:nvPr/>
        </p:nvCxnSpPr>
        <p:spPr>
          <a:xfrm flipV="1">
            <a:off x="1948555" y="3572282"/>
            <a:ext cx="459551" cy="1327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4"/>
          <p:cNvSpPr txBox="1"/>
          <p:nvPr/>
        </p:nvSpPr>
        <p:spPr>
          <a:xfrm>
            <a:off x="1480781" y="4241029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7" name="Textfeld 15"/>
          <p:cNvSpPr txBox="1"/>
          <p:nvPr/>
        </p:nvSpPr>
        <p:spPr>
          <a:xfrm>
            <a:off x="1733395" y="362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8" name="Gerade Verbindung 16"/>
          <p:cNvCxnSpPr/>
          <p:nvPr/>
        </p:nvCxnSpPr>
        <p:spPr>
          <a:xfrm rot="5400000" flipH="1" flipV="1">
            <a:off x="1824701" y="414088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41"/>
          <p:cNvGrpSpPr/>
          <p:nvPr/>
        </p:nvGrpSpPr>
        <p:grpSpPr>
          <a:xfrm>
            <a:off x="1768813" y="3423473"/>
            <a:ext cx="798674" cy="1289675"/>
            <a:chOff x="251520" y="3795510"/>
            <a:chExt cx="798674" cy="1289675"/>
          </a:xfrm>
        </p:grpSpPr>
        <p:cxnSp>
          <p:nvCxnSpPr>
            <p:cNvPr id="20" name="Gerade Verbindung 39"/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0"/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2"/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4"/>
            <p:cNvCxnSpPr/>
            <p:nvPr/>
          </p:nvCxnSpPr>
          <p:spPr>
            <a:xfrm flipH="1">
              <a:off x="827591" y="4077074"/>
              <a:ext cx="222603" cy="7200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46"/>
            <p:cNvCxnSpPr/>
            <p:nvPr/>
          </p:nvCxnSpPr>
          <p:spPr>
            <a:xfrm flipH="1">
              <a:off x="251529" y="3795510"/>
              <a:ext cx="486072" cy="13754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8"/>
            <p:cNvCxnSpPr/>
            <p:nvPr/>
          </p:nvCxnSpPr>
          <p:spPr>
            <a:xfrm flipH="1" flipV="1">
              <a:off x="737601" y="3795510"/>
              <a:ext cx="312593" cy="29282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63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LLVM Fragment: </a:t>
            </a:r>
            <a:r>
              <a:rPr lang="el-GR" b="0" dirty="0">
                <a:latin typeface="Consolas" panose="020B0609020204030204" pitchFamily="49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</a:rPr>
              <a:t>COUNT(*);Z</a:t>
            </a:r>
            <a:r>
              <a:rPr lang="de-DE" b="0" dirty="0">
                <a:latin typeface="Consolas" panose="020B0609020204030204" pitchFamily="49" charset="0"/>
              </a:rPr>
              <a:t>(</a:t>
            </a:r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="0" baseline="-25000" dirty="0">
                <a:latin typeface="Consolas" panose="020B0609020204030204" pitchFamily="49" charset="0"/>
                <a:cs typeface="Arial"/>
              </a:rPr>
              <a:t>y=3</a:t>
            </a:r>
            <a:r>
              <a:rPr lang="de-DE" b="0" dirty="0">
                <a:latin typeface="Consolas" panose="020B0609020204030204" pitchFamily="49" charset="0"/>
              </a:rPr>
              <a:t>(R2))</a:t>
            </a:r>
            <a:endParaRPr lang="en-US" b="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21" y="1844825"/>
            <a:ext cx="8180546" cy="4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9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  <a:p>
            <a:pPr lvl="1"/>
            <a:r>
              <a:rPr lang="de-DE" dirty="0"/>
              <a:t>TPC-CH (extended </a:t>
            </a:r>
            <a:br>
              <a:rPr lang="de-DE" dirty="0"/>
            </a:br>
            <a:r>
              <a:rPr lang="de-DE" dirty="0"/>
              <a:t>TPC-C+TPC-H)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Code Quality</a:t>
            </a:r>
          </a:p>
          <a:p>
            <a:pPr lvl="1"/>
            <a:r>
              <a:rPr lang="de-DE" dirty="0"/>
              <a:t>Instruction cache misses (L1i)</a:t>
            </a:r>
          </a:p>
          <a:p>
            <a:pPr lvl="1"/>
            <a:r>
              <a:rPr lang="de-DE" dirty="0"/>
              <a:t>Data cache miss (L1d, L2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099" y="1372833"/>
            <a:ext cx="4878099" cy="7081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654" y="2117423"/>
            <a:ext cx="4930552" cy="1763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891580" y="2802765"/>
            <a:ext cx="3024336" cy="21428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91580" y="3233072"/>
            <a:ext cx="3024336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009956" y="1627832"/>
            <a:ext cx="864096" cy="433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11" y="4793063"/>
            <a:ext cx="8452568" cy="13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0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Systems w/ Query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Data Engineering Bulletin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63" y="1741742"/>
            <a:ext cx="7179770" cy="4430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1623" y="1310338"/>
            <a:ext cx="20096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http://sites.computer.org/debull/A14mar/issue1.htm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14" y="3507138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42" y="3840407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HIQUE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817" y="418372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Hekaton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444" y="449689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Impala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541" y="5714417"/>
            <a:ext cx="1021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LegoBase/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Branch Prediction</a:t>
            </a:r>
          </a:p>
          <a:p>
            <a:pPr lvl="1"/>
            <a:r>
              <a:rPr lang="en-US" dirty="0"/>
              <a:t>No-branch:  </a:t>
            </a:r>
            <a:r>
              <a:rPr lang="en-US" dirty="0" err="1">
                <a:latin typeface="Consolas" panose="020B0609020204030204" pitchFamily="49" charset="0"/>
              </a:rPr>
              <a:t>pos</a:t>
            </a:r>
            <a:r>
              <a:rPr lang="en-US" dirty="0">
                <a:latin typeface="Consolas" panose="020B0609020204030204" pitchFamily="49" charset="0"/>
              </a:rPr>
              <a:t>+=</a:t>
            </a:r>
            <a:r>
              <a:rPr lang="en-US" dirty="0" err="1">
                <a:latin typeface="Consolas" panose="020B0609020204030204" pitchFamily="49" charset="0"/>
              </a:rPr>
              <a:t>pred</a:t>
            </a:r>
            <a:r>
              <a:rPr lang="en-US" dirty="0">
                <a:latin typeface="Consolas" panose="020B0609020204030204" pitchFamily="49" charset="0"/>
              </a:rPr>
              <a:t>(data[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  <a:p>
            <a:pPr lvl="1"/>
            <a:r>
              <a:rPr lang="en-US" dirty="0"/>
              <a:t>Hash table </a:t>
            </a:r>
            <a:br>
              <a:rPr lang="en-US" dirty="0"/>
            </a:br>
            <a:r>
              <a:rPr lang="en-US" dirty="0"/>
              <a:t>lookup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SIMD Loop Tiling and Fission</a:t>
            </a:r>
          </a:p>
          <a:p>
            <a:pPr lvl="1"/>
            <a:r>
              <a:rPr lang="en-US" dirty="0"/>
              <a:t>Loop tiling (vectorization) for SIMD</a:t>
            </a:r>
          </a:p>
          <a:p>
            <a:pPr lvl="1"/>
            <a:r>
              <a:rPr lang="en-US" dirty="0"/>
              <a:t>Loop fission into parallel and serial ops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680" y="2129919"/>
            <a:ext cx="2743527" cy="11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760" y="2150857"/>
            <a:ext cx="2750140" cy="10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7"/>
          <p:cNvSpPr/>
          <p:nvPr/>
        </p:nvSpPr>
        <p:spPr>
          <a:xfrm>
            <a:off x="2649146" y="2341983"/>
            <a:ext cx="1309905" cy="270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547696" y="249931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86877" y="1648832"/>
            <a:ext cx="2808489" cy="963739"/>
            <a:chOff x="5986877" y="1648832"/>
            <a:chExt cx="2808489" cy="963739"/>
          </a:xfrm>
        </p:grpSpPr>
        <p:cxnSp>
          <p:nvCxnSpPr>
            <p:cNvPr id="9" name="Gerade Verbindung 8"/>
            <p:cNvCxnSpPr>
              <a:stCxn id="11" idx="1"/>
            </p:cNvCxnSpPr>
            <p:nvPr/>
          </p:nvCxnSpPr>
          <p:spPr>
            <a:xfrm flipH="1">
              <a:off x="6012668" y="1833498"/>
              <a:ext cx="119418" cy="502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2"/>
            <p:cNvSpPr txBox="1"/>
            <p:nvPr/>
          </p:nvSpPr>
          <p:spPr>
            <a:xfrm>
              <a:off x="6132086" y="1648832"/>
              <a:ext cx="266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existing entry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true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hteck 17"/>
            <p:cNvSpPr/>
            <p:nvPr/>
          </p:nvSpPr>
          <p:spPr>
            <a:xfrm>
              <a:off x="5986877" y="2343660"/>
              <a:ext cx="1057017" cy="26891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59857" y="2968331"/>
            <a:ext cx="2502306" cy="699438"/>
            <a:chOff x="6259857" y="2968331"/>
            <a:chExt cx="2502306" cy="699438"/>
          </a:xfrm>
        </p:grpSpPr>
        <p:cxnSp>
          <p:nvCxnSpPr>
            <p:cNvPr id="13" name="Gerade Verbindung 15"/>
            <p:cNvCxnSpPr>
              <a:stCxn id="19" idx="1"/>
            </p:cNvCxnSpPr>
            <p:nvPr/>
          </p:nvCxnSpPr>
          <p:spPr>
            <a:xfrm flipH="1" flipV="1">
              <a:off x="6261345" y="3240553"/>
              <a:ext cx="344690" cy="2425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7"/>
            <p:cNvSpPr/>
            <p:nvPr/>
          </p:nvSpPr>
          <p:spPr>
            <a:xfrm>
              <a:off x="6259857" y="2968331"/>
              <a:ext cx="1372991" cy="27623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9" name="Textfeld 12"/>
            <p:cNvSpPr txBox="1"/>
            <p:nvPr/>
          </p:nvSpPr>
          <p:spPr>
            <a:xfrm>
              <a:off x="6606035" y="3298437"/>
              <a:ext cx="215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end of chain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false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325" y="32984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1898264" y="324584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00" y="4444110"/>
            <a:ext cx="3402629" cy="17258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79" y="545827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889092" y="5317595"/>
            <a:ext cx="35179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Crotty,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Compiling UDF-centric Workflows.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8" name="Rechteck 17"/>
          <p:cNvSpPr/>
          <p:nvPr/>
        </p:nvSpPr>
        <p:spPr>
          <a:xfrm>
            <a:off x="5728974" y="4949533"/>
            <a:ext cx="2601110" cy="6775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380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27" grpId="0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97" y="1410335"/>
            <a:ext cx="1197641" cy="1898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w/ SIMD, </a:t>
            </a:r>
            <a:r>
              <a:rPr lang="en-US" dirty="0" err="1"/>
              <a:t>Prefetch</a:t>
            </a:r>
            <a:r>
              <a:rPr lang="en-US" dirty="0"/>
              <a:t>, Decompress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Relaxed Operator Fusion (ROF)</a:t>
            </a:r>
          </a:p>
          <a:p>
            <a:pPr lvl="1"/>
            <a:r>
              <a:rPr lang="en-US" dirty="0"/>
              <a:t>Introduce buffered stage boundary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 err="1">
                <a:solidFill>
                  <a:srgbClr val="7889FB"/>
                </a:solidFill>
              </a:rPr>
              <a:t>vectorized</a:t>
            </a:r>
            <a:r>
              <a:rPr lang="en-US" b="1" dirty="0">
                <a:solidFill>
                  <a:srgbClr val="7889FB"/>
                </a:solidFill>
              </a:rPr>
              <a:t> execution</a:t>
            </a:r>
          </a:p>
          <a:p>
            <a:pPr lvl="1"/>
            <a:r>
              <a:rPr lang="en-US" dirty="0"/>
              <a:t>SIMD operations after boundary</a:t>
            </a:r>
            <a:br>
              <a:rPr lang="en-US" dirty="0"/>
            </a:br>
            <a:r>
              <a:rPr lang="en-US" dirty="0"/>
              <a:t>(w/ repacking after SIMD ops)</a:t>
            </a:r>
          </a:p>
          <a:p>
            <a:pPr lvl="1"/>
            <a:r>
              <a:rPr lang="en-US" dirty="0"/>
              <a:t>Prefetching before boundary</a:t>
            </a:r>
          </a:p>
          <a:p>
            <a:pPr lvl="1"/>
            <a:endParaRPr lang="en-US" dirty="0"/>
          </a:p>
          <a:p>
            <a:r>
              <a:rPr lang="en-US" dirty="0"/>
              <a:t>Data Blocks</a:t>
            </a:r>
          </a:p>
          <a:p>
            <a:pPr lvl="1"/>
            <a:r>
              <a:rPr lang="en-US" dirty="0"/>
              <a:t>Hot and cold (compressed) blocks</a:t>
            </a:r>
          </a:p>
          <a:p>
            <a:pPr lvl="1"/>
            <a:r>
              <a:rPr lang="en-US" dirty="0"/>
              <a:t>SIMD predicated evaluation on blocks, </a:t>
            </a:r>
            <a:br>
              <a:rPr lang="en-US" dirty="0"/>
            </a:br>
            <a:r>
              <a:rPr lang="en-US" dirty="0"/>
              <a:t>output unpacking  into </a:t>
            </a:r>
            <a:r>
              <a:rPr lang="en-US" b="1" dirty="0">
                <a:solidFill>
                  <a:srgbClr val="7889FB"/>
                </a:solidFill>
              </a:rPr>
              <a:t>vectors</a:t>
            </a:r>
            <a:r>
              <a:rPr lang="en-US" dirty="0"/>
              <a:t> of 8192 tuples</a:t>
            </a:r>
          </a:p>
          <a:p>
            <a:pPr lvl="1"/>
            <a:r>
              <a:rPr lang="en-US" dirty="0"/>
              <a:t>Vector tuples fed into JIT-compiled pipelines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61142" y="5263965"/>
            <a:ext cx="6837941" cy="934226"/>
            <a:chOff x="1561142" y="5233821"/>
            <a:chExt cx="6837941" cy="9342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1142" y="5233821"/>
              <a:ext cx="6837941" cy="9342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340510" y="5700934"/>
              <a:ext cx="2058573" cy="46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836" y="37130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16060" y="3567165"/>
            <a:ext cx="28838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 el al: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51" y="1450526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617028" y="1335986"/>
            <a:ext cx="2682910" cy="13849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Prashanth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Menon,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Todd C. Mowry: Relaxed Operator Fusion for In-Memory Databases: Making Compilation, Vectorization, and Prefetching Work Together At Last.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15095" y="2532185"/>
            <a:ext cx="547343" cy="25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vs </a:t>
            </a:r>
            <a:r>
              <a:rPr lang="en-US" dirty="0" err="1"/>
              <a:t>Vectorized</a:t>
            </a:r>
            <a:r>
              <a:rPr lang="en-US" dirty="0"/>
              <a:t>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b="1" dirty="0" err="1"/>
              <a:t>SotA</a:t>
            </a:r>
            <a:r>
              <a:rPr lang="en-US" b="1" dirty="0"/>
              <a:t>:</a:t>
            </a:r>
            <a:r>
              <a:rPr lang="en-US" dirty="0"/>
              <a:t> compilation or vectorization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Typer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data-centric query </a:t>
            </a:r>
            <a:r>
              <a:rPr lang="en-US" dirty="0" err="1"/>
              <a:t>eval</a:t>
            </a:r>
            <a:r>
              <a:rPr lang="en-US" dirty="0"/>
              <a:t> (</a:t>
            </a:r>
            <a:r>
              <a:rPr lang="en-US" dirty="0" err="1"/>
              <a:t>HyPer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Tectorwise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</a:t>
            </a:r>
            <a:r>
              <a:rPr lang="en-US" dirty="0" err="1"/>
              <a:t>vectorized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 (</a:t>
            </a:r>
            <a:r>
              <a:rPr lang="en-US" dirty="0" err="1"/>
              <a:t>VectorWise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Selected Results</a:t>
            </a:r>
          </a:p>
          <a:p>
            <a:pPr lvl="1"/>
            <a:r>
              <a:rPr lang="en-US" dirty="0"/>
              <a:t>Neither system </a:t>
            </a:r>
            <a:br>
              <a:rPr lang="en-US" dirty="0"/>
            </a:br>
            <a:r>
              <a:rPr lang="en-US" dirty="0"/>
              <a:t>clearly dominated</a:t>
            </a:r>
          </a:p>
          <a:p>
            <a:pPr lvl="1"/>
            <a:r>
              <a:rPr lang="en-US" dirty="0"/>
              <a:t>Both with large</a:t>
            </a:r>
            <a:br>
              <a:rPr lang="en-US" dirty="0"/>
            </a:br>
            <a:r>
              <a:rPr lang="en-US" dirty="0"/>
              <a:t>differences to others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21" y="4861541"/>
            <a:ext cx="3095904" cy="1696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19" y="2858543"/>
            <a:ext cx="4327676" cy="385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135839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75389" y="1218802"/>
            <a:ext cx="3018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992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8CF0-2812-49F1-936B-EDC95C82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5" y="1757682"/>
            <a:ext cx="3276600" cy="3638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180EB5-B334-4F6D-9ADE-22657B65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5" y="1757682"/>
            <a:ext cx="8324850" cy="3638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A35DC-BAD4-410B-A02B-6491732447B8}"/>
              </a:ext>
            </a:extLst>
          </p:cNvPr>
          <p:cNvSpPr txBox="1"/>
          <p:nvPr/>
        </p:nvSpPr>
        <p:spPr>
          <a:xfrm>
            <a:off x="4536829" y="1690824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FC977-4C9D-4BE5-9800-3D3B9A914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182" y="2658333"/>
            <a:ext cx="476250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590A7-A5E9-481B-AD0B-1B286A5D4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7" y="1665124"/>
            <a:ext cx="8401050" cy="37242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A70F33-A080-4B05-856A-033D26B37C30}"/>
              </a:ext>
            </a:extLst>
          </p:cNvPr>
          <p:cNvSpPr/>
          <p:nvPr/>
        </p:nvSpPr>
        <p:spPr>
          <a:xfrm>
            <a:off x="4659511" y="1682761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1BBCF-8B4A-4537-A42B-FCB7A606F8C0}"/>
              </a:ext>
            </a:extLst>
          </p:cNvPr>
          <p:cNvSpPr txBox="1"/>
          <p:nvPr/>
        </p:nvSpPr>
        <p:spPr>
          <a:xfrm>
            <a:off x="4659511" y="1292240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B5F9B7-C1CB-4184-BCB1-B2AF0C882D75}"/>
              </a:ext>
            </a:extLst>
          </p:cNvPr>
          <p:cNvSpPr/>
          <p:nvPr/>
        </p:nvSpPr>
        <p:spPr>
          <a:xfrm>
            <a:off x="6610894" y="2033941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0570" y="5577106"/>
            <a:ext cx="3532777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[Tarek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Elgamal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Shangyu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Luo, Matthias Boehm,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SPOOF: Sum-Product Optimization and Operator Fusion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988" y="5863457"/>
            <a:ext cx="4963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5552615" y="5581393"/>
            <a:ext cx="348779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Dylan Hutchison,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Sen, Alexandre V.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Evfimievski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Pansare: On Optimizing Operator Fusion Plans for Large-Scale Machine Learning 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11(12)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217" y="5863457"/>
            <a:ext cx="4965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5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 animBg="1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L2SVM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1DDAB-8619-46AF-8D87-959C2BAC12DB}"/>
              </a:ext>
            </a:extLst>
          </p:cNvPr>
          <p:cNvSpPr/>
          <p:nvPr/>
        </p:nvSpPr>
        <p:spPr>
          <a:xfrm>
            <a:off x="688924" y="1793064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&lt;maxi)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#...   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} } 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478FB-FD9F-4EF0-A99C-54A530333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48" y="1449544"/>
            <a:ext cx="4490025" cy="52117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35BE9C-0DAB-40FB-BF02-E46E1FA6F6B9}"/>
              </a:ext>
            </a:extLst>
          </p:cNvPr>
          <p:cNvSpPr/>
          <p:nvPr/>
        </p:nvSpPr>
        <p:spPr>
          <a:xfrm rot="1959150">
            <a:off x="7264963" y="21415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F5346-6CD2-45AC-8959-3EE9B96B8D85}"/>
              </a:ext>
            </a:extLst>
          </p:cNvPr>
          <p:cNvSpPr/>
          <p:nvPr/>
        </p:nvSpPr>
        <p:spPr>
          <a:xfrm rot="20244245">
            <a:off x="4893238" y="2560670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48B277-0A7B-433D-B399-D1EB60DAC784}"/>
              </a:ext>
            </a:extLst>
          </p:cNvPr>
          <p:cNvSpPr/>
          <p:nvPr/>
        </p:nvSpPr>
        <p:spPr>
          <a:xfrm rot="2148787">
            <a:off x="6090786" y="53535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EF6B3-BD9F-44E1-92C5-CC0FEF9D9546}"/>
              </a:ext>
            </a:extLst>
          </p:cNvPr>
          <p:cNvSpPr/>
          <p:nvPr/>
        </p:nvSpPr>
        <p:spPr>
          <a:xfrm rot="18946233">
            <a:off x="6395586" y="445824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6542A0-B965-4567-ABC6-650B1A452D39}"/>
              </a:ext>
            </a:extLst>
          </p:cNvPr>
          <p:cNvSpPr/>
          <p:nvPr/>
        </p:nvSpPr>
        <p:spPr>
          <a:xfrm rot="18946233">
            <a:off x="6414636" y="3562899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7658" y="5351407"/>
            <a:ext cx="344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of Vector Intermediates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 (w/o fused ops):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Fused (w/ fused ops):  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1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808511" y="2092576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3137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L2SVM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T:</a:t>
            </a:r>
            <a:r>
              <a:rPr lang="en-US" b="1" dirty="0">
                <a:solidFill>
                  <a:srgbClr val="7889FB"/>
                </a:solidFill>
              </a:rPr>
              <a:t> Cell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Row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Outer</a:t>
            </a:r>
          </a:p>
          <a:p>
            <a:pPr lvl="1"/>
            <a:r>
              <a:rPr lang="en-US" dirty="0"/>
              <a:t>Data access,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0CB8-B117-4FA0-B54C-FCEB8AB68B96}"/>
              </a:ext>
            </a:extLst>
          </p:cNvPr>
          <p:cNvSpPr/>
          <p:nvPr/>
        </p:nvSpPr>
        <p:spPr>
          <a:xfrm>
            <a:off x="4074167" y="1365446"/>
            <a:ext cx="5059781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B6D72-3CFA-4688-97E0-61B82692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69" y="3157272"/>
            <a:ext cx="2996279" cy="27986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55095" y="5540140"/>
            <a:ext cx="2878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 of Vector Intermediates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codegen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ops):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 flipV="1">
            <a:off x="3486374" y="2371412"/>
            <a:ext cx="743982" cy="28336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Ex. </a:t>
            </a:r>
            <a:r>
              <a:rPr lang="en-US" dirty="0" err="1"/>
              <a:t>MLogReg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</a:t>
            </a:r>
            <a:br>
              <a:rPr lang="en-US" dirty="0"/>
            </a:br>
            <a:r>
              <a:rPr lang="en-US" b="0" dirty="0"/>
              <a:t>(main expression on feature matrix X)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Compilation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0F5EE-FAD1-4A47-AA4D-5029039D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860" y="1549379"/>
            <a:ext cx="2485055" cy="4607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C2DF36-F1E8-40E3-A31D-E0618F28E887}"/>
              </a:ext>
            </a:extLst>
          </p:cNvPr>
          <p:cNvSpPr/>
          <p:nvPr/>
        </p:nvSpPr>
        <p:spPr>
          <a:xfrm>
            <a:off x="692964" y="1981145"/>
            <a:ext cx="512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Q = P[, 1:k]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1:k]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208462" y="2276170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22" y="2764920"/>
            <a:ext cx="3888015" cy="35770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ADAB71-4D4D-4125-A657-FE421FE73842}"/>
              </a:ext>
            </a:extLst>
          </p:cNvPr>
          <p:cNvSpPr/>
          <p:nvPr/>
        </p:nvSpPr>
        <p:spPr>
          <a:xfrm>
            <a:off x="643974" y="2786202"/>
            <a:ext cx="5886035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Right Arrow 13"/>
          <p:cNvSpPr/>
          <p:nvPr/>
        </p:nvSpPr>
        <p:spPr>
          <a:xfrm rot="9065878">
            <a:off x="6208461" y="311098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0" y="4511710"/>
            <a:ext cx="99478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 ops”</a:t>
            </a:r>
          </a:p>
        </p:txBody>
      </p:sp>
    </p:spTree>
    <p:extLst>
      <p:ext uri="{BB962C8B-B14F-4D97-AF65-F5344CB8AC3E}">
        <p14:creationId xmlns:p14="http://schemas.microsoft.com/office/powerpoint/2010/main" val="8329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  <a:p>
            <a:r>
              <a:rPr lang="en-US" dirty="0"/>
              <a:t>Fine-grained Pipeline Parallelism</a:t>
            </a:r>
          </a:p>
          <a:p>
            <a:r>
              <a:rPr lang="en-US" dirty="0"/>
              <a:t>Workload Management / Inter-Query Parallelism</a:t>
            </a:r>
          </a:p>
        </p:txBody>
      </p:sp>
    </p:spTree>
    <p:extLst>
      <p:ext uri="{BB962C8B-B14F-4D97-AF65-F5344CB8AC3E}">
        <p14:creationId xmlns:p14="http://schemas.microsoft.com/office/powerpoint/2010/main" val="23211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Query Parallelism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Beware: Danger of Interference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Locks and latches on hot data items </a:t>
            </a:r>
            <a:r>
              <a:rPr lang="en-US" dirty="0">
                <a:sym typeface="Wingdings" panose="05000000000000000000" pitchFamily="2" charset="2"/>
              </a:rPr>
              <a:t> increasing TX aborts</a:t>
            </a:r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Temporary memory/IO requirements (see </a:t>
            </a:r>
            <a:r>
              <a:rPr lang="en-US" b="1" dirty="0">
                <a:solidFill>
                  <a:srgbClr val="7889FB"/>
                </a:solidFill>
              </a:rPr>
              <a:t>03 buffer pool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CPU and cache interference (e.g., context switches)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Throughput vs latency vs freshness vs fairness vs priorities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Dedicated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workload management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schedulers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0577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Inter-Query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6232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Inter-Operator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1549" y="1414481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Intra-Operator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0397" y="2291023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Partitions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 Ops, SIMD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2058" y="2292698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Bushy Plans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3725" y="2294374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TXs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4035557" y="1781246"/>
            <a:ext cx="107067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141212" y="1781246"/>
            <a:ext cx="1000337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 rot="5400000">
            <a:off x="5457818" y="587410"/>
            <a:ext cx="261469" cy="5175952"/>
          </a:xfrm>
          <a:prstGeom prst="rightBrace">
            <a:avLst>
              <a:gd name="adj1" fmla="val 42921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30267" y="3473928"/>
            <a:ext cx="27102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Multi-threaded / Distributed</a:t>
            </a:r>
          </a:p>
        </p:txBody>
      </p:sp>
    </p:spTree>
    <p:extLst>
      <p:ext uri="{BB962C8B-B14F-4D97-AF65-F5344CB8AC3E}">
        <p14:creationId xmlns:p14="http://schemas.microsoft.com/office/powerpoint/2010/main" val="19047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336" y="1361498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008" y="1417094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8108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Seamless parallelization in iterator </a:t>
            </a:r>
            <a:br>
              <a:rPr lang="en-US" dirty="0"/>
            </a:br>
            <a:r>
              <a:rPr lang="en-US" dirty="0"/>
              <a:t>model via dedicated </a:t>
            </a:r>
            <a:r>
              <a:rPr lang="en-US" b="1" dirty="0">
                <a:solidFill>
                  <a:srgbClr val="7889FB"/>
                </a:solidFill>
              </a:rPr>
              <a:t>exchange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Avoid unnecessary overhead for local </a:t>
            </a:r>
            <a:r>
              <a:rPr lang="en-US" dirty="0" err="1"/>
              <a:t>subplans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Inter-Operator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Vertical parallelism</a:t>
            </a:r>
            <a:r>
              <a:rPr lang="en-US" dirty="0"/>
              <a:t> in terms of pipelining</a:t>
            </a:r>
          </a:p>
          <a:p>
            <a:pPr lvl="1"/>
            <a:r>
              <a:rPr lang="en-US" b="1" dirty="0"/>
              <a:t>Open:</a:t>
            </a:r>
            <a:r>
              <a:rPr lang="en-US" dirty="0"/>
              <a:t> create new process</a:t>
            </a:r>
          </a:p>
          <a:p>
            <a:pPr lvl="1"/>
            <a:r>
              <a:rPr lang="en-US" b="1" dirty="0"/>
              <a:t>Next:</a:t>
            </a:r>
            <a:r>
              <a:rPr lang="en-US" dirty="0"/>
              <a:t> transfer packets of records (1 .. 32,000)</a:t>
            </a:r>
          </a:p>
          <a:p>
            <a:pPr lvl="1"/>
            <a:r>
              <a:rPr lang="en-US" b="1" dirty="0"/>
              <a:t>Close:</a:t>
            </a:r>
            <a:r>
              <a:rPr lang="en-US" dirty="0"/>
              <a:t> shutdown child processes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85781" y="2771707"/>
            <a:ext cx="1708516" cy="3460659"/>
            <a:chOff x="6485781" y="2771707"/>
            <a:chExt cx="1708516" cy="3460659"/>
          </a:xfrm>
        </p:grpSpPr>
        <p:sp>
          <p:nvSpPr>
            <p:cNvPr id="5" name="Textfeld 5"/>
            <p:cNvSpPr txBox="1"/>
            <p:nvPr/>
          </p:nvSpPr>
          <p:spPr>
            <a:xfrm>
              <a:off x="7108782" y="3985884"/>
              <a:ext cx="466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6545731" y="4628106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7" name="Textfeld 14"/>
            <p:cNvSpPr txBox="1"/>
            <p:nvPr/>
          </p:nvSpPr>
          <p:spPr>
            <a:xfrm>
              <a:off x="6665235" y="5832256"/>
              <a:ext cx="507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8" name="Textfeld 15"/>
            <p:cNvSpPr txBox="1"/>
            <p:nvPr/>
          </p:nvSpPr>
          <p:spPr>
            <a:xfrm>
              <a:off x="6485781" y="5205861"/>
              <a:ext cx="863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A=7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16"/>
            <p:cNvCxnSpPr>
              <a:stCxn id="7" idx="0"/>
              <a:endCxn id="8" idx="2"/>
            </p:cNvCxnSpPr>
            <p:nvPr/>
          </p:nvCxnSpPr>
          <p:spPr>
            <a:xfrm flipH="1" flipV="1">
              <a:off x="6917397" y="5605971"/>
              <a:ext cx="1801" cy="226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6"/>
            <p:cNvCxnSpPr>
              <a:stCxn id="6" idx="2"/>
              <a:endCxn id="8" idx="0"/>
            </p:cNvCxnSpPr>
            <p:nvPr/>
          </p:nvCxnSpPr>
          <p:spPr>
            <a:xfrm>
              <a:off x="6913678" y="4997438"/>
              <a:ext cx="3719" cy="2084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"/>
            <p:cNvCxnSpPr>
              <a:stCxn id="6" idx="0"/>
              <a:endCxn id="5" idx="2"/>
            </p:cNvCxnSpPr>
            <p:nvPr/>
          </p:nvCxnSpPr>
          <p:spPr>
            <a:xfrm flipV="1">
              <a:off x="6913678" y="4385994"/>
              <a:ext cx="428235" cy="24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5"/>
            <p:cNvSpPr txBox="1"/>
            <p:nvPr/>
          </p:nvSpPr>
          <p:spPr>
            <a:xfrm>
              <a:off x="7384815" y="4629780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6" name="Textfeld 14"/>
            <p:cNvSpPr txBox="1"/>
            <p:nvPr/>
          </p:nvSpPr>
          <p:spPr>
            <a:xfrm>
              <a:off x="7585190" y="5271225"/>
              <a:ext cx="41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28" name="Gerade Verbindung 16"/>
            <p:cNvCxnSpPr>
              <a:stCxn id="26" idx="0"/>
              <a:endCxn id="25" idx="2"/>
            </p:cNvCxnSpPr>
            <p:nvPr/>
          </p:nvCxnSpPr>
          <p:spPr>
            <a:xfrm flipH="1" flipV="1">
              <a:off x="7789556" y="4999112"/>
              <a:ext cx="5521" cy="272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"/>
            <p:cNvCxnSpPr>
              <a:stCxn id="25" idx="0"/>
              <a:endCxn id="5" idx="2"/>
            </p:cNvCxnSpPr>
            <p:nvPr/>
          </p:nvCxnSpPr>
          <p:spPr>
            <a:xfrm flipH="1" flipV="1">
              <a:off x="7341913" y="4385994"/>
              <a:ext cx="447643" cy="243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5"/>
            <p:cNvSpPr txBox="1"/>
            <p:nvPr/>
          </p:nvSpPr>
          <p:spPr>
            <a:xfrm>
              <a:off x="6979484" y="3403883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16"/>
            <p:cNvCxnSpPr>
              <a:stCxn id="36" idx="2"/>
              <a:endCxn id="5" idx="0"/>
            </p:cNvCxnSpPr>
            <p:nvPr/>
          </p:nvCxnSpPr>
          <p:spPr>
            <a:xfrm flipH="1">
              <a:off x="7341913" y="3773215"/>
              <a:ext cx="5518" cy="212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5"/>
            <p:cNvSpPr txBox="1"/>
            <p:nvPr/>
          </p:nvSpPr>
          <p:spPr>
            <a:xfrm>
              <a:off x="6678378" y="2771707"/>
              <a:ext cx="133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B,count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1" name="Gerade Verbindung 16"/>
            <p:cNvCxnSpPr>
              <a:stCxn id="40" idx="2"/>
              <a:endCxn id="36" idx="0"/>
            </p:cNvCxnSpPr>
            <p:nvPr/>
          </p:nvCxnSpPr>
          <p:spPr>
            <a:xfrm>
              <a:off x="7343458" y="3171817"/>
              <a:ext cx="3973" cy="232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5944" y="4876860"/>
            <a:ext cx="3712366" cy="1155501"/>
            <a:chOff x="1235944" y="4876860"/>
            <a:chExt cx="3712366" cy="1155501"/>
          </a:xfrm>
        </p:grpSpPr>
        <p:sp>
          <p:nvSpPr>
            <p:cNvPr id="44" name="Rectangle 43"/>
            <p:cNvSpPr/>
            <p:nvPr/>
          </p:nvSpPr>
          <p:spPr>
            <a:xfrm>
              <a:off x="1235944" y="4876860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92966" y="4876860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744375" y="4876860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91242" y="5280468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48264" y="5280468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99673" y="5280468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746542" y="5684076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3564" y="5684076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254973" y="5684076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140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5637127" y="1348815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4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 and Inter-Operator Parallelism,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Intra-Operator Parallelism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Horizontal parallelism</a:t>
                </a:r>
                <a:r>
                  <a:rPr lang="en-US" dirty="0"/>
                  <a:t> on data partitions</a:t>
                </a:r>
              </a:p>
              <a:p>
                <a:pPr lvl="1"/>
                <a:r>
                  <a:rPr lang="en-US" dirty="0"/>
                  <a:t>Partitioning of inputs and intermediates </a:t>
                </a:r>
                <a:br>
                  <a:rPr lang="en-US" dirty="0"/>
                </a:br>
                <a:r>
                  <a:rPr lang="en-US" dirty="0"/>
                  <a:t>(“support functions” and multiple queues)</a:t>
                </a:r>
              </a:p>
              <a:p>
                <a:pPr lvl="1"/>
                <a:r>
                  <a:rPr lang="en-US" dirty="0"/>
                  <a:t>Process creation via </a:t>
                </a:r>
                <a:r>
                  <a:rPr lang="en-US" b="1" dirty="0">
                    <a:solidFill>
                      <a:srgbClr val="7889FB"/>
                    </a:solidFill>
                  </a:rPr>
                  <a:t>propagation tree</a:t>
                </a:r>
                <a:r>
                  <a:rPr lang="en-US" dirty="0"/>
                  <a:t> (fork tree)</a:t>
                </a:r>
              </a:p>
              <a:p>
                <a:pPr lvl="1"/>
                <a:r>
                  <a:rPr lang="en-US" dirty="0"/>
                  <a:t>Partitioning: round-robin/range/hash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</a:t>
                </a:r>
                <a:r>
                  <a:rPr lang="en-US" dirty="0">
                    <a:solidFill>
                      <a:srgbClr val="7889FB"/>
                    </a:solidFill>
                  </a:rPr>
                  <a:t>Hash Partitioning:</a:t>
                </a:r>
              </a:p>
              <a:p>
                <a:pPr lvl="1"/>
                <a:r>
                  <a:rPr lang="en-US" dirty="0"/>
                  <a:t>For all 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 / k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S</a:t>
                </a:r>
              </a:p>
              <a:p>
                <a:pPr lvl="1"/>
                <a:r>
                  <a:rPr lang="en-US" dirty="0" err="1"/>
                  <a:t>pid</a:t>
                </a:r>
                <a:r>
                  <a:rPr lang="en-US" dirty="0"/>
                  <a:t> = hash(k) % n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4091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37127" y="1348815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feld 5"/>
          <p:cNvSpPr txBox="1"/>
          <p:nvPr/>
        </p:nvSpPr>
        <p:spPr>
          <a:xfrm>
            <a:off x="4686872" y="4403766"/>
            <a:ext cx="73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15" name="Textfeld 5"/>
          <p:cNvSpPr txBox="1"/>
          <p:nvPr/>
        </p:nvSpPr>
        <p:spPr>
          <a:xfrm>
            <a:off x="7756598" y="4469009"/>
            <a:ext cx="8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17" name="Gerade Verbindung 16"/>
          <p:cNvCxnSpPr>
            <a:stCxn id="48" idx="0"/>
            <a:endCxn id="15" idx="2"/>
          </p:cNvCxnSpPr>
          <p:nvPr/>
        </p:nvCxnSpPr>
        <p:spPr>
          <a:xfrm flipV="1">
            <a:off x="7923851" y="4838341"/>
            <a:ext cx="237488" cy="241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287301" y="5079810"/>
            <a:ext cx="1388349" cy="1116939"/>
            <a:chOff x="1503907" y="5200389"/>
            <a:chExt cx="1388349" cy="1116939"/>
          </a:xfrm>
        </p:grpSpPr>
        <p:sp>
          <p:nvSpPr>
            <p:cNvPr id="23" name="Rectangle 22"/>
            <p:cNvSpPr/>
            <p:nvPr/>
          </p:nvSpPr>
          <p:spPr>
            <a:xfrm>
              <a:off x="1503907" y="5200389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26162" y="5312597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58466" y="5434853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79047" y="5565480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56978" y="5457573"/>
              <a:ext cx="863232" cy="859755"/>
              <a:chOff x="6485781" y="5256103"/>
              <a:chExt cx="863232" cy="859755"/>
            </a:xfrm>
          </p:grpSpPr>
          <p:sp>
            <p:nvSpPr>
              <p:cNvPr id="29" name="Textfeld 14"/>
              <p:cNvSpPr txBox="1"/>
              <p:nvPr/>
            </p:nvSpPr>
            <p:spPr>
              <a:xfrm>
                <a:off x="6665235" y="5761915"/>
                <a:ext cx="507926" cy="353943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30" name="Textfeld 15"/>
              <p:cNvSpPr txBox="1"/>
              <p:nvPr/>
            </p:nvSpPr>
            <p:spPr>
              <a:xfrm>
                <a:off x="6485781" y="5256103"/>
                <a:ext cx="863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0" dirty="0">
                    <a:latin typeface="Consolas" panose="020B0609020204030204" pitchFamily="49" charset="0"/>
                    <a:cs typeface="Arial"/>
                  </a:rPr>
                  <a:t>σ</a:t>
                </a:r>
                <a:r>
                  <a:rPr lang="de-DE" sz="2000" b="0" baseline="-25000" dirty="0">
                    <a:latin typeface="Consolas" panose="020B0609020204030204" pitchFamily="49" charset="0"/>
                    <a:cs typeface="Arial"/>
                  </a:rPr>
                  <a:t>A=7</a:t>
                </a:r>
                <a:endParaRPr lang="de-DE" sz="2000" b="0" dirty="0">
                  <a:latin typeface="Consolas" panose="020B0609020204030204" pitchFamily="49" charset="0"/>
                </a:endParaRPr>
              </a:p>
            </p:txBody>
          </p:sp>
          <p:cxnSp>
            <p:nvCxnSpPr>
              <p:cNvPr id="31" name="Gerade Verbindung 16"/>
              <p:cNvCxnSpPr>
                <a:stCxn id="29" idx="0"/>
                <a:endCxn id="30" idx="2"/>
              </p:cNvCxnSpPr>
              <p:nvPr/>
            </p:nvCxnSpPr>
            <p:spPr>
              <a:xfrm flipH="1" flipV="1">
                <a:off x="6917397" y="5656213"/>
                <a:ext cx="1801" cy="1057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Gerade Verbindung 16"/>
          <p:cNvCxnSpPr>
            <a:stCxn id="9" idx="2"/>
          </p:cNvCxnSpPr>
          <p:nvPr/>
        </p:nvCxnSpPr>
        <p:spPr>
          <a:xfrm>
            <a:off x="5054819" y="4773098"/>
            <a:ext cx="117169" cy="64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6"/>
          <p:cNvCxnSpPr>
            <a:stCxn id="9" idx="2"/>
            <a:endCxn id="25" idx="0"/>
          </p:cNvCxnSpPr>
          <p:nvPr/>
        </p:nvCxnSpPr>
        <p:spPr>
          <a:xfrm flipH="1">
            <a:off x="5048465" y="4773098"/>
            <a:ext cx="6354" cy="541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16"/>
          <p:cNvCxnSpPr>
            <a:stCxn id="9" idx="2"/>
            <a:endCxn id="24" idx="0"/>
          </p:cNvCxnSpPr>
          <p:nvPr/>
        </p:nvCxnSpPr>
        <p:spPr>
          <a:xfrm flipH="1">
            <a:off x="4916161" y="4773098"/>
            <a:ext cx="138658" cy="41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16"/>
          <p:cNvCxnSpPr>
            <a:stCxn id="9" idx="2"/>
            <a:endCxn id="23" idx="0"/>
          </p:cNvCxnSpPr>
          <p:nvPr/>
        </p:nvCxnSpPr>
        <p:spPr>
          <a:xfrm flipH="1">
            <a:off x="4793906" y="4773098"/>
            <a:ext cx="260913" cy="3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7554134" y="5079811"/>
            <a:ext cx="1090563" cy="762995"/>
            <a:chOff x="4961658" y="5200390"/>
            <a:chExt cx="1090563" cy="762995"/>
          </a:xfrm>
        </p:grpSpPr>
        <p:sp>
          <p:nvSpPr>
            <p:cNvPr id="48" name="Rectangle 47"/>
            <p:cNvSpPr/>
            <p:nvPr/>
          </p:nvSpPr>
          <p:spPr>
            <a:xfrm>
              <a:off x="4961658" y="5200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71660" y="5309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98787" y="5397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12787" y="5497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feld 14"/>
            <p:cNvSpPr txBox="1"/>
            <p:nvPr/>
          </p:nvSpPr>
          <p:spPr>
            <a:xfrm>
              <a:off x="5495655" y="5561260"/>
              <a:ext cx="370681" cy="37110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</p:grpSp>
      <p:cxnSp>
        <p:nvCxnSpPr>
          <p:cNvPr id="58" name="Gerade Verbindung 16"/>
          <p:cNvCxnSpPr>
            <a:stCxn id="49" idx="0"/>
            <a:endCxn id="15" idx="2"/>
          </p:cNvCxnSpPr>
          <p:nvPr/>
        </p:nvCxnSpPr>
        <p:spPr>
          <a:xfrm flipV="1">
            <a:off x="8033853" y="4838341"/>
            <a:ext cx="127486" cy="350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16"/>
          <p:cNvCxnSpPr>
            <a:stCxn id="50" idx="0"/>
            <a:endCxn id="15" idx="2"/>
          </p:cNvCxnSpPr>
          <p:nvPr/>
        </p:nvCxnSpPr>
        <p:spPr>
          <a:xfrm flipV="1">
            <a:off x="8160980" y="4838341"/>
            <a:ext cx="359" cy="438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6"/>
          <p:cNvCxnSpPr>
            <a:stCxn id="51" idx="0"/>
            <a:endCxn id="15" idx="2"/>
          </p:cNvCxnSpPr>
          <p:nvPr/>
        </p:nvCxnSpPr>
        <p:spPr>
          <a:xfrm flipH="1" flipV="1">
            <a:off x="8161339" y="4838341"/>
            <a:ext cx="113641" cy="538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412717" y="3114153"/>
            <a:ext cx="2738574" cy="1474279"/>
            <a:chOff x="3774833" y="3204588"/>
            <a:chExt cx="2738574" cy="1474279"/>
          </a:xfrm>
        </p:grpSpPr>
        <p:sp>
          <p:nvSpPr>
            <p:cNvPr id="67" name="Textfeld 5"/>
            <p:cNvSpPr txBox="1"/>
            <p:nvPr/>
          </p:nvSpPr>
          <p:spPr>
            <a:xfrm>
              <a:off x="4653333" y="3204588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8" name="Gerade Verbindung 16"/>
            <p:cNvCxnSpPr>
              <a:stCxn id="70" idx="0"/>
              <a:endCxn id="67" idx="2"/>
            </p:cNvCxnSpPr>
            <p:nvPr/>
          </p:nvCxnSpPr>
          <p:spPr>
            <a:xfrm flipV="1">
              <a:off x="4820586" y="3573920"/>
              <a:ext cx="237488" cy="241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4450869" y="3815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feld 14"/>
            <p:cNvSpPr txBox="1"/>
            <p:nvPr/>
          </p:nvSpPr>
          <p:spPr>
            <a:xfrm>
              <a:off x="4984866" y="4176260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75" name="Gerade Verbindung 16"/>
            <p:cNvCxnSpPr>
              <a:stCxn id="71" idx="0"/>
              <a:endCxn id="67" idx="2"/>
            </p:cNvCxnSpPr>
            <p:nvPr/>
          </p:nvCxnSpPr>
          <p:spPr>
            <a:xfrm flipV="1">
              <a:off x="4930588" y="3573920"/>
              <a:ext cx="127486" cy="350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16"/>
            <p:cNvCxnSpPr>
              <a:stCxn id="71" idx="1"/>
              <a:endCxn id="9" idx="3"/>
            </p:cNvCxnSpPr>
            <p:nvPr/>
          </p:nvCxnSpPr>
          <p:spPr>
            <a:xfrm flipH="1">
              <a:off x="3774833" y="4157688"/>
              <a:ext cx="786038" cy="521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16"/>
            <p:cNvCxnSpPr>
              <a:stCxn id="70" idx="1"/>
              <a:endCxn id="9" idx="3"/>
            </p:cNvCxnSpPr>
            <p:nvPr/>
          </p:nvCxnSpPr>
          <p:spPr>
            <a:xfrm flipH="1">
              <a:off x="3774833" y="4048461"/>
              <a:ext cx="676036" cy="630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16"/>
            <p:cNvCxnSpPr>
              <a:stCxn id="73" idx="3"/>
              <a:endCxn id="15" idx="0"/>
            </p:cNvCxnSpPr>
            <p:nvPr/>
          </p:nvCxnSpPr>
          <p:spPr>
            <a:xfrm>
              <a:off x="5541432" y="4345315"/>
              <a:ext cx="971975" cy="21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6"/>
            <p:cNvCxnSpPr>
              <a:stCxn id="72" idx="3"/>
              <a:endCxn id="15" idx="0"/>
            </p:cNvCxnSpPr>
            <p:nvPr/>
          </p:nvCxnSpPr>
          <p:spPr>
            <a:xfrm>
              <a:off x="5427432" y="4245548"/>
              <a:ext cx="1085975" cy="313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6"/>
            <p:cNvCxnSpPr>
              <a:stCxn id="71" idx="3"/>
              <a:endCxn id="15" idx="0"/>
            </p:cNvCxnSpPr>
            <p:nvPr/>
          </p:nvCxnSpPr>
          <p:spPr>
            <a:xfrm>
              <a:off x="5300305" y="4157688"/>
              <a:ext cx="1213102" cy="4017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6"/>
            <p:cNvCxnSpPr>
              <a:stCxn id="70" idx="3"/>
              <a:endCxn id="15" idx="0"/>
            </p:cNvCxnSpPr>
            <p:nvPr/>
          </p:nvCxnSpPr>
          <p:spPr>
            <a:xfrm>
              <a:off x="5190303" y="4048461"/>
              <a:ext cx="1323104" cy="510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4560871" y="3924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87998" y="4012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01998" y="4112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Gerade Verbindung 16"/>
            <p:cNvCxnSpPr>
              <a:stCxn id="72" idx="1"/>
              <a:endCxn id="9" idx="3"/>
            </p:cNvCxnSpPr>
            <p:nvPr/>
          </p:nvCxnSpPr>
          <p:spPr>
            <a:xfrm flipH="1">
              <a:off x="3774833" y="4245548"/>
              <a:ext cx="913165" cy="433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16"/>
            <p:cNvCxnSpPr>
              <a:stCxn id="73" idx="1"/>
              <a:endCxn id="9" idx="3"/>
            </p:cNvCxnSpPr>
            <p:nvPr/>
          </p:nvCxnSpPr>
          <p:spPr>
            <a:xfrm flipH="1">
              <a:off x="3774833" y="4345315"/>
              <a:ext cx="1027165" cy="333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14"/>
            <p:cNvSpPr txBox="1"/>
            <p:nvPr/>
          </p:nvSpPr>
          <p:spPr>
            <a:xfrm>
              <a:off x="4994912" y="4156167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77" name="Gerade Verbindung 16"/>
            <p:cNvCxnSpPr>
              <a:stCxn id="73" idx="0"/>
              <a:endCxn id="67" idx="2"/>
            </p:cNvCxnSpPr>
            <p:nvPr/>
          </p:nvCxnSpPr>
          <p:spPr>
            <a:xfrm flipH="1" flipV="1">
              <a:off x="5058074" y="3573920"/>
              <a:ext cx="113641" cy="538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16"/>
            <p:cNvCxnSpPr>
              <a:stCxn id="72" idx="0"/>
              <a:endCxn id="67" idx="2"/>
            </p:cNvCxnSpPr>
            <p:nvPr/>
          </p:nvCxnSpPr>
          <p:spPr>
            <a:xfrm flipV="1">
              <a:off x="5057715" y="3573920"/>
              <a:ext cx="359" cy="4385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53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6" name="Rectangle: Folded Corner 3">
            <a:extLst>
              <a:ext uri="{FF2B5EF4-FFF2-40B4-BE49-F238E27FC236}">
                <a16:creationId xmlns:a16="http://schemas.microsoft.com/office/drawing/2014/main" id="{517EB0AF-6466-4786-815B-2E93F2E610C1}"/>
              </a:ext>
            </a:extLst>
          </p:cNvPr>
          <p:cNvSpPr/>
          <p:nvPr/>
        </p:nvSpPr>
        <p:spPr>
          <a:xfrm>
            <a:off x="238125" y="266152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F3BB5-18CB-4EA3-9C02-66F5A3F0834A}"/>
              </a:ext>
            </a:extLst>
          </p:cNvPr>
          <p:cNvSpPr txBox="1"/>
          <p:nvPr/>
        </p:nvSpPr>
        <p:spPr>
          <a:xfrm>
            <a:off x="276067" y="1506381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8" name="Rectangle: Folded Corner 5">
            <a:extLst>
              <a:ext uri="{FF2B5EF4-FFF2-40B4-BE49-F238E27FC236}">
                <a16:creationId xmlns:a16="http://schemas.microsoft.com/office/drawing/2014/main" id="{CAEAE2E7-C205-48A8-A333-D6CE80117805}"/>
              </a:ext>
            </a:extLst>
          </p:cNvPr>
          <p:cNvSpPr/>
          <p:nvPr/>
        </p:nvSpPr>
        <p:spPr>
          <a:xfrm>
            <a:off x="238125" y="3785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" name="Rectangle: Folded Corner 6">
            <a:extLst>
              <a:ext uri="{FF2B5EF4-FFF2-40B4-BE49-F238E27FC236}">
                <a16:creationId xmlns:a16="http://schemas.microsoft.com/office/drawing/2014/main" id="{E4BC92EA-3EEA-4042-8643-227CDC2E4ECC}"/>
              </a:ext>
            </a:extLst>
          </p:cNvPr>
          <p:cNvSpPr/>
          <p:nvPr/>
        </p:nvSpPr>
        <p:spPr>
          <a:xfrm>
            <a:off x="238125" y="4928476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7E672-C08B-406D-8032-A9C639A2A39C}"/>
              </a:ext>
            </a:extLst>
          </p:cNvPr>
          <p:cNvSpPr txBox="1"/>
          <p:nvPr/>
        </p:nvSpPr>
        <p:spPr>
          <a:xfrm>
            <a:off x="7800973" y="2287431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310D45-4386-481D-83A1-D4D9953AFCF9}"/>
              </a:ext>
            </a:extLst>
          </p:cNvPr>
          <p:cNvGrpSpPr/>
          <p:nvPr/>
        </p:nvGrpSpPr>
        <p:grpSpPr>
          <a:xfrm>
            <a:off x="7791449" y="3309226"/>
            <a:ext cx="1076326" cy="1990725"/>
            <a:chOff x="7791449" y="3309226"/>
            <a:chExt cx="1076326" cy="1990725"/>
          </a:xfrm>
        </p:grpSpPr>
        <p:sp>
          <p:nvSpPr>
            <p:cNvPr id="12" name="Rectangle: Folded Corner 29">
              <a:extLst>
                <a:ext uri="{FF2B5EF4-FFF2-40B4-BE49-F238E27FC236}">
                  <a16:creationId xmlns:a16="http://schemas.microsoft.com/office/drawing/2014/main" id="{25AE7F67-8E6D-4BEC-99DC-359E57854AFB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13" name="Rectangle: Folded Corner 30">
              <a:extLst>
                <a:ext uri="{FF2B5EF4-FFF2-40B4-BE49-F238E27FC236}">
                  <a16:creationId xmlns:a16="http://schemas.microsoft.com/office/drawing/2014/main" id="{151366E0-D60C-45FA-9C19-3504CEB4FD6A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14" name="Rectangle: Folded Corner 31">
              <a:extLst>
                <a:ext uri="{FF2B5EF4-FFF2-40B4-BE49-F238E27FC236}">
                  <a16:creationId xmlns:a16="http://schemas.microsoft.com/office/drawing/2014/main" id="{143909F5-8BE0-4ABB-BA57-7DF7525F4DF6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15" name="AutoShape 54">
              <a:extLst>
                <a:ext uri="{FF2B5EF4-FFF2-40B4-BE49-F238E27FC236}">
                  <a16:creationId xmlns:a16="http://schemas.microsoft.com/office/drawing/2014/main" id="{DE3B7178-C7A3-421B-B55F-CC09630B17C6}"/>
                </a:ext>
              </a:extLst>
            </p:cNvPr>
            <p:cNvCxnSpPr>
              <a:cxnSpLocks noChangeShapeType="1"/>
              <a:stCxn id="72" idx="3"/>
              <a:endCxn id="12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6" name="AutoShape 54">
              <a:extLst>
                <a:ext uri="{FF2B5EF4-FFF2-40B4-BE49-F238E27FC236}">
                  <a16:creationId xmlns:a16="http://schemas.microsoft.com/office/drawing/2014/main" id="{B33A0957-1837-4C72-80AD-3919EF69BEE7}"/>
                </a:ext>
              </a:extLst>
            </p:cNvPr>
            <p:cNvCxnSpPr>
              <a:cxnSpLocks noChangeShapeType="1"/>
              <a:stCxn id="73" idx="3"/>
              <a:endCxn id="13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7" name="AutoShape 54">
              <a:extLst>
                <a:ext uri="{FF2B5EF4-FFF2-40B4-BE49-F238E27FC236}">
                  <a16:creationId xmlns:a16="http://schemas.microsoft.com/office/drawing/2014/main" id="{727BBBAE-4C49-4F37-8E3B-408EC896AEFB}"/>
                </a:ext>
              </a:extLst>
            </p:cNvPr>
            <p:cNvCxnSpPr>
              <a:cxnSpLocks noChangeShapeType="1"/>
              <a:stCxn id="74" idx="3"/>
              <a:endCxn id="14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0FF19-1EB7-4EB3-930F-86BAFA953D7F}"/>
              </a:ext>
            </a:extLst>
          </p:cNvPr>
          <p:cNvGrpSpPr/>
          <p:nvPr/>
        </p:nvGrpSpPr>
        <p:grpSpPr>
          <a:xfrm>
            <a:off x="1088497" y="2599900"/>
            <a:ext cx="1035578" cy="3365325"/>
            <a:chOff x="1088497" y="2599900"/>
            <a:chExt cx="1035578" cy="336532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F537309-AA33-4C10-96E6-8F0E12E6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8BCA751D-7F5E-4C48-8D3A-D1D542400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9F5EF61-2FEE-4CD9-B805-349B69A9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DAB0089A-C604-4E6F-9063-71680F4D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A79AA2E-1E5F-4705-B8A5-5CD61690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E9D8BB2D-2F17-4C94-AD23-4C4D2C73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2EBC85-2EA0-40BF-BB03-C36F513030A6}"/>
              </a:ext>
            </a:extLst>
          </p:cNvPr>
          <p:cNvGrpSpPr/>
          <p:nvPr/>
        </p:nvGrpSpPr>
        <p:grpSpPr>
          <a:xfrm>
            <a:off x="2124075" y="2188848"/>
            <a:ext cx="3933825" cy="4573128"/>
            <a:chOff x="2124075" y="2188848"/>
            <a:chExt cx="3933825" cy="45731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8D6C6B2D-9D1D-485A-9374-89FFCBF12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843CD213-26B7-4168-B17A-C421B51A8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B42D9859-D733-439D-8783-D7BD37EB3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748F6E63-1237-410B-A157-12AFAFD20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49FFA481-DA29-4938-8A28-58EABFDDC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F852A0A5-A60B-459C-A018-77B33AA4F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6A3738BB-B919-401D-A008-68A78FA4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83D142D-A88A-4AAB-A124-FF6A7780A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2820746-DC71-4218-86A6-E1A5519C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78F3135A-586C-439C-82D1-CA2A37BC9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C2C33AD5-D4D6-47A2-9BD9-F428E0EF4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9EF44CE5-E8B3-4EF1-8E90-C2E71DC43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5E39FD-B045-404E-8DB5-B901D9D27088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39" name="AutoShape 54">
              <a:extLst>
                <a:ext uri="{FF2B5EF4-FFF2-40B4-BE49-F238E27FC236}">
                  <a16:creationId xmlns:a16="http://schemas.microsoft.com/office/drawing/2014/main" id="{4B765AB3-F36A-4BFF-A7C6-BA5882C78601}"/>
                </a:ext>
              </a:extLst>
            </p:cNvPr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AutoShape 54">
              <a:extLst>
                <a:ext uri="{FF2B5EF4-FFF2-40B4-BE49-F238E27FC236}">
                  <a16:creationId xmlns:a16="http://schemas.microsoft.com/office/drawing/2014/main" id="{00C74F20-F8DE-4A91-A776-5EEAF2D4DC70}"/>
                </a:ext>
              </a:extLst>
            </p:cNvPr>
            <p:cNvCxnSpPr>
              <a:cxnSpLocks noChangeShapeType="1"/>
              <a:stCxn id="20" idx="3"/>
              <a:endCxn id="28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AutoShape 54">
              <a:extLst>
                <a:ext uri="{FF2B5EF4-FFF2-40B4-BE49-F238E27FC236}">
                  <a16:creationId xmlns:a16="http://schemas.microsoft.com/office/drawing/2014/main" id="{07C066B8-E957-4E9E-80CA-F68F19ABFDDE}"/>
                </a:ext>
              </a:extLst>
            </p:cNvPr>
            <p:cNvCxnSpPr>
              <a:cxnSpLocks noChangeShapeType="1"/>
              <a:stCxn id="21" idx="3"/>
              <a:endCxn id="30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AutoShape 54">
              <a:extLst>
                <a:ext uri="{FF2B5EF4-FFF2-40B4-BE49-F238E27FC236}">
                  <a16:creationId xmlns:a16="http://schemas.microsoft.com/office/drawing/2014/main" id="{0110B46F-0B59-4140-8BED-62F8EF14F4CF}"/>
                </a:ext>
              </a:extLst>
            </p:cNvPr>
            <p:cNvCxnSpPr>
              <a:cxnSpLocks noChangeShapeType="1"/>
              <a:stCxn id="22" idx="3"/>
              <a:endCxn id="32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3" name="AutoShape 54">
              <a:extLst>
                <a:ext uri="{FF2B5EF4-FFF2-40B4-BE49-F238E27FC236}">
                  <a16:creationId xmlns:a16="http://schemas.microsoft.com/office/drawing/2014/main" id="{D1D27904-4D85-4C67-8B8E-D05619BA606C}"/>
                </a:ext>
              </a:extLst>
            </p:cNvPr>
            <p:cNvCxnSpPr>
              <a:cxnSpLocks noChangeShapeType="1"/>
              <a:stCxn id="23" idx="3"/>
              <a:endCxn id="34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44" name="AutoShape 54">
              <a:extLst>
                <a:ext uri="{FF2B5EF4-FFF2-40B4-BE49-F238E27FC236}">
                  <a16:creationId xmlns:a16="http://schemas.microsoft.com/office/drawing/2014/main" id="{33631124-EF71-416B-B0DA-0F722BC86FD0}"/>
                </a:ext>
              </a:extLst>
            </p:cNvPr>
            <p:cNvCxnSpPr>
              <a:cxnSpLocks noChangeShapeType="1"/>
              <a:stCxn id="24" idx="3"/>
              <a:endCxn id="36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4424AFD-22E7-4E57-A8A3-8195B3DF87B2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92A87DC-73B7-4910-98CA-78C7115C13A7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9B30AD6-1D36-4FCA-BC71-280DD0D73BE2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6D30C1F-28E1-4460-A255-A48C123962C1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B19878-4B33-46FC-AE4F-6FF26F07A89C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109565F-3B0A-4C98-8D9A-F637956442BE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C0CB82-233F-417D-A25B-25E4479BA43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FA1C89-9F0F-476E-8B53-98DB92ECBCE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1678CE1-B07A-49C8-9ECC-907744AEEAFE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AB82AF8-817D-4A3B-8B1A-C32F6AB09B7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66A8FE3-740F-422A-8788-663E1A0A3D2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95221B-B8DE-4944-8530-996175D3C0C9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5886277-4486-4439-9C75-00C3622840B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7DC1098-70F0-4C43-A87F-599FB31AB0F1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263F921-CD2E-4BFA-BEDF-74B5AF3CECF0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600FD26-80F7-460A-A885-B25EB92BED2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6996E8-8069-4A4D-9032-1012EF078664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46D8783-4ACC-4014-AA65-2BFE21CD1D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44E4B3F-E526-4F7C-A5C9-94C8B6AA7F5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4AA2EB5-5AAE-4DEE-A15C-396EDED51A27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69E72C-8947-40D7-A9C9-F63DCB315C1D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D2A7703-6CA4-4579-8945-F9FAD03D52AD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2DA7665-6BE8-4E41-85B7-25D780411CDD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6474FE-F1DD-4DAC-8522-428003716770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3E6ECEA-AF6A-4940-820D-F6AC3FE6DC62}"/>
              </a:ext>
            </a:extLst>
          </p:cNvPr>
          <p:cNvSpPr txBox="1"/>
          <p:nvPr/>
        </p:nvSpPr>
        <p:spPr>
          <a:xfrm>
            <a:off x="2728913" y="150638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A4196-2B25-4E32-BCC9-5A903F2D84E5}"/>
              </a:ext>
            </a:extLst>
          </p:cNvPr>
          <p:cNvSpPr txBox="1"/>
          <p:nvPr/>
        </p:nvSpPr>
        <p:spPr>
          <a:xfrm>
            <a:off x="5900738" y="2287431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4849B0F-C1A8-4517-8502-8CC1678B41DF}"/>
              </a:ext>
            </a:extLst>
          </p:cNvPr>
          <p:cNvGrpSpPr/>
          <p:nvPr/>
        </p:nvGrpSpPr>
        <p:grpSpPr>
          <a:xfrm>
            <a:off x="4676775" y="2336440"/>
            <a:ext cx="3124199" cy="4025111"/>
            <a:chOff x="4676775" y="2336440"/>
            <a:chExt cx="3124199" cy="4025111"/>
          </a:xfrm>
        </p:grpSpPr>
        <p:sp>
          <p:nvSpPr>
            <p:cNvPr id="72" name="AutoShape 3">
              <a:extLst>
                <a:ext uri="{FF2B5EF4-FFF2-40B4-BE49-F238E27FC236}">
                  <a16:creationId xmlns:a16="http://schemas.microsoft.com/office/drawing/2014/main" id="{AFD75B5D-1E15-46AC-95FF-F8B5CCC00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3" name="AutoShape 3">
              <a:extLst>
                <a:ext uri="{FF2B5EF4-FFF2-40B4-BE49-F238E27FC236}">
                  <a16:creationId xmlns:a16="http://schemas.microsoft.com/office/drawing/2014/main" id="{0F2E894F-2E96-4B35-9A35-23876D379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74" name="AutoShape 3">
              <a:extLst>
                <a:ext uri="{FF2B5EF4-FFF2-40B4-BE49-F238E27FC236}">
                  <a16:creationId xmlns:a16="http://schemas.microsoft.com/office/drawing/2014/main" id="{54AAAD19-287A-4375-9AC1-0CA8514E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5690C62-4659-40BB-A554-A65FDBDB7B2A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BE3A6F8-65ED-4909-B6E5-6300B37CE3B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9FEF261-45B5-41C0-B3E0-B37B1C08A0A5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EF97E36-BD32-4263-BB41-630B89BCF0A9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29C9521-A3C3-4074-878A-239C9A5E935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1947B07-2C83-4D58-9537-24F08B38DC8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DA401FF-B9F3-4FC6-AB48-7607BC54FB75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2EBA87-AD40-477E-8AA5-4B0375F0239C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D462BAAF-2A7E-4E4B-B9B5-A02CBD4E0085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C24E5F4-AA52-4229-A589-31006E42E7E7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46FFA84-5800-4F91-ABED-5FA2113EB945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5366030-DD76-408C-8606-CB69EBEACFC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324018D-A019-4DC9-82A1-D5B8B2FAB4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227FB5F-2186-44E2-86DC-D0270156A88D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D676E4C-43A5-4159-AA74-920B774AE81E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3B4C74B-F3B7-4D6E-AD8B-A584D51FC3B6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21EDDFF-5BE0-420B-AA8F-835BD30AC5E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E7DB62-FE3A-4039-A43B-FE45DDC27FD3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89725E4-8ACF-486C-A306-02997023F6F1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C1C933E-B8EB-45C7-9826-5AF2A9403A2C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F1C84AA-69A3-4D29-8C7A-164AA8407B7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8" name="AutoShape 54">
              <a:extLst>
                <a:ext uri="{FF2B5EF4-FFF2-40B4-BE49-F238E27FC236}">
                  <a16:creationId xmlns:a16="http://schemas.microsoft.com/office/drawing/2014/main" id="{BCEE8233-A284-4CD6-81BB-5192B0836A50}"/>
                </a:ext>
              </a:extLst>
            </p:cNvPr>
            <p:cNvCxnSpPr>
              <a:cxnSpLocks noChangeShapeType="1"/>
              <a:stCxn id="66" idx="3"/>
              <a:endCxn id="109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79" name="AutoShape 54">
              <a:extLst>
                <a:ext uri="{FF2B5EF4-FFF2-40B4-BE49-F238E27FC236}">
                  <a16:creationId xmlns:a16="http://schemas.microsoft.com/office/drawing/2014/main" id="{30AE7A2D-F7B0-4A5B-8F89-B63882E5BFBE}"/>
                </a:ext>
              </a:extLst>
            </p:cNvPr>
            <p:cNvCxnSpPr>
              <a:cxnSpLocks noChangeShapeType="1"/>
              <a:stCxn id="67" idx="3"/>
              <a:endCxn id="103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0" name="AutoShape 54">
              <a:extLst>
                <a:ext uri="{FF2B5EF4-FFF2-40B4-BE49-F238E27FC236}">
                  <a16:creationId xmlns:a16="http://schemas.microsoft.com/office/drawing/2014/main" id="{27473C54-5668-443A-A2F4-E200357AA800}"/>
                </a:ext>
              </a:extLst>
            </p:cNvPr>
            <p:cNvCxnSpPr>
              <a:cxnSpLocks noChangeShapeType="1"/>
              <a:stCxn id="68" idx="3"/>
              <a:endCxn id="97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1" name="AutoShape 54">
              <a:extLst>
                <a:ext uri="{FF2B5EF4-FFF2-40B4-BE49-F238E27FC236}">
                  <a16:creationId xmlns:a16="http://schemas.microsoft.com/office/drawing/2014/main" id="{E0242409-0608-4AB0-8765-9F0D12F68161}"/>
                </a:ext>
              </a:extLst>
            </p:cNvPr>
            <p:cNvCxnSpPr>
              <a:cxnSpLocks noChangeShapeType="1"/>
              <a:stCxn id="63" idx="3"/>
              <a:endCxn id="110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2" name="AutoShape 54">
              <a:extLst>
                <a:ext uri="{FF2B5EF4-FFF2-40B4-BE49-F238E27FC236}">
                  <a16:creationId xmlns:a16="http://schemas.microsoft.com/office/drawing/2014/main" id="{3F69FBDF-F3BC-4D07-B414-6FC10B1A36E2}"/>
                </a:ext>
              </a:extLst>
            </p:cNvPr>
            <p:cNvCxnSpPr>
              <a:cxnSpLocks noChangeShapeType="1"/>
              <a:stCxn id="64" idx="3"/>
              <a:endCxn id="104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3" name="AutoShape 54">
              <a:extLst>
                <a:ext uri="{FF2B5EF4-FFF2-40B4-BE49-F238E27FC236}">
                  <a16:creationId xmlns:a16="http://schemas.microsoft.com/office/drawing/2014/main" id="{270E1CF4-A369-4EF7-9FD0-5B9A00B33A31}"/>
                </a:ext>
              </a:extLst>
            </p:cNvPr>
            <p:cNvCxnSpPr>
              <a:cxnSpLocks noChangeShapeType="1"/>
              <a:stCxn id="65" idx="3"/>
              <a:endCxn id="98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75265-0A40-4149-B25F-F466E9294F59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85" name="AutoShape 54">
              <a:extLst>
                <a:ext uri="{FF2B5EF4-FFF2-40B4-BE49-F238E27FC236}">
                  <a16:creationId xmlns:a16="http://schemas.microsoft.com/office/drawing/2014/main" id="{7B5D6EE8-EC43-4D56-8C01-16790744EBEE}"/>
                </a:ext>
              </a:extLst>
            </p:cNvPr>
            <p:cNvCxnSpPr>
              <a:cxnSpLocks noChangeShapeType="1"/>
              <a:stCxn id="60" idx="3"/>
              <a:endCxn id="111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6" name="AutoShape 54">
              <a:extLst>
                <a:ext uri="{FF2B5EF4-FFF2-40B4-BE49-F238E27FC236}">
                  <a16:creationId xmlns:a16="http://schemas.microsoft.com/office/drawing/2014/main" id="{4194C91F-286A-4F06-AC0E-F053293CB2D5}"/>
                </a:ext>
              </a:extLst>
            </p:cNvPr>
            <p:cNvCxnSpPr>
              <a:cxnSpLocks noChangeShapeType="1"/>
              <a:stCxn id="61" idx="3"/>
              <a:endCxn id="105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7" name="AutoShape 54">
              <a:extLst>
                <a:ext uri="{FF2B5EF4-FFF2-40B4-BE49-F238E27FC236}">
                  <a16:creationId xmlns:a16="http://schemas.microsoft.com/office/drawing/2014/main" id="{F9894DF5-F96E-4E51-8EAB-1BB177DE7064}"/>
                </a:ext>
              </a:extLst>
            </p:cNvPr>
            <p:cNvCxnSpPr>
              <a:cxnSpLocks noChangeShapeType="1"/>
              <a:stCxn id="62" idx="3"/>
              <a:endCxn id="99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8" name="AutoShape 54">
              <a:extLst>
                <a:ext uri="{FF2B5EF4-FFF2-40B4-BE49-F238E27FC236}">
                  <a16:creationId xmlns:a16="http://schemas.microsoft.com/office/drawing/2014/main" id="{80D19E5A-4600-45EF-9528-4EC674C00AD4}"/>
                </a:ext>
              </a:extLst>
            </p:cNvPr>
            <p:cNvCxnSpPr>
              <a:cxnSpLocks noChangeShapeType="1"/>
              <a:stCxn id="57" idx="3"/>
              <a:endCxn id="112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89" name="AutoShape 54">
              <a:extLst>
                <a:ext uri="{FF2B5EF4-FFF2-40B4-BE49-F238E27FC236}">
                  <a16:creationId xmlns:a16="http://schemas.microsoft.com/office/drawing/2014/main" id="{E859F790-0589-47B5-8405-70461A28BC8B}"/>
                </a:ext>
              </a:extLst>
            </p:cNvPr>
            <p:cNvCxnSpPr>
              <a:cxnSpLocks noChangeShapeType="1"/>
              <a:stCxn id="58" idx="3"/>
              <a:endCxn id="106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0" name="AutoShape 54">
              <a:extLst>
                <a:ext uri="{FF2B5EF4-FFF2-40B4-BE49-F238E27FC236}">
                  <a16:creationId xmlns:a16="http://schemas.microsoft.com/office/drawing/2014/main" id="{8DB247E8-553E-42F2-AD21-E91BD7C0E090}"/>
                </a:ext>
              </a:extLst>
            </p:cNvPr>
            <p:cNvCxnSpPr>
              <a:cxnSpLocks noChangeShapeType="1"/>
              <a:stCxn id="59" idx="3"/>
              <a:endCxn id="100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1" name="AutoShape 54">
              <a:extLst>
                <a:ext uri="{FF2B5EF4-FFF2-40B4-BE49-F238E27FC236}">
                  <a16:creationId xmlns:a16="http://schemas.microsoft.com/office/drawing/2014/main" id="{A6416BD2-2B78-47BB-BE69-E63DEB8C8C62}"/>
                </a:ext>
              </a:extLst>
            </p:cNvPr>
            <p:cNvCxnSpPr>
              <a:cxnSpLocks noChangeShapeType="1"/>
              <a:stCxn id="54" idx="3"/>
              <a:endCxn id="113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2" name="AutoShape 54">
              <a:extLst>
                <a:ext uri="{FF2B5EF4-FFF2-40B4-BE49-F238E27FC236}">
                  <a16:creationId xmlns:a16="http://schemas.microsoft.com/office/drawing/2014/main" id="{F0F3AF8F-1658-411E-A26E-5DA8C8B21CBD}"/>
                </a:ext>
              </a:extLst>
            </p:cNvPr>
            <p:cNvCxnSpPr>
              <a:cxnSpLocks noChangeShapeType="1"/>
              <a:stCxn id="56" idx="3"/>
              <a:endCxn id="101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3" name="AutoShape 54">
              <a:extLst>
                <a:ext uri="{FF2B5EF4-FFF2-40B4-BE49-F238E27FC236}">
                  <a16:creationId xmlns:a16="http://schemas.microsoft.com/office/drawing/2014/main" id="{A49C9970-40B2-441E-A46C-D3124E96B5A3}"/>
                </a:ext>
              </a:extLst>
            </p:cNvPr>
            <p:cNvCxnSpPr>
              <a:cxnSpLocks noChangeShapeType="1"/>
              <a:stCxn id="51" idx="3"/>
              <a:endCxn id="114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4" name="AutoShape 54">
              <a:extLst>
                <a:ext uri="{FF2B5EF4-FFF2-40B4-BE49-F238E27FC236}">
                  <a16:creationId xmlns:a16="http://schemas.microsoft.com/office/drawing/2014/main" id="{2550A597-FDB8-47F7-99C2-35DE0E7AF4BE}"/>
                </a:ext>
              </a:extLst>
            </p:cNvPr>
            <p:cNvCxnSpPr>
              <a:cxnSpLocks noChangeShapeType="1"/>
              <a:stCxn id="52" idx="3"/>
              <a:endCxn id="108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5" name="AutoShape 54">
              <a:extLst>
                <a:ext uri="{FF2B5EF4-FFF2-40B4-BE49-F238E27FC236}">
                  <a16:creationId xmlns:a16="http://schemas.microsoft.com/office/drawing/2014/main" id="{1ED07E87-DE0D-4D6C-9351-9259FEAD936C}"/>
                </a:ext>
              </a:extLst>
            </p:cNvPr>
            <p:cNvCxnSpPr>
              <a:cxnSpLocks noChangeShapeType="1"/>
              <a:stCxn id="55" idx="3"/>
              <a:endCxn id="107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" name="AutoShape 54">
              <a:extLst>
                <a:ext uri="{FF2B5EF4-FFF2-40B4-BE49-F238E27FC236}">
                  <a16:creationId xmlns:a16="http://schemas.microsoft.com/office/drawing/2014/main" id="{005447D9-F845-4A39-B4F3-4EC682B77E6B}"/>
                </a:ext>
              </a:extLst>
            </p:cNvPr>
            <p:cNvCxnSpPr>
              <a:cxnSpLocks noChangeShapeType="1"/>
              <a:stCxn id="53" idx="3"/>
              <a:endCxn id="102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1774B8B-F193-4CDB-B59C-1E4ECC362E10}"/>
              </a:ext>
            </a:extLst>
          </p:cNvPr>
          <p:cNvSpPr txBox="1"/>
          <p:nvPr/>
        </p:nvSpPr>
        <p:spPr>
          <a:xfrm>
            <a:off x="4791074" y="1200150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B65CA3-456D-4848-90A7-0AA21D4175CB}"/>
              </a:ext>
            </a:extLst>
          </p:cNvPr>
          <p:cNvSpPr txBox="1"/>
          <p:nvPr/>
        </p:nvSpPr>
        <p:spPr>
          <a:xfrm>
            <a:off x="7391401" y="6392644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17164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Non-uniform memory architecture (NUMA)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Load imbalance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serial fraction</a:t>
            </a:r>
            <a:r>
              <a:rPr lang="en-US" dirty="0"/>
              <a:t> due to plan-driven parallelism</a:t>
            </a:r>
          </a:p>
          <a:p>
            <a:pPr lvl="1"/>
            <a:endParaRPr lang="en-US" sz="1000" dirty="0"/>
          </a:p>
          <a:p>
            <a:r>
              <a:rPr lang="en-US" dirty="0"/>
              <a:t>Scheduler (dispatcher)</a:t>
            </a:r>
          </a:p>
          <a:p>
            <a:pPr lvl="1"/>
            <a:r>
              <a:rPr lang="en-US" dirty="0"/>
              <a:t>Fixed number of workers to </a:t>
            </a:r>
            <a:br>
              <a:rPr lang="en-US" dirty="0"/>
            </a:br>
            <a:r>
              <a:rPr lang="en-US" dirty="0"/>
              <a:t>avoid over-provisioning </a:t>
            </a:r>
          </a:p>
          <a:p>
            <a:pPr lvl="1"/>
            <a:r>
              <a:rPr lang="en-US" dirty="0"/>
              <a:t>Morsel: segment of tuples </a:t>
            </a:r>
            <a:br>
              <a:rPr lang="en-US" dirty="0"/>
            </a:br>
            <a:r>
              <a:rPr lang="en-US" dirty="0"/>
              <a:t>(e.g., 100K)</a:t>
            </a:r>
          </a:p>
          <a:p>
            <a:pPr lvl="1"/>
            <a:r>
              <a:rPr lang="en-US" dirty="0"/>
              <a:t>Task: operator pipeline on morsel</a:t>
            </a:r>
          </a:p>
          <a:p>
            <a:pPr lvl="1"/>
            <a:r>
              <a:rPr lang="en-US" dirty="0"/>
              <a:t>Task distribution at runtime w/ </a:t>
            </a:r>
            <a:br>
              <a:rPr lang="en-US" dirty="0"/>
            </a:br>
            <a:r>
              <a:rPr lang="en-US" dirty="0"/>
              <a:t>static partitioning + work stealing</a:t>
            </a:r>
          </a:p>
          <a:p>
            <a:pPr lvl="1"/>
            <a:r>
              <a:rPr lang="en-US" dirty="0"/>
              <a:t>NUMA data locality</a:t>
            </a:r>
          </a:p>
          <a:p>
            <a:pPr lvl="1"/>
            <a:endParaRPr lang="en-US" sz="1000" dirty="0"/>
          </a:p>
          <a:p>
            <a:r>
              <a:rPr lang="en-US" dirty="0"/>
              <a:t>Hybrid Interpreted/compiled</a:t>
            </a:r>
          </a:p>
          <a:p>
            <a:pPr lvl="1"/>
            <a:r>
              <a:rPr lang="en-US" dirty="0"/>
              <a:t>Exchange plans at morsel granularity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54" y="2622623"/>
            <a:ext cx="4278211" cy="276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836" y="84476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87336" y="676192"/>
            <a:ext cx="34025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Morsel-driven parallelism: a NUMA-aware query evaluation framework for the many-core 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320" y="5632956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66303" y="5581479"/>
            <a:ext cx="28554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[André Kohn, Viktor Leis, Thomas Neumann: Adaptive Execution of Compiled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9942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Fine-grained Parallelism,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Dark silicon </a:t>
            </a:r>
            <a:r>
              <a:rPr lang="en-US" dirty="0"/>
              <a:t>due to </a:t>
            </a:r>
            <a:br>
              <a:rPr lang="en-US" dirty="0"/>
            </a:br>
            <a:r>
              <a:rPr lang="en-US" dirty="0"/>
              <a:t>power and thermal constraints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 M7 platform w/ on-die ASIC, </a:t>
            </a:r>
            <a:br>
              <a:rPr lang="en-US" dirty="0"/>
            </a:br>
            <a:r>
              <a:rPr lang="en-US" dirty="0"/>
              <a:t>Data Analytics Accelerator (DAX)</a:t>
            </a:r>
          </a:p>
          <a:p>
            <a:pPr lvl="1"/>
            <a:endParaRPr lang="en-US" sz="1200" dirty="0"/>
          </a:p>
          <a:p>
            <a:r>
              <a:rPr lang="en-US" dirty="0"/>
              <a:t>Extensions</a:t>
            </a:r>
          </a:p>
          <a:p>
            <a:pPr lvl="1"/>
            <a:r>
              <a:rPr lang="en-US" dirty="0"/>
              <a:t>Pipeline decomposition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function-specific cores</a:t>
            </a:r>
          </a:p>
          <a:p>
            <a:pPr lvl="1"/>
            <a:r>
              <a:rPr lang="en-US" dirty="0"/>
              <a:t>Cost-based work </a:t>
            </a:r>
            <a:br>
              <a:rPr lang="en-US" dirty="0"/>
            </a:br>
            <a:r>
              <a:rPr lang="en-US" dirty="0"/>
              <a:t>submission to accelerator</a:t>
            </a:r>
          </a:p>
          <a:p>
            <a:pPr lvl="1"/>
            <a:r>
              <a:rPr lang="en-US" dirty="0"/>
              <a:t>DAX: </a:t>
            </a:r>
            <a:r>
              <a:rPr lang="en-US" dirty="0" err="1"/>
              <a:t>scan&amp;filter</a:t>
            </a:r>
            <a:r>
              <a:rPr lang="en-US" dirty="0"/>
              <a:t>, select,</a:t>
            </a:r>
            <a:br>
              <a:rPr lang="en-US" dirty="0"/>
            </a:br>
            <a:r>
              <a:rPr lang="en-US" dirty="0"/>
              <a:t>semi-join</a:t>
            </a:r>
          </a:p>
          <a:p>
            <a:pPr lvl="1"/>
            <a:endParaRPr lang="en-US" dirty="0"/>
          </a:p>
          <a:p>
            <a:r>
              <a:rPr lang="en-US" dirty="0"/>
              <a:t>Similar Abstractions for CPU/GPU balancing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148228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72000" y="1341610"/>
            <a:ext cx="371783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Garret Swart,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Gong: A Morsel-Driven Query Execution Engine for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Heterogeneous Multi-Cores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12(12)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289" y="3155182"/>
            <a:ext cx="4801227" cy="19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smtClean="0"/>
              <a:t>DAPHNE </a:t>
            </a:r>
            <a:r>
              <a:rPr lang="en-US" dirty="0" err="1" smtClean="0"/>
              <a:t>Vectorized</a:t>
            </a:r>
            <a:r>
              <a:rPr lang="en-US" dirty="0" smtClean="0"/>
              <a:t>/Tiled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Data placement on CPUs, GPUs, FPGAs</a:t>
            </a:r>
          </a:p>
          <a:p>
            <a:pPr lvl="1"/>
            <a:r>
              <a:rPr lang="en-US" dirty="0" smtClean="0"/>
              <a:t>Fused pipeline for </a:t>
            </a:r>
            <a:r>
              <a:rPr lang="en-US" dirty="0" smtClean="0">
                <a:latin typeface="Consolas" panose="020B0609020204030204" pitchFamily="49" charset="0"/>
              </a:rPr>
              <a:t>scale()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 panose="020B0609020204030204" pitchFamily="49" charset="0"/>
              </a:rPr>
              <a:t>lmDS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Parallelization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3" y="2628531"/>
            <a:ext cx="8315138" cy="31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DB2 Workload Management</a:t>
            </a:r>
          </a:p>
          <a:p>
            <a:pPr lvl="1"/>
            <a:r>
              <a:rPr lang="en-US" dirty="0"/>
              <a:t>Concurrency thresholds </a:t>
            </a:r>
            <a:br>
              <a:rPr lang="en-US" dirty="0"/>
            </a:br>
            <a:r>
              <a:rPr lang="en-US" dirty="0"/>
              <a:t>for incoming requests</a:t>
            </a:r>
          </a:p>
          <a:p>
            <a:pPr lvl="1"/>
            <a:r>
              <a:rPr lang="en-US" dirty="0"/>
              <a:t>Stop/continue/remap on</a:t>
            </a:r>
            <a:br>
              <a:rPr lang="en-US" dirty="0"/>
            </a:br>
            <a:r>
              <a:rPr lang="en-US" dirty="0"/>
              <a:t>violated thresholds</a:t>
            </a:r>
          </a:p>
          <a:p>
            <a:pPr lvl="1"/>
            <a:r>
              <a:rPr lang="en-US" dirty="0"/>
              <a:t>Map DB2 service classes </a:t>
            </a:r>
            <a:br>
              <a:rPr lang="en-US" dirty="0"/>
            </a:br>
            <a:r>
              <a:rPr lang="en-US" dirty="0"/>
              <a:t>to Linux classes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 </a:t>
            </a:r>
            <a:br>
              <a:rPr lang="en-US" dirty="0"/>
            </a:br>
            <a:r>
              <a:rPr lang="en-US" dirty="0"/>
              <a:t>for resource isolation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46" y="1768509"/>
            <a:ext cx="4328083" cy="4303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2851" y="5354266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https://www.ibm.com/support/knowledgecenter/SSEPGG_11.5.0/com.ibm.db2.luw.admin.wlm.doc/doc/c0053465.html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2851" y="4623749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https://www.ibm.com/support/knowledgecenter/SSEPGG_11.5.0/com.ibm.db2.luw.admin.wlm.doc/doc/c0053451.html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288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H-Store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VoltDB</a:t>
            </a:r>
            <a:endParaRPr lang="en-US" dirty="0"/>
          </a:p>
          <a:p>
            <a:pPr lvl="1"/>
            <a:r>
              <a:rPr lang="en-US" dirty="0"/>
              <a:t>Cluster of </a:t>
            </a:r>
            <a:r>
              <a:rPr lang="en-US" b="1" dirty="0">
                <a:solidFill>
                  <a:srgbClr val="7889FB"/>
                </a:solidFill>
              </a:rPr>
              <a:t>single-threaded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storage and execution engines</a:t>
            </a:r>
          </a:p>
          <a:p>
            <a:pPr lvl="1"/>
            <a:r>
              <a:rPr lang="en-US" dirty="0"/>
              <a:t>No disk-based logging or locking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72" r="8003" b="3348"/>
          <a:stretch/>
        </p:blipFill>
        <p:spPr>
          <a:xfrm>
            <a:off x="251210" y="2881522"/>
            <a:ext cx="2666732" cy="210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87" y="2978380"/>
            <a:ext cx="5605919" cy="3213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070" y="129644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747" y="20579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72967" y="1228215"/>
            <a:ext cx="35973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Kallman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H-store: a high-performance, distributed main memory trans-action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2967" y="1936525"/>
            <a:ext cx="35973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Nabil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End of an Architectural Era 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264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Management – Prioritization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SAP HANA</a:t>
            </a:r>
          </a:p>
          <a:p>
            <a:pPr lvl="1"/>
            <a:r>
              <a:rPr lang="en-US" dirty="0"/>
              <a:t>Main column store </a:t>
            </a:r>
            <a:br>
              <a:rPr lang="en-US" dirty="0"/>
            </a:br>
            <a:r>
              <a:rPr lang="en-US" dirty="0"/>
              <a:t>and delta CSB tree</a:t>
            </a:r>
          </a:p>
          <a:p>
            <a:pPr lvl="1"/>
            <a:r>
              <a:rPr lang="en-US" dirty="0"/>
              <a:t>Thread pool for network clients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Scheduler for heavy-weight requests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(single- or multi-task intra-query parallelism)</a:t>
            </a:r>
          </a:p>
          <a:p>
            <a:pPr lvl="1"/>
            <a:endParaRPr lang="en-US" dirty="0"/>
          </a:p>
          <a:p>
            <a:r>
              <a:rPr lang="en-US" dirty="0"/>
              <a:t>UDFs via</a:t>
            </a:r>
          </a:p>
          <a:p>
            <a:pPr lvl="1"/>
            <a:r>
              <a:rPr lang="en-US" dirty="0" err="1"/>
              <a:t>OpenMP</a:t>
            </a:r>
            <a:r>
              <a:rPr lang="en-US" dirty="0"/>
              <a:t> (since 1997, </a:t>
            </a:r>
            <a:br>
              <a:rPr lang="en-US" dirty="0"/>
            </a:br>
            <a:r>
              <a:rPr lang="en-US" dirty="0"/>
              <a:t>Open Multi-Processing)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DOALL parallel loops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(independent iterations)</a:t>
            </a:r>
          </a:p>
          <a:p>
            <a:pPr lvl="1"/>
            <a:r>
              <a:rPr lang="en-US" b="1" dirty="0"/>
              <a:t>SAP HANA: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custom </a:t>
            </a:r>
            <a:r>
              <a:rPr lang="en-US" b="1" dirty="0" err="1">
                <a:solidFill>
                  <a:srgbClr val="7889FB"/>
                </a:solidFill>
              </a:rPr>
              <a:t>OpenMP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backend</a:t>
            </a:r>
            <a:r>
              <a:rPr lang="en-US" dirty="0"/>
              <a:t> for intercepting tasks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DB job scheduler (w/ priorities)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Query Parallelization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9728" y="3532005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86" y="3557117"/>
            <a:ext cx="1024304" cy="36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24" y="5270867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22725" y="5111715"/>
            <a:ext cx="356716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[Florian Wolf,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Norman May,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Extending database task schedulers for multi-threaded application code.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114" y="1451317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67753" y="2260881"/>
            <a:ext cx="310494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“[…] the default configuration of SAP HANA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favors analytical throughput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over transactional throughput”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8229" y="1299189"/>
            <a:ext cx="456560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Florian Wolf, Norman May, Thomas Neumann, 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Böhm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Scaling Up Mixed Workloads: A Battle of Data Freshness, Flexibility, and Scheduling. TPCTC 2014]</a:t>
            </a:r>
          </a:p>
        </p:txBody>
      </p:sp>
    </p:spTree>
    <p:extLst>
      <p:ext uri="{BB962C8B-B14F-4D97-AF65-F5344CB8AC3E}">
        <p14:creationId xmlns:p14="http://schemas.microsoft.com/office/powerpoint/2010/main" val="14430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r>
              <a:rPr lang="en-US" b="0" dirty="0"/>
              <a:t>(Part B)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Query </a:t>
            </a:r>
            <a:r>
              <a:rPr lang="en-US" b="1" dirty="0" smtClean="0">
                <a:solidFill>
                  <a:srgbClr val="7889FB"/>
                </a:solidFill>
              </a:rPr>
              <a:t>Optimization</a:t>
            </a:r>
            <a:r>
              <a:rPr lang="en-US" dirty="0" smtClean="0"/>
              <a:t> </a:t>
            </a:r>
            <a:r>
              <a:rPr lang="en-US" dirty="0"/>
              <a:t>(rewrites, costs, join ordering) [Nov 24]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Adaptive Query Processing</a:t>
            </a:r>
            <a:r>
              <a:rPr lang="en-US" dirty="0"/>
              <a:t> [Dec 01]</a:t>
            </a:r>
          </a:p>
          <a:p>
            <a:r>
              <a:rPr lang="en-US" dirty="0"/>
              <a:t>Next Lectures </a:t>
            </a:r>
            <a:r>
              <a:rPr lang="en-US" b="0" dirty="0"/>
              <a:t>(Part </a:t>
            </a:r>
            <a:r>
              <a:rPr lang="en-US" b="0" dirty="0" smtClean="0"/>
              <a:t>C)</a:t>
            </a:r>
            <a:endParaRPr lang="en-US" b="0" dirty="0"/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Cloud Database Systems</a:t>
            </a:r>
            <a:r>
              <a:rPr lang="en-US" dirty="0"/>
              <a:t> [Jan 12]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Modern Concurrency Control</a:t>
            </a:r>
            <a:r>
              <a:rPr lang="en-US" dirty="0"/>
              <a:t> [Jan 19]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Modern Storage and HW Accelerators</a:t>
            </a:r>
            <a:r>
              <a:rPr lang="en-US" dirty="0"/>
              <a:t> [Jan 26]</a:t>
            </a:r>
          </a:p>
          <a:p>
            <a:pPr lvl="1"/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Vectorization and SIMD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SIMD Instruction-level Parallelism (aka Vectorization) </a:t>
            </a:r>
          </a:p>
          <a:p>
            <a:r>
              <a:rPr lang="en-US" dirty="0" err="1"/>
              <a:t>Vectorized</a:t>
            </a:r>
            <a:r>
              <a:rPr lang="en-US" dirty="0"/>
              <a:t> Execution Model </a:t>
            </a:r>
            <a:r>
              <a:rPr lang="en-US" dirty="0">
                <a:sym typeface="Wingdings" panose="05000000000000000000" pitchFamily="2" charset="2"/>
              </a:rPr>
              <a:t> Cache-friendly / Auto-SIMD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</a:t>
            </a:r>
            <a:br>
              <a:rPr lang="en-US" dirty="0"/>
            </a:br>
            <a:r>
              <a:rPr lang="en-US" dirty="0"/>
              <a:t>multiple elements at a time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dirty="0"/>
              <a:t>Data parallelism </a:t>
            </a:r>
            <a:br>
              <a:rPr lang="en-US" dirty="0"/>
            </a:b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sp>
        <p:nvSpPr>
          <p:cNvPr id="5" name="Rectangle 4"/>
          <p:cNvSpPr/>
          <p:nvPr/>
        </p:nvSpPr>
        <p:spPr>
          <a:xfrm>
            <a:off x="5680955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6" name="Rectangle 5"/>
          <p:cNvSpPr/>
          <p:nvPr/>
        </p:nvSpPr>
        <p:spPr>
          <a:xfrm>
            <a:off x="7360597" y="143269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0955" y="2577319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7360597" y="2576600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5508" y="956960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Singe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46" y="956960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0419" y="1576947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Singe Instruction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0419" y="274954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2714" y="3895533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24658" y="5041535"/>
            <a:ext cx="3793295" cy="1129886"/>
            <a:chOff x="5124658" y="2794439"/>
            <a:chExt cx="3793295" cy="1129886"/>
          </a:xfrm>
        </p:grpSpPr>
        <p:sp>
          <p:nvSpPr>
            <p:cNvPr id="15" name="Rectangle 14"/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60" y="2620507"/>
            <a:ext cx="56005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1702341" y="2601051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544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Vector Processors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GRAY-1 </a:t>
            </a:r>
          </a:p>
          <a:p>
            <a:pPr lvl="1"/>
            <a:r>
              <a:rPr lang="en-US" dirty="0"/>
              <a:t>8 x (64 elements x 8B) vector registers</a:t>
            </a:r>
          </a:p>
          <a:p>
            <a:pPr lvl="1"/>
            <a:r>
              <a:rPr lang="en-US" dirty="0"/>
              <a:t>INT and FP arithmetic @ 80 MHz</a:t>
            </a:r>
          </a:p>
          <a:p>
            <a:pPr lvl="1"/>
            <a:r>
              <a:rPr lang="en-US" dirty="0"/>
              <a:t>Vector and scalar instructions</a:t>
            </a:r>
          </a:p>
          <a:p>
            <a:pPr lvl="1"/>
            <a:endParaRPr lang="en-US" dirty="0"/>
          </a:p>
          <a:p>
            <a:r>
              <a:rPr lang="en-US" dirty="0"/>
              <a:t>NEC Vector Engine v2 20A/20B</a:t>
            </a:r>
          </a:p>
          <a:p>
            <a:pPr lvl="1"/>
            <a:r>
              <a:rPr lang="en-US" dirty="0"/>
              <a:t>8/10 vector cores w/ scalar/vector processing units</a:t>
            </a:r>
          </a:p>
          <a:p>
            <a:pPr lvl="1"/>
            <a:r>
              <a:rPr lang="en-US" dirty="0"/>
              <a:t>Vector width: 256 x 8B = 16,384 bit</a:t>
            </a:r>
          </a:p>
          <a:p>
            <a:pPr lvl="1"/>
            <a:r>
              <a:rPr lang="en-US" dirty="0"/>
              <a:t>1.6 GHz, 3.07/6.14 TFLOPs, 1.53 TB/s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Others: CPUs, GPUs, FPGAs, DSPs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65" y="3189015"/>
            <a:ext cx="1609483" cy="120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369" y="4360987"/>
            <a:ext cx="492369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https://en.wikichip.org/wiki/nec/microarchitectures/sx-aurora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b="10708"/>
          <a:stretch/>
        </p:blipFill>
        <p:spPr>
          <a:xfrm>
            <a:off x="7655968" y="1394385"/>
            <a:ext cx="1266967" cy="12861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314" y="828018"/>
            <a:ext cx="26335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https://www.computerhistory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tdih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september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/28/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5536431" y="5025972"/>
            <a:ext cx="3456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https://www.zamg.ac.at/cms/en/images/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weather/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image_view_fullscreen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3" y="4004243"/>
            <a:ext cx="949231" cy="9800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9094" y="4669033"/>
            <a:ext cx="97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@ZAMG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895" y="20205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933743" y="1953931"/>
            <a:ext cx="19485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[Richard M. Russell: The CRAY-1 Computer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21(1) 1978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1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Process multiple elements at once</a:t>
            </a:r>
          </a:p>
          <a:p>
            <a:pPr lvl="1"/>
            <a:r>
              <a:rPr lang="en-US" dirty="0"/>
              <a:t>Avoid conditional branch instructions</a:t>
            </a:r>
          </a:p>
          <a:p>
            <a:pPr lvl="1"/>
            <a:r>
              <a:rPr lang="en-US" dirty="0"/>
              <a:t>Assuming </a:t>
            </a:r>
            <a:r>
              <a:rPr lang="en-US" b="1" dirty="0">
                <a:solidFill>
                  <a:schemeClr val="accent1"/>
                </a:solidFill>
              </a:rPr>
              <a:t>column-wise storage</a:t>
            </a:r>
            <a:r>
              <a:rPr lang="en-US" dirty="0"/>
              <a:t>, and vectors of </a:t>
            </a:r>
            <a:r>
              <a:rPr lang="en-US" b="1" dirty="0">
                <a:solidFill>
                  <a:schemeClr val="accent1"/>
                </a:solidFill>
              </a:rPr>
              <a:t>fixed-sized values</a:t>
            </a:r>
          </a:p>
          <a:p>
            <a:pPr lvl="1"/>
            <a:endParaRPr lang="en-US" sz="1200" dirty="0"/>
          </a:p>
          <a:p>
            <a:r>
              <a:rPr lang="en-US" dirty="0"/>
              <a:t>Example Selection</a:t>
            </a:r>
          </a:p>
          <a:p>
            <a:pPr lvl="1"/>
            <a:r>
              <a:rPr lang="en-US" dirty="0"/>
              <a:t>16x32b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090408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64371" y="1027151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63637"/>
              </p:ext>
            </p:extLst>
          </p:nvPr>
        </p:nvGraphicFramePr>
        <p:xfrm>
          <a:off x="2446763" y="3832699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7243"/>
          <a:stretch/>
        </p:blipFill>
        <p:spPr>
          <a:xfrm>
            <a:off x="3275764" y="2983016"/>
            <a:ext cx="4762918" cy="7351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292" y="3832699"/>
            <a:ext cx="7737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2831" y="4397080"/>
            <a:ext cx="124609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mask = x&gt;=5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35088"/>
              </p:ext>
            </p:extLst>
          </p:nvPr>
        </p:nvGraphicFramePr>
        <p:xfrm>
          <a:off x="2458487" y="4376982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720" y="4848568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SIMD_bitmap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(mask)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09729"/>
              </p:ext>
            </p:extLst>
          </p:nvPr>
        </p:nvGraphicFramePr>
        <p:xfrm>
          <a:off x="2458487" y="4946932"/>
          <a:ext cx="79131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1316">
                  <a:extLst>
                    <a:ext uri="{9D8B030D-6E8A-4147-A177-3AD203B41FA5}">
                      <a16:colId xmlns:a16="http://schemas.microsoft.com/office/drawing/2014/main" val="19898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77391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982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66198" y="4946932"/>
            <a:ext cx="17785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[0, 2^(S-1)]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64" y="5563719"/>
            <a:ext cx="4541715" cy="12150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0396" y="5814883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All match extraction from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8205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Data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Aggregations</a:t>
            </a:r>
          </a:p>
          <a:p>
            <a:pPr lvl="1"/>
            <a:r>
              <a:rPr lang="en-US" dirty="0"/>
              <a:t>Convert non-matched elements to zero</a:t>
            </a:r>
          </a:p>
          <a:p>
            <a:pPr lvl="1"/>
            <a:r>
              <a:rPr lang="en-US" dirty="0"/>
              <a:t>Aggregate into </a:t>
            </a:r>
            <a:br>
              <a:rPr lang="en-US" dirty="0"/>
            </a:br>
            <a:r>
              <a:rPr lang="en-US" dirty="0"/>
              <a:t>vector register,</a:t>
            </a:r>
            <a:br>
              <a:rPr lang="en-US" dirty="0"/>
            </a:br>
            <a:r>
              <a:rPr lang="en-US" dirty="0"/>
              <a:t>final </a:t>
            </a:r>
            <a:r>
              <a:rPr lang="en-US" dirty="0" err="1"/>
              <a:t>agg</a:t>
            </a:r>
            <a:r>
              <a:rPr lang="en-US" dirty="0"/>
              <a:t>/extraction</a:t>
            </a:r>
          </a:p>
          <a:p>
            <a:pPr lvl="1"/>
            <a:endParaRPr lang="en-US" sz="1200" dirty="0"/>
          </a:p>
          <a:p>
            <a:r>
              <a:rPr lang="en-US" dirty="0"/>
              <a:t>Auto Vectorization</a:t>
            </a:r>
          </a:p>
          <a:p>
            <a:pPr lvl="1"/>
            <a:r>
              <a:rPr lang="en-US" dirty="0"/>
              <a:t>GCC 7.2</a:t>
            </a:r>
          </a:p>
          <a:p>
            <a:pPr lvl="1"/>
            <a:r>
              <a:rPr lang="en-US" dirty="0"/>
              <a:t>Clang 5.0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ICC 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Vectorization and SIMD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836" y="1090408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064371" y="1027151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210" y="2072726"/>
            <a:ext cx="5064370" cy="9527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924" y="3196117"/>
            <a:ext cx="5200064" cy="22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33" y="557572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979967" y="5514049"/>
            <a:ext cx="57371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88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18993</TotalTime>
  <Words>2807</Words>
  <Application>Microsoft Office PowerPoint</Application>
  <PresentationFormat>On-screen Show (4:3)</PresentationFormat>
  <Paragraphs>760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ＭＳ Ｐゴシック</vt:lpstr>
      <vt:lpstr>Arial</vt:lpstr>
      <vt:lpstr>Calibri</vt:lpstr>
      <vt:lpstr>Cambria Math</vt:lpstr>
      <vt:lpstr>Consolas</vt:lpstr>
      <vt:lpstr>Courier New</vt:lpstr>
      <vt:lpstr>Sun-ExtA</vt:lpstr>
      <vt:lpstr>Wingdings</vt:lpstr>
      <vt:lpstr>TU Graz Standard</vt:lpstr>
      <vt:lpstr>Architecture of DB Systems 07 Compilation and Parallelization</vt:lpstr>
      <vt:lpstr>Announcements/Org</vt:lpstr>
      <vt:lpstr>Recap: Overview Query Processing</vt:lpstr>
      <vt:lpstr>Agenda</vt:lpstr>
      <vt:lpstr>Vectorization and SIMD</vt:lpstr>
      <vt:lpstr>Terminology</vt:lpstr>
      <vt:lpstr>Background Vector Processors</vt:lpstr>
      <vt:lpstr>SIMD Data Processing</vt:lpstr>
      <vt:lpstr>SIMD Data Processing, cont.</vt:lpstr>
      <vt:lpstr>Vectorized Execution (vector-at-a-time)</vt:lpstr>
      <vt:lpstr>Query Compilation</vt:lpstr>
      <vt:lpstr>Query Compilation Motivation</vt:lpstr>
      <vt:lpstr>Holistic Query Evaluation</vt:lpstr>
      <vt:lpstr>Holistic Query Evaluation, cont.</vt:lpstr>
      <vt:lpstr>Holistic Query Evaluation, cont.</vt:lpstr>
      <vt:lpstr>Holistic Query Evaluation, cont.</vt:lpstr>
      <vt:lpstr>Holistic Query Evaluation, cont.</vt:lpstr>
      <vt:lpstr>Holistic Query Evaluation, cont.</vt:lpstr>
      <vt:lpstr>Data-centric Query Evaluation</vt:lpstr>
      <vt:lpstr>Data-centric Query Evaluation, cont.</vt:lpstr>
      <vt:lpstr>Data-centric Query Evaluation, cont.</vt:lpstr>
      <vt:lpstr>Data-centric Query Evaluation, cont.</vt:lpstr>
      <vt:lpstr>Data-centric Query Evaluation, cont.</vt:lpstr>
      <vt:lpstr>Other Systems w/ Query Compilation</vt:lpstr>
      <vt:lpstr>Specialized Code Generation</vt:lpstr>
      <vt:lpstr>Compilation w/ SIMD, Prefetch, Decompress</vt:lpstr>
      <vt:lpstr>Compilation vs Vectorized Execution</vt:lpstr>
      <vt:lpstr>Excursus: SystemDS Codegen</vt:lpstr>
      <vt:lpstr>Excursus: SystemDS Codegen – Ex. L2SVM</vt:lpstr>
      <vt:lpstr>Excursus: SystemDS Codegen – Ex. L2SVM</vt:lpstr>
      <vt:lpstr>Excursus: SystemDS Codegen – Ex. MLogReg</vt:lpstr>
      <vt:lpstr>Query Parallelization</vt:lpstr>
      <vt:lpstr>Overview Query Parallelism</vt:lpstr>
      <vt:lpstr>Recap: Iterator Model</vt:lpstr>
      <vt:lpstr>Intra- and Inter-Operator Parallelism</vt:lpstr>
      <vt:lpstr>Intra- and Inter-Operator Parallelism, cont.</vt:lpstr>
      <vt:lpstr>Excursus: MapReduce – Execution Model</vt:lpstr>
      <vt:lpstr>Fine-grained Parallelism</vt:lpstr>
      <vt:lpstr>Fine-grained Parallelism, cont.</vt:lpstr>
      <vt:lpstr>Excursus: DAPHNE Vectorized/Tiled Execution</vt:lpstr>
      <vt:lpstr>Workload Management</vt:lpstr>
      <vt:lpstr>Workload Management, cont.</vt:lpstr>
      <vt:lpstr>Workload Management – Prioritization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- 07 Compilation and Parallelization</dc:title>
  <dc:subject/>
  <dc:creator>mboehm</dc:creator>
  <cp:keywords/>
  <dc:description/>
  <cp:lastModifiedBy>mboehm</cp:lastModifiedBy>
  <cp:revision>944</cp:revision>
  <cp:lastPrinted>2020-11-04T16:51:39Z</cp:lastPrinted>
  <dcterms:created xsi:type="dcterms:W3CDTF">2018-07-12T06:39:10Z</dcterms:created>
  <dcterms:modified xsi:type="dcterms:W3CDTF">2021-11-12T17:23:58Z</dcterms:modified>
  <cp:category/>
</cp:coreProperties>
</file>