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88" r:id="rId2"/>
    <p:sldId id="574" r:id="rId3"/>
    <p:sldId id="503" r:id="rId4"/>
    <p:sldId id="289" r:id="rId5"/>
    <p:sldId id="540" r:id="rId6"/>
    <p:sldId id="541" r:id="rId7"/>
    <p:sldId id="542" r:id="rId8"/>
    <p:sldId id="543" r:id="rId9"/>
    <p:sldId id="544" r:id="rId10"/>
    <p:sldId id="545" r:id="rId11"/>
    <p:sldId id="546" r:id="rId12"/>
    <p:sldId id="547" r:id="rId13"/>
    <p:sldId id="548" r:id="rId14"/>
    <p:sldId id="549" r:id="rId15"/>
    <p:sldId id="550" r:id="rId16"/>
    <p:sldId id="551" r:id="rId17"/>
    <p:sldId id="504" r:id="rId18"/>
    <p:sldId id="556" r:id="rId19"/>
    <p:sldId id="559" r:id="rId20"/>
    <p:sldId id="555" r:id="rId21"/>
    <p:sldId id="554" r:id="rId22"/>
    <p:sldId id="557" r:id="rId23"/>
    <p:sldId id="558" r:id="rId24"/>
    <p:sldId id="560" r:id="rId25"/>
    <p:sldId id="552" r:id="rId26"/>
    <p:sldId id="566" r:id="rId27"/>
    <p:sldId id="561" r:id="rId28"/>
    <p:sldId id="567" r:id="rId29"/>
    <p:sldId id="563" r:id="rId30"/>
    <p:sldId id="553" r:id="rId31"/>
    <p:sldId id="564" r:id="rId32"/>
    <p:sldId id="572" r:id="rId33"/>
    <p:sldId id="565" r:id="rId34"/>
    <p:sldId id="569" r:id="rId35"/>
    <p:sldId id="571" r:id="rId36"/>
    <p:sldId id="570" r:id="rId37"/>
    <p:sldId id="573" r:id="rId38"/>
    <p:sldId id="414" r:id="rId39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11CA08"/>
    <a:srgbClr val="133051"/>
    <a:srgbClr val="183D68"/>
    <a:srgbClr val="959595"/>
    <a:srgbClr val="ABABAB"/>
    <a:srgbClr val="989898"/>
    <a:srgbClr val="838383"/>
    <a:srgbClr val="878A8F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85956" autoAdjust="0"/>
  </p:normalViewPr>
  <p:slideViewPr>
    <p:cSldViewPr snapToGrid="0" snapToObjects="1">
      <p:cViewPr varScale="1">
        <p:scale>
          <a:sx n="75" d="100"/>
          <a:sy n="75" d="100"/>
        </p:scale>
        <p:origin x="172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01.12.2021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01.12.2021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462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89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 .. Greedy operator ordering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10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The plan generation algorithm also includes the selection of</a:t>
            </a:r>
            <a:r>
              <a:rPr lang="en-US" baseline="0" dirty="0"/>
              <a:t> physical operators (NLJ, SMJ, HJ)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231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cardinality underestimation due to redundant attributes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339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CREATE TABLE Locale (</a:t>
            </a:r>
          </a:p>
          <a:p>
            <a:r>
              <a:rPr lang="en-US" dirty="0"/>
              <a:t>  LID INTEGER PRIMARY KEY,</a:t>
            </a:r>
          </a:p>
          <a:p>
            <a:r>
              <a:rPr lang="en-US" dirty="0"/>
              <a:t>  Location VARCHAR(256)</a:t>
            </a:r>
          </a:p>
          <a:p>
            <a:r>
              <a:rPr lang="en-US" dirty="0"/>
              <a:t>);</a:t>
            </a:r>
          </a:p>
          <a:p>
            <a:endParaRPr lang="en-US" dirty="0"/>
          </a:p>
          <a:p>
            <a:r>
              <a:rPr lang="en-US" dirty="0"/>
              <a:t>CREATE TABLE Participant (</a:t>
            </a:r>
          </a:p>
          <a:p>
            <a:r>
              <a:rPr lang="en-US" dirty="0"/>
              <a:t>  PID INTEGER PRIMARY KEY,</a:t>
            </a:r>
          </a:p>
          <a:p>
            <a:r>
              <a:rPr lang="en-US" dirty="0"/>
              <a:t>  </a:t>
            </a:r>
            <a:r>
              <a:rPr lang="en-US" dirty="0" err="1"/>
              <a:t>Firstname</a:t>
            </a:r>
            <a:r>
              <a:rPr lang="en-US" dirty="0"/>
              <a:t> VARCHAR(128),</a:t>
            </a:r>
          </a:p>
          <a:p>
            <a:r>
              <a:rPr lang="en-US" dirty="0"/>
              <a:t>  </a:t>
            </a:r>
            <a:r>
              <a:rPr lang="en-US" dirty="0" err="1"/>
              <a:t>Lastname</a:t>
            </a:r>
            <a:r>
              <a:rPr lang="en-US" dirty="0"/>
              <a:t> VARCHAR(128),</a:t>
            </a:r>
          </a:p>
          <a:p>
            <a:r>
              <a:rPr lang="en-US" dirty="0"/>
              <a:t>  Affiliation VARCHAR(256),</a:t>
            </a:r>
          </a:p>
          <a:p>
            <a:r>
              <a:rPr lang="en-US" dirty="0"/>
              <a:t>  LID INTEGER REFERENCES Locale</a:t>
            </a:r>
          </a:p>
          <a:p>
            <a:r>
              <a:rPr lang="en-US" dirty="0"/>
              <a:t>);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INTO Locale VALUES(1, 'Lausanne, SUI'),(2, 'Amsterdam, NLD'),(3, 'Seattle, USA'),(4, 'Stanford, USA'),(5, 'New York, USA'),(6, 'Berkley, USA'),(7, 'Cambridge, USA'),(8, 'Berlin, GER'),(9, 'Tel Aviv, ISR'),(10, 'San Jose, USA'),(11, 'Munich, GER');</a:t>
            </a:r>
          </a:p>
          <a:p>
            <a:endParaRPr lang="en-US" dirty="0"/>
          </a:p>
          <a:p>
            <a:r>
              <a:rPr lang="en-US" dirty="0"/>
              <a:t>INSERT</a:t>
            </a:r>
            <a:r>
              <a:rPr lang="en-US" baseline="0" dirty="0"/>
              <a:t> INTO Participant</a:t>
            </a:r>
            <a:r>
              <a:rPr lang="en-US" dirty="0"/>
              <a:t>(102, 'Anastasia', '</a:t>
            </a:r>
            <a:r>
              <a:rPr lang="en-US" dirty="0" err="1"/>
              <a:t>Ailamaki</a:t>
            </a:r>
            <a:r>
              <a:rPr lang="en-US" dirty="0"/>
              <a:t>', 'EPFL', 1),(104, 'Peter', '</a:t>
            </a:r>
            <a:r>
              <a:rPr lang="en-US" dirty="0" err="1"/>
              <a:t>Bailis</a:t>
            </a:r>
            <a:r>
              <a:rPr lang="en-US" dirty="0"/>
              <a:t>', 'Stanford', NULL),(105, 'Magdalena', '</a:t>
            </a:r>
            <a:r>
              <a:rPr lang="en-US" dirty="0" err="1"/>
              <a:t>Balazinska</a:t>
            </a:r>
            <a:r>
              <a:rPr lang="en-US" dirty="0"/>
              <a:t>', 'U Washington', 3),(107, 'Peter', '</a:t>
            </a:r>
            <a:r>
              <a:rPr lang="en-US" dirty="0" err="1"/>
              <a:t>Boncz</a:t>
            </a:r>
            <a:r>
              <a:rPr lang="en-US" dirty="0"/>
              <a:t>', 'CWI', 2),(108, '</a:t>
            </a:r>
            <a:r>
              <a:rPr lang="en-US" dirty="0" err="1"/>
              <a:t>Surajit</a:t>
            </a:r>
            <a:r>
              <a:rPr lang="en-US" dirty="0"/>
              <a:t>', 'Chaudhuri', 'MS Research', 3),(111, 'Luna', 'Dong', 'Amazon', 3),(113, 'Juliana', 'Freire', 'NYU', 5),(115, 'Joe', '</a:t>
            </a:r>
            <a:r>
              <a:rPr lang="en-US" dirty="0" err="1"/>
              <a:t>Hellerstein</a:t>
            </a:r>
            <a:r>
              <a:rPr lang="en-US" dirty="0"/>
              <a:t>', 'UC Berkley', 6),(116, '</a:t>
            </a:r>
            <a:r>
              <a:rPr lang="en-US" dirty="0" err="1"/>
              <a:t>Stratos</a:t>
            </a:r>
            <a:r>
              <a:rPr lang="en-US" dirty="0"/>
              <a:t>', '</a:t>
            </a:r>
            <a:r>
              <a:rPr lang="en-US" dirty="0" err="1"/>
              <a:t>Idreos</a:t>
            </a:r>
            <a:r>
              <a:rPr lang="en-US" dirty="0"/>
              <a:t>', 'Harvard', 7),(117, 'Donald', '</a:t>
            </a:r>
            <a:r>
              <a:rPr lang="en-US" dirty="0" err="1"/>
              <a:t>Kossman</a:t>
            </a:r>
            <a:r>
              <a:rPr lang="en-US" dirty="0"/>
              <a:t>', 'MS Research', NULL),</a:t>
            </a:r>
            <a:r>
              <a:rPr lang="en-US" baseline="0" dirty="0"/>
              <a:t> </a:t>
            </a:r>
            <a:r>
              <a:rPr lang="en-US" dirty="0"/>
              <a:t>(118, 'Tim', '</a:t>
            </a:r>
            <a:r>
              <a:rPr lang="en-US" dirty="0" err="1"/>
              <a:t>Kraska</a:t>
            </a:r>
            <a:r>
              <a:rPr lang="en-US" dirty="0"/>
              <a:t>', 'MIT', 7),</a:t>
            </a:r>
            <a:r>
              <a:rPr lang="en-US" baseline="0" dirty="0"/>
              <a:t> </a:t>
            </a:r>
            <a:r>
              <a:rPr lang="en-US" dirty="0"/>
              <a:t>(120, 'Volker', '</a:t>
            </a:r>
            <a:r>
              <a:rPr lang="en-US" dirty="0" err="1"/>
              <a:t>Markl</a:t>
            </a:r>
            <a:r>
              <a:rPr lang="en-US" dirty="0"/>
              <a:t>', 'TU Berlin', 8),</a:t>
            </a:r>
            <a:r>
              <a:rPr lang="en-US" baseline="0" dirty="0"/>
              <a:t> </a:t>
            </a:r>
            <a:r>
              <a:rPr lang="en-US" dirty="0"/>
              <a:t>(122, '</a:t>
            </a:r>
            <a:r>
              <a:rPr lang="en-US" dirty="0" err="1"/>
              <a:t>Tova</a:t>
            </a:r>
            <a:r>
              <a:rPr lang="en-US" dirty="0"/>
              <a:t>', 'Milo', 'Tel Aviv University', 9),</a:t>
            </a:r>
            <a:r>
              <a:rPr lang="en-US" baseline="0" dirty="0"/>
              <a:t> </a:t>
            </a:r>
            <a:r>
              <a:rPr lang="en-US" dirty="0"/>
              <a:t>(123, 'C.', 'Mohan', 'IBM Research', 10),</a:t>
            </a:r>
            <a:r>
              <a:rPr lang="en-US" baseline="0" dirty="0"/>
              <a:t> </a:t>
            </a:r>
            <a:r>
              <a:rPr lang="en-US" dirty="0"/>
              <a:t>(124, 'Thomas', 'Neumann', 'TU Munich', 11),</a:t>
            </a:r>
            <a:r>
              <a:rPr lang="en-US" baseline="0" dirty="0"/>
              <a:t> </a:t>
            </a:r>
            <a:r>
              <a:rPr lang="en-US" dirty="0"/>
              <a:t>(126, '</a:t>
            </a:r>
            <a:r>
              <a:rPr lang="en-US" dirty="0" err="1"/>
              <a:t>Fatma</a:t>
            </a:r>
            <a:r>
              <a:rPr lang="en-US" dirty="0"/>
              <a:t>', '</a:t>
            </a:r>
            <a:r>
              <a:rPr lang="en-US" dirty="0" err="1"/>
              <a:t>Ozcan</a:t>
            </a:r>
            <a:r>
              <a:rPr lang="en-US" dirty="0"/>
              <a:t>', 'IBM Research', 10),</a:t>
            </a:r>
            <a:r>
              <a:rPr lang="en-US" baseline="0" dirty="0"/>
              <a:t> </a:t>
            </a:r>
            <a:r>
              <a:rPr lang="en-US" dirty="0"/>
              <a:t>(130, 'Christopher', </a:t>
            </a:r>
            <a:r>
              <a:rPr lang="en-US" dirty="0" err="1"/>
              <a:t>'Re</a:t>
            </a:r>
            <a:r>
              <a:rPr lang="en-US" dirty="0"/>
              <a:t>', 'Stanford', 4);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6651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SparkSQL</a:t>
            </a:r>
            <a:r>
              <a:rPr lang="en-US" dirty="0"/>
              <a:t> </a:t>
            </a:r>
            <a:r>
              <a:rPr lang="en-US" dirty="0" err="1"/>
              <a:t>reopt</a:t>
            </a:r>
            <a:r>
              <a:rPr lang="en-US" dirty="0"/>
              <a:t> after shuffling, </a:t>
            </a:r>
            <a:r>
              <a:rPr lang="en-US" dirty="0" err="1"/>
              <a:t>SystemDS</a:t>
            </a:r>
            <a:r>
              <a:rPr lang="en-US" dirty="0"/>
              <a:t> recompilation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153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first checkpoint</a:t>
            </a:r>
            <a:r>
              <a:rPr lang="en-US" baseline="0" dirty="0"/>
              <a:t> after 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673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</a:t>
            </a:r>
            <a:r>
              <a:rPr lang="de-DE" dirty="0"/>
              <a:t>Bounding Boxes and Plans: four cases</a:t>
            </a:r>
          </a:p>
          <a:p>
            <a:pPr lvl="1"/>
            <a:r>
              <a:rPr lang="en-US" dirty="0"/>
              <a:t>Single optimal plan</a:t>
            </a:r>
          </a:p>
          <a:p>
            <a:pPr lvl="1"/>
            <a:r>
              <a:rPr lang="en-US" sz="1800" dirty="0"/>
              <a:t>Single robust plan </a:t>
            </a:r>
          </a:p>
          <a:p>
            <a:pPr lvl="1"/>
            <a:r>
              <a:rPr lang="en-US" sz="1800" dirty="0"/>
              <a:t>Switchable plan</a:t>
            </a:r>
            <a:r>
              <a:rPr lang="en-US" dirty="0"/>
              <a:t> </a:t>
            </a:r>
            <a:r>
              <a:rPr lang="en-US" sz="1800" dirty="0"/>
              <a:t> (set S of plans p, w/ buffered decision point)</a:t>
            </a:r>
          </a:p>
          <a:p>
            <a:pPr lvl="1"/>
            <a:r>
              <a:rPr lang="en-US" sz="1800" dirty="0"/>
              <a:t>None of the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120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Regret: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the difference between the sum of obtained rewards to the sum of rewards for optimal choices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85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09 Adaptive Query Processing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09 Adaptive Query Processing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md.edu/~amol/talks/VLDB07-AQP-Tutorial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5.png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6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odle.com/poll/zqiat5svr4xng7g4" TargetMode="External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57.wmf"/><Relationship Id="rId7" Type="http://schemas.openxmlformats.org/officeDocument/2006/relationships/image" Target="../media/image6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emf"/><Relationship Id="rId4" Type="http://schemas.openxmlformats.org/officeDocument/2006/relationships/hyperlink" Target="https://sigmod.org/publications/interview/pat-selinge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png"/><Relationship Id="rId9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Architecture of DB Systems</a:t>
            </a:r>
            <a:br>
              <a:rPr lang="de-DE" b="1" dirty="0"/>
            </a:br>
            <a:r>
              <a:rPr lang="en-US" sz="4300" dirty="0"/>
              <a:t>09 Adaptive Query Processing</a:t>
            </a:r>
            <a:endParaRPr lang="de-DE" sz="4300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 dirty="0"/>
              <a:t>BMK 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</a:t>
            </a:r>
            <a:r>
              <a:rPr lang="en-US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Dec 01,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Join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pPr lvl="1"/>
            <a:r>
              <a:rPr lang="en-US" b="0" dirty="0"/>
              <a:t>Part</a:t>
            </a:r>
            <a:r>
              <a:rPr lang="de-DE" b="0" dirty="0"/>
              <a:t> ⋈ </a:t>
            </a:r>
            <a:r>
              <a:rPr lang="en-US" b="0" dirty="0" err="1"/>
              <a:t>Lineorder</a:t>
            </a:r>
            <a:r>
              <a:rPr lang="de-DE" b="0" dirty="0"/>
              <a:t> ⋈ </a:t>
            </a:r>
            <a:r>
              <a:rPr lang="en-US" b="0" dirty="0"/>
              <a:t>Supplier</a:t>
            </a:r>
            <a:r>
              <a:rPr lang="de-DE" b="0" dirty="0"/>
              <a:t> ⋈ </a:t>
            </a:r>
            <a:r>
              <a:rPr lang="el-GR" dirty="0"/>
              <a:t>σ</a:t>
            </a:r>
            <a:r>
              <a:rPr lang="en-US" dirty="0"/>
              <a:t>(</a:t>
            </a:r>
            <a:r>
              <a:rPr lang="en-US" b="0" dirty="0"/>
              <a:t>Customer) </a:t>
            </a:r>
            <a:r>
              <a:rPr lang="de-DE" b="0" dirty="0"/>
              <a:t>⋈ </a:t>
            </a:r>
            <a:r>
              <a:rPr lang="el-GR" dirty="0"/>
              <a:t>σ</a:t>
            </a:r>
            <a:r>
              <a:rPr lang="en-US" dirty="0"/>
              <a:t>(</a:t>
            </a:r>
            <a:r>
              <a:rPr lang="en-US" b="0" dirty="0"/>
              <a:t>Date), </a:t>
            </a:r>
            <a:r>
              <a:rPr lang="en-US" b="1" dirty="0">
                <a:solidFill>
                  <a:schemeClr val="accent1"/>
                </a:solidFill>
              </a:rPr>
              <a:t>left-deep plans</a:t>
            </a:r>
            <a:endParaRPr lang="de-DE" b="1" dirty="0">
              <a:solidFill>
                <a:schemeClr val="accent1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6442" y="632297"/>
            <a:ext cx="11965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Star Schema Benchmark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459" y="741210"/>
            <a:ext cx="1104495" cy="785123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48510" y="2172072"/>
          <a:ext cx="407913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91">
                  <a:extLst>
                    <a:ext uri="{9D8B030D-6E8A-4147-A177-3AD203B41FA5}">
                      <a16:colId xmlns:a16="http://schemas.microsoft.com/office/drawing/2014/main" val="37630278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66148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Costs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30M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20M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l-GR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90K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40K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575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 </a:t>
                      </a:r>
                      <a:r>
                        <a:rPr lang="de-DE" sz="1600" b="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Customer</a:t>
                      </a:r>
                      <a:endParaRPr lang="en-US" sz="1600" strike="sngStrike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02692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61116658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34729" y="4979317"/>
          <a:ext cx="4079132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9672">
                  <a:extLst>
                    <a:ext uri="{9D8B030D-6E8A-4147-A177-3AD203B41FA5}">
                      <a16:colId xmlns:a16="http://schemas.microsoft.com/office/drawing/2014/main" val="332175580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021055307"/>
                    </a:ext>
                  </a:extLst>
                </a:gridCol>
                <a:gridCol w="647699">
                  <a:extLst>
                    <a:ext uri="{9D8B030D-6E8A-4147-A177-3AD203B41FA5}">
                      <a16:colId xmlns:a16="http://schemas.microsoft.com/office/drawing/2014/main" val="52781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150K 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4439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100K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004547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75K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491806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857357" y="2178557"/>
          <a:ext cx="4079132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91">
                  <a:extLst>
                    <a:ext uri="{9D8B030D-6E8A-4147-A177-3AD203B41FA5}">
                      <a16:colId xmlns:a16="http://schemas.microsoft.com/office/drawing/2014/main" val="37630278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66148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Costs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600" b="0" baseline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120M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Customer))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105M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854112" y="3916568"/>
          <a:ext cx="407913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91">
                  <a:extLst>
                    <a:ext uri="{9D8B030D-6E8A-4147-A177-3AD203B41FA5}">
                      <a16:colId xmlns:a16="http://schemas.microsoft.com/office/drawing/2014/main" val="37630278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66148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(((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Customer))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135M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98852" y="4902740"/>
            <a:ext cx="2986388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Simple O(n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algorithm for left-deep trees;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O(n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algorithms for bushy trees existing (e.g., GOO)</a:t>
            </a:r>
          </a:p>
        </p:txBody>
      </p:sp>
    </p:spTree>
    <p:extLst>
      <p:ext uri="{BB962C8B-B14F-4D97-AF65-F5344CB8AC3E}">
        <p14:creationId xmlns:p14="http://schemas.microsoft.com/office/powerpoint/2010/main" val="87026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Join Ordering,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Algorithms</a:t>
            </a:r>
          </a:p>
          <a:p>
            <a:pPr lvl="1"/>
            <a:r>
              <a:rPr lang="en-US" dirty="0"/>
              <a:t>GreedyJO-1: sort by relation weights (e.g., card)</a:t>
            </a:r>
          </a:p>
          <a:p>
            <a:pPr lvl="1"/>
            <a:r>
              <a:rPr lang="en-US" dirty="0"/>
              <a:t>GreedyJO-2: greedy selection of next best relation</a:t>
            </a:r>
          </a:p>
          <a:p>
            <a:pPr lvl="1"/>
            <a:r>
              <a:rPr lang="en-US" dirty="0"/>
              <a:t>GreedyJO-3: Greedy-JO-2 w/ start from each relation</a:t>
            </a:r>
          </a:p>
          <a:p>
            <a:pPr lvl="1"/>
            <a:endParaRPr lang="en-US" dirty="0"/>
          </a:p>
          <a:p>
            <a:r>
              <a:rPr lang="en-US" dirty="0"/>
              <a:t>GOO </a:t>
            </a:r>
            <a:br>
              <a:rPr lang="en-US" dirty="0"/>
            </a:br>
            <a:r>
              <a:rPr lang="en-US" dirty="0"/>
              <a:t>Algorithm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sp>
        <p:nvSpPr>
          <p:cNvPr id="5" name="Right Brace 4"/>
          <p:cNvSpPr/>
          <p:nvPr/>
        </p:nvSpPr>
        <p:spPr>
          <a:xfrm>
            <a:off x="6551525" y="2019720"/>
            <a:ext cx="150726" cy="633046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42929" y="1989576"/>
            <a:ext cx="201696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Previous example as a hybrid w/ O(n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253" y="822411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232965" y="725109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147" y="3062512"/>
            <a:ext cx="6086961" cy="30859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49969" y="2978749"/>
            <a:ext cx="317528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 Greedy Operator Ordering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253" y="512984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273158" y="5064370"/>
            <a:ext cx="210010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[Leonidas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Fegaras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New Heuristic for Optimizing Large Queries.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DEXA 1998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4045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Join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Exact Enumeration via Dynamic Programming</a:t>
            </a:r>
          </a:p>
          <a:p>
            <a:pPr lvl="1"/>
            <a:r>
              <a:rPr lang="en-US" b="1" dirty="0"/>
              <a:t>#1: </a:t>
            </a:r>
            <a:r>
              <a:rPr lang="en-US" b="1" dirty="0">
                <a:solidFill>
                  <a:srgbClr val="7889FB"/>
                </a:solidFill>
              </a:rPr>
              <a:t>Optimal substructure </a:t>
            </a:r>
            <a:r>
              <a:rPr lang="en-US" dirty="0"/>
              <a:t>(Bellman’s Principle of Optimality)</a:t>
            </a:r>
          </a:p>
          <a:p>
            <a:pPr lvl="1"/>
            <a:r>
              <a:rPr lang="en-US" b="1" dirty="0"/>
              <a:t>#2: </a:t>
            </a:r>
            <a:r>
              <a:rPr lang="en-US" b="1" dirty="0">
                <a:solidFill>
                  <a:srgbClr val="7889FB"/>
                </a:solidFill>
              </a:rPr>
              <a:t>Overlapping </a:t>
            </a:r>
            <a:r>
              <a:rPr lang="en-US" b="1" dirty="0" err="1">
                <a:solidFill>
                  <a:srgbClr val="7889FB"/>
                </a:solidFill>
              </a:rPr>
              <a:t>subproblems</a:t>
            </a:r>
            <a:r>
              <a:rPr lang="en-US" dirty="0"/>
              <a:t> allow for memorization</a:t>
            </a:r>
          </a:p>
          <a:p>
            <a:pPr lvl="1"/>
            <a:endParaRPr lang="en-US" sz="1200" dirty="0"/>
          </a:p>
          <a:p>
            <a:r>
              <a:rPr lang="en-US" dirty="0"/>
              <a:t>Bottom-Up </a:t>
            </a:r>
            <a:r>
              <a:rPr lang="en-US" b="0" dirty="0"/>
              <a:t>(Dynamic Programming)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Split in independent sub-problems (optimal plan per set of quantifiers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and interesting properties), solve sub-problems, combine solutions</a:t>
            </a:r>
            <a:endParaRPr lang="en-US" dirty="0"/>
          </a:p>
          <a:p>
            <a:pPr lvl="1"/>
            <a:r>
              <a:rPr lang="en-US" b="1" dirty="0"/>
              <a:t>Algorithms:</a:t>
            </a:r>
            <a:r>
              <a:rPr lang="en-US" dirty="0"/>
              <a:t> </a:t>
            </a:r>
            <a:r>
              <a:rPr lang="en-US" dirty="0" err="1"/>
              <a:t>DPsize</a:t>
            </a:r>
            <a:r>
              <a:rPr lang="en-US" dirty="0"/>
              <a:t>, </a:t>
            </a:r>
            <a:r>
              <a:rPr lang="en-US" dirty="0" err="1"/>
              <a:t>DPsub</a:t>
            </a:r>
            <a:r>
              <a:rPr lang="en-US" dirty="0"/>
              <a:t>, </a:t>
            </a:r>
            <a:r>
              <a:rPr lang="en-US" dirty="0" err="1"/>
              <a:t>DPcpp</a:t>
            </a:r>
            <a:endParaRPr lang="en-US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r>
              <a:rPr lang="en-US" dirty="0"/>
              <a:t>Top-Down </a:t>
            </a:r>
            <a:r>
              <a:rPr lang="en-US" b="0" dirty="0"/>
              <a:t>(</a:t>
            </a:r>
            <a:r>
              <a:rPr lang="en-US" b="0" dirty="0" err="1"/>
              <a:t>Memoization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Recursive generation of join trees </a:t>
            </a:r>
            <a:br>
              <a:rPr lang="en-US" dirty="0"/>
            </a:br>
            <a:r>
              <a:rPr lang="en-US" dirty="0"/>
              <a:t>w/ memorization and pruning</a:t>
            </a:r>
          </a:p>
          <a:p>
            <a:pPr lvl="1"/>
            <a:r>
              <a:rPr lang="en-US" b="1" dirty="0"/>
              <a:t>Algorithms:</a:t>
            </a:r>
            <a:r>
              <a:rPr lang="en-US" dirty="0"/>
              <a:t> Cascades, </a:t>
            </a:r>
            <a:r>
              <a:rPr lang="en-US" dirty="0" err="1"/>
              <a:t>MinCutLazy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MinCutAGat</a:t>
            </a:r>
            <a:r>
              <a:rPr lang="en-US" dirty="0"/>
              <a:t>, </a:t>
            </a:r>
            <a:r>
              <a:rPr lang="en-US" dirty="0" err="1"/>
              <a:t>MinCutBranch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616" y="4903440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31873" y="4834960"/>
            <a:ext cx="266007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Cascades Framework for Query Optimization.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18(3) 1995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320" y="5643450"/>
            <a:ext cx="45563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998027" y="5573624"/>
            <a:ext cx="329391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[Pit Fender: Algorithms for Efficient Top-Down Join Enumeration.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PhD Thesis, University of Mannheim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53890" y="3541432"/>
            <a:ext cx="3122080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Thomas Neumann: Analysis of Two Existing and One New Dynamic Programming Algorithm for the Generation of Optimal Bushy Join Trees without Cross Products.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615" y="3787708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49473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Join Ordering,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DPSize</a:t>
            </a:r>
            <a:r>
              <a:rPr lang="en-US" dirty="0"/>
              <a:t> Algorithm</a:t>
            </a:r>
          </a:p>
          <a:p>
            <a:pPr lvl="1"/>
            <a:r>
              <a:rPr lang="en-US" dirty="0"/>
              <a:t>Pioneered by Pat </a:t>
            </a:r>
            <a:r>
              <a:rPr lang="en-US" dirty="0" err="1"/>
              <a:t>Selinger</a:t>
            </a:r>
            <a:r>
              <a:rPr lang="en-US" dirty="0"/>
              <a:t> et al.</a:t>
            </a:r>
          </a:p>
          <a:p>
            <a:pPr lvl="1"/>
            <a:r>
              <a:rPr lang="en-US" dirty="0"/>
              <a:t>Implemented in IBM DB2, </a:t>
            </a:r>
            <a:r>
              <a:rPr lang="en-US" dirty="0" err="1"/>
              <a:t>Postgres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5820" y="1418443"/>
            <a:ext cx="294715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Patricia G.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Selinger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Access Path Selection in a Relational Database Management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1979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341" y="1479461"/>
            <a:ext cx="49609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11" y="2369897"/>
            <a:ext cx="5829842" cy="3953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728" y="370651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831920" y="3549498"/>
            <a:ext cx="247810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Wook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-Shin Han,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Wooseong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Kwak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Jinsoo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Lee, Guy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Lohman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Volker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Markl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Parallelizing query optimization.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1(1)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40783" y="4632290"/>
            <a:ext cx="4459791" cy="3416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42459" y="5015798"/>
            <a:ext cx="4459791" cy="3416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02738" y="4622242"/>
            <a:ext cx="1034980" cy="3835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disjoint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4414" y="4995703"/>
            <a:ext cx="1034980" cy="3835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244304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Join Ordering,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ym typeface="Wingdings" panose="05000000000000000000" pitchFamily="2" charset="2"/>
              </a:rPr>
              <a:t>DPSize</a:t>
            </a:r>
            <a:r>
              <a:rPr lang="en-US" dirty="0">
                <a:sym typeface="Wingdings" panose="05000000000000000000" pitchFamily="2" charset="2"/>
              </a:rPr>
              <a:t> Example</a:t>
            </a:r>
          </a:p>
          <a:p>
            <a:pPr lvl="1"/>
            <a:r>
              <a:rPr lang="en-US" dirty="0"/>
              <a:t>Simplified: no interesting properties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2960330"/>
          <a:ext cx="114137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03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729574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Tbl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strike="sng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IX</a:t>
                      </a:r>
                      <a:endParaRPr lang="en-US" sz="1800" strike="sng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Tbl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IX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8824573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78450336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13755" y="2772260"/>
          <a:ext cx="170882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958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1147864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⋈C, 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strike="sng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⋈D, </a:t>
                      </a:r>
                      <a:r>
                        <a:rPr lang="en-US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strike="sng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⋈S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8824573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784503365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6141209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19860" y="2535552"/>
          <a:ext cx="277237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278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203010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⋈D, 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D⋈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C⋈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P⋈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C⋈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{C,L,S}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8824573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{D,L,S}</a:t>
                      </a:r>
                      <a:endParaRPr lang="en-US" sz="1800" strike="sngStrike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784503365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{L,P,S}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73256933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89521" y="2373425"/>
          <a:ext cx="286080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666">
                  <a:extLst>
                    <a:ext uri="{9D8B030D-6E8A-4147-A177-3AD203B41FA5}">
                      <a16:colId xmlns:a16="http://schemas.microsoft.com/office/drawing/2014/main" val="612725735"/>
                    </a:ext>
                  </a:extLst>
                </a:gridCol>
                <a:gridCol w="1956138">
                  <a:extLst>
                    <a:ext uri="{9D8B030D-6E8A-4147-A177-3AD203B41FA5}">
                      <a16:colId xmlns:a16="http://schemas.microsoft.com/office/drawing/2014/main" val="664195607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Q4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366962558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⋈P,</a:t>
                      </a:r>
                      <a:r>
                        <a:rPr lang="en-US" sz="18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40196395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585227491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L,P,S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06317154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{D,L,P,S}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63348578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89889" y="2422508"/>
            <a:ext cx="87549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52819" y="2195527"/>
            <a:ext cx="227079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Q1+Q2, Q2+Q1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2947" y="2036642"/>
            <a:ext cx="253031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Q1+Q3, Q2+Q2, Q3+Q1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076608" y="5144515"/>
          <a:ext cx="286080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132">
                  <a:extLst>
                    <a:ext uri="{9D8B030D-6E8A-4147-A177-3AD203B41FA5}">
                      <a16:colId xmlns:a16="http://schemas.microsoft.com/office/drawing/2014/main" val="2756380232"/>
                    </a:ext>
                  </a:extLst>
                </a:gridCol>
                <a:gridCol w="1748672">
                  <a:extLst>
                    <a:ext uri="{9D8B030D-6E8A-4147-A177-3AD203B41FA5}">
                      <a16:colId xmlns:a16="http://schemas.microsoft.com/office/drawing/2014/main" val="141609866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066877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{C,D,L,P,S}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05037193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289433" y="4543140"/>
            <a:ext cx="25303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Q1+Q4, Q2+Q3,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Q3+Q2, Q4+Q1</a:t>
            </a:r>
          </a:p>
        </p:txBody>
      </p:sp>
    </p:spTree>
    <p:extLst>
      <p:ext uri="{BB962C8B-B14F-4D97-AF65-F5344CB8AC3E}">
        <p14:creationId xmlns:p14="http://schemas.microsoft.com/office/powerpoint/2010/main" val="153176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Graceful Degradation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Bottom-Up</a:t>
            </a:r>
          </a:p>
          <a:p>
            <a:pPr lvl="1"/>
            <a:r>
              <a:rPr lang="en-US" dirty="0"/>
              <a:t>Until end of optimization no valid full QEP created (</a:t>
            </a:r>
            <a:r>
              <a:rPr lang="en-US" b="1" dirty="0">
                <a:solidFill>
                  <a:schemeClr val="accent1"/>
                </a:solidFill>
              </a:rPr>
              <a:t>no anytime algorithm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Fallback: </a:t>
            </a:r>
            <a:r>
              <a:rPr lang="en-US" dirty="0"/>
              <a:t>resort to heuristic if ran out of memory / time budget</a:t>
            </a:r>
          </a:p>
          <a:p>
            <a:pPr lvl="1"/>
            <a:endParaRPr lang="en-US" sz="1200" dirty="0"/>
          </a:p>
          <a:p>
            <a:r>
              <a:rPr lang="en-US" dirty="0"/>
              <a:t>#1 Query Simplification</a:t>
            </a:r>
          </a:p>
          <a:p>
            <a:pPr lvl="1"/>
            <a:r>
              <a:rPr lang="en-US" dirty="0"/>
              <a:t>Simplify query with heuristics until </a:t>
            </a:r>
            <a:br>
              <a:rPr lang="en-US" dirty="0"/>
            </a:br>
            <a:r>
              <a:rPr lang="en-US" dirty="0"/>
              <a:t>solvable via dynamic programming 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Choose plans to avoid</a:t>
            </a:r>
            <a:r>
              <a:rPr lang="en-US" dirty="0"/>
              <a:t> (restrictions), not to join</a:t>
            </a:r>
          </a:p>
          <a:p>
            <a:pPr lvl="1"/>
            <a:endParaRPr lang="en-US" sz="1200" dirty="0"/>
          </a:p>
          <a:p>
            <a:r>
              <a:rPr lang="en-US" dirty="0"/>
              <a:t>#2 Search Space Linearization</a:t>
            </a:r>
          </a:p>
          <a:p>
            <a:pPr lvl="1"/>
            <a:r>
              <a:rPr lang="en-US" b="1" dirty="0"/>
              <a:t>Small queries:</a:t>
            </a:r>
            <a:r>
              <a:rPr lang="en-US" dirty="0"/>
              <a:t> count connected </a:t>
            </a:r>
            <a:br>
              <a:rPr lang="en-US" dirty="0"/>
            </a:br>
            <a:r>
              <a:rPr lang="en-US" dirty="0"/>
              <a:t>subgraphs, optimized exactly</a:t>
            </a:r>
          </a:p>
          <a:p>
            <a:pPr lvl="1"/>
            <a:r>
              <a:rPr lang="en-US" b="1" dirty="0"/>
              <a:t>Medium queries</a:t>
            </a:r>
            <a:r>
              <a:rPr lang="en-US" dirty="0"/>
              <a:t> (&lt;100): restrict </a:t>
            </a:r>
            <a:br>
              <a:rPr lang="en-US" dirty="0"/>
            </a:br>
            <a:r>
              <a:rPr lang="en-US" dirty="0"/>
              <a:t>algorithm to consider connected sub-chains of linear relation ordering</a:t>
            </a:r>
          </a:p>
          <a:p>
            <a:pPr lvl="1"/>
            <a:r>
              <a:rPr lang="en-US" b="1" dirty="0"/>
              <a:t>Large queries: </a:t>
            </a:r>
            <a:r>
              <a:rPr lang="en-US" dirty="0"/>
              <a:t>greedy algorithm, then </a:t>
            </a:r>
            <a:r>
              <a:rPr lang="en-US" b="1" dirty="0"/>
              <a:t>Medium</a:t>
            </a:r>
            <a:r>
              <a:rPr lang="en-US" dirty="0"/>
              <a:t> on sub-trees of size 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6306" y="2675369"/>
            <a:ext cx="291367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Neumann: Query simplification: graceful degradation for join-order optimization.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320" y="2724661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50194" y="5023588"/>
            <a:ext cx="6975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O(n</a:t>
            </a:r>
            <a:r>
              <a:rPr lang="en-US" b="1" baseline="30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50195" y="4533483"/>
            <a:ext cx="6975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320" y="4273732"/>
            <a:ext cx="49662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647174" y="4214392"/>
            <a:ext cx="266281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Neumann, Bernhard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Radke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Adaptive Optimization of Very Large Join Queries.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8622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Order Benchmark (JOB)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Data: </a:t>
            </a:r>
            <a:r>
              <a:rPr lang="en-US" b="0" dirty="0"/>
              <a:t>Internet Movie Data Bases (IMDB)</a:t>
            </a:r>
          </a:p>
          <a:p>
            <a:r>
              <a:rPr lang="en-US" dirty="0"/>
              <a:t>Workload: </a:t>
            </a:r>
            <a:r>
              <a:rPr lang="en-US" b="0" dirty="0"/>
              <a:t>33 query templates, 2-6 variants / 3-16 joins per query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942" y="5487585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05024" y="5529149"/>
            <a:ext cx="716881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[Viktor Leis, Andrey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Gubichev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Atanas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Mirchev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Thomas Neumann: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Good Are Query Optimizers, Really?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9(3)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80" y="2226023"/>
            <a:ext cx="7945318" cy="31576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45773" y="4675909"/>
            <a:ext cx="18495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underestimate</a:t>
            </a:r>
          </a:p>
        </p:txBody>
      </p:sp>
    </p:spTree>
    <p:extLst>
      <p:ext uri="{BB962C8B-B14F-4D97-AF65-F5344CB8AC3E}">
        <p14:creationId xmlns:p14="http://schemas.microsoft.com/office/powerpoint/2010/main" val="242460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AQP Fundamentals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54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Success of SQL/Relational Model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Declarative:</a:t>
            </a:r>
            <a:r>
              <a:rPr lang="en-US" dirty="0"/>
              <a:t> what not how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Flexibility:</a:t>
            </a:r>
            <a:r>
              <a:rPr lang="en-US" dirty="0"/>
              <a:t> closure property </a:t>
            </a:r>
            <a:r>
              <a:rPr lang="en-US" dirty="0">
                <a:sym typeface="Wingdings" panose="05000000000000000000" pitchFamily="2" charset="2"/>
              </a:rPr>
              <a:t> composition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Automatic optimization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Physical data independence</a:t>
            </a:r>
          </a:p>
          <a:p>
            <a:pPr lvl="1"/>
            <a:endParaRPr lang="en-US" sz="1200" dirty="0"/>
          </a:p>
          <a:p>
            <a:r>
              <a:rPr lang="en-US" dirty="0"/>
              <a:t>Problems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Unknown statistics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(e.g., unreliable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cost model assumptions uniformity, independence)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Changing data / environment characteristics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(e.g., data integration, streams)</a:t>
            </a:r>
          </a:p>
          <a:p>
            <a:pPr lvl="1"/>
            <a:endParaRPr lang="en-US" sz="1200" dirty="0"/>
          </a:p>
          <a:p>
            <a:r>
              <a:rPr lang="en-US" dirty="0" err="1"/>
              <a:t>Adaptivity</a:t>
            </a:r>
            <a:endParaRPr lang="en-US" dirty="0"/>
          </a:p>
          <a:p>
            <a:pPr lvl="1"/>
            <a:r>
              <a:rPr lang="en-US" dirty="0"/>
              <a:t>Query optimization/processing adapts implementation to runtime conditions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Adaptive query processing</a:t>
            </a:r>
            <a:r>
              <a:rPr lang="en-US" dirty="0"/>
              <a:t> for fine-grained </a:t>
            </a:r>
            <a:r>
              <a:rPr lang="en-US" dirty="0" err="1"/>
              <a:t>adaptivity</a:t>
            </a:r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AQP Fundamentals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7076" y="699509"/>
            <a:ext cx="2692957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[Zachary G. Ives,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Amol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Deshpande,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Vijayshankar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Raman: Adaptive query processing: Why, How, When, and What Next?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2007,</a:t>
            </a:r>
            <a:b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http://www.cs.umd.edu/~amol/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talks/VLDB07-AQP-Tutorial.pdf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764" y="85087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31912" y="4240403"/>
                <a:ext cx="1899136" cy="63658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𝑎𝑝𝑝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≪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𝑒𝑛𝑣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912" y="4240403"/>
                <a:ext cx="1899136" cy="6365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7978" y="3252678"/>
            <a:ext cx="71234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476351" y="3252677"/>
            <a:ext cx="265276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Lohman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Query Optimization: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Are We There Yet?,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BTW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7123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AQP Control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MAPE </a:t>
            </a:r>
            <a:r>
              <a:rPr lang="de-DE" b="0" dirty="0"/>
              <a:t>(Measure/Monitor, </a:t>
            </a:r>
            <a:br>
              <a:rPr lang="de-DE" b="0" dirty="0"/>
            </a:br>
            <a:r>
              <a:rPr lang="de-DE" b="0" dirty="0"/>
              <a:t>Analyze, Plan, Execute/Actuate)</a:t>
            </a:r>
            <a:br>
              <a:rPr lang="de-DE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AQP Fundamentals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6604" y="3134607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ogen 15"/>
          <p:cNvSpPr/>
          <p:nvPr/>
        </p:nvSpPr>
        <p:spPr>
          <a:xfrm>
            <a:off x="1815600" y="2591707"/>
            <a:ext cx="5688632" cy="720080"/>
          </a:xfrm>
          <a:prstGeom prst="arc">
            <a:avLst>
              <a:gd name="adj1" fmla="val 17432119"/>
              <a:gd name="adj2" fmla="val 14500775"/>
            </a:avLst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bgerundetes Rechteck 16"/>
          <p:cNvSpPr/>
          <p:nvPr/>
        </p:nvSpPr>
        <p:spPr>
          <a:xfrm>
            <a:off x="735480" y="2663715"/>
            <a:ext cx="1440160" cy="576064"/>
          </a:xfrm>
          <a:prstGeom prst="round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bgerundetes Rechteck 17"/>
          <p:cNvSpPr/>
          <p:nvPr/>
        </p:nvSpPr>
        <p:spPr>
          <a:xfrm>
            <a:off x="7144192" y="2663715"/>
            <a:ext cx="1440160" cy="576064"/>
          </a:xfrm>
          <a:prstGeom prst="round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Actuate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bgerundetes Rechteck 18"/>
          <p:cNvSpPr/>
          <p:nvPr/>
        </p:nvSpPr>
        <p:spPr>
          <a:xfrm>
            <a:off x="4983952" y="2951747"/>
            <a:ext cx="1440160" cy="576064"/>
          </a:xfrm>
          <a:prstGeom prst="round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</a:p>
        </p:txBody>
      </p:sp>
      <p:sp>
        <p:nvSpPr>
          <p:cNvPr id="10" name="Abgerundetes Rechteck 19"/>
          <p:cNvSpPr/>
          <p:nvPr/>
        </p:nvSpPr>
        <p:spPr>
          <a:xfrm>
            <a:off x="2895720" y="2951747"/>
            <a:ext cx="1440160" cy="576064"/>
          </a:xfrm>
          <a:prstGeom prst="round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Analyze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1984" y="3599819"/>
            <a:ext cx="9525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522" y="3599820"/>
            <a:ext cx="127635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440" y="3325876"/>
            <a:ext cx="994023" cy="99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75662" y="4409828"/>
            <a:ext cx="28518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Measure what?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Measure when?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Measurement overhead? 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48263" y="4690504"/>
            <a:ext cx="2346159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Analyze / plan what?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Analyze / plan when?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Plan how far ahead?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Planning overhead?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35162" y="4403578"/>
            <a:ext cx="2422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Actuation: How to switch plans / routing?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Actuation overhead?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44042" y="771757"/>
            <a:ext cx="337627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[IBM: An architectural blueprint for autonomic computing, Technical Report,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9468" y="742716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4536846" y="1422988"/>
            <a:ext cx="378318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[Zachary G. Ives,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Amol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Deshpande,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Vijayshankar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Raman: Adaptive query processing: Why, How, When, and What Next?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7764" y="1493966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11201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(independent of COVID)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Virtual lectures</a:t>
            </a:r>
            <a:r>
              <a:rPr lang="en-US" dirty="0">
                <a:solidFill>
                  <a:schemeClr val="tx1"/>
                </a:solidFill>
              </a:rPr>
              <a:t> (recorded) until end of the year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hlinkClick r:id="rId2"/>
              </a:rPr>
              <a:t>https://tugraz.webex.com/meet/m.boehm</a:t>
            </a:r>
            <a:endParaRPr lang="en-US" dirty="0"/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Oral Exams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Oral exams, 45min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each, via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hlinkClick r:id="rId2"/>
              </a:rPr>
              <a:t>https://tugraz.webex.com/meet/m.boehm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Exam Slots: Feb 7 and Feb 8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3"/>
              </a:rPr>
              <a:t>https://doodle.com/poll/zqiat5svr4xng7g4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2754" y="4547976"/>
            <a:ext cx="11430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7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AQP Techniques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Spectrum of </a:t>
            </a:r>
            <a:r>
              <a:rPr lang="en-US" dirty="0" err="1"/>
              <a:t>Adaptivity</a:t>
            </a:r>
            <a:endParaRPr lang="en-US" dirty="0"/>
          </a:p>
          <a:p>
            <a:pPr lvl="1"/>
            <a:r>
              <a:rPr lang="en-US" dirty="0"/>
              <a:t>Temporal classification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#1 Inter-Query Optimization</a:t>
            </a:r>
          </a:p>
          <a:p>
            <a:pPr lvl="1"/>
            <a:r>
              <a:rPr lang="en-US" dirty="0"/>
              <a:t>As established in System R</a:t>
            </a:r>
          </a:p>
          <a:p>
            <a:pPr lvl="1"/>
            <a:r>
              <a:rPr lang="en-US" dirty="0"/>
              <a:t>Update statistics (ANALZE, RUNSTATS)</a:t>
            </a:r>
            <a:br>
              <a:rPr lang="en-US" dirty="0"/>
            </a:br>
            <a:r>
              <a:rPr lang="en-US" dirty="0"/>
              <a:t>(cardinalities, histograms, index low/high keys) </a:t>
            </a:r>
          </a:p>
          <a:p>
            <a:pPr lvl="1"/>
            <a:r>
              <a:rPr lang="en-US" dirty="0"/>
              <a:t>Rewrites, join ordering, pruning,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AQP Fundamentals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5432" y="4613827"/>
            <a:ext cx="3037589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[Patricia G.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Selinger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Morton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Astrahan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Donald D. Chamberlin, Raymond A. Lorie, Thomas G. Price: Access Path Selection in a Relational Database Management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1979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341" y="4765279"/>
            <a:ext cx="49609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63" y="2097410"/>
            <a:ext cx="7795842" cy="1921734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5400000">
            <a:off x="1444377" y="393030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341" y="137099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612195" y="1300653"/>
            <a:ext cx="371082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Amol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Deshpande,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Vijayshankar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Raman: Adaptive query processing: why, how, when, what next.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8373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ANALYZE and EXPLAIN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</a:t>
            </a:r>
            <a:r>
              <a:rPr lang="en-US" sz="1800" b="1" dirty="0">
                <a:solidFill>
                  <a:schemeClr val="accent1"/>
                </a:solidFill>
                <a:latin typeface="Consolas" panose="020B0609020204030204" pitchFamily="49" charset="0"/>
              </a:rPr>
              <a:t>EXPLAIN</a:t>
            </a:r>
            <a:r>
              <a:rPr lang="en-US" sz="1800" b="1" dirty="0">
                <a:latin typeface="Consolas" panose="020B0609020204030204" pitchFamily="49" charset="0"/>
              </a:rPr>
              <a:t> SELECT</a:t>
            </a:r>
            <a:r>
              <a:rPr lang="en-US" sz="1800" b="0" dirty="0">
                <a:latin typeface="Consolas" panose="020B0609020204030204" pitchFamily="49" charset="0"/>
              </a:rPr>
              <a:t> * </a:t>
            </a:r>
            <a:r>
              <a:rPr lang="en-US" sz="1800" b="1" dirty="0">
                <a:latin typeface="Consolas" panose="020B0609020204030204" pitchFamily="49" charset="0"/>
              </a:rPr>
              <a:t>FROM</a:t>
            </a:r>
            <a:r>
              <a:rPr lang="en-US" sz="1800" b="0" dirty="0">
                <a:latin typeface="Consolas" panose="020B0609020204030204" pitchFamily="49" charset="0"/>
              </a:rPr>
              <a:t> Participant </a:t>
            </a:r>
            <a:r>
              <a:rPr lang="en-US" sz="1800" b="1" dirty="0">
                <a:latin typeface="Consolas" panose="020B0609020204030204" pitchFamily="49" charset="0"/>
              </a:rPr>
              <a:t>AS</a:t>
            </a:r>
            <a:r>
              <a:rPr lang="en-US" sz="1800" b="0" dirty="0">
                <a:latin typeface="Consolas" panose="020B0609020204030204" pitchFamily="49" charset="0"/>
              </a:rPr>
              <a:t> R, Locale </a:t>
            </a:r>
            <a:r>
              <a:rPr lang="en-US" sz="1800" b="1" dirty="0">
                <a:latin typeface="Consolas" panose="020B0609020204030204" pitchFamily="49" charset="0"/>
              </a:rPr>
              <a:t>AS</a:t>
            </a:r>
            <a:r>
              <a:rPr lang="en-US" sz="1800" b="0" dirty="0">
                <a:latin typeface="Consolas" panose="020B0609020204030204" pitchFamily="49" charset="0"/>
              </a:rPr>
              <a:t> S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br>
              <a:rPr lang="en-US" sz="1800" dirty="0">
                <a:latin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</a:rPr>
              <a:t>        </a:t>
            </a:r>
            <a:r>
              <a:rPr lang="en-US" sz="1800" b="1" dirty="0">
                <a:latin typeface="Consolas" panose="020B0609020204030204" pitchFamily="49" charset="0"/>
              </a:rPr>
              <a:t>WHERE</a:t>
            </a:r>
            <a:r>
              <a:rPr lang="en-US" sz="1800" b="0" dirty="0">
                <a:latin typeface="Consolas" panose="020B0609020204030204" pitchFamily="49" charset="0"/>
              </a:rPr>
              <a:t> R.LID=S.LID;</a:t>
            </a: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Step 2: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ANALYZE</a:t>
            </a:r>
            <a:r>
              <a:rPr lang="en-US" b="0" dirty="0">
                <a:latin typeface="Consolas" panose="020B0609020204030204" pitchFamily="49" charset="0"/>
              </a:rPr>
              <a:t> Participant, Locale;</a:t>
            </a:r>
          </a:p>
          <a:p>
            <a:pPr lvl="1"/>
            <a:endParaRPr lang="en-US" sz="700" dirty="0">
              <a:latin typeface="Consolas" panose="020B0609020204030204" pitchFamily="49" charset="0"/>
            </a:endParaRPr>
          </a:p>
          <a:p>
            <a:r>
              <a:rPr lang="en-US" dirty="0"/>
              <a:t>Step 3: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EXPLAIN</a:t>
            </a:r>
            <a:r>
              <a:rPr lang="en-US" sz="1800" dirty="0">
                <a:latin typeface="Consolas" panose="020B0609020204030204" pitchFamily="49" charset="0"/>
              </a:rPr>
              <a:t> SELECT</a:t>
            </a:r>
            <a:r>
              <a:rPr lang="en-US" sz="1800" b="0" dirty="0">
                <a:latin typeface="Consolas" panose="020B0609020204030204" pitchFamily="49" charset="0"/>
              </a:rPr>
              <a:t> * </a:t>
            </a:r>
            <a:r>
              <a:rPr lang="en-US" sz="1800" dirty="0">
                <a:latin typeface="Consolas" panose="020B0609020204030204" pitchFamily="49" charset="0"/>
              </a:rPr>
              <a:t>FROM</a:t>
            </a:r>
            <a:r>
              <a:rPr lang="en-US" sz="1800" b="0" dirty="0">
                <a:latin typeface="Consolas" panose="020B0609020204030204" pitchFamily="49" charset="0"/>
              </a:rPr>
              <a:t> Participant </a:t>
            </a:r>
            <a:r>
              <a:rPr lang="en-US" sz="1800" dirty="0">
                <a:latin typeface="Consolas" panose="020B0609020204030204" pitchFamily="49" charset="0"/>
              </a:rPr>
              <a:t>AS</a:t>
            </a:r>
            <a:r>
              <a:rPr lang="en-US" sz="1800" b="0" dirty="0">
                <a:latin typeface="Consolas" panose="020B0609020204030204" pitchFamily="49" charset="0"/>
              </a:rPr>
              <a:t> R, Locale </a:t>
            </a:r>
            <a:r>
              <a:rPr lang="en-US" sz="1800" dirty="0">
                <a:latin typeface="Consolas" panose="020B0609020204030204" pitchFamily="49" charset="0"/>
              </a:rPr>
              <a:t>AS</a:t>
            </a:r>
            <a:r>
              <a:rPr lang="en-US" sz="1800" b="0" dirty="0">
                <a:latin typeface="Consolas" panose="020B0609020204030204" pitchFamily="49" charset="0"/>
              </a:rPr>
              <a:t> S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br>
              <a:rPr lang="en-US" sz="1800" dirty="0">
                <a:latin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</a:rPr>
              <a:t>        WHERE</a:t>
            </a:r>
            <a:r>
              <a:rPr lang="en-US" sz="1800" b="0" dirty="0">
                <a:latin typeface="Consolas" panose="020B0609020204030204" pitchFamily="49" charset="0"/>
              </a:rPr>
              <a:t> R.LID=S.LID;</a:t>
            </a:r>
            <a:br>
              <a:rPr lang="en-US" sz="1800" dirty="0">
                <a:latin typeface="Consolas" panose="020B0609020204030204" pitchFamily="49" charset="0"/>
              </a:rPr>
            </a:b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AQP Fundamentals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4838" y="1959431"/>
            <a:ext cx="7114232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Hash Join (.. rows=70 width=1592)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Hash Cond:(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s.lid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r.lid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-&gt;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Seq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Scan on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locale 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(..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rows=140 width=520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-&gt;  Hash (.. rows=70 width=1072)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  -&gt;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Seq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Scan on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participant 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(..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rows=70 width=1072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6515" y="4573680"/>
            <a:ext cx="7114232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Hash Join (.. rows=17 width=47)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Hash Cond:(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r.lid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s.lid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-&gt;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Seq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Scan on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participant 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(..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rows=17 width=30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-&gt;  Hash (.. rows=11 width=17)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  -&gt;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Seq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Scan on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locale 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(..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rows=11 width=17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5878" y="5215092"/>
            <a:ext cx="125604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38682" y="2661110"/>
            <a:ext cx="7938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build side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7847764" y="2773346"/>
            <a:ext cx="231114" cy="456738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9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 Inter-Query Optimization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AQP Fundamentals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555711" y="4028063"/>
            <a:ext cx="2144390" cy="1898483"/>
            <a:chOff x="183924" y="4560624"/>
            <a:chExt cx="2144390" cy="1898483"/>
          </a:xfrm>
        </p:grpSpPr>
        <p:sp>
          <p:nvSpPr>
            <p:cNvPr id="5" name="Textfeld 3"/>
            <p:cNvSpPr txBox="1"/>
            <p:nvPr/>
          </p:nvSpPr>
          <p:spPr>
            <a:xfrm>
              <a:off x="904122" y="5007032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6" name="Textfeld 4"/>
            <p:cNvSpPr txBox="1"/>
            <p:nvPr/>
          </p:nvSpPr>
          <p:spPr>
            <a:xfrm>
              <a:off x="538634" y="5466928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7" name="Textfeld 5"/>
            <p:cNvSpPr txBox="1"/>
            <p:nvPr/>
          </p:nvSpPr>
          <p:spPr>
            <a:xfrm>
              <a:off x="1291190" y="4560624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8" name="Textfeld 6"/>
            <p:cNvSpPr txBox="1"/>
            <p:nvPr/>
          </p:nvSpPr>
          <p:spPr>
            <a:xfrm>
              <a:off x="183924" y="6058997"/>
              <a:ext cx="6392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9" name="Textfeld 7"/>
            <p:cNvSpPr txBox="1"/>
            <p:nvPr/>
          </p:nvSpPr>
          <p:spPr>
            <a:xfrm>
              <a:off x="797575" y="6057649"/>
              <a:ext cx="608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  <p:sp>
          <p:nvSpPr>
            <p:cNvPr id="10" name="Textfeld 8"/>
            <p:cNvSpPr txBox="1"/>
            <p:nvPr/>
          </p:nvSpPr>
          <p:spPr>
            <a:xfrm>
              <a:off x="1184643" y="5554597"/>
              <a:ext cx="690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feld 9"/>
            <p:cNvSpPr txBox="1"/>
            <p:nvPr/>
          </p:nvSpPr>
          <p:spPr>
            <a:xfrm>
              <a:off x="1500233" y="5109532"/>
              <a:ext cx="8280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cxnSp>
          <p:nvCxnSpPr>
            <p:cNvPr id="12" name="Gerade Verbindung 10"/>
            <p:cNvCxnSpPr/>
            <p:nvPr/>
          </p:nvCxnSpPr>
          <p:spPr>
            <a:xfrm rot="5400000" flipH="1" flipV="1">
              <a:off x="515705" y="6034721"/>
              <a:ext cx="145656" cy="809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1"/>
            <p:cNvCxnSpPr/>
            <p:nvPr/>
          </p:nvCxnSpPr>
          <p:spPr>
            <a:xfrm rot="16200000" flipV="1">
              <a:off x="902774" y="6017188"/>
              <a:ext cx="130820" cy="984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2"/>
            <p:cNvCxnSpPr/>
            <p:nvPr/>
          </p:nvCxnSpPr>
          <p:spPr>
            <a:xfrm rot="16200000" flipV="1">
              <a:off x="1297934" y="5522228"/>
              <a:ext cx="130820" cy="984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3"/>
            <p:cNvCxnSpPr/>
            <p:nvPr/>
          </p:nvCxnSpPr>
          <p:spPr>
            <a:xfrm rot="16200000" flipV="1">
              <a:off x="1662077" y="5069072"/>
              <a:ext cx="130820" cy="984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4"/>
            <p:cNvCxnSpPr/>
            <p:nvPr/>
          </p:nvCxnSpPr>
          <p:spPr>
            <a:xfrm rot="5400000" flipH="1" flipV="1">
              <a:off x="878498" y="5531666"/>
              <a:ext cx="145656" cy="809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5"/>
            <p:cNvCxnSpPr/>
            <p:nvPr/>
          </p:nvCxnSpPr>
          <p:spPr>
            <a:xfrm rot="5400000" flipH="1" flipV="1">
              <a:off x="1242639" y="5070420"/>
              <a:ext cx="145656" cy="809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6"/>
            <p:cNvCxnSpPr>
              <a:endCxn id="7" idx="0"/>
            </p:cNvCxnSpPr>
            <p:nvPr/>
          </p:nvCxnSpPr>
          <p:spPr>
            <a:xfrm rot="5400000" flipH="1" flipV="1">
              <a:off x="1434823" y="4661096"/>
              <a:ext cx="203646" cy="27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feld 17"/>
          <p:cNvSpPr txBox="1"/>
          <p:nvPr/>
        </p:nvSpPr>
        <p:spPr>
          <a:xfrm>
            <a:off x="519894" y="2355184"/>
            <a:ext cx="24142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b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R, S, T, U</a:t>
            </a:r>
            <a:b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R.a=S.a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R.a=T.a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R.a=U.a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177059" y="2343044"/>
            <a:ext cx="2981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>
                <a:latin typeface="Calibri" panose="020F0502020204030204" pitchFamily="34" charset="0"/>
                <a:cs typeface="Calibri" panose="020F0502020204030204" pitchFamily="34" charset="0"/>
              </a:rPr>
              <a:t>Update Statistics</a:t>
            </a:r>
          </a:p>
          <a:p>
            <a:pPr algn="ctr"/>
            <a:endParaRPr lang="de-DE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dirty="0">
                <a:latin typeface="Consolas" panose="020B0609020204030204" pitchFamily="49" charset="0"/>
                <a:cs typeface="Calibri" panose="020F0502020204030204" pitchFamily="34" charset="0"/>
              </a:rPr>
              <a:t>RUNSTATS ON TABLE </a:t>
            </a:r>
            <a:r>
              <a:rPr lang="en-US" sz="1800" b="0" dirty="0"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endParaRPr lang="en-US" sz="18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ctr"/>
            <a:r>
              <a:rPr lang="en-US" sz="1800" dirty="0">
                <a:latin typeface="Consolas" panose="020B0609020204030204" pitchFamily="49" charset="0"/>
                <a:cs typeface="Calibri" panose="020F0502020204030204" pitchFamily="34" charset="0"/>
              </a:rPr>
              <a:t>RUNSTATS ON TABLE </a:t>
            </a:r>
            <a:r>
              <a:rPr lang="en-US" sz="1800" b="0" dirty="0"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endParaRPr lang="en-US" sz="18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ctr"/>
            <a:r>
              <a:rPr lang="en-US" sz="1800" dirty="0">
                <a:latin typeface="Consolas" panose="020B0609020204030204" pitchFamily="49" charset="0"/>
                <a:cs typeface="Calibri" panose="020F0502020204030204" pitchFamily="34" charset="0"/>
              </a:rPr>
              <a:t>RUNSTATS ON TABLE </a:t>
            </a:r>
            <a:r>
              <a:rPr lang="en-US" sz="1800" b="0" dirty="0">
                <a:latin typeface="Consolas" panose="020B0609020204030204" pitchFamily="49" charset="0"/>
                <a:cs typeface="Calibri" panose="020F0502020204030204" pitchFamily="34" charset="0"/>
              </a:rPr>
              <a:t>T</a:t>
            </a:r>
            <a:endParaRPr lang="en-US" sz="18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ctr"/>
            <a:r>
              <a:rPr lang="en-US" sz="1800" dirty="0">
                <a:latin typeface="Consolas" panose="020B0609020204030204" pitchFamily="49" charset="0"/>
                <a:cs typeface="Calibri" panose="020F0502020204030204" pitchFamily="34" charset="0"/>
              </a:rPr>
              <a:t>RUNSTATS ON TABLE </a:t>
            </a:r>
            <a:r>
              <a:rPr lang="en-US" sz="1800" b="0" dirty="0">
                <a:latin typeface="Consolas" panose="020B0609020204030204" pitchFamily="49" charset="0"/>
                <a:cs typeface="Calibri" panose="020F0502020204030204" pitchFamily="34" charset="0"/>
              </a:rPr>
              <a:t>U</a:t>
            </a:r>
            <a:endParaRPr lang="en-US" sz="18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710957" y="4037588"/>
            <a:ext cx="2144390" cy="1898483"/>
            <a:chOff x="6298975" y="4570149"/>
            <a:chExt cx="2144390" cy="1898483"/>
          </a:xfrm>
        </p:grpSpPr>
        <p:sp>
          <p:nvSpPr>
            <p:cNvPr id="22" name="Textfeld 36"/>
            <p:cNvSpPr txBox="1"/>
            <p:nvPr/>
          </p:nvSpPr>
          <p:spPr>
            <a:xfrm>
              <a:off x="7019173" y="5016557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23" name="Textfeld 37"/>
            <p:cNvSpPr txBox="1"/>
            <p:nvPr/>
          </p:nvSpPr>
          <p:spPr>
            <a:xfrm>
              <a:off x="6653685" y="5476453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24" name="Textfeld 38"/>
            <p:cNvSpPr txBox="1"/>
            <p:nvPr/>
          </p:nvSpPr>
          <p:spPr>
            <a:xfrm>
              <a:off x="7406241" y="4570149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25" name="Textfeld 39"/>
            <p:cNvSpPr txBox="1"/>
            <p:nvPr/>
          </p:nvSpPr>
          <p:spPr>
            <a:xfrm>
              <a:off x="6298975" y="6068522"/>
              <a:ext cx="6392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26" name="Textfeld 40"/>
            <p:cNvSpPr txBox="1"/>
            <p:nvPr/>
          </p:nvSpPr>
          <p:spPr>
            <a:xfrm>
              <a:off x="6912626" y="6067174"/>
              <a:ext cx="608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sp>
          <p:nvSpPr>
            <p:cNvPr id="27" name="Textfeld 41"/>
            <p:cNvSpPr txBox="1"/>
            <p:nvPr/>
          </p:nvSpPr>
          <p:spPr>
            <a:xfrm>
              <a:off x="7299694" y="5564122"/>
              <a:ext cx="690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sp>
          <p:nvSpPr>
            <p:cNvPr id="28" name="Textfeld 42"/>
            <p:cNvSpPr txBox="1"/>
            <p:nvPr/>
          </p:nvSpPr>
          <p:spPr>
            <a:xfrm>
              <a:off x="7615284" y="5119057"/>
              <a:ext cx="8280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  <p:cxnSp>
          <p:nvCxnSpPr>
            <p:cNvPr id="29" name="Gerade Verbindung 43"/>
            <p:cNvCxnSpPr/>
            <p:nvPr/>
          </p:nvCxnSpPr>
          <p:spPr>
            <a:xfrm rot="5400000" flipH="1" flipV="1">
              <a:off x="6630756" y="6044246"/>
              <a:ext cx="145656" cy="809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44"/>
            <p:cNvCxnSpPr/>
            <p:nvPr/>
          </p:nvCxnSpPr>
          <p:spPr>
            <a:xfrm rot="16200000" flipV="1">
              <a:off x="7017825" y="6026713"/>
              <a:ext cx="130820" cy="984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45"/>
            <p:cNvCxnSpPr/>
            <p:nvPr/>
          </p:nvCxnSpPr>
          <p:spPr>
            <a:xfrm rot="16200000" flipV="1">
              <a:off x="7412985" y="5531753"/>
              <a:ext cx="130820" cy="984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46"/>
            <p:cNvCxnSpPr/>
            <p:nvPr/>
          </p:nvCxnSpPr>
          <p:spPr>
            <a:xfrm rot="16200000" flipV="1">
              <a:off x="7777128" y="5078597"/>
              <a:ext cx="130820" cy="984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47"/>
            <p:cNvCxnSpPr/>
            <p:nvPr/>
          </p:nvCxnSpPr>
          <p:spPr>
            <a:xfrm rot="5400000" flipH="1" flipV="1">
              <a:off x="6993549" y="5541191"/>
              <a:ext cx="145656" cy="809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48"/>
            <p:cNvCxnSpPr/>
            <p:nvPr/>
          </p:nvCxnSpPr>
          <p:spPr>
            <a:xfrm rot="5400000" flipH="1" flipV="1">
              <a:off x="7357690" y="5079945"/>
              <a:ext cx="145656" cy="809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49"/>
            <p:cNvCxnSpPr>
              <a:endCxn id="24" idx="0"/>
            </p:cNvCxnSpPr>
            <p:nvPr/>
          </p:nvCxnSpPr>
          <p:spPr>
            <a:xfrm rot="5400000" flipH="1" flipV="1">
              <a:off x="7549874" y="4670621"/>
              <a:ext cx="203646" cy="27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5278838" y="1161838"/>
            <a:ext cx="3609975" cy="924719"/>
            <a:chOff x="5057775" y="800100"/>
            <a:chExt cx="3609975" cy="924719"/>
          </a:xfrm>
        </p:grpSpPr>
        <p:cxnSp>
          <p:nvCxnSpPr>
            <p:cNvPr id="38" name="Gerade Verbindung mit Pfeil 53"/>
            <p:cNvCxnSpPr/>
            <p:nvPr/>
          </p:nvCxnSpPr>
          <p:spPr>
            <a:xfrm>
              <a:off x="5057775" y="1504950"/>
              <a:ext cx="3609975" cy="19050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54"/>
            <p:cNvCxnSpPr/>
            <p:nvPr/>
          </p:nvCxnSpPr>
          <p:spPr>
            <a:xfrm rot="5400000">
              <a:off x="5343525" y="1409700"/>
              <a:ext cx="190500" cy="158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57"/>
            <p:cNvCxnSpPr/>
            <p:nvPr/>
          </p:nvCxnSpPr>
          <p:spPr>
            <a:xfrm rot="5400000">
              <a:off x="6172200" y="1409700"/>
              <a:ext cx="190500" cy="158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58"/>
            <p:cNvCxnSpPr/>
            <p:nvPr/>
          </p:nvCxnSpPr>
          <p:spPr>
            <a:xfrm rot="5400000">
              <a:off x="6581775" y="1409700"/>
              <a:ext cx="190500" cy="158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60"/>
            <p:cNvCxnSpPr/>
            <p:nvPr/>
          </p:nvCxnSpPr>
          <p:spPr>
            <a:xfrm rot="5400000">
              <a:off x="7419975" y="1409700"/>
              <a:ext cx="190500" cy="158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61"/>
            <p:cNvCxnSpPr/>
            <p:nvPr/>
          </p:nvCxnSpPr>
          <p:spPr>
            <a:xfrm rot="5400000">
              <a:off x="6772275" y="1409700"/>
              <a:ext cx="190500" cy="158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62"/>
            <p:cNvCxnSpPr/>
            <p:nvPr/>
          </p:nvCxnSpPr>
          <p:spPr>
            <a:xfrm rot="5400000">
              <a:off x="8248650" y="1409700"/>
              <a:ext cx="190500" cy="158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feld 63"/>
            <p:cNvSpPr txBox="1"/>
            <p:nvPr/>
          </p:nvSpPr>
          <p:spPr>
            <a:xfrm>
              <a:off x="5240846" y="1019175"/>
              <a:ext cx="414909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  <a:r>
                <a:rPr lang="de-DE" sz="14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6" name="Textfeld 65"/>
            <p:cNvSpPr txBox="1"/>
            <p:nvPr/>
          </p:nvSpPr>
          <p:spPr>
            <a:xfrm>
              <a:off x="6069521" y="1019175"/>
              <a:ext cx="414909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  <a:r>
                <a:rPr lang="de-DE" sz="14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7" name="Textfeld 66"/>
            <p:cNvSpPr txBox="1"/>
            <p:nvPr/>
          </p:nvSpPr>
          <p:spPr>
            <a:xfrm>
              <a:off x="6469571" y="1028700"/>
              <a:ext cx="414909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  <a:r>
                <a:rPr lang="de-DE" sz="14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8" name="Textfeld 67"/>
            <p:cNvSpPr txBox="1"/>
            <p:nvPr/>
          </p:nvSpPr>
          <p:spPr>
            <a:xfrm>
              <a:off x="6660071" y="1028700"/>
              <a:ext cx="414909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  <a:r>
                <a:rPr lang="de-DE" sz="14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9" name="Textfeld 68"/>
            <p:cNvSpPr txBox="1"/>
            <p:nvPr/>
          </p:nvSpPr>
          <p:spPr>
            <a:xfrm>
              <a:off x="7317296" y="1028700"/>
              <a:ext cx="414909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  <a:r>
                <a:rPr lang="de-DE" sz="14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50" name="Textfeld 69"/>
            <p:cNvSpPr txBox="1"/>
            <p:nvPr/>
          </p:nvSpPr>
          <p:spPr>
            <a:xfrm>
              <a:off x="8136446" y="1028700"/>
              <a:ext cx="414909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  <a:r>
                <a:rPr lang="de-DE" sz="14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cxnSp>
          <p:nvCxnSpPr>
            <p:cNvPr id="51" name="Gerade Verbindung mit Pfeil 70"/>
            <p:cNvCxnSpPr/>
            <p:nvPr/>
          </p:nvCxnSpPr>
          <p:spPr>
            <a:xfrm rot="5400000">
              <a:off x="5334000" y="1628775"/>
              <a:ext cx="190500" cy="158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mit Pfeil 71"/>
            <p:cNvCxnSpPr/>
            <p:nvPr/>
          </p:nvCxnSpPr>
          <p:spPr>
            <a:xfrm rot="5400000">
              <a:off x="6162675" y="1628775"/>
              <a:ext cx="190500" cy="158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mit Pfeil 72"/>
            <p:cNvCxnSpPr/>
            <p:nvPr/>
          </p:nvCxnSpPr>
          <p:spPr>
            <a:xfrm rot="5400000">
              <a:off x="6572250" y="1628775"/>
              <a:ext cx="190500" cy="158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mit Pfeil 73"/>
            <p:cNvCxnSpPr/>
            <p:nvPr/>
          </p:nvCxnSpPr>
          <p:spPr>
            <a:xfrm rot="5400000">
              <a:off x="7410450" y="1628775"/>
              <a:ext cx="190500" cy="158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mit Pfeil 74"/>
            <p:cNvCxnSpPr/>
            <p:nvPr/>
          </p:nvCxnSpPr>
          <p:spPr>
            <a:xfrm rot="5400000">
              <a:off x="6762750" y="1628775"/>
              <a:ext cx="190500" cy="158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mit Pfeil 75"/>
            <p:cNvCxnSpPr/>
            <p:nvPr/>
          </p:nvCxnSpPr>
          <p:spPr>
            <a:xfrm rot="5400000">
              <a:off x="8239125" y="1628775"/>
              <a:ext cx="190500" cy="158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mit Pfeil 81"/>
            <p:cNvCxnSpPr/>
            <p:nvPr/>
          </p:nvCxnSpPr>
          <p:spPr>
            <a:xfrm rot="5400000">
              <a:off x="5576094" y="1271587"/>
              <a:ext cx="467519" cy="794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mit Pfeil 83"/>
            <p:cNvCxnSpPr/>
            <p:nvPr/>
          </p:nvCxnSpPr>
          <p:spPr>
            <a:xfrm rot="5400000">
              <a:off x="6957219" y="1290638"/>
              <a:ext cx="467519" cy="794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feld 84"/>
            <p:cNvSpPr txBox="1"/>
            <p:nvPr/>
          </p:nvSpPr>
          <p:spPr>
            <a:xfrm>
              <a:off x="5173359" y="800100"/>
              <a:ext cx="13023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runstats</a:t>
              </a:r>
              <a:endParaRPr lang="de-DE" sz="14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Textfeld 85"/>
            <p:cNvSpPr txBox="1"/>
            <p:nvPr/>
          </p:nvSpPr>
          <p:spPr>
            <a:xfrm>
              <a:off x="6544959" y="819150"/>
              <a:ext cx="13023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runstats</a:t>
              </a:r>
              <a:endParaRPr lang="de-DE" sz="14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6" name="Right Arrow 65"/>
          <p:cNvSpPr/>
          <p:nvPr/>
        </p:nvSpPr>
        <p:spPr>
          <a:xfrm>
            <a:off x="3050420" y="2363140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feld 17"/>
          <p:cNvSpPr txBox="1"/>
          <p:nvPr/>
        </p:nvSpPr>
        <p:spPr>
          <a:xfrm>
            <a:off x="6610879" y="2356859"/>
            <a:ext cx="24142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b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R, S, T, U</a:t>
            </a:r>
            <a:b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R.a=S.a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R.a=T.a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R.a=U.a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8" name="Right Arrow 67"/>
          <p:cNvSpPr/>
          <p:nvPr/>
        </p:nvSpPr>
        <p:spPr>
          <a:xfrm>
            <a:off x="5996270" y="2374865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feld 18"/>
          <p:cNvSpPr txBox="1"/>
          <p:nvPr/>
        </p:nvSpPr>
        <p:spPr>
          <a:xfrm>
            <a:off x="3449822" y="4530882"/>
            <a:ext cx="2518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cache invalidation 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de-DE"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 optimization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after statistics update</a:t>
            </a:r>
          </a:p>
        </p:txBody>
      </p:sp>
    </p:spTree>
    <p:extLst>
      <p:ext uri="{BB962C8B-B14F-4D97-AF65-F5344CB8AC3E}">
        <p14:creationId xmlns:p14="http://schemas.microsoft.com/office/powerpoint/2010/main" val="261048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66" grpId="0" animBg="1"/>
      <p:bldP spid="67" grpId="0"/>
      <p:bldP spid="68" grpId="0" animBg="1"/>
      <p:bldP spid="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 Late Binding (Staged Execution)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</a:t>
            </a:r>
          </a:p>
          <a:p>
            <a:pPr lvl="1"/>
            <a:r>
              <a:rPr lang="de-DE" dirty="0"/>
              <a:t>Use </a:t>
            </a:r>
            <a:r>
              <a:rPr lang="de-DE" b="1" dirty="0">
                <a:solidFill>
                  <a:srgbClr val="7889FB"/>
                </a:solidFill>
              </a:rPr>
              <a:t>natural blocking/materialization points</a:t>
            </a:r>
            <a:r>
              <a:rPr lang="de-DE" dirty="0"/>
              <a:t> (sort, group-by)</a:t>
            </a:r>
            <a:br>
              <a:rPr lang="de-DE" dirty="0"/>
            </a:br>
            <a:r>
              <a:rPr lang="de-DE" dirty="0"/>
              <a:t>within a plan for reoptimization and plan change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AQP Fundamentals</a:t>
            </a:r>
          </a:p>
        </p:txBody>
      </p:sp>
      <p:sp>
        <p:nvSpPr>
          <p:cNvPr id="19" name="Textfeld 17"/>
          <p:cNvSpPr txBox="1"/>
          <p:nvPr/>
        </p:nvSpPr>
        <p:spPr>
          <a:xfrm>
            <a:off x="205064" y="2989323"/>
            <a:ext cx="3300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b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R, S, T, U</a:t>
            </a:r>
            <a:b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R.a=S.a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R.a=T.a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R.a=U.a</a:t>
            </a:r>
          </a:p>
          <a:p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GROUP BY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R.a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3113642" y="2736240"/>
            <a:ext cx="2058665" cy="2692600"/>
            <a:chOff x="2048520" y="3489864"/>
            <a:chExt cx="2058665" cy="2692600"/>
          </a:xfrm>
        </p:grpSpPr>
        <p:sp>
          <p:nvSpPr>
            <p:cNvPr id="24" name="Textfeld 30"/>
            <p:cNvSpPr txBox="1"/>
            <p:nvPr/>
          </p:nvSpPr>
          <p:spPr>
            <a:xfrm>
              <a:off x="2682993" y="4282714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25" name="Textfeld 31"/>
            <p:cNvSpPr txBox="1"/>
            <p:nvPr/>
          </p:nvSpPr>
          <p:spPr>
            <a:xfrm>
              <a:off x="2403230" y="5180760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26" name="Textfeld 32"/>
            <p:cNvSpPr txBox="1"/>
            <p:nvPr/>
          </p:nvSpPr>
          <p:spPr>
            <a:xfrm>
              <a:off x="3070061" y="3836306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27" name="Textfeld 33"/>
            <p:cNvSpPr txBox="1"/>
            <p:nvPr/>
          </p:nvSpPr>
          <p:spPr>
            <a:xfrm>
              <a:off x="2048520" y="5782354"/>
              <a:ext cx="6392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28" name="Textfeld 34"/>
            <p:cNvSpPr txBox="1"/>
            <p:nvPr/>
          </p:nvSpPr>
          <p:spPr>
            <a:xfrm>
              <a:off x="2662171" y="5781006"/>
              <a:ext cx="608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  <p:sp>
          <p:nvSpPr>
            <p:cNvPr id="29" name="Textfeld 35"/>
            <p:cNvSpPr txBox="1"/>
            <p:nvPr/>
          </p:nvSpPr>
          <p:spPr>
            <a:xfrm>
              <a:off x="2963514" y="4830279"/>
              <a:ext cx="690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sp>
          <p:nvSpPr>
            <p:cNvPr id="30" name="Textfeld 36"/>
            <p:cNvSpPr txBox="1"/>
            <p:nvPr/>
          </p:nvSpPr>
          <p:spPr>
            <a:xfrm>
              <a:off x="3279104" y="4385214"/>
              <a:ext cx="8280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cxnSp>
          <p:nvCxnSpPr>
            <p:cNvPr id="31" name="Gerade Verbindung 37"/>
            <p:cNvCxnSpPr/>
            <p:nvPr/>
          </p:nvCxnSpPr>
          <p:spPr>
            <a:xfrm rot="5400000" flipH="1" flipV="1">
              <a:off x="2380301" y="5748553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8"/>
            <p:cNvCxnSpPr/>
            <p:nvPr/>
          </p:nvCxnSpPr>
          <p:spPr>
            <a:xfrm rot="16200000" flipV="1">
              <a:off x="2767370" y="5731020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9"/>
            <p:cNvCxnSpPr/>
            <p:nvPr/>
          </p:nvCxnSpPr>
          <p:spPr>
            <a:xfrm rot="16200000" flipV="1">
              <a:off x="3076805" y="4797910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40"/>
            <p:cNvCxnSpPr/>
            <p:nvPr/>
          </p:nvCxnSpPr>
          <p:spPr>
            <a:xfrm rot="16200000" flipV="1">
              <a:off x="3440948" y="4344754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41"/>
            <p:cNvCxnSpPr/>
            <p:nvPr/>
          </p:nvCxnSpPr>
          <p:spPr>
            <a:xfrm rot="5400000" flipH="1" flipV="1">
              <a:off x="2657369" y="4807348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42"/>
            <p:cNvCxnSpPr/>
            <p:nvPr/>
          </p:nvCxnSpPr>
          <p:spPr>
            <a:xfrm rot="5400000" flipH="1" flipV="1">
              <a:off x="3021510" y="4346102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43"/>
            <p:cNvCxnSpPr>
              <a:endCxn id="26" idx="0"/>
            </p:cNvCxnSpPr>
            <p:nvPr/>
          </p:nvCxnSpPr>
          <p:spPr>
            <a:xfrm rot="5400000" flipH="1" flipV="1">
              <a:off x="3213694" y="3936778"/>
              <a:ext cx="203646" cy="2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44"/>
            <p:cNvSpPr txBox="1"/>
            <p:nvPr/>
          </p:nvSpPr>
          <p:spPr>
            <a:xfrm>
              <a:off x="2496407" y="4804314"/>
              <a:ext cx="34138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γ</a:t>
              </a:r>
              <a:endParaRPr lang="de-DE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feld 45"/>
            <p:cNvSpPr txBox="1"/>
            <p:nvPr/>
          </p:nvSpPr>
          <p:spPr>
            <a:xfrm>
              <a:off x="3021930" y="3489864"/>
              <a:ext cx="6047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γ</a:t>
              </a:r>
              <a:endParaRPr lang="de-DE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0" name="Gerade Verbindung 46"/>
            <p:cNvCxnSpPr/>
            <p:nvPr/>
          </p:nvCxnSpPr>
          <p:spPr>
            <a:xfrm rot="5400000" flipH="1" flipV="1">
              <a:off x="2567982" y="5282089"/>
              <a:ext cx="176783" cy="24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6924598" y="1922316"/>
            <a:ext cx="1805983" cy="1740525"/>
            <a:chOff x="6160925" y="1168693"/>
            <a:chExt cx="1805983" cy="1740525"/>
          </a:xfrm>
        </p:grpSpPr>
        <p:sp>
          <p:nvSpPr>
            <p:cNvPr id="45" name="Textfeld 54"/>
            <p:cNvSpPr txBox="1"/>
            <p:nvPr/>
          </p:nvSpPr>
          <p:spPr>
            <a:xfrm>
              <a:off x="6542716" y="1961543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47" name="Textfeld 56"/>
            <p:cNvSpPr txBox="1"/>
            <p:nvPr/>
          </p:nvSpPr>
          <p:spPr>
            <a:xfrm>
              <a:off x="6929784" y="1515135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50" name="Textfeld 59"/>
            <p:cNvSpPr txBox="1"/>
            <p:nvPr/>
          </p:nvSpPr>
          <p:spPr>
            <a:xfrm>
              <a:off x="6823237" y="2509108"/>
              <a:ext cx="690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sp>
          <p:nvSpPr>
            <p:cNvPr id="51" name="Textfeld 60"/>
            <p:cNvSpPr txBox="1"/>
            <p:nvPr/>
          </p:nvSpPr>
          <p:spPr>
            <a:xfrm>
              <a:off x="7138827" y="2064043"/>
              <a:ext cx="8280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cxnSp>
          <p:nvCxnSpPr>
            <p:cNvPr id="54" name="Gerade Verbindung 63"/>
            <p:cNvCxnSpPr/>
            <p:nvPr/>
          </p:nvCxnSpPr>
          <p:spPr>
            <a:xfrm rot="16200000" flipV="1">
              <a:off x="6936528" y="2476739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64"/>
            <p:cNvCxnSpPr/>
            <p:nvPr/>
          </p:nvCxnSpPr>
          <p:spPr>
            <a:xfrm rot="16200000" flipV="1">
              <a:off x="7300671" y="2023583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65"/>
            <p:cNvCxnSpPr/>
            <p:nvPr/>
          </p:nvCxnSpPr>
          <p:spPr>
            <a:xfrm rot="5400000" flipH="1" flipV="1">
              <a:off x="6517092" y="2486177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66"/>
            <p:cNvCxnSpPr/>
            <p:nvPr/>
          </p:nvCxnSpPr>
          <p:spPr>
            <a:xfrm rot="5400000" flipH="1" flipV="1">
              <a:off x="6881233" y="2024931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67"/>
            <p:cNvCxnSpPr>
              <a:endCxn id="47" idx="0"/>
            </p:cNvCxnSpPr>
            <p:nvPr/>
          </p:nvCxnSpPr>
          <p:spPr>
            <a:xfrm rot="5400000" flipH="1" flipV="1">
              <a:off x="7073417" y="1615607"/>
              <a:ext cx="203646" cy="2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68"/>
            <p:cNvSpPr txBox="1"/>
            <p:nvPr/>
          </p:nvSpPr>
          <p:spPr>
            <a:xfrm>
              <a:off x="6160925" y="2493191"/>
              <a:ext cx="731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tmp</a:t>
              </a:r>
              <a:endParaRPr lang="de-DE" sz="20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Textfeld 69"/>
            <p:cNvSpPr txBox="1"/>
            <p:nvPr/>
          </p:nvSpPr>
          <p:spPr>
            <a:xfrm>
              <a:off x="6881653" y="1168693"/>
              <a:ext cx="6047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γ</a:t>
              </a:r>
              <a:endParaRPr lang="de-DE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Textfeld 90"/>
          <p:cNvSpPr txBox="1"/>
          <p:nvPr/>
        </p:nvSpPr>
        <p:spPr>
          <a:xfrm>
            <a:off x="4622235" y="3943207"/>
            <a:ext cx="228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</a:t>
            </a:r>
            <a:r>
              <a:rPr lang="de-DE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ptimization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of remaining subplan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80" idx="0"/>
          </p:cNvCxnSpPr>
          <p:nvPr/>
        </p:nvCxnSpPr>
        <p:spPr>
          <a:xfrm flipV="1">
            <a:off x="5765236" y="3136350"/>
            <a:ext cx="935131" cy="80685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80" idx="2"/>
          </p:cNvCxnSpPr>
          <p:nvPr/>
        </p:nvCxnSpPr>
        <p:spPr>
          <a:xfrm>
            <a:off x="5765236" y="4589538"/>
            <a:ext cx="953565" cy="69568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6914068" y="4249872"/>
            <a:ext cx="1779141" cy="1838385"/>
            <a:chOff x="6763344" y="3747457"/>
            <a:chExt cx="1779141" cy="1838385"/>
          </a:xfrm>
        </p:grpSpPr>
        <p:sp>
          <p:nvSpPr>
            <p:cNvPr id="63" name="Textfeld 73"/>
            <p:cNvSpPr txBox="1"/>
            <p:nvPr/>
          </p:nvSpPr>
          <p:spPr>
            <a:xfrm>
              <a:off x="7247772" y="4540307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65" name="Textfeld 75"/>
            <p:cNvSpPr txBox="1"/>
            <p:nvPr/>
          </p:nvSpPr>
          <p:spPr>
            <a:xfrm>
              <a:off x="7634840" y="4093899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68" name="Textfeld 78"/>
            <p:cNvSpPr txBox="1"/>
            <p:nvPr/>
          </p:nvSpPr>
          <p:spPr>
            <a:xfrm>
              <a:off x="7442568" y="5173597"/>
              <a:ext cx="690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sp>
          <p:nvSpPr>
            <p:cNvPr id="69" name="Textfeld 79"/>
            <p:cNvSpPr txBox="1"/>
            <p:nvPr/>
          </p:nvSpPr>
          <p:spPr>
            <a:xfrm>
              <a:off x="6763344" y="5185732"/>
              <a:ext cx="8280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cxnSp>
          <p:nvCxnSpPr>
            <p:cNvPr id="72" name="Gerade Verbindung 82"/>
            <p:cNvCxnSpPr/>
            <p:nvPr/>
          </p:nvCxnSpPr>
          <p:spPr>
            <a:xfrm rot="16200000" flipV="1">
              <a:off x="7641584" y="5055503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83"/>
            <p:cNvCxnSpPr/>
            <p:nvPr/>
          </p:nvCxnSpPr>
          <p:spPr>
            <a:xfrm rot="16200000" flipV="1">
              <a:off x="8005727" y="4602347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84"/>
            <p:cNvCxnSpPr/>
            <p:nvPr/>
          </p:nvCxnSpPr>
          <p:spPr>
            <a:xfrm rot="5400000" flipH="1" flipV="1">
              <a:off x="7222148" y="5064941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85"/>
            <p:cNvCxnSpPr/>
            <p:nvPr/>
          </p:nvCxnSpPr>
          <p:spPr>
            <a:xfrm rot="5400000" flipH="1" flipV="1">
              <a:off x="7586289" y="4603695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86"/>
            <p:cNvCxnSpPr>
              <a:endCxn id="65" idx="0"/>
            </p:cNvCxnSpPr>
            <p:nvPr/>
          </p:nvCxnSpPr>
          <p:spPr>
            <a:xfrm rot="5400000" flipH="1" flipV="1">
              <a:off x="7778473" y="4194371"/>
              <a:ext cx="203646" cy="2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feld 88"/>
            <p:cNvSpPr txBox="1"/>
            <p:nvPr/>
          </p:nvSpPr>
          <p:spPr>
            <a:xfrm>
              <a:off x="7586709" y="3747457"/>
              <a:ext cx="6047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γ</a:t>
              </a:r>
              <a:endParaRPr lang="de-DE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Textfeld 68"/>
            <p:cNvSpPr txBox="1"/>
            <p:nvPr/>
          </p:nvSpPr>
          <p:spPr>
            <a:xfrm>
              <a:off x="7810687" y="4645714"/>
              <a:ext cx="731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tmp</a:t>
              </a:r>
              <a:endParaRPr lang="de-DE" sz="20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9" name="Right Arrow 98"/>
          <p:cNvSpPr/>
          <p:nvPr/>
        </p:nvSpPr>
        <p:spPr>
          <a:xfrm>
            <a:off x="2689509" y="3955845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hteck 29"/>
          <p:cNvSpPr/>
          <p:nvPr/>
        </p:nvSpPr>
        <p:spPr>
          <a:xfrm>
            <a:off x="3434542" y="4075133"/>
            <a:ext cx="571501" cy="4286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91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0" grpId="0"/>
      <p:bldP spid="99" grpId="0" animBg="1"/>
      <p:bldP spid="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 Late Binding (Parameters)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de-DE" dirty="0"/>
              <a:t>Problem</a:t>
            </a:r>
          </a:p>
          <a:p>
            <a:pPr lvl="1"/>
            <a:r>
              <a:rPr lang="de-DE" dirty="0"/>
              <a:t>Unknown predicates at query compile-time</a:t>
            </a:r>
            <a:br>
              <a:rPr lang="de-DE" dirty="0"/>
            </a:br>
            <a:r>
              <a:rPr lang="de-DE" dirty="0"/>
              <a:t>(e.g., prepared statements)</a:t>
            </a:r>
          </a:p>
          <a:p>
            <a:pPr lvl="1"/>
            <a:r>
              <a:rPr lang="de-DE" dirty="0"/>
              <a:t>Similar to unknown or misestimated statistics</a:t>
            </a:r>
          </a:p>
          <a:p>
            <a:pPr lvl="1"/>
            <a:r>
              <a:rPr lang="de-DE" dirty="0"/>
              <a:t>Re-optimization for each query (Optimize-Always) causes unnecessary overhead</a:t>
            </a:r>
          </a:p>
          <a:p>
            <a:pPr lvl="1"/>
            <a:endParaRPr lang="de-DE" sz="1200" dirty="0"/>
          </a:p>
          <a:p>
            <a:r>
              <a:rPr lang="de-DE" dirty="0"/>
              <a:t>Basic Idea: </a:t>
            </a:r>
            <a:r>
              <a:rPr lang="de-DE" dirty="0">
                <a:solidFill>
                  <a:srgbClr val="7889FB"/>
                </a:solidFill>
              </a:rPr>
              <a:t>Parametic Query Optimization</a:t>
            </a:r>
          </a:p>
          <a:p>
            <a:pPr lvl="1"/>
            <a:r>
              <a:rPr lang="de-DE" dirty="0" err="1"/>
              <a:t>Proactively</a:t>
            </a:r>
            <a:r>
              <a:rPr lang="de-DE" dirty="0"/>
              <a:t> optimize a query into a set of candidate plans</a:t>
            </a:r>
          </a:p>
          <a:p>
            <a:pPr lvl="1"/>
            <a:r>
              <a:rPr lang="de-DE" dirty="0"/>
              <a:t>Each candidate is optimal for some region of the parameter space</a:t>
            </a:r>
          </a:p>
          <a:p>
            <a:pPr lvl="1"/>
            <a:r>
              <a:rPr lang="de-DE" dirty="0"/>
              <a:t>Pick appropriate plan during query execution when parameters known</a:t>
            </a:r>
          </a:p>
          <a:p>
            <a:pPr lvl="1"/>
            <a:endParaRPr lang="de-DE" sz="1200" dirty="0"/>
          </a:p>
          <a:p>
            <a:r>
              <a:rPr lang="de-DE" dirty="0"/>
              <a:t>Approaches</a:t>
            </a:r>
          </a:p>
          <a:p>
            <a:pPr lvl="1"/>
            <a:r>
              <a:rPr lang="de-DE" dirty="0"/>
              <a:t>Progressive PQO (pay-as-you-go)</a:t>
            </a:r>
          </a:p>
          <a:p>
            <a:pPr lvl="1"/>
            <a:r>
              <a:rPr lang="de-DE" dirty="0"/>
              <a:t>PQO for linear cost functions</a:t>
            </a:r>
          </a:p>
          <a:p>
            <a:pPr lvl="1"/>
            <a:r>
              <a:rPr lang="de-DE" dirty="0"/>
              <a:t>AniPQO for non-linear cost functions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AQP Fundamentals</a:t>
            </a:r>
          </a:p>
        </p:txBody>
      </p:sp>
      <p:grpSp>
        <p:nvGrpSpPr>
          <p:cNvPr id="11" name="Gruppieren 9"/>
          <p:cNvGrpSpPr/>
          <p:nvPr/>
        </p:nvGrpSpPr>
        <p:grpSpPr>
          <a:xfrm>
            <a:off x="7491989" y="1009600"/>
            <a:ext cx="1404938" cy="1528761"/>
            <a:chOff x="7572375" y="919164"/>
            <a:chExt cx="1404938" cy="1528761"/>
          </a:xfrm>
        </p:grpSpPr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72375" y="919164"/>
              <a:ext cx="1404938" cy="1446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echteck 8"/>
            <p:cNvSpPr/>
            <p:nvPr/>
          </p:nvSpPr>
          <p:spPr>
            <a:xfrm>
              <a:off x="8067676" y="2124075"/>
              <a:ext cx="419100" cy="32385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noFill/>
              </a:endParaRPr>
            </a:p>
          </p:txBody>
        </p:sp>
      </p:grpSp>
      <p:grpSp>
        <p:nvGrpSpPr>
          <p:cNvPr id="14" name="Gruppieren 11"/>
          <p:cNvGrpSpPr/>
          <p:nvPr/>
        </p:nvGrpSpPr>
        <p:grpSpPr>
          <a:xfrm>
            <a:off x="6127080" y="990550"/>
            <a:ext cx="1412534" cy="1576386"/>
            <a:chOff x="6207466" y="900114"/>
            <a:chExt cx="1412534" cy="157638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5316"/>
            <a:stretch>
              <a:fillRect/>
            </a:stretch>
          </p:blipFill>
          <p:spPr bwMode="auto">
            <a:xfrm>
              <a:off x="6207466" y="900114"/>
              <a:ext cx="1412534" cy="1357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Rechteck 10"/>
            <p:cNvSpPr/>
            <p:nvPr/>
          </p:nvSpPr>
          <p:spPr>
            <a:xfrm>
              <a:off x="6715126" y="2152650"/>
              <a:ext cx="419100" cy="32385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noFill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133" y="4875197"/>
            <a:ext cx="46982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4913645" y="4823208"/>
            <a:ext cx="341235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[Pedro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Bizarro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Nicolas Bruno, David J. DeWitt: Progressive Parametric Query Optimization.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Trans.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Knowl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Data Eng. 21(4)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3879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Learned Cardinalities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58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Cardinality Estimation Problems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Assumptions: </a:t>
            </a:r>
            <a:r>
              <a:rPr lang="en-US" b="1" dirty="0">
                <a:solidFill>
                  <a:schemeClr val="accent1"/>
                </a:solidFill>
              </a:rPr>
              <a:t>uniformity</a:t>
            </a:r>
            <a:r>
              <a:rPr lang="en-US" dirty="0"/>
              <a:t> of value distributions, and </a:t>
            </a:r>
            <a:r>
              <a:rPr lang="en-US" b="1" dirty="0">
                <a:solidFill>
                  <a:schemeClr val="accent1"/>
                </a:solidFill>
              </a:rPr>
              <a:t>independence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Multi-dimensional histograms: too expensive, unclear bucket boundaries</a:t>
            </a:r>
          </a:p>
          <a:p>
            <a:pPr lvl="1"/>
            <a:endParaRPr lang="en-US" sz="1200" dirty="0"/>
          </a:p>
          <a:p>
            <a:r>
              <a:rPr lang="en-US" dirty="0"/>
              <a:t>Sources of Estimation Errors</a:t>
            </a:r>
          </a:p>
          <a:p>
            <a:pPr lvl="1"/>
            <a:r>
              <a:rPr lang="en-US" dirty="0"/>
              <a:t>Correlated attributes (predicates, joins)</a:t>
            </a:r>
          </a:p>
          <a:p>
            <a:pPr lvl="1"/>
            <a:r>
              <a:rPr lang="en-US" dirty="0"/>
              <a:t>Redundant predicates</a:t>
            </a:r>
          </a:p>
          <a:p>
            <a:pPr lvl="1"/>
            <a:endParaRPr lang="en-US" sz="1200" dirty="0"/>
          </a:p>
          <a:p>
            <a:r>
              <a:rPr lang="en-US" dirty="0"/>
              <a:t>Plan Sensitivity</a:t>
            </a:r>
          </a:p>
          <a:p>
            <a:pPr lvl="1"/>
            <a:r>
              <a:rPr lang="en-US" dirty="0"/>
              <a:t>Recap: Plan Diagrams</a:t>
            </a:r>
          </a:p>
          <a:p>
            <a:pPr lvl="1"/>
            <a:r>
              <a:rPr lang="en-US" b="1" dirty="0"/>
              <a:t>Example</a:t>
            </a:r>
          </a:p>
          <a:p>
            <a:pPr marL="288000" lvl="1" indent="0" defTabSz="914400" fontAlgn="auto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None/>
              <a:defRPr/>
            </a:pPr>
            <a:endParaRPr lang="de-DE" sz="1600" b="1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Learned Cardinalities</a:t>
            </a:r>
          </a:p>
        </p:txBody>
      </p:sp>
      <p:pic>
        <p:nvPicPr>
          <p:cNvPr id="24" name="Picture 1" descr="C:\Data\Repositories\WFPE2\test2\results\analysis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4787" y="3933145"/>
            <a:ext cx="4257675" cy="2743200"/>
          </a:xfrm>
          <a:prstGeom prst="rect">
            <a:avLst/>
          </a:prstGeom>
          <a:noFill/>
        </p:spPr>
      </p:pic>
      <p:sp>
        <p:nvSpPr>
          <p:cNvPr id="25" name="Ellipse 45"/>
          <p:cNvSpPr/>
          <p:nvPr/>
        </p:nvSpPr>
        <p:spPr>
          <a:xfrm>
            <a:off x="6189785" y="5797900"/>
            <a:ext cx="170822" cy="18087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0000"/>
              </a:solidFill>
            </a:endParaRPr>
          </a:p>
        </p:txBody>
      </p:sp>
      <p:cxnSp>
        <p:nvCxnSpPr>
          <p:cNvPr id="26" name="Gerade Verbindung mit Pfeil 46"/>
          <p:cNvCxnSpPr/>
          <p:nvPr/>
        </p:nvCxnSpPr>
        <p:spPr>
          <a:xfrm rot="5400000" flipH="1" flipV="1">
            <a:off x="5847510" y="4939503"/>
            <a:ext cx="1342822" cy="406853"/>
          </a:xfrm>
          <a:prstGeom prst="straightConnector1">
            <a:avLst/>
          </a:prstGeom>
          <a:ln w="19050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3714414" y="3723280"/>
            <a:ext cx="1402644" cy="1448897"/>
            <a:chOff x="7079344" y="2989200"/>
            <a:chExt cx="1402644" cy="1448897"/>
          </a:xfrm>
        </p:grpSpPr>
        <p:sp>
          <p:nvSpPr>
            <p:cNvPr id="28" name="Textfeld 27"/>
            <p:cNvSpPr txBox="1"/>
            <p:nvPr/>
          </p:nvSpPr>
          <p:spPr>
            <a:xfrm>
              <a:off x="7651283" y="2992727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29" name="Textfeld 29"/>
            <p:cNvSpPr txBox="1"/>
            <p:nvPr/>
          </p:nvSpPr>
          <p:spPr>
            <a:xfrm>
              <a:off x="7365660" y="4068765"/>
              <a:ext cx="419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0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30" name="Textfeld 30"/>
            <p:cNvSpPr txBox="1"/>
            <p:nvPr/>
          </p:nvSpPr>
          <p:spPr>
            <a:xfrm>
              <a:off x="8033388" y="3541635"/>
              <a:ext cx="44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0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  <p:cxnSp>
          <p:nvCxnSpPr>
            <p:cNvPr id="31" name="Gerade Verbindung 31"/>
            <p:cNvCxnSpPr/>
            <p:nvPr/>
          </p:nvCxnSpPr>
          <p:spPr>
            <a:xfrm rot="16200000" flipV="1">
              <a:off x="8022170" y="3501175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2"/>
            <p:cNvCxnSpPr/>
            <p:nvPr/>
          </p:nvCxnSpPr>
          <p:spPr>
            <a:xfrm rot="5400000" flipH="1" flipV="1">
              <a:off x="7602732" y="3502523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3"/>
            <p:cNvCxnSpPr>
              <a:endCxn id="28" idx="0"/>
            </p:cNvCxnSpPr>
            <p:nvPr/>
          </p:nvCxnSpPr>
          <p:spPr>
            <a:xfrm rot="5400000" flipH="1" flipV="1">
              <a:off x="7794916" y="3093199"/>
              <a:ext cx="203646" cy="2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4"/>
            <p:cNvSpPr txBox="1"/>
            <p:nvPr/>
          </p:nvSpPr>
          <p:spPr>
            <a:xfrm>
              <a:off x="7238426" y="3551331"/>
              <a:ext cx="690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0" dirty="0">
                  <a:latin typeface="Calibri" panose="020F0502020204030204" pitchFamily="34" charset="0"/>
                  <a:cs typeface="Calibri" panose="020F0502020204030204" pitchFamily="34" charset="0"/>
                </a:rPr>
                <a:t>σ</a:t>
              </a:r>
              <a:r>
                <a:rPr lang="de-DE" b="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A=x</a:t>
              </a:r>
              <a:endParaRPr lang="de-DE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5" name="Gerade Verbindung 37"/>
            <p:cNvCxnSpPr/>
            <p:nvPr/>
          </p:nvCxnSpPr>
          <p:spPr>
            <a:xfrm flipH="1" flipV="1">
              <a:off x="7572731" y="3958583"/>
              <a:ext cx="2816" cy="1206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41"/>
            <p:cNvSpPr txBox="1"/>
            <p:nvPr/>
          </p:nvSpPr>
          <p:spPr>
            <a:xfrm>
              <a:off x="7079344" y="3250872"/>
              <a:ext cx="695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37" name="Textfeld 42"/>
            <p:cNvSpPr txBox="1"/>
            <p:nvPr/>
          </p:nvSpPr>
          <p:spPr>
            <a:xfrm>
              <a:off x="7182063" y="2989200"/>
              <a:ext cx="533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02E52E4-A49C-4C32-B239-0E16C5EB33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59" y="3330118"/>
              <a:ext cx="274582" cy="21922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952895" y="4999282"/>
            <a:ext cx="3797953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69200" defTabSz="914400" fontAlgn="auto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defRPr/>
            </a:pPr>
            <a:r>
              <a:rPr lang="de-DE" sz="1600" b="1" dirty="0">
                <a:latin typeface="Consolas" panose="020B0609020204030204" pitchFamily="49" charset="0"/>
              </a:rPr>
              <a:t>QEP1 (NLJ)</a:t>
            </a:r>
            <a:br>
              <a:rPr lang="de-DE" sz="1600" dirty="0">
                <a:latin typeface="Consolas" panose="020B0609020204030204" pitchFamily="49" charset="0"/>
              </a:rPr>
            </a:br>
            <a:r>
              <a:rPr lang="de-DE" sz="1600" dirty="0">
                <a:latin typeface="Consolas" panose="020B0609020204030204" pitchFamily="49" charset="0"/>
              </a:rPr>
              <a:t>C(NLJ) =</a:t>
            </a:r>
            <a:r>
              <a:rPr lang="el-GR" sz="1600" dirty="0">
                <a:latin typeface="Consolas" panose="020B0609020204030204" pitchFamily="49" charset="0"/>
                <a:cs typeface="Arial"/>
              </a:rPr>
              <a:t> </a:t>
            </a:r>
            <a:r>
              <a:rPr lang="de-DE" sz="1600" dirty="0">
                <a:latin typeface="Consolas" panose="020B0609020204030204" pitchFamily="49" charset="0"/>
                <a:cs typeface="Arial"/>
              </a:rPr>
              <a:t>|</a:t>
            </a:r>
            <a:r>
              <a:rPr lang="el-GR" sz="160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1600" dirty="0">
                <a:latin typeface="Consolas" panose="020B0609020204030204" pitchFamily="49" charset="0"/>
                <a:cs typeface="Arial"/>
              </a:rPr>
              <a:t>(</a:t>
            </a:r>
            <a:r>
              <a:rPr lang="de-DE" sz="1600" dirty="0">
                <a:latin typeface="Consolas" panose="020B0609020204030204" pitchFamily="49" charset="0"/>
              </a:rPr>
              <a:t>R)|+</a:t>
            </a:r>
            <a:r>
              <a:rPr lang="el-GR" sz="1600" dirty="0">
                <a:latin typeface="Consolas" panose="020B0609020204030204" pitchFamily="49" charset="0"/>
                <a:cs typeface="Arial"/>
              </a:rPr>
              <a:t> </a:t>
            </a:r>
            <a:r>
              <a:rPr lang="de-DE" sz="1600" dirty="0">
                <a:latin typeface="Consolas" panose="020B0609020204030204" pitchFamily="49" charset="0"/>
                <a:cs typeface="Arial"/>
              </a:rPr>
              <a:t>|</a:t>
            </a:r>
            <a:r>
              <a:rPr lang="el-GR" sz="160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1600" dirty="0">
                <a:latin typeface="Consolas" panose="020B0609020204030204" pitchFamily="49" charset="0"/>
                <a:cs typeface="Arial"/>
              </a:rPr>
              <a:t>(</a:t>
            </a:r>
            <a:r>
              <a:rPr lang="de-DE" sz="1600" dirty="0">
                <a:latin typeface="Consolas" panose="020B0609020204030204" pitchFamily="49" charset="0"/>
              </a:rPr>
              <a:t>R)|</a:t>
            </a:r>
            <a:r>
              <a:rPr lang="de-DE" sz="1600" dirty="0">
                <a:latin typeface="Consolas" panose="020B0609020204030204" pitchFamily="49" charset="0"/>
                <a:ea typeface="Sun-ExtA" pitchFamily="2" charset="-128"/>
                <a:cs typeface="Courier New" pitchFamily="49" charset="0"/>
              </a:rPr>
              <a:t>·</a:t>
            </a:r>
            <a:r>
              <a:rPr lang="de-DE" sz="1600" dirty="0">
                <a:latin typeface="Consolas" panose="020B0609020204030204" pitchFamily="49" charset="0"/>
              </a:rPr>
              <a:t>|S|</a:t>
            </a:r>
          </a:p>
          <a:p>
            <a:pPr indent="-169200" defTabSz="914400" fontAlgn="auto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defRPr/>
            </a:pPr>
            <a:endParaRPr lang="de-DE" sz="700" dirty="0">
              <a:latin typeface="Consolas" panose="020B0609020204030204" pitchFamily="49" charset="0"/>
            </a:endParaRPr>
          </a:p>
          <a:p>
            <a:pPr indent="-169200" defTabSz="914400" fontAlgn="auto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defRPr/>
            </a:pPr>
            <a:r>
              <a:rPr lang="de-DE" sz="1600" b="1" dirty="0">
                <a:latin typeface="Consolas" panose="020B0609020204030204" pitchFamily="49" charset="0"/>
              </a:rPr>
              <a:t>QEP2 (SMJ)</a:t>
            </a:r>
            <a:br>
              <a:rPr lang="de-DE" sz="1600" dirty="0">
                <a:latin typeface="Consolas" panose="020B0609020204030204" pitchFamily="49" charset="0"/>
              </a:rPr>
            </a:br>
            <a:r>
              <a:rPr lang="de-DE" sz="1600" dirty="0">
                <a:latin typeface="Consolas" panose="020B0609020204030204" pitchFamily="49" charset="0"/>
              </a:rPr>
              <a:t>C(SMJ) =</a:t>
            </a:r>
            <a:r>
              <a:rPr lang="el-GR" sz="1600" dirty="0">
                <a:latin typeface="Consolas" panose="020B0609020204030204" pitchFamily="49" charset="0"/>
                <a:cs typeface="Arial"/>
              </a:rPr>
              <a:t> </a:t>
            </a:r>
            <a:r>
              <a:rPr lang="de-DE" sz="1600" dirty="0">
                <a:latin typeface="Consolas" panose="020B0609020204030204" pitchFamily="49" charset="0"/>
                <a:cs typeface="Arial"/>
              </a:rPr>
              <a:t>|</a:t>
            </a:r>
            <a:r>
              <a:rPr lang="el-GR" sz="160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1600" dirty="0">
                <a:latin typeface="Consolas" panose="020B0609020204030204" pitchFamily="49" charset="0"/>
                <a:cs typeface="Arial"/>
              </a:rPr>
              <a:t>(</a:t>
            </a:r>
            <a:r>
              <a:rPr lang="de-DE" sz="1600" dirty="0">
                <a:latin typeface="Consolas" panose="020B0609020204030204" pitchFamily="49" charset="0"/>
              </a:rPr>
              <a:t>R)|</a:t>
            </a:r>
            <a:r>
              <a:rPr lang="de-DE" sz="1600" dirty="0">
                <a:latin typeface="Consolas" panose="020B0609020204030204" pitchFamily="49" charset="0"/>
                <a:ea typeface="Sun-ExtA" pitchFamily="2" charset="-128"/>
                <a:cs typeface="Courier New" pitchFamily="49" charset="0"/>
              </a:rPr>
              <a:t>·</a:t>
            </a:r>
            <a:r>
              <a:rPr lang="de-DE" sz="1600" dirty="0">
                <a:latin typeface="Consolas" panose="020B0609020204030204" pitchFamily="49" charset="0"/>
              </a:rPr>
              <a:t>log</a:t>
            </a:r>
            <a:r>
              <a:rPr lang="de-DE" sz="1600" baseline="-25000" dirty="0">
                <a:latin typeface="Consolas" panose="020B0609020204030204" pitchFamily="49" charset="0"/>
              </a:rPr>
              <a:t>2</a:t>
            </a:r>
            <a:r>
              <a:rPr lang="de-DE" sz="1600" dirty="0">
                <a:latin typeface="Consolas" panose="020B0609020204030204" pitchFamily="49" charset="0"/>
                <a:cs typeface="Arial"/>
              </a:rPr>
              <a:t>|</a:t>
            </a:r>
            <a:r>
              <a:rPr lang="el-GR" sz="160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1600" dirty="0">
                <a:latin typeface="Consolas" panose="020B0609020204030204" pitchFamily="49" charset="0"/>
                <a:cs typeface="Arial"/>
              </a:rPr>
              <a:t>(</a:t>
            </a:r>
            <a:r>
              <a:rPr lang="de-DE" sz="1600" dirty="0">
                <a:latin typeface="Consolas" panose="020B0609020204030204" pitchFamily="49" charset="0"/>
              </a:rPr>
              <a:t>R)| </a:t>
            </a:r>
            <a:br>
              <a:rPr lang="de-DE" sz="1600" dirty="0">
                <a:latin typeface="Consolas" panose="020B0609020204030204" pitchFamily="49" charset="0"/>
              </a:rPr>
            </a:br>
            <a:r>
              <a:rPr lang="de-DE" sz="1600" dirty="0">
                <a:latin typeface="Consolas" panose="020B0609020204030204" pitchFamily="49" charset="0"/>
              </a:rPr>
              <a:t>       + </a:t>
            </a:r>
            <a:r>
              <a:rPr lang="de-DE" sz="1600" dirty="0">
                <a:latin typeface="Consolas" panose="020B0609020204030204" pitchFamily="49" charset="0"/>
                <a:cs typeface="Arial"/>
              </a:rPr>
              <a:t>|S</a:t>
            </a:r>
            <a:r>
              <a:rPr lang="de-DE" sz="1600" dirty="0">
                <a:latin typeface="Consolas" panose="020B0609020204030204" pitchFamily="49" charset="0"/>
              </a:rPr>
              <a:t>|</a:t>
            </a:r>
            <a:r>
              <a:rPr lang="de-DE" sz="1600" dirty="0">
                <a:latin typeface="Consolas" panose="020B0609020204030204" pitchFamily="49" charset="0"/>
                <a:ea typeface="Sun-ExtA" pitchFamily="2" charset="-128"/>
                <a:cs typeface="Courier New" pitchFamily="49" charset="0"/>
              </a:rPr>
              <a:t>·</a:t>
            </a:r>
            <a:r>
              <a:rPr lang="de-DE" sz="1600" dirty="0">
                <a:latin typeface="Consolas" panose="020B0609020204030204" pitchFamily="49" charset="0"/>
              </a:rPr>
              <a:t>log</a:t>
            </a:r>
            <a:r>
              <a:rPr lang="de-DE" sz="1600" baseline="-25000" dirty="0">
                <a:latin typeface="Consolas" panose="020B0609020204030204" pitchFamily="49" charset="0"/>
              </a:rPr>
              <a:t>2</a:t>
            </a:r>
            <a:r>
              <a:rPr lang="de-DE" sz="1600" dirty="0">
                <a:latin typeface="Consolas" panose="020B0609020204030204" pitchFamily="49" charset="0"/>
                <a:cs typeface="Arial"/>
              </a:rPr>
              <a:t>|S</a:t>
            </a:r>
            <a:r>
              <a:rPr lang="de-DE" sz="1600" dirty="0">
                <a:latin typeface="Consolas" panose="020B0609020204030204" pitchFamily="49" charset="0"/>
              </a:rPr>
              <a:t>|+ </a:t>
            </a:r>
            <a:r>
              <a:rPr lang="de-DE" sz="1600" dirty="0">
                <a:latin typeface="Consolas" panose="020B0609020204030204" pitchFamily="49" charset="0"/>
                <a:cs typeface="Arial"/>
              </a:rPr>
              <a:t>|</a:t>
            </a:r>
            <a:r>
              <a:rPr lang="el-GR" sz="160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1600" dirty="0">
                <a:latin typeface="Consolas" panose="020B0609020204030204" pitchFamily="49" charset="0"/>
                <a:cs typeface="Arial"/>
              </a:rPr>
              <a:t>(</a:t>
            </a:r>
            <a:r>
              <a:rPr lang="de-DE" sz="1600" dirty="0">
                <a:latin typeface="Consolas" panose="020B0609020204030204" pitchFamily="49" charset="0"/>
              </a:rPr>
              <a:t>R)|+|S|</a:t>
            </a:r>
            <a:r>
              <a:rPr lang="el-GR" sz="1600" dirty="0">
                <a:latin typeface="Consolas" panose="020B0609020204030204" pitchFamily="49" charset="0"/>
                <a:cs typeface="Arial"/>
              </a:rPr>
              <a:t> </a:t>
            </a:r>
            <a:endParaRPr lang="de-DE" sz="1600" dirty="0">
              <a:latin typeface="Consolas" panose="020B0609020204030204" pitchFamily="49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361" y="2730157"/>
            <a:ext cx="71234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4" name="TextBox 43"/>
          <p:cNvSpPr txBox="1"/>
          <p:nvPr/>
        </p:nvSpPr>
        <p:spPr>
          <a:xfrm>
            <a:off x="6059156" y="2629673"/>
            <a:ext cx="196947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Lohman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Query Optimization:  Are We There Yet?,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BTW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7975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9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Actual Cardinalities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LEO: DB2 Learning Optimizer</a:t>
            </a:r>
          </a:p>
          <a:p>
            <a:pPr lvl="1"/>
            <a:r>
              <a:rPr lang="de-DE" dirty="0"/>
              <a:t>Monitor and compare estimated </a:t>
            </a:r>
            <a:br>
              <a:rPr lang="de-DE" dirty="0"/>
            </a:br>
            <a:r>
              <a:rPr lang="de-DE" dirty="0"/>
              <a:t>and true cardinalites</a:t>
            </a:r>
          </a:p>
          <a:p>
            <a:pPr lvl="1"/>
            <a:r>
              <a:rPr lang="de-DE" dirty="0"/>
              <a:t>Consistently adjust statistics </a:t>
            </a:r>
            <a:br>
              <a:rPr lang="de-DE" dirty="0"/>
            </a:br>
            <a:r>
              <a:rPr lang="de-DE" dirty="0"/>
              <a:t>(e.g., for correlations)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ASE: Adaptive Selectivity Estimation </a:t>
            </a:r>
          </a:p>
          <a:p>
            <a:pPr lvl="1"/>
            <a:r>
              <a:rPr lang="de-DE" dirty="0"/>
              <a:t>Approximate real attribute value distribution</a:t>
            </a:r>
            <a:br>
              <a:rPr lang="de-DE" dirty="0"/>
            </a:br>
            <a:r>
              <a:rPr lang="de-DE" dirty="0"/>
              <a:t>by curve-fitting function on query feedback</a:t>
            </a:r>
          </a:p>
          <a:p>
            <a:r>
              <a:rPr lang="de-DE" dirty="0"/>
              <a:t>SIT: Statistics on Query Expressions</a:t>
            </a:r>
          </a:p>
          <a:p>
            <a:pPr lvl="1"/>
            <a:r>
              <a:rPr lang="de-DE" dirty="0"/>
              <a:t>Exploit statistics for intermediates in </a:t>
            </a:r>
            <a:br>
              <a:rPr lang="de-DE" dirty="0"/>
            </a:br>
            <a:r>
              <a:rPr lang="de-DE" dirty="0"/>
              <a:t>order to avoid the propagation of errors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Learned Cardinalities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7" y="1291160"/>
            <a:ext cx="4017747" cy="2724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75" y="3046665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637881" y="2986377"/>
            <a:ext cx="28939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Stillger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Guy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Lohman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Volker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Markl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Mokhtar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Kandil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LEO - DB2's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Optimizer.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8043" y="4260503"/>
            <a:ext cx="246184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[Chung-Min Chen, Nick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Roussopoulos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Adaptive Selectivity Estimation Using Query Feedback.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500" y="4409157"/>
            <a:ext cx="50045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7500" y="5422350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285434" y="5360901"/>
            <a:ext cx="301450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[Nicolas Bruno,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Surajit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Chaudhuri: Exploiting statistics on query expressions for optimization.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3720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704584" y="3245081"/>
            <a:ext cx="2161130" cy="1493590"/>
            <a:chOff x="5704584" y="3245081"/>
            <a:chExt cx="2161130" cy="1493590"/>
          </a:xfrm>
        </p:grpSpPr>
        <p:sp>
          <p:nvSpPr>
            <p:cNvPr id="7" name="Rectangle 6"/>
            <p:cNvSpPr/>
            <p:nvPr/>
          </p:nvSpPr>
          <p:spPr>
            <a:xfrm>
              <a:off x="6545296" y="3245081"/>
              <a:ext cx="514875" cy="423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350839" y="3769660"/>
              <a:ext cx="514875" cy="423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545295" y="4315146"/>
              <a:ext cx="514875" cy="423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04584" y="3769660"/>
              <a:ext cx="514875" cy="423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02E52E4-A49C-4C32-B239-0E16C5EB3384}"/>
                </a:ext>
              </a:extLst>
            </p:cNvPr>
            <p:cNvCxnSpPr>
              <a:cxnSpLocks/>
              <a:stCxn id="10" idx="0"/>
              <a:endCxn id="7" idx="1"/>
            </p:cNvCxnSpPr>
            <p:nvPr/>
          </p:nvCxnSpPr>
          <p:spPr>
            <a:xfrm flipV="1">
              <a:off x="5962022" y="3456844"/>
              <a:ext cx="583274" cy="3128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02E52E4-A49C-4C32-B239-0E16C5EB3384}"/>
                </a:ext>
              </a:extLst>
            </p:cNvPr>
            <p:cNvCxnSpPr>
              <a:cxnSpLocks/>
              <a:stCxn id="8" idx="0"/>
              <a:endCxn id="7" idx="3"/>
            </p:cNvCxnSpPr>
            <p:nvPr/>
          </p:nvCxnSpPr>
          <p:spPr>
            <a:xfrm flipH="1" flipV="1">
              <a:off x="7060171" y="3456844"/>
              <a:ext cx="548106" cy="3128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02E52E4-A49C-4C32-B239-0E16C5EB3384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>
              <a:off x="7060170" y="4193186"/>
              <a:ext cx="548107" cy="33372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02E52E4-A49C-4C32-B239-0E16C5EB3384}"/>
                </a:ext>
              </a:extLst>
            </p:cNvPr>
            <p:cNvCxnSpPr>
              <a:cxnSpLocks/>
              <a:stCxn id="10" idx="2"/>
              <a:endCxn id="9" idx="1"/>
            </p:cNvCxnSpPr>
            <p:nvPr/>
          </p:nvCxnSpPr>
          <p:spPr>
            <a:xfrm>
              <a:off x="5962022" y="4193185"/>
              <a:ext cx="583273" cy="3337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02E52E4-A49C-4C32-B239-0E16C5EB3384}"/>
                </a:ext>
              </a:extLst>
            </p:cNvPr>
            <p:cNvCxnSpPr>
              <a:cxnSpLocks/>
              <a:stCxn id="7" idx="2"/>
              <a:endCxn id="9" idx="0"/>
            </p:cNvCxnSpPr>
            <p:nvPr/>
          </p:nvCxnSpPr>
          <p:spPr>
            <a:xfrm flipH="1">
              <a:off x="6802733" y="3668606"/>
              <a:ext cx="1" cy="6465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238653" y="3272516"/>
              <a:ext cx="58735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31360" y="4289167"/>
              <a:ext cx="58735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76023" y="4280796"/>
              <a:ext cx="58735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67650" y="3267591"/>
              <a:ext cx="58735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82046" y="3790103"/>
              <a:ext cx="58735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Monitored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Danger w/ Actuals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“Fleeing from Knowledge to Ignorance”</a:t>
            </a:r>
          </a:p>
          <a:p>
            <a:pPr lvl="1"/>
            <a:r>
              <a:rPr lang="en-US" dirty="0"/>
              <a:t>Statistics of correlated attributes usually </a:t>
            </a:r>
            <a:br>
              <a:rPr lang="en-US" dirty="0"/>
            </a:br>
            <a:r>
              <a:rPr lang="en-US" dirty="0"/>
              <a:t>adjusted to larger cardinalities</a:t>
            </a:r>
          </a:p>
          <a:p>
            <a:pPr lvl="1"/>
            <a:r>
              <a:rPr lang="en-US" dirty="0"/>
              <a:t>Plan selection favors small, non-adjusted estimates (independence)</a:t>
            </a:r>
          </a:p>
          <a:p>
            <a:pPr lvl="1"/>
            <a:endParaRPr lang="en-US" sz="1200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Plan 1: (((R </a:t>
            </a:r>
            <a:r>
              <a:rPr lang="de-DE" dirty="0">
                <a:ea typeface="Sun-ExtA" pitchFamily="2" charset="-128"/>
              </a:rPr>
              <a:t>⋈ S</a:t>
            </a:r>
            <a:r>
              <a:rPr lang="en-US" dirty="0"/>
              <a:t>) </a:t>
            </a:r>
            <a:r>
              <a:rPr lang="de-DE" dirty="0">
                <a:ea typeface="Sun-ExtA" pitchFamily="2" charset="-128"/>
              </a:rPr>
              <a:t>⋈ U) ⋈ T)</a:t>
            </a:r>
            <a:endParaRPr lang="en-US" dirty="0"/>
          </a:p>
          <a:p>
            <a:pPr lvl="1"/>
            <a:r>
              <a:rPr lang="en-US" dirty="0"/>
              <a:t>Plan 2: ((R </a:t>
            </a:r>
            <a:r>
              <a:rPr lang="de-DE" dirty="0">
                <a:ea typeface="Sun-ExtA" pitchFamily="2" charset="-128"/>
              </a:rPr>
              <a:t>⋈ U</a:t>
            </a:r>
            <a:r>
              <a:rPr lang="en-US" dirty="0"/>
              <a:t>) </a:t>
            </a:r>
            <a:r>
              <a:rPr lang="de-DE" dirty="0">
                <a:ea typeface="Sun-ExtA" pitchFamily="2" charset="-128"/>
              </a:rPr>
              <a:t>⋈ (T ⋈ S))</a:t>
            </a:r>
          </a:p>
          <a:p>
            <a:pPr lvl="1"/>
            <a:r>
              <a:rPr lang="en-US" dirty="0"/>
              <a:t>Plan 3: (((R </a:t>
            </a:r>
            <a:r>
              <a:rPr lang="de-DE" dirty="0">
                <a:ea typeface="Sun-ExtA" pitchFamily="2" charset="-128"/>
              </a:rPr>
              <a:t>⋈ T</a:t>
            </a:r>
            <a:r>
              <a:rPr lang="en-US" dirty="0"/>
              <a:t>) </a:t>
            </a:r>
            <a:r>
              <a:rPr lang="de-DE" dirty="0">
                <a:ea typeface="Sun-ExtA" pitchFamily="2" charset="-128"/>
              </a:rPr>
              <a:t>⋈ U) ⋈ S)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Relation to Search Space </a:t>
            </a:r>
          </a:p>
          <a:p>
            <a:pPr lvl="1"/>
            <a:r>
              <a:rPr lang="en-US" dirty="0"/>
              <a:t>Intermediates (not concrete plan) relevant for cardinalities</a:t>
            </a:r>
          </a:p>
          <a:p>
            <a:pPr lvl="1"/>
            <a:r>
              <a:rPr lang="en-US" dirty="0"/>
              <a:t>Example: ((R </a:t>
            </a:r>
            <a:r>
              <a:rPr lang="de-DE" dirty="0">
                <a:ea typeface="Sun-ExtA" pitchFamily="2" charset="-128"/>
              </a:rPr>
              <a:t>⋈ S</a:t>
            </a:r>
            <a:r>
              <a:rPr lang="en-US" dirty="0"/>
              <a:t>) </a:t>
            </a:r>
            <a:r>
              <a:rPr lang="de-DE" dirty="0">
                <a:ea typeface="Sun-ExtA" pitchFamily="2" charset="-128"/>
              </a:rPr>
              <a:t>⋈ T) and (</a:t>
            </a:r>
            <a:r>
              <a:rPr lang="en-US" dirty="0"/>
              <a:t>R </a:t>
            </a:r>
            <a:r>
              <a:rPr lang="de-DE" dirty="0">
                <a:ea typeface="Sun-ExtA" pitchFamily="2" charset="-128"/>
              </a:rPr>
              <a:t>⋈ (S</a:t>
            </a:r>
            <a:r>
              <a:rPr lang="en-US" dirty="0"/>
              <a:t> </a:t>
            </a:r>
            <a:r>
              <a:rPr lang="de-DE" dirty="0">
                <a:ea typeface="Sun-ExtA" pitchFamily="2" charset="-128"/>
              </a:rPr>
              <a:t>⋈ T))</a:t>
            </a:r>
            <a:r>
              <a:rPr lang="en-US" dirty="0"/>
              <a:t> produce the same results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Still exponential</a:t>
            </a:r>
            <a:r>
              <a:rPr lang="en-US" dirty="0"/>
              <a:t> (power set)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Learned Cardinalities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978" y="1454021"/>
            <a:ext cx="71234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76351" y="1454020"/>
            <a:ext cx="265276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Lohman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Query Optimization: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Are We There Yet?,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BTW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78473" y="3272516"/>
            <a:ext cx="65204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8880" y="3274191"/>
            <a:ext cx="65204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01920" y="4270650"/>
            <a:ext cx="65204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</p:cNvCxnSpPr>
          <p:nvPr/>
        </p:nvCxnSpPr>
        <p:spPr>
          <a:xfrm flipH="1">
            <a:off x="7403891" y="3340166"/>
            <a:ext cx="274582" cy="219228"/>
          </a:xfrm>
          <a:prstGeom prst="straightConnector1">
            <a:avLst/>
          </a:prstGeom>
          <a:ln w="19050">
            <a:solidFill>
              <a:schemeClr val="accent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</p:cNvCxnSpPr>
          <p:nvPr/>
        </p:nvCxnSpPr>
        <p:spPr>
          <a:xfrm flipH="1">
            <a:off x="7375422" y="4366770"/>
            <a:ext cx="274582" cy="219228"/>
          </a:xfrm>
          <a:prstGeom prst="straightConnector1">
            <a:avLst/>
          </a:prstGeom>
          <a:ln w="19050">
            <a:solidFill>
              <a:schemeClr val="accent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</p:cNvCxnSpPr>
          <p:nvPr/>
        </p:nvCxnSpPr>
        <p:spPr>
          <a:xfrm flipH="1">
            <a:off x="5930133" y="3353563"/>
            <a:ext cx="274582" cy="219228"/>
          </a:xfrm>
          <a:prstGeom prst="straightConnector1">
            <a:avLst/>
          </a:prstGeom>
          <a:ln w="19050">
            <a:solidFill>
              <a:schemeClr val="accent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14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For Cardinality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Approach</a:t>
            </a:r>
          </a:p>
          <a:p>
            <a:pPr lvl="1"/>
            <a:r>
              <a:rPr lang="en-US" dirty="0" err="1"/>
              <a:t>Featurization</a:t>
            </a:r>
            <a:r>
              <a:rPr lang="en-US" dirty="0"/>
              <a:t> of attributes, tables, and joins</a:t>
            </a:r>
          </a:p>
          <a:p>
            <a:pPr lvl="1"/>
            <a:r>
              <a:rPr lang="en-US" dirty="0"/>
              <a:t>Concatenation/aggregation of sub-models</a:t>
            </a:r>
          </a:p>
          <a:p>
            <a:pPr lvl="1"/>
            <a:r>
              <a:rPr lang="en-US" dirty="0"/>
              <a:t>Augmentation by samples for training and/or corrections </a:t>
            </a:r>
          </a:p>
          <a:p>
            <a:pPr lvl="1"/>
            <a:endParaRPr lang="en-US" dirty="0"/>
          </a:p>
          <a:p>
            <a:r>
              <a:rPr lang="en-US" dirty="0"/>
              <a:t>Examples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Learned Cardinalities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80" y="5196805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68511" y="5147513"/>
            <a:ext cx="53457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Zongheng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Yang, Eric Liang,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Amog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Kamsetty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Chenggang Wu, Yan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Duan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Chen, Pieter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Abbeel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Sanjay Krishnan, Ion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Stoica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 Unsupervised Cardinality Estimation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13(3)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080" y="4380331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768511" y="4330091"/>
            <a:ext cx="518494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Anshuman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Dutt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Chi Wang,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Azade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Nazi,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Srikanth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Kandula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Vivek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Narasayya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Surajit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Chaudhuri: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Selectivity Estimation for Range Predicates using Lightweight Models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12(9)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271" y="356048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768511" y="3500198"/>
            <a:ext cx="507441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[Andreas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Kipf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Thomas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Kipf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Bernhard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Radke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Viktor Leis,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Learned Cardinalities: Estimating Correlated Joins with Deep Learning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2445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627980" y="1506355"/>
            <a:ext cx="0" cy="4371931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Overview Query Processing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Query Processing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9507" y="2388644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Parsing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5" idx="0"/>
            <a:endCxn id="14" idx="2"/>
          </p:cNvCxnSpPr>
          <p:nvPr/>
        </p:nvCxnSpPr>
        <p:spPr>
          <a:xfrm flipV="1">
            <a:off x="6420493" y="3050131"/>
            <a:ext cx="0" cy="10288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79505" y="3233791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Semantic Analysis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9507" y="4078938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Query Rewrites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79507" y="4930155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Optimization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144662" y="1506355"/>
          <a:ext cx="2551662" cy="154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43">
                  <a:extLst>
                    <a:ext uri="{9D8B030D-6E8A-4147-A177-3AD203B41FA5}">
                      <a16:colId xmlns:a16="http://schemas.microsoft.com/office/drawing/2014/main" val="3661410330"/>
                    </a:ext>
                  </a:extLst>
                </a:gridCol>
                <a:gridCol w="826019">
                  <a:extLst>
                    <a:ext uri="{9D8B030D-6E8A-4147-A177-3AD203B41FA5}">
                      <a16:colId xmlns:a16="http://schemas.microsoft.com/office/drawing/2014/main" val="2022204254"/>
                    </a:ext>
                  </a:extLst>
                </a:gridCol>
              </a:tblGrid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9095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 Rodríguez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08184790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 Müller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182916989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Robin van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Persie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6556911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Neymar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9873852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291489" y="4078938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Execution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91489" y="4930155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Caching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348062" y="4930155"/>
            <a:ext cx="559837" cy="475856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QEP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2808511" y="2092576"/>
            <a:ext cx="0" cy="29606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2808509" y="2864500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96139" y="5495730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Compile Time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35082" y="5495731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Runtime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2808509" y="3709647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2808511" y="4554794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>
            <a:off x="3937515" y="5168083"/>
            <a:ext cx="41054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9" idx="3"/>
            <a:endCxn id="18" idx="1"/>
          </p:cNvCxnSpPr>
          <p:nvPr/>
        </p:nvCxnSpPr>
        <p:spPr>
          <a:xfrm>
            <a:off x="4907899" y="5168083"/>
            <a:ext cx="38359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8" idx="0"/>
            <a:endCxn id="15" idx="2"/>
          </p:cNvCxnSpPr>
          <p:nvPr/>
        </p:nvCxnSpPr>
        <p:spPr>
          <a:xfrm flipV="1">
            <a:off x="6420493" y="4554794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15820" y="2826490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AST/IR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8930" y="3688016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2039" y="4549540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937513" y="3471719"/>
            <a:ext cx="533921" cy="145843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56096" y="1446245"/>
            <a:ext cx="29011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Count&gt;=4</a:t>
            </a:r>
          </a:p>
        </p:txBody>
      </p:sp>
    </p:spTree>
    <p:extLst>
      <p:ext uri="{BB962C8B-B14F-4D97-AF65-F5344CB8AC3E}">
        <p14:creationId xmlns:p14="http://schemas.microsoft.com/office/powerpoint/2010/main" val="313771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Intra-Query </a:t>
            </a:r>
            <a:r>
              <a:rPr lang="en-US" dirty="0" err="1"/>
              <a:t>Adaptivity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66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 Inter-Operator Re-optimization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</a:t>
            </a:r>
          </a:p>
          <a:p>
            <a:pPr lvl="1"/>
            <a:r>
              <a:rPr lang="de-DE" dirty="0"/>
              <a:t>Insert artificial materialization points for </a:t>
            </a:r>
            <a:br>
              <a:rPr lang="de-DE" dirty="0"/>
            </a:br>
            <a:r>
              <a:rPr lang="de-DE" dirty="0"/>
              <a:t>reoptimization at arbitrary points between plan operators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Intra-Query </a:t>
            </a:r>
            <a:r>
              <a:rPr lang="en-US" dirty="0" err="1"/>
              <a:t>Adaptivity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feld 17"/>
          <p:cNvSpPr txBox="1"/>
          <p:nvPr/>
        </p:nvSpPr>
        <p:spPr>
          <a:xfrm>
            <a:off x="756767" y="2438818"/>
            <a:ext cx="24011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b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R,S,T,U</a:t>
            </a:r>
            <a:b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R.a=S.a</a:t>
            </a:r>
            <a:endParaRPr lang="de-DE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R.a=T.a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de-DE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onsolas" panose="020B0609020204030204" pitchFamily="49" charset="0"/>
                <a:cs typeface="Calibri" panose="020F0502020204030204" pitchFamily="34" charset="0"/>
              </a:rPr>
              <a:t>R.a=U.a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9234" y="4044284"/>
            <a:ext cx="2144390" cy="1993733"/>
            <a:chOff x="1431699" y="4456267"/>
            <a:chExt cx="2144390" cy="1993733"/>
          </a:xfrm>
        </p:grpSpPr>
        <p:sp>
          <p:nvSpPr>
            <p:cNvPr id="9" name="Textfeld 21"/>
            <p:cNvSpPr txBox="1"/>
            <p:nvPr/>
          </p:nvSpPr>
          <p:spPr>
            <a:xfrm>
              <a:off x="2151897" y="4902675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10" name="Textfeld 22"/>
            <p:cNvSpPr txBox="1"/>
            <p:nvPr/>
          </p:nvSpPr>
          <p:spPr>
            <a:xfrm>
              <a:off x="1786409" y="5362571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11" name="Textfeld 23"/>
            <p:cNvSpPr txBox="1"/>
            <p:nvPr/>
          </p:nvSpPr>
          <p:spPr>
            <a:xfrm>
              <a:off x="2538965" y="4456267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12" name="Textfeld 24"/>
            <p:cNvSpPr txBox="1"/>
            <p:nvPr/>
          </p:nvSpPr>
          <p:spPr>
            <a:xfrm>
              <a:off x="1431699" y="6049890"/>
              <a:ext cx="6392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13" name="Textfeld 25"/>
            <p:cNvSpPr txBox="1"/>
            <p:nvPr/>
          </p:nvSpPr>
          <p:spPr>
            <a:xfrm>
              <a:off x="2045350" y="6048542"/>
              <a:ext cx="608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  <p:sp>
          <p:nvSpPr>
            <p:cNvPr id="14" name="Textfeld 26"/>
            <p:cNvSpPr txBox="1"/>
            <p:nvPr/>
          </p:nvSpPr>
          <p:spPr>
            <a:xfrm>
              <a:off x="2432418" y="5450240"/>
              <a:ext cx="690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sp>
          <p:nvSpPr>
            <p:cNvPr id="15" name="Textfeld 27"/>
            <p:cNvSpPr txBox="1"/>
            <p:nvPr/>
          </p:nvSpPr>
          <p:spPr>
            <a:xfrm>
              <a:off x="2748008" y="5005175"/>
              <a:ext cx="8280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cxnSp>
          <p:nvCxnSpPr>
            <p:cNvPr id="16" name="Gerade Verbindung 28"/>
            <p:cNvCxnSpPr/>
            <p:nvPr/>
          </p:nvCxnSpPr>
          <p:spPr>
            <a:xfrm rot="5400000" flipH="1" flipV="1">
              <a:off x="1763480" y="5930364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29"/>
            <p:cNvCxnSpPr/>
            <p:nvPr/>
          </p:nvCxnSpPr>
          <p:spPr>
            <a:xfrm rot="16200000" flipV="1">
              <a:off x="2150549" y="5912831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30"/>
            <p:cNvCxnSpPr/>
            <p:nvPr/>
          </p:nvCxnSpPr>
          <p:spPr>
            <a:xfrm rot="16200000" flipV="1">
              <a:off x="2545709" y="5417871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31"/>
            <p:cNvCxnSpPr/>
            <p:nvPr/>
          </p:nvCxnSpPr>
          <p:spPr>
            <a:xfrm rot="16200000" flipV="1">
              <a:off x="2909852" y="4964715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32"/>
            <p:cNvCxnSpPr/>
            <p:nvPr/>
          </p:nvCxnSpPr>
          <p:spPr>
            <a:xfrm rot="5400000" flipH="1" flipV="1">
              <a:off x="2126273" y="5427309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33"/>
            <p:cNvCxnSpPr/>
            <p:nvPr/>
          </p:nvCxnSpPr>
          <p:spPr>
            <a:xfrm rot="5400000" flipH="1" flipV="1">
              <a:off x="2490414" y="4966063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34"/>
            <p:cNvCxnSpPr>
              <a:endCxn id="11" idx="0"/>
            </p:cNvCxnSpPr>
            <p:nvPr/>
          </p:nvCxnSpPr>
          <p:spPr>
            <a:xfrm rot="5400000" flipH="1" flipV="1">
              <a:off x="2682598" y="4556739"/>
              <a:ext cx="203646" cy="2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537567" y="3008885"/>
            <a:ext cx="2877222" cy="3165308"/>
            <a:chOff x="5537567" y="2817967"/>
            <a:chExt cx="2877222" cy="3165308"/>
          </a:xfrm>
        </p:grpSpPr>
        <p:sp>
          <p:nvSpPr>
            <p:cNvPr id="23" name="Textfeld 39"/>
            <p:cNvSpPr txBox="1"/>
            <p:nvPr/>
          </p:nvSpPr>
          <p:spPr>
            <a:xfrm>
              <a:off x="6990597" y="3264375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24" name="Textfeld 40"/>
            <p:cNvSpPr txBox="1"/>
            <p:nvPr/>
          </p:nvSpPr>
          <p:spPr>
            <a:xfrm>
              <a:off x="6625109" y="4314821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25" name="Textfeld 41"/>
            <p:cNvSpPr txBox="1"/>
            <p:nvPr/>
          </p:nvSpPr>
          <p:spPr>
            <a:xfrm>
              <a:off x="7377665" y="2817967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26" name="Textfeld 42"/>
            <p:cNvSpPr txBox="1"/>
            <p:nvPr/>
          </p:nvSpPr>
          <p:spPr>
            <a:xfrm>
              <a:off x="6270399" y="5583165"/>
              <a:ext cx="6392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27" name="Textfeld 43"/>
            <p:cNvSpPr txBox="1"/>
            <p:nvPr/>
          </p:nvSpPr>
          <p:spPr>
            <a:xfrm>
              <a:off x="6884050" y="5000792"/>
              <a:ext cx="608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  <p:sp>
          <p:nvSpPr>
            <p:cNvPr id="28" name="Textfeld 44"/>
            <p:cNvSpPr txBox="1"/>
            <p:nvPr/>
          </p:nvSpPr>
          <p:spPr>
            <a:xfrm>
              <a:off x="7271118" y="3811940"/>
              <a:ext cx="690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sp>
          <p:nvSpPr>
            <p:cNvPr id="29" name="Textfeld 45"/>
            <p:cNvSpPr txBox="1"/>
            <p:nvPr/>
          </p:nvSpPr>
          <p:spPr>
            <a:xfrm>
              <a:off x="7586708" y="3366875"/>
              <a:ext cx="8280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cxnSp>
          <p:nvCxnSpPr>
            <p:cNvPr id="30" name="Gerade Verbindung 46"/>
            <p:cNvCxnSpPr/>
            <p:nvPr/>
          </p:nvCxnSpPr>
          <p:spPr>
            <a:xfrm rot="5400000" flipH="1" flipV="1">
              <a:off x="6602180" y="4882614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47"/>
            <p:cNvCxnSpPr/>
            <p:nvPr/>
          </p:nvCxnSpPr>
          <p:spPr>
            <a:xfrm rot="16200000" flipV="1">
              <a:off x="6989249" y="4865081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48"/>
            <p:cNvCxnSpPr/>
            <p:nvPr/>
          </p:nvCxnSpPr>
          <p:spPr>
            <a:xfrm rot="16200000" flipV="1">
              <a:off x="7384409" y="3779571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49"/>
            <p:cNvCxnSpPr/>
            <p:nvPr/>
          </p:nvCxnSpPr>
          <p:spPr>
            <a:xfrm rot="16200000" flipV="1">
              <a:off x="7748552" y="3326415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50"/>
            <p:cNvCxnSpPr/>
            <p:nvPr/>
          </p:nvCxnSpPr>
          <p:spPr>
            <a:xfrm rot="5400000" flipH="1" flipV="1">
              <a:off x="6964973" y="3789009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51"/>
            <p:cNvCxnSpPr/>
            <p:nvPr/>
          </p:nvCxnSpPr>
          <p:spPr>
            <a:xfrm rot="5400000" flipH="1" flipV="1">
              <a:off x="7329114" y="3327763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52"/>
            <p:cNvCxnSpPr>
              <a:endCxn id="25" idx="0"/>
            </p:cNvCxnSpPr>
            <p:nvPr/>
          </p:nvCxnSpPr>
          <p:spPr>
            <a:xfrm rot="5400000" flipH="1" flipV="1">
              <a:off x="7521298" y="2918439"/>
              <a:ext cx="203646" cy="2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53"/>
            <p:cNvSpPr txBox="1"/>
            <p:nvPr/>
          </p:nvSpPr>
          <p:spPr>
            <a:xfrm>
              <a:off x="5537567" y="5040665"/>
              <a:ext cx="1301383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CHECKPOINT</a:t>
              </a:r>
            </a:p>
          </p:txBody>
        </p:sp>
        <p:sp>
          <p:nvSpPr>
            <p:cNvPr id="38" name="Textfeld 54"/>
            <p:cNvSpPr txBox="1"/>
            <p:nvPr/>
          </p:nvSpPr>
          <p:spPr>
            <a:xfrm>
              <a:off x="5813792" y="3954815"/>
              <a:ext cx="1301383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CHECKPOINT</a:t>
              </a:r>
            </a:p>
          </p:txBody>
        </p:sp>
        <p:cxnSp>
          <p:nvCxnSpPr>
            <p:cNvPr id="39" name="Gerade Verbindung 55"/>
            <p:cNvCxnSpPr/>
            <p:nvPr/>
          </p:nvCxnSpPr>
          <p:spPr>
            <a:xfrm rot="5400000" flipH="1" flipV="1">
              <a:off x="6768824" y="4385289"/>
              <a:ext cx="203646" cy="2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56"/>
            <p:cNvCxnSpPr/>
            <p:nvPr/>
          </p:nvCxnSpPr>
          <p:spPr>
            <a:xfrm rot="5400000" flipH="1" flipV="1">
              <a:off x="6502125" y="5461614"/>
              <a:ext cx="203646" cy="2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feld 58"/>
          <p:cNvSpPr txBox="1"/>
          <p:nvPr/>
        </p:nvSpPr>
        <p:spPr>
          <a:xfrm>
            <a:off x="4914900" y="3772736"/>
            <a:ext cx="193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Re-</a:t>
            </a:r>
            <a:r>
              <a:rPr lang="de-DE" sz="18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</a:t>
            </a:r>
            <a:endParaRPr lang="de-DE" sz="1800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feld 60"/>
          <p:cNvSpPr txBox="1"/>
          <p:nvPr/>
        </p:nvSpPr>
        <p:spPr>
          <a:xfrm>
            <a:off x="4543425" y="4858586"/>
            <a:ext cx="193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Re-</a:t>
            </a:r>
            <a:r>
              <a:rPr lang="de-DE" sz="18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</a:t>
            </a:r>
            <a:endParaRPr lang="de-DE" sz="1800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4" name="Gerade Verbindung mit Pfeil 62"/>
          <p:cNvCxnSpPr/>
          <p:nvPr/>
        </p:nvCxnSpPr>
        <p:spPr>
          <a:xfrm rot="5400000" flipH="1" flipV="1">
            <a:off x="5564982" y="3441743"/>
            <a:ext cx="638175" cy="476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64"/>
          <p:cNvCxnSpPr/>
          <p:nvPr/>
        </p:nvCxnSpPr>
        <p:spPr>
          <a:xfrm rot="5400000" flipH="1" flipV="1">
            <a:off x="4017169" y="3979907"/>
            <a:ext cx="1724026" cy="1428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67"/>
          <p:cNvSpPr txBox="1"/>
          <p:nvPr/>
        </p:nvSpPr>
        <p:spPr>
          <a:xfrm>
            <a:off x="3850192" y="2450958"/>
            <a:ext cx="3094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Optimal remaining sub-plans and resource allocation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684294" y="424724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89029" y="5303359"/>
            <a:ext cx="232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cardinalities,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selectivities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#distinct 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single pass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195" y="1214013"/>
            <a:ext cx="49913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9" name="TextBox 48"/>
          <p:cNvSpPr txBox="1"/>
          <p:nvPr/>
        </p:nvSpPr>
        <p:spPr>
          <a:xfrm>
            <a:off x="5446207" y="1095479"/>
            <a:ext cx="286377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Navin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Kabra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David J. DeWitt: Efficient Mid-Query Re-Optimization of Sub-Optimal Query Execution Plans.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0976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2" grpId="0"/>
      <p:bldP spid="43" grpId="0"/>
      <p:bldP spid="46" grpId="0"/>
      <p:bldP spid="47" grpId="0" animBg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613333" y="1050743"/>
            <a:ext cx="2497764" cy="168864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 Inter-Operator Re-optimization,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Expensive </a:t>
            </a:r>
            <a:r>
              <a:rPr lang="en-US" b="1" dirty="0" err="1">
                <a:solidFill>
                  <a:schemeClr val="accent1"/>
                </a:solidFill>
              </a:rPr>
              <a:t>checkpointing</a:t>
            </a:r>
            <a:r>
              <a:rPr lang="en-US" dirty="0"/>
              <a:t> / </a:t>
            </a:r>
            <a:r>
              <a:rPr lang="en-US" b="1" dirty="0">
                <a:solidFill>
                  <a:schemeClr val="accent1"/>
                </a:solidFill>
              </a:rPr>
              <a:t>wasted intermediates</a:t>
            </a:r>
          </a:p>
          <a:p>
            <a:pPr lvl="1"/>
            <a:r>
              <a:rPr lang="en-US" dirty="0"/>
              <a:t>Trigger re-optimization only if </a:t>
            </a:r>
            <a:r>
              <a:rPr lang="en-US" b="1" dirty="0">
                <a:solidFill>
                  <a:srgbClr val="7889FB"/>
                </a:solidFill>
              </a:rPr>
              <a:t>violated validity ranges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Intra-Query </a:t>
            </a:r>
            <a:r>
              <a:rPr lang="en-US" dirty="0" err="1"/>
              <a:t>Adaptivity</a:t>
            </a:r>
            <a:endParaRPr lang="en-US" dirty="0"/>
          </a:p>
          <a:p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2628770" y="4118399"/>
            <a:ext cx="2055256" cy="1877444"/>
            <a:chOff x="2538333" y="4470086"/>
            <a:chExt cx="2055256" cy="1877444"/>
          </a:xfrm>
        </p:grpSpPr>
        <p:sp>
          <p:nvSpPr>
            <p:cNvPr id="11" name="Textfeld 9"/>
            <p:cNvSpPr txBox="1"/>
            <p:nvPr/>
          </p:nvSpPr>
          <p:spPr>
            <a:xfrm>
              <a:off x="3765508" y="4968748"/>
              <a:ext cx="8280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2538333" y="4470086"/>
              <a:ext cx="1602103" cy="1877444"/>
              <a:chOff x="2538333" y="4671050"/>
              <a:chExt cx="1602103" cy="1877444"/>
            </a:xfrm>
          </p:grpSpPr>
          <p:sp>
            <p:nvSpPr>
              <p:cNvPr id="7" name="Textfeld 3"/>
              <p:cNvSpPr txBox="1"/>
              <p:nvPr/>
            </p:nvSpPr>
            <p:spPr>
              <a:xfrm>
                <a:off x="3169397" y="5097358"/>
                <a:ext cx="49361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3000" dirty="0">
                    <a:latin typeface="Calibri" panose="020F0502020204030204" pitchFamily="34" charset="0"/>
                    <a:ea typeface="Sun-ExtA" pitchFamily="2" charset="-128"/>
                    <a:cs typeface="Calibri" panose="020F0502020204030204" pitchFamily="34" charset="0"/>
                  </a:rPr>
                  <a:t>⋈</a:t>
                </a:r>
              </a:p>
            </p:txBody>
          </p:sp>
          <p:sp>
            <p:nvSpPr>
              <p:cNvPr id="8" name="Textfeld 5"/>
              <p:cNvSpPr txBox="1"/>
              <p:nvPr/>
            </p:nvSpPr>
            <p:spPr>
              <a:xfrm>
                <a:off x="3556465" y="4671050"/>
                <a:ext cx="49361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3000" dirty="0">
                    <a:latin typeface="Calibri" panose="020F0502020204030204" pitchFamily="34" charset="0"/>
                    <a:ea typeface="Sun-ExtA" pitchFamily="2" charset="-128"/>
                    <a:cs typeface="Calibri" panose="020F0502020204030204" pitchFamily="34" charset="0"/>
                  </a:rPr>
                  <a:t>⋈</a:t>
                </a:r>
              </a:p>
            </p:txBody>
          </p:sp>
          <p:sp>
            <p:nvSpPr>
              <p:cNvPr id="9" name="Textfeld 6"/>
              <p:cNvSpPr txBox="1"/>
              <p:nvPr/>
            </p:nvSpPr>
            <p:spPr>
              <a:xfrm>
                <a:off x="2734949" y="6148384"/>
                <a:ext cx="6392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  <p:sp>
            <p:nvSpPr>
              <p:cNvPr id="10" name="Textfeld 8"/>
              <p:cNvSpPr txBox="1"/>
              <p:nvPr/>
            </p:nvSpPr>
            <p:spPr>
              <a:xfrm>
                <a:off x="3449918" y="5584635"/>
                <a:ext cx="6905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cxnSp>
            <p:nvCxnSpPr>
              <p:cNvPr id="12" name="Gerade Verbindung 12"/>
              <p:cNvCxnSpPr/>
              <p:nvPr/>
            </p:nvCxnSpPr>
            <p:spPr>
              <a:xfrm rot="16200000" flipV="1">
                <a:off x="3563209" y="5552266"/>
                <a:ext cx="130820" cy="984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13"/>
              <p:cNvCxnSpPr/>
              <p:nvPr/>
            </p:nvCxnSpPr>
            <p:spPr>
              <a:xfrm rot="16200000" flipV="1">
                <a:off x="3927352" y="5139302"/>
                <a:ext cx="130820" cy="984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14"/>
              <p:cNvCxnSpPr/>
              <p:nvPr/>
            </p:nvCxnSpPr>
            <p:spPr>
              <a:xfrm rot="5400000" flipH="1" flipV="1">
                <a:off x="3143773" y="5561704"/>
                <a:ext cx="145656" cy="809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15"/>
              <p:cNvCxnSpPr/>
              <p:nvPr/>
            </p:nvCxnSpPr>
            <p:spPr>
              <a:xfrm rot="5400000" flipH="1" flipV="1">
                <a:off x="3507914" y="5140650"/>
                <a:ext cx="145656" cy="809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feld 18"/>
              <p:cNvSpPr txBox="1"/>
              <p:nvPr/>
            </p:nvSpPr>
            <p:spPr>
              <a:xfrm>
                <a:off x="2538333" y="5727510"/>
                <a:ext cx="755642" cy="338554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CHECK</a:t>
                </a:r>
              </a:p>
            </p:txBody>
          </p:sp>
          <p:cxnSp>
            <p:nvCxnSpPr>
              <p:cNvPr id="18" name="Gerade Verbindung 19"/>
              <p:cNvCxnSpPr/>
              <p:nvPr/>
            </p:nvCxnSpPr>
            <p:spPr>
              <a:xfrm flipV="1">
                <a:off x="3054588" y="6066064"/>
                <a:ext cx="0" cy="1325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9" name="Gerade Verbindung 23"/>
          <p:cNvCxnSpPr/>
          <p:nvPr/>
        </p:nvCxnSpPr>
        <p:spPr>
          <a:xfrm flipH="1">
            <a:off x="4679744" y="2844589"/>
            <a:ext cx="4761" cy="39195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24"/>
          <p:cNvSpPr txBox="1"/>
          <p:nvPr/>
        </p:nvSpPr>
        <p:spPr>
          <a:xfrm>
            <a:off x="1052354" y="2661008"/>
            <a:ext cx="287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Reactive</a:t>
            </a:r>
            <a:r>
              <a:rPr lang="de-DE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Reoptimization</a:t>
            </a:r>
            <a:endParaRPr lang="de-DE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feld 25"/>
          <p:cNvSpPr txBox="1"/>
          <p:nvPr/>
        </p:nvSpPr>
        <p:spPr>
          <a:xfrm>
            <a:off x="274549" y="3091855"/>
            <a:ext cx="412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>
                <a:latin typeface="Calibri" panose="020F0502020204030204" pitchFamily="34" charset="0"/>
                <a:cs typeface="Calibri" panose="020F0502020204030204" pitchFamily="34" charset="0"/>
              </a:rPr>
              <a:t>1) Compute Validity </a:t>
            </a:r>
            <a:br>
              <a:rPr lang="de-DE" sz="18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b="0" dirty="0">
                <a:latin typeface="Calibri" panose="020F0502020204030204" pitchFamily="34" charset="0"/>
                <a:cs typeface="Calibri" panose="020F0502020204030204" pitchFamily="34" charset="0"/>
              </a:rPr>
              <a:t>    Range (BLACK BOX)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7426" y="3133145"/>
            <a:ext cx="2157743" cy="99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feld 29"/>
          <p:cNvSpPr txBox="1"/>
          <p:nvPr/>
        </p:nvSpPr>
        <p:spPr>
          <a:xfrm>
            <a:off x="266037" y="4228978"/>
            <a:ext cx="307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>
                <a:latin typeface="Calibri" panose="020F0502020204030204" pitchFamily="34" charset="0"/>
                <a:cs typeface="Calibri" panose="020F0502020204030204" pitchFamily="34" charset="0"/>
              </a:rPr>
              <a:t>2) Place Checkpoint </a:t>
            </a:r>
            <a:br>
              <a:rPr lang="de-DE" sz="18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b="0" dirty="0">
                <a:latin typeface="Calibri" panose="020F0502020204030204" pitchFamily="34" charset="0"/>
                <a:cs typeface="Calibri" panose="020F0502020204030204" pitchFamily="34" charset="0"/>
              </a:rPr>
              <a:t>    operators</a:t>
            </a:r>
          </a:p>
        </p:txBody>
      </p:sp>
      <p:sp>
        <p:nvSpPr>
          <p:cNvPr id="24" name="Textfeld 30"/>
          <p:cNvSpPr txBox="1"/>
          <p:nvPr/>
        </p:nvSpPr>
        <p:spPr>
          <a:xfrm>
            <a:off x="267730" y="4998340"/>
            <a:ext cx="272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>
                <a:latin typeface="Calibri" panose="020F0502020204030204" pitchFamily="34" charset="0"/>
                <a:cs typeface="Calibri" panose="020F0502020204030204" pitchFamily="34" charset="0"/>
              </a:rPr>
              <a:t>3) Re-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de-DE" sz="1800" b="0" dirty="0">
                <a:latin typeface="Calibri" panose="020F0502020204030204" pitchFamily="34" charset="0"/>
                <a:cs typeface="Calibri" panose="020F0502020204030204" pitchFamily="34" charset="0"/>
              </a:rPr>
              <a:t>ptimization </a:t>
            </a:r>
          </a:p>
          <a:p>
            <a:r>
              <a:rPr lang="de-DE" sz="1800" b="0" dirty="0">
                <a:latin typeface="Calibri" panose="020F0502020204030204" pitchFamily="34" charset="0"/>
                <a:cs typeface="Calibri" panose="020F0502020204030204" pitchFamily="34" charset="0"/>
              </a:rPr>
              <a:t>    on CHECK error</a:t>
            </a:r>
          </a:p>
        </p:txBody>
      </p:sp>
      <p:sp>
        <p:nvSpPr>
          <p:cNvPr id="26" name="Textfeld 36"/>
          <p:cNvSpPr txBox="1"/>
          <p:nvPr/>
        </p:nvSpPr>
        <p:spPr>
          <a:xfrm>
            <a:off x="5435198" y="2892119"/>
            <a:ext cx="287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Proactive</a:t>
            </a:r>
            <a:r>
              <a:rPr lang="de-DE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Reoptimization</a:t>
            </a:r>
            <a:endParaRPr lang="de-DE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feld 37"/>
          <p:cNvSpPr txBox="1"/>
          <p:nvPr/>
        </p:nvSpPr>
        <p:spPr>
          <a:xfrm>
            <a:off x="4760824" y="3322966"/>
            <a:ext cx="389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1) Bounding box </a:t>
            </a:r>
            <a:b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around estimates</a:t>
            </a: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9202" y="3375540"/>
            <a:ext cx="2486025" cy="106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feld 39"/>
          <p:cNvSpPr txBox="1"/>
          <p:nvPr/>
        </p:nvSpPr>
        <p:spPr>
          <a:xfrm>
            <a:off x="4777782" y="4605808"/>
            <a:ext cx="4305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2) Use bounding boxes to compute a </a:t>
            </a:r>
            <a:b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   switchable plan </a:t>
            </a:r>
            <a:b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   for (lo, est, hi)</a:t>
            </a:r>
          </a:p>
        </p:txBody>
      </p:sp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68031" y="4983319"/>
            <a:ext cx="2501590" cy="81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459" y="6001705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9" name="TextBox 58"/>
          <p:cNvSpPr txBox="1"/>
          <p:nvPr/>
        </p:nvSpPr>
        <p:spPr>
          <a:xfrm>
            <a:off x="917012" y="5965814"/>
            <a:ext cx="365696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[Volker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Markl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V. Raman, D. E.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Simmen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G.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Lohman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H.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Pirahesh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Robust Query Processing through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Progressive Optimization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1025" y="6004140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1" name="TextBox 60"/>
          <p:cNvSpPr txBox="1"/>
          <p:nvPr/>
        </p:nvSpPr>
        <p:spPr>
          <a:xfrm>
            <a:off x="4844795" y="6056249"/>
            <a:ext cx="351565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Shivnath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Babu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Pedro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Bizarro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David J. DeWitt: Proactive Re-optimization.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815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6" grpId="0"/>
      <p:bldP spid="27" grpId="0"/>
      <p:bldP spid="29" grpId="0"/>
      <p:bldP spid="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#4 Intra-Operator </a:t>
            </a:r>
            <a:r>
              <a:rPr lang="en-US" dirty="0" err="1"/>
              <a:t>Adaptivity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 </a:t>
            </a:r>
            <a:r>
              <a:rPr lang="en-US" b="0" dirty="0"/>
              <a:t>(Corrective Query Processing)</a:t>
            </a:r>
          </a:p>
          <a:p>
            <a:pPr lvl="1"/>
            <a:r>
              <a:rPr lang="de-DE" dirty="0"/>
              <a:t>Use different plans for different partitions of the data</a:t>
            </a:r>
          </a:p>
          <a:p>
            <a:pPr lvl="1"/>
            <a:r>
              <a:rPr lang="de-DE" dirty="0"/>
              <a:t>Combine the results of subplans in stich-up-phases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Intra-Query </a:t>
            </a:r>
            <a:r>
              <a:rPr lang="en-US" dirty="0" err="1"/>
              <a:t>Adaptivity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feld 58"/>
          <p:cNvSpPr txBox="1"/>
          <p:nvPr/>
        </p:nvSpPr>
        <p:spPr>
          <a:xfrm>
            <a:off x="4790019" y="2436171"/>
            <a:ext cx="363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de-D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Complementary  Join Pair 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(Generalized of Pipelined Hash Join)</a:t>
            </a:r>
          </a:p>
        </p:txBody>
      </p:sp>
      <p:sp>
        <p:nvSpPr>
          <p:cNvPr id="6" name="Textfeld 58"/>
          <p:cNvSpPr txBox="1"/>
          <p:nvPr/>
        </p:nvSpPr>
        <p:spPr>
          <a:xfrm>
            <a:off x="673553" y="2416598"/>
            <a:ext cx="3452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bg2"/>
                </a:solidFill>
                <a:latin typeface="Microsoft Sans Serif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de-D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aggregation/join query as combined results of two plans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116" y="3145505"/>
            <a:ext cx="2855320" cy="307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5288" y="3182913"/>
            <a:ext cx="4938711" cy="293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616" y="82967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747657" y="678948"/>
            <a:ext cx="259243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[Zachary G. Ives,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Y. Halevy, Daniel S. Weld: Adapting to Source Properties in Processing Data Integration Queries.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5281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#4 Intra-Operator </a:t>
            </a:r>
            <a:r>
              <a:rPr lang="en-US" dirty="0" err="1"/>
              <a:t>Adaptivity</a:t>
            </a:r>
            <a:r>
              <a:rPr lang="en-US" dirty="0"/>
              <a:t>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Algebraic Key Property</a:t>
            </a:r>
          </a:p>
          <a:p>
            <a:pPr lvl="1"/>
            <a:r>
              <a:rPr lang="de-DE" dirty="0"/>
              <a:t>Distribute relational UNION through PSJ operations</a:t>
            </a:r>
          </a:p>
          <a:p>
            <a:pPr lvl="1"/>
            <a:r>
              <a:rPr lang="en-US" dirty="0"/>
              <a:t>Joins</a:t>
            </a:r>
          </a:p>
          <a:p>
            <a:pPr lvl="1"/>
            <a:endParaRPr lang="en-US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If 	R = </a:t>
            </a:r>
            <a:r>
              <a:rPr lang="en-US" dirty="0">
                <a:ea typeface="Lucida Sans Unicode" pitchFamily="34" charset="0"/>
              </a:rPr>
              <a:t>R</a:t>
            </a:r>
            <a:r>
              <a:rPr lang="en-US" baseline="-25000" dirty="0">
                <a:ea typeface="Lucida Sans Unicode" pitchFamily="34" charset="0"/>
              </a:rPr>
              <a:t>1</a:t>
            </a:r>
            <a:r>
              <a:rPr lang="en-US" dirty="0">
                <a:ea typeface="Lucida Sans Unicode" pitchFamily="34" charset="0"/>
              </a:rPr>
              <a:t> </a:t>
            </a:r>
            <a:r>
              <a:rPr lang="en-US" dirty="0">
                <a:ea typeface="Arial Unicode MS" pitchFamily="34" charset="-128"/>
              </a:rPr>
              <a:t>∪</a:t>
            </a:r>
            <a:r>
              <a:rPr lang="en-US" dirty="0">
                <a:ea typeface="Lucida Sans Unicode" pitchFamily="34" charset="0"/>
                <a:sym typeface="Symbol" pitchFamily="18" charset="2"/>
              </a:rPr>
              <a:t> R</a:t>
            </a:r>
            <a:r>
              <a:rPr lang="en-US" baseline="-25000" dirty="0">
                <a:ea typeface="Lucida Sans Unicode" pitchFamily="34" charset="0"/>
                <a:sym typeface="Symbol" pitchFamily="18" charset="2"/>
              </a:rPr>
              <a:t>2</a:t>
            </a:r>
            <a:r>
              <a:rPr lang="en-US" dirty="0">
                <a:ea typeface="Lucida Sans Unicode" pitchFamily="34" charset="0"/>
                <a:sym typeface="Symbol" pitchFamily="18" charset="2"/>
              </a:rPr>
              <a:t>,    (horizontal partitioning) </a:t>
            </a:r>
          </a:p>
          <a:p>
            <a:pPr lvl="1">
              <a:buFontTx/>
              <a:buNone/>
            </a:pPr>
            <a:r>
              <a:rPr lang="en-US" dirty="0">
                <a:ea typeface="Lucida Sans Unicode" pitchFamily="34" charset="0"/>
                <a:sym typeface="Symbol" pitchFamily="18" charset="2"/>
              </a:rPr>
              <a:t>		S = </a:t>
            </a:r>
            <a:r>
              <a:rPr lang="en-US" dirty="0">
                <a:ea typeface="Lucida Sans Unicode" pitchFamily="34" charset="0"/>
              </a:rPr>
              <a:t>S</a:t>
            </a:r>
            <a:r>
              <a:rPr lang="en-US" baseline="-25000" dirty="0">
                <a:ea typeface="Lucida Sans Unicode" pitchFamily="34" charset="0"/>
              </a:rPr>
              <a:t>1</a:t>
            </a:r>
            <a:r>
              <a:rPr lang="en-US" dirty="0">
                <a:ea typeface="Lucida Sans Unicode" pitchFamily="34" charset="0"/>
              </a:rPr>
              <a:t> </a:t>
            </a:r>
            <a:r>
              <a:rPr lang="en-US" dirty="0">
                <a:ea typeface="Arial Unicode MS" pitchFamily="34" charset="-128"/>
              </a:rPr>
              <a:t>∪</a:t>
            </a:r>
            <a:r>
              <a:rPr lang="en-US" dirty="0">
                <a:ea typeface="Lucida Sans Unicode" pitchFamily="34" charset="0"/>
              </a:rPr>
              <a:t> </a:t>
            </a:r>
            <a:r>
              <a:rPr lang="en-US" dirty="0">
                <a:ea typeface="Lucida Sans Unicode" pitchFamily="34" charset="0"/>
                <a:sym typeface="Symbol" pitchFamily="18" charset="2"/>
              </a:rPr>
              <a:t>S</a:t>
            </a:r>
            <a:r>
              <a:rPr lang="en-US" baseline="-25000" dirty="0">
                <a:ea typeface="Lucida Sans Unicode" pitchFamily="34" charset="0"/>
                <a:sym typeface="Symbol" pitchFamily="18" charset="2"/>
              </a:rPr>
              <a:t>2</a:t>
            </a:r>
            <a:endParaRPr lang="en-US" baseline="30000" dirty="0">
              <a:ea typeface="Lucida Sans Unicode" pitchFamily="34" charset="0"/>
              <a:sym typeface="Symbol" pitchFamily="18" charset="2"/>
            </a:endParaRPr>
          </a:p>
          <a:p>
            <a:pPr lvl="1"/>
            <a:r>
              <a:rPr lang="en-US" dirty="0">
                <a:ea typeface="Lucida Sans Unicode" pitchFamily="34" charset="0"/>
                <a:sym typeface="Symbol" pitchFamily="18" charset="2"/>
              </a:rPr>
              <a:t>then:</a:t>
            </a:r>
            <a:r>
              <a:rPr lang="en-US" dirty="0"/>
              <a:t>      R </a:t>
            </a:r>
            <a:r>
              <a:rPr lang="de-DE" dirty="0">
                <a:ea typeface="Sun-ExtA" pitchFamily="2" charset="-128"/>
              </a:rPr>
              <a:t>⋈</a:t>
            </a:r>
            <a:r>
              <a:rPr lang="en-US" dirty="0">
                <a:ea typeface="Lucida Sans Unicode" pitchFamily="34" charset="0"/>
              </a:rPr>
              <a:t> S	</a:t>
            </a:r>
            <a:r>
              <a:rPr lang="de-DE" dirty="0">
                <a:ea typeface="Sun-ExtA" pitchFamily="2" charset="-128"/>
              </a:rPr>
              <a:t>≡</a:t>
            </a:r>
            <a:r>
              <a:rPr lang="en-US" dirty="0">
                <a:ea typeface="Lucida Sans Unicode" pitchFamily="34" charset="0"/>
              </a:rPr>
              <a:t> (R</a:t>
            </a:r>
            <a:r>
              <a:rPr lang="en-US" baseline="-25000" dirty="0">
                <a:ea typeface="Lucida Sans Unicode" pitchFamily="34" charset="0"/>
              </a:rPr>
              <a:t>1</a:t>
            </a:r>
            <a:r>
              <a:rPr lang="en-US" dirty="0">
                <a:ea typeface="Lucida Sans Unicode" pitchFamily="34" charset="0"/>
              </a:rPr>
              <a:t> </a:t>
            </a:r>
            <a:r>
              <a:rPr lang="en-US" dirty="0">
                <a:ea typeface="Arial Unicode MS" pitchFamily="34" charset="-128"/>
              </a:rPr>
              <a:t>∪</a:t>
            </a:r>
            <a:r>
              <a:rPr lang="en-US" dirty="0">
                <a:ea typeface="Lucida Sans Unicode" pitchFamily="34" charset="0"/>
                <a:sym typeface="Symbol" pitchFamily="18" charset="2"/>
              </a:rPr>
              <a:t> R</a:t>
            </a:r>
            <a:r>
              <a:rPr lang="en-US" baseline="-25000" dirty="0">
                <a:ea typeface="Lucida Sans Unicode" pitchFamily="34" charset="0"/>
                <a:sym typeface="Symbol" pitchFamily="18" charset="2"/>
              </a:rPr>
              <a:t>2</a:t>
            </a:r>
            <a:r>
              <a:rPr lang="en-US" dirty="0"/>
              <a:t>) </a:t>
            </a:r>
            <a:r>
              <a:rPr lang="de-DE" dirty="0">
                <a:ea typeface="Sun-ExtA" pitchFamily="2" charset="-128"/>
              </a:rPr>
              <a:t>⋈</a:t>
            </a:r>
            <a:r>
              <a:rPr lang="en-US" dirty="0">
                <a:ea typeface="Lucida Sans Unicode" pitchFamily="34" charset="0"/>
              </a:rPr>
              <a:t> (S</a:t>
            </a:r>
            <a:r>
              <a:rPr lang="en-US" baseline="-25000" dirty="0">
                <a:ea typeface="Lucida Sans Unicode" pitchFamily="34" charset="0"/>
              </a:rPr>
              <a:t>1</a:t>
            </a:r>
            <a:r>
              <a:rPr lang="en-US" dirty="0">
                <a:ea typeface="Lucida Sans Unicode" pitchFamily="34" charset="0"/>
              </a:rPr>
              <a:t> </a:t>
            </a:r>
            <a:r>
              <a:rPr lang="en-US" dirty="0">
                <a:ea typeface="Arial Unicode MS" pitchFamily="34" charset="-128"/>
              </a:rPr>
              <a:t>∪</a:t>
            </a:r>
            <a:r>
              <a:rPr lang="en-US" dirty="0">
                <a:ea typeface="Lucida Sans Unicode" pitchFamily="34" charset="0"/>
                <a:sym typeface="Symbol" pitchFamily="18" charset="2"/>
              </a:rPr>
              <a:t> S</a:t>
            </a:r>
            <a:r>
              <a:rPr lang="en-US" baseline="-25000" dirty="0">
                <a:ea typeface="Lucida Sans Unicode" pitchFamily="34" charset="0"/>
                <a:sym typeface="Symbol" pitchFamily="18" charset="2"/>
              </a:rPr>
              <a:t>2</a:t>
            </a:r>
            <a:r>
              <a:rPr lang="en-US" dirty="0">
                <a:ea typeface="Lucida Sans Unicode" pitchFamily="34" charset="0"/>
              </a:rPr>
              <a:t>) 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dirty="0">
                <a:ea typeface="Lucida Sans Unicode" pitchFamily="34" charset="0"/>
              </a:rPr>
              <a:t>		   		</a:t>
            </a:r>
            <a:r>
              <a:rPr lang="de-DE" dirty="0">
                <a:ea typeface="Sun-ExtA" pitchFamily="2" charset="-128"/>
              </a:rPr>
              <a:t>≡</a:t>
            </a:r>
            <a:r>
              <a:rPr lang="en-US" dirty="0">
                <a:ea typeface="Lucida Sans Unicode" pitchFamily="34" charset="0"/>
              </a:rPr>
              <a:t> (R</a:t>
            </a:r>
            <a:r>
              <a:rPr lang="en-US" baseline="-25000" dirty="0">
                <a:ea typeface="Lucida Sans Unicode" pitchFamily="34" charset="0"/>
              </a:rPr>
              <a:t>1</a:t>
            </a:r>
            <a:r>
              <a:rPr lang="en-US" dirty="0">
                <a:ea typeface="Lucida Sans Unicode" pitchFamily="34" charset="0"/>
              </a:rPr>
              <a:t> ⋈ S</a:t>
            </a:r>
            <a:r>
              <a:rPr lang="en-US" baseline="-25000" dirty="0">
                <a:ea typeface="Lucida Sans Unicode" pitchFamily="34" charset="0"/>
              </a:rPr>
              <a:t>1</a:t>
            </a:r>
            <a:r>
              <a:rPr lang="en-US" dirty="0">
                <a:ea typeface="Lucida Sans Unicode" pitchFamily="34" charset="0"/>
              </a:rPr>
              <a:t>) </a:t>
            </a:r>
            <a:r>
              <a:rPr lang="en-US" dirty="0">
                <a:ea typeface="Arial Unicode MS" pitchFamily="34" charset="-128"/>
              </a:rPr>
              <a:t>∪</a:t>
            </a:r>
            <a:r>
              <a:rPr lang="en-US" dirty="0">
                <a:ea typeface="Lucida Sans Unicode" pitchFamily="34" charset="0"/>
              </a:rPr>
              <a:t>  (R</a:t>
            </a:r>
            <a:r>
              <a:rPr lang="en-US" baseline="-25000" dirty="0">
                <a:ea typeface="Lucida Sans Unicode" pitchFamily="34" charset="0"/>
              </a:rPr>
              <a:t>1</a:t>
            </a:r>
            <a:r>
              <a:rPr lang="en-US" dirty="0">
                <a:ea typeface="Lucida Sans Unicode" pitchFamily="34" charset="0"/>
              </a:rPr>
              <a:t> ⋈ S</a:t>
            </a:r>
            <a:r>
              <a:rPr lang="en-US" baseline="-25000" dirty="0">
                <a:ea typeface="Lucida Sans Unicode" pitchFamily="34" charset="0"/>
              </a:rPr>
              <a:t>2</a:t>
            </a:r>
            <a:r>
              <a:rPr lang="en-US" dirty="0">
                <a:ea typeface="Lucida Sans Unicode" pitchFamily="34" charset="0"/>
              </a:rPr>
              <a:t>) </a:t>
            </a:r>
            <a:r>
              <a:rPr lang="en-US" dirty="0">
                <a:ea typeface="Arial Unicode MS" pitchFamily="34" charset="-128"/>
              </a:rPr>
              <a:t>∪</a:t>
            </a:r>
            <a:r>
              <a:rPr lang="en-US" dirty="0">
                <a:ea typeface="Lucida Sans Unicode" pitchFamily="34" charset="0"/>
              </a:rPr>
              <a:t> (R</a:t>
            </a:r>
            <a:r>
              <a:rPr lang="en-US" baseline="-25000" dirty="0">
                <a:ea typeface="Lucida Sans Unicode" pitchFamily="34" charset="0"/>
              </a:rPr>
              <a:t>2</a:t>
            </a:r>
            <a:r>
              <a:rPr lang="en-US" dirty="0">
                <a:ea typeface="Lucida Sans Unicode" pitchFamily="34" charset="0"/>
              </a:rPr>
              <a:t> ⋈ S</a:t>
            </a:r>
            <a:r>
              <a:rPr lang="en-US" baseline="-25000" dirty="0">
                <a:ea typeface="Lucida Sans Unicode" pitchFamily="34" charset="0"/>
              </a:rPr>
              <a:t>1</a:t>
            </a:r>
            <a:r>
              <a:rPr lang="en-US" dirty="0">
                <a:ea typeface="Lucida Sans Unicode" pitchFamily="34" charset="0"/>
              </a:rPr>
              <a:t>) </a:t>
            </a:r>
            <a:r>
              <a:rPr lang="en-US" dirty="0">
                <a:ea typeface="Arial Unicode MS" pitchFamily="34" charset="-128"/>
              </a:rPr>
              <a:t>∪</a:t>
            </a:r>
            <a:r>
              <a:rPr lang="en-US" dirty="0">
                <a:ea typeface="Lucida Sans Unicode" pitchFamily="34" charset="0"/>
              </a:rPr>
              <a:t>  (R</a:t>
            </a:r>
            <a:r>
              <a:rPr lang="en-US" baseline="-25000" dirty="0">
                <a:ea typeface="Lucida Sans Unicode" pitchFamily="34" charset="0"/>
              </a:rPr>
              <a:t>2</a:t>
            </a:r>
            <a:r>
              <a:rPr lang="en-US" dirty="0">
                <a:ea typeface="Lucida Sans Unicode" pitchFamily="34" charset="0"/>
              </a:rPr>
              <a:t> ⋈ S</a:t>
            </a:r>
            <a:r>
              <a:rPr lang="en-US" baseline="-25000" dirty="0">
                <a:ea typeface="Lucida Sans Unicode" pitchFamily="34" charset="0"/>
              </a:rPr>
              <a:t>2</a:t>
            </a:r>
            <a:r>
              <a:rPr lang="en-US" dirty="0">
                <a:ea typeface="Lucida Sans Unicode" pitchFamily="34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Intra-Query </a:t>
            </a:r>
            <a:r>
              <a:rPr lang="en-US" dirty="0" err="1"/>
              <a:t>Adaptivity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896" y="2060595"/>
            <a:ext cx="6045477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973723" y="4617743"/>
            <a:ext cx="762000" cy="3693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0" dirty="0">
                <a:solidFill>
                  <a:schemeClr val="bg1"/>
                </a:solidFill>
                <a:latin typeface="Calibri" panose="020F0502020204030204" pitchFamily="34" charset="0"/>
                <a:ea typeface="Lucida Sans Unicode" pitchFamily="34" charset="0"/>
                <a:cs typeface="Calibri" panose="020F0502020204030204" pitchFamily="34" charset="0"/>
              </a:rPr>
              <a:t>R</a:t>
            </a:r>
            <a:r>
              <a:rPr lang="en-US" b="1" i="0" baseline="-25000" dirty="0">
                <a:solidFill>
                  <a:schemeClr val="bg1"/>
                </a:solidFill>
                <a:latin typeface="Calibri" panose="020F0502020204030204" pitchFamily="34" charset="0"/>
                <a:ea typeface="Lucida Sans Unicode" pitchFamily="34" charset="0"/>
                <a:cs typeface="Calibri" panose="020F0502020204030204" pitchFamily="34" charset="0"/>
              </a:rPr>
              <a:t>1</a:t>
            </a:r>
            <a:endParaRPr lang="en-GB" b="1" i="0" baseline="30000" dirty="0">
              <a:solidFill>
                <a:schemeClr val="bg1"/>
              </a:solidFill>
              <a:latin typeface="Calibri" panose="020F0502020204030204" pitchFamily="34" charset="0"/>
              <a:ea typeface="Lucida Sans Unicode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973723" y="5074943"/>
            <a:ext cx="762000" cy="646331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0" dirty="0">
                <a:solidFill>
                  <a:schemeClr val="bg1"/>
                </a:solidFill>
                <a:latin typeface="Calibri" panose="020F0502020204030204" pitchFamily="34" charset="0"/>
                <a:ea typeface="Lucida Sans Unicode" pitchFamily="34" charset="0"/>
                <a:cs typeface="Calibri" panose="020F0502020204030204" pitchFamily="34" charset="0"/>
              </a:rPr>
              <a:t>R</a:t>
            </a:r>
            <a:r>
              <a:rPr lang="en-US" b="1" i="0" baseline="-25000" dirty="0">
                <a:solidFill>
                  <a:schemeClr val="bg1"/>
                </a:solidFill>
                <a:latin typeface="Calibri" panose="020F0502020204030204" pitchFamily="34" charset="0"/>
                <a:ea typeface="Lucida Sans Unicode" pitchFamily="34" charset="0"/>
                <a:cs typeface="Calibri" panose="020F0502020204030204" pitchFamily="34" charset="0"/>
              </a:rPr>
              <a:t>2</a:t>
            </a:r>
            <a:endParaRPr lang="en-US" b="1" i="0" baseline="30000" dirty="0">
              <a:solidFill>
                <a:schemeClr val="bg1"/>
              </a:solidFill>
              <a:latin typeface="Calibri" panose="020F0502020204030204" pitchFamily="34" charset="0"/>
              <a:ea typeface="Lucida Sans Unicode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endParaRPr lang="en-GB" b="1" i="0" baseline="30000" dirty="0">
              <a:solidFill>
                <a:schemeClr val="bg1"/>
              </a:solidFill>
              <a:latin typeface="Calibri" panose="020F0502020204030204" pitchFamily="34" charset="0"/>
              <a:ea typeface="Lucida Sans Unicode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726323" y="5347993"/>
            <a:ext cx="762000" cy="3693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0" dirty="0">
                <a:solidFill>
                  <a:schemeClr val="bg1"/>
                </a:solidFill>
                <a:latin typeface="Calibri" panose="020F0502020204030204" pitchFamily="34" charset="0"/>
                <a:ea typeface="Lucida Sans Unicode" pitchFamily="34" charset="0"/>
                <a:cs typeface="Calibri" panose="020F0502020204030204" pitchFamily="34" charset="0"/>
              </a:rPr>
              <a:t>S</a:t>
            </a:r>
            <a:r>
              <a:rPr lang="en-US" b="1" i="0" baseline="-25000" dirty="0">
                <a:solidFill>
                  <a:schemeClr val="bg1"/>
                </a:solidFill>
                <a:latin typeface="Calibri" panose="020F0502020204030204" pitchFamily="34" charset="0"/>
                <a:ea typeface="Lucida Sans Unicode" pitchFamily="34" charset="0"/>
                <a:cs typeface="Calibri" panose="020F0502020204030204" pitchFamily="34" charset="0"/>
              </a:rPr>
              <a:t>2</a:t>
            </a:r>
            <a:endParaRPr lang="en-GB" b="1" i="0" baseline="30000" dirty="0">
              <a:solidFill>
                <a:schemeClr val="bg1"/>
              </a:solidFill>
              <a:latin typeface="Calibri" panose="020F0502020204030204" pitchFamily="34" charset="0"/>
              <a:ea typeface="Lucida Sans Unicode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726323" y="4617743"/>
            <a:ext cx="762000" cy="646331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0" dirty="0">
                <a:solidFill>
                  <a:schemeClr val="bg1"/>
                </a:solidFill>
                <a:latin typeface="Calibri" panose="020F0502020204030204" pitchFamily="34" charset="0"/>
                <a:ea typeface="Lucida Sans Unicode" pitchFamily="34" charset="0"/>
                <a:cs typeface="Calibri" panose="020F0502020204030204" pitchFamily="34" charset="0"/>
              </a:rPr>
              <a:t>S</a:t>
            </a:r>
            <a:r>
              <a:rPr lang="en-US" b="1" i="0" baseline="-25000" dirty="0">
                <a:solidFill>
                  <a:schemeClr val="bg1"/>
                </a:solidFill>
                <a:latin typeface="Calibri" panose="020F0502020204030204" pitchFamily="34" charset="0"/>
                <a:ea typeface="Lucida Sans Unicode" pitchFamily="34" charset="0"/>
                <a:cs typeface="Calibri" panose="020F0502020204030204" pitchFamily="34" charset="0"/>
              </a:rPr>
              <a:t>1</a:t>
            </a:r>
            <a:endParaRPr lang="en-US" b="1" i="0" baseline="30000" dirty="0">
              <a:solidFill>
                <a:schemeClr val="bg1"/>
              </a:solidFill>
              <a:latin typeface="Calibri" panose="020F0502020204030204" pitchFamily="34" charset="0"/>
              <a:ea typeface="Lucida Sans Unicode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endParaRPr lang="en-GB" b="1" i="0" baseline="30000" dirty="0">
              <a:solidFill>
                <a:schemeClr val="bg1"/>
              </a:solidFill>
              <a:latin typeface="Calibri" panose="020F0502020204030204" pitchFamily="34" charset="0"/>
              <a:ea typeface="Lucida Sans Unicode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V="1">
            <a:off x="5735723" y="4884443"/>
            <a:ext cx="990600" cy="533400"/>
          </a:xfrm>
          <a:prstGeom prst="line">
            <a:avLst/>
          </a:prstGeom>
          <a:noFill/>
          <a:ln w="19050">
            <a:solidFill>
              <a:srgbClr val="7889FB"/>
            </a:solidFill>
            <a:round/>
            <a:headEnd type="triangle" w="med" len="lg"/>
            <a:tailEnd type="triangle" w="med" len="lg"/>
          </a:ln>
          <a:effectLst/>
        </p:spPr>
        <p:txBody>
          <a:bodyPr/>
          <a:lstStyle/>
          <a:p>
            <a:endParaRPr lang="de-D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>
            <a:off x="5735723" y="4808243"/>
            <a:ext cx="990600" cy="609600"/>
          </a:xfrm>
          <a:prstGeom prst="line">
            <a:avLst/>
          </a:prstGeom>
          <a:noFill/>
          <a:ln w="19050">
            <a:solidFill>
              <a:srgbClr val="7889FB"/>
            </a:solidFill>
            <a:round/>
            <a:headEnd type="triangle" w="med" len="lg"/>
            <a:tailEnd type="triangle" w="med" len="lg"/>
          </a:ln>
          <a:effectLst/>
        </p:spPr>
        <p:txBody>
          <a:bodyPr/>
          <a:lstStyle/>
          <a:p>
            <a:endParaRPr lang="de-D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5735723" y="5570243"/>
            <a:ext cx="990600" cy="0"/>
          </a:xfrm>
          <a:prstGeom prst="line">
            <a:avLst/>
          </a:prstGeom>
          <a:noFill/>
          <a:ln w="19050">
            <a:solidFill>
              <a:srgbClr val="7889FB"/>
            </a:solidFill>
            <a:round/>
            <a:headEnd type="triangle" w="med" len="lg"/>
            <a:tailEnd type="triangle" w="med" len="lg"/>
          </a:ln>
          <a:effectLst/>
        </p:spPr>
        <p:txBody>
          <a:bodyPr/>
          <a:lstStyle/>
          <a:p>
            <a:endParaRPr lang="de-D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5735723" y="4732043"/>
            <a:ext cx="990600" cy="0"/>
          </a:xfrm>
          <a:prstGeom prst="line">
            <a:avLst/>
          </a:prstGeom>
          <a:noFill/>
          <a:ln w="19050">
            <a:solidFill>
              <a:srgbClr val="7889FB"/>
            </a:solidFill>
            <a:round/>
            <a:headEnd type="triangle" w="med" len="lg"/>
            <a:tailEnd type="triangle" w="med" len="lg"/>
          </a:ln>
          <a:effectLst/>
        </p:spPr>
        <p:txBody>
          <a:bodyPr/>
          <a:lstStyle/>
          <a:p>
            <a:endParaRPr lang="de-D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1439948" y="4617743"/>
            <a:ext cx="762000" cy="1077218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0" dirty="0">
                <a:solidFill>
                  <a:schemeClr val="bg1"/>
                </a:solidFill>
                <a:latin typeface="Calibri" panose="020F0502020204030204" pitchFamily="34" charset="0"/>
                <a:ea typeface="Lucida Sans Unicode" pitchFamily="34" charset="0"/>
                <a:cs typeface="Calibri" panose="020F0502020204030204" pitchFamily="34" charset="0"/>
              </a:rPr>
              <a:t>R</a:t>
            </a:r>
            <a:endParaRPr lang="de-DE" b="1" i="0" baseline="30000" dirty="0">
              <a:solidFill>
                <a:schemeClr val="bg1"/>
              </a:solidFill>
              <a:latin typeface="Calibri" panose="020F0502020204030204" pitchFamily="34" charset="0"/>
              <a:ea typeface="Lucida Sans Unicode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endParaRPr lang="de-DE" b="1" i="0" baseline="30000" dirty="0">
              <a:solidFill>
                <a:schemeClr val="bg1"/>
              </a:solidFill>
              <a:latin typeface="Calibri" panose="020F0502020204030204" pitchFamily="34" charset="0"/>
              <a:ea typeface="Lucida Sans Unicode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endParaRPr lang="en-GB" sz="2800" b="1" i="0" baseline="30000" dirty="0">
              <a:solidFill>
                <a:schemeClr val="bg1"/>
              </a:solidFill>
              <a:latin typeface="Calibri" panose="020F0502020204030204" pitchFamily="34" charset="0"/>
              <a:ea typeface="Lucida Sans Unicode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3116348" y="4617743"/>
            <a:ext cx="762000" cy="1077218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0" dirty="0">
                <a:solidFill>
                  <a:schemeClr val="bg1"/>
                </a:solidFill>
                <a:latin typeface="Calibri" panose="020F0502020204030204" pitchFamily="34" charset="0"/>
                <a:ea typeface="Lucida Sans Unicode" pitchFamily="34" charset="0"/>
                <a:cs typeface="Calibri" panose="020F0502020204030204" pitchFamily="34" charset="0"/>
              </a:rPr>
              <a:t>S</a:t>
            </a:r>
            <a:endParaRPr lang="en-US" b="1" i="0" baseline="30000" dirty="0">
              <a:solidFill>
                <a:schemeClr val="bg1"/>
              </a:solidFill>
              <a:latin typeface="Calibri" panose="020F0502020204030204" pitchFamily="34" charset="0"/>
              <a:ea typeface="Lucida Sans Unicode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endParaRPr lang="de-DE" b="1" i="0" baseline="30000" dirty="0">
              <a:solidFill>
                <a:schemeClr val="bg1"/>
              </a:solidFill>
              <a:latin typeface="Calibri" panose="020F0502020204030204" pitchFamily="34" charset="0"/>
              <a:ea typeface="Lucida Sans Unicode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endParaRPr lang="en-GB" sz="2800" b="1" i="0" baseline="30000" dirty="0">
              <a:solidFill>
                <a:schemeClr val="bg1"/>
              </a:solidFill>
              <a:latin typeface="Calibri" panose="020F0502020204030204" pitchFamily="34" charset="0"/>
              <a:ea typeface="Lucida Sans Unicode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469590" y="4837533"/>
            <a:ext cx="439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rgbClr val="555555"/>
                </a:solidFill>
                <a:latin typeface="Calibri" panose="020F0502020204030204" pitchFamily="34" charset="0"/>
                <a:ea typeface="Sun-ExtA" pitchFamily="2" charset="-128"/>
                <a:cs typeface="Calibri" panose="020F0502020204030204" pitchFamily="34" charset="0"/>
              </a:rPr>
              <a:t>⋈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4260290" y="486610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0" dirty="0">
                <a:solidFill>
                  <a:srgbClr val="555555"/>
                </a:solidFill>
                <a:latin typeface="Calibri" panose="020F0502020204030204" pitchFamily="34" charset="0"/>
                <a:ea typeface="Sun-ExtA" pitchFamily="2" charset="-128"/>
                <a:cs typeface="Calibri" panose="020F0502020204030204" pitchFamily="34" charset="0"/>
              </a:rPr>
              <a:t>≡</a:t>
            </a:r>
            <a:endParaRPr lang="de-DE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43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Intra-Query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</a:t>
            </a:r>
          </a:p>
          <a:p>
            <a:pPr lvl="1"/>
            <a:r>
              <a:rPr lang="en-US" dirty="0"/>
              <a:t>Micro-episodes (</a:t>
            </a:r>
            <a:r>
              <a:rPr lang="en-US" b="1" dirty="0">
                <a:solidFill>
                  <a:srgbClr val="7889FB"/>
                </a:solidFill>
              </a:rPr>
              <a:t>time slices</a:t>
            </a:r>
            <a:r>
              <a:rPr lang="en-US" dirty="0"/>
              <a:t>), run plans with different join orders, </a:t>
            </a:r>
            <a:br>
              <a:rPr lang="en-US" dirty="0"/>
            </a:br>
            <a:r>
              <a:rPr lang="en-US" dirty="0"/>
              <a:t>evaluate reward, </a:t>
            </a:r>
            <a:r>
              <a:rPr lang="en-US" b="1" dirty="0">
                <a:solidFill>
                  <a:srgbClr val="7889FB"/>
                </a:solidFill>
              </a:rPr>
              <a:t>stitch-up partial results</a:t>
            </a:r>
            <a:r>
              <a:rPr lang="en-US" dirty="0"/>
              <a:t> (no cost model, good for UDFs)</a:t>
            </a:r>
          </a:p>
          <a:p>
            <a:pPr lvl="1"/>
            <a:r>
              <a:rPr lang="en-US" dirty="0"/>
              <a:t>Exploitation vs exploration via </a:t>
            </a:r>
            <a:r>
              <a:rPr lang="en-US" b="1" dirty="0">
                <a:solidFill>
                  <a:schemeClr val="accent1"/>
                </a:solidFill>
              </a:rPr>
              <a:t>reinforcement learning</a:t>
            </a:r>
            <a:r>
              <a:rPr lang="en-US" dirty="0"/>
              <a:t> </a:t>
            </a:r>
          </a:p>
          <a:p>
            <a:pPr lvl="1"/>
            <a:endParaRPr lang="en-US" sz="1200" dirty="0"/>
          </a:p>
          <a:p>
            <a:r>
              <a:rPr lang="en-US" dirty="0"/>
              <a:t>UCT for Join Ordering</a:t>
            </a:r>
          </a:p>
          <a:p>
            <a:pPr lvl="1"/>
            <a:r>
              <a:rPr lang="en-US" dirty="0"/>
              <a:t>Build tree of join orders gradually </a:t>
            </a:r>
            <a:br>
              <a:rPr lang="en-US" dirty="0"/>
            </a:br>
            <a:r>
              <a:rPr lang="en-US" dirty="0"/>
              <a:t>from root to bottom</a:t>
            </a:r>
          </a:p>
          <a:p>
            <a:pPr lvl="1"/>
            <a:r>
              <a:rPr lang="en-US" dirty="0"/>
              <a:t>Store statistics in nodes of tree</a:t>
            </a:r>
          </a:p>
          <a:p>
            <a:pPr lvl="1"/>
            <a:r>
              <a:rPr lang="en-US" dirty="0"/>
              <a:t>Pick next best order via UCT algorithm</a:t>
            </a:r>
            <a:br>
              <a:rPr lang="en-US" dirty="0"/>
            </a:br>
            <a:r>
              <a:rPr lang="en-US" dirty="0"/>
              <a:t>(w/ guarantees on cumulative regret)</a:t>
            </a:r>
          </a:p>
          <a:p>
            <a:pPr lvl="1"/>
            <a:endParaRPr lang="en-US" sz="1200" dirty="0"/>
          </a:p>
          <a:p>
            <a:r>
              <a:rPr lang="en-US" dirty="0"/>
              <a:t>Multi-way Joins</a:t>
            </a:r>
          </a:p>
          <a:p>
            <a:pPr lvl="1"/>
            <a:r>
              <a:rPr lang="en-US" dirty="0"/>
              <a:t>Evaluate entire join order in given time slices</a:t>
            </a:r>
          </a:p>
          <a:p>
            <a:pPr lvl="1"/>
            <a:r>
              <a:rPr lang="en-US" dirty="0"/>
              <a:t>Reuse previous state (e.g., hash tables)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Intra-Query </a:t>
            </a:r>
            <a:r>
              <a:rPr lang="en-US" dirty="0" err="1"/>
              <a:t>Adaptivity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642" y="2981130"/>
            <a:ext cx="3014505" cy="1589285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21275" y="693335"/>
            <a:ext cx="391885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[Immanuel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Trummer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Junxiong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Wang, Deepak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Maram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Samuel Moseley, Saehan Jo, Joseph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Antonakakis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SkinnerDB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Regret-Bounded Query Evaluation via Reinforcement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458" y="850932"/>
            <a:ext cx="49690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67848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#5 Tuple Routing (Eddies)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</a:t>
            </a:r>
          </a:p>
          <a:p>
            <a:pPr lvl="1"/>
            <a:r>
              <a:rPr lang="de-DE" dirty="0"/>
              <a:t>No plan (no fixed execution order)</a:t>
            </a:r>
          </a:p>
          <a:p>
            <a:pPr lvl="1"/>
            <a:r>
              <a:rPr lang="de-DE" dirty="0"/>
              <a:t>Tuples routed to relevant operators using routing policies</a:t>
            </a:r>
          </a:p>
          <a:p>
            <a:pPr lvl="1"/>
            <a:endParaRPr lang="en-US" dirty="0"/>
          </a:p>
          <a:p>
            <a:r>
              <a:rPr lang="en-US" dirty="0"/>
              <a:t>Query Execution via Tuple Routing</a:t>
            </a:r>
          </a:p>
          <a:p>
            <a:pPr lvl="1"/>
            <a:r>
              <a:rPr lang="en-US" dirty="0"/>
              <a:t>Eddy operator routes tuples</a:t>
            </a:r>
            <a:br>
              <a:rPr lang="en-US" dirty="0"/>
            </a:br>
            <a:r>
              <a:rPr lang="en-US" dirty="0"/>
              <a:t>to applicable operators</a:t>
            </a:r>
          </a:p>
          <a:p>
            <a:pPr lvl="1"/>
            <a:r>
              <a:rPr lang="en-US" dirty="0"/>
              <a:t>Read/done bit vectors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Encapsulates all aspects of </a:t>
            </a:r>
            <a:r>
              <a:rPr lang="en-US" dirty="0" err="1"/>
              <a:t>adaptivity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a “standard” dataflow operator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Intra-Query </a:t>
            </a:r>
            <a:r>
              <a:rPr lang="en-US" dirty="0" err="1"/>
              <a:t>Adaptivity</a:t>
            </a:r>
            <a:endParaRPr lang="en-US" dirty="0"/>
          </a:p>
          <a:p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4607033" y="2488184"/>
            <a:ext cx="2164486" cy="1782721"/>
            <a:chOff x="859153" y="4360599"/>
            <a:chExt cx="2164486" cy="1782721"/>
          </a:xfrm>
        </p:grpSpPr>
        <p:sp>
          <p:nvSpPr>
            <p:cNvPr id="7" name="Textfeld 6"/>
            <p:cNvSpPr txBox="1"/>
            <p:nvPr/>
          </p:nvSpPr>
          <p:spPr>
            <a:xfrm>
              <a:off x="1599447" y="4746718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1213863" y="5156374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1986515" y="4360599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alibri" panose="020F0502020204030204" pitchFamily="34" charset="0"/>
                  <a:ea typeface="Sun-ExtA" pitchFamily="2" charset="-128"/>
                  <a:cs typeface="Calibri" panose="020F0502020204030204" pitchFamily="34" charset="0"/>
                </a:rPr>
                <a:t>⋈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859153" y="5743210"/>
              <a:ext cx="6392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472804" y="5741862"/>
              <a:ext cx="608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1871037" y="5306479"/>
              <a:ext cx="690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195558" y="4849218"/>
              <a:ext cx="8280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cxnSp>
          <p:nvCxnSpPr>
            <p:cNvPr id="14" name="Gerade Verbindung 13"/>
            <p:cNvCxnSpPr/>
            <p:nvPr/>
          </p:nvCxnSpPr>
          <p:spPr>
            <a:xfrm rot="5400000" flipH="1" flipV="1">
              <a:off x="1190934" y="5623684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 rot="16200000" flipV="1">
              <a:off x="1578003" y="5606151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16200000" flipV="1">
              <a:off x="1973163" y="5211674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16200000" flipV="1">
              <a:off x="2357402" y="4808758"/>
              <a:ext cx="130820" cy="984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rot="5400000" flipH="1" flipV="1">
              <a:off x="1553727" y="5221112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5400000" flipH="1" flipV="1">
              <a:off x="1937964" y="4810106"/>
              <a:ext cx="145656" cy="80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>
              <a:endCxn id="9" idx="0"/>
            </p:cNvCxnSpPr>
            <p:nvPr/>
          </p:nvCxnSpPr>
          <p:spPr>
            <a:xfrm rot="5400000" flipH="1" flipV="1">
              <a:off x="2130148" y="4461071"/>
              <a:ext cx="203646" cy="2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feld 54"/>
          <p:cNvSpPr txBox="1"/>
          <p:nvPr/>
        </p:nvSpPr>
        <p:spPr>
          <a:xfrm>
            <a:off x="5375868" y="1116517"/>
            <a:ext cx="29789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[Ron Avnur, Joseph M. Hellerstein: Eddies: Continuously Adaptive Query Processing,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2000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603799" y="2929264"/>
            <a:ext cx="4356825" cy="3252998"/>
            <a:chOff x="4483221" y="2899116"/>
            <a:chExt cx="4356825" cy="3252998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5649613" y="4100687"/>
              <a:ext cx="1143000" cy="1143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 b="1" i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Eddy</a:t>
              </a:r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4786013" y="4678537"/>
              <a:ext cx="8445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 sz="140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4483221" y="4501468"/>
              <a:ext cx="3097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6784675" y="4816649"/>
              <a:ext cx="1233488" cy="2460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>
              <a:off x="7974373" y="4879978"/>
              <a:ext cx="7186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result</a:t>
              </a: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rot="3544222">
              <a:off x="6941838" y="3537124"/>
              <a:ext cx="101600" cy="963613"/>
            </a:xfrm>
            <a:custGeom>
              <a:avLst/>
              <a:gdLst>
                <a:gd name="T0" fmla="*/ 0 w 144"/>
                <a:gd name="T1" fmla="*/ 0 h 1152"/>
                <a:gd name="T2" fmla="*/ 0 w 144"/>
                <a:gd name="T3" fmla="*/ 6 h 1152"/>
                <a:gd name="T4" fmla="*/ 0 w 144"/>
                <a:gd name="T5" fmla="*/ 13 h 1152"/>
                <a:gd name="T6" fmla="*/ 0 60000 65536"/>
                <a:gd name="T7" fmla="*/ 0 60000 65536"/>
                <a:gd name="T8" fmla="*/ 0 60000 65536"/>
                <a:gd name="T9" fmla="*/ 0 w 144"/>
                <a:gd name="T10" fmla="*/ 0 h 1152"/>
                <a:gd name="T11" fmla="*/ 144 w 144"/>
                <a:gd name="T12" fmla="*/ 1152 h 1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152">
                  <a:moveTo>
                    <a:pt x="0" y="0"/>
                  </a:moveTo>
                  <a:cubicBezTo>
                    <a:pt x="72" y="192"/>
                    <a:pt x="144" y="384"/>
                    <a:pt x="144" y="576"/>
                  </a:cubicBezTo>
                  <a:cubicBezTo>
                    <a:pt x="144" y="768"/>
                    <a:pt x="72" y="960"/>
                    <a:pt x="0" y="1152"/>
                  </a:cubicBezTo>
                </a:path>
              </a:pathLst>
            </a:custGeom>
            <a:noFill/>
            <a:ln w="25400">
              <a:solidFill>
                <a:srgbClr val="7889FB"/>
              </a:solidFill>
              <a:round/>
              <a:headEnd type="triangle" w="med" len="med"/>
              <a:tailEnd/>
            </a:ln>
          </p:spPr>
          <p:txBody>
            <a:bodyPr rot="10800000" vert="eaVert"/>
            <a:lstStyle/>
            <a:p>
              <a:pPr algn="l"/>
              <a:endParaRPr lang="de-DE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rot="3544222" flipH="1">
              <a:off x="6811663" y="3383137"/>
              <a:ext cx="93663" cy="957263"/>
            </a:xfrm>
            <a:custGeom>
              <a:avLst/>
              <a:gdLst>
                <a:gd name="T0" fmla="*/ 0 w 144"/>
                <a:gd name="T1" fmla="*/ 0 h 1152"/>
                <a:gd name="T2" fmla="*/ 0 w 144"/>
                <a:gd name="T3" fmla="*/ 6 h 1152"/>
                <a:gd name="T4" fmla="*/ 0 w 144"/>
                <a:gd name="T5" fmla="*/ 13 h 1152"/>
                <a:gd name="T6" fmla="*/ 0 60000 65536"/>
                <a:gd name="T7" fmla="*/ 0 60000 65536"/>
                <a:gd name="T8" fmla="*/ 0 60000 65536"/>
                <a:gd name="T9" fmla="*/ 0 w 144"/>
                <a:gd name="T10" fmla="*/ 0 h 1152"/>
                <a:gd name="T11" fmla="*/ 144 w 144"/>
                <a:gd name="T12" fmla="*/ 1152 h 1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152">
                  <a:moveTo>
                    <a:pt x="0" y="0"/>
                  </a:moveTo>
                  <a:cubicBezTo>
                    <a:pt x="72" y="192"/>
                    <a:pt x="144" y="384"/>
                    <a:pt x="144" y="576"/>
                  </a:cubicBezTo>
                  <a:cubicBezTo>
                    <a:pt x="144" y="768"/>
                    <a:pt x="72" y="960"/>
                    <a:pt x="0" y="1152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rot="10800000" vert="eaVert"/>
            <a:lstStyle/>
            <a:p>
              <a:pPr algn="l"/>
              <a:endParaRPr lang="de-DE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rot="4963213">
              <a:off x="7210125" y="4122912"/>
              <a:ext cx="95250" cy="931863"/>
            </a:xfrm>
            <a:custGeom>
              <a:avLst/>
              <a:gdLst>
                <a:gd name="T0" fmla="*/ 0 w 144"/>
                <a:gd name="T1" fmla="*/ 0 h 1152"/>
                <a:gd name="T2" fmla="*/ 0 w 144"/>
                <a:gd name="T3" fmla="*/ 5 h 1152"/>
                <a:gd name="T4" fmla="*/ 0 w 144"/>
                <a:gd name="T5" fmla="*/ 10 h 1152"/>
                <a:gd name="T6" fmla="*/ 0 60000 65536"/>
                <a:gd name="T7" fmla="*/ 0 60000 65536"/>
                <a:gd name="T8" fmla="*/ 0 60000 65536"/>
                <a:gd name="T9" fmla="*/ 0 w 144"/>
                <a:gd name="T10" fmla="*/ 0 h 1152"/>
                <a:gd name="T11" fmla="*/ 144 w 144"/>
                <a:gd name="T12" fmla="*/ 1152 h 1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152">
                  <a:moveTo>
                    <a:pt x="0" y="0"/>
                  </a:moveTo>
                  <a:cubicBezTo>
                    <a:pt x="72" y="192"/>
                    <a:pt x="144" y="384"/>
                    <a:pt x="144" y="576"/>
                  </a:cubicBezTo>
                  <a:cubicBezTo>
                    <a:pt x="144" y="768"/>
                    <a:pt x="72" y="960"/>
                    <a:pt x="0" y="1152"/>
                  </a:cubicBezTo>
                </a:path>
              </a:pathLst>
            </a:custGeom>
            <a:noFill/>
            <a:ln w="25400">
              <a:solidFill>
                <a:srgbClr val="7889FB"/>
              </a:solidFill>
              <a:round/>
              <a:headEnd type="triangle" w="med" len="med"/>
              <a:tailEnd/>
            </a:ln>
          </p:spPr>
          <p:txBody>
            <a:bodyPr rot="10800000" vert="eaVert"/>
            <a:lstStyle/>
            <a:p>
              <a:pPr algn="l"/>
              <a:endParaRPr lang="de-DE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rot="4963213" flipH="1">
              <a:off x="7179963" y="3940349"/>
              <a:ext cx="88900" cy="927100"/>
            </a:xfrm>
            <a:custGeom>
              <a:avLst/>
              <a:gdLst>
                <a:gd name="T0" fmla="*/ 0 w 144"/>
                <a:gd name="T1" fmla="*/ 0 h 1152"/>
                <a:gd name="T2" fmla="*/ 0 w 144"/>
                <a:gd name="T3" fmla="*/ 5 h 1152"/>
                <a:gd name="T4" fmla="*/ 0 w 144"/>
                <a:gd name="T5" fmla="*/ 10 h 1152"/>
                <a:gd name="T6" fmla="*/ 0 60000 65536"/>
                <a:gd name="T7" fmla="*/ 0 60000 65536"/>
                <a:gd name="T8" fmla="*/ 0 60000 65536"/>
                <a:gd name="T9" fmla="*/ 0 w 144"/>
                <a:gd name="T10" fmla="*/ 0 h 1152"/>
                <a:gd name="T11" fmla="*/ 144 w 144"/>
                <a:gd name="T12" fmla="*/ 1152 h 1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152">
                  <a:moveTo>
                    <a:pt x="0" y="0"/>
                  </a:moveTo>
                  <a:cubicBezTo>
                    <a:pt x="72" y="192"/>
                    <a:pt x="144" y="384"/>
                    <a:pt x="144" y="576"/>
                  </a:cubicBezTo>
                  <a:cubicBezTo>
                    <a:pt x="144" y="768"/>
                    <a:pt x="72" y="960"/>
                    <a:pt x="0" y="1152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rot="10800000" vert="eaVert"/>
            <a:lstStyle/>
            <a:p>
              <a:pPr algn="l"/>
              <a:endParaRPr lang="de-DE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rot="7081886">
              <a:off x="6949775" y="4908724"/>
              <a:ext cx="82550" cy="898525"/>
            </a:xfrm>
            <a:custGeom>
              <a:avLst/>
              <a:gdLst>
                <a:gd name="T0" fmla="*/ 0 w 144"/>
                <a:gd name="T1" fmla="*/ 0 h 1152"/>
                <a:gd name="T2" fmla="*/ 0 w 144"/>
                <a:gd name="T3" fmla="*/ 4 h 1152"/>
                <a:gd name="T4" fmla="*/ 0 w 144"/>
                <a:gd name="T5" fmla="*/ 8 h 1152"/>
                <a:gd name="T6" fmla="*/ 0 60000 65536"/>
                <a:gd name="T7" fmla="*/ 0 60000 65536"/>
                <a:gd name="T8" fmla="*/ 0 60000 65536"/>
                <a:gd name="T9" fmla="*/ 0 w 144"/>
                <a:gd name="T10" fmla="*/ 0 h 1152"/>
                <a:gd name="T11" fmla="*/ 144 w 144"/>
                <a:gd name="T12" fmla="*/ 1152 h 1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152">
                  <a:moveTo>
                    <a:pt x="0" y="0"/>
                  </a:moveTo>
                  <a:cubicBezTo>
                    <a:pt x="72" y="192"/>
                    <a:pt x="144" y="384"/>
                    <a:pt x="144" y="576"/>
                  </a:cubicBezTo>
                  <a:cubicBezTo>
                    <a:pt x="144" y="768"/>
                    <a:pt x="72" y="960"/>
                    <a:pt x="0" y="1152"/>
                  </a:cubicBezTo>
                </a:path>
              </a:pathLst>
            </a:custGeom>
            <a:noFill/>
            <a:ln w="25400">
              <a:solidFill>
                <a:srgbClr val="7889FB"/>
              </a:solidFill>
              <a:round/>
              <a:headEnd type="triangle" w="med" len="med"/>
              <a:tailEnd/>
            </a:ln>
          </p:spPr>
          <p:txBody>
            <a:bodyPr rot="10800000" vert="eaVert"/>
            <a:lstStyle/>
            <a:p>
              <a:pPr algn="l"/>
              <a:endParaRPr lang="de-DE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rot="7081886" flipH="1">
              <a:off x="7022800" y="4757912"/>
              <a:ext cx="93663" cy="885825"/>
            </a:xfrm>
            <a:custGeom>
              <a:avLst/>
              <a:gdLst>
                <a:gd name="T0" fmla="*/ 0 w 144"/>
                <a:gd name="T1" fmla="*/ 0 h 1152"/>
                <a:gd name="T2" fmla="*/ 0 w 144"/>
                <a:gd name="T3" fmla="*/ 3 h 1152"/>
                <a:gd name="T4" fmla="*/ 0 w 144"/>
                <a:gd name="T5" fmla="*/ 7 h 1152"/>
                <a:gd name="T6" fmla="*/ 0 60000 65536"/>
                <a:gd name="T7" fmla="*/ 0 60000 65536"/>
                <a:gd name="T8" fmla="*/ 0 60000 65536"/>
                <a:gd name="T9" fmla="*/ 0 w 144"/>
                <a:gd name="T10" fmla="*/ 0 h 1152"/>
                <a:gd name="T11" fmla="*/ 144 w 144"/>
                <a:gd name="T12" fmla="*/ 1152 h 1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152">
                  <a:moveTo>
                    <a:pt x="0" y="0"/>
                  </a:moveTo>
                  <a:cubicBezTo>
                    <a:pt x="72" y="192"/>
                    <a:pt x="144" y="384"/>
                    <a:pt x="144" y="576"/>
                  </a:cubicBezTo>
                  <a:cubicBezTo>
                    <a:pt x="144" y="768"/>
                    <a:pt x="72" y="960"/>
                    <a:pt x="0" y="1152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rot="10800000" vert="eaVert"/>
            <a:lstStyle/>
            <a:p>
              <a:pPr algn="l"/>
              <a:endParaRPr lang="de-DE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6" name="Gruppieren 63"/>
            <p:cNvGrpSpPr/>
            <p:nvPr/>
          </p:nvGrpSpPr>
          <p:grpSpPr>
            <a:xfrm>
              <a:off x="7168816" y="2899116"/>
              <a:ext cx="1143000" cy="914400"/>
              <a:chOff x="3520480" y="1755663"/>
              <a:chExt cx="1143000" cy="914400"/>
            </a:xfrm>
          </p:grpSpPr>
          <p:sp>
            <p:nvSpPr>
              <p:cNvPr id="37" name="AutoShape 16"/>
              <p:cNvSpPr>
                <a:spLocks noChangeArrowheads="1"/>
              </p:cNvSpPr>
              <p:nvPr/>
            </p:nvSpPr>
            <p:spPr bwMode="auto">
              <a:xfrm>
                <a:off x="3901480" y="2365263"/>
                <a:ext cx="381000" cy="228600"/>
              </a:xfrm>
              <a:prstGeom prst="triangle">
                <a:avLst>
                  <a:gd name="adj" fmla="val 50000"/>
                </a:avLst>
              </a:prstGeom>
              <a:solidFill>
                <a:srgbClr val="7889F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0" anchor="ctr"/>
              <a:lstStyle/>
              <a:p>
                <a:pPr algn="ctr"/>
                <a:r>
                  <a:rPr lang="en-US" sz="1400" i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38" name="Oval 17"/>
              <p:cNvSpPr>
                <a:spLocks noChangeArrowheads="1"/>
              </p:cNvSpPr>
              <p:nvPr/>
            </p:nvSpPr>
            <p:spPr bwMode="auto">
              <a:xfrm>
                <a:off x="3825280" y="1866788"/>
                <a:ext cx="457200" cy="304800"/>
              </a:xfrm>
              <a:prstGeom prst="ellipse">
                <a:avLst/>
              </a:prstGeom>
              <a:solidFill>
                <a:srgbClr val="7889F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NLJ</a:t>
                </a:r>
              </a:p>
            </p:txBody>
          </p:sp>
          <p:sp>
            <p:nvSpPr>
              <p:cNvPr id="39" name="Oval 18"/>
              <p:cNvSpPr>
                <a:spLocks noChangeArrowheads="1"/>
              </p:cNvSpPr>
              <p:nvPr/>
            </p:nvSpPr>
            <p:spPr bwMode="auto">
              <a:xfrm>
                <a:off x="3520480" y="1755663"/>
                <a:ext cx="1143000" cy="914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de-DE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4008161" y="2152482"/>
                <a:ext cx="78317" cy="2103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1" name="Gruppieren 68"/>
            <p:cNvGrpSpPr/>
            <p:nvPr/>
          </p:nvGrpSpPr>
          <p:grpSpPr>
            <a:xfrm>
              <a:off x="7697046" y="3942989"/>
              <a:ext cx="1143000" cy="914400"/>
              <a:chOff x="5400080" y="1755663"/>
              <a:chExt cx="1143000" cy="914400"/>
            </a:xfrm>
          </p:grpSpPr>
          <p:sp>
            <p:nvSpPr>
              <p:cNvPr id="42" name="Rectangle 6"/>
              <p:cNvSpPr>
                <a:spLocks noChangeArrowheads="1"/>
              </p:cNvSpPr>
              <p:nvPr/>
            </p:nvSpPr>
            <p:spPr bwMode="auto">
              <a:xfrm>
                <a:off x="5704880" y="2338276"/>
                <a:ext cx="609600" cy="249238"/>
              </a:xfrm>
              <a:prstGeom prst="rect">
                <a:avLst/>
              </a:prstGeom>
              <a:solidFill>
                <a:srgbClr val="7889F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43" name="Oval 7"/>
              <p:cNvSpPr>
                <a:spLocks noChangeArrowheads="1"/>
              </p:cNvSpPr>
              <p:nvPr/>
            </p:nvSpPr>
            <p:spPr bwMode="auto">
              <a:xfrm>
                <a:off x="5704880" y="1838213"/>
                <a:ext cx="457200" cy="333375"/>
              </a:xfrm>
              <a:prstGeom prst="ellipse">
                <a:avLst/>
              </a:prstGeom>
              <a:solidFill>
                <a:srgbClr val="7889F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NLJ</a:t>
                </a:r>
              </a:p>
            </p:txBody>
          </p:sp>
          <p:cxnSp>
            <p:nvCxnSpPr>
              <p:cNvPr id="44" name="AutoShape 8"/>
              <p:cNvCxnSpPr>
                <a:cxnSpLocks noChangeShapeType="1"/>
                <a:stCxn id="43" idx="4"/>
                <a:endCxn id="42" idx="0"/>
              </p:cNvCxnSpPr>
              <p:nvPr/>
            </p:nvCxnSpPr>
            <p:spPr bwMode="auto">
              <a:xfrm rot="16200000" flipH="1">
                <a:off x="5888236" y="2216832"/>
                <a:ext cx="166688" cy="762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45" name="Oval 9"/>
              <p:cNvSpPr>
                <a:spLocks noChangeArrowheads="1"/>
              </p:cNvSpPr>
              <p:nvPr/>
            </p:nvSpPr>
            <p:spPr bwMode="auto">
              <a:xfrm>
                <a:off x="5400080" y="1755663"/>
                <a:ext cx="1143000" cy="914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de-DE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6" name="Gruppieren 73"/>
            <p:cNvGrpSpPr/>
            <p:nvPr/>
          </p:nvGrpSpPr>
          <p:grpSpPr>
            <a:xfrm>
              <a:off x="7359428" y="5237714"/>
              <a:ext cx="1143000" cy="914400"/>
              <a:chOff x="7279680" y="1755663"/>
              <a:chExt cx="1143000" cy="914400"/>
            </a:xfrm>
          </p:grpSpPr>
          <p:sp>
            <p:nvSpPr>
              <p:cNvPr id="47" name="Rectangle 11"/>
              <p:cNvSpPr>
                <a:spLocks noChangeArrowheads="1"/>
              </p:cNvSpPr>
              <p:nvPr/>
            </p:nvSpPr>
            <p:spPr bwMode="auto">
              <a:xfrm>
                <a:off x="7584480" y="2338276"/>
                <a:ext cx="609600" cy="249238"/>
              </a:xfrm>
              <a:prstGeom prst="rect">
                <a:avLst/>
              </a:prstGeom>
              <a:solidFill>
                <a:srgbClr val="7889F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48" name="Oval 12"/>
              <p:cNvSpPr>
                <a:spLocks noChangeArrowheads="1"/>
              </p:cNvSpPr>
              <p:nvPr/>
            </p:nvSpPr>
            <p:spPr bwMode="auto">
              <a:xfrm>
                <a:off x="7584480" y="1838213"/>
                <a:ext cx="457200" cy="333375"/>
              </a:xfrm>
              <a:prstGeom prst="ellipse">
                <a:avLst/>
              </a:prstGeom>
              <a:solidFill>
                <a:srgbClr val="7889F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NLJ</a:t>
                </a:r>
              </a:p>
            </p:txBody>
          </p:sp>
          <p:cxnSp>
            <p:nvCxnSpPr>
              <p:cNvPr id="49" name="AutoShape 13"/>
              <p:cNvCxnSpPr>
                <a:cxnSpLocks noChangeShapeType="1"/>
                <a:stCxn id="48" idx="4"/>
                <a:endCxn id="47" idx="0"/>
              </p:cNvCxnSpPr>
              <p:nvPr/>
            </p:nvCxnSpPr>
            <p:spPr bwMode="auto">
              <a:xfrm rot="16200000" flipH="1">
                <a:off x="7767836" y="2216832"/>
                <a:ext cx="166688" cy="762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50" name="Oval 14"/>
              <p:cNvSpPr>
                <a:spLocks noChangeArrowheads="1"/>
              </p:cNvSpPr>
              <p:nvPr/>
            </p:nvSpPr>
            <p:spPr bwMode="auto">
              <a:xfrm>
                <a:off x="7279680" y="1755663"/>
                <a:ext cx="1143000" cy="914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de-DE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aphicFrame>
        <p:nvGraphicFramePr>
          <p:cNvPr id="53" name="Tabel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786979"/>
              </p:ext>
            </p:extLst>
          </p:nvPr>
        </p:nvGraphicFramePr>
        <p:xfrm>
          <a:off x="955783" y="4079630"/>
          <a:ext cx="328802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4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0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65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4088">
                <a:tc>
                  <a:txBody>
                    <a:bodyPr/>
                    <a:lstStyle/>
                    <a:p>
                      <a:pPr algn="ctr"/>
                      <a:r>
                        <a:rPr lang="de-DE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ready</a:t>
                      </a:r>
                      <a:endParaRPr lang="de-DE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done</a:t>
                      </a:r>
                      <a:endParaRPr lang="de-DE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88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</a:t>
                      </a:r>
                      <a:endParaRPr lang="de-DE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000</a:t>
                      </a:r>
                      <a:endParaRPr lang="de-DE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" name="Textfeld 43"/>
          <p:cNvSpPr txBox="1"/>
          <p:nvPr/>
        </p:nvSpPr>
        <p:spPr>
          <a:xfrm>
            <a:off x="1372432" y="5676369"/>
            <a:ext cx="3639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Amol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Deshpande: An initial study of overheads of eddies.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Rec. 33(1) 2004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77" y="5599909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245" y="1189048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05705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#5 Tuple Routing (Eddies) – Routing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Deterministic</a:t>
            </a:r>
          </a:p>
          <a:p>
            <a:pPr lvl="1"/>
            <a:r>
              <a:rPr lang="en-US" dirty="0"/>
              <a:t>Monitor </a:t>
            </a:r>
            <a:r>
              <a:rPr lang="en-US" b="1" dirty="0">
                <a:solidFill>
                  <a:srgbClr val="7889FB"/>
                </a:solidFill>
              </a:rPr>
              <a:t>costs &amp; </a:t>
            </a:r>
            <a:r>
              <a:rPr lang="en-US" b="1" dirty="0" err="1">
                <a:solidFill>
                  <a:srgbClr val="7889FB"/>
                </a:solidFill>
              </a:rPr>
              <a:t>selectivities</a:t>
            </a:r>
            <a:r>
              <a:rPr lang="en-US" dirty="0"/>
              <a:t> continuously</a:t>
            </a:r>
          </a:p>
          <a:p>
            <a:pPr lvl="1"/>
            <a:r>
              <a:rPr lang="en-US" dirty="0"/>
              <a:t>Re-optimize periodically using rank ordering</a:t>
            </a:r>
            <a:br>
              <a:rPr lang="en-US" dirty="0"/>
            </a:br>
            <a:r>
              <a:rPr lang="en-US" dirty="0"/>
              <a:t>(or A-Greedy for correlated predicates)</a:t>
            </a:r>
          </a:p>
          <a:p>
            <a:pPr lvl="1"/>
            <a:endParaRPr lang="en-US" dirty="0"/>
          </a:p>
          <a:p>
            <a:r>
              <a:rPr lang="en-US" dirty="0"/>
              <a:t>Lottery Scheduling </a:t>
            </a:r>
          </a:p>
          <a:p>
            <a:pPr lvl="1"/>
            <a:r>
              <a:rPr lang="en-US" dirty="0"/>
              <a:t>Operators run in threads with input queue</a:t>
            </a:r>
          </a:p>
          <a:p>
            <a:pPr lvl="1"/>
            <a:r>
              <a:rPr lang="en-US" dirty="0"/>
              <a:t>Tickets assigned according to input/output</a:t>
            </a:r>
          </a:p>
          <a:p>
            <a:pPr lvl="1"/>
            <a:r>
              <a:rPr lang="en-US" dirty="0"/>
              <a:t>Route tuple to next eligible operator with </a:t>
            </a:r>
            <a:br>
              <a:rPr lang="en-US" dirty="0"/>
            </a:br>
            <a:r>
              <a:rPr lang="en-US" dirty="0"/>
              <a:t>room in queue, </a:t>
            </a:r>
            <a:r>
              <a:rPr lang="en-US" b="1" dirty="0">
                <a:solidFill>
                  <a:srgbClr val="7889FB"/>
                </a:solidFill>
              </a:rPr>
              <a:t>based on #tickets and backpressure</a:t>
            </a:r>
          </a:p>
          <a:p>
            <a:endParaRPr lang="en-US" dirty="0"/>
          </a:p>
          <a:p>
            <a:r>
              <a:rPr lang="en-US" dirty="0"/>
              <a:t>Content-based Routing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routes for different data</a:t>
            </a:r>
          </a:p>
          <a:p>
            <a:pPr lvl="1"/>
            <a:r>
              <a:rPr lang="en-US" dirty="0"/>
              <a:t>Based on attribute values (i.e., correlation)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Intra-Query </a:t>
            </a:r>
            <a:r>
              <a:rPr lang="en-US" dirty="0" err="1"/>
              <a:t>Adaptivity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feld 3"/>
          <p:cNvSpPr txBox="1"/>
          <p:nvPr/>
        </p:nvSpPr>
        <p:spPr>
          <a:xfrm>
            <a:off x="5717512" y="3029890"/>
            <a:ext cx="27271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[Ron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Avnur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Joseph M.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: Eddies: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Continuously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Adaptive Query Processing,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2000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feld 4"/>
          <p:cNvSpPr txBox="1"/>
          <p:nvPr/>
        </p:nvSpPr>
        <p:spPr>
          <a:xfrm>
            <a:off x="5617028" y="1417025"/>
            <a:ext cx="28276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[Remzi H. Arpaci-Dusseau: Run-time adaptation in River. ACM Trans.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. Syst.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TOCS 2003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feld 5"/>
          <p:cNvSpPr txBox="1"/>
          <p:nvPr/>
        </p:nvSpPr>
        <p:spPr>
          <a:xfrm>
            <a:off x="4863404" y="4959698"/>
            <a:ext cx="35913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[Pedro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Bizarro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Shivnath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Babu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David J.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DeWitt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Jennifer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Widom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: Content-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Routing: Different Plans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Different Data.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2005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116" y="1474198"/>
            <a:ext cx="49690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929" y="3083666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542" y="5008990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30121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Recap: </a:t>
            </a:r>
            <a:r>
              <a:rPr lang="en-US" dirty="0"/>
              <a:t>Join Enumeration / Ordering</a:t>
            </a:r>
          </a:p>
          <a:p>
            <a:r>
              <a:rPr lang="en-US" dirty="0"/>
              <a:t>AQP Fundamentals</a:t>
            </a:r>
          </a:p>
          <a:p>
            <a:r>
              <a:rPr lang="en-US" dirty="0"/>
              <a:t>Learned Cardinalities</a:t>
            </a:r>
          </a:p>
          <a:p>
            <a:r>
              <a:rPr lang="en-US" dirty="0"/>
              <a:t>Intra-Query </a:t>
            </a:r>
            <a:r>
              <a:rPr lang="en-US" dirty="0" err="1"/>
              <a:t>Adaptivity</a:t>
            </a:r>
            <a:endParaRPr lang="en-US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r>
              <a:rPr lang="en-US" dirty="0"/>
              <a:t>Next Lectures </a:t>
            </a:r>
            <a:r>
              <a:rPr lang="en-US" b="0" dirty="0"/>
              <a:t>(Part C)</a:t>
            </a:r>
          </a:p>
          <a:p>
            <a:pPr lvl="1"/>
            <a:r>
              <a:rPr lang="en-US" b="1" dirty="0"/>
              <a:t>10 </a:t>
            </a:r>
            <a:r>
              <a:rPr lang="en-US" b="1" dirty="0">
                <a:solidFill>
                  <a:srgbClr val="7889FB"/>
                </a:solidFill>
              </a:rPr>
              <a:t>Cloud Database Systems</a:t>
            </a:r>
            <a:r>
              <a:rPr lang="en-US" dirty="0"/>
              <a:t> </a:t>
            </a:r>
            <a:r>
              <a:rPr lang="en-US" sz="1600" dirty="0"/>
              <a:t>[Jan 12]</a:t>
            </a:r>
          </a:p>
          <a:p>
            <a:pPr lvl="1"/>
            <a:r>
              <a:rPr lang="en-US" b="1" dirty="0"/>
              <a:t>11 </a:t>
            </a:r>
            <a:r>
              <a:rPr lang="en-US" b="1" dirty="0">
                <a:solidFill>
                  <a:srgbClr val="7889FB"/>
                </a:solidFill>
              </a:rPr>
              <a:t>Modern Concurrency Control</a:t>
            </a:r>
            <a:r>
              <a:rPr lang="en-US" dirty="0"/>
              <a:t> </a:t>
            </a:r>
            <a:r>
              <a:rPr lang="en-US" sz="1600" dirty="0"/>
              <a:t>[Jan 19]</a:t>
            </a:r>
          </a:p>
          <a:p>
            <a:pPr lvl="1"/>
            <a:r>
              <a:rPr lang="en-US" b="1" dirty="0"/>
              <a:t>12 </a:t>
            </a:r>
            <a:r>
              <a:rPr lang="en-US" b="1" dirty="0">
                <a:solidFill>
                  <a:srgbClr val="7889FB"/>
                </a:solidFill>
              </a:rPr>
              <a:t>Modern Storage and HW Accelerators</a:t>
            </a:r>
            <a:r>
              <a:rPr lang="en-US" dirty="0"/>
              <a:t> </a:t>
            </a:r>
            <a:r>
              <a:rPr lang="en-US" sz="1600" dirty="0"/>
              <a:t>[Jan 26]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5433" y="1449912"/>
            <a:ext cx="3642569" cy="267765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“Query optimizers have been 25 years in development, with enhancements of the cost-based query model and the optimization that goes with it, and a richer and richer variety of execution techniques that the optimizer chooses from. We just have to keep working on this.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a never-ending quest for an increasingly better model and repertoire of optimization and execution techniques.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So the more the model can predict what’s really happening in the data and how the data is really organized, the closer and closer we will come [to the ideal system]”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513" y="74752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983984" y="683123"/>
            <a:ext cx="33259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[Marianne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Winslett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Pat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Selinger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Speaks Out.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Rec. 32(4) 2003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https://sigmod.org/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publications/interview/pat-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selinger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511" y="325768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426866" y="3096909"/>
            <a:ext cx="323556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Surajit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Chaudhuri: Query optimizers: time to rethink the contract?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constraints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directives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anytime algorithms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adaptivity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environments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337DC8-1EEB-41E6-AD60-6A5067B7AC25}"/>
              </a:ext>
            </a:extLst>
          </p:cNvPr>
          <p:cNvSpPr txBox="1"/>
          <p:nvPr/>
        </p:nvSpPr>
        <p:spPr>
          <a:xfrm>
            <a:off x="5843513" y="4616747"/>
            <a:ext cx="1546698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Happy </a:t>
            </a:r>
            <a:b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Holidays</a:t>
            </a:r>
          </a:p>
        </p:txBody>
      </p:sp>
    </p:spTree>
    <p:extLst>
      <p:ext uri="{BB962C8B-B14F-4D97-AF65-F5344CB8AC3E}">
        <p14:creationId xmlns:p14="http://schemas.microsoft.com/office/powerpoint/2010/main" val="38217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Recap: </a:t>
            </a:r>
            <a:r>
              <a:rPr lang="en-US" dirty="0"/>
              <a:t>Join Enumeration / Ordering</a:t>
            </a:r>
          </a:p>
          <a:p>
            <a:r>
              <a:rPr lang="en-US" dirty="0"/>
              <a:t>AQP Fundamentals</a:t>
            </a:r>
          </a:p>
          <a:p>
            <a:r>
              <a:rPr lang="en-US" dirty="0"/>
              <a:t>Learned Cardinalities</a:t>
            </a:r>
          </a:p>
          <a:p>
            <a:r>
              <a:rPr lang="en-US" dirty="0"/>
              <a:t>Intra-Query </a:t>
            </a:r>
            <a:r>
              <a:rPr lang="en-US" dirty="0" err="1"/>
              <a:t>Adaptivity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9859" y="2072726"/>
            <a:ext cx="4223469" cy="24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4485542" y="4848088"/>
            <a:ext cx="3800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Shivnath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Babu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Pedro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Bizarro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Adaptive Query Processing in the Looking Glass.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106" y="4809754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4473" y="5572085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652388" y="5508942"/>
            <a:ext cx="354706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Amol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Deshpande, Zachary G. Ives,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Vijayshankar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Raman: Adaptive Query Processing.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Found. Trends Databases 1(1)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Join Enumeration /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85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189" y="5455202"/>
            <a:ext cx="5982853" cy="634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Optimization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Generation Overview</a:t>
            </a:r>
          </a:p>
          <a:p>
            <a:pPr lvl="1"/>
            <a:r>
              <a:rPr lang="en-US" dirty="0"/>
              <a:t>Selection of </a:t>
            </a:r>
            <a:r>
              <a:rPr lang="en-US" b="1" dirty="0">
                <a:solidFill>
                  <a:srgbClr val="7889FB"/>
                </a:solidFill>
              </a:rPr>
              <a:t>physical access path and plan operators</a:t>
            </a:r>
          </a:p>
          <a:p>
            <a:pPr lvl="1"/>
            <a:r>
              <a:rPr lang="en-US" dirty="0"/>
              <a:t>Selection of </a:t>
            </a:r>
            <a:r>
              <a:rPr lang="en-US" b="1" dirty="0">
                <a:solidFill>
                  <a:srgbClr val="7889FB"/>
                </a:solidFill>
              </a:rPr>
              <a:t>execution order</a:t>
            </a:r>
            <a:r>
              <a:rPr lang="en-US" dirty="0"/>
              <a:t> of plan operators (</a:t>
            </a:r>
            <a:r>
              <a:rPr lang="en-US" b="1" dirty="0">
                <a:solidFill>
                  <a:srgbClr val="7889FB"/>
                </a:solidFill>
              </a:rPr>
              <a:t>joins</a:t>
            </a:r>
            <a:r>
              <a:rPr lang="en-US" dirty="0"/>
              <a:t>, group-by)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Input:</a:t>
            </a:r>
            <a:r>
              <a:rPr lang="en-US" dirty="0"/>
              <a:t> logical query plan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Output:</a:t>
            </a:r>
            <a:r>
              <a:rPr lang="en-US" dirty="0">
                <a:sym typeface="Wingdings" panose="05000000000000000000" pitchFamily="2" charset="2"/>
              </a:rPr>
              <a:t> optimal physical query plan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Costs of query optimization should not exceed yielded improvements 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Interesting Properties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Interesting orders (sorted vs unsorted),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partitioning (e.g., join column), pipelining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Avoid unnecessary sorting operations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Simple Cost Functions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Join-specific cost functions (</a:t>
            </a:r>
            <a:r>
              <a:rPr lang="en-US" dirty="0" err="1">
                <a:sym typeface="Wingdings" panose="05000000000000000000" pitchFamily="2" charset="2"/>
              </a:rPr>
              <a:t>Cnlj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Chj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Csmj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Cardinalities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 err="1">
                <a:sym typeface="Wingdings" panose="05000000000000000000" pitchFamily="2" charset="2"/>
              </a:rPr>
              <a:t>Cout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213" y="4835213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109973" y="4737911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2008" y="3415284"/>
            <a:ext cx="268806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Jun Rao, Guy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Lohman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Dengfeng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Gao, Eileen Tien Lin: Estimating Compilation Time of a Query Optimizer.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246" y="3572298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99357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and Plan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 Types</a:t>
            </a:r>
          </a:p>
          <a:p>
            <a:pPr lvl="1"/>
            <a:r>
              <a:rPr lang="en-US" b="1" dirty="0"/>
              <a:t>Nodes:</a:t>
            </a:r>
            <a:r>
              <a:rPr lang="en-US" dirty="0"/>
              <a:t> Tables</a:t>
            </a:r>
          </a:p>
          <a:p>
            <a:pPr lvl="1"/>
            <a:r>
              <a:rPr lang="en-US" b="1" dirty="0"/>
              <a:t>Edges:</a:t>
            </a:r>
            <a:r>
              <a:rPr lang="en-US" dirty="0"/>
              <a:t> Join conditions</a:t>
            </a:r>
          </a:p>
          <a:p>
            <a:pPr lvl="1"/>
            <a:r>
              <a:rPr lang="en-US" dirty="0"/>
              <a:t>Determine </a:t>
            </a:r>
            <a:r>
              <a:rPr lang="en-US" b="1" dirty="0">
                <a:solidFill>
                  <a:srgbClr val="7889FB"/>
                </a:solidFill>
              </a:rPr>
              <a:t>hardness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of query optimization</a:t>
            </a:r>
            <a:r>
              <a:rPr lang="en-US" dirty="0"/>
              <a:t> (w/o cross products)</a:t>
            </a:r>
          </a:p>
          <a:p>
            <a:pPr lvl="1"/>
            <a:endParaRPr lang="en-US" sz="1000" dirty="0"/>
          </a:p>
          <a:p>
            <a:r>
              <a:rPr lang="en-US" dirty="0"/>
              <a:t>Join Tree Types / Plan Types</a:t>
            </a:r>
          </a:p>
          <a:p>
            <a:pPr lvl="1"/>
            <a:r>
              <a:rPr lang="en-US" dirty="0"/>
              <a:t>Data flow graph of tables and joins (logical/physical query trees)</a:t>
            </a:r>
          </a:p>
          <a:p>
            <a:pPr lvl="1"/>
            <a:r>
              <a:rPr lang="en-US" b="1" dirty="0"/>
              <a:t>Edges:</a:t>
            </a:r>
            <a:r>
              <a:rPr lang="en-US" dirty="0"/>
              <a:t> data dependencies (fixed execution order: bottom-up)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b="58334"/>
          <a:stretch/>
        </p:blipFill>
        <p:spPr bwMode="auto">
          <a:xfrm>
            <a:off x="4018187" y="1497895"/>
            <a:ext cx="1385263" cy="42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b="39613"/>
          <a:stretch/>
        </p:blipFill>
        <p:spPr bwMode="auto">
          <a:xfrm>
            <a:off x="5735553" y="1754752"/>
            <a:ext cx="1573385" cy="72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 cstate="print"/>
          <a:srcRect b="35656"/>
          <a:stretch/>
        </p:blipFill>
        <p:spPr bwMode="auto">
          <a:xfrm>
            <a:off x="7629037" y="2081414"/>
            <a:ext cx="1408065" cy="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79104" y="1932563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0864" y="2354627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87240" y="2721714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2371" y="4681128"/>
            <a:ext cx="1300320" cy="14243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r="1099"/>
          <a:stretch/>
        </p:blipFill>
        <p:spPr>
          <a:xfrm>
            <a:off x="6860653" y="4667869"/>
            <a:ext cx="1775948" cy="114642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298011" y="4659729"/>
            <a:ext cx="1470600" cy="1445739"/>
            <a:chOff x="337142" y="4657522"/>
            <a:chExt cx="1470600" cy="144573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142" y="4657522"/>
              <a:ext cx="1470600" cy="143206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266092" y="5747657"/>
              <a:ext cx="422031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38827" y="4674380"/>
            <a:ext cx="1957040" cy="1463588"/>
            <a:chOff x="4661913" y="4667341"/>
            <a:chExt cx="1957040" cy="146358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27733" y="4667341"/>
              <a:ext cx="1625400" cy="143592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4661913" y="5775325"/>
              <a:ext cx="914922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61492" y="5180789"/>
              <a:ext cx="457461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69610" y="4290397"/>
            <a:ext cx="144766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Left-Deep Tree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10621" y="4292071"/>
            <a:ext cx="16112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Right-Deep Tree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21965" y="4293747"/>
            <a:ext cx="123342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Zig-Zag Tree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62488" y="4295421"/>
            <a:ext cx="12409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Bushy Tree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6253" y="822411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6232965" y="725109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9880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Ordering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Join Ordering</a:t>
            </a:r>
          </a:p>
          <a:p>
            <a:pPr lvl="1"/>
            <a:r>
              <a:rPr lang="en-US" dirty="0"/>
              <a:t>Given a join query graph, find the optimal join ordering</a:t>
            </a:r>
          </a:p>
          <a:p>
            <a:pPr lvl="1"/>
            <a:r>
              <a:rPr lang="en-US" dirty="0"/>
              <a:t>In general, </a:t>
            </a:r>
            <a:r>
              <a:rPr lang="en-US" b="1" dirty="0">
                <a:solidFill>
                  <a:schemeClr val="accent1"/>
                </a:solidFill>
              </a:rPr>
              <a:t>NP-hard</a:t>
            </a:r>
            <a:r>
              <a:rPr lang="en-US" dirty="0"/>
              <a:t>; but polynomial algorithms exist for special cases</a:t>
            </a:r>
          </a:p>
          <a:p>
            <a:pPr lvl="1"/>
            <a:endParaRPr lang="en-US" sz="1200" dirty="0"/>
          </a:p>
          <a:p>
            <a:r>
              <a:rPr lang="en-US" dirty="0"/>
              <a:t>Search Space</a:t>
            </a:r>
          </a:p>
          <a:p>
            <a:pPr lvl="1"/>
            <a:r>
              <a:rPr lang="en-US" dirty="0"/>
              <a:t>Dependent on query and plan types</a:t>
            </a:r>
          </a:p>
          <a:p>
            <a:pPr lvl="1"/>
            <a:r>
              <a:rPr lang="en-US" b="1" dirty="0"/>
              <a:t>Note:</a:t>
            </a:r>
            <a:r>
              <a:rPr lang="en-US" dirty="0"/>
              <a:t> if we allow cross products similar to cliques (fully connected) 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graphicFrame>
        <p:nvGraphicFramePr>
          <p:cNvPr id="8" name="Tabelle 3"/>
          <p:cNvGraphicFramePr>
            <a:graphicFrameLocks noGrp="1"/>
          </p:cNvGraphicFramePr>
          <p:nvPr/>
        </p:nvGraphicFramePr>
        <p:xfrm>
          <a:off x="515567" y="3761735"/>
          <a:ext cx="531514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9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Chain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CP)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CP)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left-deep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zig-zag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bushy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left-</a:t>
                      </a:r>
                      <a:b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deep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zig-zag/</a:t>
                      </a:r>
                      <a:b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bushy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n-1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2n-3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n-1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C(n-1)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2(n-1)!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n-1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(n-1)!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224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384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512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~131K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~2.4M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~726K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~186M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elle 6"/>
          <p:cNvGraphicFramePr>
            <a:graphicFrameLocks noGrp="1"/>
          </p:cNvGraphicFramePr>
          <p:nvPr/>
        </p:nvGraphicFramePr>
        <p:xfrm>
          <a:off x="5884663" y="3754646"/>
          <a:ext cx="298696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Clique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 (cross product)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left-</a:t>
                      </a:r>
                      <a:b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deep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zig-zag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bushy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n!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n-2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n!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n!</a:t>
                      </a:r>
                      <a:r>
                        <a:rPr lang="de-DE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C(n-1)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1,680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~3.6M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~929M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~17.6G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408001" y="5933152"/>
            <a:ext cx="21900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1600" dirty="0">
                <a:latin typeface="Calibri" panose="020F0502020204030204" pitchFamily="34" charset="0"/>
                <a:ea typeface="Sun-ExtA" pitchFamily="2" charset="-128"/>
                <a:cs typeface="Calibri" panose="020F0502020204030204" pitchFamily="34" charset="0"/>
              </a:rPr>
              <a:t>C(n) … Catalan Numbers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253" y="822411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232965" y="725109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750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Order Search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Tradeoff: </a:t>
            </a:r>
            <a:r>
              <a:rPr lang="en-US" dirty="0">
                <a:solidFill>
                  <a:schemeClr val="accent1"/>
                </a:solidFill>
              </a:rPr>
              <a:t>Optimal (or good)</a:t>
            </a:r>
            <a:r>
              <a:rPr lang="en-US" b="0" dirty="0"/>
              <a:t> plan vs </a:t>
            </a:r>
            <a:r>
              <a:rPr lang="en-US" dirty="0">
                <a:solidFill>
                  <a:schemeClr val="accent1"/>
                </a:solidFill>
              </a:rPr>
              <a:t>compilation time</a:t>
            </a:r>
          </a:p>
          <a:p>
            <a:pPr lvl="1"/>
            <a:endParaRPr lang="en-US" sz="700" dirty="0"/>
          </a:p>
          <a:p>
            <a:r>
              <a:rPr lang="en-US" dirty="0"/>
              <a:t>#1 </a:t>
            </a:r>
            <a:r>
              <a:rPr lang="en-US" dirty="0">
                <a:solidFill>
                  <a:srgbClr val="7889FB"/>
                </a:solidFill>
              </a:rPr>
              <a:t>Naïve Full Enumeration</a:t>
            </a:r>
          </a:p>
          <a:p>
            <a:pPr lvl="1"/>
            <a:r>
              <a:rPr lang="en-US" dirty="0"/>
              <a:t>Infeasible for reasonably large queries (long tail up to 1000s of joins)</a:t>
            </a:r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Exact Dynamic Programming 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 err="1">
                <a:solidFill>
                  <a:schemeClr val="tx1"/>
                </a:solidFill>
              </a:rPr>
              <a:t>Memoization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Guarantees optimal plan, often too expensive (beyond 20 relations)</a:t>
            </a:r>
          </a:p>
          <a:p>
            <a:pPr lvl="1"/>
            <a:r>
              <a:rPr lang="en-US" dirty="0"/>
              <a:t>Bottom-up vs top-down approaches</a:t>
            </a:r>
          </a:p>
          <a:p>
            <a:r>
              <a:rPr lang="en-US" dirty="0"/>
              <a:t>#3 </a:t>
            </a:r>
            <a:r>
              <a:rPr lang="en-US" dirty="0">
                <a:solidFill>
                  <a:srgbClr val="7889FB"/>
                </a:solidFill>
              </a:rPr>
              <a:t>Greedy / Heuristic Algorithms</a:t>
            </a:r>
          </a:p>
          <a:p>
            <a:r>
              <a:rPr lang="en-US" dirty="0"/>
              <a:t>#4 </a:t>
            </a:r>
            <a:r>
              <a:rPr lang="en-US" dirty="0">
                <a:solidFill>
                  <a:srgbClr val="7889FB"/>
                </a:solidFill>
              </a:rPr>
              <a:t>Approximate Algorithms</a:t>
            </a:r>
          </a:p>
          <a:p>
            <a:pPr lvl="1"/>
            <a:r>
              <a:rPr lang="en-US" dirty="0"/>
              <a:t>E.g., Genetic algorithms, simulated </a:t>
            </a:r>
            <a:br>
              <a:rPr lang="en-US" dirty="0"/>
            </a:br>
            <a:r>
              <a:rPr lang="en-US" dirty="0"/>
              <a:t>annealing, mixed-integer linear </a:t>
            </a:r>
            <a:r>
              <a:rPr lang="en-US" dirty="0" err="1"/>
              <a:t>prog</a:t>
            </a:r>
            <a:r>
              <a:rPr lang="en-US" dirty="0"/>
              <a:t>.</a:t>
            </a:r>
          </a:p>
          <a:p>
            <a:pPr lvl="1"/>
            <a:endParaRPr lang="en-US" sz="700" dirty="0"/>
          </a:p>
          <a:p>
            <a:r>
              <a:rPr lang="en-US" dirty="0"/>
              <a:t>Example </a:t>
            </a:r>
            <a:r>
              <a:rPr lang="en-US" dirty="0">
                <a:solidFill>
                  <a:schemeClr val="accent1"/>
                </a:solidFill>
              </a:rPr>
              <a:t>PostgreSQL</a:t>
            </a:r>
          </a:p>
          <a:p>
            <a:pPr lvl="1"/>
            <a:r>
              <a:rPr lang="en-US" dirty="0"/>
              <a:t>Exact optimization (</a:t>
            </a:r>
            <a:r>
              <a:rPr lang="en-US" dirty="0" err="1"/>
              <a:t>DPSize</a:t>
            </a:r>
            <a:r>
              <a:rPr lang="en-US" dirty="0"/>
              <a:t>) if &lt; 12 </a:t>
            </a:r>
            <a:br>
              <a:rPr lang="en-US" dirty="0"/>
            </a:br>
            <a:r>
              <a:rPr lang="en-US" dirty="0"/>
              <a:t>relations (</a:t>
            </a:r>
            <a:r>
              <a:rPr lang="en-US" dirty="0" err="1"/>
              <a:t>geqo_threshold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Genetic algorithm for larger queries</a:t>
            </a:r>
          </a:p>
          <a:p>
            <a:pPr lvl="1"/>
            <a:r>
              <a:rPr lang="en-US" dirty="0"/>
              <a:t>Join methods: NLJ, SMJ, HJ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Enumeration / Ordering</a:t>
            </a:r>
          </a:p>
        </p:txBody>
      </p:sp>
      <p:sp>
        <p:nvSpPr>
          <p:cNvPr id="5" name="Ellipse 8"/>
          <p:cNvSpPr/>
          <p:nvPr/>
        </p:nvSpPr>
        <p:spPr>
          <a:xfrm>
            <a:off x="7102331" y="754238"/>
            <a:ext cx="1839433" cy="1405302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(unknown)</a:t>
            </a:r>
          </a:p>
          <a:p>
            <a:pPr algn="ctr">
              <a:lnSpc>
                <a:spcPts val="1400"/>
              </a:lnSpc>
            </a:pPr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Ellipse 9"/>
          <p:cNvSpPr/>
          <p:nvPr/>
        </p:nvSpPr>
        <p:spPr>
          <a:xfrm>
            <a:off x="7251190" y="1177047"/>
            <a:ext cx="1552366" cy="997773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</a:t>
            </a:r>
            <a:endParaRPr lang="de-DE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llipse 10"/>
          <p:cNvSpPr/>
          <p:nvPr/>
        </p:nvSpPr>
        <p:spPr>
          <a:xfrm>
            <a:off x="7474471" y="1585607"/>
            <a:ext cx="1105786" cy="611539"/>
          </a:xfrm>
          <a:prstGeom prst="ellipse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Explored</a:t>
            </a:r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035" y="3317129"/>
            <a:ext cx="3499350" cy="198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1"/>
          <p:cNvSpPr txBox="1"/>
          <p:nvPr/>
        </p:nvSpPr>
        <p:spPr>
          <a:xfrm>
            <a:off x="6543177" y="3480711"/>
            <a:ext cx="179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DP Enum</a:t>
            </a:r>
          </a:p>
        </p:txBody>
      </p:sp>
      <p:sp>
        <p:nvSpPr>
          <p:cNvPr id="10" name="Textfeld 7"/>
          <p:cNvSpPr txBox="1"/>
          <p:nvPr/>
        </p:nvSpPr>
        <p:spPr>
          <a:xfrm>
            <a:off x="7334657" y="4328831"/>
            <a:ext cx="124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Heuristics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720" y="552279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136204" y="5477655"/>
            <a:ext cx="315066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[Nicolas Bruno, César A. Galindo-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Legaria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Milind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Joshi: Polynomial heuristics for query optimization.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470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22943</TotalTime>
  <Words>4756</Words>
  <Application>Microsoft Office PowerPoint</Application>
  <PresentationFormat>On-screen Show (4:3)</PresentationFormat>
  <Paragraphs>766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Cambria Math</vt:lpstr>
      <vt:lpstr>Consolas</vt:lpstr>
      <vt:lpstr>Wingdings</vt:lpstr>
      <vt:lpstr>TU Graz Standard</vt:lpstr>
      <vt:lpstr>Architecture of DB Systems 09 Adaptive Query Processing</vt:lpstr>
      <vt:lpstr>Announcements/Org</vt:lpstr>
      <vt:lpstr>Recap: Overview Query Processing</vt:lpstr>
      <vt:lpstr>Agenda</vt:lpstr>
      <vt:lpstr>Join Enumeration / Ordering</vt:lpstr>
      <vt:lpstr>Plan Optimization Overview</vt:lpstr>
      <vt:lpstr>Query and Plan Types</vt:lpstr>
      <vt:lpstr>Join Ordering Problem</vt:lpstr>
      <vt:lpstr>Join Order Search Strategies</vt:lpstr>
      <vt:lpstr>Greedy Join Ordering</vt:lpstr>
      <vt:lpstr>Greedy Join Ordering, cont.</vt:lpstr>
      <vt:lpstr>Dynamic Programming Join Ordering</vt:lpstr>
      <vt:lpstr>Dynamic Programming Join Ordering, cont.</vt:lpstr>
      <vt:lpstr>Dynamic Programming Join Ordering, cont.</vt:lpstr>
      <vt:lpstr>Graceful Degradation</vt:lpstr>
      <vt:lpstr>Join Order Benchmark (JOB)</vt:lpstr>
      <vt:lpstr>AQP Fundamentals</vt:lpstr>
      <vt:lpstr>Motivation</vt:lpstr>
      <vt:lpstr>AQP Control Loop</vt:lpstr>
      <vt:lpstr>Classification of AQP Techniques</vt:lpstr>
      <vt:lpstr>Recap: ANALYZE and EXPLAIN</vt:lpstr>
      <vt:lpstr>#1 Inter-Query Optimization</vt:lpstr>
      <vt:lpstr>#2 Late Binding (Staged Execution)</vt:lpstr>
      <vt:lpstr>#2 Late Binding (Parameters)</vt:lpstr>
      <vt:lpstr>Learned Cardinalities</vt:lpstr>
      <vt:lpstr>Cardinality Estimation Problems</vt:lpstr>
      <vt:lpstr>Monitoring Actual Cardinalities</vt:lpstr>
      <vt:lpstr>Sparse Monitored Information</vt:lpstr>
      <vt:lpstr>ML For Cardinality Estimation</vt:lpstr>
      <vt:lpstr>Intra-Query Adaptivity</vt:lpstr>
      <vt:lpstr>#3 Inter-Operator Re-optimization </vt:lpstr>
      <vt:lpstr>#3 Inter-Operator Re-optimization, cont.</vt:lpstr>
      <vt:lpstr>#4 Intra-Operator Adaptivity</vt:lpstr>
      <vt:lpstr>#4 Intra-Operator Adaptivity, cont.</vt:lpstr>
      <vt:lpstr>Intra-Query Learning</vt:lpstr>
      <vt:lpstr>#5 Tuple Routing (Eddies)  </vt:lpstr>
      <vt:lpstr>#5 Tuple Routing (Eddies) – Routing Policies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ADBS - 09 Adaptive Query Processing</dc:title>
  <dc:subject/>
  <dc:creator>mboehm</dc:creator>
  <cp:keywords/>
  <dc:description/>
  <cp:lastModifiedBy>Böhm, Matthias</cp:lastModifiedBy>
  <cp:revision>1117</cp:revision>
  <cp:lastPrinted>2020-12-16T12:09:54Z</cp:lastPrinted>
  <dcterms:created xsi:type="dcterms:W3CDTF">2018-07-12T06:39:10Z</dcterms:created>
  <dcterms:modified xsi:type="dcterms:W3CDTF">2021-12-01T19:28:10Z</dcterms:modified>
  <cp:category/>
</cp:coreProperties>
</file>