
<file path=[Content_Types].xml><?xml version="1.0" encoding="utf-8"?>
<Types xmlns="http://schemas.openxmlformats.org/package/2006/content-types">
  <Default Extension="png" ContentType="image/png"/>
  <Default Extension="web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8" r:id="rId2"/>
    <p:sldId id="567" r:id="rId3"/>
    <p:sldId id="289" r:id="rId4"/>
    <p:sldId id="540" r:id="rId5"/>
    <p:sldId id="544" r:id="rId6"/>
    <p:sldId id="545" r:id="rId7"/>
    <p:sldId id="546" r:id="rId8"/>
    <p:sldId id="548" r:id="rId9"/>
    <p:sldId id="541" r:id="rId10"/>
    <p:sldId id="551" r:id="rId11"/>
    <p:sldId id="560" r:id="rId12"/>
    <p:sldId id="552" r:id="rId13"/>
    <p:sldId id="564" r:id="rId14"/>
    <p:sldId id="550" r:id="rId15"/>
    <p:sldId id="559" r:id="rId16"/>
    <p:sldId id="542" r:id="rId17"/>
    <p:sldId id="553" r:id="rId18"/>
    <p:sldId id="554" r:id="rId19"/>
    <p:sldId id="555" r:id="rId20"/>
    <p:sldId id="556" r:id="rId21"/>
    <p:sldId id="557" r:id="rId22"/>
    <p:sldId id="561" r:id="rId23"/>
    <p:sldId id="543" r:id="rId24"/>
    <p:sldId id="547" r:id="rId25"/>
    <p:sldId id="549" r:id="rId26"/>
    <p:sldId id="563" r:id="rId27"/>
    <p:sldId id="562" r:id="rId28"/>
    <p:sldId id="565" r:id="rId29"/>
    <p:sldId id="566" r:id="rId30"/>
    <p:sldId id="414" r:id="rId31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956" autoAdjust="0"/>
  </p:normalViewPr>
  <p:slideViewPr>
    <p:cSldViewPr snapToGrid="0" snapToObjects="1">
      <p:cViewPr varScale="1">
        <p:scale>
          <a:sx n="76" d="100"/>
          <a:sy n="76" d="100"/>
        </p:scale>
        <p:origin x="40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Note: Parquet, OCR, Arrow </a:t>
            </a:r>
            <a:r>
              <a:rPr lang="en-US" b="0" dirty="0">
                <a:sym typeface="Wingdings" panose="05000000000000000000" pitchFamily="2" charset="2"/>
              </a:rPr>
              <a:t> Column-oriented formats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33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Sep 2020 -&gt; IPO (initial public</a:t>
            </a:r>
            <a:r>
              <a:rPr lang="en-US" baseline="0" dirty="0"/>
              <a:t> offering</a:t>
            </a:r>
            <a:r>
              <a:rPr lang="en-US" dirty="0"/>
              <a:t>), 33B </a:t>
            </a:r>
            <a:r>
              <a:rPr lang="en-US" dirty="0" err="1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1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single primary (read/write), up to four secondary</a:t>
            </a:r>
            <a:r>
              <a:rPr lang="en-US" baseline="0" dirty="0" smtClean="0"/>
              <a:t> (read only); shared page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39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* vector clocks (node,</a:t>
            </a:r>
            <a:r>
              <a:rPr lang="en-US" baseline="0" dirty="0"/>
              <a:t> counter</a:t>
            </a:r>
            <a:r>
              <a:rPr lang="en-US" dirty="0"/>
              <a:t>) for</a:t>
            </a:r>
            <a:r>
              <a:rPr lang="en-US" baseline="0" dirty="0"/>
              <a:t> capturing causality between versions</a:t>
            </a:r>
          </a:p>
          <a:p>
            <a:r>
              <a:rPr lang="en-US" dirty="0"/>
              <a:t>* Replica synchronization via anti-entropy and </a:t>
            </a:r>
            <a:r>
              <a:rPr lang="en-US" dirty="0" err="1"/>
              <a:t>Merkle</a:t>
            </a:r>
            <a:r>
              <a:rPr lang="en-US" baseline="0" dirty="0"/>
              <a:t>-trees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57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Others: Google Cloud Functions, IBM </a:t>
            </a:r>
            <a:r>
              <a:rPr lang="en-US" dirty="0" err="1"/>
              <a:t>OpenWhisk</a:t>
            </a:r>
            <a:endParaRPr lang="en-US" dirty="0"/>
          </a:p>
          <a:p>
            <a:r>
              <a:rPr lang="en-US" dirty="0"/>
              <a:t>Disadvantages: communication over storage, unaware of distributed computation</a:t>
            </a:r>
          </a:p>
          <a:p>
            <a:r>
              <a:rPr lang="en-US" dirty="0"/>
              <a:t>Limitations: restricted network connectivity (no inbound /within connectivity NAT), limited running time, stateless, limited cache between invocations, lack of control of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26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S3:</a:t>
            </a:r>
            <a:r>
              <a:rPr lang="en-US" baseline="0" dirty="0"/>
              <a:t> saturates at make IOPs independent of requests, pay per request </a:t>
            </a:r>
            <a:r>
              <a:rPr lang="en-US" baseline="0" dirty="0">
                <a:sym typeface="Wingdings" panose="05000000000000000000" pitchFamily="2" charset="2"/>
              </a:rPr>
              <a:t> many small shuffle files is a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15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two-level</a:t>
            </a:r>
            <a:r>
              <a:rPr lang="en-US" baseline="0" dirty="0"/>
              <a:t> invocation: </a:t>
            </a:r>
            <a:r>
              <a:rPr lang="en-US" baseline="0" dirty="0" err="1"/>
              <a:t>sqrt</a:t>
            </a:r>
            <a:r>
              <a:rPr lang="en-US" baseline="0" dirty="0"/>
              <a:t>(P) driver-1</a:t>
            </a:r>
            <a:r>
              <a:rPr lang="en-US" baseline="30000" dirty="0"/>
              <a:t>st</a:t>
            </a:r>
            <a:r>
              <a:rPr lang="en-US" baseline="0" dirty="0"/>
              <a:t>, </a:t>
            </a:r>
            <a:r>
              <a:rPr lang="en-US" baseline="0" dirty="0" err="1"/>
              <a:t>sqrt</a:t>
            </a:r>
            <a:r>
              <a:rPr lang="en-US" baseline="0" dirty="0"/>
              <a:t>(P) each 1</a:t>
            </a:r>
            <a:r>
              <a:rPr lang="en-US" baseline="30000" dirty="0"/>
              <a:t>st</a:t>
            </a:r>
            <a:r>
              <a:rPr lang="en-US" baseline="0" dirty="0"/>
              <a:t> – 2</a:t>
            </a:r>
            <a:r>
              <a:rPr lang="en-US" baseline="30000" dirty="0"/>
              <a:t>nd</a:t>
            </a:r>
            <a:r>
              <a:rPr lang="en-US" baseline="0" dirty="0"/>
              <a:t> level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55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NAT</a:t>
            </a:r>
            <a:r>
              <a:rPr lang="en-US" dirty="0"/>
              <a:t> (network address translation)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3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MapLattice</a:t>
            </a:r>
            <a:r>
              <a:rPr lang="en-US" dirty="0"/>
              <a:t>: a</a:t>
            </a:r>
            <a:r>
              <a:rPr lang="en-US" baseline="0" dirty="0"/>
              <a:t> 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onvergent and commutative replicated data-types (CRDT),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bounded join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semilattice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-&gt; least upper bound operator is commutative, associative, idempotent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70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Cloud DBMS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10 Cloud DBMS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jpg"/><Relationship Id="rId7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poll/zqiat5svr4xng7g4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ws2122_adbs/Project_Setup_v3.zi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9AFnKI7sfI" TargetMode="External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rtbenchmark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10 Cloud DBMS</a:t>
            </a:r>
            <a:r>
              <a:rPr lang="en-US" sz="2400" dirty="0"/>
              <a:t>s</a:t>
            </a:r>
            <a:endParaRPr lang="de-DE" sz="24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Data-parallel Computation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structured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and un/semi-structured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/>
              <a:t>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Distributed Storage and Analysis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Central abstraction: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collection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/>
              <a:t>Different physical representations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Easy 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of pairs</a:t>
            </a:r>
            <a:br>
              <a:rPr lang="en-US" dirty="0"/>
            </a:br>
            <a:r>
              <a:rPr lang="en-US" dirty="0"/>
              <a:t>via horizontal partitioning</a:t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Frameworks: Hadoop MR, Spark, </a:t>
            </a:r>
            <a:r>
              <a:rPr lang="en-US" dirty="0" err="1">
                <a:sym typeface="Wingdings" panose="05000000000000000000" pitchFamily="2" charset="2"/>
              </a:rPr>
              <a:t>Flink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Deployment: on-</a:t>
            </a:r>
            <a:r>
              <a:rPr lang="en-US" dirty="0" err="1">
                <a:sym typeface="Wingdings" panose="05000000000000000000" pitchFamily="2" charset="2"/>
              </a:rPr>
              <a:t>prem</a:t>
            </a:r>
            <a:r>
              <a:rPr lang="en-US" dirty="0">
                <a:sym typeface="Wingdings" panose="05000000000000000000" pitchFamily="2" charset="2"/>
              </a:rPr>
              <a:t> and/or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cloud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70" y="1394385"/>
            <a:ext cx="3272952" cy="1396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1966" y="2794937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4693"/>
              </p:ext>
            </p:extLst>
          </p:nvPr>
        </p:nvGraphicFramePr>
        <p:xfrm>
          <a:off x="6072608" y="3815963"/>
          <a:ext cx="2318194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490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506704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243102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4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276067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28233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on “SQL on Hadoop”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Criticism </a:t>
            </a:r>
            <a:r>
              <a:rPr lang="en-US" dirty="0" err="1"/>
              <a:t>MapReduce</a:t>
            </a:r>
            <a:r>
              <a:rPr lang="en-US" dirty="0"/>
              <a:t> for Data Analytics</a:t>
            </a:r>
          </a:p>
          <a:p>
            <a:pPr lvl="1"/>
            <a:r>
              <a:rPr lang="en-US" dirty="0"/>
              <a:t>Litter control of data flow, simplicity leads to inefficiencies</a:t>
            </a:r>
          </a:p>
          <a:p>
            <a:pPr lvl="1"/>
            <a:r>
              <a:rPr lang="en-US" dirty="0"/>
              <a:t>Fault tolerance not always necessary</a:t>
            </a:r>
          </a:p>
          <a:p>
            <a:pPr lvl="1"/>
            <a:r>
              <a:rPr lang="en-US" dirty="0"/>
              <a:t>Lack of integration into existing eco system of data analysis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SQL on Hadoop</a:t>
            </a:r>
          </a:p>
          <a:p>
            <a:pPr lvl="1"/>
            <a:r>
              <a:rPr lang="en-US" dirty="0"/>
              <a:t>Query engines on distributed file systems and open storage formats </a:t>
            </a:r>
            <a:br>
              <a:rPr lang="en-US" dirty="0"/>
            </a:br>
            <a:r>
              <a:rPr lang="en-US" dirty="0"/>
              <a:t>(e.g., CSV, Sequence files, Avro, </a:t>
            </a:r>
            <a:r>
              <a:rPr lang="en-US" b="1" dirty="0"/>
              <a:t>Parquet</a:t>
            </a:r>
            <a:r>
              <a:rPr lang="en-US" dirty="0"/>
              <a:t>, </a:t>
            </a:r>
            <a:r>
              <a:rPr lang="en-US" b="1" dirty="0"/>
              <a:t>OCR</a:t>
            </a:r>
            <a:r>
              <a:rPr lang="en-US" dirty="0"/>
              <a:t>, </a:t>
            </a:r>
            <a:r>
              <a:rPr lang="en-US" b="1" dirty="0"/>
              <a:t>Arrow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Challenges w.r.t. metadata (schema/stats), and resource management</a:t>
            </a:r>
          </a:p>
          <a:p>
            <a:pPr lvl="1"/>
            <a:r>
              <a:rPr lang="en-US" dirty="0"/>
              <a:t>Non-relational data (e.g., JSON), and unclean, irregular, unreliable data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Specialized “SQL on Hadoop”</a:t>
            </a:r>
            <a:r>
              <a:rPr lang="en-US" dirty="0">
                <a:sym typeface="Wingdings" panose="05000000000000000000" pitchFamily="2" charset="2"/>
              </a:rPr>
              <a:t> systems (with open / native storage formats)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78" y="1383703"/>
            <a:ext cx="982176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98308" y="660362"/>
            <a:ext cx="30196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Babu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Fatma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Ozcan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Ippokratis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Pandis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Tutorial: SQL-on-Hadoop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8(12)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131" y="2036582"/>
            <a:ext cx="15098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DM Exercise 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97" y="276329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50348" y="2703011"/>
            <a:ext cx="25522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 comparison of approaches to large-scale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8096" y="2703011"/>
            <a:ext cx="260252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[Spyros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 comparison of join algorithms for log processing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043" y="276329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466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on “SQL on Hadoop” –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Hadoop Eco-system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HBase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logical tables, CRUD, key-value storage on HDFS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Hive:</a:t>
            </a:r>
            <a:r>
              <a:rPr lang="en-US" dirty="0"/>
              <a:t> SQL queries executed as </a:t>
            </a:r>
            <a:r>
              <a:rPr lang="en-US" dirty="0" err="1"/>
              <a:t>MapReduce</a:t>
            </a:r>
            <a:r>
              <a:rPr lang="en-US" dirty="0"/>
              <a:t> jobs (OLAP)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Hive on </a:t>
            </a:r>
            <a:r>
              <a:rPr lang="en-US" b="1" dirty="0" err="1">
                <a:solidFill>
                  <a:srgbClr val="7889FB"/>
                </a:solidFill>
              </a:rPr>
              <a:t>Tez</a:t>
            </a:r>
            <a:r>
              <a:rPr lang="en-US" b="1" dirty="0">
                <a:solidFill>
                  <a:srgbClr val="7889FB"/>
                </a:solidFill>
              </a:rPr>
              <a:t>/Spark:</a:t>
            </a:r>
            <a:r>
              <a:rPr lang="en-US" dirty="0"/>
              <a:t> SQL queries executed as DAGs of operations</a:t>
            </a:r>
          </a:p>
          <a:p>
            <a:pPr lvl="1"/>
            <a:endParaRPr lang="en-US" dirty="0"/>
          </a:p>
          <a:p>
            <a:r>
              <a:rPr lang="en-US" dirty="0"/>
              <a:t>Proprietary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MS SCOPE</a:t>
            </a:r>
          </a:p>
          <a:p>
            <a:pPr lvl="1"/>
            <a:endParaRPr lang="en-US" sz="1200" dirty="0"/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HadoopDB</a:t>
            </a:r>
            <a:r>
              <a:rPr lang="en-US" dirty="0"/>
              <a:t>/</a:t>
            </a:r>
            <a:r>
              <a:rPr lang="en-US" dirty="0" err="1"/>
              <a:t>Hadapt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Teradata (2014)</a:t>
            </a:r>
            <a:endParaRPr lang="en-US" dirty="0"/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Facebook Presto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Cloudera Impala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IBM </a:t>
            </a:r>
            <a:r>
              <a:rPr lang="en-US" b="1" dirty="0" err="1">
                <a:solidFill>
                  <a:srgbClr val="7889FB"/>
                </a:solidFill>
              </a:rPr>
              <a:t>BigSQL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01" y="1660467"/>
            <a:ext cx="1346724" cy="345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61" y="2177534"/>
            <a:ext cx="1191860" cy="610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414" y="1683319"/>
            <a:ext cx="665298" cy="612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414" y="395111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09292" y="3897920"/>
            <a:ext cx="42906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Azza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Abouzeid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HadoopDB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Architectural Hybrid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DBMS Technologies for Analytical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414" y="320458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70067" y="3274922"/>
            <a:ext cx="41097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[Ronnie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Chaiken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SCOPE: easy and efficient parallel processing of massive data 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1(2)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306" y="4895474"/>
            <a:ext cx="49864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80598" y="4933745"/>
            <a:ext cx="401933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Kornacker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Impala: A Modern,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Open-Source SQL Engine for Hadoop.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9306" y="5635356"/>
            <a:ext cx="50497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607358" y="5575066"/>
            <a:ext cx="46925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[Scott C. Gray,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Fatma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Ozcan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Hebert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Pereyra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 van der Linden and Adriana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Zubiri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SQL-on-Hadoop without compromise,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IBM Whitepaper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53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History on “SQL on Hadoop” – </a:t>
            </a:r>
            <a:r>
              <a:rPr lang="en-US" dirty="0" err="1"/>
              <a:t>SparkSQL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>
                <a:solidFill>
                  <a:srgbClr val="7889FB"/>
                </a:solidFill>
              </a:rPr>
              <a:t>SparkSQL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New </a:t>
            </a:r>
            <a:r>
              <a:rPr lang="en-US" dirty="0" err="1"/>
              <a:t>dataframe</a:t>
            </a:r>
            <a:r>
              <a:rPr lang="en-US" dirty="0"/>
              <a:t> / dataset abstractions</a:t>
            </a:r>
            <a:br>
              <a:rPr lang="en-US" dirty="0"/>
            </a:br>
            <a:r>
              <a:rPr lang="en-US" dirty="0"/>
              <a:t>with various data source (+ pushdown)</a:t>
            </a:r>
          </a:p>
          <a:p>
            <a:pPr lvl="1"/>
            <a:r>
              <a:rPr lang="en-US" dirty="0"/>
              <a:t>SQL and programmatic APIs</a:t>
            </a:r>
          </a:p>
          <a:p>
            <a:pPr lvl="1"/>
            <a:r>
              <a:rPr lang="en-US" dirty="0"/>
              <a:t>Rewrite ruleset for query optimization</a:t>
            </a:r>
          </a:p>
          <a:p>
            <a:pPr lvl="1"/>
            <a:r>
              <a:rPr lang="en-US" dirty="0"/>
              <a:t>Off-heap data storage (</a:t>
            </a:r>
            <a:r>
              <a:rPr lang="en-US" sz="1600" dirty="0" err="1">
                <a:latin typeface="Consolas" panose="020B0609020204030204" pitchFamily="49" charset="0"/>
              </a:rPr>
              <a:t>sun.misc.Unsafe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Whole-stage code generation</a:t>
            </a:r>
          </a:p>
          <a:p>
            <a:pPr lvl="1"/>
            <a:endParaRPr lang="en-US" dirty="0"/>
          </a:p>
          <a:p>
            <a:r>
              <a:rPr lang="en-US" dirty="0"/>
              <a:t>Query Planning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45" y="267437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4450259"/>
            <a:ext cx="8146663" cy="1602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8624" y="2605934"/>
            <a:ext cx="23312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Spark SQL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Relational Data Processing in Spark.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165261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56741" y="1511940"/>
            <a:ext cx="27228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[Reynold S. Xin, Josh Rosen,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Shark: SQL and rich analytics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367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7673"/>
          <a:stretch/>
        </p:blipFill>
        <p:spPr>
          <a:xfrm>
            <a:off x="5986129" y="1711249"/>
            <a:ext cx="2634606" cy="3160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Delta Lake </a:t>
            </a:r>
            <a:r>
              <a:rPr lang="en-US" sz="2400" dirty="0"/>
              <a:t>(and Lakehouse Architecture)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PaaS: SQL on Hadoop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459"/>
          <a:stretch/>
        </p:blipFill>
        <p:spPr>
          <a:xfrm>
            <a:off x="477946" y="1707711"/>
            <a:ext cx="4689477" cy="3160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73" y="1305830"/>
            <a:ext cx="11321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DWH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558" y="1298739"/>
            <a:ext cx="9356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Lake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2282" y="1302281"/>
            <a:ext cx="11321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Lakehouse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5405606" y="2898690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33065" y="2680978"/>
            <a:ext cx="776177" cy="28353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SQL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45342" y="2680978"/>
            <a:ext cx="1300310" cy="2835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Frames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30938" y="3078311"/>
            <a:ext cx="2214714" cy="2835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Metadata APIs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5999" y="4317999"/>
            <a:ext cx="14901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Formats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3317" y="3409954"/>
            <a:ext cx="5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4953" y="4227580"/>
            <a:ext cx="108364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2156" y="3770377"/>
            <a:ext cx="6687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DCtlg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3" y="5300267"/>
            <a:ext cx="49770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99051" y="5143628"/>
            <a:ext cx="340839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Reynold Xin,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Lakehouse: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New Generation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Open Platforms that Unify Data Ware-housing and Advanced Analytics,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03" y="529561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573083" y="5146159"/>
            <a:ext cx="25301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Delta Lake: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High-Performance ACID Table Storage over Cloud Object Stores.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862" y="609021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700725" y="6039606"/>
            <a:ext cx="332752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[Alexander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High-Performance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Engine for the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9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SaaS: Cloud DBs and Cloud DWHs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Databases (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err="1"/>
              <a:t>DBaaS</a:t>
            </a:r>
            <a:endParaRPr lang="en-US" dirty="0"/>
          </a:p>
          <a:p>
            <a:pPr lvl="1"/>
            <a:r>
              <a:rPr lang="en-US" dirty="0"/>
              <a:t>Simplified setup, maintenance, tuning  and auto scaling</a:t>
            </a:r>
          </a:p>
          <a:p>
            <a:pPr lvl="1"/>
            <a:r>
              <a:rPr lang="en-US" dirty="0"/>
              <a:t>Multi-tenant systems (scalability, learning opportunities)</a:t>
            </a:r>
          </a:p>
          <a:p>
            <a:pPr lvl="1"/>
            <a:r>
              <a:rPr lang="en-US" dirty="0"/>
              <a:t>Different types based on workload (OLTP vs OLAP, NoSQL)</a:t>
            </a:r>
          </a:p>
          <a:p>
            <a:pPr lvl="1"/>
            <a:endParaRPr lang="en-US" dirty="0"/>
          </a:p>
          <a:p>
            <a:r>
              <a:rPr lang="en-US" dirty="0"/>
              <a:t>Elastic Data Warehouses</a:t>
            </a:r>
          </a:p>
          <a:p>
            <a:pPr lvl="1"/>
            <a:r>
              <a:rPr lang="en-US" dirty="0"/>
              <a:t>Motivation: Intersection of data warehousing, </a:t>
            </a:r>
            <a:br>
              <a:rPr lang="en-US" dirty="0"/>
            </a:br>
            <a:r>
              <a:rPr lang="en-US" dirty="0"/>
              <a:t>cloud computing, distributed storage</a:t>
            </a:r>
          </a:p>
          <a:p>
            <a:pPr lvl="1"/>
            <a:r>
              <a:rPr lang="en-US" dirty="0"/>
              <a:t>Example Systems</a:t>
            </a:r>
          </a:p>
          <a:p>
            <a:pPr lvl="2"/>
            <a:r>
              <a:rPr lang="en-US" b="1" dirty="0"/>
              <a:t>#1</a:t>
            </a:r>
            <a:r>
              <a:rPr lang="en-US" dirty="0"/>
              <a:t> Snowflake</a:t>
            </a:r>
          </a:p>
          <a:p>
            <a:pPr lvl="2"/>
            <a:r>
              <a:rPr lang="en-US" b="1" dirty="0"/>
              <a:t>#2</a:t>
            </a:r>
            <a:r>
              <a:rPr lang="en-US" dirty="0"/>
              <a:t> Google </a:t>
            </a:r>
            <a:r>
              <a:rPr lang="en-US" dirty="0" err="1"/>
              <a:t>BigQuery</a:t>
            </a:r>
            <a:r>
              <a:rPr lang="en-US" dirty="0"/>
              <a:t> (</a:t>
            </a:r>
            <a:r>
              <a:rPr lang="en-US" dirty="0" err="1"/>
              <a:t>Dremel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#3</a:t>
            </a:r>
            <a:r>
              <a:rPr lang="en-US" dirty="0"/>
              <a:t> Amazon Redshift</a:t>
            </a:r>
          </a:p>
          <a:p>
            <a:pPr lvl="2"/>
            <a:r>
              <a:rPr lang="en-US" dirty="0"/>
              <a:t>Azure SQL Data Warehouse /</a:t>
            </a:r>
            <a:br>
              <a:rPr lang="en-US" dirty="0"/>
            </a:br>
            <a:r>
              <a:rPr lang="en-US" b="1" dirty="0"/>
              <a:t>#4</a:t>
            </a:r>
            <a:r>
              <a:rPr lang="en-US" dirty="0"/>
              <a:t> Azure SQL Database </a:t>
            </a:r>
            <a:r>
              <a:rPr lang="en-US" dirty="0" err="1"/>
              <a:t>Hyperscale</a:t>
            </a:r>
            <a:r>
              <a:rPr lang="en-US" dirty="0"/>
              <a:t> (Socrates)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00" y="1290200"/>
            <a:ext cx="1255252" cy="627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59" y="1196870"/>
            <a:ext cx="1235738" cy="5264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91727" y="1810447"/>
            <a:ext cx="1133731" cy="771336"/>
            <a:chOff x="7191727" y="5406333"/>
            <a:chExt cx="1133731" cy="7713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sp>
        <p:nvSpPr>
          <p:cNvPr id="10" name="Right Brace 9"/>
          <p:cNvSpPr/>
          <p:nvPr/>
        </p:nvSpPr>
        <p:spPr>
          <a:xfrm>
            <a:off x="5516143" y="4319910"/>
            <a:ext cx="320453" cy="121211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8425" y="4311593"/>
            <a:ext cx="256810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Commonalities: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 stores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store / DFS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elastic cloud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scaling </a:t>
            </a:r>
          </a:p>
        </p:txBody>
      </p:sp>
    </p:spTree>
    <p:extLst>
      <p:ext uri="{BB962C8B-B14F-4D97-AF65-F5344CB8AC3E}">
        <p14:creationId xmlns:p14="http://schemas.microsoft.com/office/powerpoint/2010/main" val="4253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Snowflake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</a:t>
            </a:r>
            <a:r>
              <a:rPr lang="en-US" b="0" dirty="0" err="1"/>
              <a:t>impl</a:t>
            </a:r>
            <a:r>
              <a:rPr lang="en-US" b="0" dirty="0"/>
              <a:t> started late 2012)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Enterprise-ready DWH solution for the cloud</a:t>
            </a:r>
            <a:r>
              <a:rPr lang="en-US" dirty="0"/>
              <a:t> (elasticity, semi-structured)</a:t>
            </a:r>
          </a:p>
          <a:p>
            <a:pPr lvl="1"/>
            <a:r>
              <a:rPr lang="en-US" dirty="0"/>
              <a:t>Pure SaaS experience, high availability, cost efficient </a:t>
            </a:r>
          </a:p>
          <a:p>
            <a:pPr lvl="1"/>
            <a:endParaRPr lang="en-US" sz="700" dirty="0"/>
          </a:p>
          <a:p>
            <a:r>
              <a:rPr lang="en-US" dirty="0"/>
              <a:t>Cloud Services</a:t>
            </a:r>
          </a:p>
          <a:p>
            <a:pPr lvl="1"/>
            <a:r>
              <a:rPr lang="en-US" dirty="0"/>
              <a:t>Manage virtual DHWs, </a:t>
            </a:r>
            <a:br>
              <a:rPr lang="en-US" dirty="0"/>
            </a:br>
            <a:r>
              <a:rPr lang="en-US" dirty="0"/>
              <a:t>TXs, and queries</a:t>
            </a:r>
          </a:p>
          <a:p>
            <a:pPr lvl="1"/>
            <a:r>
              <a:rPr lang="en-US" dirty="0"/>
              <a:t>Meta data and catalogs</a:t>
            </a:r>
          </a:p>
          <a:p>
            <a:pPr lvl="1"/>
            <a:endParaRPr lang="en-US" sz="300" dirty="0"/>
          </a:p>
          <a:p>
            <a:r>
              <a:rPr lang="en-US" dirty="0"/>
              <a:t>Virtual Warehouses</a:t>
            </a:r>
          </a:p>
          <a:p>
            <a:pPr lvl="1"/>
            <a:r>
              <a:rPr lang="en-US" dirty="0"/>
              <a:t>Query execution in EC2</a:t>
            </a:r>
          </a:p>
          <a:p>
            <a:pPr lvl="1"/>
            <a:r>
              <a:rPr lang="en-US" dirty="0"/>
              <a:t>Caching/intermediates</a:t>
            </a:r>
          </a:p>
          <a:p>
            <a:pPr lvl="1"/>
            <a:endParaRPr lang="en-US" sz="300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in AWS S3</a:t>
            </a:r>
          </a:p>
          <a:p>
            <a:pPr lvl="1"/>
            <a:r>
              <a:rPr lang="en-US" dirty="0"/>
              <a:t>PAX / hybrid </a:t>
            </a:r>
            <a:r>
              <a:rPr lang="en-US" b="1" dirty="0">
                <a:solidFill>
                  <a:schemeClr val="accent1"/>
                </a:solidFill>
              </a:rPr>
              <a:t>columnar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Min-max pruning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95" y="781910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88060" y="722274"/>
            <a:ext cx="21108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Elastic Data Warehouse.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2" y="2593162"/>
            <a:ext cx="5160451" cy="3698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4" y="2174173"/>
            <a:ext cx="1543121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3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</a:t>
            </a:r>
            <a:r>
              <a:rPr lang="en-US" dirty="0" err="1"/>
              <a:t>Dremel</a:t>
            </a:r>
            <a:endParaRPr lang="en-US" dirty="0"/>
          </a:p>
          <a:p>
            <a:pPr lvl="1"/>
            <a:r>
              <a:rPr lang="en-US" dirty="0"/>
              <a:t>Scalable and fast </a:t>
            </a:r>
            <a:r>
              <a:rPr lang="en-US" b="1" dirty="0">
                <a:solidFill>
                  <a:srgbClr val="7889FB"/>
                </a:solidFill>
              </a:rPr>
              <a:t>in-situ analysis of read-only nested data </a:t>
            </a:r>
            <a:r>
              <a:rPr lang="en-US" dirty="0"/>
              <a:t>(DFS, </a:t>
            </a:r>
            <a:r>
              <a:rPr lang="en-US" dirty="0" err="1"/>
              <a:t>BigTable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Data model:</a:t>
            </a:r>
            <a:r>
              <a:rPr lang="en-US" dirty="0"/>
              <a:t> protocol buffers - strongly-typed nested records</a:t>
            </a:r>
          </a:p>
          <a:p>
            <a:pPr lvl="1"/>
            <a:r>
              <a:rPr lang="en-US" b="1" dirty="0"/>
              <a:t>Storage model: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columnar storage of nested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(efficient splitting and assembly records)</a:t>
            </a:r>
          </a:p>
          <a:p>
            <a:pPr lvl="1"/>
            <a:r>
              <a:rPr lang="en-US" dirty="0"/>
              <a:t>Query execution via </a:t>
            </a:r>
            <a:r>
              <a:rPr lang="en-US" b="1" dirty="0">
                <a:solidFill>
                  <a:schemeClr val="accent1"/>
                </a:solidFill>
              </a:rPr>
              <a:t>multi-level serving tree</a:t>
            </a:r>
          </a:p>
          <a:p>
            <a:pPr lvl="1"/>
            <a:endParaRPr lang="en-US" sz="700" dirty="0"/>
          </a:p>
          <a:p>
            <a:r>
              <a:rPr lang="en-US" dirty="0" err="1"/>
              <a:t>BigQuery</a:t>
            </a:r>
            <a:r>
              <a:rPr lang="en-US" dirty="0"/>
              <a:t> System Architecture</a:t>
            </a:r>
          </a:p>
          <a:p>
            <a:pPr lvl="1"/>
            <a:r>
              <a:rPr lang="en-US" dirty="0"/>
              <a:t>Public </a:t>
            </a:r>
            <a:r>
              <a:rPr lang="en-US" dirty="0" err="1"/>
              <a:t>impl</a:t>
            </a:r>
            <a:r>
              <a:rPr lang="en-US" dirty="0"/>
              <a:t> of internal </a:t>
            </a:r>
            <a:r>
              <a:rPr lang="en-US" dirty="0" err="1"/>
              <a:t>Dremel</a:t>
            </a:r>
            <a:r>
              <a:rPr lang="en-US" dirty="0"/>
              <a:t> system (2012)</a:t>
            </a:r>
          </a:p>
          <a:p>
            <a:pPr lvl="1"/>
            <a:r>
              <a:rPr lang="en-US" dirty="0"/>
              <a:t>SQL over structured, nested data (OLAP, BI)</a:t>
            </a:r>
          </a:p>
          <a:p>
            <a:pPr lvl="1"/>
            <a:r>
              <a:rPr lang="en-US" b="1" dirty="0"/>
              <a:t>Extensions:</a:t>
            </a:r>
            <a:r>
              <a:rPr lang="en-US" dirty="0"/>
              <a:t> web </a:t>
            </a:r>
            <a:r>
              <a:rPr lang="en-US" dirty="0" err="1"/>
              <a:t>Uis</a:t>
            </a:r>
            <a:r>
              <a:rPr lang="en-US" dirty="0"/>
              <a:t>, REST APIs and ML </a:t>
            </a:r>
          </a:p>
          <a:p>
            <a:pPr lvl="1"/>
            <a:r>
              <a:rPr lang="en-US" b="1" dirty="0"/>
              <a:t>Data storage:</a:t>
            </a:r>
            <a:r>
              <a:rPr lang="en-US" dirty="0"/>
              <a:t> Colossus (</a:t>
            </a:r>
            <a:r>
              <a:rPr lang="en-US" b="1" dirty="0" err="1">
                <a:solidFill>
                  <a:schemeClr val="accent1"/>
                </a:solidFill>
              </a:rPr>
              <a:t>NextGen</a:t>
            </a:r>
            <a:r>
              <a:rPr lang="en-US" b="1" dirty="0">
                <a:solidFill>
                  <a:schemeClr val="accent1"/>
                </a:solidFill>
              </a:rPr>
              <a:t> GFS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16" y="77197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40588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[Sergey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Analysis of Web-Scale Datasets.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94" y="2132714"/>
            <a:ext cx="1347018" cy="152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21" y="2426994"/>
            <a:ext cx="1186800" cy="1204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37" y="3863039"/>
            <a:ext cx="3279592" cy="2166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176" y="54023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48560" y="5426477"/>
            <a:ext cx="35700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White Paper 2012.]</a:t>
            </a:r>
          </a:p>
        </p:txBody>
      </p:sp>
    </p:spTree>
    <p:extLst>
      <p:ext uri="{BB962C8B-B14F-4D97-AF65-F5344CB8AC3E}">
        <p14:creationId xmlns:p14="http://schemas.microsoft.com/office/powerpoint/2010/main" val="42253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</a:t>
            </a:r>
            <a:r>
              <a:rPr lang="en-US" dirty="0" smtClean="0">
                <a:solidFill>
                  <a:schemeClr val="tx1"/>
                </a:solidFill>
              </a:rPr>
              <a:t>semester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Oral Exams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Oral exams, 45min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each, </a:t>
            </a:r>
            <a:r>
              <a:rPr lang="en-US" dirty="0" smtClean="0">
                <a:solidFill>
                  <a:schemeClr val="tx1"/>
                </a:solidFill>
              </a:rPr>
              <a:t>via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Exam Slots: Feb 7 and Feb </a:t>
            </a:r>
            <a:r>
              <a:rPr lang="en-US" dirty="0" smtClean="0">
                <a:solidFill>
                  <a:schemeClr val="tx1"/>
                </a:solidFill>
              </a:rPr>
              <a:t>8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://doodle.com/poll/zqiat5svr4xng7g4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Q:</a:t>
            </a:r>
            <a:r>
              <a:rPr lang="en-US" dirty="0" smtClean="0">
                <a:solidFill>
                  <a:schemeClr val="tx1"/>
                </a:solidFill>
              </a:rPr>
              <a:t> Why only so few registrations so far?</a:t>
            </a:r>
          </a:p>
          <a:p>
            <a:pPr lvl="1"/>
            <a:endParaRPr lang="en-US" sz="14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Updated Project Setup (since Dec 23)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mboehm7.github.io/teaching/ws2122_adbs/Project_Setup_v3.zip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754" y="4276671"/>
            <a:ext cx="11430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14" y="2587555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SQL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Initial engine licensed from </a:t>
            </a:r>
            <a:r>
              <a:rPr lang="en-US" dirty="0" err="1"/>
              <a:t>ParAccel</a:t>
            </a:r>
            <a:endParaRPr lang="en-US" dirty="0"/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(with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182" y="781505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60466" y="722274"/>
            <a:ext cx="255837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82" y="1670649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4956" y="1487516"/>
            <a:ext cx="23703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 41(2)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410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Microsoft </a:t>
            </a:r>
            <a:r>
              <a:rPr lang="en-US" dirty="0" err="1"/>
              <a:t>Hyperscale</a:t>
            </a:r>
            <a:r>
              <a:rPr lang="en-US" dirty="0"/>
              <a:t> (OLTP)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Challenges of monolithic DBMSs in the cloud</a:t>
            </a:r>
            <a:br>
              <a:rPr lang="en-US" dirty="0"/>
            </a:br>
            <a:r>
              <a:rPr lang="en-US" dirty="0"/>
              <a:t>(cost-elasticity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scale-out/in data movement, availability/SW updates)</a:t>
            </a:r>
          </a:p>
          <a:p>
            <a:pPr lvl="1"/>
            <a:r>
              <a:rPr lang="en-US" dirty="0"/>
              <a:t>Socrates: new OLTP cloud database system </a:t>
            </a:r>
            <a:r>
              <a:rPr lang="en-US" b="1" dirty="0">
                <a:solidFill>
                  <a:srgbClr val="7889FB"/>
                </a:solidFill>
              </a:rPr>
              <a:t>Azure DB </a:t>
            </a:r>
            <a:r>
              <a:rPr lang="en-US" b="1" dirty="0" err="1">
                <a:solidFill>
                  <a:srgbClr val="7889FB"/>
                </a:solidFill>
              </a:rPr>
              <a:t>Hyperscale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/>
              <a:t>Key Features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Separated Compute, Storage, Log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SQL Server </a:t>
            </a:r>
            <a:r>
              <a:rPr lang="en-US" dirty="0"/>
              <a:t>compute node w/ </a:t>
            </a:r>
            <a:br>
              <a:rPr lang="en-US" dirty="0"/>
            </a:br>
            <a:r>
              <a:rPr lang="en-US" dirty="0"/>
              <a:t>secondary and SSD-based caching</a:t>
            </a:r>
          </a:p>
          <a:p>
            <a:pPr lvl="1"/>
            <a:r>
              <a:rPr lang="en-US" dirty="0"/>
              <a:t>128GB Page Servers </a:t>
            </a:r>
            <a:r>
              <a:rPr lang="en-US" dirty="0">
                <a:sym typeface="Wingdings" panose="05000000000000000000" pitchFamily="2" charset="2"/>
              </a:rPr>
              <a:t> up to 100TB DB</a:t>
            </a:r>
          </a:p>
          <a:p>
            <a:pPr lvl="1"/>
            <a:r>
              <a:rPr lang="en-US" dirty="0"/>
              <a:t>Log server (landing zone, </a:t>
            </a:r>
            <a:br>
              <a:rPr lang="en-US" dirty="0"/>
            </a:br>
            <a:r>
              <a:rPr lang="en-US" dirty="0"/>
              <a:t>long-term log storage) </a:t>
            </a:r>
          </a:p>
          <a:p>
            <a:pPr lvl="1"/>
            <a:r>
              <a:rPr lang="en-US" dirty="0"/>
              <a:t>Azure storage layer</a:t>
            </a:r>
          </a:p>
          <a:p>
            <a:pPr lvl="1"/>
            <a:r>
              <a:rPr lang="en-US" dirty="0"/>
              <a:t>Period checkpointing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836" y="12232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11701" y="1180670"/>
            <a:ext cx="24348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[Panagiotis Antonopoulos et al.: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Socrates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New SQL Server in the Cloud.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21" y="2881422"/>
            <a:ext cx="3399339" cy="3259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970" y="5816008"/>
            <a:ext cx="479528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[Microsoft Mechanics: What is Azure Database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Hyperscale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?,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www.youtube.com/watch?v=Z9AFnKI7sfI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18" y="2228939"/>
            <a:ext cx="3713397" cy="4278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Dynamo (KV Store)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Simple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highly-available</a:t>
            </a:r>
            <a:r>
              <a:rPr lang="en-US" dirty="0"/>
              <a:t> data storage for small objects in ~1MB range</a:t>
            </a:r>
          </a:p>
          <a:p>
            <a:pPr lvl="1"/>
            <a:r>
              <a:rPr lang="en-US" dirty="0"/>
              <a:t>Aim for </a:t>
            </a:r>
            <a:r>
              <a:rPr lang="en-US" b="1" dirty="0">
                <a:solidFill>
                  <a:schemeClr val="accent1"/>
                </a:solidFill>
              </a:rPr>
              <a:t>good load balance</a:t>
            </a:r>
            <a:r>
              <a:rPr lang="en-US" dirty="0"/>
              <a:t> (99.9</a:t>
            </a:r>
            <a:r>
              <a:rPr lang="en-US" baseline="30000" dirty="0"/>
              <a:t>th</a:t>
            </a:r>
            <a:r>
              <a:rPr lang="en-US" dirty="0"/>
              <a:t> percentile SLAs)</a:t>
            </a:r>
          </a:p>
          <a:p>
            <a:pPr lvl="1"/>
            <a:endParaRPr lang="en-US" sz="300" dirty="0"/>
          </a:p>
          <a:p>
            <a:r>
              <a:rPr lang="en-US" dirty="0"/>
              <a:t>#1 System Interface</a:t>
            </a:r>
          </a:p>
          <a:p>
            <a:pPr lvl="1"/>
            <a:r>
              <a:rPr lang="en-US" dirty="0"/>
              <a:t>Simple get(k, </a:t>
            </a:r>
            <a:r>
              <a:rPr lang="en-US" dirty="0" err="1"/>
              <a:t>ctx</a:t>
            </a:r>
            <a:r>
              <a:rPr lang="en-US" dirty="0"/>
              <a:t>) and put(k, </a:t>
            </a:r>
            <a:r>
              <a:rPr lang="en-US" dirty="0" err="1"/>
              <a:t>ctx</a:t>
            </a:r>
            <a:r>
              <a:rPr lang="en-US" dirty="0"/>
              <a:t>) ops</a:t>
            </a:r>
          </a:p>
          <a:p>
            <a:pPr lvl="1"/>
            <a:endParaRPr lang="en-US" sz="300" dirty="0"/>
          </a:p>
          <a:p>
            <a:r>
              <a:rPr lang="en-US" dirty="0"/>
              <a:t>#2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Consistent hashing</a:t>
            </a:r>
            <a:r>
              <a:rPr lang="en-US" dirty="0"/>
              <a:t> of nodes and keys</a:t>
            </a:r>
            <a:br>
              <a:rPr lang="en-US" dirty="0"/>
            </a:br>
            <a:r>
              <a:rPr lang="en-US" dirty="0"/>
              <a:t>on circular ring for </a:t>
            </a:r>
            <a:r>
              <a:rPr lang="en-US" b="1" dirty="0">
                <a:solidFill>
                  <a:srgbClr val="7889FB"/>
                </a:solidFill>
              </a:rPr>
              <a:t>incremental scaling</a:t>
            </a:r>
          </a:p>
          <a:p>
            <a:pPr lvl="1"/>
            <a:r>
              <a:rPr lang="en-US" dirty="0"/>
              <a:t>Nodes hold </a:t>
            </a:r>
            <a:r>
              <a:rPr lang="en-US" b="1" dirty="0">
                <a:solidFill>
                  <a:schemeClr val="accent1"/>
                </a:solidFill>
              </a:rPr>
              <a:t>multiple virtual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load balance </a:t>
            </a:r>
            <a:r>
              <a:rPr lang="en-US" dirty="0">
                <a:sym typeface="Wingdings" panose="05000000000000000000" pitchFamily="2" charset="2"/>
              </a:rPr>
              <a:t>(add/</a:t>
            </a:r>
            <a:r>
              <a:rPr lang="en-US" dirty="0" err="1">
                <a:sym typeface="Wingdings" panose="05000000000000000000" pitchFamily="2" charset="2"/>
              </a:rPr>
              <a:t>rm</a:t>
            </a:r>
            <a:r>
              <a:rPr lang="en-US" dirty="0">
                <a:sym typeface="Wingdings" panose="05000000000000000000" pitchFamily="2" charset="2"/>
              </a:rPr>
              <a:t>, heterogeneous)</a:t>
            </a:r>
          </a:p>
          <a:p>
            <a:pPr lvl="1"/>
            <a:endParaRPr lang="en-US" sz="3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#3 Replication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data item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replicated N times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(at </a:t>
            </a:r>
            <a:r>
              <a:rPr lang="en-US" dirty="0" err="1">
                <a:sym typeface="Wingdings" panose="05000000000000000000" pitchFamily="2" charset="2"/>
              </a:rPr>
              <a:t>coord</a:t>
            </a:r>
            <a:r>
              <a:rPr lang="en-US" dirty="0">
                <a:sym typeface="Wingdings" panose="05000000000000000000" pitchFamily="2" charset="2"/>
              </a:rPr>
              <a:t> node and N-1 successors)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Eventual consistency with </a:t>
            </a:r>
            <a:r>
              <a:rPr lang="en-US" dirty="0" err="1">
                <a:sym typeface="Wingdings" panose="05000000000000000000" pitchFamily="2" charset="2"/>
              </a:rPr>
              <a:t>async</a:t>
            </a:r>
            <a:r>
              <a:rPr lang="en-US" dirty="0">
                <a:sym typeface="Wingdings" panose="05000000000000000000" pitchFamily="2" charset="2"/>
              </a:rPr>
              <a:t> update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propagation based on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vector clocks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Replica synchronization via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Merkle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trees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SaaS: Cloud DBs and Cloud DWHs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1071" y="754439"/>
            <a:ext cx="25645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80416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15636" y="2123386"/>
            <a:ext cx="128492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e-Commerce Platform</a:t>
            </a:r>
          </a:p>
        </p:txBody>
      </p:sp>
    </p:spTree>
    <p:extLst>
      <p:ext uri="{BB962C8B-B14F-4D97-AF65-F5344CB8AC3E}">
        <p14:creationId xmlns:p14="http://schemas.microsoft.com/office/powerpoint/2010/main" val="1555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expensiveStatelessComputation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727" y="75006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252937" y="701427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434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Embarrassingly-Parallel Use Cases</a:t>
            </a:r>
          </a:p>
          <a:p>
            <a:pPr lvl="1"/>
            <a:r>
              <a:rPr lang="en-US" dirty="0"/>
              <a:t>Stateless image/video processing (thumbnails, encoding, rendering)</a:t>
            </a:r>
          </a:p>
          <a:p>
            <a:pPr lvl="1"/>
            <a:r>
              <a:rPr lang="en-US" dirty="0"/>
              <a:t>ML inference/scoring (e.g., object classification and detection)</a:t>
            </a:r>
          </a:p>
          <a:p>
            <a:pPr lvl="1"/>
            <a:r>
              <a:rPr lang="en-US" dirty="0"/>
              <a:t>Distributed compilation, unit testing</a:t>
            </a:r>
          </a:p>
          <a:p>
            <a:pPr lvl="1"/>
            <a:endParaRPr lang="en-US" dirty="0"/>
          </a:p>
          <a:p>
            <a:r>
              <a:rPr lang="en-US" dirty="0"/>
              <a:t>Data Analytics – </a:t>
            </a:r>
            <a:r>
              <a:rPr lang="en-US" dirty="0" err="1"/>
              <a:t>CloudSort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>
                <a:hlinkClick r:id="rId3"/>
              </a:rPr>
              <a:t>http://sortbenchmark.org/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Minimum cost for sorting 100TB</a:t>
            </a:r>
          </a:p>
          <a:p>
            <a:pPr lvl="1"/>
            <a:r>
              <a:rPr lang="en-US" dirty="0"/>
              <a:t>500x slower on </a:t>
            </a:r>
            <a:r>
              <a:rPr lang="en-US" dirty="0" err="1"/>
              <a:t>serverless</a:t>
            </a:r>
            <a:r>
              <a:rPr lang="en-US" dirty="0"/>
              <a:t> compared to VMs </a:t>
            </a:r>
            <a:r>
              <a:rPr lang="en-US" dirty="0">
                <a:sym typeface="Wingdings" panose="05000000000000000000" pitchFamily="2" charset="2"/>
              </a:rPr>
              <a:t> reason: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slow data shuffling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Multi-round, hybrid shuffle (w/ same range </a:t>
            </a:r>
            <a:r>
              <a:rPr lang="en-US" dirty="0" err="1"/>
              <a:t>partitioner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Small, fast storage (e.g., </a:t>
            </a:r>
            <a:r>
              <a:rPr lang="en-US" dirty="0" err="1"/>
              <a:t>Redis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for intermediates per round</a:t>
            </a:r>
          </a:p>
          <a:p>
            <a:pPr lvl="2"/>
            <a:r>
              <a:rPr lang="en-US" dirty="0"/>
              <a:t>Large, slow storage (S3) output</a:t>
            </a:r>
          </a:p>
          <a:p>
            <a:pPr lvl="1"/>
            <a:r>
              <a:rPr lang="en-US" dirty="0"/>
              <a:t>Final merge of runs into S3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321" y="4784341"/>
            <a:ext cx="3522377" cy="1177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314026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23212" y="3079979"/>
            <a:ext cx="34889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Qifan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Shivaram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Venkataraman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Shuffling, Fast and Slow: Scalable Analytics 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Infrastructure.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(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6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Starling (MIT)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Avoid pre-provisioning, and data loading</a:t>
            </a:r>
          </a:p>
          <a:p>
            <a:pPr lvl="1"/>
            <a:r>
              <a:rPr lang="en-US" dirty="0"/>
              <a:t>Pay per query w/ competitive performance </a:t>
            </a:r>
          </a:p>
          <a:p>
            <a:pPr lvl="1"/>
            <a:r>
              <a:rPr lang="en-US" dirty="0"/>
              <a:t>Tunable cost-performance per query</a:t>
            </a:r>
          </a:p>
          <a:p>
            <a:pPr lvl="1"/>
            <a:endParaRPr lang="en-US" dirty="0"/>
          </a:p>
          <a:p>
            <a:r>
              <a:rPr lang="en-US" dirty="0"/>
              <a:t>Starling Query Processing</a:t>
            </a:r>
          </a:p>
          <a:p>
            <a:pPr lvl="1"/>
            <a:r>
              <a:rPr lang="en-US" dirty="0"/>
              <a:t>Coordinator compiles queries, and</a:t>
            </a:r>
            <a:br>
              <a:rPr lang="en-US" dirty="0"/>
            </a:br>
            <a:r>
              <a:rPr lang="en-US" dirty="0"/>
              <a:t>schedules tasks</a:t>
            </a:r>
          </a:p>
          <a:p>
            <a:pPr lvl="1"/>
            <a:r>
              <a:rPr lang="en-US" dirty="0"/>
              <a:t>Open input formats (CSV, ORC, Parquet)</a:t>
            </a:r>
          </a:p>
          <a:p>
            <a:pPr lvl="1"/>
            <a:r>
              <a:rPr lang="en-US" dirty="0"/>
              <a:t>Intermediates stored in S3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Shuffling:</a:t>
            </a:r>
            <a:r>
              <a:rPr lang="en-US" dirty="0"/>
              <a:t> Mitigate many file problem by</a:t>
            </a:r>
            <a:br>
              <a:rPr lang="en-US" dirty="0"/>
            </a:br>
            <a:r>
              <a:rPr lang="en-US" dirty="0"/>
              <a:t>writing single file per task, read portions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centric query compilation</a:t>
            </a:r>
          </a:p>
          <a:p>
            <a:pPr lvl="1"/>
            <a:r>
              <a:rPr lang="en-US" dirty="0"/>
              <a:t>Task pipelining and straggler mitigation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90" y="1432645"/>
            <a:ext cx="49903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5478" y="1281112"/>
            <a:ext cx="30145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Perron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David J. DeWitt, Samuel Madden: Starling: A Scalable Query Engine on Cloud Functions.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72" y="3054699"/>
            <a:ext cx="3532014" cy="26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</a:t>
            </a:r>
            <a:r>
              <a:rPr lang="en-US" dirty="0" err="1"/>
              <a:t>Lambada</a:t>
            </a:r>
            <a:r>
              <a:rPr lang="en-US" dirty="0"/>
              <a:t> (ETH)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Analysis</a:t>
            </a:r>
          </a:p>
          <a:p>
            <a:pPr lvl="1"/>
            <a:r>
              <a:rPr lang="en-US" dirty="0"/>
              <a:t>Simulation of scan 1TB from S3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2min VM startup</a:t>
            </a:r>
            <a:r>
              <a:rPr lang="en-US" dirty="0"/>
              <a:t>, 4s fun startup)</a:t>
            </a:r>
          </a:p>
          <a:p>
            <a:pPr lvl="1"/>
            <a:r>
              <a:rPr lang="en-US" dirty="0"/>
              <a:t>Short startup + demand scaling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analytics on cold 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(e.g., Hydrology, HE Physics)</a:t>
            </a:r>
          </a:p>
          <a:p>
            <a:pPr lvl="1"/>
            <a:endParaRPr lang="en-US" dirty="0"/>
          </a:p>
          <a:p>
            <a:r>
              <a:rPr lang="en-US" dirty="0" err="1"/>
              <a:t>Lambada</a:t>
            </a:r>
            <a:r>
              <a:rPr lang="en-US" dirty="0"/>
              <a:t> Query Processing</a:t>
            </a:r>
          </a:p>
          <a:p>
            <a:pPr lvl="1"/>
            <a:r>
              <a:rPr lang="en-US" dirty="0"/>
              <a:t>Driver on client machine</a:t>
            </a:r>
            <a:br>
              <a:rPr lang="en-US" dirty="0"/>
            </a:br>
            <a:r>
              <a:rPr lang="en-US" dirty="0"/>
              <a:t>w/ </a:t>
            </a:r>
            <a:r>
              <a:rPr lang="en-US" b="1" dirty="0">
                <a:solidFill>
                  <a:srgbClr val="7889FB"/>
                </a:solidFill>
              </a:rPr>
              <a:t>batched, two-level invocation</a:t>
            </a:r>
          </a:p>
          <a:p>
            <a:pPr lvl="1"/>
            <a:r>
              <a:rPr lang="en-US" dirty="0"/>
              <a:t>Data-parallel execution solely</a:t>
            </a:r>
            <a:br>
              <a:rPr lang="en-US" dirty="0"/>
            </a:br>
            <a:r>
              <a:rPr lang="en-US" dirty="0"/>
              <a:t>with </a:t>
            </a:r>
            <a:r>
              <a:rPr lang="en-US" dirty="0" err="1"/>
              <a:t>serverless</a:t>
            </a:r>
            <a:r>
              <a:rPr lang="en-US" dirty="0"/>
              <a:t> workers (lambda funs)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Parquet scan operator</a:t>
            </a:r>
            <a:r>
              <a:rPr lang="en-US" dirty="0"/>
              <a:t> (</a:t>
            </a:r>
            <a:r>
              <a:rPr lang="en-US" dirty="0" err="1"/>
              <a:t>sel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 pushdown)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Exchange operators</a:t>
            </a:r>
            <a:r>
              <a:rPr lang="en-US" dirty="0"/>
              <a:t> for join/sort/group-by </a:t>
            </a:r>
            <a:br>
              <a:rPr lang="en-US" dirty="0"/>
            </a:br>
            <a:r>
              <a:rPr lang="en-US" dirty="0"/>
              <a:t>(communication through shared storage)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38" y="1311257"/>
            <a:ext cx="4225278" cy="203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266" y="3590706"/>
            <a:ext cx="3311100" cy="1869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3208" y="3576627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~220 calls/s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(batched)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553874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606977" y="5380031"/>
            <a:ext cx="268657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[Ingo Müller et al: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Lambada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Analytics on Cold Data Using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Cloud Infrastructure.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024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</a:t>
            </a:r>
            <a:r>
              <a:rPr lang="en-US" dirty="0" err="1"/>
              <a:t>Lambada</a:t>
            </a:r>
            <a:r>
              <a:rPr lang="en-US" dirty="0"/>
              <a:t> (ETH),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Function-to-function TCP Networking</a:t>
            </a:r>
          </a:p>
          <a:p>
            <a:pPr lvl="1"/>
            <a:r>
              <a:rPr lang="en-US" dirty="0"/>
              <a:t>Problem: </a:t>
            </a:r>
            <a:r>
              <a:rPr lang="en-US" dirty="0" err="1"/>
              <a:t>FaaS</a:t>
            </a:r>
            <a:r>
              <a:rPr lang="en-US" dirty="0"/>
              <a:t> functions behind </a:t>
            </a:r>
            <a:r>
              <a:rPr lang="en-US" b="1" dirty="0">
                <a:solidFill>
                  <a:schemeClr val="accent1"/>
                </a:solidFill>
              </a:rPr>
              <a:t>NAT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NAT Hole Punching</a:t>
            </a:r>
            <a:r>
              <a:rPr lang="en-US" dirty="0"/>
              <a:t> (e.g., P2P research,  exchange network addresses)</a:t>
            </a:r>
          </a:p>
          <a:p>
            <a:pPr lvl="1"/>
            <a:r>
              <a:rPr lang="en-US" dirty="0"/>
              <a:t>Setup and communication processes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TPC-H </a:t>
            </a:r>
            <a:br>
              <a:rPr lang="en-US" dirty="0"/>
            </a:br>
            <a:r>
              <a:rPr lang="en-US" dirty="0"/>
              <a:t>Performance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7667" y="2449268"/>
            <a:ext cx="3505095" cy="2168878"/>
            <a:chOff x="5027667" y="2449268"/>
            <a:chExt cx="3505095" cy="2168878"/>
          </a:xfrm>
        </p:grpSpPr>
        <p:sp>
          <p:nvSpPr>
            <p:cNvPr id="25" name="Rectangle 24"/>
            <p:cNvSpPr/>
            <p:nvPr/>
          </p:nvSpPr>
          <p:spPr>
            <a:xfrm>
              <a:off x="5252086" y="2763337"/>
              <a:ext cx="877410" cy="669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41067" y="2763337"/>
              <a:ext cx="877410" cy="669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22346" y="2763294"/>
              <a:ext cx="140677" cy="659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06580" y="2449268"/>
              <a:ext cx="572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NAT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5" idx="3"/>
              <a:endCxn id="26" idx="1"/>
            </p:cNvCxnSpPr>
            <p:nvPr/>
          </p:nvCxnSpPr>
          <p:spPr>
            <a:xfrm>
              <a:off x="6129496" y="3098261"/>
              <a:ext cx="1311571" cy="0"/>
            </a:xfrm>
            <a:prstGeom prst="straightConnector1">
              <a:avLst/>
            </a:prstGeom>
            <a:noFill/>
            <a:ln w="444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179737" y="3132553"/>
              <a:ext cx="53256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54143" y="3433184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36941" y="3432731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608869" y="3580549"/>
              <a:ext cx="2384183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5027667" y="3694816"/>
              <a:ext cx="3505095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Boxer lib intercepts connect(), exchanges IP info, and established normal TCP connection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3488" y="2833632"/>
            <a:ext cx="2956094" cy="1557495"/>
            <a:chOff x="1113488" y="2833632"/>
            <a:chExt cx="2956094" cy="1557495"/>
          </a:xfrm>
        </p:grpSpPr>
        <p:sp>
          <p:nvSpPr>
            <p:cNvPr id="5" name="Rounded Rectangle 4"/>
            <p:cNvSpPr/>
            <p:nvPr/>
          </p:nvSpPr>
          <p:spPr>
            <a:xfrm>
              <a:off x="2361362" y="2833632"/>
              <a:ext cx="1708220" cy="1557495"/>
            </a:xfrm>
            <a:prstGeom prst="round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8106" y="3027085"/>
              <a:ext cx="431830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43357" y="3290015"/>
              <a:ext cx="431830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92375" y="3864443"/>
              <a:ext cx="431830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latin typeface="Calibri" panose="020F0502020204030204" pitchFamily="34" charset="0"/>
                  <a:cs typeface="Calibri" panose="020F0502020204030204" pitchFamily="34" charset="0"/>
                </a:rPr>
                <a:t>λ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34172" y="3953206"/>
              <a:ext cx="555883" cy="406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EC2</a:t>
              </a:r>
            </a:p>
          </p:txBody>
        </p:sp>
        <p:cxnSp>
          <p:nvCxnSpPr>
            <p:cNvPr id="12" name="Straight Arrow Connector 11"/>
            <p:cNvCxnSpPr>
              <a:stCxn id="11" idx="0"/>
              <a:endCxn id="8" idx="1"/>
            </p:cNvCxnSpPr>
            <p:nvPr/>
          </p:nvCxnSpPr>
          <p:spPr>
            <a:xfrm flipV="1">
              <a:off x="1812114" y="3230544"/>
              <a:ext cx="885992" cy="722662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5" name="Straight Arrow Connector 14"/>
            <p:cNvCxnSpPr>
              <a:endCxn id="9" idx="1"/>
            </p:cNvCxnSpPr>
            <p:nvPr/>
          </p:nvCxnSpPr>
          <p:spPr>
            <a:xfrm flipV="1">
              <a:off x="2090055" y="3493474"/>
              <a:ext cx="1353302" cy="459732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19" name="Straight Arrow Connector 18"/>
            <p:cNvCxnSpPr>
              <a:stCxn id="11" idx="3"/>
              <a:endCxn id="10" idx="1"/>
            </p:cNvCxnSpPr>
            <p:nvPr/>
          </p:nvCxnSpPr>
          <p:spPr>
            <a:xfrm flipV="1">
              <a:off x="2090055" y="4067902"/>
              <a:ext cx="802320" cy="8876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98106" y="3434002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43359" y="3696933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92376" y="4271364"/>
              <a:ext cx="296303" cy="59472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13488" y="3119193"/>
              <a:ext cx="100671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service</a:t>
              </a: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320" y="128282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5729866" y="1218801"/>
            <a:ext cx="26038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Wawrzoniak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Analytics on Network-enabled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Platforms,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r="25878"/>
          <a:stretch/>
        </p:blipFill>
        <p:spPr>
          <a:xfrm>
            <a:off x="2821841" y="4925879"/>
            <a:ext cx="5719709" cy="18798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791" y="5028340"/>
            <a:ext cx="1976294" cy="52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FaaS</a:t>
            </a:r>
            <a:r>
              <a:rPr lang="en-US" dirty="0"/>
              <a:t> Query Processing – Cloudburst (UC B</a:t>
            </a:r>
            <a:r>
              <a:rPr lang="en-US" sz="2400" dirty="0"/>
              <a:t>erkeley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 err="1"/>
              <a:t>Autoscaling</a:t>
            </a:r>
            <a:r>
              <a:rPr lang="en-US" dirty="0"/>
              <a:t> </a:t>
            </a:r>
            <a:r>
              <a:rPr lang="en-US" dirty="0" err="1"/>
              <a:t>serverless</a:t>
            </a:r>
            <a:r>
              <a:rPr lang="en-US" dirty="0"/>
              <a:t> computing, </a:t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>
                <a:solidFill>
                  <a:srgbClr val="7889FB"/>
                </a:solidFill>
              </a:rPr>
              <a:t>low-latency mutable state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broader class of apps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tate sharing and mutable</a:t>
            </a:r>
            <a:r>
              <a:rPr lang="en-US" dirty="0"/>
              <a:t> </a:t>
            </a:r>
            <a:r>
              <a:rPr lang="en-US" b="0" dirty="0"/>
              <a:t>caches </a:t>
            </a:r>
            <a:r>
              <a:rPr lang="en-US" dirty="0"/>
              <a:t>co-located w/ functions</a:t>
            </a:r>
            <a:r>
              <a:rPr lang="en-US" b="0" dirty="0"/>
              <a:t> (data locality)</a:t>
            </a:r>
            <a:endParaRPr lang="en-US" dirty="0"/>
          </a:p>
          <a:p>
            <a:pPr lvl="1"/>
            <a:endParaRPr lang="en-US" sz="1200" b="0" dirty="0"/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VM orchestration via</a:t>
            </a:r>
            <a:br>
              <a:rPr lang="en-US" dirty="0"/>
            </a:br>
            <a:r>
              <a:rPr lang="en-US" dirty="0"/>
              <a:t>Kubernetes</a:t>
            </a:r>
          </a:p>
          <a:p>
            <a:pPr lvl="1"/>
            <a:r>
              <a:rPr lang="en-US" dirty="0"/>
              <a:t>Logical disaggregation</a:t>
            </a:r>
            <a:br>
              <a:rPr lang="en-US" dirty="0"/>
            </a:br>
            <a:r>
              <a:rPr lang="en-US" dirty="0"/>
              <a:t>with physical co-location</a:t>
            </a:r>
          </a:p>
          <a:p>
            <a:pPr lvl="1"/>
            <a:r>
              <a:rPr lang="en-US" dirty="0"/>
              <a:t>Functions interact w/</a:t>
            </a:r>
            <a:br>
              <a:rPr lang="en-US" dirty="0"/>
            </a:br>
            <a:r>
              <a:rPr lang="en-US" dirty="0"/>
              <a:t>the cache not KV-Store</a:t>
            </a:r>
          </a:p>
          <a:p>
            <a:pPr lvl="1"/>
            <a:r>
              <a:rPr lang="en-US" dirty="0"/>
              <a:t>Anna periodically </a:t>
            </a:r>
            <a:br>
              <a:rPr lang="en-US" dirty="0"/>
            </a:br>
            <a:r>
              <a:rPr lang="en-US" dirty="0"/>
              <a:t>propagates key updates</a:t>
            </a:r>
          </a:p>
          <a:p>
            <a:pPr lvl="1"/>
            <a:r>
              <a:rPr lang="en-US" dirty="0"/>
              <a:t>Coordination-free consistency</a:t>
            </a:r>
            <a:br>
              <a:rPr lang="en-US" dirty="0"/>
            </a:br>
            <a:r>
              <a:rPr lang="en-US" dirty="0"/>
              <a:t>(via lattice data types: </a:t>
            </a:r>
            <a:r>
              <a:rPr lang="en-US" dirty="0" err="1"/>
              <a:t>MapLattice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5" y="129986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7513" y="1239578"/>
            <a:ext cx="25723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Sreekanti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Cloudburst: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Functions-as-a-Service.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13(11)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077" y="2966390"/>
            <a:ext cx="5086392" cy="2336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9101" y="5275391"/>
            <a:ext cx="496112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not compatible w/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Cloud Lambda Functions</a:t>
            </a:r>
          </a:p>
        </p:txBody>
      </p:sp>
    </p:spTree>
    <p:extLst>
      <p:ext uri="{BB962C8B-B14F-4D97-AF65-F5344CB8AC3E}">
        <p14:creationId xmlns:p14="http://schemas.microsoft.com/office/powerpoint/2010/main" val="27871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Background</a:t>
            </a:r>
          </a:p>
          <a:p>
            <a:r>
              <a:rPr lang="en-US" dirty="0"/>
              <a:t>PaaS: SQL on Hadoop </a:t>
            </a:r>
          </a:p>
          <a:p>
            <a:r>
              <a:rPr lang="en-US" dirty="0"/>
              <a:t>SaaS: Cloud DBs and Cloud DWHs</a:t>
            </a:r>
          </a:p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Background</a:t>
            </a:r>
          </a:p>
          <a:p>
            <a:r>
              <a:rPr lang="en-US" dirty="0"/>
              <a:t>PaaS: SQL on Hadoop </a:t>
            </a:r>
          </a:p>
          <a:p>
            <a:r>
              <a:rPr lang="en-US" dirty="0"/>
              <a:t>SaaS: Cloud DBs and Cloud DWHs</a:t>
            </a:r>
          </a:p>
          <a:p>
            <a:r>
              <a:rPr lang="en-US" dirty="0" err="1"/>
              <a:t>FaaS</a:t>
            </a:r>
            <a:r>
              <a:rPr lang="en-US" dirty="0"/>
              <a:t>: </a:t>
            </a:r>
            <a:r>
              <a:rPr lang="en-US" dirty="0" err="1"/>
              <a:t>Serverless</a:t>
            </a:r>
            <a:r>
              <a:rPr lang="en-US" dirty="0"/>
              <a:t> Database Systems</a:t>
            </a:r>
          </a:p>
          <a:p>
            <a:pPr lvl="1"/>
            <a:endParaRPr lang="en-US" sz="1600" dirty="0"/>
          </a:p>
          <a:p>
            <a:r>
              <a:rPr lang="en-US" dirty="0"/>
              <a:t>Next Lectures </a:t>
            </a:r>
            <a:r>
              <a:rPr lang="en-US" b="0" dirty="0"/>
              <a:t>(Part C)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Modern Concurrency Control</a:t>
            </a:r>
            <a:r>
              <a:rPr lang="en-US" dirty="0"/>
              <a:t> </a:t>
            </a:r>
            <a:r>
              <a:rPr lang="en-US" sz="1600" dirty="0"/>
              <a:t>[Jan </a:t>
            </a:r>
            <a:r>
              <a:rPr lang="en-US" sz="1600" dirty="0" smtClean="0"/>
              <a:t>19</a:t>
            </a:r>
            <a:r>
              <a:rPr lang="en-US" sz="1600" dirty="0" smtClean="0"/>
              <a:t>]</a:t>
            </a:r>
            <a:endParaRPr lang="en-US" sz="1600" dirty="0"/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</a:t>
            </a:r>
            <a:r>
              <a:rPr lang="en-US" sz="1600" dirty="0"/>
              <a:t>[Jan </a:t>
            </a:r>
            <a:r>
              <a:rPr lang="en-US" sz="1600" dirty="0" smtClean="0"/>
              <a:t>26]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242729" y="1858945"/>
            <a:ext cx="364001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FaaS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right underlying abstraction for query processing?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(general-purpose, startup time,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price model, elasticity)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</a:p>
          <a:p>
            <a:pPr lvl="1"/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</a:t>
            </a:r>
            <a:r>
              <a:rPr lang="en-US" dirty="0" err="1"/>
              <a:t>prem</a:t>
            </a:r>
            <a:r>
              <a:rPr lang="en-US" dirty="0"/>
              <a:t>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</p:spTree>
    <p:extLst>
      <p:ext uri="{BB962C8B-B14F-4D97-AF65-F5344CB8AC3E}">
        <p14:creationId xmlns:p14="http://schemas.microsoft.com/office/powerpoint/2010/main" val="31548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90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27" y="2259841"/>
            <a:ext cx="2085570" cy="97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370273"/>
            <a:ext cx="1090579" cy="90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9" y="1641528"/>
            <a:ext cx="652725" cy="87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554" y="2514599"/>
            <a:ext cx="28848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Commodity CPU: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E5-2440: 6/12 cores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Gold 6148: 20/40 cores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6" y="1367481"/>
            <a:ext cx="1747656" cy="107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549" y="2978283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sockets, RAM, disks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81" y="737973"/>
            <a:ext cx="1334039" cy="2452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537" y="3198775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Rack: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16-64 servers +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top-of-rack switch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133" r="199" b="5891"/>
          <a:stretch/>
        </p:blipFill>
        <p:spPr>
          <a:xfrm>
            <a:off x="6016336" y="5156373"/>
            <a:ext cx="2617618" cy="15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200" y="4466535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racks + cluster switch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10590"/>
          <a:stretch/>
        </p:blipFill>
        <p:spPr>
          <a:xfrm>
            <a:off x="1247529" y="4784469"/>
            <a:ext cx="3828593" cy="166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7146" y="4113096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Center: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&gt;100,000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54" y="5563435"/>
            <a:ext cx="9630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Eemshaven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Netherlands]</a:t>
            </a:r>
          </a:p>
        </p:txBody>
      </p:sp>
      <p:sp>
        <p:nvSpPr>
          <p:cNvPr id="23" name="Right Arrow 22"/>
          <p:cNvSpPr/>
          <p:nvPr/>
        </p:nvSpPr>
        <p:spPr>
          <a:xfrm rot="393657">
            <a:off x="3020188" y="18141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93657">
            <a:off x="6809422" y="20845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34096">
            <a:off x="7577229" y="413342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1352471">
            <a:off x="5343175" y="551027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a Service (IaaS)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Resources for </a:t>
            </a:r>
            <a:r>
              <a:rPr lang="en-US" b="1" dirty="0">
                <a:solidFill>
                  <a:srgbClr val="7889FB"/>
                </a:solidFill>
              </a:rPr>
              <a:t>compute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storage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networking</a:t>
            </a:r>
            <a:r>
              <a:rPr lang="en-US" dirty="0"/>
              <a:t> as a service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 Virtualization as key enabler (simplicity and auto-scaling)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Target user: </a:t>
            </a:r>
            <a:r>
              <a:rPr lang="en-US" dirty="0">
                <a:sym typeface="Wingdings" panose="05000000000000000000" pitchFamily="2" charset="2"/>
              </a:rPr>
              <a:t>sys admin / developer</a:t>
            </a:r>
            <a:endParaRPr lang="en-US" dirty="0"/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Storage</a:t>
            </a:r>
          </a:p>
          <a:p>
            <a:pPr lvl="1"/>
            <a:r>
              <a:rPr lang="en-US" dirty="0"/>
              <a:t>Amazon AWS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Cloud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Compute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Amazon AWS Elastic Compute Cloud (EC2)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Microsoft Azure Virtual Machines (VM)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IBM Cloud Compute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76" y="2844906"/>
            <a:ext cx="1088631" cy="816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44" y="3752192"/>
            <a:ext cx="1085243" cy="72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652" y="3326723"/>
            <a:ext cx="1081539" cy="811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418" y="4859610"/>
            <a:ext cx="685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08301" y="1420146"/>
            <a:ext cx="14096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utility</a:t>
            </a:r>
          </a:p>
        </p:txBody>
      </p:sp>
    </p:spTree>
    <p:extLst>
      <p:ext uri="{BB962C8B-B14F-4D97-AF65-F5344CB8AC3E}">
        <p14:creationId xmlns:p14="http://schemas.microsoft.com/office/powerpoint/2010/main" val="15626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PaaS: SQL on </a:t>
            </a:r>
            <a:r>
              <a:rPr lang="en-US" dirty="0" smtClean="0"/>
              <a:t>Hadoop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24782</TotalTime>
  <Words>1951</Words>
  <Application>Microsoft Office PowerPoint</Application>
  <PresentationFormat>On-screen Show (4:3)</PresentationFormat>
  <Paragraphs>476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Consolas</vt:lpstr>
      <vt:lpstr>Wingdings</vt:lpstr>
      <vt:lpstr>TU Graz Standard</vt:lpstr>
      <vt:lpstr>Architecture of DB Systems 10 Cloud DBMSs</vt:lpstr>
      <vt:lpstr>Announcements/Org</vt:lpstr>
      <vt:lpstr>Agenda</vt:lpstr>
      <vt:lpstr>Cloud Computing Background</vt:lpstr>
      <vt:lpstr>Motivation Cloud Computing </vt:lpstr>
      <vt:lpstr>Motivation Cloud Computing, cont.</vt:lpstr>
      <vt:lpstr>Anatomy of a Data Center</vt:lpstr>
      <vt:lpstr>Infrastructure as a Service (IaaS)</vt:lpstr>
      <vt:lpstr>PaaS: SQL on Hadoop </vt:lpstr>
      <vt:lpstr>Data-parallel Computation </vt:lpstr>
      <vt:lpstr>Recap: MapReduce – Execution Model</vt:lpstr>
      <vt:lpstr>A History on “SQL on Hadoop”</vt:lpstr>
      <vt:lpstr>A History on “SQL on Hadoop” – Systems </vt:lpstr>
      <vt:lpstr>A History on “SQL on Hadoop” – SparkSQL</vt:lpstr>
      <vt:lpstr>Example Delta Lake (and Lakehouse Architecture)</vt:lpstr>
      <vt:lpstr>SaaS: Cloud DBs and Cloud DWHs</vt:lpstr>
      <vt:lpstr>Cloud Databases (DBaaS)</vt:lpstr>
      <vt:lpstr>Example Snowflake</vt:lpstr>
      <vt:lpstr>Example Google BigQuery</vt:lpstr>
      <vt:lpstr>Example Amazon Redshift</vt:lpstr>
      <vt:lpstr>Example Microsoft Hyperscale (OLTP)</vt:lpstr>
      <vt:lpstr>Example Dynamo (KV Store)</vt:lpstr>
      <vt:lpstr>FaaS: Serverless Database Systems</vt:lpstr>
      <vt:lpstr>Serverless Computing</vt:lpstr>
      <vt:lpstr>Applications</vt:lpstr>
      <vt:lpstr>FaaS Query Processing – Starling (MIT) </vt:lpstr>
      <vt:lpstr>FaaS Query Processing – Lambada (ETH)</vt:lpstr>
      <vt:lpstr>FaaS Query Processing – Lambada (ETH), cont.</vt:lpstr>
      <vt:lpstr>FaaS Query Processing – Cloudburst (UC Berkeley)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- 10 Cloud DBMS</dc:title>
  <dc:subject/>
  <dc:creator>mboehm</dc:creator>
  <cp:keywords/>
  <dc:description/>
  <cp:lastModifiedBy>mboehm</cp:lastModifiedBy>
  <cp:revision>1190</cp:revision>
  <cp:lastPrinted>2020-12-16T12:09:54Z</cp:lastPrinted>
  <dcterms:created xsi:type="dcterms:W3CDTF">2018-07-12T06:39:10Z</dcterms:created>
  <dcterms:modified xsi:type="dcterms:W3CDTF">2022-01-04T19:11:07Z</dcterms:modified>
  <cp:category/>
</cp:coreProperties>
</file>