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8" r:id="rId2"/>
    <p:sldId id="574" r:id="rId3"/>
    <p:sldId id="289" r:id="rId4"/>
    <p:sldId id="540" r:id="rId5"/>
    <p:sldId id="541" r:id="rId6"/>
    <p:sldId id="543" r:id="rId7"/>
    <p:sldId id="542" r:id="rId8"/>
    <p:sldId id="545" r:id="rId9"/>
    <p:sldId id="546" r:id="rId10"/>
    <p:sldId id="547" r:id="rId11"/>
    <p:sldId id="566" r:id="rId12"/>
    <p:sldId id="567" r:id="rId13"/>
    <p:sldId id="544" r:id="rId14"/>
    <p:sldId id="548" r:id="rId15"/>
    <p:sldId id="549" r:id="rId16"/>
    <p:sldId id="576" r:id="rId17"/>
    <p:sldId id="551" r:id="rId18"/>
    <p:sldId id="552" r:id="rId19"/>
    <p:sldId id="575" r:id="rId20"/>
    <p:sldId id="553" r:id="rId21"/>
    <p:sldId id="578" r:id="rId22"/>
    <p:sldId id="554" r:id="rId23"/>
    <p:sldId id="560" r:id="rId24"/>
    <p:sldId id="555" r:id="rId25"/>
    <p:sldId id="565" r:id="rId26"/>
    <p:sldId id="559" r:id="rId27"/>
    <p:sldId id="564" r:id="rId28"/>
    <p:sldId id="561" r:id="rId29"/>
    <p:sldId id="577" r:id="rId30"/>
    <p:sldId id="562" r:id="rId31"/>
    <p:sldId id="563" r:id="rId32"/>
    <p:sldId id="556" r:id="rId33"/>
    <p:sldId id="558" r:id="rId34"/>
    <p:sldId id="414" r:id="rId35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  <p:cmAuthor id="1" name="Arnab Phani" initials="AP" lastIdx="1" clrIdx="1">
    <p:extLst>
      <p:ext uri="{19B8F6BF-5375-455C-9EA6-DF929625EA0E}">
        <p15:presenceInfo xmlns:p15="http://schemas.microsoft.com/office/powerpoint/2012/main" userId="c6da7f8bddbeb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1CA08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7288" autoAdjust="0"/>
  </p:normalViewPr>
  <p:slideViewPr>
    <p:cSldViewPr snapToGrid="0" snapToObjects="1">
      <p:cViewPr varScale="1">
        <p:scale>
          <a:sx n="76" d="100"/>
          <a:sy n="76" d="100"/>
        </p:scale>
        <p:origin x="1622" y="67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5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Wound-wait</a:t>
            </a:r>
            <a:r>
              <a:rPr lang="en-US" baseline="0" dirty="0"/>
              <a:t>: If older </a:t>
            </a:r>
            <a:r>
              <a:rPr lang="en-US" baseline="0" dirty="0" err="1"/>
              <a:t>txn</a:t>
            </a:r>
            <a:r>
              <a:rPr lang="en-US" baseline="0" dirty="0"/>
              <a:t> locks R held by younger </a:t>
            </a:r>
            <a:r>
              <a:rPr lang="en-US" baseline="0" dirty="0" err="1"/>
              <a:t>txn</a:t>
            </a:r>
            <a:r>
              <a:rPr lang="en-US" baseline="0" dirty="0"/>
              <a:t> -&gt; restart younger</a:t>
            </a:r>
          </a:p>
          <a:p>
            <a:r>
              <a:rPr lang="en-US" baseline="0" dirty="0"/>
              <a:t>	          if younger </a:t>
            </a:r>
            <a:r>
              <a:rPr lang="en-US" baseline="0" dirty="0" err="1"/>
              <a:t>txn</a:t>
            </a:r>
            <a:r>
              <a:rPr lang="en-US" baseline="0" dirty="0"/>
              <a:t> locks R held by older </a:t>
            </a:r>
            <a:r>
              <a:rPr lang="en-US" baseline="0" dirty="0" err="1"/>
              <a:t>txn</a:t>
            </a:r>
            <a:r>
              <a:rPr lang="en-US" baseline="0" dirty="0"/>
              <a:t> -&gt; younger waits until older finishes</a:t>
            </a:r>
          </a:p>
          <a:p>
            <a:endParaRPr lang="en-US" baseline="0" dirty="0"/>
          </a:p>
          <a:p>
            <a:r>
              <a:rPr lang="en-US" baseline="0" dirty="0"/>
              <a:t>Wait-die: If older </a:t>
            </a:r>
            <a:r>
              <a:rPr lang="en-US" baseline="0" dirty="0" err="1"/>
              <a:t>txn</a:t>
            </a:r>
            <a:r>
              <a:rPr lang="en-US" baseline="0" dirty="0"/>
              <a:t> locks R held by younger </a:t>
            </a:r>
            <a:r>
              <a:rPr lang="en-US" baseline="0" dirty="0" err="1"/>
              <a:t>txn</a:t>
            </a:r>
            <a:r>
              <a:rPr lang="en-US" baseline="0" dirty="0"/>
              <a:t> -&gt; older waits</a:t>
            </a:r>
          </a:p>
          <a:p>
            <a:r>
              <a:rPr lang="en-US" baseline="0" dirty="0"/>
              <a:t>	        if younger </a:t>
            </a:r>
            <a:r>
              <a:rPr lang="en-US" baseline="0" dirty="0" err="1"/>
              <a:t>txn</a:t>
            </a:r>
            <a:r>
              <a:rPr lang="en-US" baseline="0" dirty="0"/>
              <a:t> locks R held by older </a:t>
            </a:r>
            <a:r>
              <a:rPr lang="en-US" baseline="0" dirty="0" err="1"/>
              <a:t>txn</a:t>
            </a:r>
            <a:r>
              <a:rPr lang="en-US" baseline="0" dirty="0"/>
              <a:t> -&gt; abort &amp; restart younger with same 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274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Hierarchical deadlock detection algorithms incur less communication overheads compared to centralized.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81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“It generates serializable schedules, but does not guarantee recoverability. In fact, aborted transactions can cause inconsistency, as another transaction which accessed dirty data could have already committed.”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367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720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Phase: unsuccessful TXs -&gt; simply discard the TX-local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646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#4 Decentralized / Clock</a:t>
            </a:r>
          </a:p>
          <a:p>
            <a:pPr lvl="1"/>
            <a:r>
              <a:rPr lang="en-US" sz="1600" dirty="0"/>
              <a:t>W</a:t>
            </a:r>
            <a:r>
              <a:rPr lang="en-US" sz="1600" b="0" dirty="0"/>
              <a:t>orker-local on validate</a:t>
            </a:r>
          </a:p>
          <a:p>
            <a:pPr lvl="1"/>
            <a:r>
              <a:rPr lang="en-US" sz="1600" dirty="0"/>
              <a:t>Worker-local time + </a:t>
            </a:r>
            <a:r>
              <a:rPr lang="en-US" sz="1600" dirty="0" err="1"/>
              <a:t>threadID</a:t>
            </a:r>
            <a:endParaRPr lang="en-US" sz="16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519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162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Designed for read-heavy analytical query processing with periodic data loading.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059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Workload: YCSB (key-value store)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857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Bailis</a:t>
            </a:r>
            <a:r>
              <a:rPr lang="en-US" dirty="0"/>
              <a:t> 2017 SIGMOD Jim</a:t>
            </a:r>
            <a:r>
              <a:rPr lang="en-US" baseline="0" dirty="0"/>
              <a:t> Gray Doctoral Dissertation Award</a:t>
            </a:r>
            <a:endParaRPr lang="en-US" dirty="0"/>
          </a:p>
          <a:p>
            <a:r>
              <a:rPr lang="en-US" dirty="0"/>
              <a:t>CALM: Consistency</a:t>
            </a:r>
            <a:r>
              <a:rPr lang="en-US" baseline="0" dirty="0"/>
              <a:t> and Logical Monotonicity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67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512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Standard (02 Foundations WD2011, page 134):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The four transaction isolation levels guarantee that each SQL-transaction will be executed completely or not at all, and that no updates will be lost. The transaction isolation levels are different with respect to phenomena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P1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P2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P3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. Table 8, “SQL-transaction isolation levels and the three phenomena” specifies the phenomena that are possible and not possible for a given transaction isolation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83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 SQL: only three anomalies considered, no precise definition of state</a:t>
            </a:r>
            <a:r>
              <a:rPr lang="en-US" baseline="0" dirty="0"/>
              <a:t> to expect, no handling of snapshot isolation, different definitions of serializable (serial order, none of the three anomalies)</a:t>
            </a:r>
          </a:p>
          <a:p>
            <a:endParaRPr lang="en-US" baseline="0" dirty="0"/>
          </a:p>
          <a:p>
            <a:r>
              <a:rPr lang="en-US" b="1" baseline="0" dirty="0"/>
              <a:t>Examples:</a:t>
            </a:r>
          </a:p>
          <a:p>
            <a:r>
              <a:rPr lang="en-US" baseline="0" dirty="0"/>
              <a:t>Dirty writes: T1 and T2 write to objects that together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/>
              <a:t>might violate constraints</a:t>
            </a:r>
          </a:p>
          <a:p>
            <a:r>
              <a:rPr lang="en-US" baseline="0" dirty="0"/>
              <a:t>Write skew: T1 reads x and y, T2 reads x and y and writes x, T1 writes y </a:t>
            </a:r>
            <a:r>
              <a:rPr lang="en-US" baseline="0" dirty="0">
                <a:sym typeface="Wingdings" panose="05000000000000000000" pitchFamily="2" charset="2"/>
              </a:rPr>
              <a:t> again constraint violations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50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25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44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78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05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37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11 Modern Concurrency Control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11 Modern Concurrency Control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122_adbs/Project_Setup_v4.zip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doodle.com/poll/zqiat5svr4xng7g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teradata.com/r/w4DJnG9u9GdDlXzsTXyItA/S~gx1XKjg4ROKw2~8c01j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bmsmusings.blogspot.com/2019/05/introduction-to-transaction-isola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sz="4300" dirty="0"/>
              <a:t>11 Modern Concurrency Control</a:t>
            </a:r>
            <a:endParaRPr lang="de-DE" sz="24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Boehm, </a:t>
            </a:r>
            <a:r>
              <a:rPr lang="en-GB" b="1" u="sng" dirty="0"/>
              <a:t>Arnab Phani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18,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Isolation Levels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and Maximum </a:t>
            </a:r>
            <a:br>
              <a:rPr lang="en-US" dirty="0"/>
            </a:br>
            <a:r>
              <a:rPr lang="en-US" dirty="0"/>
              <a:t>Isolation Levels for “ACID” </a:t>
            </a:r>
            <a:br>
              <a:rPr lang="en-US" dirty="0"/>
            </a:br>
            <a:r>
              <a:rPr lang="en-US" dirty="0"/>
              <a:t>and “</a:t>
            </a:r>
            <a:r>
              <a:rPr lang="en-US" dirty="0" err="1"/>
              <a:t>NewSQL</a:t>
            </a:r>
            <a:r>
              <a:rPr lang="en-US" dirty="0"/>
              <a:t>” DBs </a:t>
            </a:r>
            <a:br>
              <a:rPr lang="en-US" dirty="0"/>
            </a:br>
            <a:r>
              <a:rPr lang="en-US" b="0" dirty="0"/>
              <a:t>[</a:t>
            </a:r>
            <a:r>
              <a:rPr lang="en-US" dirty="0">
                <a:solidFill>
                  <a:srgbClr val="7889FB"/>
                </a:solidFill>
              </a:rPr>
              <a:t>as of 2013</a:t>
            </a:r>
            <a:r>
              <a:rPr lang="en-US" b="0" dirty="0"/>
              <a:t>]</a:t>
            </a:r>
          </a:p>
          <a:p>
            <a:pPr lvl="1"/>
            <a:r>
              <a:rPr lang="en-US" dirty="0"/>
              <a:t>3/18 </a:t>
            </a:r>
            <a:r>
              <a:rPr lang="en-US" dirty="0">
                <a:latin typeface="Consolas" panose="020B0609020204030204" pitchFamily="49" charset="0"/>
              </a:rPr>
              <a:t>SERIALIZABLE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default</a:t>
            </a:r>
          </a:p>
          <a:p>
            <a:pPr lvl="1"/>
            <a:r>
              <a:rPr lang="en-US" b="0" dirty="0"/>
              <a:t>8/18 did not provide</a:t>
            </a:r>
            <a:br>
              <a:rPr lang="en-US" b="0" dirty="0"/>
            </a:br>
            <a:r>
              <a:rPr lang="en-US" b="0" dirty="0">
                <a:latin typeface="Consolas" panose="020B0609020204030204" pitchFamily="49" charset="0"/>
              </a:rPr>
              <a:t>SERIALIZABLE</a:t>
            </a:r>
            <a:r>
              <a:rPr lang="en-US" b="0" dirty="0"/>
              <a:t> at 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TX Processing Background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088" y="1345747"/>
            <a:ext cx="4417236" cy="4848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2544" y="4766553"/>
            <a:ext cx="4339414" cy="22373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489" y="5272391"/>
            <a:ext cx="305448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 of defaults, even though the SQL standard says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SERIALIZABLE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default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5" y="4185719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60591" y="4058296"/>
            <a:ext cx="28112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Bailis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Fekete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Ghodsi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HAT, Not CAP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Towards Highly Available Transactions.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HotOS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574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 Theory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of Transaction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Read and write operations</a:t>
            </a:r>
            <a:r>
              <a:rPr lang="en-US" dirty="0"/>
              <a:t> of A by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r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w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Abort of transaction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a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(unsuccessful termination of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Commit of transaction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c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(successful termination of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Schedule S</a:t>
            </a:r>
          </a:p>
          <a:p>
            <a:pPr lvl="1"/>
            <a:r>
              <a:rPr lang="en-US" dirty="0"/>
              <a:t>Operations of a transaction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 are executed in order</a:t>
            </a:r>
          </a:p>
          <a:p>
            <a:pPr lvl="1"/>
            <a:r>
              <a:rPr lang="en-US" dirty="0"/>
              <a:t>Multiple transactions may be executed concurrently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Schedule describes the total ordering of operations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Equivalence of Schedules S1 and S2</a:t>
            </a:r>
          </a:p>
          <a:p>
            <a:pPr lvl="1"/>
            <a:r>
              <a:rPr lang="en-US" dirty="0"/>
              <a:t>Read-write, write-read, and write-write dependencies on data object A</a:t>
            </a:r>
            <a:br>
              <a:rPr lang="en-US" dirty="0"/>
            </a:br>
            <a:r>
              <a:rPr lang="en-US" dirty="0"/>
              <a:t>executed in same order: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TX Processing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99626" y="5204298"/>
                <a:ext cx="3472775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626" y="5204298"/>
                <a:ext cx="3472775" cy="391646"/>
              </a:xfrm>
              <a:prstGeom prst="rect">
                <a:avLst/>
              </a:prstGeom>
              <a:blipFill>
                <a:blip r:embed="rId2"/>
                <a:stretch>
                  <a:fillRect l="-2456" r="-263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463" y="5522068"/>
                <a:ext cx="3981856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463" y="5522068"/>
                <a:ext cx="3981856" cy="39164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6681" y="5839839"/>
                <a:ext cx="3732179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81" y="5839839"/>
                <a:ext cx="3732179" cy="391646"/>
              </a:xfrm>
              <a:prstGeom prst="rect">
                <a:avLst/>
              </a:prstGeom>
              <a:blipFill>
                <a:blip r:embed="rId4"/>
                <a:stretch>
                  <a:fillRect l="-1144" r="-817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984459" y="3064211"/>
            <a:ext cx="5933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9427" y="3070697"/>
            <a:ext cx="5933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0297" y="3677053"/>
            <a:ext cx="3696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>
            <a:stCxn id="3" idx="1"/>
            <a:endCxn id="2" idx="2"/>
          </p:cNvCxnSpPr>
          <p:nvPr/>
        </p:nvCxnSpPr>
        <p:spPr>
          <a:xfrm flipH="1" flipV="1">
            <a:off x="7281153" y="3433543"/>
            <a:ext cx="209144" cy="428176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11" idx="2"/>
          </p:cNvCxnSpPr>
          <p:nvPr/>
        </p:nvCxnSpPr>
        <p:spPr>
          <a:xfrm flipV="1">
            <a:off x="7859949" y="3440029"/>
            <a:ext cx="196172" cy="42169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10401"/>
            <a:ext cx="9144000" cy="577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 Theory,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5423031"/>
          </a:xfrm>
        </p:spPr>
        <p:txBody>
          <a:bodyPr/>
          <a:lstStyle/>
          <a:p>
            <a:r>
              <a:rPr lang="en-US" dirty="0"/>
              <a:t>Example Serializable Schedules</a:t>
            </a:r>
          </a:p>
          <a:p>
            <a:pPr lvl="1"/>
            <a:r>
              <a:rPr lang="en-US" dirty="0"/>
              <a:t>Input TXs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Serial </a:t>
            </a:r>
            <a:br>
              <a:rPr lang="en-US" dirty="0"/>
            </a:br>
            <a:r>
              <a:rPr lang="en-US" dirty="0"/>
              <a:t>execution</a:t>
            </a:r>
          </a:p>
          <a:p>
            <a:pPr lvl="1"/>
            <a:r>
              <a:rPr lang="en-US" dirty="0"/>
              <a:t>Equivalent </a:t>
            </a:r>
            <a:br>
              <a:rPr lang="en-US" dirty="0"/>
            </a:br>
            <a:r>
              <a:rPr lang="en-US" dirty="0"/>
              <a:t>schedules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Wrong</a:t>
            </a:r>
            <a:br>
              <a:rPr lang="en-US" dirty="0"/>
            </a:br>
            <a:r>
              <a:rPr lang="en-US" dirty="0"/>
              <a:t>schedule</a:t>
            </a:r>
          </a:p>
          <a:p>
            <a:pPr lvl="1"/>
            <a:endParaRPr lang="en-US" sz="1400" dirty="0"/>
          </a:p>
          <a:p>
            <a:r>
              <a:rPr lang="en-US" dirty="0"/>
              <a:t>Serializability Graph (conflict graph)</a:t>
            </a:r>
          </a:p>
          <a:p>
            <a:pPr lvl="1"/>
            <a:r>
              <a:rPr lang="en-US" dirty="0"/>
              <a:t>Operation dependencies (read-write, write-read, write-write) aggregated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Nodes:</a:t>
            </a:r>
            <a:r>
              <a:rPr lang="en-US" dirty="0"/>
              <a:t> transactions; </a:t>
            </a:r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transaction dependencies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Transactions are serializable </a:t>
            </a:r>
            <a:r>
              <a:rPr lang="en-US" dirty="0"/>
              <a:t>(via topological sort) </a:t>
            </a:r>
            <a:r>
              <a:rPr lang="en-US" b="1" dirty="0">
                <a:solidFill>
                  <a:schemeClr val="accent1"/>
                </a:solidFill>
              </a:rPr>
              <a:t>if the graph is acyclic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r>
              <a:rPr lang="en-US" dirty="0"/>
              <a:t> Theory considers only successful transactions, </a:t>
            </a:r>
            <a:br>
              <a:rPr lang="en-US" dirty="0"/>
            </a:br>
            <a:r>
              <a:rPr lang="en-US" dirty="0"/>
              <a:t>which disregards anomalies like dirty read that might happen in practice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TX Processing 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2151" y="1663428"/>
            <a:ext cx="45330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T1: BOT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 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(B)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(B) c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0933" y="2010382"/>
            <a:ext cx="42616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T2: BOT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c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5922" y="2474066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950" y="2976659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9435" y="3372252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84069" y="2010382"/>
            <a:ext cx="933854" cy="90792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706238" y="3784225"/>
            <a:ext cx="3511685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64478" y="2992875"/>
            <a:ext cx="2133599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2949" y="4036154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12825" y="4005424"/>
            <a:ext cx="775792" cy="0"/>
          </a:xfrm>
          <a:prstGeom prst="straightConnector1">
            <a:avLst/>
          </a:prstGeom>
          <a:ln w="19050">
            <a:solidFill>
              <a:srgbClr val="F70146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72" y="3927037"/>
            <a:ext cx="192323" cy="1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Pessimistic and Optimistic Concurrency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1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Concurrency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Lock:</a:t>
            </a:r>
            <a:r>
              <a:rPr lang="en-US" dirty="0"/>
              <a:t> logical synchronization of TXs access to database objects (row, table,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Latch:</a:t>
            </a:r>
            <a:r>
              <a:rPr lang="en-US" dirty="0"/>
              <a:t> physical synchronization of access to shared data structures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Pessimistic Concurrency Control</a:t>
            </a:r>
          </a:p>
          <a:p>
            <a:pPr lvl="1"/>
            <a:r>
              <a:rPr lang="en-US" dirty="0"/>
              <a:t>Locking schemes (lock-based database scheduler)</a:t>
            </a:r>
          </a:p>
          <a:p>
            <a:pPr lvl="1"/>
            <a:r>
              <a:rPr lang="en-US" dirty="0"/>
              <a:t>Full serialization of transactions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Optimistic Concurrency Control</a:t>
            </a:r>
            <a:r>
              <a:rPr lang="en-US" dirty="0"/>
              <a:t> (OCC)</a:t>
            </a:r>
          </a:p>
          <a:p>
            <a:pPr lvl="1"/>
            <a:r>
              <a:rPr lang="en-US" dirty="0"/>
              <a:t>Optimistic execution of operations, check of conflicts (validation)</a:t>
            </a:r>
          </a:p>
          <a:p>
            <a:pPr lvl="1"/>
            <a:r>
              <a:rPr lang="en-US" dirty="0"/>
              <a:t>Optimistic and timestamp-based database schedulers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Mixed Concurrency Control</a:t>
            </a:r>
            <a:r>
              <a:rPr lang="en-US" dirty="0"/>
              <a:t> (e.g., </a:t>
            </a:r>
            <a:r>
              <a:rPr lang="en-US" dirty="0">
                <a:solidFill>
                  <a:srgbClr val="7889FB"/>
                </a:solidFill>
              </a:rPr>
              <a:t>PostgreSQL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Combines locking and OCC</a:t>
            </a:r>
          </a:p>
          <a:p>
            <a:pPr lvl="1"/>
            <a:r>
              <a:rPr lang="en-US" dirty="0"/>
              <a:t>Might return </a:t>
            </a:r>
            <a:r>
              <a:rPr lang="en-US" b="1" dirty="0">
                <a:solidFill>
                  <a:schemeClr val="accent1"/>
                </a:solidFill>
              </a:rPr>
              <a:t>synchronization errors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Pessimistic and Optimistic Concurrency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6067" y="5148982"/>
            <a:ext cx="352229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ERROR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: could not serialize access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due to concurrent update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ERROR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: deadlock detected</a:t>
            </a:r>
          </a:p>
        </p:txBody>
      </p:sp>
    </p:spTree>
    <p:extLst>
      <p:ext uri="{BB962C8B-B14F-4D97-AF65-F5344CB8AC3E}">
        <p14:creationId xmlns:p14="http://schemas.microsoft.com/office/powerpoint/2010/main" val="10252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Compatibility of Locks</a:t>
            </a:r>
          </a:p>
          <a:p>
            <a:pPr lvl="1"/>
            <a:r>
              <a:rPr lang="en-US" dirty="0"/>
              <a:t>X-Lock (exclusive/write lock)</a:t>
            </a:r>
          </a:p>
          <a:p>
            <a:pPr lvl="1"/>
            <a:r>
              <a:rPr lang="en-US" dirty="0"/>
              <a:t>S-Lock (shared/read lock)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Multi-Granularity Locking</a:t>
            </a:r>
          </a:p>
          <a:p>
            <a:pPr lvl="1"/>
            <a:r>
              <a:rPr lang="en-US" dirty="0"/>
              <a:t>Hierarchy of DB objects</a:t>
            </a:r>
          </a:p>
          <a:p>
            <a:pPr lvl="1"/>
            <a:r>
              <a:rPr lang="en-US" dirty="0"/>
              <a:t>Additional intentional </a:t>
            </a:r>
            <a:r>
              <a:rPr lang="en-US" b="1" dirty="0">
                <a:solidFill>
                  <a:srgbClr val="7889FB"/>
                </a:solidFill>
              </a:rPr>
              <a:t>IX and IS locks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Pessimistic and Optimistic Concurrency Control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17143" y="1688830"/>
          <a:ext cx="31420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08">
                  <a:extLst>
                    <a:ext uri="{9D8B030D-6E8A-4147-A177-3AD203B41FA5}">
                      <a16:colId xmlns:a16="http://schemas.microsoft.com/office/drawing/2014/main" val="2915880436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817489546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2627239051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244397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2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3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17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95353" y="1313236"/>
            <a:ext cx="23549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0387" y="2088207"/>
            <a:ext cx="13067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Requested Lock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1837" y="3171217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511710" y="3595993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76560" y="4079136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64292" y="3336588"/>
            <a:ext cx="2755460" cy="1799299"/>
            <a:chOff x="6064292" y="3336588"/>
            <a:chExt cx="2755460" cy="1799299"/>
          </a:xfrm>
        </p:grpSpPr>
        <p:sp>
          <p:nvSpPr>
            <p:cNvPr id="13" name="Oval 12"/>
            <p:cNvSpPr/>
            <p:nvPr/>
          </p:nvSpPr>
          <p:spPr>
            <a:xfrm>
              <a:off x="7787672" y="3463145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17501" y="3897648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510763" y="3913861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507520" y="4387273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669646" y="4919052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384305" y="4925538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20" idx="7"/>
              <a:endCxn id="13" idx="4"/>
            </p:cNvCxnSpPr>
            <p:nvPr/>
          </p:nvCxnSpPr>
          <p:spPr>
            <a:xfrm flipV="1">
              <a:off x="7445624" y="3608960"/>
              <a:ext cx="417101" cy="3100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1" idx="1"/>
              <a:endCxn id="13" idx="4"/>
            </p:cNvCxnSpPr>
            <p:nvPr/>
          </p:nvCxnSpPr>
          <p:spPr>
            <a:xfrm flipH="1" flipV="1">
              <a:off x="7862725" y="3608960"/>
              <a:ext cx="670021" cy="3262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4" idx="0"/>
              <a:endCxn id="21" idx="4"/>
            </p:cNvCxnSpPr>
            <p:nvPr/>
          </p:nvCxnSpPr>
          <p:spPr>
            <a:xfrm flipV="1">
              <a:off x="8582573" y="4059676"/>
              <a:ext cx="3243" cy="3275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5" idx="0"/>
              <a:endCxn id="24" idx="4"/>
            </p:cNvCxnSpPr>
            <p:nvPr/>
          </p:nvCxnSpPr>
          <p:spPr>
            <a:xfrm flipH="1" flipV="1">
              <a:off x="8582573" y="4533088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6" idx="0"/>
              <a:endCxn id="24" idx="4"/>
            </p:cNvCxnSpPr>
            <p:nvPr/>
          </p:nvCxnSpPr>
          <p:spPr>
            <a:xfrm flipV="1">
              <a:off x="8459358" y="4533088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599605" y="4374301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761731" y="4906080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476390" y="4912566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Straight Arrow Connector 50"/>
            <p:cNvCxnSpPr>
              <a:stCxn id="49" idx="0"/>
              <a:endCxn id="48" idx="4"/>
            </p:cNvCxnSpPr>
            <p:nvPr/>
          </p:nvCxnSpPr>
          <p:spPr>
            <a:xfrm flipH="1" flipV="1">
              <a:off x="7674658" y="4520116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0" idx="0"/>
              <a:endCxn id="48" idx="4"/>
            </p:cNvCxnSpPr>
            <p:nvPr/>
          </p:nvCxnSpPr>
          <p:spPr>
            <a:xfrm flipV="1">
              <a:off x="7551443" y="4520116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6934880" y="4390515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097006" y="4922294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811665" y="4928780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Straight Arrow Connector 55"/>
            <p:cNvCxnSpPr>
              <a:stCxn id="54" idx="0"/>
              <a:endCxn id="53" idx="4"/>
            </p:cNvCxnSpPr>
            <p:nvPr/>
          </p:nvCxnSpPr>
          <p:spPr>
            <a:xfrm flipH="1" flipV="1">
              <a:off x="7009933" y="4536330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5" idx="0"/>
              <a:endCxn id="53" idx="4"/>
            </p:cNvCxnSpPr>
            <p:nvPr/>
          </p:nvCxnSpPr>
          <p:spPr>
            <a:xfrm flipV="1">
              <a:off x="6886718" y="4536330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0"/>
              <a:endCxn id="20" idx="4"/>
            </p:cNvCxnSpPr>
            <p:nvPr/>
          </p:nvCxnSpPr>
          <p:spPr>
            <a:xfrm flipH="1" flipV="1">
              <a:off x="7392554" y="4043463"/>
              <a:ext cx="282104" cy="33083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3" idx="0"/>
              <a:endCxn id="20" idx="4"/>
            </p:cNvCxnSpPr>
            <p:nvPr/>
          </p:nvCxnSpPr>
          <p:spPr>
            <a:xfrm flipV="1">
              <a:off x="7009933" y="4043463"/>
              <a:ext cx="382621" cy="34705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217456" y="3336588"/>
              <a:ext cx="4868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44711" y="3771091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32905" y="4234776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64292" y="4766555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Row</a:t>
              </a:r>
            </a:p>
          </p:txBody>
        </p:sp>
      </p:grp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241900" y="4216989"/>
          <a:ext cx="41576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5">
                  <a:extLst>
                    <a:ext uri="{9D8B030D-6E8A-4147-A177-3AD203B41FA5}">
                      <a16:colId xmlns:a16="http://schemas.microsoft.com/office/drawing/2014/main" val="2766299494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838847795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3625043433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2573968496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1736150165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287052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95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7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7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95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901862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067478" y="4601187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160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2PL is a concurrency protocol that guarantees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SERIALIZABLE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Expanding phase </a:t>
            </a:r>
            <a:r>
              <a:rPr lang="en-US" dirty="0">
                <a:solidFill>
                  <a:schemeClr val="tx1"/>
                </a:solidFill>
              </a:rPr>
              <a:t>(growing):</a:t>
            </a:r>
            <a:r>
              <a:rPr lang="en-US" dirty="0"/>
              <a:t> acquire locks needed by the TX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Shrinking phase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 release locks acquired by the TX</a:t>
            </a:r>
            <a:br>
              <a:rPr lang="en-US" dirty="0"/>
            </a:br>
            <a:r>
              <a:rPr lang="en-US" dirty="0"/>
              <a:t>(can only start if all needed locks acquired)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Pessimistic and Optimistic Concurrency Control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1254261" y="5428034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254261" y="3774333"/>
            <a:ext cx="0" cy="16537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477265" y="4416360"/>
            <a:ext cx="116731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662822" y="5330760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716026" y="5327516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1662822" y="4163439"/>
            <a:ext cx="953310" cy="126459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616132" y="4163439"/>
            <a:ext cx="2052537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H="1" flipV="1">
            <a:off x="4668669" y="4163439"/>
            <a:ext cx="1047357" cy="126459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86184" y="5249694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7463" y="5518827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0395" y="5515584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4999" y="3482504"/>
            <a:ext cx="10797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4615" y="3479260"/>
            <a:ext cx="10797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2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Shrinking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629940" y="2979750"/>
            <a:ext cx="2285636" cy="2513151"/>
            <a:chOff x="6377692" y="3105875"/>
            <a:chExt cx="2285636" cy="251315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9FA988A-A167-4EB2-8F8D-4EF476F880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2242" y="3210330"/>
              <a:ext cx="3276" cy="2408696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580CFC-0259-41E0-A1AE-4A99E431253E}"/>
                </a:ext>
              </a:extLst>
            </p:cNvPr>
            <p:cNvSpPr txBox="1"/>
            <p:nvPr/>
          </p:nvSpPr>
          <p:spPr>
            <a:xfrm>
              <a:off x="6794972" y="3492435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R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085108-F76D-4B35-9904-92B4A6B0EDB8}"/>
                </a:ext>
              </a:extLst>
            </p:cNvPr>
            <p:cNvSpPr txBox="1"/>
            <p:nvPr/>
          </p:nvSpPr>
          <p:spPr>
            <a:xfrm>
              <a:off x="7716468" y="4467632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R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A9C2F1-EBA4-40B9-892C-B3BF5D2E474F}"/>
                </a:ext>
              </a:extLst>
            </p:cNvPr>
            <p:cNvSpPr txBox="1"/>
            <p:nvPr/>
          </p:nvSpPr>
          <p:spPr>
            <a:xfrm>
              <a:off x="6794972" y="3749872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S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D73F02-3B78-4476-895A-C5709361FFDE}"/>
                </a:ext>
              </a:extLst>
            </p:cNvPr>
            <p:cNvSpPr txBox="1"/>
            <p:nvPr/>
          </p:nvSpPr>
          <p:spPr>
            <a:xfrm>
              <a:off x="6967032" y="3105875"/>
              <a:ext cx="5058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56D447-BBDB-4357-B6A2-6B897FDE4D7F}"/>
                </a:ext>
              </a:extLst>
            </p:cNvPr>
            <p:cNvSpPr txBox="1"/>
            <p:nvPr/>
          </p:nvSpPr>
          <p:spPr>
            <a:xfrm>
              <a:off x="7951203" y="3105875"/>
              <a:ext cx="5058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7FEC29-0C46-41DA-A5D1-A32DB532495D}"/>
                </a:ext>
              </a:extLst>
            </p:cNvPr>
            <p:cNvSpPr txBox="1"/>
            <p:nvPr/>
          </p:nvSpPr>
          <p:spPr>
            <a:xfrm>
              <a:off x="6548134" y="4009308"/>
              <a:ext cx="118410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update</a:t>
              </a: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 R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8194E5-5013-432F-B246-495FFE33D12F}"/>
                </a:ext>
              </a:extLst>
            </p:cNvPr>
            <p:cNvSpPr txBox="1"/>
            <p:nvPr/>
          </p:nvSpPr>
          <p:spPr>
            <a:xfrm>
              <a:off x="6377692" y="4282966"/>
              <a:ext cx="126192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unlock R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2CAC75-A1BB-4D24-BB7C-D9DD4525BAE6}"/>
                </a:ext>
              </a:extLst>
            </p:cNvPr>
            <p:cNvSpPr txBox="1"/>
            <p:nvPr/>
          </p:nvSpPr>
          <p:spPr>
            <a:xfrm>
              <a:off x="6854878" y="5005286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abort</a:t>
              </a: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F59C84-AC0A-4319-ADEE-A1606D183002}"/>
                </a:ext>
              </a:extLst>
            </p:cNvPr>
            <p:cNvSpPr txBox="1"/>
            <p:nvPr/>
          </p:nvSpPr>
          <p:spPr>
            <a:xfrm>
              <a:off x="7749513" y="5233011"/>
              <a:ext cx="8098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Dirty 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113CED-E7C6-43F9-A80E-23B79ADF227B}"/>
                </a:ext>
              </a:extLst>
            </p:cNvPr>
            <p:cNvSpPr txBox="1"/>
            <p:nvPr/>
          </p:nvSpPr>
          <p:spPr>
            <a:xfrm>
              <a:off x="7719745" y="4753477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read</a:t>
              </a: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 R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019586" y="2596054"/>
            <a:ext cx="1924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Dirty Read Problem</a:t>
            </a:r>
          </a:p>
        </p:txBody>
      </p:sp>
    </p:spTree>
    <p:extLst>
      <p:ext uri="{BB962C8B-B14F-4D97-AF65-F5344CB8AC3E}">
        <p14:creationId xmlns:p14="http://schemas.microsoft.com/office/powerpoint/2010/main" val="25796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Strict 2PL (S2PL) and Strong Strict 2PL (SS2PL)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Transaction rollback can cause (</a:t>
            </a:r>
            <a:r>
              <a:rPr lang="en-US" b="1" dirty="0">
                <a:solidFill>
                  <a:schemeClr val="accent1"/>
                </a:solidFill>
              </a:rPr>
              <a:t>Dirty Read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Release all X-locks (S2PL) or X/S-locks (SSPL) </a:t>
            </a:r>
            <a:r>
              <a:rPr lang="en-US" b="1" dirty="0">
                <a:solidFill>
                  <a:srgbClr val="7889FB"/>
                </a:solidFill>
              </a:rPr>
              <a:t>at end of transaction (EOT)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Strict 2PL w/ pre-claiming (aka conservative 2PL)</a:t>
            </a:r>
          </a:p>
          <a:p>
            <a:pPr lvl="1"/>
            <a:r>
              <a:rPr lang="en-US" dirty="0"/>
              <a:t>Problem: incremental expanding can cause deadlocks for interleaved TXs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Pre-claim all necessary locks</a:t>
            </a:r>
            <a:r>
              <a:rPr lang="en-US" dirty="0"/>
              <a:t> (only possible if entire TX known + </a:t>
            </a:r>
            <a:r>
              <a:rPr lang="en-US" b="1" dirty="0">
                <a:solidFill>
                  <a:schemeClr val="accent1"/>
                </a:solidFill>
              </a:rPr>
              <a:t>latches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Pessimistic and Optimistic Concurrency Control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54095" y="3579776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54095" y="2402731"/>
            <a:ext cx="0" cy="11770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8880" y="2665379"/>
            <a:ext cx="7587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62656" y="3482502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15860" y="3479258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62656" y="2675103"/>
            <a:ext cx="690662" cy="90467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53318" y="2675103"/>
            <a:ext cx="3362542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815860" y="2675103"/>
            <a:ext cx="1" cy="90467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6018" y="3401436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7297" y="3670569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0229" y="3667326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6093" y="2422186"/>
            <a:ext cx="20599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 2PL prevents dirty reads and thus cascading abort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350852" y="6310012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50852" y="5132967"/>
            <a:ext cx="0" cy="11770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65637" y="5395615"/>
            <a:ext cx="7587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759413" y="6212738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12617" y="6209494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759413" y="5405339"/>
            <a:ext cx="3243" cy="90467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62656" y="5405339"/>
            <a:ext cx="4049961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812617" y="5405339"/>
            <a:ext cx="1" cy="90467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82775" y="613167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74054" y="6400805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6986" y="639756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67763" y="5406021"/>
            <a:ext cx="24425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 2PL w/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preclaiming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prevents deadlocks</a:t>
            </a:r>
          </a:p>
        </p:txBody>
      </p:sp>
    </p:spTree>
    <p:extLst>
      <p:ext uri="{BB962C8B-B14F-4D97-AF65-F5344CB8AC3E}">
        <p14:creationId xmlns:p14="http://schemas.microsoft.com/office/powerpoint/2010/main" val="5027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– Deadlocks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Deadlock Scenario</a:t>
            </a:r>
          </a:p>
          <a:p>
            <a:pPr lvl="1"/>
            <a:r>
              <a:rPr lang="en-US" dirty="0"/>
              <a:t>Deadlocks of concurrent transactions</a:t>
            </a:r>
          </a:p>
          <a:p>
            <a:pPr lvl="1"/>
            <a:r>
              <a:rPr lang="en-US" dirty="0"/>
              <a:t>Deadlocks happen due to </a:t>
            </a:r>
            <a:r>
              <a:rPr lang="en-US" b="1" dirty="0">
                <a:solidFill>
                  <a:schemeClr val="accent1"/>
                </a:solidFill>
              </a:rPr>
              <a:t>cyclic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dependencies without pre-claiming</a:t>
            </a:r>
            <a:br>
              <a:rPr lang="en-US" dirty="0"/>
            </a:br>
            <a:r>
              <a:rPr lang="en-US" dirty="0"/>
              <a:t>(wait for exclusive locks)</a:t>
            </a:r>
          </a:p>
          <a:p>
            <a:pPr lvl="1"/>
            <a:endParaRPr lang="en-US" sz="700" dirty="0"/>
          </a:p>
          <a:p>
            <a:r>
              <a:rPr lang="en-US" dirty="0"/>
              <a:t>#1 Deadlock Prevention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Pre-claiming </a:t>
            </a:r>
            <a:r>
              <a:rPr lang="en-US" dirty="0"/>
              <a:t>(guarantee if TX known upfront)</a:t>
            </a:r>
          </a:p>
          <a:p>
            <a:pPr lvl="1"/>
            <a:endParaRPr lang="en-US" sz="700" dirty="0"/>
          </a:p>
          <a:p>
            <a:r>
              <a:rPr lang="en-US" dirty="0"/>
              <a:t>#2 Deadlock Avoidance </a:t>
            </a:r>
          </a:p>
          <a:p>
            <a:pPr lvl="1"/>
            <a:r>
              <a:rPr lang="en-US" dirty="0"/>
              <a:t>Preemptive vs non-preemptive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NO_WAIT</a:t>
            </a:r>
            <a:r>
              <a:rPr lang="en-US" dirty="0"/>
              <a:t> (if deadlock suspected </a:t>
            </a:r>
            <a:r>
              <a:rPr lang="en-US" dirty="0" err="1"/>
              <a:t>wrt</a:t>
            </a:r>
            <a:r>
              <a:rPr lang="en-US" dirty="0"/>
              <a:t> timestamp TS, abort lock-requesting TX)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WOUND-WAIT</a:t>
            </a:r>
            <a:r>
              <a:rPr lang="en-US" dirty="0"/>
              <a:t> (T1 locks something held by T2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if T1&lt;T2, restart T2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WAIT-DIE</a:t>
            </a:r>
            <a:r>
              <a:rPr lang="en-US" dirty="0"/>
              <a:t> (T1 locks something held by T2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if T1&gt;T2, abort T1 but keep TS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#3 Deadlock Detection (</a:t>
            </a:r>
            <a:r>
              <a:rPr lang="en-US" dirty="0">
                <a:solidFill>
                  <a:srgbClr val="7889FB"/>
                </a:solidFill>
              </a:rPr>
              <a:t>DL_DETECT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Maintain a wait-for graph (WFG) of blocked TX (similar to </a:t>
            </a:r>
            <a:r>
              <a:rPr lang="en-US" dirty="0" err="1"/>
              <a:t>serializability</a:t>
            </a:r>
            <a:r>
              <a:rPr lang="en-US" dirty="0"/>
              <a:t> graph)</a:t>
            </a:r>
          </a:p>
          <a:p>
            <a:pPr lvl="1"/>
            <a:r>
              <a:rPr lang="en-US" dirty="0"/>
              <a:t>Detection of cycles in graph (on timeout)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abort one or many TXs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Pessimistic and Optimistic Concurrency Control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73568" y="933855"/>
            <a:ext cx="0" cy="1653702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2" y="2629358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74" y="3016461"/>
            <a:ext cx="517251" cy="517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8697" y="1215960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1880" y="1222447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162" y="719847"/>
            <a:ext cx="5058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TX1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5345" y="726332"/>
            <a:ext cx="5058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TX2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8365" y="1705589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8422" y="1712075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S </a:t>
            </a:r>
          </a:p>
        </p:txBody>
      </p:sp>
      <p:cxnSp>
        <p:nvCxnSpPr>
          <p:cNvPr id="15" name="Straight Arrow Connector 14"/>
          <p:cNvCxnSpPr>
            <a:stCxn id="9" idx="3"/>
            <a:endCxn id="13" idx="1"/>
          </p:cNvCxnSpPr>
          <p:nvPr/>
        </p:nvCxnSpPr>
        <p:spPr>
          <a:xfrm>
            <a:off x="7062280" y="1400626"/>
            <a:ext cx="616085" cy="48962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14" idx="3"/>
          </p:cNvCxnSpPr>
          <p:nvPr/>
        </p:nvCxnSpPr>
        <p:spPr>
          <a:xfrm flipH="1">
            <a:off x="7072005" y="1407113"/>
            <a:ext cx="599875" cy="489628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49853" y="2052223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TX2 releases 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7323" y="2058707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TX1 releases 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9439" y="2969506"/>
            <a:ext cx="18579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DEADLOCK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as this will never happen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160" y="3807791"/>
            <a:ext cx="36307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692580" y="3694413"/>
            <a:ext cx="370855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[Philip A. Bernstein, Nathan Goodman: Concurrency Control in Distributed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 1981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53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A665818-B262-4FED-9076-CC3B9135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/>
              <a:t>Deadlock Scenario</a:t>
            </a:r>
          </a:p>
          <a:p>
            <a:pPr lvl="1"/>
            <a:r>
              <a:rPr lang="en-US" dirty="0"/>
              <a:t>Transmission delay</a:t>
            </a:r>
          </a:p>
          <a:p>
            <a:pPr lvl="1"/>
            <a:r>
              <a:rPr lang="en-US" dirty="0"/>
              <a:t>Distributed cyclic dependencies </a:t>
            </a:r>
            <a:br>
              <a:rPr lang="en-US" dirty="0"/>
            </a:br>
            <a:r>
              <a:rPr lang="en-US" dirty="0"/>
              <a:t>without pre-claiming</a:t>
            </a:r>
            <a:br>
              <a:rPr lang="en-US" dirty="0"/>
            </a:br>
            <a:r>
              <a:rPr lang="en-US" dirty="0"/>
              <a:t>(wait for exclusive locks)</a:t>
            </a:r>
          </a:p>
          <a:p>
            <a:pPr lvl="1"/>
            <a:endParaRPr lang="en-US" sz="700" dirty="0"/>
          </a:p>
          <a:p>
            <a:r>
              <a:rPr lang="en-US" dirty="0"/>
              <a:t>#1 Deadlock Prevention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Pre-claiming </a:t>
            </a:r>
            <a:r>
              <a:rPr lang="en-US" dirty="0"/>
              <a:t>via a gatekeeper</a:t>
            </a:r>
          </a:p>
          <a:p>
            <a:pPr lvl="1"/>
            <a:endParaRPr lang="en-US" sz="700" dirty="0"/>
          </a:p>
          <a:p>
            <a:r>
              <a:rPr lang="en-US" dirty="0"/>
              <a:t>#2 Deadlock Avoidance </a:t>
            </a:r>
          </a:p>
          <a:p>
            <a:pPr lvl="1"/>
            <a:r>
              <a:rPr lang="en-US" dirty="0"/>
              <a:t>WOUND-DIE and WOUND-WAIT with broadcasting states</a:t>
            </a:r>
          </a:p>
          <a:p>
            <a:pPr lvl="1"/>
            <a:endParaRPr lang="en-US" sz="700" dirty="0"/>
          </a:p>
          <a:p>
            <a:r>
              <a:rPr lang="en-US" dirty="0"/>
              <a:t>#3 Deadlock Detection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Centralized</a:t>
            </a:r>
            <a:r>
              <a:rPr lang="en-US" dirty="0"/>
              <a:t>: </a:t>
            </a:r>
            <a:r>
              <a:rPr lang="en-US" dirty="0">
                <a:sym typeface="Wingdings" panose="05000000000000000000" pitchFamily="2" charset="2"/>
              </a:rPr>
              <a:t>Build a global WFG from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all local WFGs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Hierarchical</a:t>
            </a:r>
            <a:r>
              <a:rPr lang="en-US" dirty="0"/>
              <a:t>: Cascade merge the local WFGs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Distributed</a:t>
            </a:r>
            <a:r>
              <a:rPr lang="en-US" dirty="0"/>
              <a:t>: Detect deadlocks locally </a:t>
            </a:r>
            <a:br>
              <a:rPr lang="en-US" dirty="0"/>
            </a:br>
            <a:r>
              <a:rPr lang="en-US" dirty="0"/>
              <a:t>and transmit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3D07935-77ED-4B7E-9A2B-2AEF12EDDA4D}"/>
              </a:ext>
            </a:extLst>
          </p:cNvPr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Deadlocks in Distributed TXs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Pessimistic and Optimistic Concurrency Control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BAFB4FF-D12A-4E16-A01A-5DF2B7511EB8}"/>
              </a:ext>
            </a:extLst>
          </p:cNvPr>
          <p:cNvCxnSpPr>
            <a:cxnSpLocks/>
          </p:cNvCxnSpPr>
          <p:nvPr/>
        </p:nvCxnSpPr>
        <p:spPr>
          <a:xfrm flipH="1" flipV="1">
            <a:off x="7000398" y="1525699"/>
            <a:ext cx="477" cy="1764699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885B20E-57D4-4694-A406-CAAA31554723}"/>
              </a:ext>
            </a:extLst>
          </p:cNvPr>
          <p:cNvSpPr txBox="1"/>
          <p:nvPr/>
        </p:nvSpPr>
        <p:spPr>
          <a:xfrm>
            <a:off x="5081412" y="1807804"/>
            <a:ext cx="16172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TX1 locks R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055ACA-DA29-4C74-9A48-070594916D04}"/>
              </a:ext>
            </a:extLst>
          </p:cNvPr>
          <p:cNvSpPr txBox="1"/>
          <p:nvPr/>
        </p:nvSpPr>
        <p:spPr>
          <a:xfrm>
            <a:off x="5915024" y="1341033"/>
            <a:ext cx="7295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Node1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A7C8A3-F962-49BF-AD3A-627C317F313D}"/>
              </a:ext>
            </a:extLst>
          </p:cNvPr>
          <p:cNvSpPr txBox="1"/>
          <p:nvPr/>
        </p:nvSpPr>
        <p:spPr>
          <a:xfrm>
            <a:off x="7372808" y="1336095"/>
            <a:ext cx="67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Node2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C06151-CEE8-4E21-9139-E016CC0C60F7}"/>
              </a:ext>
            </a:extLst>
          </p:cNvPr>
          <p:cNvSpPr txBox="1"/>
          <p:nvPr/>
        </p:nvSpPr>
        <p:spPr>
          <a:xfrm>
            <a:off x="7292265" y="1818755"/>
            <a:ext cx="15089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TX2 locks R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CCB2DE-797F-4FC9-98FD-F673FA970848}"/>
              </a:ext>
            </a:extLst>
          </p:cNvPr>
          <p:cNvSpPr txBox="1"/>
          <p:nvPr/>
        </p:nvSpPr>
        <p:spPr>
          <a:xfrm>
            <a:off x="5386208" y="2644067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TX1 releases 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56DD07-5389-4038-8612-A22CEA890500}"/>
              </a:ext>
            </a:extLst>
          </p:cNvPr>
          <p:cNvSpPr txBox="1"/>
          <p:nvPr/>
        </p:nvSpPr>
        <p:spPr>
          <a:xfrm>
            <a:off x="7143678" y="2650551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TX2 releases 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64A0D3-3CD1-4ABA-A3EA-ECB478275F76}"/>
              </a:ext>
            </a:extLst>
          </p:cNvPr>
          <p:cNvSpPr txBox="1"/>
          <p:nvPr/>
        </p:nvSpPr>
        <p:spPr>
          <a:xfrm>
            <a:off x="5081412" y="2206309"/>
            <a:ext cx="16172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TX2 locks R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7D6C5B-3BCF-4B4E-BC53-F2EDA2AEC1D3}"/>
              </a:ext>
            </a:extLst>
          </p:cNvPr>
          <p:cNvSpPr txBox="1"/>
          <p:nvPr/>
        </p:nvSpPr>
        <p:spPr>
          <a:xfrm>
            <a:off x="7292265" y="2209863"/>
            <a:ext cx="15089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TX1 locks R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EF5F9B-AAE7-41AC-84D4-4D3B7CBAEA46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6707551" y="2003421"/>
            <a:ext cx="584714" cy="38968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605BE96-643A-4C9F-84E9-29774C0BA790}"/>
              </a:ext>
            </a:extLst>
          </p:cNvPr>
          <p:cNvCxnSpPr>
            <a:cxnSpLocks/>
          </p:cNvCxnSpPr>
          <p:nvPr/>
        </p:nvCxnSpPr>
        <p:spPr>
          <a:xfrm>
            <a:off x="6671722" y="1991196"/>
            <a:ext cx="620543" cy="393782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F86D440-74D9-416A-8A8D-78102827BD7B}"/>
              </a:ext>
            </a:extLst>
          </p:cNvPr>
          <p:cNvSpPr txBox="1"/>
          <p:nvPr/>
        </p:nvSpPr>
        <p:spPr>
          <a:xfrm>
            <a:off x="6315075" y="3333750"/>
            <a:ext cx="6858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TX1</a:t>
            </a:r>
            <a:endParaRPr lang="LID409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6B4A90-2D04-4167-827B-5D3DCC9148BE}"/>
              </a:ext>
            </a:extLst>
          </p:cNvPr>
          <p:cNvSpPr txBox="1"/>
          <p:nvPr/>
        </p:nvSpPr>
        <p:spPr>
          <a:xfrm>
            <a:off x="6315075" y="3891439"/>
            <a:ext cx="6858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TX2</a:t>
            </a:r>
            <a:endParaRPr lang="LID409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F62E2F-8FE2-4896-AE80-CFD0E2C501E6}"/>
              </a:ext>
            </a:extLst>
          </p:cNvPr>
          <p:cNvSpPr txBox="1"/>
          <p:nvPr/>
        </p:nvSpPr>
        <p:spPr>
          <a:xfrm>
            <a:off x="7199842" y="3624740"/>
            <a:ext cx="6858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Node1</a:t>
            </a:r>
            <a:endParaRPr lang="LID409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3FFD317-20EC-4E34-B6C4-5990C42268FC}"/>
              </a:ext>
            </a:extLst>
          </p:cNvPr>
          <p:cNvCxnSpPr>
            <a:cxnSpLocks/>
            <a:stCxn id="60" idx="1"/>
          </p:cNvCxnSpPr>
          <p:nvPr/>
        </p:nvCxnSpPr>
        <p:spPr>
          <a:xfrm flipH="1" flipV="1">
            <a:off x="6909088" y="3507910"/>
            <a:ext cx="290754" cy="301496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B5FD8F0-0BB2-445E-869F-5F8816FAE9B6}"/>
              </a:ext>
            </a:extLst>
          </p:cNvPr>
          <p:cNvCxnSpPr>
            <a:cxnSpLocks/>
            <a:stCxn id="60" idx="1"/>
          </p:cNvCxnSpPr>
          <p:nvPr/>
        </p:nvCxnSpPr>
        <p:spPr>
          <a:xfrm flipH="1">
            <a:off x="6909088" y="3809406"/>
            <a:ext cx="290754" cy="270427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4910A875-71F8-4EA2-AAFA-B196F85D2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353" y="6078372"/>
            <a:ext cx="428187" cy="574625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5927AEDB-4156-4DE2-B137-3E520A848DBB}"/>
              </a:ext>
            </a:extLst>
          </p:cNvPr>
          <p:cNvSpPr txBox="1"/>
          <p:nvPr/>
        </p:nvSpPr>
        <p:spPr>
          <a:xfrm>
            <a:off x="5078550" y="5893746"/>
            <a:ext cx="31345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[C. Mohan, B. Lindsay,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Obermarck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Transaction Management in the R*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Distribute Database Management System.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1986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2AA4DB1-B340-42FC-BCE3-2D95A2162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353" y="4806647"/>
            <a:ext cx="428187" cy="574625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E3EFE7C-AF59-42A0-BED6-B0E9C66AF5CD}"/>
              </a:ext>
            </a:extLst>
          </p:cNvPr>
          <p:cNvSpPr txBox="1"/>
          <p:nvPr/>
        </p:nvSpPr>
        <p:spPr>
          <a:xfrm>
            <a:off x="5069025" y="4702965"/>
            <a:ext cx="31345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Elmagarmid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A.K.: A Survey of Distributed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Deadlock Detection Algorithms. </a:t>
            </a:r>
          </a:p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SIGMOD Record 1986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164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7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the year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Programming Projects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Deadline Reminder: </a:t>
            </a:r>
            <a:r>
              <a:rPr lang="en-US" b="1" dirty="0">
                <a:solidFill>
                  <a:schemeClr val="accent1"/>
                </a:solidFill>
              </a:rPr>
              <a:t>Jan 21, 11.59pm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submission in </a:t>
            </a:r>
            <a:r>
              <a:rPr lang="en-US" dirty="0" err="1"/>
              <a:t>TeachCenter</a:t>
            </a:r>
            <a:endParaRPr lang="en-US" dirty="0"/>
          </a:p>
          <a:p>
            <a:pPr lvl="1"/>
            <a:r>
              <a:rPr lang="en-US" dirty="0"/>
              <a:t>Preliminary Perf Target: </a:t>
            </a:r>
            <a:r>
              <a:rPr lang="en-US" b="1" dirty="0">
                <a:solidFill>
                  <a:schemeClr val="accent1"/>
                </a:solidFill>
              </a:rPr>
              <a:t>#</a:t>
            </a:r>
            <a:r>
              <a:rPr lang="en-US" b="1" dirty="0" err="1">
                <a:solidFill>
                  <a:schemeClr val="accent1"/>
                </a:solidFill>
              </a:rPr>
              <a:t>pcores</a:t>
            </a:r>
            <a:r>
              <a:rPr lang="en-US" b="1" dirty="0">
                <a:solidFill>
                  <a:schemeClr val="accent1"/>
                </a:solidFill>
              </a:rPr>
              <a:t>/2</a:t>
            </a:r>
            <a:r>
              <a:rPr lang="en-US" dirty="0"/>
              <a:t> (see </a:t>
            </a:r>
            <a:r>
              <a:rPr lang="en-US" b="1" dirty="0">
                <a:solidFill>
                  <a:srgbClr val="7889FB"/>
                </a:solidFill>
              </a:rPr>
              <a:t>03 Data Layouts and </a:t>
            </a:r>
            <a:r>
              <a:rPr lang="en-US" b="1" dirty="0" err="1">
                <a:solidFill>
                  <a:srgbClr val="7889FB"/>
                </a:solidFill>
              </a:rPr>
              <a:t>Bufferpools</a:t>
            </a:r>
            <a:r>
              <a:rPr lang="en-US" dirty="0"/>
              <a:t>)</a:t>
            </a:r>
            <a:endParaRPr lang="en-US" b="0" dirty="0"/>
          </a:p>
          <a:p>
            <a:pPr lvl="1"/>
            <a:r>
              <a:rPr lang="en-US" dirty="0"/>
              <a:t>Team size has impact on quality/effort threshold but not on score</a:t>
            </a:r>
          </a:p>
          <a:p>
            <a:pPr lvl="1"/>
            <a:r>
              <a:rPr lang="en-US" dirty="0">
                <a:hlinkClick r:id="rId3"/>
              </a:rPr>
              <a:t>https://mboehm7.github.io/teaching/ws2122_adbs/Project_Setup_v4.zip</a:t>
            </a:r>
            <a:r>
              <a:rPr lang="en-US" dirty="0"/>
              <a:t> 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Oral Exams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Oral exams, 45min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each, via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Exam Slots: Feb 7/8, Feb 24/25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4"/>
              </a:rPr>
              <a:t>https://doodle.com/poll/zqiat5svr4xng7g4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754" y="5705130"/>
            <a:ext cx="1143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52357"/>
            <a:ext cx="9144000" cy="60564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Timestamp Ordering (BTO)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5546744"/>
          </a:xfrm>
        </p:spPr>
        <p:txBody>
          <a:bodyPr/>
          <a:lstStyle/>
          <a:p>
            <a:r>
              <a:rPr lang="en-US" dirty="0"/>
              <a:t>Synchronization Scheme</a:t>
            </a:r>
          </a:p>
          <a:p>
            <a:pPr lvl="1"/>
            <a:r>
              <a:rPr lang="en-US" dirty="0"/>
              <a:t>Transactions get timestamp (or version) </a:t>
            </a:r>
            <a:r>
              <a:rPr lang="en-US" b="1" dirty="0">
                <a:solidFill>
                  <a:srgbClr val="7889FB"/>
                </a:solidFill>
              </a:rPr>
              <a:t>TS(</a:t>
            </a:r>
            <a:r>
              <a:rPr lang="en-US" b="1" dirty="0" err="1">
                <a:solidFill>
                  <a:srgbClr val="7889FB"/>
                </a:solidFill>
              </a:rPr>
              <a:t>T</a:t>
            </a:r>
            <a:r>
              <a:rPr lang="en-US" b="1" baseline="-25000" dirty="0" err="1">
                <a:solidFill>
                  <a:srgbClr val="7889FB"/>
                </a:solidFill>
              </a:rPr>
              <a:t>j</a:t>
            </a:r>
            <a:r>
              <a:rPr lang="en-US" b="1" dirty="0">
                <a:solidFill>
                  <a:srgbClr val="7889FB"/>
                </a:solidFill>
              </a:rPr>
              <a:t>)</a:t>
            </a:r>
            <a:r>
              <a:rPr lang="en-US" dirty="0"/>
              <a:t> at BOT</a:t>
            </a:r>
          </a:p>
          <a:p>
            <a:pPr lvl="1"/>
            <a:r>
              <a:rPr lang="en-US" dirty="0"/>
              <a:t>Each data object A has </a:t>
            </a:r>
            <a:r>
              <a:rPr lang="en-US" b="1" dirty="0" err="1">
                <a:solidFill>
                  <a:schemeClr val="accent1"/>
                </a:solidFill>
              </a:rPr>
              <a:t>readTS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accent1"/>
                </a:solidFill>
              </a:rPr>
              <a:t>writeTS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</a:p>
          <a:p>
            <a:pPr lvl="1"/>
            <a:r>
              <a:rPr lang="en-US" dirty="0"/>
              <a:t>Use timestamp comparison to validate access </a:t>
            </a:r>
            <a:r>
              <a:rPr lang="en-US" dirty="0">
                <a:sym typeface="Wingdings" panose="05000000000000000000" pitchFamily="2" charset="2"/>
              </a:rPr>
              <a:t> serialized schedule</a:t>
            </a:r>
            <a:endParaRPr lang="en-US" dirty="0"/>
          </a:p>
          <a:p>
            <a:pPr lvl="1"/>
            <a:endParaRPr lang="en-US" sz="600" dirty="0"/>
          </a:p>
          <a:p>
            <a:r>
              <a:rPr lang="en-US" dirty="0">
                <a:solidFill>
                  <a:schemeClr val="accent1"/>
                </a:solidFill>
              </a:rPr>
              <a:t>Read</a:t>
            </a:r>
            <a:r>
              <a:rPr lang="en-US" dirty="0"/>
              <a:t> Protocol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rgbClr val="7889FB"/>
                </a:solidFill>
              </a:rPr>
              <a:t>allow read</a:t>
            </a:r>
            <a:r>
              <a:rPr lang="en-US" dirty="0"/>
              <a:t>, set </a:t>
            </a:r>
            <a:r>
              <a:rPr lang="en-US" dirty="0" err="1"/>
              <a:t>readTS</a:t>
            </a:r>
            <a:r>
              <a:rPr lang="en-US" dirty="0"/>
              <a:t>(A) = max(TS(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), </a:t>
            </a:r>
            <a:r>
              <a:rPr lang="en-US" dirty="0" err="1"/>
              <a:t>readTS</a:t>
            </a:r>
            <a:r>
              <a:rPr lang="en-US" dirty="0"/>
              <a:t>(A))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modifying TX)</a:t>
            </a:r>
          </a:p>
          <a:p>
            <a:pPr lvl="1"/>
            <a:endParaRPr lang="en-US" sz="600" dirty="0"/>
          </a:p>
          <a:p>
            <a:r>
              <a:rPr lang="en-US" dirty="0">
                <a:solidFill>
                  <a:schemeClr val="accent1"/>
                </a:solidFill>
              </a:rPr>
              <a:t>Write</a:t>
            </a:r>
            <a:r>
              <a:rPr lang="en-US" dirty="0"/>
              <a:t> Protocol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readTS</a:t>
            </a:r>
            <a:r>
              <a:rPr lang="en-US" dirty="0"/>
              <a:t>(A) &amp;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rgbClr val="7889FB"/>
                </a:solidFill>
              </a:rPr>
              <a:t>allow write</a:t>
            </a:r>
            <a:r>
              <a:rPr lang="en-US" dirty="0"/>
              <a:t>, set </a:t>
            </a:r>
            <a:r>
              <a:rPr lang="en-US" dirty="0" err="1"/>
              <a:t>writeTS</a:t>
            </a:r>
            <a:r>
              <a:rPr lang="en-US" dirty="0"/>
              <a:t>(A)=TS(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readTS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reading TX)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modifying TX) </a:t>
            </a:r>
          </a:p>
          <a:p>
            <a:pPr lvl="1"/>
            <a:endParaRPr lang="en-US" sz="600" dirty="0"/>
          </a:p>
          <a:p>
            <a:pPr>
              <a:spcBef>
                <a:spcPts val="480"/>
              </a:spcBef>
            </a:pPr>
            <a:r>
              <a:rPr lang="en-US" dirty="0">
                <a:solidFill>
                  <a:srgbClr val="F70146"/>
                </a:solidFill>
              </a:rPr>
              <a:t>BEWARE</a:t>
            </a:r>
            <a:r>
              <a:rPr lang="en-US" dirty="0"/>
              <a:t>: </a:t>
            </a:r>
            <a:r>
              <a:rPr lang="en-US" b="0" dirty="0"/>
              <a:t>BTO requires handling of dirty reads, recoverability in general </a:t>
            </a:r>
            <a:br>
              <a:rPr lang="en-US" b="0" dirty="0"/>
            </a:br>
            <a:r>
              <a:rPr lang="en-US" b="0" dirty="0"/>
              <a:t>(e.g., via abort or versions)</a:t>
            </a:r>
          </a:p>
          <a:p>
            <a:pPr lvl="1">
              <a:spcBef>
                <a:spcPts val="480"/>
              </a:spcBef>
            </a:pPr>
            <a:r>
              <a:rPr lang="en-US" dirty="0"/>
              <a:t>Strict Timestamp Ordering (dirty bit)</a:t>
            </a:r>
            <a:br>
              <a:rPr lang="en-US" dirty="0"/>
            </a:br>
            <a:r>
              <a:rPr lang="en-US" dirty="0"/>
              <a:t>w/ deadlock avoidance techniques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Pessimistic and Optimistic Concurrency Control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35" y="1017785"/>
            <a:ext cx="4235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88818" y="860772"/>
            <a:ext cx="243241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[Philip A. Bernstein, Nathan Goodman: Concurrency Control in Distributed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 1981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4224" y="5783147"/>
            <a:ext cx="336691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[Stephan Wolf et al: An Evaluation of Strict Timestamp Ordering Concurrency Control for Main-Memory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IMDM@ VLDB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(Revised Selected Papers)]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527" y="5943923"/>
            <a:ext cx="4257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133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BTO in Project WS20/21 Ref </a:t>
            </a:r>
            <a:r>
              <a:rPr lang="en-US" dirty="0" err="1"/>
              <a:t>Impl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Overview TX Processing</a:t>
                </a:r>
              </a:p>
              <a:p>
                <a:pPr lvl="1"/>
                <a:r>
                  <a:rPr lang="en-US" dirty="0"/>
                  <a:t>Implements variant of </a:t>
                </a:r>
                <a:r>
                  <a:rPr lang="en-US" b="1" dirty="0">
                    <a:solidFill>
                      <a:srgbClr val="7889FB"/>
                    </a:solidFill>
                  </a:rPr>
                  <a:t>basic timestamp ordering</a:t>
                </a:r>
                <a:r>
                  <a:rPr lang="en-US" dirty="0"/>
                  <a:t> (w/ handling of dirty reads)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TX log for UNDO</a:t>
                </a:r>
                <a:r>
                  <a:rPr lang="en-US" dirty="0"/>
                  <a:t> of aborted transactions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TIDs:</a:t>
                </a:r>
                <a:r>
                  <a:rPr lang="en-US" dirty="0"/>
                  <a:t> </a:t>
                </a:r>
                <a:r>
                  <a:rPr lang="en-US" sz="1600" dirty="0">
                    <a:latin typeface="Consolas" panose="020B0609020204030204" pitchFamily="49" charset="0"/>
                  </a:rPr>
                  <a:t>__</a:t>
                </a:r>
                <a:r>
                  <a:rPr lang="en-US" sz="1600" dirty="0" err="1">
                    <a:latin typeface="Consolas" panose="020B0609020204030204" pitchFamily="49" charset="0"/>
                  </a:rPr>
                  <a:t>sync_fetch_and_add</a:t>
                </a:r>
                <a:r>
                  <a:rPr lang="en-US" sz="1600" dirty="0">
                    <a:latin typeface="Consolas" panose="020B0609020204030204" pitchFamily="49" charset="0"/>
                  </a:rPr>
                  <a:t>(&amp;VAR,1)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#1 Basic TO</a:t>
                </a:r>
              </a:p>
              <a:p>
                <a:pPr lvl="1"/>
                <a:r>
                  <a:rPr lang="en-US" dirty="0" err="1"/>
                  <a:t>isReadable</a:t>
                </a:r>
                <a:r>
                  <a:rPr lang="en-US" dirty="0"/>
                  <a:t>: TID &gt;= WTS</a:t>
                </a:r>
              </a:p>
              <a:p>
                <a:pPr lvl="1"/>
                <a:r>
                  <a:rPr lang="en-US" dirty="0" err="1"/>
                  <a:t>IsWriteable</a:t>
                </a:r>
                <a:r>
                  <a:rPr lang="en-US" dirty="0"/>
                  <a:t>: TID &gt;= max(WTS, RTS)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#2 Basic TO w/ Read Committed</a:t>
                </a:r>
              </a:p>
              <a:p>
                <a:pPr lvl="1"/>
                <a:r>
                  <a:rPr lang="en-US" dirty="0"/>
                  <a:t>Basic TO w/ </a:t>
                </a:r>
                <a:r>
                  <a:rPr lang="en-US" dirty="0" err="1"/>
                  <a:t>isReadable</a:t>
                </a:r>
                <a:r>
                  <a:rPr lang="en-US" dirty="0"/>
                  <a:t>: TID &gt;= WTS </a:t>
                </a:r>
                <a:br>
                  <a:rPr lang="en-US" dirty="0"/>
                </a:br>
                <a:r>
                  <a:rPr lang="en-US" dirty="0"/>
                  <a:t>&amp;&amp; !(TID != WTS &amp;&amp; </a:t>
                </a:r>
                <a:r>
                  <a:rPr lang="en-US" dirty="0" err="1"/>
                  <a:t>scanTXTable</a:t>
                </a:r>
                <a:r>
                  <a:rPr lang="en-US" dirty="0"/>
                  <a:t>(ix, WTS))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#3 Basic TO w/ Serializable</a:t>
                </a:r>
              </a:p>
              <a:p>
                <a:pPr lvl="1"/>
                <a:r>
                  <a:rPr lang="en-US" dirty="0"/>
                  <a:t>Basic TO w/ read committed</a:t>
                </a:r>
              </a:p>
              <a:p>
                <a:pPr lvl="1"/>
                <a:r>
                  <a:rPr lang="en-US" dirty="0"/>
                  <a:t>Deleted bit, forced cleanup in epochs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dirty="0"/>
                  <a:t> TS &lt; max(RTS,WTS))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 b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Pessimistic and Optimistic Concurrency Control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7751" y="4173128"/>
            <a:ext cx="3024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NUM_TXN_FAIL: 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NUM_TXN_COMP: 16,000,000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Time to run:  15.394s.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9426" y="2989101"/>
            <a:ext cx="3022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NUM_TXN_FAIL: 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NUM_TXN_COMP: 16,000,000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Time to run:  15.223s.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0602" y="2175238"/>
            <a:ext cx="3823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dirty="0">
                <a:latin typeface="Consolas" panose="020B0609020204030204" pitchFamily="49" charset="0"/>
              </a:rPr>
              <a:t>./</a:t>
            </a:r>
            <a:r>
              <a:rPr lang="en-US" dirty="0" err="1">
                <a:latin typeface="Consolas" panose="020B0609020204030204" pitchFamily="49" charset="0"/>
              </a:rPr>
              <a:t>speed_test</a:t>
            </a:r>
            <a:r>
              <a:rPr lang="en-US" dirty="0">
                <a:latin typeface="Consolas" panose="020B0609020204030204" pitchFamily="49" charset="0"/>
              </a:rPr>
              <a:t> 1468 0 0 0 0 \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       4000 160000 100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2027" y="5374585"/>
            <a:ext cx="2709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NotImplementedException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Concurrency Control (OCC)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#1 Read Phase</a:t>
                </a:r>
              </a:p>
              <a:p>
                <a:pPr lvl="1"/>
                <a:r>
                  <a:rPr lang="en-US" dirty="0"/>
                  <a:t>Initial reads from DB, </a:t>
                </a:r>
                <a:r>
                  <a:rPr lang="en-US" b="1" dirty="0">
                    <a:solidFill>
                      <a:srgbClr val="7889FB"/>
                    </a:solidFill>
                  </a:rPr>
                  <a:t>repeated reads and writes into TX-local buffer</a:t>
                </a:r>
              </a:p>
              <a:p>
                <a:pPr lvl="1"/>
                <a:r>
                  <a:rPr lang="en-US" dirty="0"/>
                  <a:t>Maintain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ReadSet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 and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WriteSet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 per transaction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j</a:t>
                </a:r>
                <a:endParaRPr lang="en-US" baseline="-25000" dirty="0"/>
              </a:p>
              <a:p>
                <a:pPr lvl="1"/>
                <a:r>
                  <a:rPr lang="en-US" dirty="0"/>
                  <a:t>TX seen as read-only transaction on database</a:t>
                </a:r>
              </a:p>
              <a:p>
                <a:pPr lvl="1"/>
                <a:endParaRPr lang="en-US" sz="500" dirty="0"/>
              </a:p>
              <a:p>
                <a:r>
                  <a:rPr lang="en-US" dirty="0"/>
                  <a:t>#2 Validation Phase</a:t>
                </a:r>
              </a:p>
              <a:p>
                <a:pPr lvl="1"/>
                <a:r>
                  <a:rPr lang="en-US" dirty="0"/>
                  <a:t>Check read/write and write/write conflicts, </a:t>
                </a:r>
                <a:r>
                  <a:rPr lang="en-US" b="1" dirty="0">
                    <a:solidFill>
                      <a:schemeClr val="accent1"/>
                    </a:solidFill>
                  </a:rPr>
                  <a:t>abort on conflicts</a:t>
                </a:r>
              </a:p>
              <a:p>
                <a:pPr lvl="1"/>
                <a:r>
                  <a:rPr lang="en-US" dirty="0"/>
                  <a:t>BOCC (Backward-oriented concurrency control) </a:t>
                </a:r>
                <a:r>
                  <a:rPr lang="en-AT" dirty="0"/>
                  <a:t>–</a:t>
                </a:r>
                <a:r>
                  <a:rPr lang="en-US" dirty="0"/>
                  <a:t> check all older TXs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that finished (EOT) while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j</a:t>
                </a:r>
                <a:r>
                  <a:rPr lang="en-US" dirty="0"/>
                  <a:t> was running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b="1" dirty="0">
                    <a:solidFill>
                      <a:srgbClr val="7889FB"/>
                    </a:solidFill>
                  </a:rPr>
                  <a:t>Serializable: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𝑅𝑆𝑒𝑡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>
                    <a:solidFill>
                      <a:srgbClr val="7889FB"/>
                    </a:solidFill>
                  </a:rPr>
                  <a:t>Snapshot isolation: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FOCC (Forward-oriented concurrency control) </a:t>
                </a:r>
                <a:r>
                  <a:rPr lang="en-AT" dirty="0"/>
                  <a:t>–</a:t>
                </a:r>
                <a:r>
                  <a:rPr lang="en-US" dirty="0"/>
                  <a:t> check running TXs</a:t>
                </a:r>
              </a:p>
              <a:p>
                <a:pPr lvl="1"/>
                <a:endParaRPr lang="en-US" sz="500" dirty="0"/>
              </a:p>
              <a:p>
                <a:r>
                  <a:rPr lang="en-US" dirty="0"/>
                  <a:t>#3 Write Phase</a:t>
                </a:r>
              </a:p>
              <a:p>
                <a:pPr lvl="1"/>
                <a:r>
                  <a:rPr lang="en-US" dirty="0"/>
                  <a:t>Successful TXs with write operations propagate their local buffer </a:t>
                </a:r>
                <a:br>
                  <a:rPr lang="en-US" dirty="0"/>
                </a:br>
                <a:r>
                  <a:rPr lang="en-US" dirty="0"/>
                  <a:t>into the database and log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9" t="-617" b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Pessimistic and Optimistic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5681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 err="1"/>
              <a:t>Mutex</a:t>
            </a:r>
            <a:r>
              <a:rPr lang="en-US" dirty="0"/>
              <a:t> 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Atomic add </a:t>
            </a:r>
            <a:r>
              <a:rPr lang="en-US" dirty="0"/>
              <a:t>/ Batched Atomics</a:t>
            </a:r>
          </a:p>
          <a:p>
            <a:r>
              <a:rPr lang="en-US" dirty="0"/>
              <a:t>#3 Decentralized / CPU Clock</a:t>
            </a:r>
          </a:p>
          <a:p>
            <a:r>
              <a:rPr lang="en-US" dirty="0"/>
              <a:t>#4 Hardware</a:t>
            </a:r>
            <a:r>
              <a:rPr lang="en-US" b="0" dirty="0"/>
              <a:t> (CPU HW counter)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Pessimistic and Optimistic Concurrency Control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527" y="3001660"/>
            <a:ext cx="6506075" cy="2859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949" y="829500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61952" y="673243"/>
            <a:ext cx="37394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Xiangyao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Yu, 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Bezerra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Srinivas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Devadas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Staring into the Abyss: An Evaluation of Concurrency Control with One Thousand Cores.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8(3)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949" y="186824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74418" y="1727570"/>
            <a:ext cx="322695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[Stephen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Wenting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Zheng, Eddie Kohler, Barbara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Liskov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Madden: Speedy transactions in multicore in-memory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13065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Multi-Version Concurrency Control</a:t>
            </a:r>
            <a:br>
              <a:rPr lang="en-US" dirty="0"/>
            </a:br>
            <a:r>
              <a:rPr lang="en-US" dirty="0"/>
              <a:t>(MVCC)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4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252357"/>
            <a:ext cx="9144000" cy="60564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229" y="2404815"/>
            <a:ext cx="4678591" cy="24129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Isolation w/ Snapshots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Shadow Storage</a:t>
            </a:r>
          </a:p>
          <a:p>
            <a:r>
              <a:rPr lang="en-US" dirty="0"/>
              <a:t>#2 Snapshots via Fork</a:t>
            </a:r>
          </a:p>
          <a:p>
            <a:pPr lvl="1"/>
            <a:r>
              <a:rPr lang="en-US" dirty="0"/>
              <a:t>Partitioned, single-threaded OLTP ops</a:t>
            </a:r>
          </a:p>
          <a:p>
            <a:pPr lvl="1"/>
            <a:r>
              <a:rPr lang="en-US" dirty="0"/>
              <a:t>Snapshots via fork() </a:t>
            </a:r>
            <a:br>
              <a:rPr lang="en-US" dirty="0"/>
            </a:br>
            <a:r>
              <a:rPr lang="en-US" dirty="0"/>
              <a:t>+ copy-on-write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Excursus: Query Processing </a:t>
            </a:r>
            <a:br>
              <a:rPr lang="en-US" dirty="0"/>
            </a:br>
            <a:r>
              <a:rPr lang="en-US" dirty="0"/>
              <a:t>on Prefix Trees (via fork)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0725" y="170705"/>
            <a:ext cx="8229600" cy="332106"/>
          </a:xfrm>
        </p:spPr>
        <p:txBody>
          <a:bodyPr>
            <a:noAutofit/>
          </a:bodyPr>
          <a:lstStyle/>
          <a:p>
            <a:r>
              <a:rPr lang="en-US" dirty="0"/>
              <a:t>Multi-Version Concurrency Control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5" y="149856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03653" y="1343289"/>
            <a:ext cx="278633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hybrid OLTP&amp;OLAP main memory database system based on virtual memory snapshots.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020" y="5107667"/>
            <a:ext cx="4514812" cy="1602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" y="5832666"/>
            <a:ext cx="4540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423364" y="5686020"/>
            <a:ext cx="288984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Patrick Lehmann Peter Benjamin Volk Wolfgang Lehner: Query Processing on Prefix Trees,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HPI Future SOC Lab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161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252357"/>
            <a:ext cx="9144000" cy="60564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MVCC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MVCC Motivation</a:t>
            </a:r>
          </a:p>
          <a:p>
            <a:pPr lvl="1"/>
            <a:r>
              <a:rPr lang="en-US" dirty="0"/>
              <a:t>Read TXs without need for locks, read sets, or copies</a:t>
            </a:r>
            <a:br>
              <a:rPr lang="en-US" dirty="0"/>
            </a:br>
            <a:r>
              <a:rPr lang="en-US" dirty="0"/>
              <a:t>(fine-grained management of individual versions)</a:t>
            </a:r>
          </a:p>
          <a:p>
            <a:pPr lvl="1"/>
            <a:r>
              <a:rPr lang="en-US" dirty="0"/>
              <a:t>Copy-on-write (readers never block writers), garbage collection when safe</a:t>
            </a:r>
          </a:p>
          <a:p>
            <a:pPr lvl="1"/>
            <a:r>
              <a:rPr lang="en-US" dirty="0"/>
              <a:t>Additional benefits: time travel, clear semantics, snapshot isolation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Mixed HTAP workloads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focus of many recent systems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200" dirty="0"/>
          </a:p>
          <a:p>
            <a:r>
              <a:rPr lang="en-US" dirty="0"/>
              <a:t>Design Decisions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Concurrency Control Protocol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Version Storage</a:t>
            </a:r>
          </a:p>
          <a:p>
            <a:pPr lvl="2"/>
            <a:r>
              <a:rPr lang="en-US" dirty="0"/>
              <a:t>Append-only, time-travel, delta</a:t>
            </a:r>
          </a:p>
          <a:p>
            <a:pPr lvl="2"/>
            <a:r>
              <a:rPr lang="en-US" dirty="0"/>
              <a:t>Oldest-to-newest/newest-to-oldest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#3 Garbage Collection</a:t>
            </a:r>
          </a:p>
          <a:p>
            <a:pPr lvl="2"/>
            <a:r>
              <a:rPr lang="en-US" dirty="0"/>
              <a:t>Tuple (background, coop), TX-level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 Index Management</a:t>
            </a:r>
          </a:p>
          <a:p>
            <a:pPr lvl="2"/>
            <a:r>
              <a:rPr lang="en-US" dirty="0"/>
              <a:t>Logical, physical pointers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Multi-Version Concurrency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2253" y="3584319"/>
            <a:ext cx="28436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Advanced Database Systems – Multi-Version Concurrency Control (Design Decisions),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CMU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809" y="3685793"/>
            <a:ext cx="980005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811" y="4647559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83045" y="4480410"/>
            <a:ext cx="255594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Yingjun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Wu, Joy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Arulraj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Jiexi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Lin, Ran Xian,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Empirical Evaluation of In-Memory Multi-Version Concurrency Control.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10(7)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102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7916D0-3817-441E-B406-219F79D9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82" y="2726006"/>
            <a:ext cx="6835551" cy="3567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Storage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Hyper</a:t>
            </a:r>
          </a:p>
          <a:p>
            <a:pPr lvl="1"/>
            <a:r>
              <a:rPr lang="en-US" dirty="0"/>
              <a:t>In-place update, backward delta in UNDO buffer</a:t>
            </a:r>
          </a:p>
          <a:p>
            <a:pPr lvl="1"/>
            <a:r>
              <a:rPr lang="en-US" dirty="0"/>
              <a:t>Almost no storage overhead (</a:t>
            </a:r>
            <a:r>
              <a:rPr lang="en-US" dirty="0" err="1"/>
              <a:t>VersionVector</a:t>
            </a:r>
            <a:r>
              <a:rPr lang="en-US" dirty="0"/>
              <a:t>), TX-local commit processing</a:t>
            </a:r>
          </a:p>
          <a:p>
            <a:pPr lvl="1"/>
            <a:r>
              <a:rPr lang="en-US" dirty="0"/>
              <a:t>Newest-to-oldest (preference for fast analytical queries)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Multi-Version Concurrency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52357"/>
            <a:ext cx="9144000" cy="60564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5122" y="3785985"/>
            <a:ext cx="106243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Recently Committed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7354" y="5324736"/>
            <a:ext cx="10624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TX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7096" y="5880260"/>
            <a:ext cx="13224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Transfers of 1 unit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949" y="75973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08208" y="705613"/>
            <a:ext cx="413103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Tobias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Mühlbauer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Kemper: Fast Serializable Multi-Version Concurrency Control for Main-Memory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2889" y="6355746"/>
            <a:ext cx="54667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Abort TX write-write conflicts on uncommitted changes</a:t>
            </a:r>
          </a:p>
        </p:txBody>
      </p:sp>
    </p:spTree>
    <p:extLst>
      <p:ext uri="{BB962C8B-B14F-4D97-AF65-F5344CB8AC3E}">
        <p14:creationId xmlns:p14="http://schemas.microsoft.com/office/powerpoint/2010/main" val="2219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252357"/>
            <a:ext cx="9144000" cy="60564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(Extended) Precision Locking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Predicate logging:</a:t>
                </a:r>
                <a:r>
                  <a:rPr lang="en-US" dirty="0"/>
                  <a:t> Instead of maintaining read-set, store read predicates of index and table scan of validated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i</a:t>
                </a:r>
                <a:r>
                  <a:rPr lang="en-US" dirty="0"/>
                  <a:t>  in </a:t>
                </a:r>
                <a:r>
                  <a:rPr lang="en-US" b="1" dirty="0">
                    <a:solidFill>
                      <a:srgbClr val="7889FB"/>
                    </a:solidFill>
                  </a:rPr>
                  <a:t>predicate tree</a:t>
                </a:r>
                <a:r>
                  <a:rPr lang="en-US" dirty="0"/>
                  <a:t> (PT)</a:t>
                </a:r>
              </a:p>
              <a:p>
                <a:pPr lvl="1"/>
                <a:r>
                  <a:rPr lang="en-US" dirty="0"/>
                  <a:t>Recap: </a:t>
                </a:r>
                <a:r>
                  <a:rPr lang="en-US" b="1" dirty="0">
                    <a:solidFill>
                      <a:srgbClr val="7889FB"/>
                    </a:solidFill>
                  </a:rPr>
                  <a:t>Serializable: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Probe UNDO buffers (write set) of all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j</a:t>
                </a:r>
                <a:r>
                  <a:rPr lang="en-US" dirty="0"/>
                  <a:t> against predicate tree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Multi-Version Concurrency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949" y="75973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75122" y="597457"/>
            <a:ext cx="336411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Tobias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Mühlbauer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Kemper: Fast Serializable Multi-Version Concurrency Control for Main-Memory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219" y="3098962"/>
            <a:ext cx="3578817" cy="3707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778" y="3930448"/>
            <a:ext cx="3942644" cy="1133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4932" y="4526529"/>
            <a:ext cx="5014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3578" y="4039831"/>
            <a:ext cx="5014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7519" y="3431457"/>
            <a:ext cx="19811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Predicate Tree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6850" y="5565058"/>
            <a:ext cx="338229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a single UNDO buffer’s data point matches</a:t>
            </a:r>
          </a:p>
        </p:txBody>
      </p:sp>
    </p:spTree>
    <p:extLst>
      <p:ext uri="{BB962C8B-B14F-4D97-AF65-F5344CB8AC3E}">
        <p14:creationId xmlns:p14="http://schemas.microsoft.com/office/powerpoint/2010/main" val="4161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Load Isolation in Teradata DB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Single loader/writer, multiple readers</a:t>
            </a:r>
          </a:p>
          <a:p>
            <a:pPr lvl="1"/>
            <a:r>
              <a:rPr lang="en-US" dirty="0"/>
              <a:t>Writer session can select MVCC or Serializability </a:t>
            </a:r>
          </a:p>
          <a:p>
            <a:pPr lvl="1"/>
            <a:r>
              <a:rPr lang="en-US" dirty="0"/>
              <a:t>Append only version storage in the main table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400" dirty="0"/>
          </a:p>
          <a:p>
            <a:pPr lvl="1"/>
            <a:r>
              <a:rPr lang="en-US" dirty="0"/>
              <a:t>Read condition (compiled as selection predicates)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Multi-Version Concurrency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52357"/>
            <a:ext cx="9144000" cy="60564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F29644-E46D-4726-8AA9-044C90AEB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9" y="3063339"/>
            <a:ext cx="5371820" cy="271833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6FC50A-4B4E-4C78-8A3C-E9E01FC2C739}"/>
              </a:ext>
            </a:extLst>
          </p:cNvPr>
          <p:cNvSpPr/>
          <p:nvPr/>
        </p:nvSpPr>
        <p:spPr>
          <a:xfrm>
            <a:off x="3188619" y="3581713"/>
            <a:ext cx="533400" cy="190500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2D89E7D-A75E-431C-8FB9-FE52B9729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50972"/>
              </p:ext>
            </p:extLst>
          </p:nvPr>
        </p:nvGraphicFramePr>
        <p:xfrm>
          <a:off x="6753225" y="3504664"/>
          <a:ext cx="1524000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176159975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460006173"/>
                    </a:ext>
                  </a:extLst>
                </a:gridCol>
              </a:tblGrid>
              <a:tr h="2820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ea typeface="Cambria Math" panose="02040503050406030204" pitchFamily="18" charset="0"/>
                        </a:rPr>
                        <a:t>RLId</a:t>
                      </a:r>
                      <a:endParaRPr lang="LID4096" sz="1600" dirty="0">
                        <a:solidFill>
                          <a:srgbClr val="7889FB"/>
                        </a:solidFill>
                        <a:latin typeface="Consolas" panose="020B0609020204030204" pitchFamily="49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ea typeface="Cambria Math" panose="02040503050406030204" pitchFamily="18" charset="0"/>
                          <a:cs typeface="+mn-cs"/>
                        </a:rPr>
                        <a:t>Cols</a:t>
                      </a:r>
                      <a:endParaRPr lang="LID4096" sz="1600" kern="1200" dirty="0">
                        <a:solidFill>
                          <a:srgbClr val="7889FB"/>
                        </a:solidFill>
                        <a:latin typeface="Consolas" panose="020B0609020204030204" pitchFamily="49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50370"/>
                  </a:ext>
                </a:extLst>
              </a:tr>
              <a:tr h="2820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ea typeface="Cambria Math" panose="02040503050406030204" pitchFamily="18" charset="0"/>
                        </a:rPr>
                        <a:t>1</a:t>
                      </a:r>
                      <a:r>
                        <a:rPr lang="en-US" sz="1600" dirty="0">
                          <a:latin typeface="Consolas" panose="020B0609020204030204" pitchFamily="49" charset="0"/>
                          <a:ea typeface="Cambria Math" panose="02040503050406030204" pitchFamily="18" charset="0"/>
                        </a:rPr>
                        <a:t>,0</a:t>
                      </a:r>
                      <a:endParaRPr lang="LID4096" sz="1600" dirty="0">
                        <a:latin typeface="Consolas" panose="020B0609020204030204" pitchFamily="49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mbria Math" panose="02040503050406030204" pitchFamily="18" charset="0"/>
                          <a:cs typeface="+mn-cs"/>
                        </a:rPr>
                        <a:t>1,2,3</a:t>
                      </a:r>
                      <a:endParaRPr lang="LID4096" sz="1600" kern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340885"/>
                  </a:ext>
                </a:extLst>
              </a:tr>
              <a:tr h="2820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3,0</a:t>
                      </a:r>
                      <a:endParaRPr lang="LID4096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2,2,3</a:t>
                      </a:r>
                      <a:endParaRPr lang="LID4096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093249"/>
                  </a:ext>
                </a:extLst>
              </a:tr>
              <a:tr h="2820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1,</a:t>
                      </a:r>
                      <a:r>
                        <a:rPr lang="en-US" sz="1600" b="1" dirty="0">
                          <a:latin typeface="Consolas" panose="020B0609020204030204" pitchFamily="49" charset="0"/>
                        </a:rPr>
                        <a:t>3</a:t>
                      </a:r>
                      <a:endParaRPr lang="LID4096" sz="1600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1,2,3</a:t>
                      </a:r>
                      <a:endParaRPr lang="LID4096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7981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2788083-6F09-4212-A70D-468F885F42DC}"/>
              </a:ext>
            </a:extLst>
          </p:cNvPr>
          <p:cNvSpPr txBox="1"/>
          <p:nvPr/>
        </p:nvSpPr>
        <p:spPr>
          <a:xfrm>
            <a:off x="6343650" y="2632544"/>
            <a:ext cx="26077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Reader w/ </a:t>
            </a:r>
            <a:r>
              <a:rPr lang="en-US" dirty="0" err="1">
                <a:solidFill>
                  <a:srgbClr val="F701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ReadLoadID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2</a:t>
            </a:r>
            <a:endParaRPr lang="LID409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E138814-B59F-4961-8AD0-85E53A098EB6}"/>
              </a:ext>
            </a:extLst>
          </p:cNvPr>
          <p:cNvSpPr/>
          <p:nvPr/>
        </p:nvSpPr>
        <p:spPr>
          <a:xfrm>
            <a:off x="6341441" y="2962275"/>
            <a:ext cx="411784" cy="1047750"/>
          </a:xfrm>
          <a:custGeom>
            <a:avLst/>
            <a:gdLst>
              <a:gd name="connsiteX0" fmla="*/ 411784 w 411784"/>
              <a:gd name="connsiteY0" fmla="*/ 0 h 1047750"/>
              <a:gd name="connsiteX1" fmla="*/ 2209 w 411784"/>
              <a:gd name="connsiteY1" fmla="*/ 523875 h 1047750"/>
              <a:gd name="connsiteX2" fmla="*/ 278434 w 411784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784" h="1047750">
                <a:moveTo>
                  <a:pt x="411784" y="0"/>
                </a:moveTo>
                <a:cubicBezTo>
                  <a:pt x="218109" y="174625"/>
                  <a:pt x="24434" y="349250"/>
                  <a:pt x="2209" y="523875"/>
                </a:cubicBezTo>
                <a:cubicBezTo>
                  <a:pt x="-20016" y="698500"/>
                  <a:pt x="129209" y="873125"/>
                  <a:pt x="278434" y="1047750"/>
                </a:cubicBezTo>
              </a:path>
            </a:pathLst>
          </a:custGeom>
          <a:noFill/>
          <a:ln w="19050">
            <a:solidFill>
              <a:srgbClr val="F7014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07491F2-6567-4360-B357-B756656A245E}"/>
              </a:ext>
            </a:extLst>
          </p:cNvPr>
          <p:cNvSpPr/>
          <p:nvPr/>
        </p:nvSpPr>
        <p:spPr>
          <a:xfrm>
            <a:off x="8391525" y="2990850"/>
            <a:ext cx="390688" cy="1666875"/>
          </a:xfrm>
          <a:custGeom>
            <a:avLst/>
            <a:gdLst>
              <a:gd name="connsiteX0" fmla="*/ 38100 w 390688"/>
              <a:gd name="connsiteY0" fmla="*/ 0 h 1666875"/>
              <a:gd name="connsiteX1" fmla="*/ 390525 w 390688"/>
              <a:gd name="connsiteY1" fmla="*/ 1238250 h 1666875"/>
              <a:gd name="connsiteX2" fmla="*/ 0 w 390688"/>
              <a:gd name="connsiteY2" fmla="*/ 1666875 h 1666875"/>
              <a:gd name="connsiteX3" fmla="*/ 0 w 390688"/>
              <a:gd name="connsiteY3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688" h="1666875">
                <a:moveTo>
                  <a:pt x="38100" y="0"/>
                </a:moveTo>
                <a:cubicBezTo>
                  <a:pt x="217487" y="480219"/>
                  <a:pt x="396875" y="960438"/>
                  <a:pt x="390525" y="1238250"/>
                </a:cubicBezTo>
                <a:cubicBezTo>
                  <a:pt x="384175" y="1516062"/>
                  <a:pt x="0" y="1666875"/>
                  <a:pt x="0" y="1666875"/>
                </a:cubicBezTo>
                <a:lnTo>
                  <a:pt x="0" y="1666875"/>
                </a:lnTo>
              </a:path>
            </a:pathLst>
          </a:custGeom>
          <a:noFill/>
          <a:ln w="19050">
            <a:solidFill>
              <a:srgbClr val="F7014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4C5E04-56F4-461F-B7EB-49D98C19DF39}"/>
              </a:ext>
            </a:extLst>
          </p:cNvPr>
          <p:cNvSpPr txBox="1"/>
          <p:nvPr/>
        </p:nvSpPr>
        <p:spPr>
          <a:xfrm>
            <a:off x="1524990" y="6269113"/>
            <a:ext cx="671512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solidFill>
                  <a:srgbClr val="F70146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alibri" panose="020F0502020204030204" pitchFamily="34" charset="0"/>
              </a:rPr>
              <a:t>ins_loaded</a:t>
            </a:r>
            <a:r>
              <a:rPr lang="en-US" sz="1600" dirty="0">
                <a:solidFill>
                  <a:srgbClr val="F70146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alibri" panose="020F0502020204030204" pitchFamily="34" charset="0"/>
              </a:rPr>
              <a:t> &lt;= </a:t>
            </a:r>
            <a:r>
              <a:rPr lang="en-US" sz="1600" dirty="0" err="1">
                <a:solidFill>
                  <a:srgbClr val="F70146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alibri" panose="020F0502020204030204" pitchFamily="34" charset="0"/>
              </a:rPr>
              <a:t>ReadLoadID</a:t>
            </a:r>
            <a:r>
              <a:rPr lang="en-US" sz="1600" dirty="0">
                <a:solidFill>
                  <a:srgbClr val="F70146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alibri" panose="020F0502020204030204" pitchFamily="34" charset="0"/>
              </a:rPr>
              <a:t> and </a:t>
            </a:r>
            <a:r>
              <a:rPr lang="en-US" sz="1600" dirty="0" err="1">
                <a:solidFill>
                  <a:srgbClr val="F70146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alibri" panose="020F0502020204030204" pitchFamily="34" charset="0"/>
              </a:rPr>
              <a:t>del_loaded</a:t>
            </a:r>
            <a:r>
              <a:rPr lang="en-US" sz="1600" dirty="0">
                <a:solidFill>
                  <a:srgbClr val="F70146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alibri" panose="020F0502020204030204" pitchFamily="34" charset="0"/>
              </a:rPr>
              <a:t> &gt; </a:t>
            </a:r>
            <a:r>
              <a:rPr lang="en-US" sz="1600" dirty="0" err="1">
                <a:solidFill>
                  <a:srgbClr val="F70146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alibri" panose="020F0502020204030204" pitchFamily="34" charset="0"/>
              </a:rPr>
              <a:t>ReadLoadID</a:t>
            </a:r>
            <a:endParaRPr lang="LID4096" sz="1600" dirty="0">
              <a:solidFill>
                <a:srgbClr val="F70146"/>
              </a:solidFill>
              <a:latin typeface="Consolas" panose="020B0609020204030204" pitchFamily="49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72198A-695F-4734-9B36-D9CD14AA7820}"/>
              </a:ext>
            </a:extLst>
          </p:cNvPr>
          <p:cNvSpPr txBox="1"/>
          <p:nvPr/>
        </p:nvSpPr>
        <p:spPr>
          <a:xfrm>
            <a:off x="2898106" y="3857697"/>
            <a:ext cx="113347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ins,del</a:t>
            </a:r>
            <a:endParaRPr lang="LID4096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8454" y="1402442"/>
            <a:ext cx="23700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https://docs.teradata.com/r/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w4DJnG9u9GdDlXzsTXyItA/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S~gx1XKjg4ROKw2~8c01jQ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6366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7" grpId="0" animBg="1"/>
      <p:bldP spid="28" grpId="0" animBg="1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TX Processing Background</a:t>
            </a:r>
          </a:p>
          <a:p>
            <a:r>
              <a:rPr lang="en-US" dirty="0"/>
              <a:t>Pessimistic and Optimistic Concurrency Control</a:t>
            </a:r>
          </a:p>
          <a:p>
            <a:r>
              <a:rPr lang="en-US" dirty="0"/>
              <a:t>Multi-Version Concurrency Control</a:t>
            </a:r>
          </a:p>
          <a:p>
            <a:r>
              <a:rPr lang="en-US" dirty="0"/>
              <a:t>Excursus: Coordination Avoidance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000" dirty="0"/>
          </a:p>
          <a:p>
            <a:r>
              <a:rPr lang="en-US" dirty="0"/>
              <a:t>#1 Tuple-level </a:t>
            </a:r>
            <a:br>
              <a:rPr lang="en-US" dirty="0"/>
            </a:br>
            <a:r>
              <a:rPr lang="en-US" dirty="0"/>
              <a:t>Garbage Collection </a:t>
            </a:r>
          </a:p>
          <a:p>
            <a:pPr lvl="1"/>
            <a:r>
              <a:rPr lang="en-US" b="0" dirty="0"/>
              <a:t>Background vacuuming</a:t>
            </a:r>
          </a:p>
          <a:p>
            <a:pPr lvl="1"/>
            <a:r>
              <a:rPr lang="en-US" dirty="0"/>
              <a:t>C</a:t>
            </a:r>
            <a:r>
              <a:rPr lang="en-US" b="0" dirty="0"/>
              <a:t>ooperative cleaning </a:t>
            </a:r>
            <a:br>
              <a:rPr lang="en-US" b="0" dirty="0"/>
            </a:br>
            <a:r>
              <a:rPr lang="en-US" b="0" dirty="0"/>
              <a:t>on traversal)</a:t>
            </a:r>
          </a:p>
          <a:p>
            <a:pPr lvl="1"/>
            <a:endParaRPr lang="en-US" dirty="0"/>
          </a:p>
          <a:p>
            <a:r>
              <a:rPr lang="en-US" dirty="0"/>
              <a:t>#2 Transaction-level </a:t>
            </a:r>
          </a:p>
          <a:p>
            <a:pPr lvl="1"/>
            <a:r>
              <a:rPr lang="en-US" dirty="0"/>
              <a:t>E.g., by epoch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Deferred Action Framework (DAF)</a:t>
            </a:r>
          </a:p>
          <a:p>
            <a:pPr lvl="1"/>
            <a:r>
              <a:rPr lang="en-US" dirty="0"/>
              <a:t>Maintenance tasks for GC, plan cache </a:t>
            </a:r>
            <a:br>
              <a:rPr lang="en-US" dirty="0"/>
            </a:br>
            <a:r>
              <a:rPr lang="en-US" dirty="0"/>
              <a:t>invalidation, data transformation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Multi-Version Concurrency Control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395" y="749832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91664" y="669916"/>
            <a:ext cx="372598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Yingjun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Wu, Joy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Arulraj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Jiexi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Lin, Ran Xian,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Empirical Evaluation of In-Memory Multi-Version Concurrency Control.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10(7)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855" y="1614110"/>
            <a:ext cx="5211601" cy="1595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655" y="3405275"/>
            <a:ext cx="5185801" cy="164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395" y="5364285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04619" y="5201262"/>
            <a:ext cx="331303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[Ling Zhang et al: Everything is a Transaction: Unifying Logical Concurrency Control and Physical Data Structure Maintenance in Database Management Systems,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19340" y="2451171"/>
            <a:ext cx="1140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R/W: 80/20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4423" y="4294723"/>
            <a:ext cx="1140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R/W: 80/20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5730" y="2451172"/>
            <a:ext cx="1140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R/W: 20/80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0814" y="4284892"/>
            <a:ext cx="1140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R/W: 20/80</a:t>
            </a:r>
          </a:p>
        </p:txBody>
      </p:sp>
    </p:spTree>
    <p:extLst>
      <p:ext uri="{BB962C8B-B14F-4D97-AF65-F5344CB8AC3E}">
        <p14:creationId xmlns:p14="http://schemas.microsoft.com/office/powerpoint/2010/main" val="7441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</a:t>
            </a:r>
            <a:r>
              <a:rPr lang="en-US" sz="2400" dirty="0"/>
              <a:t>(simulated)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Read-only</a:t>
            </a:r>
            <a:br>
              <a:rPr lang="en-US" dirty="0"/>
            </a:br>
            <a:r>
              <a:rPr lang="en-US" dirty="0"/>
              <a:t>Workload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Write-intensive</a:t>
            </a:r>
            <a:br>
              <a:rPr lang="en-US" dirty="0"/>
            </a:br>
            <a:r>
              <a:rPr lang="en-US" dirty="0"/>
              <a:t>Workload</a:t>
            </a:r>
            <a:br>
              <a:rPr lang="en-US" dirty="0"/>
            </a:br>
            <a:r>
              <a:rPr lang="en-US" b="0" dirty="0"/>
              <a:t>(medium contention)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Multi-Version Concurrency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949" y="829500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61952" y="673243"/>
            <a:ext cx="37394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Xiangyao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Yu, 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Bezerra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Srinivas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Devadas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Staring into the Abyss: An Evaluation of Concurrency Control with One Thousand Cores.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8(3)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094" y="1685014"/>
            <a:ext cx="4659490" cy="2225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094" y="4054143"/>
            <a:ext cx="4680198" cy="2251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67861" y="2662811"/>
            <a:ext cx="123594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Timestamp Allocation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9633" y="5407690"/>
            <a:ext cx="123594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 Thrashing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1890" y="4082987"/>
            <a:ext cx="10389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 Rates</a:t>
            </a:r>
          </a:p>
        </p:txBody>
      </p:sp>
    </p:spTree>
    <p:extLst>
      <p:ext uri="{BB962C8B-B14F-4D97-AF65-F5344CB8AC3E}">
        <p14:creationId xmlns:p14="http://schemas.microsoft.com/office/powerpoint/2010/main" val="41835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Excursus: Coordination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9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Coordination Avoidance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application-level invariants and convergence instead of (</a:t>
            </a:r>
            <a:r>
              <a:rPr lang="en-US" dirty="0" err="1"/>
              <a:t>serializability</a:t>
            </a:r>
            <a:r>
              <a:rPr lang="en-US" dirty="0"/>
              <a:t> vs weaker) with </a:t>
            </a:r>
            <a:r>
              <a:rPr lang="en-US" b="1" dirty="0">
                <a:solidFill>
                  <a:srgbClr val="7889FB"/>
                </a:solidFill>
              </a:rPr>
              <a:t>as little coordination as possible</a:t>
            </a:r>
            <a:r>
              <a:rPr lang="en-US" dirty="0"/>
              <a:t> (different approaches)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Excursus: Coordination Avoidance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9397" y="3126685"/>
            <a:ext cx="27522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Bailis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Ghodsi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Bolt-on causal consistency.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91" y="395509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63" y="318510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029" y="4729374"/>
            <a:ext cx="49837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341" y="3185103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700" y="3955561"/>
            <a:ext cx="49837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506965" y="2642715"/>
            <a:ext cx="25324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With Transactions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6588" y="2644391"/>
            <a:ext cx="25324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Without Transactions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2362" y="472937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486401" y="4659037"/>
            <a:ext cx="31551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[Chenggang Wu, Jose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Faleiro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Lin,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Anna: A KVS for Any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8028" y="5384192"/>
            <a:ext cx="31635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[Chenggang Wu,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Vikram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Sreekanti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Autoscaling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Tiered Cloud Storage in Anna.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12(6)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1" y="3024330"/>
            <a:ext cx="315518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Alvaro, Neil Conway,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William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Marczak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Consistency Analysis in Bloom: a CALM and Collected Approach.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0" y="3988485"/>
            <a:ext cx="336344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Alvaro: Data-centric Programming for Distributed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UC Berkeley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1075" y="3892032"/>
            <a:ext cx="25697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Bailis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Coordination Avoidance in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8(3)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2750" y="4657378"/>
            <a:ext cx="26584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Bailis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Coordination Avoidance in Distributed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UC Berkeley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459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TX Processing Background</a:t>
            </a:r>
          </a:p>
          <a:p>
            <a:r>
              <a:rPr lang="en-US" dirty="0"/>
              <a:t>Pessimistic and Optimistic Concurrency Control</a:t>
            </a:r>
          </a:p>
          <a:p>
            <a:r>
              <a:rPr lang="en-US" dirty="0"/>
              <a:t>Multi-Version Concurrency Control</a:t>
            </a:r>
          </a:p>
          <a:p>
            <a:r>
              <a:rPr lang="en-US" dirty="0"/>
              <a:t>Excursus: Coordination Avoidance</a:t>
            </a:r>
          </a:p>
          <a:p>
            <a:pPr lvl="1"/>
            <a:endParaRPr lang="en-US" sz="1600" dirty="0"/>
          </a:p>
          <a:p>
            <a:r>
              <a:rPr lang="en-US" dirty="0"/>
              <a:t>Next Lectures </a:t>
            </a:r>
            <a:r>
              <a:rPr lang="en-US" b="0" dirty="0"/>
              <a:t>(Part C)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Modern Storage and HW Accelerators</a:t>
            </a:r>
            <a:r>
              <a:rPr lang="en-US" dirty="0"/>
              <a:t> </a:t>
            </a:r>
            <a:r>
              <a:rPr lang="en-US" sz="1600" dirty="0"/>
              <a:t>[Jan 26]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TX Processing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(TX)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Transaction Processing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</a:t>
            </a:r>
            <a:r>
              <a:rPr lang="en-US" dirty="0">
                <a:solidFill>
                  <a:schemeClr val="tx1"/>
                </a:solidFill>
              </a:rPr>
              <a:t> Locking and concurrency control to ensure </a:t>
            </a:r>
            <a:r>
              <a:rPr lang="en-US" b="1" dirty="0">
                <a:solidFill>
                  <a:schemeClr val="accent1"/>
                </a:solidFill>
              </a:rPr>
              <a:t>#1 correctness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dirty="0">
                <a:solidFill>
                  <a:schemeClr val="tx1"/>
                </a:solidFill>
              </a:rPr>
              <a:t> Logging and recovery to ensure </a:t>
            </a:r>
            <a:r>
              <a:rPr lang="en-US" b="1" dirty="0">
                <a:solidFill>
                  <a:schemeClr val="accent1"/>
                </a:solidFill>
              </a:rPr>
              <a:t>#2 reliability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2877210" y="351784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760214" y="2762672"/>
            <a:ext cx="1632605" cy="483432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2084232" y="3389015"/>
            <a:ext cx="2949021" cy="71226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3738281" y="351784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991536" y="2511340"/>
            <a:ext cx="3167211" cy="1665352"/>
          </a:xfrm>
          <a:prstGeom prst="flowChartProcess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stCxn id="11" idx="2"/>
            <a:endCxn id="10" idx="1"/>
          </p:cNvCxnSpPr>
          <p:nvPr/>
        </p:nvCxnSpPr>
        <p:spPr>
          <a:xfrm flipH="1">
            <a:off x="3169441" y="3246104"/>
            <a:ext cx="407076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4" idx="1"/>
          </p:cNvCxnSpPr>
          <p:nvPr/>
        </p:nvCxnSpPr>
        <p:spPr>
          <a:xfrm>
            <a:off x="3576517" y="3246104"/>
            <a:ext cx="453995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84232" y="1441843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2627724" y="1811175"/>
            <a:ext cx="733408" cy="95149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75936" y="128295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25" name="Straight Arrow Connector 24"/>
          <p:cNvCxnSpPr>
            <a:stCxn id="24" idx="2"/>
            <a:endCxn id="11" idx="0"/>
          </p:cNvCxnSpPr>
          <p:nvPr/>
        </p:nvCxnSpPr>
        <p:spPr>
          <a:xfrm>
            <a:off x="3519428" y="1652291"/>
            <a:ext cx="57089" cy="1110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26004" y="143535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30" name="Straight Arrow Connector 29"/>
          <p:cNvCxnSpPr>
            <a:stCxn id="28" idx="2"/>
          </p:cNvCxnSpPr>
          <p:nvPr/>
        </p:nvCxnSpPr>
        <p:spPr>
          <a:xfrm flipH="1">
            <a:off x="3826231" y="1804691"/>
            <a:ext cx="643265" cy="9579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14024" y="1873106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users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Correctness?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10781" y="2793988"/>
            <a:ext cx="24708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failures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(TX, system, media)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Reliability?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491" y="1945532"/>
            <a:ext cx="19649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read/write TXs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83406" y="4110740"/>
            <a:ext cx="11575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Disk failure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3995" y="3875094"/>
            <a:ext cx="12791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Crash/power failure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66651" y="3694301"/>
            <a:ext cx="1157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 failure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54501" y="3114489"/>
            <a:ext cx="12791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Constraint violations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15604" y="2791856"/>
            <a:ext cx="12791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Deadlocks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TX Processing Background</a:t>
            </a:r>
          </a:p>
        </p:txBody>
      </p:sp>
    </p:spTree>
    <p:extLst>
      <p:ext uri="{BB962C8B-B14F-4D97-AF65-F5344CB8AC3E}">
        <p14:creationId xmlns:p14="http://schemas.microsoft.com/office/powerpoint/2010/main" val="22900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of Transactions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endParaRPr lang="en-US" dirty="0"/>
          </a:p>
          <a:p>
            <a:r>
              <a:rPr lang="en-US" dirty="0"/>
              <a:t>Terminology </a:t>
            </a:r>
            <a:br>
              <a:rPr lang="en-US" dirty="0"/>
            </a:br>
            <a:r>
              <a:rPr lang="en-US" dirty="0"/>
              <a:t>by Example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TX Processing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1760" y="3579993"/>
            <a:ext cx="5255287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START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ISOLATION LEVEL SERIALIZABLE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Balance=Balance-100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Balance=Balance+100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999;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AID=107;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0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THEN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END IF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019" y="2996655"/>
            <a:ext cx="30350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Start/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of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(BOT/BT)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390" y="5335831"/>
            <a:ext cx="24986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Abort/rollback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(unsuccessful end of transaction, EOT/ET)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7922" y="5831145"/>
            <a:ext cx="22725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(successful end of transaction, EOT/ET)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4068" y="2850580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Isolation level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(defined by addressed anomalies)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060" y="4038808"/>
            <a:ext cx="2498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Reads and writes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data objects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5913" y="4641822"/>
            <a:ext cx="1605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Savepoints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(checkpoint for partial rollback)</a:t>
            </a:r>
          </a:p>
        </p:txBody>
      </p:sp>
      <p:cxnSp>
        <p:nvCxnSpPr>
          <p:cNvPr id="16" name="Straight Connector 15"/>
          <p:cNvCxnSpPr>
            <a:stCxn id="8" idx="0"/>
          </p:cNvCxnSpPr>
          <p:nvPr/>
        </p:nvCxnSpPr>
        <p:spPr>
          <a:xfrm flipV="1">
            <a:off x="5979404" y="3496912"/>
            <a:ext cx="1520622" cy="8308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2"/>
          </p:cNvCxnSpPr>
          <p:nvPr/>
        </p:nvCxnSpPr>
        <p:spPr>
          <a:xfrm flipV="1">
            <a:off x="4231534" y="3365987"/>
            <a:ext cx="0" cy="21400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480555" y="4416357"/>
            <a:ext cx="1115438" cy="11673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595992" y="3939701"/>
            <a:ext cx="1" cy="144942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30749" y="5831145"/>
            <a:ext cx="1070042" cy="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73949" y="6012729"/>
            <a:ext cx="1000108" cy="21724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(Transaction) Log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Architecture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Page-oriented storage</a:t>
            </a:r>
            <a:r>
              <a:rPr lang="en-US" dirty="0"/>
              <a:t> on disk and </a:t>
            </a:r>
            <a:br>
              <a:rPr lang="en-US" dirty="0"/>
            </a:br>
            <a:r>
              <a:rPr lang="en-US" dirty="0"/>
              <a:t>in memory (DB buffer)</a:t>
            </a:r>
          </a:p>
          <a:p>
            <a:pPr lvl="1"/>
            <a:r>
              <a:rPr lang="en-US" dirty="0"/>
              <a:t>Dedicated </a:t>
            </a:r>
            <a:r>
              <a:rPr lang="en-US" b="1" dirty="0">
                <a:solidFill>
                  <a:schemeClr val="accent1"/>
                </a:solidFill>
              </a:rPr>
              <a:t>eviction algorithms</a:t>
            </a:r>
          </a:p>
          <a:p>
            <a:pPr lvl="1"/>
            <a:r>
              <a:rPr lang="en-US" dirty="0"/>
              <a:t>Modified in-memory pages marked as </a:t>
            </a:r>
            <a:br>
              <a:rPr lang="en-US" dirty="0"/>
            </a:br>
            <a:r>
              <a:rPr lang="en-US" dirty="0"/>
              <a:t>dirty, flushed by cleaner thread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Log:</a:t>
            </a:r>
            <a:r>
              <a:rPr lang="en-US" dirty="0"/>
              <a:t> append-only TX changes </a:t>
            </a:r>
          </a:p>
          <a:p>
            <a:pPr lvl="1"/>
            <a:r>
              <a:rPr lang="en-US" dirty="0"/>
              <a:t>Data/log often placed on different devices</a:t>
            </a:r>
            <a:br>
              <a:rPr lang="en-US" dirty="0"/>
            </a:br>
            <a:r>
              <a:rPr lang="en-US" dirty="0"/>
              <a:t>and periodically archived (backup + truncate)</a:t>
            </a:r>
          </a:p>
          <a:p>
            <a:pPr lvl="1"/>
            <a:endParaRPr lang="en-US" sz="700" dirty="0"/>
          </a:p>
          <a:p>
            <a:r>
              <a:rPr lang="en-US" dirty="0"/>
              <a:t>Write-Ahead Logging (WAL)</a:t>
            </a:r>
          </a:p>
          <a:p>
            <a:pPr lvl="1"/>
            <a:r>
              <a:rPr lang="en-US" dirty="0"/>
              <a:t>The log records representing changes to some (dirty) </a:t>
            </a:r>
            <a:br>
              <a:rPr lang="en-US" dirty="0"/>
            </a:br>
            <a:r>
              <a:rPr lang="en-US" dirty="0"/>
              <a:t>data page must be on </a:t>
            </a:r>
            <a:r>
              <a:rPr lang="en-US" b="1" dirty="0">
                <a:solidFill>
                  <a:schemeClr val="accent1"/>
                </a:solidFill>
              </a:rPr>
              <a:t>stable storage before the data page </a:t>
            </a:r>
            <a:r>
              <a:rPr lang="en-US" dirty="0"/>
              <a:t>(UNDO - atomicity)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Force-log on commit</a:t>
            </a:r>
            <a:r>
              <a:rPr lang="en-US" dirty="0"/>
              <a:t> or full buffer (REDO - durability)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Recovery:</a:t>
            </a:r>
            <a:r>
              <a:rPr lang="en-US" dirty="0"/>
              <a:t> forward (REDO) and </a:t>
            </a:r>
            <a:br>
              <a:rPr lang="en-US" dirty="0"/>
            </a:br>
            <a:r>
              <a:rPr lang="en-US" dirty="0"/>
              <a:t>backward (UNDO) processing</a:t>
            </a:r>
          </a:p>
          <a:p>
            <a:pPr lvl="1"/>
            <a:r>
              <a:rPr lang="en-US" dirty="0"/>
              <a:t>Log sequence number (LSN)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5934748" y="3888585"/>
            <a:ext cx="1635016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747018" y="1854891"/>
            <a:ext cx="3007882" cy="1598428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934747" y="2467781"/>
            <a:ext cx="1649252" cy="839996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7732818" y="2467780"/>
            <a:ext cx="848676" cy="839997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9076" y="1185098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6302568" y="1554430"/>
            <a:ext cx="502617" cy="3004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50780" y="1026214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5" name="Straight Arrow Connector 14"/>
          <p:cNvCxnSpPr>
            <a:stCxn id="14" idx="2"/>
            <a:endCxn id="9" idx="0"/>
          </p:cNvCxnSpPr>
          <p:nvPr/>
        </p:nvCxnSpPr>
        <p:spPr>
          <a:xfrm>
            <a:off x="7194272" y="1395546"/>
            <a:ext cx="56687" cy="4593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00848" y="1178614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7796128" y="1547946"/>
            <a:ext cx="348212" cy="3134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6087147" y="3952871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6297911" y="2830945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6839421" y="2827703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P3’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7860826" y="3022257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7857583" y="3155201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Sequential Access Storage 26"/>
          <p:cNvSpPr/>
          <p:nvPr/>
        </p:nvSpPr>
        <p:spPr>
          <a:xfrm>
            <a:off x="7997016" y="3909068"/>
            <a:ext cx="475777" cy="479137"/>
          </a:xfrm>
          <a:prstGeom prst="flowChartMagneticTape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>
            <a:stCxn id="10" idx="2"/>
            <a:endCxn id="8" idx="1"/>
          </p:cNvCxnSpPr>
          <p:nvPr/>
        </p:nvCxnSpPr>
        <p:spPr>
          <a:xfrm flipH="1">
            <a:off x="6752256" y="3307777"/>
            <a:ext cx="7117" cy="5808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27" idx="0"/>
          </p:cNvCxnSpPr>
          <p:nvPr/>
        </p:nvCxnSpPr>
        <p:spPr>
          <a:xfrm>
            <a:off x="8157156" y="3307777"/>
            <a:ext cx="77749" cy="601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80389" y="4396902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75208" y="4403386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32818" y="3725694"/>
            <a:ext cx="1022082" cy="1040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6576772" y="3956113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45" name="Flowchart: Process 44"/>
          <p:cNvSpPr/>
          <p:nvPr/>
        </p:nvSpPr>
        <p:spPr>
          <a:xfrm>
            <a:off x="7050187" y="3952871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731" y="5844781"/>
            <a:ext cx="499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533088" y="5632312"/>
            <a:ext cx="3746029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Mohan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Haderle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Bruce G. Lindsay,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M. Schwarz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ARIES: A Transaction Recovery Method Supporting Fine-Granularity Locking and Partial Rollbacks Using Write-Ahead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1992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TX Processing Background</a:t>
            </a:r>
          </a:p>
        </p:txBody>
      </p:sp>
    </p:spTree>
    <p:extLst>
      <p:ext uri="{BB962C8B-B14F-4D97-AF65-F5344CB8AC3E}">
        <p14:creationId xmlns:p14="http://schemas.microsoft.com/office/powerpoint/2010/main" val="18642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38" grpId="0"/>
      <p:bldP spid="3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Isolation Levels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 Isolation vs performance </a:t>
            </a:r>
            <a:r>
              <a:rPr lang="en-US" dirty="0"/>
              <a:t>per session/TX</a:t>
            </a:r>
          </a:p>
          <a:p>
            <a:pPr lvl="1"/>
            <a:r>
              <a:rPr lang="en-US" dirty="0"/>
              <a:t>SQL standard requires </a:t>
            </a:r>
            <a:r>
              <a:rPr lang="en-US" b="1" dirty="0">
                <a:solidFill>
                  <a:srgbClr val="7889FB"/>
                </a:solidFill>
              </a:rPr>
              <a:t>guarantee against lost updates</a:t>
            </a:r>
            <a:r>
              <a:rPr lang="en-US" dirty="0"/>
              <a:t> for all</a:t>
            </a:r>
          </a:p>
          <a:p>
            <a:pPr lvl="1"/>
            <a:endParaRPr lang="en-US" sz="300" dirty="0"/>
          </a:p>
          <a:p>
            <a:r>
              <a:rPr lang="en-US" dirty="0"/>
              <a:t>SQL Standard Isolation Levels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400" dirty="0"/>
          </a:p>
          <a:p>
            <a:pPr lvl="1"/>
            <a:r>
              <a:rPr lang="en-US" dirty="0"/>
              <a:t>Serializable w/ highest guarantees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rgbClr val="7889FB"/>
                </a:solidFill>
              </a:rPr>
              <a:t>pseudo-serial execution</a:t>
            </a:r>
            <a:r>
              <a:rPr lang="en-US" dirty="0"/>
              <a:t>)</a:t>
            </a:r>
          </a:p>
          <a:p>
            <a:pPr lvl="1"/>
            <a:endParaRPr lang="en-US" sz="300" dirty="0"/>
          </a:p>
          <a:p>
            <a:r>
              <a:rPr lang="en-US" dirty="0"/>
              <a:t>How can we enforce these isolation levels?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set default/transaction isolation level (mixed TX workloads possible)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System:</a:t>
            </a:r>
            <a:r>
              <a:rPr lang="en-US" dirty="0"/>
              <a:t> dedicated concurrency control strategies + scheduler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TX Processing Background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0858" y="2788050"/>
          <a:ext cx="739070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197">
                  <a:extLst>
                    <a:ext uri="{9D8B030D-6E8A-4147-A177-3AD203B41FA5}">
                      <a16:colId xmlns:a16="http://schemas.microsoft.com/office/drawing/2014/main" val="2895756627"/>
                    </a:ext>
                  </a:extLst>
                </a:gridCol>
                <a:gridCol w="1124217">
                  <a:extLst>
                    <a:ext uri="{9D8B030D-6E8A-4147-A177-3AD203B41FA5}">
                      <a16:colId xmlns:a16="http://schemas.microsoft.com/office/drawing/2014/main" val="3107959861"/>
                    </a:ext>
                  </a:extLst>
                </a:gridCol>
                <a:gridCol w="1126587">
                  <a:extLst>
                    <a:ext uri="{9D8B030D-6E8A-4147-A177-3AD203B41FA5}">
                      <a16:colId xmlns:a16="http://schemas.microsoft.com/office/drawing/2014/main" val="3555016529"/>
                    </a:ext>
                  </a:extLst>
                </a:gridCol>
                <a:gridCol w="1519337">
                  <a:extLst>
                    <a:ext uri="{9D8B030D-6E8A-4147-A177-3AD203B41FA5}">
                      <a16:colId xmlns:a16="http://schemas.microsoft.com/office/drawing/2014/main" val="3644976461"/>
                    </a:ext>
                  </a:extLst>
                </a:gridCol>
                <a:gridCol w="1223370">
                  <a:extLst>
                    <a:ext uri="{9D8B030D-6E8A-4147-A177-3AD203B41FA5}">
                      <a16:colId xmlns:a16="http://schemas.microsoft.com/office/drawing/2014/main" val="165302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Isolation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Dirty 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(P1)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Unrepeatable Read (P2)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Phantom Read (P3)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2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READ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UNCOMMITTED</a:t>
                      </a:r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14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READ 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7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REPEATABLE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8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[SERIALIZABLE]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44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65005" y="1332998"/>
            <a:ext cx="214981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 TRANSACTION </a:t>
            </a:r>
            <a:b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ISOLATION LEVEL  </a:t>
            </a:r>
            <a:b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 READ COMMITTED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5645" y="4901895"/>
            <a:ext cx="270428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Lost update potentially w/ different semantics in standard</a:t>
            </a:r>
          </a:p>
        </p:txBody>
      </p:sp>
    </p:spTree>
    <p:extLst>
      <p:ext uri="{BB962C8B-B14F-4D97-AF65-F5344CB8AC3E}">
        <p14:creationId xmlns:p14="http://schemas.microsoft.com/office/powerpoint/2010/main" val="303228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A Critique of SQL Isolation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Criticism:</a:t>
            </a:r>
            <a:r>
              <a:rPr lang="en-US" dirty="0"/>
              <a:t> SQL standard isolation levels are</a:t>
            </a:r>
            <a:br>
              <a:rPr lang="en-US" dirty="0"/>
            </a:br>
            <a:r>
              <a:rPr lang="en-US" dirty="0"/>
              <a:t>ambiguous (strict/broad interpretations)</a:t>
            </a:r>
          </a:p>
          <a:p>
            <a:pPr lvl="1"/>
            <a:r>
              <a:rPr lang="en-US" dirty="0"/>
              <a:t>Additional anomalies: dirty write, cursor lost update, </a:t>
            </a:r>
            <a:br>
              <a:rPr lang="en-US" dirty="0"/>
            </a:br>
            <a:r>
              <a:rPr lang="en-US" dirty="0"/>
              <a:t>fuzzy read, read skew, write skew</a:t>
            </a:r>
          </a:p>
          <a:p>
            <a:pPr lvl="1"/>
            <a:r>
              <a:rPr lang="en-US" dirty="0"/>
              <a:t>Additional isolation levels: </a:t>
            </a:r>
            <a:r>
              <a:rPr lang="en-US" b="1" dirty="0">
                <a:solidFill>
                  <a:srgbClr val="7889FB"/>
                </a:solidFill>
              </a:rPr>
              <a:t>cursor stability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snapshot isolation</a:t>
            </a:r>
          </a:p>
          <a:p>
            <a:pPr lvl="1"/>
            <a:endParaRPr lang="en-US" sz="300" b="1" dirty="0">
              <a:solidFill>
                <a:srgbClr val="7889FB"/>
              </a:solidFill>
            </a:endParaRPr>
          </a:p>
          <a:p>
            <a:r>
              <a:rPr lang="en-US" dirty="0"/>
              <a:t>Snapshot Isolation (&lt; Serializable)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of optimistic concurrency control</a:t>
            </a:r>
            <a:r>
              <a:rPr lang="en-US" dirty="0"/>
              <a:t> via multi-version concurrency control</a:t>
            </a:r>
          </a:p>
          <a:p>
            <a:pPr lvl="1"/>
            <a:r>
              <a:rPr lang="en-US" dirty="0"/>
              <a:t>TXs reads data from a snapshot of committed data when TX started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TXs never blocked on reads</a:t>
            </a:r>
            <a:r>
              <a:rPr lang="en-US" dirty="0"/>
              <a:t>, other TXs data invisible</a:t>
            </a:r>
          </a:p>
          <a:p>
            <a:pPr lvl="1"/>
            <a:r>
              <a:rPr lang="en-US" dirty="0"/>
              <a:t>TX </a:t>
            </a:r>
            <a:r>
              <a:rPr lang="en-US" b="1" dirty="0">
                <a:solidFill>
                  <a:schemeClr val="accent1"/>
                </a:solidFill>
              </a:rPr>
              <a:t>T1 only commits if no other TX wrote the same data items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the time interval of T1</a:t>
            </a:r>
          </a:p>
          <a:p>
            <a:pPr lvl="1"/>
            <a:endParaRPr lang="en-US" sz="300" dirty="0"/>
          </a:p>
          <a:p>
            <a:r>
              <a:rPr lang="en-US" dirty="0"/>
              <a:t>Current Status?</a:t>
            </a:r>
          </a:p>
          <a:p>
            <a:pPr lvl="1"/>
            <a:r>
              <a:rPr lang="en-US" dirty="0"/>
              <a:t>“SQL standard that </a:t>
            </a:r>
            <a:r>
              <a:rPr lang="en-US" b="1" dirty="0">
                <a:solidFill>
                  <a:schemeClr val="accent1"/>
                </a:solidFill>
              </a:rPr>
              <a:t>fails to accurately define database isolation levels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database vendors that attach liberal and non-standard semantics”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TX Processing Background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836" y="157641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32156" y="1311680"/>
            <a:ext cx="258755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[Hal Berenson, Philip A. Bernstein, Jim Gray, Jim Melton, Elizabeth J. O'Neil, Patrick E. O'Neil: A Critique of ANSI SQL Isolation Levels.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8306" y="5175042"/>
            <a:ext cx="3561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http://dbmsmusings.blogspot.com/2019/05/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introduction-to-transaction-isolation.html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364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30078</TotalTime>
  <Words>4211</Words>
  <Application>Microsoft Office PowerPoint</Application>
  <PresentationFormat>On-screen Show (4:3)</PresentationFormat>
  <Paragraphs>664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Consolas</vt:lpstr>
      <vt:lpstr>Wingdings</vt:lpstr>
      <vt:lpstr>TU Graz Standard</vt:lpstr>
      <vt:lpstr>Architecture of DB Systems 11 Modern Concurrency Control</vt:lpstr>
      <vt:lpstr>Announcements/Org</vt:lpstr>
      <vt:lpstr>Agenda</vt:lpstr>
      <vt:lpstr>TX Processing Background</vt:lpstr>
      <vt:lpstr>Transaction (TX) Processing</vt:lpstr>
      <vt:lpstr>Terminology of Transactions</vt:lpstr>
      <vt:lpstr>Database (Transaction) Log</vt:lpstr>
      <vt:lpstr>Isolation Levels</vt:lpstr>
      <vt:lpstr>Excursus: A Critique of SQL Isolation Levels</vt:lpstr>
      <vt:lpstr>Excursus: Isolation Levels in Practice</vt:lpstr>
      <vt:lpstr>Serializability Theory</vt:lpstr>
      <vt:lpstr>Serializability Theory, cont.</vt:lpstr>
      <vt:lpstr>Pessimistic and Optimistic Concurrency Control</vt:lpstr>
      <vt:lpstr>Overview Concurrency Control</vt:lpstr>
      <vt:lpstr>Locking Schemes</vt:lpstr>
      <vt:lpstr>Two-Phase Locking (2PL)</vt:lpstr>
      <vt:lpstr>Two-Phase Locking, cont.</vt:lpstr>
      <vt:lpstr>2PL – Deadlocks </vt:lpstr>
      <vt:lpstr>Excursus: Deadlocks in Distributed TXs</vt:lpstr>
      <vt:lpstr>Basic Timestamp Ordering (BTO)</vt:lpstr>
      <vt:lpstr>Excursus: BTO in Project WS20/21 Ref Impl</vt:lpstr>
      <vt:lpstr>Optimistic Concurrency Control (OCC)</vt:lpstr>
      <vt:lpstr>Timestamp Allocation</vt:lpstr>
      <vt:lpstr>Multi-Version Concurrency Control (MVCC)</vt:lpstr>
      <vt:lpstr>Snapshot Isolation w/ Snapshots</vt:lpstr>
      <vt:lpstr>MVCC Overview</vt:lpstr>
      <vt:lpstr>Version Storage </vt:lpstr>
      <vt:lpstr>Serializability Validation</vt:lpstr>
      <vt:lpstr>Excursus: Load Isolation in Teradata DB </vt:lpstr>
      <vt:lpstr>Garbage Collection</vt:lpstr>
      <vt:lpstr>Comparison (simulated)</vt:lpstr>
      <vt:lpstr>Excursus: Coordination Avoidance</vt:lpstr>
      <vt:lpstr>Overview Coordination Avoidance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- 11 Modern Concurrency Control</dc:title>
  <dc:subject/>
  <dc:creator>mboehm</dc:creator>
  <cp:keywords/>
  <dc:description/>
  <cp:lastModifiedBy>Böhm, Matthias</cp:lastModifiedBy>
  <cp:revision>1276</cp:revision>
  <cp:lastPrinted>2020-12-16T12:09:54Z</cp:lastPrinted>
  <dcterms:created xsi:type="dcterms:W3CDTF">2018-07-12T06:39:10Z</dcterms:created>
  <dcterms:modified xsi:type="dcterms:W3CDTF">2022-01-18T21:12:26Z</dcterms:modified>
  <cp:category/>
</cp:coreProperties>
</file>