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88" r:id="rId2"/>
    <p:sldId id="581" r:id="rId3"/>
    <p:sldId id="580" r:id="rId4"/>
    <p:sldId id="289" r:id="rId5"/>
    <p:sldId id="540" r:id="rId6"/>
    <p:sldId id="545" r:id="rId7"/>
    <p:sldId id="546" r:id="rId8"/>
    <p:sldId id="547" r:id="rId9"/>
    <p:sldId id="548" r:id="rId10"/>
    <p:sldId id="549" r:id="rId11"/>
    <p:sldId id="551" r:id="rId12"/>
    <p:sldId id="574" r:id="rId13"/>
    <p:sldId id="568" r:id="rId14"/>
    <p:sldId id="569" r:id="rId15"/>
    <p:sldId id="577" r:id="rId16"/>
    <p:sldId id="570" r:id="rId17"/>
    <p:sldId id="566" r:id="rId18"/>
    <p:sldId id="575" r:id="rId19"/>
    <p:sldId id="567" r:id="rId20"/>
    <p:sldId id="573" r:id="rId21"/>
    <p:sldId id="550" r:id="rId22"/>
    <p:sldId id="552" r:id="rId23"/>
    <p:sldId id="553" r:id="rId24"/>
    <p:sldId id="554" r:id="rId25"/>
    <p:sldId id="555" r:id="rId26"/>
    <p:sldId id="556" r:id="rId27"/>
    <p:sldId id="557" r:id="rId28"/>
    <p:sldId id="544" r:id="rId29"/>
    <p:sldId id="561" r:id="rId30"/>
    <p:sldId id="562" r:id="rId31"/>
    <p:sldId id="563" r:id="rId32"/>
    <p:sldId id="564" r:id="rId33"/>
    <p:sldId id="579" r:id="rId34"/>
    <p:sldId id="565" r:id="rId35"/>
    <p:sldId id="578" r:id="rId36"/>
    <p:sldId id="414" r:id="rId37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11CA08"/>
    <a:srgbClr val="133051"/>
    <a:srgbClr val="183D68"/>
    <a:srgbClr val="959595"/>
    <a:srgbClr val="ABABAB"/>
    <a:srgbClr val="989898"/>
    <a:srgbClr val="838383"/>
    <a:srgbClr val="878A8F"/>
    <a:srgbClr val="F70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87288" autoAdjust="0"/>
  </p:normalViewPr>
  <p:slideViewPr>
    <p:cSldViewPr snapToGrid="0" snapToObjects="1">
      <p:cViewPr varScale="1">
        <p:scale>
          <a:sx n="78" d="100"/>
          <a:sy n="78" d="100"/>
        </p:scale>
        <p:origin x="307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25.01.2022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25.01.2022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SRAM caches</a:t>
            </a:r>
          </a:p>
          <a:p>
            <a:r>
              <a:rPr lang="en-US" dirty="0"/>
              <a:t>* Cache coherence (</a:t>
            </a:r>
            <a:r>
              <a:rPr lang="en-US" dirty="0" err="1"/>
              <a:t>dict</a:t>
            </a:r>
            <a:r>
              <a:rPr lang="en-US" dirty="0"/>
              <a:t>: bitmaps</a:t>
            </a:r>
            <a:r>
              <a:rPr lang="en-US" baseline="0" dirty="0"/>
              <a:t> for </a:t>
            </a:r>
            <a:r>
              <a:rPr lang="en-US" baseline="0" dirty="0" err="1"/>
              <a:t>cachelines</a:t>
            </a:r>
            <a:r>
              <a:rPr lang="en-US" baseline="0" dirty="0"/>
              <a:t>, snoopers/core listen on bus, trigger actions on modifications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376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Open channel SSDs largely dead? ZNS?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133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dirty="0" err="1"/>
              <a:t>RowClone</a:t>
            </a:r>
            <a:r>
              <a:rPr lang="en-US" baseline="0" dirty="0"/>
              <a:t> proposed on simulator, low-cost HW extension</a:t>
            </a:r>
          </a:p>
          <a:p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1) Activating the row containing the cache line – this copies the data from the row of DRAM cells to the row buffer,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2) reading/writing the cache line – this transfers the data from/to the corresponding sense amplifiers within the row buffer to/from the processor through the internal bus shared by all the banks, and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3)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Precharging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the subarray – this clears the sense amplifiers and prepares the subarray for a subsequent access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275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106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894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hyper-threading replicated</a:t>
            </a:r>
            <a:r>
              <a:rPr lang="en-US" baseline="0" dirty="0"/>
              <a:t> frontend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404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Dennard Scaling: (scaling factor</a:t>
            </a:r>
            <a:r>
              <a:rPr lang="en-US" baseline="0" dirty="0"/>
              <a:t> S</a:t>
            </a:r>
            <a:r>
              <a:rPr lang="en-US" dirty="0"/>
              <a:t> of transistors) </a:t>
            </a:r>
          </a:p>
          <a:p>
            <a:r>
              <a:rPr lang="en-US" baseline="0" dirty="0"/>
              <a:t> </a:t>
            </a:r>
            <a:r>
              <a:rPr lang="en-US" dirty="0"/>
              <a:t>*</a:t>
            </a:r>
            <a:r>
              <a:rPr lang="en-US" baseline="0" dirty="0"/>
              <a:t> #</a:t>
            </a:r>
            <a:r>
              <a:rPr lang="en-US" dirty="0"/>
              <a:t> transistors:</a:t>
            </a:r>
            <a:r>
              <a:rPr lang="en-US" baseline="0" dirty="0"/>
              <a:t> S^2</a:t>
            </a:r>
            <a:r>
              <a:rPr lang="en-US" dirty="0"/>
              <a:t> </a:t>
            </a:r>
          </a:p>
          <a:p>
            <a:r>
              <a:rPr lang="en-US" dirty="0"/>
              <a:t> * Capacitance: 1/S</a:t>
            </a:r>
          </a:p>
          <a:p>
            <a:r>
              <a:rPr lang="en-US" dirty="0"/>
              <a:t> * Frequency:</a:t>
            </a:r>
            <a:r>
              <a:rPr lang="en-US" baseline="0" dirty="0"/>
              <a:t> S</a:t>
            </a:r>
          </a:p>
          <a:p>
            <a:r>
              <a:rPr lang="en-US" baseline="0" dirty="0"/>
              <a:t> * Device power V: 1/(S^2) </a:t>
            </a:r>
          </a:p>
          <a:p>
            <a:r>
              <a:rPr lang="en-US" baseline="0" dirty="0"/>
              <a:t> * Alpha 1/2 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* Dennard scaling: V cannot be further</a:t>
            </a:r>
            <a:r>
              <a:rPr lang="en-US" baseline="0" dirty="0"/>
              <a:t> reduced due to leakage (noise of neighboring transistors); capacity (current) of transistor -&gt; the smaller the transistor, the smaller the frequency</a:t>
            </a:r>
            <a:endParaRPr lang="en-US" dirty="0"/>
          </a:p>
          <a:p>
            <a:r>
              <a:rPr lang="en-US" dirty="0"/>
              <a:t>* higher power density -&gt; dark silicon</a:t>
            </a:r>
            <a:r>
              <a:rPr lang="en-US" baseline="0" dirty="0"/>
              <a:t> </a:t>
            </a:r>
          </a:p>
          <a:p>
            <a:r>
              <a:rPr lang="en-US" baseline="0" dirty="0"/>
              <a:t>* Gordon Moore (co-founder of Intel)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1601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PCIe</a:t>
            </a:r>
            <a:r>
              <a:rPr lang="en-US" dirty="0" smtClean="0"/>
              <a:t> … Peripheral Component Interconnect Express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7454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RTL .. Register transfer level, (above gate level)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037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NIC .. network interface</a:t>
            </a:r>
            <a:r>
              <a:rPr lang="en-US" baseline="0" dirty="0"/>
              <a:t> card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685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https://www.theregister.com/2019/07/03/rip_netezza_ibms_fpgapowered_data_warehousing_dream</a:t>
            </a:r>
            <a:r>
              <a:rPr lang="en-US" dirty="0" smtClean="0"/>
              <a:t>/ (new technology, cloud and virtualization</a:t>
            </a:r>
            <a:r>
              <a:rPr lang="en-US" baseline="0" dirty="0" smtClean="0"/>
              <a:t> difficult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</a:t>
            </a:r>
            <a:r>
              <a:rPr lang="en-US" baseline="0" dirty="0"/>
              <a:t> to SOFORT: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The engine is designed to not perform any logging and uses MVCC. Similar to SOFORT, we also make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useof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non-volatile pointers [3], but we use these pointers in a different way. SOFORT’s non-volatile pointers are a combination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pageID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and offset. We eschew the page abstraction in our engines since NVM is byte-addressable, and thus we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userawpointers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that map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todata’s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location in NVM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107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additional work on </a:t>
            </a:r>
            <a:r>
              <a:rPr lang="en-US" dirty="0"/>
              <a:t>Joins and Sorting on NVM (with aim of trading</a:t>
            </a:r>
            <a:r>
              <a:rPr lang="en-US" baseline="0" dirty="0"/>
              <a:t> write/read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2862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667000"/>
            <a:ext cx="6106116" cy="3696540"/>
            <a:chOff x="0" y="2667000"/>
            <a:chExt cx="6106116" cy="3696540"/>
          </a:xfrm>
        </p:grpSpPr>
        <p:pic>
          <p:nvPicPr>
            <p:cNvPr id="10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0" y="2667000"/>
              <a:ext cx="2226733" cy="3696540"/>
            </a:xfrm>
            <a:prstGeom prst="rect">
              <a:avLst/>
            </a:prstGeom>
          </p:spPr>
        </p:pic>
        <p:pic>
          <p:nvPicPr>
            <p:cNvPr id="12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2226733" y="2667000"/>
              <a:ext cx="2226733" cy="3696540"/>
            </a:xfrm>
            <a:prstGeom prst="rect">
              <a:avLst/>
            </a:prstGeom>
          </p:spPr>
        </p:pic>
        <p:pic>
          <p:nvPicPr>
            <p:cNvPr id="14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47" r="75648"/>
            <a:stretch/>
          </p:blipFill>
          <p:spPr>
            <a:xfrm>
              <a:off x="3879383" y="3036498"/>
              <a:ext cx="2226733" cy="332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706.543 Architecture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of Database Systems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12 Modern Storage and HW Accelerators</a:t>
            </a: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WS </a:t>
            </a:r>
            <a:r>
              <a:rPr 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2021/22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706.543 Architecture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 of Database Systems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12 Modern Storage and HW Accelerators</a:t>
            </a:r>
            <a:endParaRPr lang="en-US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WS </a:t>
            </a:r>
            <a:r>
              <a:rPr 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2021/22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odle.com/poll/zqiat5svr4xng7g4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s://tugraz.webex.com/meet/m.boeh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68.emf"/><Relationship Id="rId4" Type="http://schemas.openxmlformats.org/officeDocument/2006/relationships/image" Target="../media/image7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13" Type="http://schemas.openxmlformats.org/officeDocument/2006/relationships/image" Target="../media/image83.wmf"/><Relationship Id="rId18" Type="http://schemas.openxmlformats.org/officeDocument/2006/relationships/image" Target="../media/image88.png"/><Relationship Id="rId3" Type="http://schemas.openxmlformats.org/officeDocument/2006/relationships/hyperlink" Target="https://daphne-eu.github.io/" TargetMode="External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17" Type="http://schemas.openxmlformats.org/officeDocument/2006/relationships/image" Target="../media/image87.jpeg"/><Relationship Id="rId2" Type="http://schemas.openxmlformats.org/officeDocument/2006/relationships/hyperlink" Target="https://daphne-eu.eu/" TargetMode="External"/><Relationship Id="rId16" Type="http://schemas.openxmlformats.org/officeDocument/2006/relationships/image" Target="../media/image8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5.sv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chip.org/wiki/intel/xeon_gold/6238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121349" cy="2489199"/>
          </a:xfrm>
        </p:spPr>
        <p:txBody>
          <a:bodyPr/>
          <a:lstStyle/>
          <a:p>
            <a:r>
              <a:rPr lang="de-DE" b="1" dirty="0"/>
              <a:t>Architecture of DB Systems</a:t>
            </a:r>
            <a:br>
              <a:rPr lang="de-DE" b="1" dirty="0"/>
            </a:br>
            <a:r>
              <a:rPr lang="en-US" sz="3900" dirty="0"/>
              <a:t>12 Modern Storage &amp; HW Accelerators</a:t>
            </a:r>
            <a:endParaRPr lang="de-DE" sz="3900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/>
              <a:t>Matthias Boehm</a:t>
            </a:r>
          </a:p>
          <a:p>
            <a:endParaRPr lang="en-GB" sz="1000" dirty="0"/>
          </a:p>
          <a:p>
            <a:r>
              <a:rPr lang="en-GB" dirty="0"/>
              <a:t>Graz University of Technology, Austria</a:t>
            </a:r>
            <a:br>
              <a:rPr lang="en-GB" dirty="0"/>
            </a:br>
            <a:r>
              <a:rPr lang="en-US" dirty="0"/>
              <a:t>Computer Science and Biomedical Engineering</a:t>
            </a:r>
            <a:endParaRPr lang="en-GB" dirty="0"/>
          </a:p>
          <a:p>
            <a:r>
              <a:rPr lang="en-GB" dirty="0"/>
              <a:t>Institute of Interactive Systems and Data Science</a:t>
            </a:r>
          </a:p>
          <a:p>
            <a:r>
              <a:rPr lang="de-AT" dirty="0"/>
              <a:t>BMK endowed chair for Data Management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Jan </a:t>
            </a:r>
            <a:r>
              <a:rPr lang="en-US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25, 2022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C45E2C-11FB-49F0-92B5-975E9AEBB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End of Dennard Scaling</a:t>
            </a:r>
            <a:r>
              <a:rPr lang="en-US" dirty="0"/>
              <a:t> </a:t>
            </a:r>
            <a:r>
              <a:rPr lang="en-US" b="0" dirty="0"/>
              <a:t>(~2005)</a:t>
            </a:r>
          </a:p>
          <a:p>
            <a:pPr lvl="1"/>
            <a:r>
              <a:rPr lang="en-US" b="1" dirty="0"/>
              <a:t>Law:</a:t>
            </a:r>
            <a:r>
              <a:rPr lang="en-US" dirty="0"/>
              <a:t> power stays proportional </a:t>
            </a:r>
            <a:br>
              <a:rPr lang="en-US" dirty="0"/>
            </a:br>
            <a:r>
              <a:rPr lang="en-US" dirty="0"/>
              <a:t>to the area of the transistor</a:t>
            </a:r>
          </a:p>
          <a:p>
            <a:pPr lvl="1"/>
            <a:r>
              <a:rPr lang="en-US" dirty="0"/>
              <a:t>Ignored leakage current / threshold voltage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increasing power density S</a:t>
            </a:r>
            <a:r>
              <a:rPr lang="en-US" b="1" baseline="30000" dirty="0">
                <a:solidFill>
                  <a:schemeClr val="accent1"/>
                </a:solidFill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(power wall, heat)  stagnating frequency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End of Moore’s Law</a:t>
            </a:r>
            <a:r>
              <a:rPr lang="en-US" dirty="0"/>
              <a:t> </a:t>
            </a:r>
            <a:r>
              <a:rPr lang="en-US" b="0" dirty="0"/>
              <a:t>(~2010-20)</a:t>
            </a:r>
          </a:p>
          <a:p>
            <a:pPr lvl="1"/>
            <a:r>
              <a:rPr lang="en-US" b="1" dirty="0"/>
              <a:t>Law:</a:t>
            </a:r>
            <a:r>
              <a:rPr lang="en-US" dirty="0"/>
              <a:t> #transistors/performance/</a:t>
            </a:r>
            <a:br>
              <a:rPr lang="en-US" dirty="0"/>
            </a:br>
            <a:r>
              <a:rPr lang="en-US" dirty="0"/>
              <a:t>CPU frequency doubles every </a:t>
            </a:r>
            <a:br>
              <a:rPr lang="en-US" dirty="0"/>
            </a:br>
            <a:r>
              <a:rPr lang="en-US" dirty="0"/>
              <a:t>18/24 months </a:t>
            </a:r>
          </a:p>
          <a:p>
            <a:pPr lvl="1"/>
            <a:r>
              <a:rPr lang="en-US" dirty="0"/>
              <a:t>Original: # transistors per chip </a:t>
            </a:r>
            <a:br>
              <a:rPr lang="en-US" dirty="0"/>
            </a:br>
            <a:r>
              <a:rPr lang="en-US" dirty="0"/>
              <a:t>doubles </a:t>
            </a:r>
            <a:r>
              <a:rPr lang="en-US" b="1" dirty="0">
                <a:solidFill>
                  <a:srgbClr val="7889FB"/>
                </a:solidFill>
              </a:rPr>
              <a:t>at constant costs</a:t>
            </a:r>
          </a:p>
          <a:p>
            <a:pPr lvl="1"/>
            <a:r>
              <a:rPr lang="en-US" dirty="0"/>
              <a:t>Now increasing costs (10/7/5nm)</a:t>
            </a:r>
          </a:p>
          <a:p>
            <a:pPr lvl="1"/>
            <a:endParaRPr lang="en-US" sz="7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Amdahl’s Law </a:t>
            </a:r>
            <a:r>
              <a:rPr lang="en-US" b="0" dirty="0"/>
              <a:t>(speedup limitations)</a:t>
            </a:r>
          </a:p>
          <a:p>
            <a:pPr lvl="1"/>
            <a:endParaRPr lang="en-US" sz="1200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  <a:r>
              <a:rPr lang="en-US" dirty="0"/>
              <a:t>Consequences: </a:t>
            </a:r>
            <a:r>
              <a:rPr lang="en-US" dirty="0">
                <a:solidFill>
                  <a:schemeClr val="accent1"/>
                </a:solidFill>
              </a:rPr>
              <a:t>Dark Silicon </a:t>
            </a:r>
            <a:r>
              <a:rPr lang="en-US" dirty="0"/>
              <a:t>and </a:t>
            </a:r>
            <a:r>
              <a:rPr lang="en-US" dirty="0">
                <a:solidFill>
                  <a:srgbClr val="7889FB"/>
                </a:solidFill>
              </a:rPr>
              <a:t>Specialization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Hardware Background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72683" y="1369211"/>
            <a:ext cx="315518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= </a:t>
            </a:r>
            <a:r>
              <a:rPr lang="el-GR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CFV</a:t>
            </a:r>
            <a:r>
              <a:rPr lang="en-US" b="1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power density 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r>
              <a:rPr lang="en-US" b="1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 .. Power, C .. Capacitance,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 .. Frequency, V .. Voltage)</a:t>
            </a:r>
            <a:endParaRPr lang="en-US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8041"/>
          <a:stretch/>
        </p:blipFill>
        <p:spPr>
          <a:xfrm>
            <a:off x="4906297" y="2973877"/>
            <a:ext cx="4101906" cy="2433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260" y="701623"/>
            <a:ext cx="710561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174906" y="609465"/>
            <a:ext cx="289188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Markidis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E. Laure, N.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Jansson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S. Rivas-Gomez and S. W. D.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Chien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Moore’s Law and Dennard Scaling]</a:t>
            </a:r>
          </a:p>
        </p:txBody>
      </p:sp>
    </p:spTree>
    <p:extLst>
      <p:ext uri="{BB962C8B-B14F-4D97-AF65-F5344CB8AC3E}">
        <p14:creationId xmlns:p14="http://schemas.microsoft.com/office/powerpoint/2010/main" val="193082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Compute: </a:t>
            </a:r>
            <a:br>
              <a:rPr lang="en-US" dirty="0"/>
            </a:br>
            <a:r>
              <a:rPr lang="en-US" dirty="0"/>
              <a:t>DBMS on GPUs, FPGAs, 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8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Specialized Hardware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 Specialization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Interconnect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PCI Express</a:t>
            </a:r>
            <a:r>
              <a:rPr lang="en-US" dirty="0"/>
              <a:t> (PCI-e): v3 x16: </a:t>
            </a:r>
            <a:r>
              <a:rPr lang="en-US" b="1" dirty="0">
                <a:solidFill>
                  <a:schemeClr val="accent1"/>
                </a:solidFill>
              </a:rPr>
              <a:t>16GB/s</a:t>
            </a:r>
            <a:r>
              <a:rPr lang="en-US" dirty="0"/>
              <a:t>, v4 x16: </a:t>
            </a:r>
            <a:r>
              <a:rPr lang="en-US" b="1" dirty="0">
                <a:solidFill>
                  <a:schemeClr val="accent1"/>
                </a:solidFill>
              </a:rPr>
              <a:t>32GB/s</a:t>
            </a:r>
          </a:p>
          <a:p>
            <a:pPr lvl="1"/>
            <a:r>
              <a:rPr lang="en-US" dirty="0"/>
              <a:t>New link technologies: GPUs via </a:t>
            </a:r>
            <a:r>
              <a:rPr lang="en-US" dirty="0" err="1"/>
              <a:t>NVLink</a:t>
            </a:r>
            <a:r>
              <a:rPr lang="en-US" dirty="0"/>
              <a:t>, FPGAs via QPI/UPI, all via </a:t>
            </a:r>
            <a:r>
              <a:rPr lang="en-US" dirty="0" err="1"/>
              <a:t>OpenCAPI</a:t>
            </a:r>
            <a:endParaRPr lang="en-US" dirty="0"/>
          </a:p>
          <a:p>
            <a:pPr lvl="1"/>
            <a:endParaRPr lang="en-US" sz="1000" dirty="0"/>
          </a:p>
          <a:p>
            <a:r>
              <a:rPr lang="en-US" dirty="0"/>
              <a:t>Additional Specialization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Transfer &amp; Types:</a:t>
            </a:r>
            <a:r>
              <a:rPr lang="en-US" dirty="0"/>
              <a:t> e.g., compressed representations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Near-Data Processing:</a:t>
            </a:r>
            <a:r>
              <a:rPr lang="en-US" dirty="0"/>
              <a:t> e.g., operations in memory or storage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9051" y="1457012"/>
            <a:ext cx="162783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 Devices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0965" y="2111829"/>
            <a:ext cx="199794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Purpose</a:t>
            </a:r>
          </a:p>
        </p:txBody>
      </p:sp>
      <p:cxnSp>
        <p:nvCxnSpPr>
          <p:cNvPr id="7" name="Straight Arrow Connector 6"/>
          <p:cNvCxnSpPr>
            <a:cxnSpLocks/>
            <a:stCxn id="5" idx="2"/>
            <a:endCxn id="6" idx="0"/>
          </p:cNvCxnSpPr>
          <p:nvPr/>
        </p:nvCxnSpPr>
        <p:spPr>
          <a:xfrm flipH="1">
            <a:off x="2929937" y="1826344"/>
            <a:ext cx="1843031" cy="28548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42891" y="2121877"/>
            <a:ext cx="199794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Specialized HW</a:t>
            </a:r>
          </a:p>
        </p:txBody>
      </p:sp>
      <p:cxnSp>
        <p:nvCxnSpPr>
          <p:cNvPr id="12" name="Straight Arrow Connector 11"/>
          <p:cNvCxnSpPr>
            <a:cxnSpLocks/>
            <a:stCxn id="5" idx="2"/>
            <a:endCxn id="9" idx="0"/>
          </p:cNvCxnSpPr>
          <p:nvPr/>
        </p:nvCxnSpPr>
        <p:spPr>
          <a:xfrm>
            <a:off x="4772968" y="1826344"/>
            <a:ext cx="2368895" cy="295533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44455" y="2963723"/>
            <a:ext cx="95291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45335" y="2963723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</a:t>
            </a:r>
          </a:p>
        </p:txBody>
      </p:sp>
      <p:cxnSp>
        <p:nvCxnSpPr>
          <p:cNvPr id="17" name="Straight Arrow Connector 16"/>
          <p:cNvCxnSpPr>
            <a:cxnSpLocks/>
            <a:stCxn id="6" idx="2"/>
            <a:endCxn id="15" idx="0"/>
          </p:cNvCxnSpPr>
          <p:nvPr/>
        </p:nvCxnSpPr>
        <p:spPr>
          <a:xfrm flipH="1">
            <a:off x="1920912" y="2481161"/>
            <a:ext cx="1009025" cy="482562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6" idx="2"/>
            <a:endCxn id="16" idx="0"/>
          </p:cNvCxnSpPr>
          <p:nvPr/>
        </p:nvCxnSpPr>
        <p:spPr>
          <a:xfrm>
            <a:off x="2929937" y="2481161"/>
            <a:ext cx="991855" cy="482562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34209" y="2977964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FPGAs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55188" y="2977964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ASICs</a:t>
            </a:r>
          </a:p>
        </p:txBody>
      </p:sp>
      <p:cxnSp>
        <p:nvCxnSpPr>
          <p:cNvPr id="26" name="Straight Arrow Connector 25"/>
          <p:cNvCxnSpPr>
            <a:cxnSpLocks/>
            <a:stCxn id="9" idx="2"/>
            <a:endCxn id="24" idx="0"/>
          </p:cNvCxnSpPr>
          <p:nvPr/>
        </p:nvCxnSpPr>
        <p:spPr>
          <a:xfrm flipH="1">
            <a:off x="6110666" y="2491209"/>
            <a:ext cx="1031197" cy="48675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  <a:stCxn id="9" idx="2"/>
            <a:endCxn id="25" idx="0"/>
          </p:cNvCxnSpPr>
          <p:nvPr/>
        </p:nvCxnSpPr>
        <p:spPr>
          <a:xfrm>
            <a:off x="7141863" y="2491209"/>
            <a:ext cx="989782" cy="48675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769163" y="3386297"/>
            <a:ext cx="224245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Throughput-oriented, specialized instructions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72394" y="3377923"/>
            <a:ext cx="18802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programmable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93787" y="3490132"/>
            <a:ext cx="188029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fixed logic</a:t>
            </a:r>
          </a:p>
        </p:txBody>
      </p:sp>
    </p:spTree>
    <p:extLst>
      <p:ext uri="{BB962C8B-B14F-4D97-AF65-F5344CB8AC3E}">
        <p14:creationId xmlns:p14="http://schemas.microsoft.com/office/powerpoint/2010/main" val="336693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4" grpId="0" animBg="1"/>
      <p:bldP spid="25" grpId="0" animBg="1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Processing Units (GPUs)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GPU Characteristics</a:t>
            </a:r>
          </a:p>
          <a:p>
            <a:pPr lvl="1"/>
            <a:r>
              <a:rPr lang="en-US" dirty="0"/>
              <a:t>Separate (</a:t>
            </a:r>
            <a:r>
              <a:rPr lang="en-US" dirty="0" err="1"/>
              <a:t>PCIe</a:t>
            </a:r>
            <a:r>
              <a:rPr lang="en-US" dirty="0"/>
              <a:t>, </a:t>
            </a:r>
            <a:r>
              <a:rPr lang="en-US" dirty="0" err="1"/>
              <a:t>NVLink</a:t>
            </a:r>
            <a:r>
              <a:rPr lang="en-US" dirty="0"/>
              <a:t>) or integrated devices</a:t>
            </a:r>
          </a:p>
          <a:p>
            <a:pPr lvl="1"/>
            <a:r>
              <a:rPr lang="en-US" dirty="0"/>
              <a:t>High compute throughout </a:t>
            </a:r>
            <a:br>
              <a:rPr lang="en-US" dirty="0"/>
            </a:br>
            <a:r>
              <a:rPr lang="en-US" dirty="0"/>
              <a:t>(e.g., NVIDIA V100 FP64: </a:t>
            </a:r>
            <a:r>
              <a:rPr lang="en-US" b="1" dirty="0">
                <a:solidFill>
                  <a:srgbClr val="7889FB"/>
                </a:solidFill>
              </a:rPr>
              <a:t>7.8 TFLOPs</a:t>
            </a:r>
            <a:r>
              <a:rPr lang="en-US" dirty="0"/>
              <a:t>, FP32: </a:t>
            </a:r>
            <a:r>
              <a:rPr lang="en-US" b="1" dirty="0">
                <a:solidFill>
                  <a:srgbClr val="7889FB"/>
                </a:solidFill>
              </a:rPr>
              <a:t>15.7 TFLOPs, </a:t>
            </a:r>
            <a:r>
              <a:rPr lang="en-US" dirty="0"/>
              <a:t>DL FP16: </a:t>
            </a:r>
            <a:r>
              <a:rPr lang="en-US" b="1" dirty="0">
                <a:solidFill>
                  <a:schemeClr val="accent1"/>
                </a:solidFill>
              </a:rPr>
              <a:t>125 TFLOPs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bandwidth memory (e.g., NVIDIA V100 16/32 GB (</a:t>
            </a:r>
            <a:r>
              <a:rPr lang="en-US" b="1" dirty="0">
                <a:solidFill>
                  <a:schemeClr val="accent1"/>
                </a:solidFill>
              </a:rPr>
              <a:t>900 GB/s</a:t>
            </a:r>
            <a:r>
              <a:rPr lang="en-US" dirty="0"/>
              <a:t>)</a:t>
            </a:r>
          </a:p>
          <a:p>
            <a:pPr lvl="1"/>
            <a:endParaRPr lang="en-US" sz="1200" dirty="0"/>
          </a:p>
          <a:p>
            <a:r>
              <a:rPr lang="en-US" dirty="0"/>
              <a:t>V100 Architecture </a:t>
            </a:r>
          </a:p>
          <a:p>
            <a:pPr lvl="1"/>
            <a:r>
              <a:rPr lang="en-US" dirty="0"/>
              <a:t>6 GPU Processing Clusters</a:t>
            </a:r>
            <a:br>
              <a:rPr lang="en-US" dirty="0"/>
            </a:br>
            <a:r>
              <a:rPr lang="en-US" dirty="0"/>
              <a:t>with 7x2 SMs</a:t>
            </a:r>
          </a:p>
          <a:p>
            <a:pPr lvl="1"/>
            <a:r>
              <a:rPr lang="en-US" dirty="0"/>
              <a:t>Streaming Multiprocessors</a:t>
            </a:r>
          </a:p>
          <a:p>
            <a:pPr lvl="2"/>
            <a:r>
              <a:rPr lang="en-US" dirty="0"/>
              <a:t>32 FP64 cores</a:t>
            </a:r>
          </a:p>
          <a:p>
            <a:pPr lvl="2"/>
            <a:r>
              <a:rPr lang="en-US" dirty="0"/>
              <a:t>64 FP32 cores, 64 INT32 cores, 8 Tensor cores</a:t>
            </a:r>
          </a:p>
          <a:p>
            <a:pPr lvl="2"/>
            <a:r>
              <a:rPr lang="en-US" dirty="0"/>
              <a:t>Thread blocks </a:t>
            </a:r>
            <a:r>
              <a:rPr lang="en-US" dirty="0">
                <a:sym typeface="Wingdings" panose="05000000000000000000" pitchFamily="2" charset="2"/>
              </a:rPr>
              <a:t> N warps (32 SIMT threads/warp)</a:t>
            </a:r>
            <a:endParaRPr lang="en-US" dirty="0"/>
          </a:p>
          <a:p>
            <a:pPr lvl="2"/>
            <a:r>
              <a:rPr lang="en-US" dirty="0"/>
              <a:t>Control flow causes </a:t>
            </a:r>
            <a:r>
              <a:rPr lang="en-US" b="1" dirty="0">
                <a:solidFill>
                  <a:schemeClr val="accent1"/>
                </a:solidFill>
              </a:rPr>
              <a:t>thread divergence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(V100 new </a:t>
            </a:r>
            <a:r>
              <a:rPr lang="en-US" b="1" dirty="0">
                <a:solidFill>
                  <a:schemeClr val="tx1"/>
                </a:solidFill>
                <a:latin typeface="Consolas" panose="020B0609020204030204" pitchFamily="49" charset="0"/>
              </a:rPr>
              <a:t>__</a:t>
            </a:r>
            <a:r>
              <a:rPr lang="en-US" b="1" dirty="0" err="1">
                <a:solidFill>
                  <a:schemeClr val="tx1"/>
                </a:solidFill>
                <a:latin typeface="Consolas" panose="020B0609020204030204" pitchFamily="49" charset="0"/>
              </a:rPr>
              <a:t>syncwarp</a:t>
            </a:r>
            <a:r>
              <a:rPr lang="en-US" b="1" dirty="0">
                <a:solidFill>
                  <a:schemeClr val="tx1"/>
                </a:solidFill>
                <a:latin typeface="Consolas" panose="020B0609020204030204" pitchFamily="49" charset="0"/>
              </a:rPr>
              <a:t>()</a:t>
            </a:r>
            <a:r>
              <a:rPr lang="en-US" dirty="0"/>
              <a:t> primitive)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41F32-C583-48DB-9957-69C7C0D1F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734" y="1166238"/>
            <a:ext cx="1032611" cy="641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21019" r="30220" b="19458"/>
          <a:stretch/>
        </p:blipFill>
        <p:spPr>
          <a:xfrm>
            <a:off x="7897345" y="1386901"/>
            <a:ext cx="733637" cy="589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839" y="3235201"/>
            <a:ext cx="2507322" cy="1471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076" y="3235201"/>
            <a:ext cx="1760878" cy="23413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27045" y="3427814"/>
            <a:ext cx="112987" cy="1156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9" idx="0"/>
          </p:cNvCxnSpPr>
          <p:nvPr/>
        </p:nvCxnSpPr>
        <p:spPr>
          <a:xfrm flipV="1">
            <a:off x="6783539" y="3235202"/>
            <a:ext cx="392399" cy="192612"/>
          </a:xfrm>
          <a:prstGeom prst="line">
            <a:avLst/>
          </a:prstGeom>
          <a:ln w="19050">
            <a:solidFill>
              <a:schemeClr val="accent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9" idx="2"/>
          </p:cNvCxnSpPr>
          <p:nvPr/>
        </p:nvCxnSpPr>
        <p:spPr>
          <a:xfrm>
            <a:off x="6783539" y="3543428"/>
            <a:ext cx="373537" cy="1970265"/>
          </a:xfrm>
          <a:prstGeom prst="line">
            <a:avLst/>
          </a:prstGeom>
          <a:ln w="19050">
            <a:solidFill>
              <a:schemeClr val="accent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019" y="5639799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260123" y="5609694"/>
            <a:ext cx="200447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Tesla V100 GPU Architecture,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Aug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5087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Join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Transfer</a:t>
            </a:r>
          </a:p>
          <a:p>
            <a:pPr lvl="1"/>
            <a:r>
              <a:rPr lang="en-US" dirty="0"/>
              <a:t>Transfer often ignored although dominating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Overlapped transfer and compute</a:t>
            </a:r>
            <a:r>
              <a:rPr lang="en-US" dirty="0"/>
              <a:t> to</a:t>
            </a:r>
            <a:br>
              <a:rPr lang="en-US" dirty="0"/>
            </a:br>
            <a:r>
              <a:rPr lang="en-US" dirty="0"/>
              <a:t>reach </a:t>
            </a:r>
            <a:r>
              <a:rPr lang="en-US" dirty="0" err="1"/>
              <a:t>PCIe</a:t>
            </a:r>
            <a:r>
              <a:rPr lang="en-US" dirty="0"/>
              <a:t> max throughput (non-trivial)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CUDA Unified Virtual Addressing</a:t>
            </a:r>
            <a:r>
              <a:rPr lang="en-US" dirty="0"/>
              <a:t> (UVA)</a:t>
            </a:r>
          </a:p>
          <a:p>
            <a:pPr lvl="1"/>
            <a:endParaRPr lang="en-US" sz="1200" dirty="0"/>
          </a:p>
          <a:p>
            <a:r>
              <a:rPr lang="en-US" dirty="0"/>
              <a:t>Join Implementation</a:t>
            </a:r>
          </a:p>
          <a:p>
            <a:pPr lvl="1"/>
            <a:r>
              <a:rPr lang="en-US" dirty="0"/>
              <a:t>Column-oriented (ID, RID) representation</a:t>
            </a:r>
          </a:p>
          <a:p>
            <a:pPr lvl="1"/>
            <a:r>
              <a:rPr lang="en-US" dirty="0"/>
              <a:t>Partitioned hash join (</a:t>
            </a:r>
            <a:r>
              <a:rPr lang="en-US" b="1" dirty="0">
                <a:solidFill>
                  <a:srgbClr val="7889FB"/>
                </a:solidFill>
              </a:rPr>
              <a:t>06 Query Processing</a:t>
            </a:r>
            <a:r>
              <a:rPr lang="en-US" dirty="0"/>
              <a:t>)</a:t>
            </a:r>
          </a:p>
          <a:p>
            <a:pPr lvl="1"/>
            <a:endParaRPr lang="en-US" sz="1200" dirty="0"/>
          </a:p>
          <a:p>
            <a:r>
              <a:rPr lang="en-US" dirty="0"/>
              <a:t>Query Plan Decomposition</a:t>
            </a:r>
          </a:p>
          <a:p>
            <a:pPr lvl="1"/>
            <a:r>
              <a:rPr lang="en-US" dirty="0"/>
              <a:t>Most time spent in joins and group-by</a:t>
            </a:r>
          </a:p>
          <a:p>
            <a:pPr lvl="1"/>
            <a:r>
              <a:rPr lang="en-US" dirty="0"/>
              <a:t>GPU kernels for </a:t>
            </a:r>
            <a:r>
              <a:rPr lang="en-US" b="1" dirty="0">
                <a:solidFill>
                  <a:srgbClr val="7889FB"/>
                </a:solidFill>
              </a:rPr>
              <a:t>binary join</a:t>
            </a:r>
            <a:r>
              <a:rPr lang="en-US" dirty="0"/>
              <a:t> and </a:t>
            </a:r>
            <a:r>
              <a:rPr lang="en-US" b="1" dirty="0">
                <a:solidFill>
                  <a:srgbClr val="7889FB"/>
                </a:solidFill>
              </a:rPr>
              <a:t>group-by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(only one hash table on small GPU device mem)</a:t>
            </a:r>
          </a:p>
          <a:p>
            <a:pPr lvl="1"/>
            <a:r>
              <a:rPr lang="en-US" dirty="0"/>
              <a:t>Other operators on host CPU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421" y="3647571"/>
            <a:ext cx="1935948" cy="2580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320" y="2619211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320" y="1535153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791200" y="1366796"/>
            <a:ext cx="256621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[Tim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Kaldewey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Guy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Lohman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René Müller, Peter Benjamin Volk: GPU join processing revisited.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DaMoN@SIGMOD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1200" y="2350401"/>
            <a:ext cx="2566219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[René Müller, Tim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Kaldewey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Guy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Lohman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John McPherson: WOW: what the world of (data) warehousing can learn from the World of Warcraft.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7172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Query Compilation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Recap: Query Compilation</a:t>
            </a:r>
          </a:p>
          <a:p>
            <a:pPr lvl="1"/>
            <a:r>
              <a:rPr lang="en-US" dirty="0"/>
              <a:t>Modern in-memory DBMS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CPU/memory efficiency crucial</a:t>
            </a:r>
          </a:p>
          <a:p>
            <a:pPr lvl="1"/>
            <a:r>
              <a:rPr lang="en-US" dirty="0"/>
              <a:t>Generation of data-centric tuple-at-a-time pipelines (often LLVM)</a:t>
            </a:r>
          </a:p>
          <a:p>
            <a:pPr lvl="1"/>
            <a:r>
              <a:rPr lang="en-US" dirty="0"/>
              <a:t>How to </a:t>
            </a:r>
            <a:r>
              <a:rPr lang="en-US" b="1" dirty="0">
                <a:solidFill>
                  <a:schemeClr val="accent1"/>
                </a:solidFill>
              </a:rPr>
              <a:t>generate code for GPUs</a:t>
            </a:r>
            <a:r>
              <a:rPr lang="en-US" dirty="0"/>
              <a:t> and HW accelerators in general?</a:t>
            </a:r>
          </a:p>
          <a:p>
            <a:pPr lvl="1"/>
            <a:endParaRPr lang="en-US" sz="1200" dirty="0"/>
          </a:p>
          <a:p>
            <a:r>
              <a:rPr lang="en-US" dirty="0"/>
              <a:t>Voodoo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Vector algebra</a:t>
            </a:r>
            <a:r>
              <a:rPr lang="en-US" dirty="0"/>
              <a:t> w/ knobs for parallelization</a:t>
            </a:r>
            <a:br>
              <a:rPr lang="en-US" dirty="0"/>
            </a:br>
            <a:r>
              <a:rPr lang="en-US" dirty="0"/>
              <a:t>(e.g., load, add/</a:t>
            </a:r>
            <a:r>
              <a:rPr lang="en-US" dirty="0" err="1"/>
              <a:t>mult</a:t>
            </a:r>
            <a:r>
              <a:rPr lang="en-US" dirty="0"/>
              <a:t>, scatter/gather, zip, fold)</a:t>
            </a:r>
          </a:p>
          <a:p>
            <a:pPr lvl="1"/>
            <a:r>
              <a:rPr lang="en-US" dirty="0" err="1"/>
              <a:t>OpenCL</a:t>
            </a:r>
            <a:r>
              <a:rPr lang="en-US" dirty="0"/>
              <a:t>/interpreter </a:t>
            </a:r>
            <a:r>
              <a:rPr lang="en-US" dirty="0" err="1"/>
              <a:t>backends</a:t>
            </a:r>
            <a:r>
              <a:rPr lang="en-US" dirty="0"/>
              <a:t> for CPU/GPU</a:t>
            </a:r>
          </a:p>
          <a:p>
            <a:pPr lvl="1"/>
            <a:endParaRPr lang="en-US" sz="1200" dirty="0"/>
          </a:p>
          <a:p>
            <a:r>
              <a:rPr lang="en-US" dirty="0" err="1"/>
              <a:t>HorseQC</a:t>
            </a:r>
            <a:endParaRPr lang="en-US" dirty="0"/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Vectorized</a:t>
            </a:r>
            <a:r>
              <a:rPr lang="en-US" b="1" dirty="0">
                <a:solidFill>
                  <a:srgbClr val="7889FB"/>
                </a:solidFill>
              </a:rPr>
              <a:t> execution</a:t>
            </a:r>
            <a:r>
              <a:rPr lang="en-US" dirty="0"/>
              <a:t> of fused operators</a:t>
            </a:r>
          </a:p>
          <a:p>
            <a:pPr lvl="1"/>
            <a:r>
              <a:rPr lang="en-US" dirty="0"/>
              <a:t>Data-parallel prefix sums for write positions</a:t>
            </a:r>
          </a:p>
          <a:p>
            <a:pPr lvl="1"/>
            <a:r>
              <a:rPr lang="en-US" dirty="0"/>
              <a:t>Single data pass w/ exploitation of GPU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memory hierarchy</a:t>
            </a:r>
            <a:r>
              <a:rPr lang="en-US" dirty="0"/>
              <a:t> (CPU, </a:t>
            </a:r>
            <a:r>
              <a:rPr lang="en-US" dirty="0" err="1"/>
              <a:t>PCIe</a:t>
            </a:r>
            <a:r>
              <a:rPr lang="en-US" dirty="0"/>
              <a:t>, global, shared)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42040" y="3057832"/>
            <a:ext cx="2618351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[Holger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Pirk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Oscar R. Moll,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Sam Madden: Voodoo - A Vector Algebra for Portable Database Performance on Modern Hardware.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9(14)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616" y="3322567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616" y="5156063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869858" y="4876799"/>
            <a:ext cx="2490533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[Henning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Funke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Sebastian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Breß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Stefan Noll, Volker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Teubner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Pipelined Query Processing in Coprocessor Environments.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6088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423274" cy="761470"/>
          </a:xfrm>
        </p:spPr>
        <p:txBody>
          <a:bodyPr/>
          <a:lstStyle/>
          <a:p>
            <a:r>
              <a:rPr lang="en-US" dirty="0"/>
              <a:t>GPU Query Processing on new Link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Link Technologies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NVLink</a:t>
            </a:r>
            <a:r>
              <a:rPr lang="en-US" dirty="0"/>
              <a:t> for CPU-mem/GPU and GPU-GPU communication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OpenCAPI</a:t>
            </a:r>
            <a:r>
              <a:rPr lang="en-US" dirty="0"/>
              <a:t> for cache-coherent accelerator integration</a:t>
            </a:r>
          </a:p>
          <a:p>
            <a:pPr lvl="1"/>
            <a:endParaRPr lang="en-US" sz="1200" dirty="0"/>
          </a:p>
          <a:p>
            <a:r>
              <a:rPr lang="en-US" dirty="0"/>
              <a:t>#1 H</a:t>
            </a:r>
            <a:r>
              <a:rPr lang="en-US" baseline="30000" dirty="0"/>
              <a:t>2</a:t>
            </a:r>
            <a:r>
              <a:rPr lang="en-US" dirty="0"/>
              <a:t>TAP (EPFL)</a:t>
            </a:r>
          </a:p>
          <a:p>
            <a:pPr lvl="1"/>
            <a:r>
              <a:rPr lang="en-US" dirty="0"/>
              <a:t>HTAP system (OLTP on CPU, OLAP on GPU)</a:t>
            </a:r>
          </a:p>
          <a:p>
            <a:pPr lvl="1"/>
            <a:r>
              <a:rPr lang="en-US" dirty="0"/>
              <a:t>LLVM code generation for operator fusion</a:t>
            </a:r>
          </a:p>
          <a:p>
            <a:pPr lvl="1"/>
            <a:r>
              <a:rPr lang="en-US" dirty="0"/>
              <a:t>Lazy transfers (UVA) and transfer sharing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1400" dirty="0"/>
          </a:p>
          <a:p>
            <a:r>
              <a:rPr lang="en-US" dirty="0"/>
              <a:t>#2 Experimental Analysis (TU Berlin)</a:t>
            </a:r>
          </a:p>
          <a:p>
            <a:pPr lvl="1"/>
            <a:r>
              <a:rPr lang="en-US" dirty="0"/>
              <a:t>In-depth analysis of </a:t>
            </a:r>
            <a:r>
              <a:rPr lang="en-US" dirty="0" err="1"/>
              <a:t>NVLink</a:t>
            </a:r>
            <a:r>
              <a:rPr lang="en-US" dirty="0"/>
              <a:t> 2 vs </a:t>
            </a:r>
            <a:r>
              <a:rPr lang="en-US" dirty="0" err="1"/>
              <a:t>PCIe</a:t>
            </a:r>
            <a:r>
              <a:rPr lang="en-US" dirty="0"/>
              <a:t> 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267" y="2568027"/>
            <a:ext cx="3063394" cy="1630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450" y="398270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07459" y="4022037"/>
            <a:ext cx="391324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Raza et al: GPU-accelerated data management under the test of time.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449" y="5593906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912371" y="5541124"/>
            <a:ext cx="370184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[Clemens Lutz et al.: Pump Up the Volume: Processing Large Data on GPUs with Fast Interconnects.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2020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(best paper award)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219" y="4878429"/>
            <a:ext cx="3274239" cy="13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Field-Programmable Gate Arrays (FPGAs)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FPGA Characteristics </a:t>
            </a:r>
          </a:p>
          <a:p>
            <a:pPr lvl="1"/>
            <a:r>
              <a:rPr lang="en-US" dirty="0"/>
              <a:t>Integrated circuit that allows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configuring custom hardware designs</a:t>
            </a:r>
          </a:p>
          <a:p>
            <a:pPr lvl="1"/>
            <a:r>
              <a:rPr lang="en-US" dirty="0"/>
              <a:t>Reconfiguration in &lt;1s</a:t>
            </a:r>
          </a:p>
          <a:p>
            <a:pPr lvl="1"/>
            <a:r>
              <a:rPr lang="en-US" dirty="0"/>
              <a:t>HW description language: </a:t>
            </a:r>
            <a:br>
              <a:rPr lang="en-US" dirty="0"/>
            </a:br>
            <a:r>
              <a:rPr lang="en-US" dirty="0"/>
              <a:t>e.g., VHDL, Verilog (RTL)</a:t>
            </a:r>
          </a:p>
          <a:p>
            <a:pPr lvl="1"/>
            <a:endParaRPr lang="en-US" sz="1000" dirty="0"/>
          </a:p>
          <a:p>
            <a:r>
              <a:rPr lang="en-US" dirty="0"/>
              <a:t>FPGA Components</a:t>
            </a:r>
          </a:p>
          <a:p>
            <a:pPr lvl="1"/>
            <a:r>
              <a:rPr lang="en-US" b="1" dirty="0"/>
              <a:t>#1 </a:t>
            </a:r>
            <a:r>
              <a:rPr lang="en-US" b="1" dirty="0">
                <a:solidFill>
                  <a:srgbClr val="7889FB"/>
                </a:solidFill>
              </a:rPr>
              <a:t>lookup table</a:t>
            </a:r>
            <a:r>
              <a:rPr lang="en-US" dirty="0"/>
              <a:t> (LUT) as logic gates</a:t>
            </a:r>
          </a:p>
          <a:p>
            <a:pPr lvl="1"/>
            <a:r>
              <a:rPr lang="en-US" b="1" dirty="0"/>
              <a:t>#2 </a:t>
            </a:r>
            <a:r>
              <a:rPr lang="en-US" b="1" dirty="0">
                <a:solidFill>
                  <a:srgbClr val="7889FB"/>
                </a:solidFill>
              </a:rPr>
              <a:t>flip-flops</a:t>
            </a:r>
            <a:r>
              <a:rPr lang="en-US" dirty="0"/>
              <a:t> (registers)</a:t>
            </a:r>
          </a:p>
          <a:p>
            <a:pPr lvl="1"/>
            <a:r>
              <a:rPr lang="en-US" b="1" dirty="0"/>
              <a:t>#3 </a:t>
            </a:r>
            <a:r>
              <a:rPr lang="en-US" b="1" dirty="0">
                <a:solidFill>
                  <a:srgbClr val="7889FB"/>
                </a:solidFill>
              </a:rPr>
              <a:t>interconnect network</a:t>
            </a:r>
          </a:p>
          <a:p>
            <a:pPr lvl="1"/>
            <a:r>
              <a:rPr lang="en-US" dirty="0"/>
              <a:t>Additional memory and DSP blocks</a:t>
            </a:r>
          </a:p>
          <a:p>
            <a:pPr lvl="1"/>
            <a:endParaRPr lang="en-US" sz="1000" dirty="0"/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Intel (Altera) </a:t>
            </a:r>
            <a:r>
              <a:rPr lang="en-US" dirty="0" err="1"/>
              <a:t>Stratix</a:t>
            </a:r>
            <a:r>
              <a:rPr lang="en-US" dirty="0"/>
              <a:t> 10 </a:t>
            </a:r>
            <a:r>
              <a:rPr lang="en-US" dirty="0" err="1"/>
              <a:t>SoC</a:t>
            </a:r>
            <a:r>
              <a:rPr lang="en-US" dirty="0"/>
              <a:t> FPGA</a:t>
            </a:r>
          </a:p>
          <a:p>
            <a:pPr lvl="1"/>
            <a:r>
              <a:rPr lang="en-US" dirty="0"/>
              <a:t>Xilinx </a:t>
            </a:r>
            <a:r>
              <a:rPr lang="en-US" dirty="0" err="1"/>
              <a:t>Virtex</a:t>
            </a:r>
            <a:r>
              <a:rPr lang="en-US" dirty="0"/>
              <a:t> </a:t>
            </a:r>
            <a:r>
              <a:rPr lang="en-US" dirty="0" err="1"/>
              <a:t>UltraSCALE</a:t>
            </a:r>
            <a:r>
              <a:rPr lang="en-US" dirty="0"/>
              <a:t>+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7"/>
          <a:stretch/>
        </p:blipFill>
        <p:spPr>
          <a:xfrm>
            <a:off x="5187132" y="1170654"/>
            <a:ext cx="3868378" cy="43747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7952" y="1076899"/>
            <a:ext cx="147217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https://intel.com]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66" y="5573234"/>
            <a:ext cx="1331790" cy="5973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63" y="5685994"/>
            <a:ext cx="1153917" cy="55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FPGAs in Microsoft’s Data Centers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Microsoft </a:t>
            </a:r>
            <a:r>
              <a:rPr lang="en-US" dirty="0">
                <a:solidFill>
                  <a:schemeClr val="accent1"/>
                </a:solidFill>
              </a:rPr>
              <a:t>Catapult</a:t>
            </a:r>
          </a:p>
          <a:p>
            <a:pPr lvl="1"/>
            <a:r>
              <a:rPr lang="en-US" dirty="0"/>
              <a:t>Dual-socket Xeon w/ </a:t>
            </a:r>
            <a:r>
              <a:rPr lang="en-US" dirty="0" err="1"/>
              <a:t>PCIe</a:t>
            </a:r>
            <a:r>
              <a:rPr lang="en-US" dirty="0"/>
              <a:t>-attached FPGA </a:t>
            </a:r>
          </a:p>
          <a:p>
            <a:pPr lvl="1"/>
            <a:r>
              <a:rPr lang="en-US" dirty="0"/>
              <a:t>Pre-filtering neural networks, compression, and other workloads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66786" y="1271064"/>
            <a:ext cx="267286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[Adrian M. Caulfield et al.: A cloud-scale acceleration architecture.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MICRO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17" y="2514618"/>
            <a:ext cx="8377778" cy="4078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101" y="1276348"/>
            <a:ext cx="559853" cy="72000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968182" y="2553946"/>
            <a:ext cx="254655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data center level, FPGA flexibility very valuable</a:t>
            </a:r>
          </a:p>
        </p:txBody>
      </p:sp>
    </p:spTree>
    <p:extLst>
      <p:ext uri="{BB962C8B-B14F-4D97-AF65-F5344CB8AC3E}">
        <p14:creationId xmlns:p14="http://schemas.microsoft.com/office/powerpoint/2010/main" val="292991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 Query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</a:t>
            </a:r>
          </a:p>
          <a:p>
            <a:pPr lvl="1"/>
            <a:r>
              <a:rPr lang="en-US" dirty="0"/>
              <a:t>FPGA on data path from network/disk/stream to CPU for offloading</a:t>
            </a:r>
          </a:p>
          <a:p>
            <a:pPr lvl="1"/>
            <a:r>
              <a:rPr lang="en-US" dirty="0"/>
              <a:t>Performance and energy efficiency (e.g., </a:t>
            </a:r>
            <a:r>
              <a:rPr lang="en-US" dirty="0" err="1"/>
              <a:t>Netezza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IBM, discontinued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FPGAs for Data Processing</a:t>
            </a:r>
          </a:p>
          <a:p>
            <a:pPr lvl="1"/>
            <a:r>
              <a:rPr lang="en-US" dirty="0"/>
              <a:t>Specialized stream operators (e.g., </a:t>
            </a:r>
            <a:br>
              <a:rPr lang="en-US" dirty="0"/>
            </a:br>
            <a:r>
              <a:rPr lang="en-US" dirty="0"/>
              <a:t>window median – sorting network)</a:t>
            </a:r>
          </a:p>
          <a:p>
            <a:pPr lvl="1"/>
            <a:r>
              <a:rPr lang="en-US" b="1" dirty="0"/>
              <a:t>Glacier:</a:t>
            </a:r>
            <a:r>
              <a:rPr lang="en-US" dirty="0"/>
              <a:t> Library and query compiler </a:t>
            </a:r>
            <a:br>
              <a:rPr lang="en-US" dirty="0"/>
            </a:br>
            <a:r>
              <a:rPr lang="en-US" dirty="0"/>
              <a:t>for </a:t>
            </a:r>
            <a:r>
              <a:rPr lang="en-US" b="1" dirty="0">
                <a:solidFill>
                  <a:srgbClr val="7889FB"/>
                </a:solidFill>
              </a:rPr>
              <a:t>continuous (streaming) queries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Many Specialized Operators</a:t>
            </a:r>
          </a:p>
          <a:p>
            <a:pPr lvl="1"/>
            <a:r>
              <a:rPr lang="en-US" dirty="0"/>
              <a:t>Frequent item set mining</a:t>
            </a:r>
          </a:p>
          <a:p>
            <a:pPr lvl="1"/>
            <a:r>
              <a:rPr lang="en-US" dirty="0"/>
              <a:t>Regular expression matching</a:t>
            </a:r>
          </a:p>
          <a:p>
            <a:pPr lvl="1"/>
            <a:r>
              <a:rPr lang="en-US" dirty="0"/>
              <a:t>Complex event processing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107" y="3589851"/>
            <a:ext cx="2989006" cy="656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836" y="407523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257369" y="4242381"/>
            <a:ext cx="410005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[René Müller, Jens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Teubner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Gustavo Alonso: Streams on Wires - A Query Compiler for FPGAs.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2(1)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320" y="2835749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984955" y="2875078"/>
            <a:ext cx="333313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[René Müller, Jens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Teubner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Gustavo Alonso: Data Processing on FPGAs.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2(1)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4320" y="5285215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171771" y="5212953"/>
            <a:ext cx="31659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[Louis Woods, Jens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Teubner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Gustavo Alonso: Complex Event Detection at Wire Speed with FPGAs.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3(1)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9624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Announcements/Org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Video Recording </a:t>
            </a:r>
          </a:p>
          <a:p>
            <a:pPr lvl="1"/>
            <a:r>
              <a:rPr lang="en-US" dirty="0"/>
              <a:t>Link in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b="1" dirty="0" err="1">
                <a:solidFill>
                  <a:srgbClr val="7889FB"/>
                </a:solidFill>
              </a:rPr>
              <a:t>TUbe</a:t>
            </a:r>
            <a:r>
              <a:rPr lang="en-US" dirty="0">
                <a:solidFill>
                  <a:schemeClr val="tx1"/>
                </a:solidFill>
              </a:rPr>
              <a:t> &amp; </a:t>
            </a:r>
            <a:r>
              <a:rPr lang="en-US" b="1" dirty="0" err="1">
                <a:solidFill>
                  <a:srgbClr val="7889FB"/>
                </a:solidFill>
              </a:rPr>
              <a:t>TeachCenter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(lectures will be public)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Optional attendance (independent of COVID)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Virtual lectures</a:t>
            </a:r>
            <a:r>
              <a:rPr lang="en-US" dirty="0">
                <a:solidFill>
                  <a:schemeClr val="tx1"/>
                </a:solidFill>
              </a:rPr>
              <a:t> (recorded) until end of the year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hlinkClick r:id="rId2"/>
              </a:rPr>
              <a:t>https://tugraz.webex.com/meet/m.boehm</a:t>
            </a:r>
            <a:endParaRPr lang="en-US" dirty="0"/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#2 </a:t>
            </a:r>
            <a:r>
              <a:rPr lang="en-US" dirty="0">
                <a:solidFill>
                  <a:schemeClr val="tx1"/>
                </a:solidFill>
              </a:rPr>
              <a:t>Course Evaluation and Exam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Evaluation period: </a:t>
            </a:r>
            <a:r>
              <a:rPr lang="en-US" b="1" dirty="0">
                <a:solidFill>
                  <a:schemeClr val="accent1"/>
                </a:solidFill>
              </a:rPr>
              <a:t>Dec 15 – Jan 31</a:t>
            </a:r>
          </a:p>
          <a:p>
            <a:pPr lvl="1"/>
            <a:r>
              <a:rPr lang="en-US" b="1" dirty="0" smtClean="0">
                <a:solidFill>
                  <a:schemeClr val="accent1"/>
                </a:solidFill>
              </a:rPr>
              <a:t>Oral </a:t>
            </a:r>
            <a:r>
              <a:rPr lang="en-US" b="1" dirty="0">
                <a:solidFill>
                  <a:schemeClr val="accent1"/>
                </a:solidFill>
              </a:rPr>
              <a:t>exams, 45min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each, via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hlinkClick r:id="rId2"/>
              </a:rPr>
              <a:t>https://tugraz.webex.com/meet/m.boehm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Exam Slots: Feb 7/8, Feb 24/25 </a:t>
            </a:r>
            <a:r>
              <a:rPr lang="en-US" dirty="0" smtClean="0">
                <a:solidFill>
                  <a:schemeClr val="tx1"/>
                </a:solidFill>
              </a:rPr>
              <a:t>(10/77)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hlinkClick r:id="rId3"/>
              </a:rPr>
              <a:t>https://doodle.com/poll/zqiat5svr4xng7g4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554" y="1537397"/>
            <a:ext cx="1727400" cy="505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496" y="2155445"/>
            <a:ext cx="1326503" cy="468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0575" y="4594085"/>
            <a:ext cx="1143000" cy="314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2566" y="3628458"/>
            <a:ext cx="663161" cy="3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4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Application-Specific Integrated Circuit (ASICs)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Gamma Database Machine</a:t>
            </a:r>
          </a:p>
          <a:p>
            <a:pPr lvl="1"/>
            <a:r>
              <a:rPr lang="en-US" dirty="0"/>
              <a:t>Long history of HW-accelerated DB workloads</a:t>
            </a:r>
          </a:p>
          <a:p>
            <a:pPr lvl="1"/>
            <a:r>
              <a:rPr lang="en-US" dirty="0"/>
              <a:t>Unsuccessful due to need for continuous </a:t>
            </a:r>
            <a:br>
              <a:rPr lang="en-US" dirty="0"/>
            </a:br>
            <a:r>
              <a:rPr lang="en-US" dirty="0"/>
              <a:t>improvements (Moore’s Law)</a:t>
            </a:r>
          </a:p>
          <a:p>
            <a:pPr lvl="1"/>
            <a:endParaRPr lang="en-US" sz="1200" dirty="0"/>
          </a:p>
          <a:p>
            <a:r>
              <a:rPr lang="en-US" dirty="0"/>
              <a:t>#1 TUD Tomahawk</a:t>
            </a:r>
          </a:p>
          <a:p>
            <a:pPr lvl="1"/>
            <a:r>
              <a:rPr lang="en-US" dirty="0"/>
              <a:t>Specialized ops (</a:t>
            </a:r>
            <a:r>
              <a:rPr lang="en-US" b="1" dirty="0">
                <a:solidFill>
                  <a:srgbClr val="7889FB"/>
                </a:solidFill>
              </a:rPr>
              <a:t>sorted set intersection</a:t>
            </a:r>
            <a:r>
              <a:rPr lang="en-US" dirty="0"/>
              <a:t>)</a:t>
            </a:r>
          </a:p>
          <a:p>
            <a:pPr lvl="1"/>
            <a:endParaRPr lang="en-US" sz="1000" dirty="0"/>
          </a:p>
          <a:p>
            <a:r>
              <a:rPr lang="en-US" dirty="0"/>
              <a:t>#2 Oracle DAX</a:t>
            </a:r>
          </a:p>
          <a:p>
            <a:pPr lvl="1"/>
            <a:r>
              <a:rPr lang="en-US" dirty="0"/>
              <a:t>M7 chip with 8 Data Analytics engines</a:t>
            </a:r>
          </a:p>
          <a:p>
            <a:pPr lvl="1"/>
            <a:r>
              <a:rPr lang="en-US" dirty="0"/>
              <a:t>Specialized ops (</a:t>
            </a:r>
            <a:r>
              <a:rPr lang="en-US" b="1" dirty="0">
                <a:solidFill>
                  <a:srgbClr val="7889FB"/>
                </a:solidFill>
              </a:rPr>
              <a:t>decompress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selections</a:t>
            </a:r>
            <a:r>
              <a:rPr lang="en-US" dirty="0"/>
              <a:t>)</a:t>
            </a:r>
          </a:p>
          <a:p>
            <a:pPr lvl="1"/>
            <a:endParaRPr lang="en-US" sz="1000" dirty="0"/>
          </a:p>
          <a:p>
            <a:r>
              <a:rPr lang="en-US" dirty="0"/>
              <a:t>#3 Oracle DPU (</a:t>
            </a:r>
            <a:r>
              <a:rPr lang="en-US" dirty="0" smtClean="0"/>
              <a:t>RAPID</a:t>
            </a:r>
            <a:r>
              <a:rPr lang="en-US" b="0" dirty="0" smtClean="0"/>
              <a:t>, discontinued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Data Processing Unit (shared-mem many core)</a:t>
            </a:r>
          </a:p>
          <a:p>
            <a:pPr lvl="1"/>
            <a:r>
              <a:rPr lang="en-US" dirty="0"/>
              <a:t>Data movement system, atomic TX engine</a:t>
            </a:r>
          </a:p>
          <a:p>
            <a:pPr lvl="1"/>
            <a:r>
              <a:rPr lang="en-US" dirty="0"/>
              <a:t>Partitioning and </a:t>
            </a:r>
            <a:r>
              <a:rPr lang="en-US" b="1" dirty="0">
                <a:solidFill>
                  <a:srgbClr val="7889FB"/>
                </a:solidFill>
              </a:rPr>
              <a:t>partitioned hash join </a:t>
            </a:r>
            <a:r>
              <a:rPr lang="en-US" dirty="0"/>
              <a:t>(kernels)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Compute: DBMS on GPUs, FPGAs, ASICs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616" y="534287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05833" y="5078140"/>
            <a:ext cx="2218964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Cagri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Balkesen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RAPID: In-Memory Analytical Query Processing Engine with Extreme Performance per Watt.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468" y="3970389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732206" y="3911396"/>
            <a:ext cx="259259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Kathirgamar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Aingaran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M7: Oracle's Next-Generation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Sparc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Processor.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Micro 35(2)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320" y="2927774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378244" y="2770460"/>
            <a:ext cx="294655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[Oliver Arnold et al: An application-specific instruction set for accelerating set-oriented database primitives.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320" y="1704599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555226" y="1425677"/>
            <a:ext cx="2769571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[David J. DeWitt: DIRECT - A Multiprocessor Organization for Supporting Relational Database Management Systems.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Trans. Computers 28(6) 1979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6466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Memory: </a:t>
            </a:r>
            <a:br>
              <a:rPr lang="en-US" dirty="0"/>
            </a:br>
            <a:r>
              <a:rPr lang="en-US" dirty="0"/>
              <a:t>DBMS on Non-volatile Memory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227" y="4362162"/>
            <a:ext cx="977252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227" y="5129981"/>
            <a:ext cx="977252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102419" y="5118108"/>
            <a:ext cx="444445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[Ismail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Oukid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Wolfgang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Lehner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Data Structure Engineering For Byte-Addressable Non-Volatile Memory.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02419" y="4359703"/>
            <a:ext cx="457657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Arulraj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Pavlo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How to Build a Non-Volatile Memory Database Management System.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1901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Non-Volatile Memory (NVM)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DRAM Scaling Limits</a:t>
            </a:r>
          </a:p>
          <a:p>
            <a:pPr lvl="1"/>
            <a:r>
              <a:rPr lang="en-US" dirty="0"/>
              <a:t>Decreasing feature sizes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increasing failure rates</a:t>
            </a:r>
            <a:r>
              <a:rPr lang="en-US" dirty="0">
                <a:sym typeface="Wingdings" panose="05000000000000000000" pitchFamily="2" charset="2"/>
              </a:rPr>
              <a:t> (e.g., </a:t>
            </a:r>
            <a:r>
              <a:rPr lang="en-US" dirty="0" err="1">
                <a:sym typeface="Wingdings" panose="05000000000000000000" pitchFamily="2" charset="2"/>
              </a:rPr>
              <a:t>RowHammer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DRAM DIMM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cost per GB</a:t>
            </a:r>
            <a:r>
              <a:rPr lang="en-US" dirty="0">
                <a:sym typeface="Wingdings" panose="05000000000000000000" pitchFamily="2" charset="2"/>
              </a:rPr>
              <a:t> scales super-linearly (~ 9.5x for 4x capacity)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DRAM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major energy consumer</a:t>
            </a:r>
            <a:r>
              <a:rPr lang="en-US" dirty="0">
                <a:sym typeface="Wingdings" panose="05000000000000000000" pitchFamily="2" charset="2"/>
              </a:rPr>
              <a:t> (charge-based, requires refresh ~64ms)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/>
              <a:t>Non-Volatile Memory (NVM)</a:t>
            </a:r>
          </a:p>
          <a:p>
            <a:pPr lvl="1"/>
            <a:r>
              <a:rPr lang="en-US" dirty="0"/>
              <a:t>Aka Storage-Class Memory (SCM) </a:t>
            </a:r>
            <a:r>
              <a:rPr lang="en-US" dirty="0">
                <a:sym typeface="Wingdings" panose="05000000000000000000" pitchFamily="2" charset="2"/>
              </a:rPr>
              <a:t> non-volatile storage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Higher capacity</a:t>
            </a:r>
            <a:r>
              <a:rPr lang="en-US" dirty="0">
                <a:sym typeface="Wingdings" panose="05000000000000000000" pitchFamily="2" charset="2"/>
              </a:rPr>
              <a:t>, lower energy, and cheaper than DRAM (~3x bandwidth)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Byte-addressable</a:t>
            </a:r>
            <a:r>
              <a:rPr lang="en-US" dirty="0">
                <a:sym typeface="Wingdings" panose="05000000000000000000" pitchFamily="2" charset="2"/>
              </a:rPr>
              <a:t> read and write (unlike SSD/HDD)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High random write throughput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Read/write asymmetry</a:t>
            </a:r>
            <a:r>
              <a:rPr lang="en-US" dirty="0">
                <a:sym typeface="Wingdings" panose="05000000000000000000" pitchFamily="2" charset="2"/>
              </a:rPr>
              <a:t> and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wear leveling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Memory: DBMS on Non-volatile Memory</a:t>
            </a:r>
          </a:p>
        </p:txBody>
      </p:sp>
    </p:spTree>
    <p:extLst>
      <p:ext uri="{BB962C8B-B14F-4D97-AF65-F5344CB8AC3E}">
        <p14:creationId xmlns:p14="http://schemas.microsoft.com/office/powerpoint/2010/main" val="13321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Non-Volatile Memory (NVM),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System Integration Approaches</a:t>
            </a:r>
          </a:p>
          <a:p>
            <a:pPr lvl="1"/>
            <a:r>
              <a:rPr lang="en-US" dirty="0"/>
              <a:t>NVDIMM-N: DIMM with flash storage and DRAM</a:t>
            </a:r>
          </a:p>
          <a:p>
            <a:pPr lvl="1"/>
            <a:r>
              <a:rPr lang="en-US" dirty="0"/>
              <a:t>NVDIMM-F: DIMM with flash storage</a:t>
            </a:r>
          </a:p>
          <a:p>
            <a:pPr lvl="1"/>
            <a:r>
              <a:rPr lang="en-US" dirty="0"/>
              <a:t>NVDIMM-P: DIMM with NVM technologies (e.g., PCM) </a:t>
            </a:r>
          </a:p>
          <a:p>
            <a:pPr lvl="1"/>
            <a:endParaRPr lang="en-US" dirty="0"/>
          </a:p>
          <a:p>
            <a:r>
              <a:rPr lang="en-US" dirty="0"/>
              <a:t>File System Support</a:t>
            </a:r>
          </a:p>
          <a:p>
            <a:pPr lvl="1"/>
            <a:r>
              <a:rPr lang="en-US" dirty="0"/>
              <a:t>Access NVRAM via </a:t>
            </a:r>
            <a:r>
              <a:rPr lang="en-US" dirty="0" err="1"/>
              <a:t>mmap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(zero-copy via bypassing </a:t>
            </a:r>
            <a:br>
              <a:rPr lang="en-US" dirty="0"/>
            </a:br>
            <a:r>
              <a:rPr lang="en-US" dirty="0"/>
              <a:t>OS page cache)</a:t>
            </a:r>
          </a:p>
          <a:p>
            <a:pPr lvl="1"/>
            <a:r>
              <a:rPr lang="en-US" dirty="0"/>
              <a:t>Dedicated file systems </a:t>
            </a:r>
            <a:br>
              <a:rPr lang="en-US" dirty="0"/>
            </a:br>
            <a:r>
              <a:rPr lang="en-US" dirty="0"/>
              <a:t>(NOVA, PMFS, SCMFS)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Memory: DBMS on Non-volatile Memory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483" y="3083576"/>
            <a:ext cx="4099763" cy="302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NVM Durability Guarantees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NVM Durability Challenges</a:t>
            </a:r>
          </a:p>
          <a:p>
            <a:pPr lvl="1"/>
            <a:r>
              <a:rPr lang="en-US" dirty="0"/>
              <a:t>Little control when data is persisted </a:t>
            </a:r>
          </a:p>
          <a:p>
            <a:pPr lvl="1"/>
            <a:r>
              <a:rPr lang="en-US" b="1" dirty="0"/>
              <a:t>Examples:</a:t>
            </a:r>
            <a:r>
              <a:rPr lang="en-US" dirty="0"/>
              <a:t> CPU Cache evictions,</a:t>
            </a:r>
            <a:br>
              <a:rPr lang="en-US" dirty="0"/>
            </a:br>
            <a:r>
              <a:rPr lang="en-US" dirty="0"/>
              <a:t>memory reordering, partial writes,</a:t>
            </a:r>
            <a:br>
              <a:rPr lang="en-US" dirty="0"/>
            </a:br>
            <a:r>
              <a:rPr lang="en-US" dirty="0"/>
              <a:t>(at cache line granularity)</a:t>
            </a:r>
          </a:p>
          <a:p>
            <a:pPr lvl="1"/>
            <a:endParaRPr lang="en-US" dirty="0"/>
          </a:p>
          <a:p>
            <a:r>
              <a:rPr lang="en-US" dirty="0"/>
              <a:t>NVM-relevant Instructions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CLFLUSH</a:t>
            </a:r>
            <a:r>
              <a:rPr lang="en-US" dirty="0"/>
              <a:t> (flush cache line from every </a:t>
            </a:r>
            <a:br>
              <a:rPr lang="en-US" dirty="0"/>
            </a:br>
            <a:r>
              <a:rPr lang="en-US" dirty="0"/>
              <a:t>level of the cache hierarchy, write on demand)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CLWB</a:t>
            </a:r>
            <a:r>
              <a:rPr lang="en-US" dirty="0"/>
              <a:t> (write back cache line)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MFENCE</a:t>
            </a:r>
            <a:r>
              <a:rPr lang="en-US" dirty="0"/>
              <a:t> (serializes global visibility),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SFENCE</a:t>
            </a:r>
            <a:r>
              <a:rPr lang="en-US" dirty="0"/>
              <a:t> (store fence), </a:t>
            </a:r>
            <a:r>
              <a:rPr lang="en-US" b="1" dirty="0">
                <a:solidFill>
                  <a:schemeClr val="accent1"/>
                </a:solidFill>
              </a:rPr>
              <a:t>LFENCE</a:t>
            </a:r>
            <a:r>
              <a:rPr lang="en-US" dirty="0"/>
              <a:t> (load fence)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MOVNT</a:t>
            </a:r>
            <a:r>
              <a:rPr lang="en-US" dirty="0"/>
              <a:t> (write bypassing the caches)</a:t>
            </a:r>
          </a:p>
          <a:p>
            <a:pPr lvl="1"/>
            <a:r>
              <a:rPr lang="en-US" dirty="0"/>
              <a:t>Special handling for draining store buffers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Memory: DBMS on Non-volatile Memory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26" y="1924960"/>
            <a:ext cx="1058053" cy="14213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75141" y="3250513"/>
            <a:ext cx="2385404" cy="542611"/>
          </a:xfrm>
          <a:prstGeom prst="rect">
            <a:avLst/>
          </a:prstGeom>
          <a:solidFill>
            <a:srgbClr val="7889F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Shared L3 Cache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6117779" y="3346278"/>
            <a:ext cx="257362" cy="446846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375140" y="1471955"/>
            <a:ext cx="1929284" cy="168812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0</a:t>
            </a:r>
          </a:p>
          <a:p>
            <a:pPr algn="ctr"/>
            <a:endParaRPr lang="en-US" sz="1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87347" y="2544134"/>
            <a:ext cx="1706545" cy="527187"/>
          </a:xfrm>
          <a:prstGeom prst="rect">
            <a:avLst/>
          </a:prstGeom>
          <a:solidFill>
            <a:srgbClr val="7889F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L2 Cache (1MB)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28620" y="1933332"/>
            <a:ext cx="781017" cy="538787"/>
          </a:xfrm>
          <a:prstGeom prst="rect">
            <a:avLst/>
          </a:prstGeom>
          <a:solidFill>
            <a:srgbClr val="7889F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8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L1i (32KB)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64307" y="1935008"/>
            <a:ext cx="781017" cy="538787"/>
          </a:xfrm>
          <a:prstGeom prst="rect">
            <a:avLst/>
          </a:prstGeom>
          <a:solidFill>
            <a:srgbClr val="7889F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8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L1d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(32KB)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117779" y="1471955"/>
            <a:ext cx="257362" cy="453005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370224" y="4248492"/>
            <a:ext cx="2385404" cy="542611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NVM (persistent)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8149279" y="1864669"/>
            <a:ext cx="412506" cy="356171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409852" y="1526195"/>
            <a:ext cx="53064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</a:p>
        </p:txBody>
      </p:sp>
      <p:cxnSp>
        <p:nvCxnSpPr>
          <p:cNvPr id="28" name="Straight Arrow Connector 27"/>
          <p:cNvCxnSpPr>
            <a:cxnSpLocks/>
            <a:endCxn id="17" idx="0"/>
          </p:cNvCxnSpPr>
          <p:nvPr/>
        </p:nvCxnSpPr>
        <p:spPr>
          <a:xfrm>
            <a:off x="7562926" y="3893423"/>
            <a:ext cx="0" cy="355069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989958" y="4984954"/>
            <a:ext cx="312454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Additional Challenges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Persistent Memory Leaks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Persistent Data Corruption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Persistent Memory Management</a:t>
            </a:r>
          </a:p>
        </p:txBody>
      </p:sp>
    </p:spTree>
    <p:extLst>
      <p:ext uri="{BB962C8B-B14F-4D97-AF65-F5344CB8AC3E}">
        <p14:creationId xmlns:p14="http://schemas.microsoft.com/office/powerpoint/2010/main" val="199892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NVM Logging and 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SOFORT: DB Recovery on NVM</a:t>
            </a:r>
          </a:p>
          <a:p>
            <a:pPr lvl="1"/>
            <a:r>
              <a:rPr lang="en-US" dirty="0"/>
              <a:t>Simulated DBMS on NVM</a:t>
            </a:r>
          </a:p>
          <a:p>
            <a:pPr lvl="1"/>
            <a:r>
              <a:rPr lang="en-US" dirty="0"/>
              <a:t>Instant recovery by trading </a:t>
            </a:r>
            <a:br>
              <a:rPr lang="en-US" dirty="0"/>
            </a:br>
            <a:r>
              <a:rPr lang="en-US" dirty="0"/>
              <a:t>TX throughput vs recovery time 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% of data structures on SCM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 need for logging</a:t>
            </a:r>
            <a:br>
              <a:rPr lang="en-US" dirty="0"/>
            </a:br>
            <a:r>
              <a:rPr lang="en-US" dirty="0"/>
              <a:t>(everything is durable)</a:t>
            </a:r>
          </a:p>
          <a:p>
            <a:pPr lvl="1"/>
            <a:r>
              <a:rPr lang="en-US" dirty="0"/>
              <a:t>Continue TXs on recovery</a:t>
            </a:r>
          </a:p>
          <a:p>
            <a:pPr lvl="1"/>
            <a:endParaRPr lang="en-US" sz="1000" dirty="0"/>
          </a:p>
          <a:p>
            <a:r>
              <a:rPr lang="en-US" dirty="0"/>
              <a:t>Recovery Simulation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Memory: DBMS on Non-volatile Memory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022" y="1750405"/>
            <a:ext cx="4386679" cy="2020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908" y="881986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608255" y="734804"/>
            <a:ext cx="274320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Ismail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Oukid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Wolfgang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Lehner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Thomas Kissinger,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Thomas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Willhalm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Peter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Bumbulis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Instant Recovery for Main Memory Databases.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62" y="4809420"/>
            <a:ext cx="7763317" cy="15108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8194" y="4410590"/>
            <a:ext cx="156332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 for Rebuild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1997" y="4395842"/>
            <a:ext cx="272387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Continue TX,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Async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Rebuild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460" y="4833378"/>
            <a:ext cx="58535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0%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5329" y="4907119"/>
            <a:ext cx="58535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40%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35861" y="4971030"/>
            <a:ext cx="58535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34633" y="5437236"/>
            <a:ext cx="1170039" cy="5347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throughput</a:t>
            </a:r>
          </a:p>
        </p:txBody>
      </p:sp>
    </p:spTree>
    <p:extLst>
      <p:ext uri="{BB962C8B-B14F-4D97-AF65-F5344CB8AC3E}">
        <p14:creationId xmlns:p14="http://schemas.microsoft.com/office/powerpoint/2010/main" val="286532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NVM Logging and Recovery,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NVM with </a:t>
            </a:r>
            <a:r>
              <a:rPr lang="en-US" b="1" dirty="0">
                <a:solidFill>
                  <a:srgbClr val="7889FB"/>
                </a:solidFill>
              </a:rPr>
              <a:t>higher write throughput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Smaller gap sequential vs random</a:t>
            </a:r>
            <a:r>
              <a:rPr lang="en-US" dirty="0">
                <a:solidFill>
                  <a:schemeClr val="tx1"/>
                </a:solidFill>
              </a:rPr>
              <a:t> write throughput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Byte-addressable NVM </a:t>
            </a:r>
            <a:r>
              <a:rPr lang="en-US" dirty="0">
                <a:solidFill>
                  <a:schemeClr val="tx1"/>
                </a:solidFill>
              </a:rPr>
              <a:t>(no need for pages)</a:t>
            </a:r>
          </a:p>
          <a:p>
            <a:pPr lvl="1"/>
            <a:endParaRPr lang="en-US" dirty="0"/>
          </a:p>
          <a:p>
            <a:r>
              <a:rPr lang="en-US" dirty="0"/>
              <a:t>Write-Behind Logging</a:t>
            </a:r>
            <a:endParaRPr lang="en-US" b="0" dirty="0"/>
          </a:p>
          <a:p>
            <a:pPr lvl="1"/>
            <a:r>
              <a:rPr lang="en-US" dirty="0">
                <a:solidFill>
                  <a:schemeClr val="tx1"/>
                </a:solidFill>
              </a:rPr>
              <a:t>Leverage byte-addressable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NVM to reduce amount of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logged data on changes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Dirty tuple table (DTT) for tracking changes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never written to NVM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Update persistent data (SCM) + DTT on commit, log change metadata</a:t>
            </a:r>
          </a:p>
          <a:p>
            <a:pPr lvl="2"/>
            <a:r>
              <a:rPr lang="en-US" dirty="0" err="1"/>
              <a:t>c</a:t>
            </a:r>
            <a:r>
              <a:rPr lang="en-US" baseline="-25000" dirty="0" err="1"/>
              <a:t>p</a:t>
            </a:r>
            <a:r>
              <a:rPr lang="en-US" dirty="0"/>
              <a:t> timestamp – TXs durable on NVM </a:t>
            </a:r>
            <a:r>
              <a:rPr lang="en-US" dirty="0">
                <a:sym typeface="Wingdings" panose="05000000000000000000" pitchFamily="2" charset="2"/>
              </a:rPr>
              <a:t> log entry</a:t>
            </a:r>
            <a:endParaRPr lang="en-US" dirty="0"/>
          </a:p>
          <a:p>
            <a:pPr lvl="2"/>
            <a:r>
              <a:rPr lang="en-US" dirty="0"/>
              <a:t>c</a:t>
            </a:r>
            <a:r>
              <a:rPr lang="en-US" baseline="-25000" dirty="0"/>
              <a:t>d</a:t>
            </a:r>
            <a:r>
              <a:rPr lang="en-US" dirty="0"/>
              <a:t> timestamp – TX commit timestamp</a:t>
            </a:r>
          </a:p>
          <a:p>
            <a:pPr lvl="1"/>
            <a:r>
              <a:rPr lang="en-US" dirty="0"/>
              <a:t>Recovery: Ignore and GC TX changes in (</a:t>
            </a:r>
            <a:r>
              <a:rPr lang="en-US" dirty="0" err="1"/>
              <a:t>c</a:t>
            </a:r>
            <a:r>
              <a:rPr lang="en-US" baseline="-25000" dirty="0" err="1"/>
              <a:t>p</a:t>
            </a:r>
            <a:r>
              <a:rPr lang="en-US" dirty="0" err="1"/>
              <a:t>,c</a:t>
            </a:r>
            <a:r>
              <a:rPr lang="en-US" baseline="-25000" dirty="0" err="1"/>
              <a:t>d</a:t>
            </a:r>
            <a:r>
              <a:rPr lang="en-US" dirty="0"/>
              <a:t>) 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Memory: DBMS on Non-volatile Memory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583" y="1506833"/>
            <a:ext cx="49755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874624" y="1438737"/>
            <a:ext cx="23841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Arulraj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Matthew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Perron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Pavlo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Write-Behind Logging.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10(4)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702" y="2812389"/>
            <a:ext cx="4620165" cy="134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4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NVM Index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FPTree</a:t>
            </a:r>
            <a:r>
              <a:rPr lang="en-US" dirty="0"/>
              <a:t> </a:t>
            </a:r>
            <a:r>
              <a:rPr lang="en-US" b="0" dirty="0"/>
              <a:t>(Fingerprinting Persistent Tree)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Selective persistence: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Hybrid B</a:t>
            </a:r>
            <a:r>
              <a:rPr lang="en-US" baseline="30000" dirty="0"/>
              <a:t>+</a:t>
            </a:r>
            <a:r>
              <a:rPr lang="en-US" dirty="0"/>
              <a:t>-Tree with volatile</a:t>
            </a:r>
            <a:br>
              <a:rPr lang="en-US" dirty="0"/>
            </a:br>
            <a:r>
              <a:rPr lang="en-US" dirty="0"/>
              <a:t>inner and durable leaf nodes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Unsorted leaves </a:t>
            </a:r>
            <a:r>
              <a:rPr lang="en-US" dirty="0">
                <a:solidFill>
                  <a:schemeClr val="tx1"/>
                </a:solidFill>
              </a:rPr>
              <a:t>for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reduce # of writes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Fingerprinting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(1B hashes of in-leaf keys)</a:t>
            </a:r>
            <a:r>
              <a:rPr lang="en-US" dirty="0">
                <a:solidFill>
                  <a:srgbClr val="7889FB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Recovery: rebuild inner nodes</a:t>
            </a:r>
          </a:p>
          <a:p>
            <a:pPr lvl="1"/>
            <a:endParaRPr lang="en-US" dirty="0">
              <a:solidFill>
                <a:srgbClr val="7889FB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BzTree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Latch-free</a:t>
            </a:r>
            <a:r>
              <a:rPr lang="en-US" dirty="0">
                <a:solidFill>
                  <a:schemeClr val="tx1"/>
                </a:solidFill>
              </a:rPr>
              <a:t> B-tree for NVM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Multi-word compare-and-swap w/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persistence guarantees (</a:t>
            </a:r>
            <a:r>
              <a:rPr lang="en-US" dirty="0" err="1">
                <a:solidFill>
                  <a:schemeClr val="tx1"/>
                </a:solidFill>
                <a:latin typeface="Consolas" panose="020B0609020204030204" pitchFamily="49" charset="0"/>
              </a:rPr>
              <a:t>PMwCAS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Memory: DBMS on Non-volatile Memory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319" y="2184281"/>
            <a:ext cx="4562635" cy="17781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37987" y="3962402"/>
            <a:ext cx="111104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[BTW’2019]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781" y="1245145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29083" y="955922"/>
            <a:ext cx="293001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Ismail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Oukid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Johan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Lasperas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Anisoara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Nica, Thomas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Willhalm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Wolfgang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Lehner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FPTree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Hybrid SCM-DRAM Persistent and Concurrent B-Tree for Storage Class Memory.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781" y="502178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955458" y="4852739"/>
            <a:ext cx="330364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Arulraj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Justin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Levandoski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Umar Farooq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Minhas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Per-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Åke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Larson: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BzTree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High-Performance Latch-free Range Index for Non-Volatile Memory.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11(5)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404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Storage: </a:t>
            </a:r>
            <a:br>
              <a:rPr lang="en-US" dirty="0"/>
            </a:br>
            <a:r>
              <a:rPr lang="en-US" dirty="0"/>
              <a:t>DBMS on Computational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1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Computational Storage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SSD Architectures</a:t>
            </a:r>
          </a:p>
          <a:p>
            <a:pPr lvl="1"/>
            <a:r>
              <a:rPr lang="en-US" dirty="0"/>
              <a:t>(a) SSDs (solid-state drive)</a:t>
            </a:r>
          </a:p>
          <a:p>
            <a:pPr lvl="1"/>
            <a:r>
              <a:rPr lang="en-US" dirty="0"/>
              <a:t>(b) Smart SSDs</a:t>
            </a:r>
          </a:p>
          <a:p>
            <a:pPr lvl="1"/>
            <a:r>
              <a:rPr lang="en-US" dirty="0"/>
              <a:t>(c) Accelerators in the SSD I/O path (e.g., </a:t>
            </a:r>
            <a:r>
              <a:rPr lang="en-US" dirty="0" err="1"/>
              <a:t>Netezza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Background: FTL (flash translation layer)</a:t>
            </a:r>
          </a:p>
          <a:p>
            <a:pPr lvl="1"/>
            <a:r>
              <a:rPr lang="en-US" dirty="0"/>
              <a:t>SW or HW (controller) FTL for mapping of logical to physical addresses,</a:t>
            </a:r>
            <a:br>
              <a:rPr lang="en-US" dirty="0"/>
            </a:br>
            <a:r>
              <a:rPr lang="en-US" dirty="0"/>
              <a:t>wear-leveling, ECC, and bad block management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Storage: DBMS on Computational Storage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465" y="149514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633883" y="1435503"/>
            <a:ext cx="263504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[Antonio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Barbalace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Jaeyoung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Do: Computational Storage: Where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Are We Today?,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21" y="3153700"/>
            <a:ext cx="3586200" cy="19814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430" y="3204822"/>
            <a:ext cx="3354000" cy="1942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0376" y="2782530"/>
            <a:ext cx="33233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(a) SSD w/ controller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7032" y="2797278"/>
            <a:ext cx="33233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(b) SSD w/ co-processors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1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Programming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</a:p>
          <a:p>
            <a:pPr lvl="1"/>
            <a:r>
              <a:rPr lang="en-US" dirty="0" smtClean="0"/>
              <a:t>10 submissions by 14 students</a:t>
            </a:r>
          </a:p>
          <a:p>
            <a:pPr lvl="1"/>
            <a:r>
              <a:rPr lang="en-US" dirty="0" smtClean="0"/>
              <a:t>Achieved weighted speedups: </a:t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b="1" dirty="0" smtClean="0">
                <a:solidFill>
                  <a:schemeClr val="accent1"/>
                </a:solidFill>
              </a:rPr>
              <a:t>0.13x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7889FB"/>
                </a:solidFill>
              </a:rPr>
              <a:t>18.69x</a:t>
            </a:r>
            <a:r>
              <a:rPr lang="en-US" dirty="0" smtClean="0"/>
              <a:t>] @ 16 </a:t>
            </a:r>
            <a:r>
              <a:rPr lang="en-US" dirty="0" err="1" smtClean="0"/>
              <a:t>pcores</a:t>
            </a:r>
            <a:endParaRPr lang="en-US" dirty="0" smtClean="0"/>
          </a:p>
          <a:p>
            <a:pPr lvl="1"/>
            <a:r>
              <a:rPr lang="en-US" dirty="0" smtClean="0"/>
              <a:t>Spurious bugs and test failures</a:t>
            </a:r>
          </a:p>
          <a:p>
            <a:pPr marL="457200" lvl="1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smtClean="0"/>
              <a:t>Modified grading scheme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Results </a:t>
            </a:r>
            <a:r>
              <a:rPr lang="en-US" b="0" dirty="0" smtClean="0"/>
              <a:t>(available in </a:t>
            </a:r>
            <a:r>
              <a:rPr lang="en-US" b="0" dirty="0" err="1" smtClean="0"/>
              <a:t>TeachCenter</a:t>
            </a:r>
            <a:r>
              <a:rPr lang="en-US" b="0" dirty="0" smtClean="0"/>
              <a:t>)</a:t>
            </a:r>
            <a:endParaRPr lang="en-US" b="0" dirty="0"/>
          </a:p>
          <a:p>
            <a:pPr lvl="1"/>
            <a:r>
              <a:rPr lang="en-US" dirty="0" smtClean="0"/>
              <a:t>3 </a:t>
            </a:r>
            <a:r>
              <a:rPr lang="en-US" dirty="0"/>
              <a:t>projects met </a:t>
            </a:r>
            <a:r>
              <a:rPr lang="en-US" dirty="0" smtClean="0"/>
              <a:t>the original </a:t>
            </a:r>
            <a:r>
              <a:rPr lang="en-US" dirty="0"/>
              <a:t>performance </a:t>
            </a:r>
            <a:r>
              <a:rPr lang="en-US" dirty="0" smtClean="0"/>
              <a:t>threshold, but good effort</a:t>
            </a:r>
          </a:p>
          <a:p>
            <a:pPr lvl="1"/>
            <a:r>
              <a:rPr lang="en-US" b="1" dirty="0" smtClean="0">
                <a:solidFill>
                  <a:schemeClr val="accent1"/>
                </a:solidFill>
              </a:rPr>
              <a:t>Results:</a:t>
            </a:r>
            <a:r>
              <a:rPr lang="en-US" dirty="0" smtClean="0"/>
              <a:t> 100, 100, 100, 99, 91, 82, 80, 77, 71 | 1x revision</a:t>
            </a:r>
            <a:endParaRPr lang="en-US" dirty="0"/>
          </a:p>
          <a:p>
            <a:pPr lvl="1"/>
            <a:r>
              <a:rPr lang="en-US" b="1" dirty="0" smtClean="0">
                <a:solidFill>
                  <a:srgbClr val="7889FB"/>
                </a:solidFill>
              </a:rPr>
              <a:t>Top 3 Projects</a:t>
            </a:r>
          </a:p>
          <a:p>
            <a:pPr lvl="2"/>
            <a:r>
              <a:rPr lang="en-US" b="1" dirty="0" smtClean="0"/>
              <a:t>#</a:t>
            </a:r>
            <a:r>
              <a:rPr lang="en-US" b="1" dirty="0"/>
              <a:t>1 </a:t>
            </a:r>
            <a:r>
              <a:rPr lang="en-US" dirty="0" err="1"/>
              <a:t>Artem</a:t>
            </a:r>
            <a:r>
              <a:rPr lang="en-US" dirty="0"/>
              <a:t> </a:t>
            </a:r>
            <a:r>
              <a:rPr lang="en-US" dirty="0" err="1" smtClean="0"/>
              <a:t>Kroviakov</a:t>
            </a:r>
            <a:r>
              <a:rPr lang="en-US" dirty="0" smtClean="0"/>
              <a:t>					18.69x</a:t>
            </a:r>
          </a:p>
          <a:p>
            <a:pPr lvl="2"/>
            <a:r>
              <a:rPr lang="en-US" b="1" dirty="0" smtClean="0"/>
              <a:t>#2</a:t>
            </a:r>
            <a:r>
              <a:rPr lang="en-US" dirty="0" smtClean="0"/>
              <a:t> Alexander </a:t>
            </a:r>
            <a:r>
              <a:rPr lang="en-US" dirty="0" err="1" smtClean="0"/>
              <a:t>Hiebl</a:t>
            </a:r>
            <a:r>
              <a:rPr lang="en-US" dirty="0" smtClean="0"/>
              <a:t> / Julian </a:t>
            </a:r>
            <a:r>
              <a:rPr lang="en-US" dirty="0" err="1" smtClean="0"/>
              <a:t>Goeschl</a:t>
            </a:r>
            <a:r>
              <a:rPr lang="en-US" dirty="0" smtClean="0"/>
              <a:t> 		10.25x</a:t>
            </a:r>
          </a:p>
          <a:p>
            <a:pPr lvl="2"/>
            <a:r>
              <a:rPr lang="en-US" b="1" dirty="0" smtClean="0"/>
              <a:t>#3</a:t>
            </a:r>
            <a:r>
              <a:rPr lang="en-US" dirty="0" smtClean="0"/>
              <a:t> Kevin </a:t>
            </a:r>
            <a:r>
              <a:rPr lang="en-US" dirty="0" err="1" smtClean="0"/>
              <a:t>Innerebner</a:t>
            </a:r>
            <a:r>
              <a:rPr lang="en-US" dirty="0" smtClean="0"/>
              <a:t>					  8.12x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259732" y="1721264"/>
            <a:ext cx="1843551" cy="1182930"/>
          </a:xfrm>
          <a:prstGeom prst="line">
            <a:avLst/>
          </a:prstGeom>
          <a:ln w="190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339471" y="1721263"/>
            <a:ext cx="94697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+5 points </a:t>
            </a:r>
            <a:endParaRPr lang="en-US" dirty="0" smtClean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164027" y="1500987"/>
            <a:ext cx="3697098" cy="1920023"/>
            <a:chOff x="5164027" y="1500987"/>
            <a:chExt cx="3697098" cy="1920023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6007086" y="1500987"/>
              <a:ext cx="2" cy="14032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6007086" y="2904194"/>
              <a:ext cx="2854039" cy="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8103283" y="1618024"/>
              <a:ext cx="0" cy="128617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164027" y="2025029"/>
              <a:ext cx="852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Points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27072" y="3051678"/>
              <a:ext cx="906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Score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86149" y="1527726"/>
              <a:ext cx="533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12535" y="2683018"/>
              <a:ext cx="710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50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6259732" y="1622941"/>
              <a:ext cx="0" cy="128617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613171" y="2890680"/>
              <a:ext cx="980223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#</a:t>
              </a:r>
              <a:r>
                <a:rPr lang="en-US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pcores</a:t>
              </a:r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/2</a:t>
              </a:r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8103283" y="1721264"/>
              <a:ext cx="647427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113751" y="2895596"/>
              <a:ext cx="28471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6" y="5023585"/>
            <a:ext cx="970620" cy="901979"/>
          </a:xfrm>
          <a:prstGeom prst="rect">
            <a:avLst/>
          </a:prstGeom>
        </p:spPr>
      </p:pic>
      <p:sp>
        <p:nvSpPr>
          <p:cNvPr id="40" name="Right Brace 39"/>
          <p:cNvSpPr/>
          <p:nvPr/>
        </p:nvSpPr>
        <p:spPr>
          <a:xfrm>
            <a:off x="6833419" y="4798140"/>
            <a:ext cx="279262" cy="1127423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325032" y="4768644"/>
            <a:ext cx="1494599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Offers for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part-time 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RA positions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b="1" dirty="0" smtClean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DAPHNE</a:t>
            </a:r>
            <a:endParaRPr lang="en-US" b="1" dirty="0" smtClean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2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0" grpId="0" animBg="1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Processing on (Smart)SSDs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Query Processing on SSDs</a:t>
            </a:r>
          </a:p>
          <a:p>
            <a:pPr lvl="1"/>
            <a:r>
              <a:rPr lang="en-US" dirty="0"/>
              <a:t>Wide spectrum of work (index structures, out-of-core operations)</a:t>
            </a:r>
          </a:p>
          <a:p>
            <a:pPr lvl="1"/>
            <a:r>
              <a:rPr lang="en-US" dirty="0"/>
              <a:t>Handle </a:t>
            </a:r>
            <a:r>
              <a:rPr lang="en-US" b="1" dirty="0">
                <a:solidFill>
                  <a:schemeClr val="accent1"/>
                </a:solidFill>
              </a:rPr>
              <a:t>read/write asymmetry</a:t>
            </a:r>
            <a:r>
              <a:rPr lang="en-US" dirty="0"/>
              <a:t> and other properties </a:t>
            </a:r>
            <a:r>
              <a:rPr lang="en-US" dirty="0">
                <a:sym typeface="Wingdings" panose="05000000000000000000" pitchFamily="2" charset="2"/>
              </a:rPr>
              <a:t> perf/energy efficiency</a:t>
            </a:r>
            <a:r>
              <a:rPr lang="en-US" dirty="0"/>
              <a:t> </a:t>
            </a:r>
          </a:p>
          <a:p>
            <a:pPr lvl="1"/>
            <a:endParaRPr lang="en-US" sz="1000" dirty="0"/>
          </a:p>
          <a:p>
            <a:r>
              <a:rPr lang="en-US" dirty="0"/>
              <a:t>OLAP Query Processing on </a:t>
            </a:r>
            <a:r>
              <a:rPr lang="en-US" dirty="0" err="1"/>
              <a:t>SmartSSDs</a:t>
            </a:r>
            <a:endParaRPr lang="en-US" dirty="0"/>
          </a:p>
          <a:p>
            <a:pPr lvl="1"/>
            <a:r>
              <a:rPr lang="en-US" dirty="0"/>
              <a:t>Session-based protocol for SATA/SAS (</a:t>
            </a:r>
            <a:r>
              <a:rPr lang="en-US" dirty="0" err="1"/>
              <a:t>PCIe</a:t>
            </a:r>
            <a:r>
              <a:rPr lang="en-US" dirty="0"/>
              <a:t>) interface</a:t>
            </a:r>
            <a:br>
              <a:rPr lang="en-US" dirty="0"/>
            </a:br>
            <a:r>
              <a:rPr lang="en-US" dirty="0"/>
              <a:t>OPEN/CLOSE/GET (results, 10ms poll) </a:t>
            </a:r>
          </a:p>
          <a:p>
            <a:pPr lvl="1"/>
            <a:r>
              <a:rPr lang="en-US" dirty="0"/>
              <a:t>Coordinator/worker threads</a:t>
            </a:r>
          </a:p>
          <a:p>
            <a:pPr lvl="1"/>
            <a:r>
              <a:rPr lang="en-US" dirty="0"/>
              <a:t>Flash pages pinned into DRAM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Projection, selection and aggregation</a:t>
            </a:r>
          </a:p>
          <a:p>
            <a:pPr lvl="1"/>
            <a:endParaRPr lang="en-US" sz="1000" dirty="0"/>
          </a:p>
          <a:p>
            <a:r>
              <a:rPr lang="en-US" dirty="0"/>
              <a:t>OLTP Query Processing on </a:t>
            </a:r>
            <a:r>
              <a:rPr lang="en-US" dirty="0" err="1"/>
              <a:t>SmartSSDs</a:t>
            </a:r>
            <a:endParaRPr lang="en-US" dirty="0"/>
          </a:p>
          <a:p>
            <a:pPr lvl="1"/>
            <a:r>
              <a:rPr lang="en-US" dirty="0"/>
              <a:t>Small random writes cause huge write </a:t>
            </a:r>
            <a:br>
              <a:rPr lang="en-US" dirty="0"/>
            </a:br>
            <a:r>
              <a:rPr lang="en-US" dirty="0"/>
              <a:t>overhead on SSDs (</a:t>
            </a:r>
            <a:r>
              <a:rPr lang="en-US" b="1" dirty="0">
                <a:solidFill>
                  <a:schemeClr val="accent1"/>
                </a:solidFill>
              </a:rPr>
              <a:t>write amplification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Flash-append features, </a:t>
            </a:r>
            <a:r>
              <a:rPr lang="en-US" b="1" dirty="0">
                <a:solidFill>
                  <a:srgbClr val="7889FB"/>
                </a:solidFill>
              </a:rPr>
              <a:t>delta record area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via controlled data placement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Storage: DBMS on Computational Storage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320" y="3515601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66735" y="3260700"/>
            <a:ext cx="2861187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Jaeyoung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Do, Yang-Suk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Kee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Jignesh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M. Patel,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Chanik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Park,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Kwanghyun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Park, David J. DeWitt: Query processing on smart SSDs: opportunities and challenges.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320" y="5049234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279921" y="4813257"/>
            <a:ext cx="3048002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[Sergey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Hardock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Ilia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Petrov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Robert Gottstein, Alejandro P.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Buchmann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From In-Place Updates to In-Place Appends: Revisiting Out-of-Place Updates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on Flash.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4874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KV Stores on SSDs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Channel SSDs</a:t>
            </a:r>
          </a:p>
          <a:p>
            <a:pPr lvl="1"/>
            <a:r>
              <a:rPr lang="en-US" dirty="0"/>
              <a:t>Storage devices that let hosts control </a:t>
            </a:r>
            <a:br>
              <a:rPr lang="en-US" dirty="0"/>
            </a:br>
            <a:r>
              <a:rPr lang="en-US" dirty="0"/>
              <a:t>data placement and I/O scheduling</a:t>
            </a:r>
          </a:p>
          <a:p>
            <a:pPr lvl="1"/>
            <a:endParaRPr lang="en-US" sz="1200" dirty="0"/>
          </a:p>
          <a:p>
            <a:r>
              <a:rPr lang="en-US" dirty="0"/>
              <a:t>FTL Specialization for</a:t>
            </a:r>
            <a:br>
              <a:rPr lang="en-US" dirty="0"/>
            </a:br>
            <a:r>
              <a:rPr lang="en-US" dirty="0"/>
              <a:t>Log-structured </a:t>
            </a:r>
            <a:br>
              <a:rPr lang="en-US" dirty="0"/>
            </a:br>
            <a:r>
              <a:rPr lang="en-US" dirty="0"/>
              <a:t>Merge Trees (LSM)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Batched Writes @ MS</a:t>
            </a:r>
          </a:p>
          <a:p>
            <a:pPr lvl="1"/>
            <a:r>
              <a:rPr lang="en-US" dirty="0"/>
              <a:t>Log structuring in SSD controller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Storage: DBMS on Computational Storage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465" y="148004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299587" y="1430880"/>
            <a:ext cx="301272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[Ivan Luiz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Picoli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Niclas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Hedam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Philippe Bonnet, Pinar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Tözün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Open-Channel SSD (What is it Good For).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943" y="2606818"/>
            <a:ext cx="5339012" cy="2455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69" y="3776229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103846" y="3608497"/>
            <a:ext cx="239643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[Ivan Luiz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Picoli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Philippe Bonnet, Pinar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Tözün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LSM Management on Computational Storage.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DaMoN@SIGMOD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4320" y="5494588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965291" y="5338918"/>
            <a:ext cx="338634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Jaeyoung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Do, David B.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Lomet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Ivan Luiz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Picoli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Improving CPU I/O Performance via SSD Controller FTL Support for Batched Writes.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DaMoN@SIGMOD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571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Zoned Namespaces (ZNS)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333726" cy="4941101"/>
          </a:xfrm>
        </p:spPr>
        <p:txBody>
          <a:bodyPr/>
          <a:lstStyle/>
          <a:p>
            <a:r>
              <a:rPr lang="en-US" dirty="0"/>
              <a:t>Zoned Namespace</a:t>
            </a:r>
          </a:p>
          <a:p>
            <a:pPr lvl="1"/>
            <a:r>
              <a:rPr lang="en-US" b="1" dirty="0"/>
              <a:t>Motivation:</a:t>
            </a:r>
            <a:r>
              <a:rPr lang="en-US" dirty="0"/>
              <a:t> log-structured merge trees (KV-store), log-structured FS, </a:t>
            </a:r>
            <a:br>
              <a:rPr lang="en-US" dirty="0"/>
            </a:br>
            <a:r>
              <a:rPr lang="en-US" dirty="0"/>
              <a:t>with user-space data placement, garbage collection, metadata</a:t>
            </a:r>
          </a:p>
          <a:p>
            <a:pPr lvl="1"/>
            <a:r>
              <a:rPr lang="en-US" dirty="0"/>
              <a:t>Divide logical block device (LBA) into </a:t>
            </a:r>
            <a:r>
              <a:rPr lang="en-US" b="1" dirty="0">
                <a:solidFill>
                  <a:srgbClr val="7889FB"/>
                </a:solidFill>
              </a:rPr>
              <a:t>fixed-size zones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sequential write</a:t>
            </a:r>
            <a:r>
              <a:rPr lang="en-US" dirty="0"/>
              <a:t> per zone</a:t>
            </a:r>
          </a:p>
          <a:p>
            <a:pPr lvl="1"/>
            <a:endParaRPr lang="en-US" sz="1200" dirty="0"/>
          </a:p>
          <a:p>
            <a:r>
              <a:rPr lang="en-US" dirty="0"/>
              <a:t>Linux Stack</a:t>
            </a:r>
          </a:p>
          <a:p>
            <a:pPr lvl="1"/>
            <a:r>
              <a:rPr lang="en-US" dirty="0"/>
              <a:t>Zoned FS (e.g., F2FS)</a:t>
            </a:r>
          </a:p>
          <a:p>
            <a:pPr lvl="1"/>
            <a:r>
              <a:rPr lang="en-US" dirty="0"/>
              <a:t>ZNS-specific features</a:t>
            </a:r>
            <a:br>
              <a:rPr lang="en-US" dirty="0"/>
            </a:br>
            <a:r>
              <a:rPr lang="en-US" dirty="0"/>
              <a:t>(append, ZRWA, </a:t>
            </a:r>
            <a:br>
              <a:rPr lang="en-US" dirty="0"/>
            </a:br>
            <a:r>
              <a:rPr lang="en-US" dirty="0"/>
              <a:t>Simple Copy)</a:t>
            </a:r>
          </a:p>
          <a:p>
            <a:pPr lvl="1"/>
            <a:r>
              <a:rPr lang="en-US" dirty="0"/>
              <a:t>2 I/O paths</a:t>
            </a:r>
          </a:p>
          <a:p>
            <a:pPr lvl="2"/>
            <a:r>
              <a:rPr lang="en-US" dirty="0"/>
              <a:t>Zoned FS</a:t>
            </a:r>
          </a:p>
          <a:p>
            <a:pPr lvl="2"/>
            <a:r>
              <a:rPr lang="en-US" dirty="0"/>
              <a:t>Zoned Apps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Storage: DBMS on Computational Storage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20" y="2907865"/>
            <a:ext cx="5299812" cy="3354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693" y="815265"/>
            <a:ext cx="777472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44160" y="721064"/>
            <a:ext cx="271019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[Javier González: Zoned Namespaces - Use Cases, Standard and Linux Ecosystem,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SDC SNIA EMEA 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6749" y="5565059"/>
            <a:ext cx="260456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[Dev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Purandare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Append is Near: Log-based Data Management on ZNS SSDs,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62" y="5622109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48901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241"/>
          <a:stretch/>
        </p:blipFill>
        <p:spPr>
          <a:xfrm>
            <a:off x="6095999" y="4995279"/>
            <a:ext cx="2775127" cy="1368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 in Memory /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ZNS Simple Copy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Offload copy operation to SSD</a:t>
            </a:r>
          </a:p>
          <a:p>
            <a:pPr lvl="1"/>
            <a:r>
              <a:rPr lang="en-US" dirty="0"/>
              <a:t>Data moved directly by SSD controller </a:t>
            </a:r>
          </a:p>
          <a:p>
            <a:pPr lvl="1"/>
            <a:r>
              <a:rPr lang="en-US" dirty="0"/>
              <a:t>No </a:t>
            </a:r>
            <a:r>
              <a:rPr lang="en-US" dirty="0" err="1"/>
              <a:t>PCIe</a:t>
            </a:r>
            <a:r>
              <a:rPr lang="en-US" dirty="0"/>
              <a:t> data transfer, no CPU cycles spent</a:t>
            </a:r>
          </a:p>
          <a:p>
            <a:pPr lvl="1"/>
            <a:r>
              <a:rPr lang="en-US" dirty="0"/>
              <a:t>Applications: garbage collection </a:t>
            </a:r>
          </a:p>
          <a:p>
            <a:pPr lvl="1"/>
            <a:r>
              <a:rPr lang="en-US" dirty="0"/>
              <a:t>Under discussion in </a:t>
            </a:r>
            <a:r>
              <a:rPr lang="en-US" dirty="0" err="1"/>
              <a:t>NVMe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/>
              <a:t>DRAM </a:t>
            </a:r>
            <a:r>
              <a:rPr lang="en-US" dirty="0" err="1"/>
              <a:t>RowClone</a:t>
            </a:r>
            <a:endParaRPr lang="en-US" dirty="0"/>
          </a:p>
          <a:p>
            <a:pPr lvl="1"/>
            <a:r>
              <a:rPr lang="en-US" dirty="0"/>
              <a:t>Copy memory rows</a:t>
            </a:r>
            <a:br>
              <a:rPr lang="en-US" dirty="0"/>
            </a:br>
            <a:r>
              <a:rPr lang="en-US" dirty="0"/>
              <a:t>via row buffer</a:t>
            </a:r>
          </a:p>
          <a:p>
            <a:pPr lvl="1"/>
            <a:r>
              <a:rPr lang="en-US" dirty="0"/>
              <a:t>Within/across banks</a:t>
            </a:r>
          </a:p>
          <a:p>
            <a:pPr lvl="1"/>
            <a:r>
              <a:rPr lang="en-US" dirty="0"/>
              <a:t>Also used for</a:t>
            </a:r>
            <a:br>
              <a:rPr lang="en-US" dirty="0"/>
            </a:br>
            <a:r>
              <a:rPr lang="en-US" dirty="0"/>
              <a:t>row initialization</a:t>
            </a:r>
            <a:br>
              <a:rPr lang="en-US" dirty="0"/>
            </a:br>
            <a:r>
              <a:rPr lang="en-US" dirty="0"/>
              <a:t>(e.g., </a:t>
            </a:r>
            <a:r>
              <a:rPr lang="en-US" sz="1600" dirty="0" err="1">
                <a:latin typeface="Consolas" panose="020B0609020204030204" pitchFamily="49" charset="0"/>
              </a:rPr>
              <a:t>memset</a:t>
            </a:r>
            <a:r>
              <a:rPr lang="en-US" sz="1600" dirty="0">
                <a:latin typeface="Consolas" panose="020B0609020204030204" pitchFamily="49" charset="0"/>
              </a:rPr>
              <a:t>(0)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Low-cost HW ext.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Storage: DBMS on Computational Storage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442" y="1591143"/>
            <a:ext cx="2091718" cy="1619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693" y="815265"/>
            <a:ext cx="777472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344160" y="721064"/>
            <a:ext cx="271019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[Javier González: Zoned Namespaces - Use Cases, Standard and Linux Ecosystem,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SDC SNIA EMEA 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82560" y="1595120"/>
            <a:ext cx="93472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sources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82560" y="2499360"/>
            <a:ext cx="93472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target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807" y="3706550"/>
            <a:ext cx="2920026" cy="24003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4320" y="3908532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272981" y="3647768"/>
            <a:ext cx="2064774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Vivek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Seshadri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RowClone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fast and energy-efficient in-DRAM bulk data copy and initialization.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MICRO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3728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and Challenges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Caching</a:t>
            </a:r>
          </a:p>
          <a:p>
            <a:pPr lvl="1"/>
            <a:r>
              <a:rPr lang="en-US" dirty="0"/>
              <a:t>Buffer pools and distributed caching unaware of push-down</a:t>
            </a:r>
          </a:p>
          <a:p>
            <a:pPr lvl="1"/>
            <a:r>
              <a:rPr lang="en-US" dirty="0" err="1"/>
              <a:t>Prefiltering</a:t>
            </a:r>
            <a:r>
              <a:rPr lang="en-US" dirty="0"/>
              <a:t> in storage destroys caching and reuse </a:t>
            </a:r>
            <a:r>
              <a:rPr lang="en-US" dirty="0">
                <a:sym typeface="Wingdings" panose="05000000000000000000" pitchFamily="2" charset="2"/>
              </a:rPr>
              <a:t> cold analysis tasks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#2 Granularity</a:t>
            </a:r>
          </a:p>
          <a:p>
            <a:pPr lvl="1"/>
            <a:r>
              <a:rPr lang="en-US" dirty="0"/>
              <a:t>Page-oriented (fixed size) buffer pool for sequential I/O</a:t>
            </a:r>
          </a:p>
          <a:p>
            <a:pPr lvl="1"/>
            <a:r>
              <a:rPr lang="en-US" dirty="0"/>
              <a:t>Pre-filtering in storage destroys blocks </a:t>
            </a:r>
            <a:r>
              <a:rPr lang="en-US" dirty="0">
                <a:sym typeface="Wingdings" panose="05000000000000000000" pitchFamily="2" charset="2"/>
              </a:rPr>
              <a:t> variable length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#3 Practicability</a:t>
            </a:r>
          </a:p>
          <a:p>
            <a:pPr lvl="1"/>
            <a:r>
              <a:rPr lang="en-US" dirty="0"/>
              <a:t>Programmability/usability</a:t>
            </a:r>
          </a:p>
          <a:p>
            <a:pPr lvl="1"/>
            <a:r>
              <a:rPr lang="en-US" dirty="0"/>
              <a:t>Multi-tenant environments</a:t>
            </a:r>
          </a:p>
          <a:p>
            <a:pPr lvl="1"/>
            <a:r>
              <a:rPr lang="en-US" dirty="0"/>
              <a:t>Security concerns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Storage: DBMS on Computational Storage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063" y="420885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719481" y="4149213"/>
            <a:ext cx="263504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[Antonio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Barbalace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Jaeyoung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Do: Computational Storage: Where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Are We Today?,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3023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DAPHNE EU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889FB"/>
                </a:solidFill>
              </a:rPr>
              <a:t>DAPHNE: </a:t>
            </a:r>
            <a:r>
              <a:rPr lang="en-US" dirty="0"/>
              <a:t>Integrated Data Analysis Pipelines for Large-Scale </a:t>
            </a:r>
            <a:br>
              <a:rPr lang="en-US" dirty="0"/>
            </a:br>
            <a:r>
              <a:rPr lang="en-US" dirty="0"/>
              <a:t>Data Management, HPC, and Machine Learning </a:t>
            </a:r>
            <a:r>
              <a:rPr lang="en-US" b="0" dirty="0"/>
              <a:t>(</a:t>
            </a:r>
            <a:r>
              <a:rPr lang="en-US" b="0" dirty="0">
                <a:solidFill>
                  <a:schemeClr val="accent1"/>
                </a:solidFill>
              </a:rPr>
              <a:t>12/20-11/24</a:t>
            </a:r>
            <a:r>
              <a:rPr lang="en-US" b="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>
                <a:hlinkClick r:id="rId2"/>
              </a:rPr>
              <a:t>https://daphne-eu.eu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(</a:t>
            </a:r>
            <a:r>
              <a:rPr lang="en-US" dirty="0" smtClean="0"/>
              <a:t>old: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://daphne-eu.github.io/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29032" y="5127337"/>
            <a:ext cx="6400799" cy="103100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r">
              <a:lnSpc>
                <a:spcPts val="1400"/>
              </a:lnSpc>
            </a:pP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29032" y="3081818"/>
            <a:ext cx="6400799" cy="6296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r">
              <a:lnSpc>
                <a:spcPts val="1400"/>
              </a:lnSpc>
            </a:pP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23035" y="3168938"/>
            <a:ext cx="2942496" cy="478303"/>
          </a:xfrm>
          <a:prstGeom prst="rect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Use Cases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(ML4Sim, pipelines)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4351" y="3167237"/>
            <a:ext cx="2942496" cy="478303"/>
          </a:xfrm>
          <a:prstGeom prst="rect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Benchmarking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Analysis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29032" y="4086905"/>
            <a:ext cx="6400799" cy="95503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r">
              <a:lnSpc>
                <a:spcPts val="1400"/>
              </a:lnSpc>
            </a:pPr>
            <a:endPara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1435" y="4172297"/>
            <a:ext cx="1114841" cy="1900652"/>
          </a:xfrm>
          <a:prstGeom prst="rect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System Architecture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2960" y="4175150"/>
            <a:ext cx="4953887" cy="307495"/>
          </a:xfrm>
          <a:prstGeom prst="rect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DSL Abstraction and Compilation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80196" y="4560792"/>
            <a:ext cx="3536651" cy="407005"/>
          </a:xfrm>
          <a:prstGeom prst="rect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DSL Runtime and Lib / </a:t>
            </a:r>
            <a:b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Framework Integration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25474" y="3753082"/>
            <a:ext cx="3476441" cy="318036"/>
          </a:xfrm>
          <a:prstGeom prst="rect">
            <a:avLst/>
          </a:prstGeom>
          <a:noFill/>
        </p:spPr>
        <p:txBody>
          <a:bodyPr wrap="square" tIns="9144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dirty="0" err="1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DaphneLib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b="1" dirty="0" err="1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DaphneDSL</a:t>
            </a:r>
            <a:endParaRPr lang="en-US" sz="1600" b="1" dirty="0">
              <a:solidFill>
                <a:srgbClr val="F701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71152" y="5219829"/>
            <a:ext cx="4945695" cy="322755"/>
          </a:xfrm>
          <a:prstGeom prst="rect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Scheduling and Resource Sharing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2926" y="4495604"/>
            <a:ext cx="1373715" cy="497572"/>
          </a:xfrm>
          <a:prstGeom prst="rect">
            <a:avLst/>
          </a:prstGeom>
          <a:noFill/>
        </p:spPr>
        <p:txBody>
          <a:bodyPr wrap="square" tIns="9144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dirty="0" err="1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DaphneIR</a:t>
            </a:r>
            <a:r>
              <a:rPr lang="en-US" sz="1600" b="1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b="1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(MLIR-based?)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86195" y="5616255"/>
            <a:ext cx="2353093" cy="458121"/>
          </a:xfrm>
          <a:prstGeom prst="rect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Computational Storage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(Mem, SSD, Tape)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86349" y="5614828"/>
            <a:ext cx="2430498" cy="458121"/>
          </a:xfrm>
          <a:prstGeom prst="rect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HW Accelerator </a:t>
            </a:r>
            <a:b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Integration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(GPU, FPGA)</a:t>
            </a:r>
          </a:p>
        </p:txBody>
      </p:sp>
      <p:pic>
        <p:nvPicPr>
          <p:cNvPr id="21" name="Grafik 10" descr="C:\Users\bgstoettenmayr.KNOW\AppData\Local\Microsoft\Windows\INetCache\Content.MSO\4AE0DF4F.t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90966" y="4821851"/>
            <a:ext cx="942278" cy="501642"/>
          </a:xfrm>
          <a:prstGeom prst="rect">
            <a:avLst/>
          </a:prstGeom>
        </p:spPr>
      </p:pic>
      <p:pic>
        <p:nvPicPr>
          <p:cNvPr id="2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955248" y="2623690"/>
            <a:ext cx="756937" cy="323992"/>
          </a:xfrm>
          <a:prstGeom prst="rect">
            <a:avLst/>
          </a:prstGeom>
        </p:spPr>
      </p:pic>
      <p:pic>
        <p:nvPicPr>
          <p:cNvPr id="23" name="Grafik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295725" y="2555299"/>
            <a:ext cx="515010" cy="430105"/>
          </a:xfrm>
          <a:prstGeom prst="rect">
            <a:avLst/>
          </a:prstGeom>
        </p:spPr>
      </p:pic>
      <p:pic>
        <p:nvPicPr>
          <p:cNvPr id="24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28" y="4777963"/>
            <a:ext cx="1146700" cy="190987"/>
          </a:xfrm>
          <a:prstGeom prst="rect">
            <a:avLst/>
          </a:prstGeom>
        </p:spPr>
      </p:pic>
      <p:pic>
        <p:nvPicPr>
          <p:cNvPr id="25" name="Grafi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219611" y="2626135"/>
            <a:ext cx="664891" cy="3734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8080463" y="4074369"/>
            <a:ext cx="586430" cy="5864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2859047" y="2618065"/>
            <a:ext cx="628810" cy="342317"/>
          </a:xfrm>
          <a:prstGeom prst="rect">
            <a:avLst/>
          </a:prstGeom>
        </p:spPr>
      </p:pic>
      <p:pic>
        <p:nvPicPr>
          <p:cNvPr id="28" name="Grafik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24" y="6256146"/>
            <a:ext cx="613927" cy="404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https://itu.dk/kommunikation/Logo/ITU_logo_UK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3328055" y="6384341"/>
            <a:ext cx="1776133" cy="1951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3624586" y="2633051"/>
            <a:ext cx="628795" cy="298415"/>
          </a:xfrm>
          <a:prstGeom prst="rect">
            <a:avLst/>
          </a:prstGeom>
        </p:spPr>
      </p:pic>
      <p:pic>
        <p:nvPicPr>
          <p:cNvPr id="31" name="Grafik 2" descr="X:\Work General\SEKRETARIAT\Thill\logo_blau_TUD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5416163" y="6314714"/>
            <a:ext cx="1050277" cy="309904"/>
          </a:xfrm>
          <a:prstGeom prst="rect">
            <a:avLst/>
          </a:prstGeom>
        </p:spPr>
      </p:pic>
      <p:pic>
        <p:nvPicPr>
          <p:cNvPr id="32" name="Slika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 bwMode="auto">
          <a:xfrm>
            <a:off x="5115843" y="2606373"/>
            <a:ext cx="667087" cy="394687"/>
          </a:xfrm>
          <a:prstGeom prst="rect">
            <a:avLst/>
          </a:prstGeom>
        </p:spPr>
      </p:pic>
      <p:pic>
        <p:nvPicPr>
          <p:cNvPr id="33" name="Grafik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7793843" y="5137563"/>
            <a:ext cx="1094134" cy="355858"/>
          </a:xfrm>
          <a:prstGeom prst="rect">
            <a:avLst/>
          </a:prstGeom>
        </p:spPr>
      </p:pic>
      <p:pic>
        <p:nvPicPr>
          <p:cNvPr id="34" name="Grafik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572792" y="6232026"/>
            <a:ext cx="515010" cy="430105"/>
          </a:xfrm>
          <a:prstGeom prst="rect">
            <a:avLst/>
          </a:prstGeom>
        </p:spPr>
      </p:pic>
      <p:pic>
        <p:nvPicPr>
          <p:cNvPr id="36" name="Picture 2" descr="Grant from EU Horizon 2020 — BiotaTec">
            <a:extLst>
              <a:ext uri="{FF2B5EF4-FFF2-40B4-BE49-F238E27FC236}">
                <a16:creationId xmlns:a16="http://schemas.microsoft.com/office/drawing/2014/main" id="{DB9544AB-EAD9-4EEA-95E4-C79ACA609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237" y="1438940"/>
            <a:ext cx="673791" cy="4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fik 7">
            <a:extLst>
              <a:ext uri="{FF2B5EF4-FFF2-40B4-BE49-F238E27FC236}">
                <a16:creationId xmlns:a16="http://schemas.microsoft.com/office/drawing/2014/main" id="{0BAB783C-D132-4828-87AD-0890F05EAC0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256996" y="701801"/>
            <a:ext cx="1693987" cy="39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8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/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b="1" dirty="0">
                <a:solidFill>
                  <a:schemeClr val="accent1"/>
                </a:solidFill>
              </a:rPr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Recap: Basic HW Background</a:t>
            </a:r>
          </a:p>
          <a:p>
            <a:r>
              <a:rPr lang="en-US" dirty="0"/>
              <a:t>Compute: DBMS on GPUs, FPGAs, ASICs</a:t>
            </a:r>
          </a:p>
          <a:p>
            <a:r>
              <a:rPr lang="en-US" dirty="0"/>
              <a:t>Memory: DBMS on Non-volatile Memory</a:t>
            </a:r>
          </a:p>
          <a:p>
            <a:r>
              <a:rPr lang="en-US" dirty="0"/>
              <a:t>Storage: DBMS on Computational Storage</a:t>
            </a:r>
          </a:p>
          <a:p>
            <a:pPr lvl="1"/>
            <a:endParaRPr lang="en-US" sz="1600" dirty="0"/>
          </a:p>
          <a:p>
            <a:r>
              <a:rPr lang="en-US" dirty="0" smtClean="0">
                <a:solidFill>
                  <a:schemeClr val="tx1"/>
                </a:solidFill>
              </a:rPr>
              <a:t>#</a:t>
            </a:r>
            <a:r>
              <a:rPr lang="en-US" dirty="0">
                <a:solidFill>
                  <a:schemeClr val="tx1"/>
                </a:solidFill>
              </a:rPr>
              <a:t>2 Course Evaluation and Exam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Evaluation period: </a:t>
            </a:r>
            <a:r>
              <a:rPr lang="en-US" b="1" dirty="0">
                <a:solidFill>
                  <a:schemeClr val="accent1"/>
                </a:solidFill>
              </a:rPr>
              <a:t>Dec 15 – Jan 31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smtClean="0">
                <a:solidFill>
                  <a:schemeClr val="tx1"/>
                </a:solidFill>
              </a:rPr>
              <a:t>1/77)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Exam </a:t>
            </a:r>
            <a:r>
              <a:rPr lang="en-US" dirty="0" smtClean="0">
                <a:solidFill>
                  <a:schemeClr val="tx1"/>
                </a:solidFill>
              </a:rPr>
              <a:t>dates: </a:t>
            </a:r>
            <a:r>
              <a:rPr lang="en-US" b="1" dirty="0">
                <a:solidFill>
                  <a:schemeClr val="accent1"/>
                </a:solidFill>
              </a:rPr>
              <a:t>Feb </a:t>
            </a:r>
            <a:r>
              <a:rPr lang="en-US" b="1" dirty="0" smtClean="0">
                <a:solidFill>
                  <a:schemeClr val="accent1"/>
                </a:solidFill>
              </a:rPr>
              <a:t>07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b="1" dirty="0" smtClean="0">
                <a:solidFill>
                  <a:schemeClr val="accent1"/>
                </a:solidFill>
              </a:rPr>
              <a:t>08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b="1" dirty="0" smtClean="0">
                <a:solidFill>
                  <a:schemeClr val="accent1"/>
                </a:solidFill>
              </a:rPr>
              <a:t> 24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b="1" dirty="0" smtClean="0">
                <a:solidFill>
                  <a:schemeClr val="accent1"/>
                </a:solidFill>
              </a:rPr>
              <a:t>25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(oral exams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lvl="1"/>
            <a:endParaRPr lang="en-US" sz="1600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5999980" y="1163014"/>
            <a:ext cx="2956456" cy="12996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 algn="ctr"/>
            <a:r>
              <a:rPr lang="en-US" sz="7000" b="1" dirty="0">
                <a:solidFill>
                  <a:schemeClr val="accent1"/>
                </a:solidFill>
              </a:rPr>
              <a:t>Thanks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(please, participate in the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rgbClr val="7889FB"/>
                </a:solidFill>
              </a:rPr>
              <a:t>course evaluation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179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Recap: Basic HW Background</a:t>
            </a:r>
          </a:p>
          <a:p>
            <a:r>
              <a:rPr lang="en-US" dirty="0"/>
              <a:t>Compute: DBMS on GPUs, FPGAs, ASICs</a:t>
            </a:r>
          </a:p>
          <a:p>
            <a:r>
              <a:rPr lang="en-US" dirty="0"/>
              <a:t>Memory: DBMS on Non-volatile Memory</a:t>
            </a:r>
          </a:p>
          <a:p>
            <a:r>
              <a:rPr lang="en-US" dirty="0"/>
              <a:t>Storage: DBMS on Computational Storage</a:t>
            </a:r>
          </a:p>
        </p:txBody>
      </p:sp>
    </p:spTree>
    <p:extLst>
      <p:ext uri="{BB962C8B-B14F-4D97-AF65-F5344CB8AC3E}">
        <p14:creationId xmlns:p14="http://schemas.microsoft.com/office/powerpoint/2010/main" val="42762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Basic HW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CPU/Memory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DM Cluster </a:t>
            </a:r>
            <a:r>
              <a:rPr lang="en-US" b="0" dirty="0"/>
              <a:t>(scale-up)</a:t>
            </a:r>
          </a:p>
          <a:p>
            <a:pPr lvl="1"/>
            <a:r>
              <a:rPr lang="en-US" dirty="0"/>
              <a:t>Scale-up Intel Xeon Gold 6238R @ 2.2-4 </a:t>
            </a:r>
            <a:r>
              <a:rPr lang="en-US" dirty="0" err="1"/>
              <a:t>Ghz</a:t>
            </a:r>
            <a:r>
              <a:rPr lang="en-US" dirty="0"/>
              <a:t> (2 x 28 </a:t>
            </a:r>
            <a:r>
              <a:rPr lang="en-US" dirty="0" err="1"/>
              <a:t>pcores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2 x 56 </a:t>
            </a:r>
            <a:r>
              <a:rPr lang="en-US" b="1" dirty="0" err="1">
                <a:solidFill>
                  <a:schemeClr val="accent1"/>
                </a:solidFill>
              </a:rPr>
              <a:t>vcores</a:t>
            </a:r>
            <a:r>
              <a:rPr lang="en-US" dirty="0"/>
              <a:t>)</a:t>
            </a:r>
          </a:p>
          <a:p>
            <a:pPr lvl="1"/>
            <a:r>
              <a:rPr lang="da-DK" b="1" dirty="0">
                <a:solidFill>
                  <a:schemeClr val="accent1"/>
                </a:solidFill>
              </a:rPr>
              <a:t>768 GB</a:t>
            </a:r>
            <a:r>
              <a:rPr lang="da-DK" dirty="0"/>
              <a:t> HPE DDR4 RAM @ 2.933 GHz (12 x </a:t>
            </a:r>
            <a:r>
              <a:rPr lang="en-US" dirty="0"/>
              <a:t>64GB 2Rx4 PC4-2933Y-R</a:t>
            </a:r>
            <a:r>
              <a:rPr lang="da-DK" dirty="0"/>
              <a:t>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Hardware Background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1208" y="4158073"/>
            <a:ext cx="3943527" cy="2044997"/>
            <a:chOff x="251208" y="4158073"/>
            <a:chExt cx="3943527" cy="20449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994787" y="4340889"/>
              <a:ext cx="1386222" cy="3304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996461" y="4764594"/>
              <a:ext cx="1386222" cy="33049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998135" y="5198347"/>
              <a:ext cx="1386222" cy="33049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2805165" y="4342564"/>
              <a:ext cx="1386222" cy="33049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2806839" y="4766269"/>
              <a:ext cx="1386222" cy="33049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2808513" y="5200022"/>
              <a:ext cx="1386222" cy="330499"/>
            </a:xfrm>
            <a:prstGeom prst="rect">
              <a:avLst/>
            </a:prstGeom>
          </p:spPr>
        </p:pic>
        <p:cxnSp>
          <p:nvCxnSpPr>
            <p:cNvPr id="22" name="Straight Connector 21"/>
            <p:cNvCxnSpPr>
              <a:stCxn id="7" idx="3"/>
              <a:endCxn id="58" idx="2"/>
            </p:cNvCxnSpPr>
            <p:nvPr/>
          </p:nvCxnSpPr>
          <p:spPr>
            <a:xfrm flipV="1">
              <a:off x="2381009" y="4158073"/>
              <a:ext cx="212043" cy="348066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9" idx="3"/>
              <a:endCxn id="58" idx="2"/>
            </p:cNvCxnSpPr>
            <p:nvPr/>
          </p:nvCxnSpPr>
          <p:spPr>
            <a:xfrm flipV="1">
              <a:off x="2382683" y="4158073"/>
              <a:ext cx="210369" cy="771771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0" idx="3"/>
              <a:endCxn id="58" idx="2"/>
            </p:cNvCxnSpPr>
            <p:nvPr/>
          </p:nvCxnSpPr>
          <p:spPr>
            <a:xfrm flipV="1">
              <a:off x="2384357" y="4158073"/>
              <a:ext cx="208695" cy="1205524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1" idx="1"/>
              <a:endCxn id="58" idx="2"/>
            </p:cNvCxnSpPr>
            <p:nvPr/>
          </p:nvCxnSpPr>
          <p:spPr>
            <a:xfrm flipH="1" flipV="1">
              <a:off x="2593052" y="4158073"/>
              <a:ext cx="212113" cy="349741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2" idx="1"/>
              <a:endCxn id="58" idx="2"/>
            </p:cNvCxnSpPr>
            <p:nvPr/>
          </p:nvCxnSpPr>
          <p:spPr>
            <a:xfrm flipH="1" flipV="1">
              <a:off x="2593052" y="4158073"/>
              <a:ext cx="213787" cy="773446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13" idx="1"/>
              <a:endCxn id="58" idx="2"/>
            </p:cNvCxnSpPr>
            <p:nvPr/>
          </p:nvCxnSpPr>
          <p:spPr>
            <a:xfrm flipH="1" flipV="1">
              <a:off x="2593052" y="4158073"/>
              <a:ext cx="215461" cy="1207199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009674" y="5556739"/>
              <a:ext cx="1155560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6 memory channels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51208" y="4589874"/>
              <a:ext cx="653143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ECC RAM</a:t>
              </a:r>
            </a:p>
          </p:txBody>
        </p:sp>
      </p:grpSp>
      <p:cxnSp>
        <p:nvCxnSpPr>
          <p:cNvPr id="55" name="Straight Connector 54"/>
          <p:cNvCxnSpPr>
            <a:stCxn id="85" idx="1"/>
            <a:endCxn id="58" idx="3"/>
          </p:cNvCxnSpPr>
          <p:nvPr/>
        </p:nvCxnSpPr>
        <p:spPr>
          <a:xfrm flipH="1" flipV="1">
            <a:off x="3122078" y="3447414"/>
            <a:ext cx="2822293" cy="1676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25" y="2736755"/>
            <a:ext cx="1058053" cy="14213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75133" y="4159749"/>
            <a:ext cx="4049497" cy="2044997"/>
            <a:chOff x="4875133" y="4159749"/>
            <a:chExt cx="4049497" cy="2044997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4875133" y="4342565"/>
              <a:ext cx="1386222" cy="330499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4876807" y="4766270"/>
              <a:ext cx="1386222" cy="33049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4878481" y="5200023"/>
              <a:ext cx="1386222" cy="330499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6685511" y="4344240"/>
              <a:ext cx="1386222" cy="330499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6687185" y="4767945"/>
              <a:ext cx="1386222" cy="330499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6" b="32655"/>
            <a:stretch/>
          </p:blipFill>
          <p:spPr>
            <a:xfrm>
              <a:off x="6688859" y="5201698"/>
              <a:ext cx="1386222" cy="330499"/>
            </a:xfrm>
            <a:prstGeom prst="rect">
              <a:avLst/>
            </a:prstGeom>
          </p:spPr>
        </p:pic>
        <p:cxnSp>
          <p:nvCxnSpPr>
            <p:cNvPr id="77" name="Straight Connector 76"/>
            <p:cNvCxnSpPr>
              <a:stCxn id="71" idx="3"/>
              <a:endCxn id="85" idx="2"/>
            </p:cNvCxnSpPr>
            <p:nvPr/>
          </p:nvCxnSpPr>
          <p:spPr>
            <a:xfrm flipV="1">
              <a:off x="6261355" y="4159749"/>
              <a:ext cx="212043" cy="348066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2" idx="3"/>
              <a:endCxn id="85" idx="2"/>
            </p:cNvCxnSpPr>
            <p:nvPr/>
          </p:nvCxnSpPr>
          <p:spPr>
            <a:xfrm flipV="1">
              <a:off x="6263029" y="4159749"/>
              <a:ext cx="210369" cy="771771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73" idx="3"/>
              <a:endCxn id="85" idx="2"/>
            </p:cNvCxnSpPr>
            <p:nvPr/>
          </p:nvCxnSpPr>
          <p:spPr>
            <a:xfrm flipV="1">
              <a:off x="6264703" y="4159749"/>
              <a:ext cx="208695" cy="1205524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74" idx="1"/>
              <a:endCxn id="85" idx="2"/>
            </p:cNvCxnSpPr>
            <p:nvPr/>
          </p:nvCxnSpPr>
          <p:spPr>
            <a:xfrm flipH="1" flipV="1">
              <a:off x="6473398" y="4159749"/>
              <a:ext cx="212113" cy="349741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5" idx="1"/>
              <a:endCxn id="85" idx="2"/>
            </p:cNvCxnSpPr>
            <p:nvPr/>
          </p:nvCxnSpPr>
          <p:spPr>
            <a:xfrm flipH="1" flipV="1">
              <a:off x="6473398" y="4159749"/>
              <a:ext cx="213787" cy="773446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76" idx="1"/>
              <a:endCxn id="85" idx="2"/>
            </p:cNvCxnSpPr>
            <p:nvPr/>
          </p:nvCxnSpPr>
          <p:spPr>
            <a:xfrm flipH="1" flipV="1">
              <a:off x="6473398" y="4159749"/>
              <a:ext cx="215461" cy="1207199"/>
            </a:xfrm>
            <a:prstGeom prst="line">
              <a:avLst/>
            </a:prstGeom>
            <a:ln w="19050"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5910113" y="5558415"/>
              <a:ext cx="1155560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6 memory channels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271487" y="4591550"/>
              <a:ext cx="653143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ECC RAM</a:t>
              </a: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371" y="2738431"/>
            <a:ext cx="1058053" cy="1421318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7095409" y="697350"/>
            <a:ext cx="179865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https://en.wikichip.org/wiki/intel/xeon_gold/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6238r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8" name="Rectangle 87"/>
          <p:cNvSpPr/>
          <p:nvPr/>
        </p:nvSpPr>
        <p:spPr>
          <a:xfrm>
            <a:off x="3370860" y="2721825"/>
            <a:ext cx="2370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Ultra Path Interconnect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(UPI)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748036" y="3506875"/>
            <a:ext cx="1627833" cy="38183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20.4 GB/s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44411" y="3689422"/>
            <a:ext cx="16278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21.9 GB/s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(132 GB/s)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916763" y="3691098"/>
            <a:ext cx="16278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21.9 GB/s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(132 GB/s)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93880" y="2474921"/>
            <a:ext cx="175570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Non-Uniform Memory Architecture </a:t>
            </a:r>
          </a:p>
        </p:txBody>
      </p:sp>
    </p:spTree>
    <p:extLst>
      <p:ext uri="{BB962C8B-B14F-4D97-AF65-F5344CB8AC3E}">
        <p14:creationId xmlns:p14="http://schemas.microsoft.com/office/powerpoint/2010/main" val="23105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CPU/Memory Architecture,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DM Cluster</a:t>
            </a:r>
          </a:p>
          <a:p>
            <a:pPr lvl="1"/>
            <a:r>
              <a:rPr lang="en-US" dirty="0"/>
              <a:t>Scale-up Intel Xeon Gold 6238R @ 2.2-4 GHz (2 x 28 </a:t>
            </a:r>
            <a:r>
              <a:rPr lang="en-US" dirty="0" err="1"/>
              <a:t>pcores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2 x 56 </a:t>
            </a:r>
            <a:r>
              <a:rPr lang="en-US" b="1" dirty="0" err="1">
                <a:solidFill>
                  <a:schemeClr val="accent1"/>
                </a:solidFill>
              </a:rPr>
              <a:t>vcores</a:t>
            </a:r>
            <a:r>
              <a:rPr lang="en-US" dirty="0"/>
              <a:t>)</a:t>
            </a:r>
          </a:p>
          <a:p>
            <a:pPr lvl="1"/>
            <a:r>
              <a:rPr lang="da-DK" b="1" dirty="0">
                <a:solidFill>
                  <a:schemeClr val="accent1"/>
                </a:solidFill>
              </a:rPr>
              <a:t>768 GB</a:t>
            </a:r>
            <a:r>
              <a:rPr lang="da-DK" dirty="0"/>
              <a:t> HPE DDR4 RAM @ 2.933 GHz (12 x </a:t>
            </a:r>
            <a:r>
              <a:rPr lang="en-US" dirty="0"/>
              <a:t>64GB 2Rx4 PC4-2933Y-R</a:t>
            </a:r>
            <a:r>
              <a:rPr lang="da-DK" dirty="0"/>
              <a:t>)</a:t>
            </a:r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  <a:p>
            <a:r>
              <a:rPr lang="da-DK" dirty="0"/>
              <a:t>Cache Coherence Protocols </a:t>
            </a:r>
            <a:r>
              <a:rPr lang="da-DK" b="0" dirty="0"/>
              <a:t>(e.g., dictionary, snooping)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Hardware Background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3145964"/>
            <a:ext cx="1058053" cy="14213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83393" y="4471517"/>
            <a:ext cx="5586884" cy="542611"/>
          </a:xfrm>
          <a:prstGeom prst="rect">
            <a:avLst/>
          </a:prstGeom>
          <a:solidFill>
            <a:srgbClr val="7889F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Shared L3 Cache (38.5 MB)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452" y="4732774"/>
            <a:ext cx="191923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Micro Architecture: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 Lake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‘19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1778778" y="4567282"/>
            <a:ext cx="904132" cy="446846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783393" y="2692959"/>
            <a:ext cx="1929284" cy="168812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0</a:t>
            </a:r>
          </a:p>
          <a:p>
            <a:pPr algn="ctr"/>
            <a:endParaRPr lang="en-US" sz="1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75489" y="2692959"/>
            <a:ext cx="994787" cy="168812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27</a:t>
            </a: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76892" y="2692959"/>
            <a:ext cx="994787" cy="168812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26</a:t>
            </a: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95600" y="3765138"/>
            <a:ext cx="1706545" cy="527187"/>
          </a:xfrm>
          <a:prstGeom prst="rect">
            <a:avLst/>
          </a:prstGeom>
          <a:solidFill>
            <a:srgbClr val="7889F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L2 Cache (1MB)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36873" y="3154336"/>
            <a:ext cx="781017" cy="538787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8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L1i (32KB)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72560" y="3156012"/>
            <a:ext cx="781017" cy="538787"/>
          </a:xfrm>
          <a:prstGeom prst="rect">
            <a:avLst/>
          </a:prstGeom>
          <a:solidFill>
            <a:srgbClr val="7889FB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8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L1d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(32KB)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778778" y="2692959"/>
            <a:ext cx="904132" cy="453005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44273" y="3315958"/>
            <a:ext cx="823965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11388" y="5335674"/>
            <a:ext cx="180198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do we need a cache hierarchy?</a:t>
            </a:r>
          </a:p>
        </p:txBody>
      </p:sp>
    </p:spTree>
    <p:extLst>
      <p:ext uri="{BB962C8B-B14F-4D97-AF65-F5344CB8AC3E}">
        <p14:creationId xmlns:p14="http://schemas.microsoft.com/office/powerpoint/2010/main" val="106840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CPU (Core) Microarchitecture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Nehalem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Frontend:</a:t>
            </a:r>
            <a:r>
              <a:rPr lang="en-US" dirty="0"/>
              <a:t> Instruction Fetch, </a:t>
            </a:r>
            <a:br>
              <a:rPr lang="en-US" dirty="0"/>
            </a:br>
            <a:r>
              <a:rPr lang="en-US" dirty="0"/>
              <a:t>Pre-Decode, and Decode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Backend: </a:t>
            </a:r>
            <a:r>
              <a:rPr lang="en-US" dirty="0"/>
              <a:t>Rename/Allocate,</a:t>
            </a:r>
            <a:br>
              <a:rPr lang="en-US" dirty="0"/>
            </a:br>
            <a:r>
              <a:rPr lang="en-US" dirty="0"/>
              <a:t>Scheduler, Execute</a:t>
            </a:r>
          </a:p>
          <a:p>
            <a:pPr lvl="1"/>
            <a:r>
              <a:rPr lang="en-US" dirty="0"/>
              <a:t>Out-of-Order Execution </a:t>
            </a:r>
            <a:br>
              <a:rPr lang="en-US" dirty="0"/>
            </a:br>
            <a:r>
              <a:rPr lang="en-US" dirty="0"/>
              <a:t>Engine </a:t>
            </a:r>
            <a:r>
              <a:rPr lang="en-US" b="0" dirty="0"/>
              <a:t>(</a:t>
            </a:r>
            <a:r>
              <a:rPr lang="en-US" dirty="0"/>
              <a:t>128b FP </a:t>
            </a:r>
            <a:r>
              <a:rPr lang="en-US" dirty="0" err="1"/>
              <a:t>Mult</a:t>
            </a:r>
            <a:r>
              <a:rPr lang="en-US" dirty="0"/>
              <a:t>/Add</a:t>
            </a:r>
            <a:r>
              <a:rPr lang="en-US" b="0" dirty="0"/>
              <a:t>)</a:t>
            </a:r>
          </a:p>
          <a:p>
            <a:pPr lvl="1"/>
            <a:endParaRPr lang="en-US" dirty="0"/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sz="1000" dirty="0"/>
          </a:p>
          <a:p>
            <a:r>
              <a:rPr lang="en-US" dirty="0"/>
              <a:t>SIMD Processing</a:t>
            </a:r>
          </a:p>
          <a:p>
            <a:pPr lvl="1"/>
            <a:r>
              <a:rPr lang="en-US" dirty="0"/>
              <a:t>Single-instruction, multiple data</a:t>
            </a:r>
          </a:p>
          <a:p>
            <a:pPr lvl="1"/>
            <a:r>
              <a:rPr lang="en-US" dirty="0"/>
              <a:t>Process the same operation on </a:t>
            </a:r>
            <a:br>
              <a:rPr lang="en-US" dirty="0"/>
            </a:br>
            <a:r>
              <a:rPr lang="en-US" dirty="0"/>
              <a:t>multiple elements at a time</a:t>
            </a:r>
          </a:p>
          <a:p>
            <a:pPr lvl="1"/>
            <a:r>
              <a:rPr lang="en-US" dirty="0"/>
              <a:t>Data/instruction parallelism </a:t>
            </a:r>
          </a:p>
          <a:p>
            <a:pPr lvl="1"/>
            <a:r>
              <a:rPr lang="en-US" dirty="0"/>
              <a:t>Example: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VFMADD132PD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Hardware Background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531" y="1206010"/>
            <a:ext cx="4650083" cy="3202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90" y="3575413"/>
            <a:ext cx="561452" cy="722376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07250" y="3565365"/>
            <a:ext cx="289124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[M. E.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Thomadakis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Architecture of the  Nehalem Processor and Nehalem EP SMP Platforms, Report, 2010]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2714" y="4598915"/>
            <a:ext cx="354208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2009 Nehalem: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128b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(2xFP64)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2012 Sandy Bridge: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(4xFP64)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2017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Skylake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512b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(8xFP64)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124658" y="5624336"/>
            <a:ext cx="3793295" cy="1129886"/>
            <a:chOff x="5124658" y="2794439"/>
            <a:chExt cx="3793295" cy="1129886"/>
          </a:xfrm>
        </p:grpSpPr>
        <p:sp>
          <p:nvSpPr>
            <p:cNvPr id="10" name="Rectangle 9"/>
            <p:cNvSpPr/>
            <p:nvPr/>
          </p:nvSpPr>
          <p:spPr>
            <a:xfrm>
              <a:off x="5840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45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50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550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598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364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669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74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842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147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51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7566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614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66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671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975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843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48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453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7583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631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67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672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977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36157" y="307937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37832" y="333225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29459" y="3554993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124658" y="2794439"/>
              <a:ext cx="37932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nsolas" panose="020B0609020204030204" pitchFamily="49" charset="0"/>
                </a:rPr>
                <a:t>c = </a:t>
              </a:r>
              <a:r>
                <a:rPr lang="en-US" b="1" dirty="0">
                  <a:latin typeface="Consolas" panose="020B0609020204030204" pitchFamily="49" charset="0"/>
                </a:rPr>
                <a:t>_mm512_fmadd_pd</a:t>
              </a:r>
              <a:r>
                <a:rPr lang="en-US" dirty="0">
                  <a:latin typeface="Consolas" panose="020B0609020204030204" pitchFamily="49" charset="0"/>
                </a:rPr>
                <a:t>(a, b);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5134706" y="3084844"/>
            <a:ext cx="1330579" cy="30145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8"/>
          <a:stretch/>
        </p:blipFill>
        <p:spPr>
          <a:xfrm>
            <a:off x="6184135" y="2522244"/>
            <a:ext cx="2677549" cy="1550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Storage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Storage</a:t>
            </a:r>
          </a:p>
          <a:p>
            <a:pPr lvl="1"/>
            <a:r>
              <a:rPr lang="en-US" dirty="0"/>
              <a:t>Main Memory (volatile, often charge-based)</a:t>
            </a:r>
          </a:p>
          <a:p>
            <a:pPr lvl="1"/>
            <a:r>
              <a:rPr lang="en-US" dirty="0"/>
              <a:t>Capacitors leak charge </a:t>
            </a:r>
            <a:r>
              <a:rPr lang="en-US" dirty="0">
                <a:sym typeface="Wingdings" panose="05000000000000000000" pitchFamily="2" charset="2"/>
              </a:rPr>
              <a:t> periodic refresh (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~64ms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Secondary Storage </a:t>
            </a:r>
            <a:r>
              <a:rPr lang="en-US" b="0" dirty="0"/>
              <a:t>(non-volatile storage)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HDD:</a:t>
            </a:r>
            <a:r>
              <a:rPr lang="en-US" dirty="0"/>
              <a:t> hard disk drive (magnetic, rotating platters)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SSD:</a:t>
            </a:r>
            <a:r>
              <a:rPr lang="en-US" dirty="0"/>
              <a:t> solid-state drives (flash memory)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NVM:</a:t>
            </a:r>
            <a:r>
              <a:rPr lang="en-US" dirty="0"/>
              <a:t> non-volatile memory (flash/resistive)</a:t>
            </a:r>
          </a:p>
          <a:p>
            <a:pPr lvl="1"/>
            <a:endParaRPr lang="en-US" dirty="0"/>
          </a:p>
          <a:p>
            <a:r>
              <a:rPr lang="en-US" dirty="0"/>
              <a:t>Tertiary Storage </a:t>
            </a:r>
            <a:r>
              <a:rPr lang="en-US" b="0" dirty="0"/>
              <a:t>(archival mass storage)</a:t>
            </a:r>
          </a:p>
          <a:p>
            <a:pPr lvl="1"/>
            <a:r>
              <a:rPr lang="en-US" dirty="0"/>
              <a:t>Optical disks (special materials), Magneto-optical disks</a:t>
            </a:r>
          </a:p>
          <a:p>
            <a:pPr lvl="1"/>
            <a:r>
              <a:rPr lang="en-US" dirty="0"/>
              <a:t>Tape drives: magnetic tape w/ high capacity cartridges 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 Hardware Background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6" b="32655"/>
          <a:stretch/>
        </p:blipFill>
        <p:spPr>
          <a:xfrm>
            <a:off x="7511636" y="1500555"/>
            <a:ext cx="1386222" cy="330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6" b="32655"/>
          <a:stretch/>
        </p:blipFill>
        <p:spPr>
          <a:xfrm>
            <a:off x="7392732" y="1632859"/>
            <a:ext cx="1386222" cy="330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6" b="32655"/>
          <a:stretch/>
        </p:blipFill>
        <p:spPr>
          <a:xfrm>
            <a:off x="7223585" y="1745065"/>
            <a:ext cx="1386222" cy="330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55" y="2517849"/>
            <a:ext cx="916509" cy="6075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6687"/>
          <a:stretch/>
        </p:blipFill>
        <p:spPr>
          <a:xfrm>
            <a:off x="6852974" y="4447425"/>
            <a:ext cx="2085075" cy="10164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78701" y="727314"/>
            <a:ext cx="222068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Perf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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per GB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2926" y="5603775"/>
            <a:ext cx="45364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401176" y="5543485"/>
            <a:ext cx="352303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[Thomas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Hahmann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Hans Weber, Erhard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Diedrich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Gunter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Schreier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SENTINEL-1 AND SENTINEL-3-OLCI PAC AT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ESA-SP 722,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02816" y="5573631"/>
            <a:ext cx="119046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50PB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tape library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7274" y="5594489"/>
            <a:ext cx="186539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do we need a storage hierarchy?</a:t>
            </a:r>
          </a:p>
        </p:txBody>
      </p:sp>
    </p:spTree>
    <p:extLst>
      <p:ext uri="{BB962C8B-B14F-4D97-AF65-F5344CB8AC3E}">
        <p14:creationId xmlns:p14="http://schemas.microsoft.com/office/powerpoint/2010/main" val="87475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TU-Graz-Powerpoint-Standard-Juli2018-v4</Template>
  <TotalTime>28544</TotalTime>
  <Words>2707</Words>
  <Application>Microsoft Office PowerPoint</Application>
  <PresentationFormat>On-screen Show (4:3)</PresentationFormat>
  <Paragraphs>571</Paragraphs>
  <Slides>36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ＭＳ Ｐゴシック</vt:lpstr>
      <vt:lpstr>Arial</vt:lpstr>
      <vt:lpstr>Calibri</vt:lpstr>
      <vt:lpstr>Consolas</vt:lpstr>
      <vt:lpstr>Wingdings</vt:lpstr>
      <vt:lpstr>TU Graz Standard</vt:lpstr>
      <vt:lpstr>Architecture of DB Systems 12 Modern Storage &amp; HW Accelerators</vt:lpstr>
      <vt:lpstr>Announcements/Org</vt:lpstr>
      <vt:lpstr>Summary Programming Projects</vt:lpstr>
      <vt:lpstr>Agenda</vt:lpstr>
      <vt:lpstr>Recap: Basic HW Background</vt:lpstr>
      <vt:lpstr>Basic CPU/Memory Architecture</vt:lpstr>
      <vt:lpstr>Basic CPU/Memory Architecture, cont.</vt:lpstr>
      <vt:lpstr>CPU (Core) Microarchitecture</vt:lpstr>
      <vt:lpstr>Basic Storage Architecture</vt:lpstr>
      <vt:lpstr>HW Challenges</vt:lpstr>
      <vt:lpstr>Compute:  DBMS on GPUs, FPGAs, ASICs</vt:lpstr>
      <vt:lpstr>Towards Specialized Hardware </vt:lpstr>
      <vt:lpstr>Graphics Processing Units (GPUs)</vt:lpstr>
      <vt:lpstr>GPU Join Processing</vt:lpstr>
      <vt:lpstr>GPU Query Compilation</vt:lpstr>
      <vt:lpstr>GPU Query Processing on new Link Technologies</vt:lpstr>
      <vt:lpstr>Field-Programmable Gate Arrays (FPGAs)</vt:lpstr>
      <vt:lpstr>FPGAs in Microsoft’s Data Centers</vt:lpstr>
      <vt:lpstr>FPGA Query Processing</vt:lpstr>
      <vt:lpstr>Application-Specific Integrated Circuit (ASICs)</vt:lpstr>
      <vt:lpstr>Memory:  DBMS on Non-volatile Memory</vt:lpstr>
      <vt:lpstr>Overview Non-Volatile Memory (NVM)</vt:lpstr>
      <vt:lpstr>Overview Non-Volatile Memory (NVM), cont.</vt:lpstr>
      <vt:lpstr>NVM Durability Guarantees</vt:lpstr>
      <vt:lpstr>NVM Logging and Recovery</vt:lpstr>
      <vt:lpstr>NVM Logging and Recovery, cont.</vt:lpstr>
      <vt:lpstr>NVM Index Structures</vt:lpstr>
      <vt:lpstr>Storage:  DBMS on Computational Storage</vt:lpstr>
      <vt:lpstr>Overview Computational Storage</vt:lpstr>
      <vt:lpstr>Query Processing on (Smart)SSDs</vt:lpstr>
      <vt:lpstr>KV Stores on SSDs</vt:lpstr>
      <vt:lpstr>Zoned Namespaces (ZNS)</vt:lpstr>
      <vt:lpstr>Copy in Memory / Storage</vt:lpstr>
      <vt:lpstr>Problems and Challenges </vt:lpstr>
      <vt:lpstr>Excursus: DAPHNE EU Project</vt:lpstr>
      <vt:lpstr>Summary and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ADBS - 12 Modern Storage &amp; HW Accelerators</dc:title>
  <dc:subject/>
  <dc:creator>mboehm</dc:creator>
  <cp:keywords/>
  <dc:description/>
  <cp:lastModifiedBy>mboehm</cp:lastModifiedBy>
  <cp:revision>1375</cp:revision>
  <cp:lastPrinted>2020-12-16T12:09:54Z</cp:lastPrinted>
  <dcterms:created xsi:type="dcterms:W3CDTF">2018-07-12T06:39:10Z</dcterms:created>
  <dcterms:modified xsi:type="dcterms:W3CDTF">2022-01-25T21:49:16Z</dcterms:modified>
  <cp:category/>
</cp:coreProperties>
</file>