
<file path=[Content_Types].xml><?xml version="1.0" encoding="utf-8"?>
<Types xmlns="http://schemas.openxmlformats.org/package/2006/content-types">
  <Default Extension="png" ContentType="image/png"/>
  <Default Extension="jfif" ContentType="image/jpe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288" r:id="rId2"/>
    <p:sldId id="396" r:id="rId3"/>
    <p:sldId id="365" r:id="rId4"/>
    <p:sldId id="289" r:id="rId5"/>
    <p:sldId id="360" r:id="rId6"/>
    <p:sldId id="364" r:id="rId7"/>
    <p:sldId id="366" r:id="rId8"/>
    <p:sldId id="370" r:id="rId9"/>
    <p:sldId id="367" r:id="rId10"/>
    <p:sldId id="368" r:id="rId11"/>
    <p:sldId id="397" r:id="rId12"/>
    <p:sldId id="369" r:id="rId13"/>
    <p:sldId id="371" r:id="rId14"/>
    <p:sldId id="372" r:id="rId15"/>
    <p:sldId id="373" r:id="rId16"/>
    <p:sldId id="395" r:id="rId17"/>
    <p:sldId id="295" r:id="rId18"/>
    <p:sldId id="379" r:id="rId19"/>
    <p:sldId id="374" r:id="rId20"/>
    <p:sldId id="376" r:id="rId21"/>
    <p:sldId id="375" r:id="rId22"/>
    <p:sldId id="377" r:id="rId23"/>
    <p:sldId id="378" r:id="rId24"/>
    <p:sldId id="392" r:id="rId25"/>
    <p:sldId id="361" r:id="rId26"/>
    <p:sldId id="380" r:id="rId27"/>
    <p:sldId id="381" r:id="rId28"/>
    <p:sldId id="390" r:id="rId29"/>
    <p:sldId id="382" r:id="rId30"/>
    <p:sldId id="388" r:id="rId31"/>
    <p:sldId id="389" r:id="rId32"/>
    <p:sldId id="384" r:id="rId33"/>
    <p:sldId id="386" r:id="rId34"/>
    <p:sldId id="387" r:id="rId35"/>
    <p:sldId id="393" r:id="rId36"/>
    <p:sldId id="341" r:id="rId37"/>
  </p:sldIdLst>
  <p:sldSz cx="9144000" cy="6858000" type="screen4x3"/>
  <p:notesSz cx="7315200" cy="9601200"/>
  <p:defaultTextStyle>
    <a:defPPr>
      <a:defRPr lang="de-DE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hristina" initials="C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889FB"/>
    <a:srgbClr val="F70146"/>
    <a:srgbClr val="133051"/>
    <a:srgbClr val="183D68"/>
    <a:srgbClr val="959595"/>
    <a:srgbClr val="ABABAB"/>
    <a:srgbClr val="989898"/>
    <a:srgbClr val="838383"/>
    <a:srgbClr val="878A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083E6E3-FA7D-4D7B-A595-EF9225AFEA82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Helle Formatvorlage 1 - Akz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ittlere Formatvorlage 3 - Akz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Helle Formatvorlage 2 - Akz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D27102A9-8310-4765-A935-A1911B00CA55}" styleName="Helle Formatvorlage 1 - Akz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665" autoAdjust="0"/>
    <p:restoredTop sz="85835" autoAdjust="0"/>
  </p:normalViewPr>
  <p:slideViewPr>
    <p:cSldViewPr snapToGrid="0" snapToObjects="1">
      <p:cViewPr varScale="1">
        <p:scale>
          <a:sx n="76" d="100"/>
          <a:sy n="76" d="100"/>
        </p:scale>
        <p:origin x="1358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219" d="100"/>
        <a:sy n="219" d="100"/>
      </p:scale>
      <p:origin x="0" y="0"/>
    </p:cViewPr>
  </p:sorterViewPr>
  <p:notesViewPr>
    <p:cSldViewPr snapToGrid="0" snapToObjects="1">
      <p:cViewPr varScale="1">
        <p:scale>
          <a:sx n="67" d="100"/>
          <a:sy n="67" d="100"/>
        </p:scale>
        <p:origin x="3120" y="77"/>
      </p:cViewPr>
      <p:guideLst>
        <p:guide orient="horz" pos="3024"/>
        <p:guide pos="230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 smtClean="0">
                <a:latin typeface="Calibri" charset="0"/>
              </a:defRPr>
            </a:lvl1pPr>
          </a:lstStyle>
          <a:p>
            <a:pPr>
              <a:defRPr/>
            </a:pPr>
            <a:fld id="{600D62BF-BC3D-5643-8C6B-023F23C60991}" type="datetime1">
              <a:rPr lang="de-DE"/>
              <a:pPr>
                <a:defRPr/>
              </a:pPr>
              <a:t>15.10.2021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 smtClean="0">
                <a:latin typeface="Calibri" charset="0"/>
              </a:defRPr>
            </a:lvl1pPr>
          </a:lstStyle>
          <a:p>
            <a:pPr>
              <a:defRPr/>
            </a:pPr>
            <a:fld id="{893D5CDE-6566-B845-89DF-0B7264588353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9582350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 smtClean="0">
                <a:latin typeface="Calibri" charset="0"/>
              </a:defRPr>
            </a:lvl1pPr>
          </a:lstStyle>
          <a:p>
            <a:pPr>
              <a:defRPr/>
            </a:pPr>
            <a:fld id="{44DB3E88-E418-044F-AA16-C508DA6016E0}" type="datetime1">
              <a:rPr lang="de-DE"/>
              <a:pPr>
                <a:defRPr/>
              </a:pPr>
              <a:t>15.10.2021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de-AT" noProof="0"/>
              <a:t>Mastertextformat bearbeiten</a:t>
            </a:r>
          </a:p>
          <a:p>
            <a:pPr lvl="1"/>
            <a:r>
              <a:rPr lang="de-AT" noProof="0"/>
              <a:t>Zweite Ebene</a:t>
            </a:r>
          </a:p>
          <a:p>
            <a:pPr lvl="2"/>
            <a:r>
              <a:rPr lang="de-AT" noProof="0"/>
              <a:t>Dritte Ebene</a:t>
            </a:r>
          </a:p>
          <a:p>
            <a:pPr lvl="3"/>
            <a:r>
              <a:rPr lang="de-AT" noProof="0"/>
              <a:t>Vierte Ebene</a:t>
            </a:r>
          </a:p>
          <a:p>
            <a:pPr lvl="4"/>
            <a:r>
              <a:rPr lang="de-AT" noProof="0"/>
              <a:t>Fünfte Ebene</a:t>
            </a:r>
            <a:endParaRPr lang="de-DE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 smtClean="0">
                <a:latin typeface="Calibri" charset="0"/>
              </a:defRPr>
            </a:lvl1pPr>
          </a:lstStyle>
          <a:p>
            <a:pPr>
              <a:defRPr/>
            </a:pPr>
            <a:fld id="{792047E7-3E0C-6048-A5D9-00D467584168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6727387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ＭＳ Ｐゴシック" pitchFamily="-107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299762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>
                <a:latin typeface="Consolas" panose="020B0609020204030204" pitchFamily="49" charset="0"/>
              </a:rPr>
              <a:t>CREATE TABLE Airports(</a:t>
            </a:r>
          </a:p>
          <a:p>
            <a:r>
              <a:rPr lang="en-US" sz="1200" dirty="0" smtClean="0">
                <a:latin typeface="Consolas" panose="020B0609020204030204" pitchFamily="49" charset="0"/>
              </a:rPr>
              <a:t>  </a:t>
            </a:r>
            <a:r>
              <a:rPr lang="en-US" sz="1200" dirty="0" err="1" smtClean="0">
                <a:latin typeface="Consolas" panose="020B0609020204030204" pitchFamily="49" charset="0"/>
              </a:rPr>
              <a:t>AirID</a:t>
            </a:r>
            <a:r>
              <a:rPr lang="en-US" sz="1200" dirty="0" smtClean="0">
                <a:latin typeface="Consolas" panose="020B0609020204030204" pitchFamily="49" charset="0"/>
              </a:rPr>
              <a:t> SERIAL PRIMARY KEY,</a:t>
            </a:r>
          </a:p>
          <a:p>
            <a:r>
              <a:rPr lang="en-US" sz="1200" dirty="0" smtClean="0">
                <a:latin typeface="Consolas" panose="020B0609020204030204" pitchFamily="49" charset="0"/>
              </a:rPr>
              <a:t>  Name VARCHAR(256),</a:t>
            </a:r>
          </a:p>
          <a:p>
            <a:r>
              <a:rPr lang="en-US" sz="1200" dirty="0" smtClean="0">
                <a:latin typeface="Consolas" panose="020B0609020204030204" pitchFamily="49" charset="0"/>
              </a:rPr>
              <a:t>  IATA VARCHAR(128) CHECK(LENGTH(IATA)=3) UNIQUE,</a:t>
            </a:r>
          </a:p>
          <a:p>
            <a:r>
              <a:rPr lang="en-US" sz="1200" dirty="0" smtClean="0">
                <a:latin typeface="Consolas" panose="020B0609020204030204" pitchFamily="49" charset="0"/>
              </a:rPr>
              <a:t>  ICAO VARCHAR(128) CHECK(LENGTH(ICAO)=4) UNIQUE,</a:t>
            </a:r>
          </a:p>
          <a:p>
            <a:r>
              <a:rPr lang="en-US" sz="1200" dirty="0" smtClean="0">
                <a:latin typeface="Consolas" panose="020B0609020204030204" pitchFamily="49" charset="0"/>
              </a:rPr>
              <a:t>  latitude DECIMAL NOT NULL,</a:t>
            </a:r>
          </a:p>
          <a:p>
            <a:r>
              <a:rPr lang="en-US" sz="1200" dirty="0" smtClean="0">
                <a:latin typeface="Consolas" panose="020B0609020204030204" pitchFamily="49" charset="0"/>
              </a:rPr>
              <a:t>  Longitude DECIMAL NOT NULL,</a:t>
            </a:r>
          </a:p>
          <a:p>
            <a:r>
              <a:rPr lang="en-US" sz="1200" dirty="0" smtClean="0">
                <a:latin typeface="Consolas" panose="020B0609020204030204" pitchFamily="49" charset="0"/>
              </a:rPr>
              <a:t>  Altitude SMALLINT NOT NULL,</a:t>
            </a:r>
          </a:p>
          <a:p>
            <a:r>
              <a:rPr lang="en-US" sz="1200" dirty="0" smtClean="0">
                <a:latin typeface="Consolas" panose="020B0609020204030204" pitchFamily="49" charset="0"/>
              </a:rPr>
              <a:t>  </a:t>
            </a:r>
            <a:r>
              <a:rPr lang="en-US" sz="1200" dirty="0" err="1" smtClean="0">
                <a:latin typeface="Consolas" panose="020B0609020204030204" pitchFamily="49" charset="0"/>
              </a:rPr>
              <a:t>CityID</a:t>
            </a:r>
            <a:r>
              <a:rPr lang="en-US" sz="1200" dirty="0" smtClean="0">
                <a:latin typeface="Consolas" panose="020B0609020204030204" pitchFamily="49" charset="0"/>
              </a:rPr>
              <a:t> INT NOT NULL REFERENCES Cities(</a:t>
            </a:r>
            <a:r>
              <a:rPr lang="en-US" sz="1200" dirty="0" err="1" smtClean="0">
                <a:latin typeface="Consolas" panose="020B0609020204030204" pitchFamily="49" charset="0"/>
              </a:rPr>
              <a:t>CityID</a:t>
            </a:r>
            <a:r>
              <a:rPr lang="en-US" sz="1200" dirty="0" smtClean="0">
                <a:latin typeface="Consolas" panose="020B0609020204030204" pitchFamily="49" charset="0"/>
              </a:rPr>
              <a:t>)</a:t>
            </a:r>
          </a:p>
          <a:p>
            <a:r>
              <a:rPr lang="en-US" sz="1200" dirty="0" smtClean="0">
                <a:latin typeface="Consolas" panose="020B0609020204030204" pitchFamily="49" charset="0"/>
              </a:rPr>
              <a:t>);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417947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Examples from 1971 paper</a:t>
            </a:r>
          </a:p>
          <a:p>
            <a:r>
              <a:rPr lang="en-US" dirty="0" smtClean="0"/>
              <a:t>BCNF:</a:t>
            </a:r>
            <a:r>
              <a:rPr lang="en-US" baseline="0" dirty="0" smtClean="0"/>
              <a:t> any X</a:t>
            </a:r>
            <a:r>
              <a:rPr lang="en-AT" baseline="0" dirty="0" smtClean="0">
                <a:sym typeface="Wingdings" panose="05000000000000000000" pitchFamily="2" charset="2"/>
              </a:rPr>
              <a:t></a:t>
            </a:r>
            <a:r>
              <a:rPr lang="en-US" baseline="0" dirty="0" smtClean="0">
                <a:sym typeface="Wingdings" panose="05000000000000000000" pitchFamily="2" charset="2"/>
              </a:rPr>
              <a:t>Y either trivial (Y subset) or super key (unique and defined) </a:t>
            </a:r>
            <a:r>
              <a:rPr lang="en-AT" baseline="0" dirty="0" smtClean="0">
                <a:sym typeface="Wingdings" panose="05000000000000000000" pitchFamily="2" charset="2"/>
              </a:rPr>
              <a:t>…</a:t>
            </a:r>
            <a:r>
              <a:rPr lang="en-US" baseline="0" dirty="0" smtClean="0">
                <a:sym typeface="Wingdings" panose="05000000000000000000" pitchFamily="2" charset="2"/>
              </a:rPr>
              <a:t> handles overlapping candidates keys</a:t>
            </a:r>
          </a:p>
          <a:p>
            <a:r>
              <a:rPr lang="en-US" baseline="0" dirty="0" smtClean="0">
                <a:sym typeface="Wingdings" panose="05000000000000000000" pitchFamily="2" charset="2"/>
              </a:rPr>
              <a:t>4NF: multi-valued dependencies (generalization of </a:t>
            </a:r>
            <a:r>
              <a:rPr lang="en-US" baseline="0" smtClean="0">
                <a:sym typeface="Wingdings" panose="05000000000000000000" pitchFamily="2" charset="2"/>
              </a:rPr>
              <a:t>functional dependencies)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27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000780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CAM: </a:t>
            </a:r>
            <a:r>
              <a:rPr lang="en-US" dirty="0" err="1" smtClean="0"/>
              <a:t>Nockenwelle</a:t>
            </a:r>
            <a:endParaRPr lang="en-US" dirty="0" smtClean="0"/>
          </a:p>
          <a:p>
            <a:r>
              <a:rPr lang="en-US" dirty="0" smtClean="0"/>
              <a:t>COG:</a:t>
            </a:r>
            <a:r>
              <a:rPr lang="en-US" baseline="0" dirty="0" smtClean="0"/>
              <a:t> </a:t>
            </a:r>
            <a:r>
              <a:rPr lang="en-US" baseline="0" dirty="0" err="1" smtClean="0"/>
              <a:t>Zahnrad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28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223766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36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180784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 2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60"/>
            <a:ext cx="9144000" cy="6355080"/>
          </a:xfrm>
          <a:prstGeom prst="rect">
            <a:avLst/>
          </a:prstGeom>
        </p:spPr>
      </p:pic>
      <p:sp>
        <p:nvSpPr>
          <p:cNvPr id="13" name="Titel 2"/>
          <p:cNvSpPr>
            <a:spLocks noGrp="1"/>
          </p:cNvSpPr>
          <p:nvPr>
            <p:ph type="title" hasCustomPrompt="1"/>
          </p:nvPr>
        </p:nvSpPr>
        <p:spPr>
          <a:xfrm>
            <a:off x="720726" y="1069200"/>
            <a:ext cx="7001102" cy="2489199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marR="0" indent="0" algn="l" defTabSz="4572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4500" b="1" baseline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add</a:t>
            </a:r>
            <a:r>
              <a:rPr lang="de-DE" dirty="0" smtClean="0"/>
              <a:t> </a:t>
            </a:r>
            <a:br>
              <a:rPr lang="de-DE" dirty="0" smtClean="0"/>
            </a:br>
            <a:r>
              <a:rPr lang="de-DE" dirty="0" smtClean="0"/>
              <a:t>a </a:t>
            </a:r>
            <a:r>
              <a:rPr lang="de-DE" dirty="0" err="1" smtClean="0"/>
              <a:t>cover</a:t>
            </a:r>
            <a:r>
              <a:rPr lang="de-DE" dirty="0" smtClean="0"/>
              <a:t> </a:t>
            </a:r>
            <a:r>
              <a:rPr lang="de-DE" dirty="0" err="1" smtClean="0"/>
              <a:t>slide</a:t>
            </a:r>
            <a:r>
              <a:rPr lang="de-DE" dirty="0" smtClean="0"/>
              <a:t> </a:t>
            </a:r>
            <a:r>
              <a:rPr lang="de-DE" dirty="0" err="1" smtClean="0"/>
              <a:t>headline</a:t>
            </a:r>
            <a:endParaRPr lang="de-DE" dirty="0"/>
          </a:p>
        </p:txBody>
      </p:sp>
      <p:sp>
        <p:nvSpPr>
          <p:cNvPr id="8" name="Datumsplatzhalter 3"/>
          <p:cNvSpPr>
            <a:spLocks noGrp="1"/>
          </p:cNvSpPr>
          <p:nvPr>
            <p:ph type="dt" sz="half" idx="10"/>
          </p:nvPr>
        </p:nvSpPr>
        <p:spPr>
          <a:xfrm>
            <a:off x="720725" y="4341600"/>
            <a:ext cx="7001102" cy="422824"/>
          </a:xfrm>
          <a:prstGeom prst="rect">
            <a:avLst/>
          </a:prstGeom>
        </p:spPr>
        <p:txBody>
          <a:bodyPr/>
          <a:lstStyle>
            <a:lvl1pPr>
              <a:defRPr sz="2000" smtClean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 smtClean="0"/>
              <a:t>Enter date also using menu item “Header and Footer” </a:t>
            </a:r>
            <a:endParaRPr lang="de-AT" dirty="0"/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720725" y="3560400"/>
            <a:ext cx="7001102" cy="652462"/>
          </a:xfrm>
          <a:prstGeom prst="rect">
            <a:avLst/>
          </a:prstGeom>
        </p:spPr>
        <p:txBody>
          <a:bodyPr anchor="b" anchorCtr="0"/>
          <a:lstStyle>
            <a:lvl1pPr algn="l">
              <a:defRPr sz="2000" b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GB" smtClean="0"/>
              <a:t>Enter footer text using menu item “Header and Footer” </a:t>
            </a:r>
            <a:br>
              <a:rPr lang="en-GB" smtClean="0"/>
            </a:br>
            <a:r>
              <a:rPr lang="en-GB" smtClean="0"/>
              <a:t>and accept for all slides.</a:t>
            </a:r>
            <a:endParaRPr lang="de-AT" dirty="0" smtClean="0"/>
          </a:p>
        </p:txBody>
      </p:sp>
      <p:sp>
        <p:nvSpPr>
          <p:cNvPr id="21" name="Textfeld 271"/>
          <p:cNvSpPr txBox="1">
            <a:spLocks noChangeArrowheads="1"/>
          </p:cNvSpPr>
          <p:nvPr userDrawn="1"/>
        </p:nvSpPr>
        <p:spPr bwMode="auto">
          <a:xfrm>
            <a:off x="7493906" y="856995"/>
            <a:ext cx="144013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de-DE" sz="1200" spc="90" baseline="0" dirty="0" smtClean="0">
                <a:latin typeface="Calibri" panose="020F0502020204030204" pitchFamily="34" charset="0"/>
                <a:cs typeface="Calibri" panose="020F0502020204030204" pitchFamily="34" charset="0"/>
              </a:rPr>
              <a:t>SCIENCE</a:t>
            </a:r>
          </a:p>
          <a:p>
            <a:pPr algn="r" eaLnBrk="1" hangingPunct="1"/>
            <a:r>
              <a:rPr lang="de-DE" sz="1200" spc="90" baseline="0" dirty="0" smtClean="0">
                <a:latin typeface="Calibri" panose="020F0502020204030204" pitchFamily="34" charset="0"/>
                <a:cs typeface="Calibri" panose="020F0502020204030204" pitchFamily="34" charset="0"/>
              </a:rPr>
              <a:t>PASSION</a:t>
            </a:r>
            <a:br>
              <a:rPr lang="de-DE" sz="1200" spc="90" baseline="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sz="1200" spc="90" baseline="0" dirty="0" smtClean="0">
                <a:latin typeface="Calibri" panose="020F0502020204030204" pitchFamily="34" charset="0"/>
                <a:cs typeface="Calibri" panose="020F0502020204030204" pitchFamily="34" charset="0"/>
              </a:rPr>
              <a:t>TECHNOLOGY</a:t>
            </a:r>
            <a:endParaRPr lang="de-DE" sz="1200" spc="90" baseline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7" name="Group 6"/>
          <p:cNvGrpSpPr/>
          <p:nvPr userDrawn="1"/>
        </p:nvGrpSpPr>
        <p:grpSpPr>
          <a:xfrm>
            <a:off x="0" y="2667000"/>
            <a:ext cx="6106116" cy="3696540"/>
            <a:chOff x="0" y="2667000"/>
            <a:chExt cx="6106116" cy="3696540"/>
          </a:xfrm>
        </p:grpSpPr>
        <p:pic>
          <p:nvPicPr>
            <p:cNvPr id="10" name="Bild 2"/>
            <p:cNvPicPr>
              <a:picLocks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1833" r="75648"/>
            <a:stretch/>
          </p:blipFill>
          <p:spPr>
            <a:xfrm>
              <a:off x="0" y="2667000"/>
              <a:ext cx="2226733" cy="3696540"/>
            </a:xfrm>
            <a:prstGeom prst="rect">
              <a:avLst/>
            </a:prstGeom>
          </p:spPr>
        </p:pic>
        <p:pic>
          <p:nvPicPr>
            <p:cNvPr id="12" name="Bild 2"/>
            <p:cNvPicPr>
              <a:picLocks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1833" r="75648"/>
            <a:stretch/>
          </p:blipFill>
          <p:spPr>
            <a:xfrm>
              <a:off x="2226733" y="2667000"/>
              <a:ext cx="2226733" cy="3696540"/>
            </a:xfrm>
            <a:prstGeom prst="rect">
              <a:avLst/>
            </a:prstGeom>
          </p:spPr>
        </p:pic>
        <p:pic>
          <p:nvPicPr>
            <p:cNvPr id="14" name="Bild 2"/>
            <p:cNvPicPr>
              <a:picLocks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7647" r="75648"/>
            <a:stretch/>
          </p:blipFill>
          <p:spPr>
            <a:xfrm>
              <a:off x="3879383" y="3036498"/>
              <a:ext cx="2226733" cy="33270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78218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0726" y="577911"/>
            <a:ext cx="8197228" cy="76147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721784" y="1311256"/>
            <a:ext cx="8196170" cy="494110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buClr>
                <a:srgbClr val="F70146"/>
              </a:buClr>
              <a:buFont typeface="Wingdings" panose="05000000000000000000" pitchFamily="2" charset="2"/>
              <a:buChar char="§"/>
              <a:defRPr sz="2000" b="1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buClr>
                <a:schemeClr val="tx1"/>
              </a:buClr>
              <a:buFont typeface="Wingdings" panose="05000000000000000000" pitchFamily="2" charset="2"/>
              <a:buChar char="§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buClr>
                <a:schemeClr val="tx1"/>
              </a:buClr>
              <a:buFont typeface="Wingdings" panose="05000000000000000000" pitchFamily="2" charset="2"/>
              <a:buChar char="§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buClr>
                <a:schemeClr val="tx1"/>
              </a:buClr>
              <a:buFont typeface="Wingdings" panose="05000000000000000000" pitchFamily="2" charset="2"/>
              <a:buChar char="§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buClr>
                <a:schemeClr val="tx1"/>
              </a:buClr>
              <a:buFont typeface="Wingdings" panose="05000000000000000000" pitchFamily="2" charset="2"/>
              <a:buChar char="§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4"/>
          <p:cNvSpPr txBox="1">
            <a:spLocks/>
          </p:cNvSpPr>
          <p:nvPr userDrawn="1"/>
        </p:nvSpPr>
        <p:spPr>
          <a:xfrm>
            <a:off x="0" y="6358467"/>
            <a:ext cx="9144000" cy="498481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de-DE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INF.01017UF Data Management / </a:t>
            </a:r>
            <a:r>
              <a:rPr lang="en-AT" dirty="0" smtClean="0">
                <a:latin typeface="Calibri" panose="020F0502020204030204" pitchFamily="34" charset="0"/>
                <a:cs typeface="Calibri" panose="020F0502020204030204" pitchFamily="34" charset="0"/>
              </a:rPr>
              <a:t>706.010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Databases </a:t>
            </a:r>
            <a:r>
              <a:rPr lang="en-AT" dirty="0" smtClean="0">
                <a:latin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03 Data Models and Normalization</a:t>
            </a:r>
            <a:endParaRPr lang="en-US" baseline="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baseline="0" dirty="0" smtClean="0">
                <a:latin typeface="Calibri" panose="020F0502020204030204" pitchFamily="34" charset="0"/>
                <a:cs typeface="Calibri" panose="020F0502020204030204" pitchFamily="34" charset="0"/>
              </a:rPr>
              <a:t>Matthias Boehm, Graz University of Technology, </a:t>
            </a:r>
            <a:r>
              <a:rPr lang="en-US" baseline="0" dirty="0" smtClean="0">
                <a:latin typeface="Calibri" panose="020F0502020204030204" pitchFamily="34" charset="0"/>
                <a:cs typeface="Calibri" panose="020F0502020204030204" pitchFamily="34" charset="0"/>
              </a:rPr>
              <a:t>WS 2021/22</a:t>
            </a:r>
            <a:endParaRPr lang="en-U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platzhalter 15"/>
          <p:cNvSpPr>
            <a:spLocks noGrp="1"/>
          </p:cNvSpPr>
          <p:nvPr>
            <p:ph type="body" sz="quarter" idx="14"/>
          </p:nvPr>
        </p:nvSpPr>
        <p:spPr>
          <a:xfrm>
            <a:off x="720725" y="190801"/>
            <a:ext cx="8229600" cy="33210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15805894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206748" y="2097090"/>
            <a:ext cx="8721352" cy="1299604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44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12" name="Inhaltsplatzhalter 2"/>
          <p:cNvSpPr>
            <a:spLocks noGrp="1"/>
          </p:cNvSpPr>
          <p:nvPr>
            <p:ph idx="1"/>
          </p:nvPr>
        </p:nvSpPr>
        <p:spPr>
          <a:xfrm>
            <a:off x="206748" y="3728980"/>
            <a:ext cx="8721352" cy="2596984"/>
          </a:xfrm>
          <a:prstGeom prst="rect">
            <a:avLst/>
          </a:prstGeom>
        </p:spPr>
        <p:txBody>
          <a:bodyPr/>
          <a:lstStyle>
            <a:lvl1pPr algn="ctr">
              <a:defRPr b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17" name="Textplatzhalter 15"/>
          <p:cNvSpPr>
            <a:spLocks noGrp="1"/>
          </p:cNvSpPr>
          <p:nvPr>
            <p:ph type="body" sz="quarter" idx="14"/>
          </p:nvPr>
        </p:nvSpPr>
        <p:spPr>
          <a:xfrm>
            <a:off x="720725" y="190801"/>
            <a:ext cx="8229600" cy="25369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de-DE" dirty="0" smtClean="0"/>
          </a:p>
        </p:txBody>
      </p:sp>
      <p:sp>
        <p:nvSpPr>
          <p:cNvPr id="5" name="Footer Placeholder 4"/>
          <p:cNvSpPr txBox="1">
            <a:spLocks/>
          </p:cNvSpPr>
          <p:nvPr userDrawn="1"/>
        </p:nvSpPr>
        <p:spPr>
          <a:xfrm>
            <a:off x="0" y="6358467"/>
            <a:ext cx="9144000" cy="498481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de-DE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INF.01017UF Data Management / </a:t>
            </a:r>
            <a:r>
              <a:rPr lang="en-AT" dirty="0" smtClean="0">
                <a:latin typeface="Calibri" panose="020F0502020204030204" pitchFamily="34" charset="0"/>
                <a:cs typeface="Calibri" panose="020F0502020204030204" pitchFamily="34" charset="0"/>
              </a:rPr>
              <a:t>706.010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Databases </a:t>
            </a:r>
            <a:r>
              <a:rPr lang="en-AT" dirty="0" smtClean="0">
                <a:latin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03 Data Models and Normalization</a:t>
            </a:r>
            <a:endParaRPr lang="en-US" baseline="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baseline="0" dirty="0" smtClean="0">
                <a:latin typeface="Calibri" panose="020F0502020204030204" pitchFamily="34" charset="0"/>
                <a:cs typeface="Calibri" panose="020F0502020204030204" pitchFamily="34" charset="0"/>
              </a:rPr>
              <a:t>Matthias Boehm, Graz University of Technology, </a:t>
            </a:r>
            <a:r>
              <a:rPr lang="en-US" baseline="0" dirty="0" smtClean="0">
                <a:latin typeface="Calibri" panose="020F0502020204030204" pitchFamily="34" charset="0"/>
                <a:cs typeface="Calibri" panose="020F0502020204030204" pitchFamily="34" charset="0"/>
              </a:rPr>
              <a:t>WS 2021/22</a:t>
            </a:r>
            <a:endParaRPr lang="en-U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0341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6354763"/>
            <a:ext cx="9144000" cy="50323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srgbClr val="FFFFFF"/>
              </a:solidFill>
              <a:ea typeface="ＭＳ Ｐゴシック" pitchFamily="-105" charset="-128"/>
              <a:cs typeface="ＭＳ Ｐゴシック" pitchFamily="-105" charset="-128"/>
            </a:endParaRPr>
          </a:p>
        </p:txBody>
      </p:sp>
      <p:cxnSp>
        <p:nvCxnSpPr>
          <p:cNvPr id="8" name="Gerade Verbindung 7"/>
          <p:cNvCxnSpPr/>
          <p:nvPr userDrawn="1"/>
        </p:nvCxnSpPr>
        <p:spPr bwMode="auto">
          <a:xfrm>
            <a:off x="720725" y="503238"/>
            <a:ext cx="8207375" cy="1587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hteck 8"/>
          <p:cNvSpPr/>
          <p:nvPr userDrawn="1"/>
        </p:nvSpPr>
        <p:spPr>
          <a:xfrm>
            <a:off x="0" y="503238"/>
            <a:ext cx="503238" cy="504825"/>
          </a:xfrm>
          <a:prstGeom prst="rect">
            <a:avLst/>
          </a:prstGeom>
          <a:solidFill>
            <a:srgbClr val="F701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srgbClr val="FFFFFF"/>
              </a:solidFill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11" name="Foliennummernplatzhalter 5"/>
          <p:cNvSpPr txBox="1">
            <a:spLocks/>
          </p:cNvSpPr>
          <p:nvPr userDrawn="1"/>
        </p:nvSpPr>
        <p:spPr>
          <a:xfrm>
            <a:off x="0" y="582613"/>
            <a:ext cx="503238" cy="365125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fld id="{341491D6-FCB3-AA48-877A-0FB5E714E925}" type="slidenum">
              <a:rPr lang="de-DE" sz="1200" smtClean="0">
                <a:solidFill>
                  <a:schemeClr val="bg1"/>
                </a:solidFill>
              </a:rPr>
              <a:pPr algn="ctr" eaLnBrk="1" hangingPunct="1">
                <a:defRPr/>
              </a:pPr>
              <a:t>‹#›</a:t>
            </a:fld>
            <a:endParaRPr lang="de-DE" sz="1200" smtClean="0">
              <a:solidFill>
                <a:schemeClr val="bg1"/>
              </a:solidFill>
            </a:endParaRPr>
          </a:p>
        </p:txBody>
      </p:sp>
      <p:pic>
        <p:nvPicPr>
          <p:cNvPr id="16" name="Bildplatzhalter 7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51284" y="97928"/>
            <a:ext cx="87110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pic>
      <p:pic>
        <p:nvPicPr>
          <p:cNvPr id="10" name="Grafik 10"/>
          <p:cNvPicPr>
            <a:picLocks noChangeAspect="1"/>
          </p:cNvPicPr>
          <p:nvPr userDrawn="1"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8321" y="6498439"/>
            <a:ext cx="777237" cy="24526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04" r:id="rId2"/>
    <p:sldLayoutId id="2147483707" r:id="rId3"/>
  </p:sldLayoutIdLst>
  <p:timing>
    <p:tnLst>
      <p:par>
        <p:cTn id="1" dur="indefinite" restart="never" nodeType="tmRoot"/>
      </p:par>
    </p:tnLst>
  </p:timing>
  <p:hf sldNum="0"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200" kern="1200">
          <a:solidFill>
            <a:srgbClr val="000000"/>
          </a:solidFill>
          <a:latin typeface="+mj-lt"/>
          <a:ea typeface="ＭＳ Ｐゴシック" pitchFamily="-107" charset="-128"/>
          <a:cs typeface="ＭＳ Ｐゴシック" pitchFamily="-107" charset="-128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9pPr>
    </p:titleStyle>
    <p:bodyStyle>
      <a:lvl1pPr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defRPr sz="2600" kern="1200">
          <a:solidFill>
            <a:srgbClr val="000000"/>
          </a:solidFill>
          <a:latin typeface="+mn-lt"/>
          <a:ea typeface="ＭＳ Ｐゴシック" pitchFamily="-107" charset="-128"/>
          <a:cs typeface="ＭＳ Ｐゴシック" pitchFamily="-107" charset="-128"/>
        </a:defRPr>
      </a:lvl1pPr>
      <a:lvl2pPr marL="342900" indent="-342900" algn="l" defTabSz="457200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400" kern="1200">
          <a:solidFill>
            <a:srgbClr val="000000"/>
          </a:solidFill>
          <a:latin typeface="+mn-lt"/>
          <a:ea typeface="ＭＳ Ｐゴシック" pitchFamily="-107" charset="-128"/>
          <a:cs typeface="+mn-cs"/>
        </a:defRPr>
      </a:lvl2pPr>
      <a:lvl3pPr marL="808038" indent="-271463" algn="l" defTabSz="457200" rtl="0" eaLnBrk="1" fontAlgn="base" hangingPunct="1">
        <a:spcBef>
          <a:spcPct val="20000"/>
        </a:spcBef>
        <a:spcAft>
          <a:spcPct val="0"/>
        </a:spcAft>
        <a:buFont typeface="Wingdings" charset="0"/>
        <a:buChar char="§"/>
        <a:defRPr sz="2000" kern="1200">
          <a:solidFill>
            <a:srgbClr val="000000"/>
          </a:solidFill>
          <a:latin typeface="+mn-lt"/>
          <a:ea typeface="ＭＳ Ｐゴシック" pitchFamily="-107" charset="-128"/>
          <a:cs typeface="+mn-cs"/>
        </a:defRPr>
      </a:lvl3pPr>
      <a:lvl4pPr marL="1438275" indent="-185738" algn="l" defTabSz="457200" rtl="0" eaLnBrk="1" fontAlgn="base" hangingPunct="1">
        <a:spcBef>
          <a:spcPct val="20000"/>
        </a:spcBef>
        <a:spcAft>
          <a:spcPct val="0"/>
        </a:spcAft>
        <a:buClr>
          <a:srgbClr val="A6A6A6"/>
        </a:buClr>
        <a:buFont typeface="Wingdings" charset="0"/>
        <a:buChar char="§"/>
        <a:defRPr sz="2000" kern="1200">
          <a:solidFill>
            <a:srgbClr val="000000"/>
          </a:solidFill>
          <a:latin typeface="+mn-lt"/>
          <a:ea typeface="ＭＳ Ｐゴシック" pitchFamily="-107" charset="-128"/>
          <a:cs typeface="+mn-cs"/>
        </a:defRPr>
      </a:lvl4pPr>
      <a:lvl5pPr marL="1588" indent="0" algn="l" defTabSz="457200" rtl="0" eaLnBrk="1" fontAlgn="base" hangingPunct="1">
        <a:spcBef>
          <a:spcPts val="0"/>
        </a:spcBef>
        <a:spcAft>
          <a:spcPct val="0"/>
        </a:spcAft>
        <a:buFontTx/>
        <a:buNone/>
        <a:defRPr sz="2000" kern="1200">
          <a:solidFill>
            <a:srgbClr val="000000"/>
          </a:solidFill>
          <a:latin typeface="+mn-lt"/>
          <a:ea typeface="ＭＳ Ｐゴシック" pitchFamily="-107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tugraz.webex.com/meet/m.boeh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f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1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720725" y="1069200"/>
            <a:ext cx="8121349" cy="2489199"/>
          </a:xfrm>
        </p:spPr>
        <p:txBody>
          <a:bodyPr/>
          <a:lstStyle/>
          <a:p>
            <a:r>
              <a:rPr lang="de-DE" b="1" dirty="0" smtClean="0"/>
              <a:t>Data Management</a:t>
            </a:r>
            <a:br>
              <a:rPr lang="de-DE" b="1" dirty="0" smtClean="0"/>
            </a:br>
            <a:r>
              <a:rPr lang="de-DE" b="1" dirty="0" smtClean="0"/>
              <a:t>03 Data Models &amp; Normalization</a:t>
            </a:r>
            <a:endParaRPr lang="de-DE" b="1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720725" y="3836432"/>
            <a:ext cx="7001102" cy="1632702"/>
          </a:xfrm>
        </p:spPr>
        <p:txBody>
          <a:bodyPr anchor="t"/>
          <a:lstStyle/>
          <a:p>
            <a:r>
              <a:rPr lang="en-GB" b="1" dirty="0" smtClean="0"/>
              <a:t>Matthias Boehm</a:t>
            </a:r>
          </a:p>
          <a:p>
            <a:endParaRPr lang="en-GB" sz="1000" dirty="0" smtClean="0"/>
          </a:p>
          <a:p>
            <a:r>
              <a:rPr lang="en-GB" dirty="0" smtClean="0"/>
              <a:t>Graz University of Technology, Austria</a:t>
            </a:r>
            <a:br>
              <a:rPr lang="en-GB" dirty="0" smtClean="0"/>
            </a:br>
            <a:r>
              <a:rPr lang="en-US" dirty="0"/>
              <a:t>Computer Science and Biomedical Engineering</a:t>
            </a:r>
            <a:endParaRPr lang="en-GB" dirty="0" smtClean="0"/>
          </a:p>
          <a:p>
            <a:r>
              <a:rPr lang="en-GB" dirty="0" smtClean="0"/>
              <a:t>Institute of Interactive Systems and Data Science</a:t>
            </a:r>
          </a:p>
          <a:p>
            <a:r>
              <a:rPr lang="de-AT" dirty="0" smtClean="0"/>
              <a:t>BMK endowed chair for Data Management</a:t>
            </a:r>
            <a:endParaRPr lang="en-GB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813915" y="6420899"/>
            <a:ext cx="2622621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Last update: </a:t>
            </a:r>
            <a:r>
              <a:rPr lang="en-US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Oct 15</a:t>
            </a:r>
            <a:r>
              <a:rPr lang="en-US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2021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265" y="5785289"/>
            <a:ext cx="853163" cy="301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093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Primary and Foreign Keys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Primary Key X</a:t>
            </a:r>
          </a:p>
          <a:p>
            <a:pPr lvl="1"/>
            <a:r>
              <a:rPr lang="en-US" b="1" dirty="0" smtClean="0">
                <a:solidFill>
                  <a:schemeClr val="accent1"/>
                </a:solidFill>
              </a:rPr>
              <a:t>Minimal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chemeClr val="accent1"/>
                </a:solidFill>
              </a:rPr>
              <a:t>set of attributes</a:t>
            </a:r>
            <a:r>
              <a:rPr lang="en-US" dirty="0" smtClean="0"/>
              <a:t> X that </a:t>
            </a:r>
            <a:r>
              <a:rPr lang="en-US" b="1" dirty="0" smtClean="0">
                <a:solidFill>
                  <a:schemeClr val="accent1"/>
                </a:solidFill>
              </a:rPr>
              <a:t>uniquely identifies tuples</a:t>
            </a:r>
            <a:r>
              <a:rPr lang="en-US" dirty="0" smtClean="0"/>
              <a:t> in a relation R</a:t>
            </a:r>
          </a:p>
          <a:p>
            <a:pPr lvl="1"/>
            <a:r>
              <a:rPr lang="en-US" dirty="0" smtClean="0"/>
              <a:t>E.g., PID=1 </a:t>
            </a:r>
            <a:r>
              <a:rPr lang="en-AT" dirty="0" smtClean="0">
                <a:sym typeface="Wingdings" panose="05000000000000000000" pitchFamily="2" charset="2"/>
              </a:rPr>
              <a:t>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endParaRPr lang="en-US" dirty="0" smtClean="0"/>
          </a:p>
          <a:p>
            <a:pPr lvl="1"/>
            <a:endParaRPr lang="en-US" sz="1000" dirty="0" smtClean="0"/>
          </a:p>
          <a:p>
            <a:pPr lvl="1"/>
            <a:r>
              <a:rPr lang="en-US" b="1" dirty="0" smtClean="0">
                <a:solidFill>
                  <a:schemeClr val="accent1"/>
                </a:solidFill>
              </a:rPr>
              <a:t>#1 Unique:</a:t>
            </a:r>
            <a:r>
              <a:rPr lang="en-US" dirty="0" smtClean="0"/>
              <a:t>   </a:t>
            </a:r>
          </a:p>
          <a:p>
            <a:pPr lvl="1"/>
            <a:r>
              <a:rPr lang="en-US" b="1" dirty="0" smtClean="0">
                <a:solidFill>
                  <a:schemeClr val="accent1"/>
                </a:solidFill>
              </a:rPr>
              <a:t>#2 Defined:</a:t>
            </a:r>
            <a:r>
              <a:rPr lang="en-US" dirty="0" smtClean="0"/>
              <a:t> </a:t>
            </a:r>
            <a:endParaRPr lang="en-US" dirty="0"/>
          </a:p>
          <a:p>
            <a:pPr lvl="1"/>
            <a:r>
              <a:rPr lang="en-US" b="1" dirty="0" smtClean="0">
                <a:solidFill>
                  <a:schemeClr val="accent1"/>
                </a:solidFill>
              </a:rPr>
              <a:t>#3 Minimal:</a:t>
            </a:r>
            <a:r>
              <a:rPr lang="en-US" dirty="0" smtClean="0"/>
              <a:t>  no attribute can be removed </a:t>
            </a:r>
            <a:r>
              <a:rPr lang="en-US" dirty="0" err="1" smtClean="0"/>
              <a:t>wrt</a:t>
            </a:r>
            <a:r>
              <a:rPr lang="en-US" dirty="0" smtClean="0"/>
              <a:t> #1 </a:t>
            </a:r>
            <a:endParaRPr lang="en-US" sz="1000" dirty="0" smtClean="0"/>
          </a:p>
          <a:p>
            <a:pPr lvl="1"/>
            <a:r>
              <a:rPr lang="en-US" dirty="0" smtClean="0"/>
              <a:t>Super key: #1-2, </a:t>
            </a:r>
            <a:r>
              <a:rPr lang="en-US" b="1" dirty="0" smtClean="0">
                <a:solidFill>
                  <a:srgbClr val="7889FB"/>
                </a:solidFill>
              </a:rPr>
              <a:t>candidate key:</a:t>
            </a:r>
            <a:r>
              <a:rPr lang="en-US" dirty="0" smtClean="0"/>
              <a:t> #1-3, </a:t>
            </a:r>
            <a:br>
              <a:rPr lang="en-US" dirty="0" smtClean="0"/>
            </a:br>
            <a:r>
              <a:rPr lang="en-US" b="1" dirty="0" smtClean="0">
                <a:solidFill>
                  <a:srgbClr val="7889FB"/>
                </a:solidFill>
              </a:rPr>
              <a:t>primary key:</a:t>
            </a:r>
            <a:r>
              <a:rPr lang="en-US" dirty="0" smtClean="0"/>
              <a:t> pick one of the candidate keys</a:t>
            </a:r>
          </a:p>
          <a:p>
            <a:pPr lvl="1"/>
            <a:endParaRPr lang="en-US" sz="700" dirty="0" smtClean="0"/>
          </a:p>
          <a:p>
            <a:r>
              <a:rPr lang="en-US" dirty="0" smtClean="0"/>
              <a:t>Foreign Key</a:t>
            </a:r>
          </a:p>
          <a:p>
            <a:pPr lvl="1"/>
            <a:r>
              <a:rPr lang="en-US" dirty="0" smtClean="0"/>
              <a:t>Reference of a primary key in another relation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Relational Data Model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1899441"/>
              </p:ext>
            </p:extLst>
          </p:nvPr>
        </p:nvGraphicFramePr>
        <p:xfrm>
          <a:off x="3030207" y="2072713"/>
          <a:ext cx="5887747" cy="3708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529850">
                  <a:extLst>
                    <a:ext uri="{9D8B030D-6E8A-4147-A177-3AD203B41FA5}">
                      <a16:colId xmlns:a16="http://schemas.microsoft.com/office/drawing/2014/main" val="3371439495"/>
                    </a:ext>
                  </a:extLst>
                </a:gridCol>
                <a:gridCol w="2887684">
                  <a:extLst>
                    <a:ext uri="{9D8B030D-6E8A-4147-A177-3AD203B41FA5}">
                      <a16:colId xmlns:a16="http://schemas.microsoft.com/office/drawing/2014/main" val="34889228"/>
                    </a:ext>
                  </a:extLst>
                </a:gridCol>
                <a:gridCol w="1209825">
                  <a:extLst>
                    <a:ext uri="{9D8B030D-6E8A-4147-A177-3AD203B41FA5}">
                      <a16:colId xmlns:a16="http://schemas.microsoft.com/office/drawing/2014/main" val="3779440521"/>
                    </a:ext>
                  </a:extLst>
                </a:gridCol>
                <a:gridCol w="1260388">
                  <a:extLst>
                    <a:ext uri="{9D8B030D-6E8A-4147-A177-3AD203B41FA5}">
                      <a16:colId xmlns:a16="http://schemas.microsoft.com/office/drawing/2014/main" val="155642525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Univ.-Prof. Dipl.-Inf. Dr.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Stefanie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Lindstaedt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9895675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6714159"/>
              </p:ext>
            </p:extLst>
          </p:nvPr>
        </p:nvGraphicFramePr>
        <p:xfrm>
          <a:off x="2850425" y="5814823"/>
          <a:ext cx="5539951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7561">
                  <a:extLst>
                    <a:ext uri="{9D8B030D-6E8A-4147-A177-3AD203B41FA5}">
                      <a16:colId xmlns:a16="http://schemas.microsoft.com/office/drawing/2014/main" val="3695687255"/>
                    </a:ext>
                  </a:extLst>
                </a:gridCol>
                <a:gridCol w="2512088">
                  <a:extLst>
                    <a:ext uri="{9D8B030D-6E8A-4147-A177-3AD203B41FA5}">
                      <a16:colId xmlns:a16="http://schemas.microsoft.com/office/drawing/2014/main" val="2884042538"/>
                    </a:ext>
                  </a:extLst>
                </a:gridCol>
                <a:gridCol w="974690">
                  <a:extLst>
                    <a:ext uri="{9D8B030D-6E8A-4147-A177-3AD203B41FA5}">
                      <a16:colId xmlns:a16="http://schemas.microsoft.com/office/drawing/2014/main" val="2186240967"/>
                    </a:ext>
                  </a:extLst>
                </a:gridCol>
                <a:gridCol w="1165612">
                  <a:extLst>
                    <a:ext uri="{9D8B030D-6E8A-4147-A177-3AD203B41FA5}">
                      <a16:colId xmlns:a16="http://schemas.microsoft.com/office/drawing/2014/main" val="3513304975"/>
                    </a:ext>
                  </a:extLst>
                </a:gridCol>
              </a:tblGrid>
              <a:tr h="300781">
                <a:tc>
                  <a:txBody>
                    <a:bodyPr/>
                    <a:lstStyle/>
                    <a:p>
                      <a:pPr algn="ctr"/>
                      <a:r>
                        <a:rPr lang="en-US" u="sng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CID</a:t>
                      </a:r>
                      <a:endParaRPr lang="en-US" u="sng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Title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ECTS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PID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7889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4490928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9441463"/>
              </p:ext>
            </p:extLst>
          </p:nvPr>
        </p:nvGraphicFramePr>
        <p:xfrm>
          <a:off x="2850424" y="5102808"/>
          <a:ext cx="553995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7562">
                  <a:extLst>
                    <a:ext uri="{9D8B030D-6E8A-4147-A177-3AD203B41FA5}">
                      <a16:colId xmlns:a16="http://schemas.microsoft.com/office/drawing/2014/main" val="1796249365"/>
                    </a:ext>
                  </a:extLst>
                </a:gridCol>
                <a:gridCol w="1889090">
                  <a:extLst>
                    <a:ext uri="{9D8B030D-6E8A-4147-A177-3AD203B41FA5}">
                      <a16:colId xmlns:a16="http://schemas.microsoft.com/office/drawing/2014/main" val="851097149"/>
                    </a:ext>
                  </a:extLst>
                </a:gridCol>
                <a:gridCol w="1577363">
                  <a:extLst>
                    <a:ext uri="{9D8B030D-6E8A-4147-A177-3AD203B41FA5}">
                      <a16:colId xmlns:a16="http://schemas.microsoft.com/office/drawing/2014/main" val="650111113"/>
                    </a:ext>
                  </a:extLst>
                </a:gridCol>
                <a:gridCol w="1185935">
                  <a:extLst>
                    <a:ext uri="{9D8B030D-6E8A-4147-A177-3AD203B41FA5}">
                      <a16:colId xmlns:a16="http://schemas.microsoft.com/office/drawing/2014/main" val="1812917893"/>
                    </a:ext>
                  </a:extLst>
                </a:gridCol>
              </a:tblGrid>
              <a:tr h="300781">
                <a:tc>
                  <a:txBody>
                    <a:bodyPr/>
                    <a:lstStyle/>
                    <a:p>
                      <a:pPr algn="ctr"/>
                      <a:r>
                        <a:rPr lang="en-US" u="sng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PID</a:t>
                      </a:r>
                      <a:endParaRPr lang="en-US" u="sng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Title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First</a:t>
                      </a:r>
                      <a:r>
                        <a:rPr lang="en-US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Name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Last Name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5583357"/>
                  </a:ext>
                </a:extLst>
              </a:tr>
            </a:tbl>
          </a:graphicData>
        </a:graphic>
      </p:graphicFrame>
      <p:cxnSp>
        <p:nvCxnSpPr>
          <p:cNvPr id="8" name="Straight Arrow Connector 7"/>
          <p:cNvCxnSpPr/>
          <p:nvPr/>
        </p:nvCxnSpPr>
        <p:spPr>
          <a:xfrm flipH="1" flipV="1">
            <a:off x="3265714" y="5518808"/>
            <a:ext cx="4511710" cy="228850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597689" y="5102808"/>
            <a:ext cx="1231552" cy="36576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Professors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589316" y="5787769"/>
            <a:ext cx="1231552" cy="36576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Courses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256045" y="5102808"/>
            <a:ext cx="442127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257720" y="5777721"/>
            <a:ext cx="442127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endParaRPr lang="en-US" b="1" dirty="0" smtClean="0">
              <a:solidFill>
                <a:srgbClr val="7889F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2722168" y="2565211"/>
                <a:ext cx="3274614" cy="3032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T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∀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 </m:t>
                      </m:r>
                      <m:sSub>
                        <m:sSub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𝑡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,</m:t>
                      </m:r>
                      <m:sSub>
                        <m:sSub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𝑡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𝑗</m:t>
                          </m:r>
                        </m:sub>
                      </m:sSub>
                      <m:r>
                        <a:rPr lang="en-AT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∈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𝑅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:</m:t>
                      </m:r>
                      <m:sSub>
                        <m:sSub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𝑡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𝑋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𝑡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𝑗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𝑋</m:t>
                          </m:r>
                        </m:e>
                      </m:d>
                      <m:r>
                        <a:rPr lang="en-AT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⇒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𝑖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𝑗</m:t>
                      </m:r>
                    </m:oMath>
                  </m:oMathPara>
                </a14:m>
                <a:endParaRPr lang="en-US" dirty="0" smtClean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2168" y="2565211"/>
                <a:ext cx="3274614" cy="303288"/>
              </a:xfrm>
              <a:prstGeom prst="rect">
                <a:avLst/>
              </a:prstGeom>
              <a:blipFill>
                <a:blip r:embed="rId2"/>
                <a:stretch>
                  <a:fillRect l="-1304" r="-559" b="-2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2722168" y="2907680"/>
                <a:ext cx="233140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T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∀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 </m:t>
                      </m:r>
                      <m:sSub>
                        <m:sSub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𝑡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𝑖</m:t>
                          </m:r>
                        </m:sub>
                      </m:sSub>
                      <m:r>
                        <a:rPr lang="en-AT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∈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𝑅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:</m:t>
                      </m:r>
                      <m:sSub>
                        <m:sSub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𝑡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𝑋</m:t>
                          </m:r>
                        </m:e>
                      </m:d>
                      <m:r>
                        <a:rPr lang="en-US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≠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𝑁𝑈𝐿𝐿</m:t>
                      </m:r>
                    </m:oMath>
                  </m:oMathPara>
                </a14:m>
                <a:endParaRPr lang="en-US" dirty="0" smtClean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2168" y="2907680"/>
                <a:ext cx="2331407" cy="276999"/>
              </a:xfrm>
              <a:prstGeom prst="rect">
                <a:avLst/>
              </a:prstGeom>
              <a:blipFill>
                <a:blip r:embed="rId3"/>
                <a:stretch>
                  <a:fillRect l="-2094" b="-1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Oval 19"/>
          <p:cNvSpPr/>
          <p:nvPr/>
        </p:nvSpPr>
        <p:spPr>
          <a:xfrm>
            <a:off x="6551526" y="2622620"/>
            <a:ext cx="2358606" cy="1477108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Super key</a:t>
            </a:r>
          </a:p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6682155" y="2960157"/>
            <a:ext cx="2080008" cy="1139571"/>
          </a:xfrm>
          <a:prstGeom prst="ellipse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andidate key</a:t>
            </a:r>
          </a:p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6983064" y="3426448"/>
            <a:ext cx="1495529" cy="676284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Primary key</a:t>
            </a:r>
          </a:p>
        </p:txBody>
      </p:sp>
    </p:spTree>
    <p:extLst>
      <p:ext uri="{BB962C8B-B14F-4D97-AF65-F5344CB8AC3E}">
        <p14:creationId xmlns:p14="http://schemas.microsoft.com/office/powerpoint/2010/main" val="1292246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7" grpId="0"/>
      <p:bldP spid="18" grpId="0"/>
      <p:bldP spid="20" grpId="0" animBg="1"/>
      <p:bldP spid="21" grpId="0" animBg="1"/>
      <p:bldP spid="2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Primary and Foreign </a:t>
            </a:r>
            <a:r>
              <a:rPr lang="en-US" dirty="0" smtClean="0"/>
              <a:t>Keys,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Example Airports</a:t>
            </a:r>
          </a:p>
          <a:p>
            <a:pPr lvl="1"/>
            <a:r>
              <a:rPr lang="en-US" dirty="0" smtClean="0"/>
              <a:t>Airport Name</a:t>
            </a:r>
          </a:p>
          <a:p>
            <a:pPr lvl="1"/>
            <a:r>
              <a:rPr lang="en-US" b="1" dirty="0" smtClean="0"/>
              <a:t>IATA</a:t>
            </a:r>
            <a:r>
              <a:rPr lang="en-US" dirty="0" smtClean="0"/>
              <a:t> (</a:t>
            </a:r>
            <a:r>
              <a:rPr lang="fr-FR" dirty="0"/>
              <a:t>International Air Transport </a:t>
            </a:r>
            <a:r>
              <a:rPr lang="fr-FR" dirty="0" smtClean="0"/>
              <a:t>Association</a:t>
            </a:r>
            <a:r>
              <a:rPr lang="en-US" dirty="0" smtClean="0"/>
              <a:t>) code</a:t>
            </a:r>
          </a:p>
          <a:p>
            <a:pPr lvl="1"/>
            <a:r>
              <a:rPr lang="en-US" b="1" dirty="0"/>
              <a:t>ICAO</a:t>
            </a:r>
            <a:r>
              <a:rPr lang="en-US" dirty="0"/>
              <a:t> (International Civil Aviation </a:t>
            </a:r>
            <a:r>
              <a:rPr lang="en-US" dirty="0" smtClean="0"/>
              <a:t>Organization) code</a:t>
            </a:r>
          </a:p>
          <a:p>
            <a:pPr lvl="1"/>
            <a:r>
              <a:rPr lang="en-US" dirty="0" smtClean="0"/>
              <a:t>Latitude</a:t>
            </a:r>
          </a:p>
          <a:p>
            <a:pPr lvl="1"/>
            <a:r>
              <a:rPr lang="en-US" dirty="0" smtClean="0"/>
              <a:t>Longitude</a:t>
            </a:r>
          </a:p>
          <a:p>
            <a:pPr lvl="1"/>
            <a:r>
              <a:rPr lang="en-US" dirty="0" smtClean="0"/>
              <a:t>Altitude</a:t>
            </a:r>
          </a:p>
          <a:p>
            <a:pPr lvl="1"/>
            <a:endParaRPr lang="en-US" sz="700" dirty="0"/>
          </a:p>
          <a:p>
            <a:r>
              <a:rPr lang="en-US" dirty="0" smtClean="0"/>
              <a:t>Q: Candidate Keys</a:t>
            </a:r>
          </a:p>
          <a:p>
            <a:pPr lvl="1"/>
            <a:r>
              <a:rPr lang="en-US" dirty="0" smtClean="0"/>
              <a:t>Natural candidate keys: </a:t>
            </a:r>
            <a:r>
              <a:rPr lang="en-US" b="1" dirty="0" smtClean="0">
                <a:solidFill>
                  <a:srgbClr val="7889FB"/>
                </a:solidFill>
              </a:rPr>
              <a:t>IATA</a:t>
            </a:r>
            <a:r>
              <a:rPr lang="en-US" dirty="0" smtClean="0"/>
              <a:t>, </a:t>
            </a:r>
            <a:r>
              <a:rPr lang="en-US" b="1" dirty="0" smtClean="0">
                <a:solidFill>
                  <a:srgbClr val="7889FB"/>
                </a:solidFill>
              </a:rPr>
              <a:t>ICAO</a:t>
            </a:r>
          </a:p>
          <a:p>
            <a:pPr lvl="1"/>
            <a:r>
              <a:rPr lang="en-US" dirty="0" smtClean="0"/>
              <a:t>[Surrogate (artificial) candidate key]</a:t>
            </a:r>
          </a:p>
          <a:p>
            <a:pPr lvl="1"/>
            <a:endParaRPr lang="en-US" sz="700" dirty="0"/>
          </a:p>
          <a:p>
            <a:r>
              <a:rPr lang="en-US" dirty="0" smtClean="0"/>
              <a:t>Q: Primary Keys</a:t>
            </a:r>
          </a:p>
          <a:p>
            <a:pPr lvl="1"/>
            <a:r>
              <a:rPr lang="en-US" dirty="0" smtClean="0"/>
              <a:t>IATA </a:t>
            </a:r>
            <a:r>
              <a:rPr lang="en-US" b="1" dirty="0" smtClean="0">
                <a:solidFill>
                  <a:schemeClr val="accent1"/>
                </a:solidFill>
              </a:rPr>
              <a:t>or</a:t>
            </a:r>
            <a:r>
              <a:rPr lang="en-US" dirty="0" smtClean="0"/>
              <a:t> ICAO, </a:t>
            </a:r>
            <a:r>
              <a:rPr lang="en-US" b="1" dirty="0" smtClean="0">
                <a:solidFill>
                  <a:schemeClr val="accent1"/>
                </a:solidFill>
              </a:rPr>
              <a:t>or</a:t>
            </a:r>
          </a:p>
          <a:p>
            <a:pPr lvl="1"/>
            <a:r>
              <a:rPr lang="en-US" dirty="0" smtClean="0"/>
              <a:t>[Surrogate key]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Relational Data Model</a:t>
            </a:r>
          </a:p>
          <a:p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5638892"/>
              </p:ext>
            </p:extLst>
          </p:nvPr>
        </p:nvGraphicFramePr>
        <p:xfrm>
          <a:off x="7069643" y="1590408"/>
          <a:ext cx="1481504" cy="219456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481504">
                  <a:extLst>
                    <a:ext uri="{9D8B030D-6E8A-4147-A177-3AD203B41FA5}">
                      <a16:colId xmlns:a16="http://schemas.microsoft.com/office/drawing/2014/main" val="4279764999"/>
                    </a:ext>
                  </a:extLst>
                </a:gridCol>
              </a:tblGrid>
              <a:tr h="29395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Graz Airport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2911510"/>
                  </a:ext>
                </a:extLst>
              </a:tr>
              <a:tr h="29395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GRZ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7010523"/>
                  </a:ext>
                </a:extLst>
              </a:tr>
              <a:tr h="29395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LOWG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2236938"/>
                  </a:ext>
                </a:extLst>
              </a:tr>
              <a:tr h="29395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46.9911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7446373"/>
                  </a:ext>
                </a:extLst>
              </a:tr>
              <a:tr h="29395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15.4396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8430885"/>
                  </a:ext>
                </a:extLst>
              </a:tr>
              <a:tr h="29395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1115</a:t>
                      </a:r>
                      <a:r>
                        <a:rPr lang="en-US" sz="18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[</a:t>
                      </a:r>
                      <a:r>
                        <a:rPr lang="en-US" sz="1800" baseline="0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ft</a:t>
                      </a:r>
                      <a:r>
                        <a:rPr lang="en-US" sz="18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35815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1159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Preview Next Lectures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Relational Algebra </a:t>
            </a:r>
            <a:r>
              <a:rPr lang="en-US" dirty="0" smtClean="0">
                <a:solidFill>
                  <a:schemeClr val="accent1"/>
                </a:solidFill>
              </a:rPr>
              <a:t>[Lecture 04]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Operands:</a:t>
            </a:r>
            <a:r>
              <a:rPr lang="en-US" dirty="0"/>
              <a:t> </a:t>
            </a:r>
            <a:r>
              <a:rPr lang="en-US" b="1" dirty="0">
                <a:solidFill>
                  <a:srgbClr val="7889FB"/>
                </a:solidFill>
              </a:rPr>
              <a:t>relations</a:t>
            </a:r>
            <a:r>
              <a:rPr lang="en-US" dirty="0"/>
              <a:t> (variables for computing new values)</a:t>
            </a:r>
          </a:p>
          <a:p>
            <a:pPr lvl="1"/>
            <a:r>
              <a:rPr lang="en-US" b="1" dirty="0" smtClean="0">
                <a:solidFill>
                  <a:schemeClr val="accent1"/>
                </a:solidFill>
              </a:rPr>
              <a:t>Operators</a:t>
            </a:r>
            <a:r>
              <a:rPr lang="en-US" dirty="0" smtClean="0">
                <a:solidFill>
                  <a:schemeClr val="accent1"/>
                </a:solidFill>
              </a:rPr>
              <a:t>:</a:t>
            </a:r>
            <a:r>
              <a:rPr lang="en-US" dirty="0" smtClean="0"/>
              <a:t> </a:t>
            </a:r>
            <a:r>
              <a:rPr lang="en-US" dirty="0"/>
              <a:t>traditional set operations and specific relational operations (symbols representing the computation)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Structured Query Language (SQL) </a:t>
            </a:r>
            <a:r>
              <a:rPr lang="en-US" dirty="0" smtClean="0">
                <a:solidFill>
                  <a:schemeClr val="accent1"/>
                </a:solidFill>
              </a:rPr>
              <a:t>[Lecture 05]</a:t>
            </a:r>
          </a:p>
          <a:p>
            <a:pPr lvl="1"/>
            <a:r>
              <a:rPr lang="en-US" b="1" dirty="0" smtClean="0">
                <a:solidFill>
                  <a:srgbClr val="7889FB"/>
                </a:solidFill>
              </a:rPr>
              <a:t>Data Definition Language (DDL)</a:t>
            </a:r>
            <a:r>
              <a:rPr lang="en-US" dirty="0" smtClean="0"/>
              <a:t> </a:t>
            </a:r>
            <a:r>
              <a:rPr lang="en-AT" dirty="0" smtClean="0">
                <a:sym typeface="Wingdings" panose="05000000000000000000" pitchFamily="2" charset="2"/>
              </a:rPr>
              <a:t></a:t>
            </a:r>
            <a:r>
              <a:rPr lang="en-US" dirty="0" smtClean="0">
                <a:sym typeface="Wingdings" panose="05000000000000000000" pitchFamily="2" charset="2"/>
              </a:rPr>
              <a:t> Manipulate the database schema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Data Manipulation Language (DML) </a:t>
            </a:r>
            <a:r>
              <a:rPr lang="en-AT" dirty="0" smtClean="0">
                <a:sym typeface="Wingdings" panose="05000000000000000000" pitchFamily="2" charset="2"/>
              </a:rPr>
              <a:t></a:t>
            </a:r>
            <a:r>
              <a:rPr lang="en-US" dirty="0" smtClean="0">
                <a:sym typeface="Wingdings" panose="05000000000000000000" pitchFamily="2" charset="2"/>
              </a:rPr>
              <a:t> Update and query database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Relational Data Model</a:t>
            </a:r>
          </a:p>
        </p:txBody>
      </p:sp>
    </p:spTree>
    <p:extLst>
      <p:ext uri="{BB962C8B-B14F-4D97-AF65-F5344CB8AC3E}">
        <p14:creationId xmlns:p14="http://schemas.microsoft.com/office/powerpoint/2010/main" val="3079721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CREATE TABLE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CREATE TABLE</a:t>
            </a:r>
            <a:r>
              <a:rPr lang="en-US" b="0" dirty="0" smtClean="0">
                <a:latin typeface="Consolas" panose="020B0609020204030204" pitchFamily="49" charset="0"/>
              </a:rPr>
              <a:t> </a:t>
            </a:r>
            <a:r>
              <a:rPr lang="en-US" b="0" dirty="0" smtClean="0">
                <a:solidFill>
                  <a:schemeClr val="accent1"/>
                </a:solidFill>
                <a:latin typeface="Consolas" panose="020B0609020204030204" pitchFamily="49" charset="0"/>
              </a:rPr>
              <a:t>Professors</a:t>
            </a:r>
            <a:r>
              <a:rPr lang="en-US" b="0" dirty="0" smtClean="0">
                <a:latin typeface="Consolas" panose="020B0609020204030204" pitchFamily="49" charset="0"/>
              </a:rPr>
              <a:t> (</a:t>
            </a:r>
          </a:p>
          <a:p>
            <a:pPr marL="0" indent="0">
              <a:buNone/>
            </a:pPr>
            <a:r>
              <a:rPr lang="en-US" b="0" dirty="0" smtClean="0">
                <a:latin typeface="Consolas" panose="020B0609020204030204" pitchFamily="49" charset="0"/>
              </a:rPr>
              <a:t>   PID </a:t>
            </a:r>
            <a:r>
              <a:rPr lang="en-US" dirty="0" smtClean="0">
                <a:latin typeface="Consolas" panose="020B0609020204030204" pitchFamily="49" charset="0"/>
              </a:rPr>
              <a:t>INTEGER </a:t>
            </a:r>
            <a:r>
              <a:rPr lang="en-US" dirty="0" smtClean="0">
                <a:solidFill>
                  <a:schemeClr val="accent1"/>
                </a:solidFill>
                <a:latin typeface="Consolas" panose="020B0609020204030204" pitchFamily="49" charset="0"/>
              </a:rPr>
              <a:t>PRIMARY KEY</a:t>
            </a:r>
            <a:r>
              <a:rPr lang="en-US" b="0" dirty="0" smtClean="0">
                <a:latin typeface="Consolas" panose="020B0609020204030204" pitchFamily="49" charset="0"/>
              </a:rPr>
              <a:t>,</a:t>
            </a:r>
          </a:p>
          <a:p>
            <a:pPr marL="0" indent="0">
              <a:buNone/>
            </a:pPr>
            <a:r>
              <a:rPr lang="en-US" b="0" dirty="0">
                <a:latin typeface="Consolas" panose="020B0609020204030204" pitchFamily="49" charset="0"/>
              </a:rPr>
              <a:t> </a:t>
            </a:r>
            <a:r>
              <a:rPr lang="en-US" b="0" dirty="0" smtClean="0">
                <a:latin typeface="Consolas" panose="020B0609020204030204" pitchFamily="49" charset="0"/>
              </a:rPr>
              <a:t>  Title </a:t>
            </a:r>
            <a:r>
              <a:rPr lang="en-US" dirty="0" smtClean="0">
                <a:latin typeface="Consolas" panose="020B0609020204030204" pitchFamily="49" charset="0"/>
              </a:rPr>
              <a:t>VARCHAR</a:t>
            </a:r>
            <a:r>
              <a:rPr lang="en-US" b="0" dirty="0" smtClean="0">
                <a:latin typeface="Consolas" panose="020B0609020204030204" pitchFamily="49" charset="0"/>
              </a:rPr>
              <a:t>(128),</a:t>
            </a:r>
          </a:p>
          <a:p>
            <a:pPr marL="0" indent="0">
              <a:buNone/>
            </a:pPr>
            <a:r>
              <a:rPr lang="en-US" b="0" dirty="0">
                <a:latin typeface="Consolas" panose="020B0609020204030204" pitchFamily="49" charset="0"/>
              </a:rPr>
              <a:t> </a:t>
            </a:r>
            <a:r>
              <a:rPr lang="en-US" b="0" dirty="0" smtClean="0">
                <a:latin typeface="Consolas" panose="020B0609020204030204" pitchFamily="49" charset="0"/>
              </a:rPr>
              <a:t>  </a:t>
            </a:r>
            <a:r>
              <a:rPr lang="en-US" b="0" dirty="0" err="1" smtClean="0">
                <a:latin typeface="Consolas" panose="020B0609020204030204" pitchFamily="49" charset="0"/>
              </a:rPr>
              <a:t>Firstname</a:t>
            </a:r>
            <a:r>
              <a:rPr lang="en-US" b="0" dirty="0" smtClean="0">
                <a:latin typeface="Consolas" panose="020B0609020204030204" pitchFamily="49" charset="0"/>
              </a:rPr>
              <a:t> </a:t>
            </a:r>
            <a:r>
              <a:rPr lang="en-US" dirty="0" smtClean="0">
                <a:latin typeface="Consolas" panose="020B0609020204030204" pitchFamily="49" charset="0"/>
              </a:rPr>
              <a:t>VARCHAR</a:t>
            </a:r>
            <a:r>
              <a:rPr lang="en-US" b="0" dirty="0" smtClean="0">
                <a:latin typeface="Consolas" panose="020B0609020204030204" pitchFamily="49" charset="0"/>
              </a:rPr>
              <a:t>(128),</a:t>
            </a:r>
          </a:p>
          <a:p>
            <a:pPr marL="0" indent="0">
              <a:buNone/>
            </a:pPr>
            <a:r>
              <a:rPr lang="en-US" b="0" dirty="0">
                <a:latin typeface="Consolas" panose="020B0609020204030204" pitchFamily="49" charset="0"/>
              </a:rPr>
              <a:t> </a:t>
            </a:r>
            <a:r>
              <a:rPr lang="en-US" b="0" dirty="0" smtClean="0">
                <a:latin typeface="Consolas" panose="020B0609020204030204" pitchFamily="49" charset="0"/>
              </a:rPr>
              <a:t>  </a:t>
            </a:r>
            <a:r>
              <a:rPr lang="en-US" b="0" dirty="0" err="1" smtClean="0">
                <a:latin typeface="Consolas" panose="020B0609020204030204" pitchFamily="49" charset="0"/>
              </a:rPr>
              <a:t>Lastname</a:t>
            </a:r>
            <a:r>
              <a:rPr lang="en-US" b="0" dirty="0" smtClean="0">
                <a:latin typeface="Consolas" panose="020B0609020204030204" pitchFamily="49" charset="0"/>
              </a:rPr>
              <a:t> </a:t>
            </a:r>
            <a:r>
              <a:rPr lang="en-US" dirty="0" smtClean="0">
                <a:latin typeface="Consolas" panose="020B0609020204030204" pitchFamily="49" charset="0"/>
              </a:rPr>
              <a:t>VARCHAR</a:t>
            </a:r>
            <a:r>
              <a:rPr lang="en-US" b="0" dirty="0" smtClean="0">
                <a:latin typeface="Consolas" panose="020B0609020204030204" pitchFamily="49" charset="0"/>
              </a:rPr>
              <a:t>(128)</a:t>
            </a:r>
            <a:endParaRPr lang="en-US" b="0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b="0" dirty="0" smtClean="0"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endParaRPr lang="en-US" sz="700" b="0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CREATE TABLE</a:t>
            </a:r>
            <a:r>
              <a:rPr lang="en-US" b="0" dirty="0" smtClean="0">
                <a:latin typeface="Consolas" panose="020B0609020204030204" pitchFamily="49" charset="0"/>
              </a:rPr>
              <a:t> </a:t>
            </a:r>
            <a:r>
              <a:rPr lang="en-US" b="0" dirty="0" smtClean="0">
                <a:solidFill>
                  <a:schemeClr val="accent1"/>
                </a:solidFill>
                <a:latin typeface="Consolas" panose="020B0609020204030204" pitchFamily="49" charset="0"/>
              </a:rPr>
              <a:t>Courses</a:t>
            </a:r>
            <a:r>
              <a:rPr lang="en-US" b="0" dirty="0" smtClean="0">
                <a:latin typeface="Consolas" panose="020B0609020204030204" pitchFamily="49" charset="0"/>
              </a:rPr>
              <a:t> (</a:t>
            </a:r>
          </a:p>
          <a:p>
            <a:pPr marL="0" indent="0">
              <a:buNone/>
            </a:pPr>
            <a:r>
              <a:rPr lang="en-US" b="0" dirty="0" smtClean="0">
                <a:latin typeface="Consolas" panose="020B0609020204030204" pitchFamily="49" charset="0"/>
              </a:rPr>
              <a:t>   CID </a:t>
            </a:r>
            <a:r>
              <a:rPr lang="en-US" dirty="0" smtClean="0">
                <a:latin typeface="Consolas" panose="020B0609020204030204" pitchFamily="49" charset="0"/>
              </a:rPr>
              <a:t>INTEGER </a:t>
            </a:r>
            <a:r>
              <a:rPr lang="en-US" dirty="0" smtClean="0">
                <a:solidFill>
                  <a:schemeClr val="accent1"/>
                </a:solidFill>
                <a:latin typeface="Consolas" panose="020B0609020204030204" pitchFamily="49" charset="0"/>
              </a:rPr>
              <a:t>PRIMARY KEY</a:t>
            </a:r>
            <a:r>
              <a:rPr lang="en-US" b="0" dirty="0" smtClean="0">
                <a:latin typeface="Consolas" panose="020B0609020204030204" pitchFamily="49" charset="0"/>
              </a:rPr>
              <a:t>,</a:t>
            </a:r>
          </a:p>
          <a:p>
            <a:pPr marL="0" indent="0">
              <a:buNone/>
            </a:pPr>
            <a:r>
              <a:rPr lang="en-US" b="0" dirty="0">
                <a:latin typeface="Consolas" panose="020B0609020204030204" pitchFamily="49" charset="0"/>
              </a:rPr>
              <a:t> </a:t>
            </a:r>
            <a:r>
              <a:rPr lang="en-US" b="0" dirty="0" smtClean="0">
                <a:latin typeface="Consolas" panose="020B0609020204030204" pitchFamily="49" charset="0"/>
              </a:rPr>
              <a:t>  Title </a:t>
            </a:r>
            <a:r>
              <a:rPr lang="en-US" dirty="0" smtClean="0">
                <a:latin typeface="Consolas" panose="020B0609020204030204" pitchFamily="49" charset="0"/>
              </a:rPr>
              <a:t>VARCHAR</a:t>
            </a:r>
            <a:r>
              <a:rPr lang="en-US" b="0" dirty="0" smtClean="0">
                <a:latin typeface="Consolas" panose="020B0609020204030204" pitchFamily="49" charset="0"/>
              </a:rPr>
              <a:t>(256),</a:t>
            </a:r>
          </a:p>
          <a:p>
            <a:pPr marL="0" indent="0">
              <a:buNone/>
            </a:pPr>
            <a:r>
              <a:rPr lang="en-US" b="0" dirty="0">
                <a:latin typeface="Consolas" panose="020B0609020204030204" pitchFamily="49" charset="0"/>
              </a:rPr>
              <a:t> </a:t>
            </a:r>
            <a:r>
              <a:rPr lang="en-US" b="0" dirty="0" smtClean="0">
                <a:latin typeface="Consolas" panose="020B0609020204030204" pitchFamily="49" charset="0"/>
              </a:rPr>
              <a:t>  ECTS </a:t>
            </a:r>
            <a:r>
              <a:rPr lang="en-US" dirty="0" smtClean="0">
                <a:latin typeface="Consolas" panose="020B0609020204030204" pitchFamily="49" charset="0"/>
              </a:rPr>
              <a:t>INTEGER NOT NULL</a:t>
            </a:r>
            <a:r>
              <a:rPr lang="en-US" b="0" dirty="0" smtClean="0">
                <a:latin typeface="Consolas" panose="020B0609020204030204" pitchFamily="49" charset="0"/>
              </a:rPr>
              <a:t>,</a:t>
            </a:r>
          </a:p>
          <a:p>
            <a:pPr marL="0" indent="0">
              <a:buNone/>
            </a:pPr>
            <a:r>
              <a:rPr lang="en-US" b="0" dirty="0">
                <a:latin typeface="Consolas" panose="020B0609020204030204" pitchFamily="49" charset="0"/>
              </a:rPr>
              <a:t> </a:t>
            </a:r>
            <a:r>
              <a:rPr lang="en-US" b="0" dirty="0" smtClean="0">
                <a:latin typeface="Consolas" panose="020B0609020204030204" pitchFamily="49" charset="0"/>
              </a:rPr>
              <a:t>  PID </a:t>
            </a:r>
            <a:r>
              <a:rPr lang="en-US" dirty="0" smtClean="0">
                <a:latin typeface="Consolas" panose="020B0609020204030204" pitchFamily="49" charset="0"/>
              </a:rPr>
              <a:t>INTEGER</a:t>
            </a:r>
            <a:br>
              <a:rPr lang="en-US" dirty="0" smtClean="0">
                <a:latin typeface="Consolas" panose="020B0609020204030204" pitchFamily="49" charset="0"/>
              </a:rPr>
            </a:br>
            <a:r>
              <a:rPr lang="en-US" dirty="0" smtClean="0">
                <a:latin typeface="Consolas" panose="020B0609020204030204" pitchFamily="49" charset="0"/>
              </a:rPr>
              <a:t>      </a:t>
            </a:r>
            <a:r>
              <a:rPr lang="en-US" dirty="0" smtClean="0">
                <a:solidFill>
                  <a:srgbClr val="7889FB"/>
                </a:solidFill>
                <a:latin typeface="Consolas" panose="020B0609020204030204" pitchFamily="49" charset="0"/>
              </a:rPr>
              <a:t>REFERENCES</a:t>
            </a:r>
            <a:r>
              <a:rPr lang="en-US" b="0" dirty="0" smtClean="0">
                <a:solidFill>
                  <a:srgbClr val="7889FB"/>
                </a:solidFill>
                <a:latin typeface="Consolas" panose="020B0609020204030204" pitchFamily="49" charset="0"/>
              </a:rPr>
              <a:t> Professors</a:t>
            </a:r>
          </a:p>
          <a:p>
            <a:pPr marL="0" indent="0">
              <a:buNone/>
            </a:pPr>
            <a:r>
              <a:rPr lang="en-US" b="0" dirty="0" smtClean="0">
                <a:latin typeface="Consolas" panose="020B0609020204030204" pitchFamily="49" charset="0"/>
              </a:rPr>
              <a:t>);</a:t>
            </a:r>
            <a:endParaRPr lang="en-US" b="0" dirty="0">
              <a:latin typeface="Consolas" panose="020B0609020204030204" pitchFamily="49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Relational Data Model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727562" y="1339381"/>
            <a:ext cx="3326004" cy="203132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Alternative for composite </a:t>
            </a:r>
            <a:b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primary key:</a:t>
            </a:r>
          </a:p>
          <a:p>
            <a:r>
              <a:rPr lang="en-US" b="1" dirty="0" smtClean="0">
                <a:latin typeface="Consolas" panose="020B0609020204030204" pitchFamily="49" charset="0"/>
                <a:cs typeface="Calibri" panose="020F0502020204030204" pitchFamily="34" charset="0"/>
              </a:rPr>
              <a:t>CREATE TABLE</a:t>
            </a:r>
            <a:r>
              <a:rPr lang="en-US" dirty="0" smtClean="0">
                <a:latin typeface="Consolas" panose="020B0609020204030204" pitchFamily="49" charset="0"/>
                <a:cs typeface="Calibri" panose="020F0502020204030204" pitchFamily="34" charset="0"/>
              </a:rPr>
              <a:t> R (</a:t>
            </a:r>
          </a:p>
          <a:p>
            <a:r>
              <a:rPr lang="en-US" dirty="0" smtClean="0">
                <a:latin typeface="Consolas" panose="020B0609020204030204" pitchFamily="49" charset="0"/>
                <a:cs typeface="Calibri" panose="020F0502020204030204" pitchFamily="34" charset="0"/>
              </a:rPr>
              <a:t>   ...,</a:t>
            </a:r>
          </a:p>
          <a:p>
            <a:r>
              <a:rPr lang="en-US" dirty="0" smtClean="0">
                <a:latin typeface="Consolas" panose="020B0609020204030204" pitchFamily="49" charset="0"/>
                <a:cs typeface="Calibri" panose="020F0502020204030204" pitchFamily="34" charset="0"/>
              </a:rPr>
              <a:t>   </a:t>
            </a:r>
            <a:r>
              <a:rPr lang="en-US" b="1" dirty="0" smtClean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PRIMARY KEY</a:t>
            </a:r>
            <a:r>
              <a:rPr lang="en-US" dirty="0" smtClean="0">
                <a:latin typeface="Consolas" panose="020B0609020204030204" pitchFamily="49" charset="0"/>
                <a:cs typeface="Calibri" panose="020F0502020204030204" pitchFamily="34" charset="0"/>
              </a:rPr>
              <a:t>(A1, A2)</a:t>
            </a:r>
            <a:endParaRPr lang="en-US" dirty="0"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r>
              <a:rPr lang="en-US" dirty="0" smtClean="0">
                <a:latin typeface="Consolas" panose="020B0609020204030204" pitchFamily="49" charset="0"/>
                <a:cs typeface="Calibri" panose="020F0502020204030204" pitchFamily="34" charset="0"/>
              </a:rPr>
              <a:t>);</a:t>
            </a:r>
          </a:p>
          <a:p>
            <a:pPr algn="ctr"/>
            <a:endParaRPr lang="en-U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19189" y="3622035"/>
            <a:ext cx="3326004" cy="230832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Alternative for composite </a:t>
            </a:r>
            <a:b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foreign key:</a:t>
            </a:r>
          </a:p>
          <a:p>
            <a:r>
              <a:rPr lang="en-US" b="1" dirty="0" smtClean="0">
                <a:latin typeface="Consolas" panose="020B0609020204030204" pitchFamily="49" charset="0"/>
                <a:cs typeface="Calibri" panose="020F0502020204030204" pitchFamily="34" charset="0"/>
              </a:rPr>
              <a:t>CREATE TABLE</a:t>
            </a:r>
            <a:r>
              <a:rPr lang="en-US" dirty="0" smtClean="0">
                <a:latin typeface="Consolas" panose="020B0609020204030204" pitchFamily="49" charset="0"/>
                <a:cs typeface="Calibri" panose="020F0502020204030204" pitchFamily="34" charset="0"/>
              </a:rPr>
              <a:t> S (</a:t>
            </a:r>
          </a:p>
          <a:p>
            <a:r>
              <a:rPr lang="en-US" dirty="0" smtClean="0">
                <a:latin typeface="Consolas" panose="020B0609020204030204" pitchFamily="49" charset="0"/>
                <a:cs typeface="Calibri" panose="020F0502020204030204" pitchFamily="34" charset="0"/>
              </a:rPr>
              <a:t>   ...,</a:t>
            </a:r>
          </a:p>
          <a:p>
            <a:r>
              <a:rPr lang="en-US" dirty="0" smtClean="0">
                <a:latin typeface="Consolas" panose="020B0609020204030204" pitchFamily="49" charset="0"/>
                <a:cs typeface="Calibri" panose="020F0502020204030204" pitchFamily="34" charset="0"/>
              </a:rPr>
              <a:t>   </a:t>
            </a:r>
            <a:r>
              <a:rPr lang="en-US" b="1" dirty="0" smtClean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FOREIGN KEY</a:t>
            </a:r>
            <a:r>
              <a:rPr lang="en-US" dirty="0" smtClean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(A1, A2)  </a:t>
            </a:r>
            <a:br>
              <a:rPr lang="en-US" dirty="0" smtClean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dirty="0" smtClean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     </a:t>
            </a:r>
            <a:r>
              <a:rPr lang="en-US" b="1" dirty="0" smtClean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REFERENCES</a:t>
            </a:r>
            <a:r>
              <a:rPr lang="en-US" dirty="0" smtClean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R(A1, A2)</a:t>
            </a:r>
            <a:endParaRPr lang="en-US" dirty="0">
              <a:solidFill>
                <a:srgbClr val="7889FB"/>
              </a:solidFill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r>
              <a:rPr lang="en-US" dirty="0" smtClean="0">
                <a:latin typeface="Consolas" panose="020B0609020204030204" pitchFamily="49" charset="0"/>
                <a:cs typeface="Calibri" panose="020F0502020204030204" pitchFamily="34" charset="0"/>
              </a:rPr>
              <a:t>);</a:t>
            </a:r>
          </a:p>
          <a:p>
            <a:pPr algn="ctr"/>
            <a:endParaRPr lang="en-U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4377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Referential Integrity Constraints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Foreign Keys: </a:t>
            </a:r>
          </a:p>
          <a:p>
            <a:pPr lvl="1"/>
            <a:r>
              <a:rPr lang="en-US" dirty="0" smtClean="0"/>
              <a:t>Reference of a primary key in another relation</a:t>
            </a:r>
          </a:p>
          <a:p>
            <a:pPr lvl="1"/>
            <a:r>
              <a:rPr lang="en-US" b="1" dirty="0" smtClean="0">
                <a:solidFill>
                  <a:schemeClr val="accent1"/>
                </a:solidFill>
              </a:rPr>
              <a:t>Referential integrity:</a:t>
            </a:r>
            <a:r>
              <a:rPr lang="en-US" dirty="0" smtClean="0"/>
              <a:t> FK need to reference existing tuples or NULL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Enforcing Referential Integrity</a:t>
            </a:r>
          </a:p>
          <a:p>
            <a:pPr lvl="1"/>
            <a:r>
              <a:rPr lang="en-US" b="1" dirty="0" smtClean="0"/>
              <a:t>#1 </a:t>
            </a:r>
            <a:r>
              <a:rPr lang="en-US" b="1" dirty="0" smtClean="0">
                <a:solidFill>
                  <a:schemeClr val="accent1"/>
                </a:solidFill>
              </a:rPr>
              <a:t>Error</a:t>
            </a:r>
            <a:r>
              <a:rPr lang="en-US" dirty="0"/>
              <a:t> </a:t>
            </a:r>
            <a:r>
              <a:rPr lang="en-US" dirty="0" smtClean="0"/>
              <a:t>(default) </a:t>
            </a:r>
          </a:p>
          <a:p>
            <a:pPr lvl="1"/>
            <a:endParaRPr lang="en-US" sz="1000" dirty="0"/>
          </a:p>
          <a:p>
            <a:pPr lvl="1"/>
            <a:endParaRPr lang="en-US" sz="1000" dirty="0" smtClean="0"/>
          </a:p>
          <a:p>
            <a:pPr lvl="1"/>
            <a:r>
              <a:rPr lang="en-US" b="1" dirty="0" smtClean="0"/>
              <a:t>#2 </a:t>
            </a:r>
            <a:r>
              <a:rPr lang="en-US" b="1" dirty="0" smtClean="0">
                <a:solidFill>
                  <a:schemeClr val="accent1"/>
                </a:solidFill>
              </a:rPr>
              <a:t>Propagation</a:t>
            </a:r>
            <a:r>
              <a:rPr lang="en-US" dirty="0" smtClean="0"/>
              <a:t> on request</a:t>
            </a:r>
          </a:p>
          <a:p>
            <a:pPr lvl="2"/>
            <a:r>
              <a:rPr lang="en-US" dirty="0" smtClean="0"/>
              <a:t>E.g., for existential </a:t>
            </a:r>
            <a:br>
              <a:rPr lang="en-US" dirty="0" smtClean="0"/>
            </a:br>
            <a:r>
              <a:rPr lang="en-US" dirty="0" smtClean="0"/>
              <a:t>dependence</a:t>
            </a:r>
          </a:p>
          <a:p>
            <a:pPr lvl="2"/>
            <a:endParaRPr lang="en-US" dirty="0"/>
          </a:p>
          <a:p>
            <a:pPr lvl="1"/>
            <a:r>
              <a:rPr lang="en-US" b="1" dirty="0" smtClean="0"/>
              <a:t>#2 </a:t>
            </a:r>
            <a:r>
              <a:rPr lang="en-US" b="1" dirty="0" smtClean="0">
                <a:solidFill>
                  <a:schemeClr val="accent1"/>
                </a:solidFill>
              </a:rPr>
              <a:t>Set NULL</a:t>
            </a:r>
            <a:r>
              <a:rPr lang="en-US" dirty="0" smtClean="0"/>
              <a:t> on request</a:t>
            </a:r>
          </a:p>
          <a:p>
            <a:pPr lvl="2"/>
            <a:r>
              <a:rPr lang="en-US" dirty="0" smtClean="0"/>
              <a:t>E.g., for independent</a:t>
            </a:r>
            <a:br>
              <a:rPr lang="en-US" dirty="0" smtClean="0"/>
            </a:br>
            <a:r>
              <a:rPr lang="en-US" dirty="0" smtClean="0"/>
              <a:t>entities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Relational Data Model</a:t>
            </a:r>
          </a:p>
        </p:txBody>
      </p:sp>
      <p:sp>
        <p:nvSpPr>
          <p:cNvPr id="5" name="Rectangle 4"/>
          <p:cNvSpPr/>
          <p:nvPr/>
        </p:nvSpPr>
        <p:spPr>
          <a:xfrm>
            <a:off x="5007780" y="2924068"/>
            <a:ext cx="1087879" cy="602901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Professor</a:t>
            </a:r>
            <a:endParaRPr lang="en-US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47739" y="2925742"/>
            <a:ext cx="1087879" cy="602901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Course</a:t>
            </a:r>
            <a:endParaRPr lang="en-US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Diamond 6"/>
          <p:cNvSpPr/>
          <p:nvPr/>
        </p:nvSpPr>
        <p:spPr>
          <a:xfrm>
            <a:off x="6327634" y="3025475"/>
            <a:ext cx="1088129" cy="384023"/>
          </a:xfrm>
          <a:prstGeom prst="diamond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teach</a:t>
            </a:r>
            <a:endParaRPr lang="en-US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8" name="Straight Connector 7"/>
          <p:cNvCxnSpPr>
            <a:stCxn id="5" idx="3"/>
            <a:endCxn id="7" idx="1"/>
          </p:cNvCxnSpPr>
          <p:nvPr/>
        </p:nvCxnSpPr>
        <p:spPr>
          <a:xfrm flipV="1">
            <a:off x="6095659" y="3217487"/>
            <a:ext cx="231975" cy="8032"/>
          </a:xfrm>
          <a:prstGeom prst="line">
            <a:avLst/>
          </a:prstGeom>
          <a:ln w="19050">
            <a:solidFill>
              <a:schemeClr val="accent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stCxn id="7" idx="3"/>
            <a:endCxn id="6" idx="1"/>
          </p:cNvCxnSpPr>
          <p:nvPr/>
        </p:nvCxnSpPr>
        <p:spPr>
          <a:xfrm>
            <a:off x="7415763" y="3217487"/>
            <a:ext cx="231976" cy="9706"/>
          </a:xfrm>
          <a:prstGeom prst="line">
            <a:avLst/>
          </a:prstGeom>
          <a:ln w="19050">
            <a:solidFill>
              <a:schemeClr val="accent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327251" y="2843144"/>
            <a:ext cx="319720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104036" y="2843056"/>
            <a:ext cx="319720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632288" y="2494411"/>
            <a:ext cx="4396196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 smtClean="0">
                <a:latin typeface="Consolas" panose="020B0609020204030204" pitchFamily="49" charset="0"/>
                <a:cs typeface="Calibri" panose="020F0502020204030204" pitchFamily="34" charset="0"/>
              </a:rPr>
              <a:t>DELETE FROM</a:t>
            </a:r>
            <a:r>
              <a:rPr lang="en-US" dirty="0" smtClean="0">
                <a:latin typeface="Consolas" panose="020B0609020204030204" pitchFamily="49" charset="0"/>
                <a:cs typeface="Calibri" panose="020F0502020204030204" pitchFamily="34" charset="0"/>
              </a:rPr>
              <a:t> Professors </a:t>
            </a:r>
            <a:r>
              <a:rPr lang="en-US" b="1" dirty="0" smtClean="0">
                <a:latin typeface="Consolas" panose="020B0609020204030204" pitchFamily="49" charset="0"/>
                <a:cs typeface="Calibri" panose="020F0502020204030204" pitchFamily="34" charset="0"/>
              </a:rPr>
              <a:t>WHERE</a:t>
            </a:r>
            <a:r>
              <a:rPr lang="en-US" dirty="0" smtClean="0">
                <a:latin typeface="Consolas" panose="020B0609020204030204" pitchFamily="49" charset="0"/>
                <a:cs typeface="Calibri" panose="020F0502020204030204" pitchFamily="34" charset="0"/>
              </a:rPr>
              <a:t> PID=7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221976" y="3772228"/>
            <a:ext cx="4871859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indent="0">
              <a:buNone/>
            </a:pPr>
            <a:r>
              <a:rPr lang="en-US" b="1" dirty="0">
                <a:latin typeface="Consolas" panose="020B0609020204030204" pitchFamily="49" charset="0"/>
              </a:rPr>
              <a:t>CREATE TABLE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chemeClr val="accent1"/>
                </a:solidFill>
                <a:latin typeface="Consolas" panose="020B0609020204030204" pitchFamily="49" charset="0"/>
              </a:rPr>
              <a:t>Courses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smtClean="0">
                <a:latin typeface="Consolas" panose="020B0609020204030204" pitchFamily="49" charset="0"/>
              </a:rPr>
              <a:t>(...</a:t>
            </a:r>
            <a:br>
              <a:rPr lang="en-US" dirty="0" smtClean="0">
                <a:latin typeface="Consolas" panose="020B0609020204030204" pitchFamily="49" charset="0"/>
              </a:rPr>
            </a:br>
            <a:r>
              <a:rPr lang="en-US" dirty="0" smtClean="0">
                <a:latin typeface="Consolas" panose="020B0609020204030204" pitchFamily="49" charset="0"/>
              </a:rPr>
              <a:t>   </a:t>
            </a:r>
            <a:r>
              <a:rPr lang="en-US" b="1" dirty="0" smtClean="0">
                <a:latin typeface="Consolas" panose="020B0609020204030204" pitchFamily="49" charset="0"/>
              </a:rPr>
              <a:t>PID INTEGER </a:t>
            </a:r>
            <a:r>
              <a:rPr lang="en-US" b="1" dirty="0" smtClean="0">
                <a:solidFill>
                  <a:srgbClr val="7889FB"/>
                </a:solidFill>
                <a:latin typeface="Consolas" panose="020B0609020204030204" pitchFamily="49" charset="0"/>
              </a:rPr>
              <a:t>REFERENCES</a:t>
            </a:r>
            <a:r>
              <a:rPr lang="en-US" dirty="0" smtClean="0">
                <a:solidFill>
                  <a:srgbClr val="7889FB"/>
                </a:solidFill>
                <a:latin typeface="Consolas" panose="020B0609020204030204" pitchFamily="49" charset="0"/>
              </a:rPr>
              <a:t> Professors</a:t>
            </a:r>
            <a:br>
              <a:rPr lang="en-US" dirty="0" smtClean="0">
                <a:solidFill>
                  <a:srgbClr val="7889FB"/>
                </a:solidFill>
                <a:latin typeface="Consolas" panose="020B0609020204030204" pitchFamily="49" charset="0"/>
              </a:rPr>
            </a:br>
            <a:r>
              <a:rPr lang="en-US" dirty="0" smtClean="0">
                <a:solidFill>
                  <a:srgbClr val="7889FB"/>
                </a:solidFill>
                <a:latin typeface="Consolas" panose="020B0609020204030204" pitchFamily="49" charset="0"/>
              </a:rPr>
              <a:t>      </a:t>
            </a:r>
            <a:r>
              <a:rPr lang="en-US" b="1" dirty="0" smtClean="0">
                <a:solidFill>
                  <a:srgbClr val="7889FB"/>
                </a:solidFill>
                <a:latin typeface="Consolas" panose="020B0609020204030204" pitchFamily="49" charset="0"/>
              </a:rPr>
              <a:t>ON DELETE CASCADE</a:t>
            </a:r>
            <a:r>
              <a:rPr lang="en-US" dirty="0" smtClean="0">
                <a:latin typeface="Consolas" panose="020B0609020204030204" pitchFamily="49" charset="0"/>
              </a:rPr>
              <a:t>);</a:t>
            </a:r>
            <a:endParaRPr lang="en-US" dirty="0">
              <a:latin typeface="Consolas" panose="020B0609020204030204" pitchFamily="49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223651" y="4999796"/>
            <a:ext cx="4871859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indent="0">
              <a:buNone/>
            </a:pPr>
            <a:r>
              <a:rPr lang="en-US" b="1" dirty="0">
                <a:latin typeface="Consolas" panose="020B0609020204030204" pitchFamily="49" charset="0"/>
              </a:rPr>
              <a:t>CREATE TABLE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chemeClr val="accent1"/>
                </a:solidFill>
                <a:latin typeface="Consolas" panose="020B0609020204030204" pitchFamily="49" charset="0"/>
              </a:rPr>
              <a:t>Courses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smtClean="0">
                <a:latin typeface="Consolas" panose="020B0609020204030204" pitchFamily="49" charset="0"/>
              </a:rPr>
              <a:t>(...</a:t>
            </a:r>
            <a:br>
              <a:rPr lang="en-US" dirty="0" smtClean="0">
                <a:latin typeface="Consolas" panose="020B0609020204030204" pitchFamily="49" charset="0"/>
              </a:rPr>
            </a:br>
            <a:r>
              <a:rPr lang="en-US" dirty="0" smtClean="0">
                <a:latin typeface="Consolas" panose="020B0609020204030204" pitchFamily="49" charset="0"/>
              </a:rPr>
              <a:t>   </a:t>
            </a:r>
            <a:r>
              <a:rPr lang="en-US" b="1" dirty="0" smtClean="0">
                <a:latin typeface="Consolas" panose="020B0609020204030204" pitchFamily="49" charset="0"/>
              </a:rPr>
              <a:t>PID INTEGER </a:t>
            </a:r>
            <a:r>
              <a:rPr lang="en-US" b="1" dirty="0" smtClean="0">
                <a:solidFill>
                  <a:srgbClr val="7889FB"/>
                </a:solidFill>
                <a:latin typeface="Consolas" panose="020B0609020204030204" pitchFamily="49" charset="0"/>
              </a:rPr>
              <a:t>REFERENCES</a:t>
            </a:r>
            <a:r>
              <a:rPr lang="en-US" dirty="0" smtClean="0">
                <a:solidFill>
                  <a:srgbClr val="7889FB"/>
                </a:solidFill>
                <a:latin typeface="Consolas" panose="020B0609020204030204" pitchFamily="49" charset="0"/>
              </a:rPr>
              <a:t> Professors</a:t>
            </a:r>
            <a:br>
              <a:rPr lang="en-US" dirty="0" smtClean="0">
                <a:solidFill>
                  <a:srgbClr val="7889FB"/>
                </a:solidFill>
                <a:latin typeface="Consolas" panose="020B0609020204030204" pitchFamily="49" charset="0"/>
              </a:rPr>
            </a:br>
            <a:r>
              <a:rPr lang="en-US" dirty="0" smtClean="0">
                <a:solidFill>
                  <a:srgbClr val="7889FB"/>
                </a:solidFill>
                <a:latin typeface="Consolas" panose="020B0609020204030204" pitchFamily="49" charset="0"/>
              </a:rPr>
              <a:t>      </a:t>
            </a:r>
            <a:r>
              <a:rPr lang="en-US" b="1" dirty="0" smtClean="0">
                <a:solidFill>
                  <a:srgbClr val="7889FB"/>
                </a:solidFill>
                <a:latin typeface="Consolas" panose="020B0609020204030204" pitchFamily="49" charset="0"/>
              </a:rPr>
              <a:t>ON DELETE SET NULL</a:t>
            </a:r>
            <a:r>
              <a:rPr lang="en-US" dirty="0" smtClean="0">
                <a:latin typeface="Consolas" panose="020B0609020204030204" pitchFamily="49" charset="0"/>
              </a:rPr>
              <a:t>);</a:t>
            </a:r>
            <a:endParaRPr lang="en-US" dirty="0">
              <a:latin typeface="Consolas" panose="020B0609020204030204" pitchFamily="49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H="1" flipV="1">
            <a:off x="6104036" y="3465793"/>
            <a:ext cx="1542935" cy="2197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0294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0" grpId="0"/>
      <p:bldP spid="11" grpId="0"/>
      <p:bldP spid="18" grpId="0"/>
      <p:bldP spid="19" grpId="0"/>
      <p:bldP spid="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Domain and Semantic Constraints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Domain/Semantic Constraints</a:t>
            </a:r>
          </a:p>
          <a:p>
            <a:pPr lvl="1"/>
            <a:r>
              <a:rPr lang="en-US" dirty="0" smtClean="0"/>
              <a:t>Value constraints of individual </a:t>
            </a:r>
            <a:br>
              <a:rPr lang="en-US" dirty="0" smtClean="0"/>
            </a:br>
            <a:r>
              <a:rPr lang="en-US" dirty="0" smtClean="0"/>
              <a:t>attributes (single and </a:t>
            </a:r>
            <a:br>
              <a:rPr lang="en-US" dirty="0" smtClean="0"/>
            </a:br>
            <a:r>
              <a:rPr lang="en-US" dirty="0" smtClean="0"/>
              <a:t>multi-column constraints)</a:t>
            </a:r>
          </a:p>
          <a:p>
            <a:pPr lvl="1"/>
            <a:r>
              <a:rPr lang="en-US" b="1" dirty="0" smtClean="0">
                <a:solidFill>
                  <a:schemeClr val="accent1"/>
                </a:solidFill>
              </a:rPr>
              <a:t>CHECK:</a:t>
            </a:r>
            <a:r>
              <a:rPr lang="en-US" dirty="0" smtClean="0"/>
              <a:t> Value ranges or </a:t>
            </a:r>
            <a:br>
              <a:rPr lang="en-US" dirty="0" smtClean="0"/>
            </a:br>
            <a:r>
              <a:rPr lang="en-US" dirty="0" smtClean="0"/>
              <a:t>enumerated valid values</a:t>
            </a:r>
          </a:p>
          <a:p>
            <a:pPr lvl="1"/>
            <a:r>
              <a:rPr lang="en-US" dirty="0" smtClean="0"/>
              <a:t>Explicit naming via </a:t>
            </a:r>
            <a:r>
              <a:rPr lang="en-US" b="1" dirty="0" smtClean="0">
                <a:solidFill>
                  <a:schemeClr val="accent1"/>
                </a:solidFill>
              </a:rPr>
              <a:t>CONSTRAINT</a:t>
            </a:r>
          </a:p>
          <a:p>
            <a:pPr lvl="1"/>
            <a:endParaRPr lang="en-US" sz="700" dirty="0" smtClean="0"/>
          </a:p>
          <a:p>
            <a:r>
              <a:rPr lang="en-US" dirty="0" smtClean="0">
                <a:solidFill>
                  <a:schemeClr val="accent1"/>
                </a:solidFill>
              </a:rPr>
              <a:t>UNIQUE</a:t>
            </a:r>
            <a:r>
              <a:rPr lang="en-US" dirty="0" smtClean="0"/>
              <a:t> Constraints</a:t>
            </a:r>
          </a:p>
          <a:p>
            <a:pPr lvl="1"/>
            <a:r>
              <a:rPr lang="en-US" dirty="0" smtClean="0"/>
              <a:t>Enforce uniqueness of non-primary key attribute</a:t>
            </a:r>
            <a:endParaRPr lang="en-US" b="1" dirty="0" smtClean="0">
              <a:solidFill>
                <a:schemeClr val="accent1"/>
              </a:solidFill>
            </a:endParaRPr>
          </a:p>
          <a:p>
            <a:pPr lvl="1"/>
            <a:endParaRPr lang="en-US" sz="700" dirty="0" smtClean="0"/>
          </a:p>
          <a:p>
            <a:r>
              <a:rPr lang="en-US" dirty="0" smtClean="0">
                <a:solidFill>
                  <a:schemeClr val="accent1"/>
                </a:solidFill>
              </a:rPr>
              <a:t>NOT NULL</a:t>
            </a:r>
            <a:r>
              <a:rPr lang="en-US" dirty="0" smtClean="0"/>
              <a:t> Constraints</a:t>
            </a:r>
          </a:p>
          <a:p>
            <a:pPr lvl="1"/>
            <a:r>
              <a:rPr lang="en-US" dirty="0" smtClean="0"/>
              <a:t>Enforce known / existing values, potentially with DEFAULT</a:t>
            </a:r>
          </a:p>
          <a:p>
            <a:pPr lvl="1"/>
            <a:endParaRPr lang="en-US" sz="700" dirty="0"/>
          </a:p>
          <a:p>
            <a:r>
              <a:rPr lang="en-US" dirty="0" smtClean="0"/>
              <a:t>Triggers </a:t>
            </a:r>
            <a:r>
              <a:rPr lang="en-US" b="0" dirty="0">
                <a:sym typeface="Wingdings" panose="05000000000000000000" pitchFamily="2" charset="2"/>
              </a:rPr>
              <a:t>(</a:t>
            </a:r>
            <a:r>
              <a:rPr lang="en-US" b="0" dirty="0" smtClean="0">
                <a:sym typeface="Wingdings" panose="05000000000000000000" pitchFamily="2" charset="2"/>
              </a:rPr>
              <a:t>in </a:t>
            </a:r>
            <a:r>
              <a:rPr lang="en-US" dirty="0" smtClean="0">
                <a:solidFill>
                  <a:srgbClr val="7889FB"/>
                </a:solidFill>
                <a:sym typeface="Wingdings" panose="05000000000000000000" pitchFamily="2" charset="2"/>
              </a:rPr>
              <a:t>l</a:t>
            </a:r>
            <a:r>
              <a:rPr lang="en-US" dirty="0" smtClean="0">
                <a:solidFill>
                  <a:srgbClr val="7889FB"/>
                </a:solidFill>
              </a:rPr>
              <a:t>ecture </a:t>
            </a:r>
            <a:r>
              <a:rPr lang="en-US" dirty="0">
                <a:solidFill>
                  <a:srgbClr val="7889FB"/>
                </a:solidFill>
              </a:rPr>
              <a:t>05</a:t>
            </a:r>
            <a:r>
              <a:rPr lang="en-US" b="0" dirty="0" smtClean="0">
                <a:sym typeface="Wingdings" panose="05000000000000000000" pitchFamily="2" charset="2"/>
              </a:rPr>
              <a:t>)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Run stored procedures on insert/delete/update</a:t>
            </a:r>
          </a:p>
          <a:p>
            <a:pPr lvl="1"/>
            <a:r>
              <a:rPr lang="en-US" b="0" dirty="0" smtClean="0">
                <a:sym typeface="Wingdings" panose="05000000000000000000" pitchFamily="2" charset="2"/>
              </a:rPr>
              <a:t>Full flexibility to specify arbitrary complex constraints</a:t>
            </a:r>
            <a:endParaRPr lang="en-US" b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Relational Data Model</a:t>
            </a:r>
          </a:p>
        </p:txBody>
      </p:sp>
      <p:sp>
        <p:nvSpPr>
          <p:cNvPr id="5" name="Rectangle 4"/>
          <p:cNvSpPr/>
          <p:nvPr/>
        </p:nvSpPr>
        <p:spPr>
          <a:xfrm>
            <a:off x="4458713" y="1634249"/>
            <a:ext cx="468528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b="1" dirty="0">
                <a:latin typeface="Consolas" panose="020B0609020204030204" pitchFamily="49" charset="0"/>
              </a:rPr>
              <a:t>CREATE TABLE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chemeClr val="accent1"/>
                </a:solidFill>
                <a:latin typeface="Consolas" panose="020B0609020204030204" pitchFamily="49" charset="0"/>
              </a:rPr>
              <a:t>Courses</a:t>
            </a:r>
            <a:r>
              <a:rPr lang="en-US" dirty="0">
                <a:latin typeface="Consolas" panose="020B0609020204030204" pitchFamily="49" charset="0"/>
              </a:rPr>
              <a:t> (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   CID </a:t>
            </a:r>
            <a:r>
              <a:rPr lang="en-US" b="1" dirty="0">
                <a:latin typeface="Consolas" panose="020B0609020204030204" pitchFamily="49" charset="0"/>
              </a:rPr>
              <a:t>INTEGER PRIMARY KEY</a:t>
            </a:r>
            <a:r>
              <a:rPr lang="en-US" dirty="0">
                <a:latin typeface="Consolas" panose="020B0609020204030204" pitchFamily="49" charset="0"/>
              </a:rPr>
              <a:t>,</a:t>
            </a:r>
          </a:p>
          <a:p>
            <a:pPr marL="0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   ECTS </a:t>
            </a:r>
            <a:r>
              <a:rPr lang="en-US" b="1" dirty="0" smtClean="0">
                <a:latin typeface="Consolas" panose="020B0609020204030204" pitchFamily="49" charset="0"/>
              </a:rPr>
              <a:t>INTEGER</a:t>
            </a:r>
            <a:r>
              <a:rPr lang="en-US" dirty="0" smtClean="0">
                <a:latin typeface="Consolas" panose="020B0609020204030204" pitchFamily="49" charset="0"/>
              </a:rPr>
              <a:t> </a:t>
            </a:r>
            <a:br>
              <a:rPr lang="en-US" dirty="0" smtClean="0">
                <a:latin typeface="Consolas" panose="020B0609020204030204" pitchFamily="49" charset="0"/>
              </a:rPr>
            </a:br>
            <a:r>
              <a:rPr lang="en-US" dirty="0" smtClean="0">
                <a:latin typeface="Consolas" panose="020B0609020204030204" pitchFamily="49" charset="0"/>
              </a:rPr>
              <a:t>      </a:t>
            </a:r>
            <a:r>
              <a:rPr lang="en-US" b="1" dirty="0" smtClean="0">
                <a:solidFill>
                  <a:srgbClr val="7889FB"/>
                </a:solidFill>
                <a:latin typeface="Consolas" panose="020B0609020204030204" pitchFamily="49" charset="0"/>
              </a:rPr>
              <a:t>CHECK </a:t>
            </a:r>
            <a:r>
              <a:rPr lang="en-US" dirty="0" smtClean="0">
                <a:solidFill>
                  <a:srgbClr val="7889FB"/>
                </a:solidFill>
                <a:latin typeface="Consolas" panose="020B0609020204030204" pitchFamily="49" charset="0"/>
              </a:rPr>
              <a:t>(ECTS</a:t>
            </a:r>
            <a:r>
              <a:rPr lang="en-US" b="1" dirty="0" smtClean="0">
                <a:solidFill>
                  <a:srgbClr val="7889FB"/>
                </a:solidFill>
                <a:latin typeface="Consolas" panose="020B0609020204030204" pitchFamily="49" charset="0"/>
              </a:rPr>
              <a:t> BETWEEN </a:t>
            </a:r>
            <a:r>
              <a:rPr lang="en-US" dirty="0" smtClean="0">
                <a:solidFill>
                  <a:srgbClr val="7889FB"/>
                </a:solidFill>
                <a:latin typeface="Consolas" panose="020B0609020204030204" pitchFamily="49" charset="0"/>
              </a:rPr>
              <a:t>1</a:t>
            </a:r>
            <a:r>
              <a:rPr lang="en-US" b="1" dirty="0" smtClean="0">
                <a:solidFill>
                  <a:srgbClr val="7889FB"/>
                </a:solidFill>
                <a:latin typeface="Consolas" panose="020B0609020204030204" pitchFamily="49" charset="0"/>
              </a:rPr>
              <a:t> AND </a:t>
            </a:r>
            <a:r>
              <a:rPr lang="en-US" dirty="0" smtClean="0">
                <a:solidFill>
                  <a:srgbClr val="7889FB"/>
                </a:solidFill>
                <a:latin typeface="Consolas" panose="020B0609020204030204" pitchFamily="49" charset="0"/>
              </a:rPr>
              <a:t>10)</a:t>
            </a:r>
            <a:r>
              <a:rPr lang="en-US" dirty="0" smtClean="0">
                <a:latin typeface="Consolas" panose="020B0609020204030204" pitchFamily="49" charset="0"/>
              </a:rPr>
              <a:t> </a:t>
            </a:r>
          </a:p>
          <a:p>
            <a:pPr marL="0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);</a:t>
            </a:r>
            <a:endParaRPr lang="en-US" dirty="0">
              <a:latin typeface="Consolas" panose="020B0609020204030204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36160" y="2893927"/>
            <a:ext cx="3069813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In </a:t>
            </a:r>
            <a:r>
              <a:rPr lang="en-US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ProstgreSQL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no subqueries in CHECK constraints)</a:t>
            </a:r>
          </a:p>
        </p:txBody>
      </p:sp>
    </p:spTree>
    <p:extLst>
      <p:ext uri="{BB962C8B-B14F-4D97-AF65-F5344CB8AC3E}">
        <p14:creationId xmlns:p14="http://schemas.microsoft.com/office/powerpoint/2010/main" val="886793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(and Test </a:t>
            </a:r>
            <a:r>
              <a:rPr lang="en-US" dirty="0" smtClean="0"/>
              <a:t>Yourself),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Task: Assume Student(SID, Name, </a:t>
            </a:r>
            <a:r>
              <a:rPr lang="en-US" dirty="0" err="1" smtClean="0"/>
              <a:t>DoB</a:t>
            </a:r>
            <a:r>
              <a:rPr lang="en-US" dirty="0" smtClean="0"/>
              <a:t>), where SID is </a:t>
            </a:r>
            <a:r>
              <a:rPr lang="en-US" dirty="0" smtClean="0">
                <a:solidFill>
                  <a:schemeClr val="accent1"/>
                </a:solidFill>
              </a:rPr>
              <a:t>unique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chemeClr val="accent1"/>
                </a:solidFill>
              </a:rPr>
              <a:t>defined</a:t>
            </a:r>
            <a:r>
              <a:rPr lang="en-US" dirty="0" smtClean="0"/>
              <a:t> (not null). List valid super and candidate keys </a:t>
            </a:r>
            <a:r>
              <a:rPr lang="en-US" b="0" dirty="0" smtClean="0"/>
              <a:t>(2/100 points)</a:t>
            </a:r>
          </a:p>
          <a:p>
            <a:pPr lvl="1"/>
            <a:endParaRPr lang="en-US" dirty="0"/>
          </a:p>
          <a:p>
            <a:r>
              <a:rPr lang="en-US" dirty="0" smtClean="0"/>
              <a:t>Super Keys</a:t>
            </a:r>
          </a:p>
          <a:p>
            <a:pPr lvl="1"/>
            <a:r>
              <a:rPr lang="en-US" dirty="0" smtClean="0"/>
              <a:t>(SID)</a:t>
            </a:r>
          </a:p>
          <a:p>
            <a:pPr lvl="1"/>
            <a:r>
              <a:rPr lang="en-US" dirty="0" smtClean="0"/>
              <a:t>(SID, Name)</a:t>
            </a:r>
          </a:p>
          <a:p>
            <a:pPr lvl="1"/>
            <a:r>
              <a:rPr lang="en-US" dirty="0" smtClean="0"/>
              <a:t>(SID, </a:t>
            </a:r>
            <a:r>
              <a:rPr lang="en-US" dirty="0" err="1" smtClean="0"/>
              <a:t>DoB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(SID, Name, </a:t>
            </a:r>
            <a:r>
              <a:rPr lang="en-US" dirty="0" err="1" smtClean="0"/>
              <a:t>DoB</a:t>
            </a:r>
            <a:r>
              <a:rPr lang="en-US" dirty="0" smtClean="0"/>
              <a:t>)</a:t>
            </a:r>
            <a:endParaRPr lang="en-US" dirty="0"/>
          </a:p>
          <a:p>
            <a:pPr lvl="1"/>
            <a:endParaRPr lang="en-US" dirty="0" smtClean="0"/>
          </a:p>
          <a:p>
            <a:r>
              <a:rPr lang="en-US" dirty="0" smtClean="0"/>
              <a:t>Candidate Keys</a:t>
            </a:r>
          </a:p>
          <a:p>
            <a:pPr lvl="1"/>
            <a:r>
              <a:rPr lang="en-US" dirty="0" smtClean="0"/>
              <a:t>(SID)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Relational Data Model</a:t>
            </a:r>
          </a:p>
          <a:p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5637129" y="2431704"/>
            <a:ext cx="2358606" cy="1477108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Super key</a:t>
            </a:r>
          </a:p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5767758" y="2769241"/>
            <a:ext cx="2080008" cy="1139571"/>
          </a:xfrm>
          <a:prstGeom prst="ellipse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andidate key</a:t>
            </a:r>
          </a:p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6068667" y="3235532"/>
            <a:ext cx="1495529" cy="676284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Primary key</a:t>
            </a:r>
          </a:p>
        </p:txBody>
      </p:sp>
    </p:spTree>
    <p:extLst>
      <p:ext uri="{BB962C8B-B14F-4D97-AF65-F5344CB8AC3E}">
        <p14:creationId xmlns:p14="http://schemas.microsoft.com/office/powerpoint/2010/main" val="2056684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ER-Diagram to Relational Schema</a:t>
            </a:r>
          </a:p>
        </p:txBody>
      </p:sp>
      <p:pic>
        <p:nvPicPr>
          <p:cNvPr id="4" name="Picture 10" descr="https://upload.wikimedia.org/wikipedia/commons/thumb/d/d8/Emblem-person-blue.svg/1024px-Emblem-person-blue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7457" y="3396694"/>
            <a:ext cx="1119934" cy="1119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hevron 6"/>
          <p:cNvSpPr/>
          <p:nvPr/>
        </p:nvSpPr>
        <p:spPr>
          <a:xfrm>
            <a:off x="1671540" y="4742822"/>
            <a:ext cx="1912200" cy="984738"/>
          </a:xfrm>
          <a:prstGeom prst="chevron">
            <a:avLst>
              <a:gd name="adj" fmla="val 36735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" rIns="0"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ER Diagram</a:t>
            </a:r>
            <a:endParaRPr lang="en-US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Chevron 7"/>
          <p:cNvSpPr/>
          <p:nvPr/>
        </p:nvSpPr>
        <p:spPr>
          <a:xfrm>
            <a:off x="3644206" y="4742822"/>
            <a:ext cx="1912200" cy="984738"/>
          </a:xfrm>
          <a:prstGeom prst="chevron">
            <a:avLst>
              <a:gd name="adj" fmla="val 36735"/>
            </a:avLst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" rIns="0"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Relational Schema</a:t>
            </a:r>
            <a:endParaRPr lang="en-US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Chevron 8"/>
          <p:cNvSpPr/>
          <p:nvPr/>
        </p:nvSpPr>
        <p:spPr>
          <a:xfrm>
            <a:off x="5616872" y="4742822"/>
            <a:ext cx="1912200" cy="984738"/>
          </a:xfrm>
          <a:prstGeom prst="chevron">
            <a:avLst>
              <a:gd name="adj" fmla="val 36735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" rIns="0"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Normalized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Relational Schema</a:t>
            </a:r>
            <a:endParaRPr lang="en-US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0" name="Straight Arrow Connector 9"/>
          <p:cNvCxnSpPr>
            <a:stCxn id="4" idx="1"/>
          </p:cNvCxnSpPr>
          <p:nvPr/>
        </p:nvCxnSpPr>
        <p:spPr>
          <a:xfrm flipH="1">
            <a:off x="2632668" y="3956661"/>
            <a:ext cx="1374789" cy="786161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4" idx="2"/>
          </p:cNvCxnSpPr>
          <p:nvPr/>
        </p:nvCxnSpPr>
        <p:spPr>
          <a:xfrm>
            <a:off x="4567424" y="4516628"/>
            <a:ext cx="0" cy="226194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4" idx="3"/>
          </p:cNvCxnSpPr>
          <p:nvPr/>
        </p:nvCxnSpPr>
        <p:spPr>
          <a:xfrm>
            <a:off x="5127391" y="3956661"/>
            <a:ext cx="1474376" cy="786161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6261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Recap: </a:t>
            </a:r>
            <a:r>
              <a:rPr lang="en-US" dirty="0" err="1" smtClean="0"/>
              <a:t>UniversityDB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ER-Diagram to Relational Schema</a:t>
            </a:r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705207" y="2362246"/>
            <a:ext cx="1572566" cy="637244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Student</a:t>
            </a:r>
            <a:endParaRPr lang="en-US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Diamond 5"/>
          <p:cNvSpPr/>
          <p:nvPr/>
        </p:nvSpPr>
        <p:spPr>
          <a:xfrm>
            <a:off x="4013130" y="2368349"/>
            <a:ext cx="1253533" cy="618472"/>
          </a:xfrm>
          <a:prstGeom prst="diamond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attend</a:t>
            </a:r>
            <a:endParaRPr lang="en-US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17314" y="4574562"/>
            <a:ext cx="1572566" cy="637244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Professor</a:t>
            </a:r>
            <a:endParaRPr lang="en-US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1" name="Straight Connector 10"/>
          <p:cNvCxnSpPr>
            <a:stCxn id="6" idx="1"/>
            <a:endCxn id="5" idx="3"/>
          </p:cNvCxnSpPr>
          <p:nvPr/>
        </p:nvCxnSpPr>
        <p:spPr>
          <a:xfrm flipH="1">
            <a:off x="3277773" y="2677585"/>
            <a:ext cx="735357" cy="3283"/>
          </a:xfrm>
          <a:prstGeom prst="line">
            <a:avLst/>
          </a:prstGeom>
          <a:ln w="19050">
            <a:solidFill>
              <a:schemeClr val="accent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5" idx="1"/>
            <a:endCxn id="42" idx="5"/>
          </p:cNvCxnSpPr>
          <p:nvPr/>
        </p:nvCxnSpPr>
        <p:spPr>
          <a:xfrm flipH="1" flipV="1">
            <a:off x="1101046" y="2448734"/>
            <a:ext cx="604161" cy="232134"/>
          </a:xfrm>
          <a:prstGeom prst="line">
            <a:avLst/>
          </a:prstGeom>
          <a:ln w="19050">
            <a:solidFill>
              <a:srgbClr val="7889FB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79" idx="1"/>
            <a:endCxn id="97" idx="6"/>
          </p:cNvCxnSpPr>
          <p:nvPr/>
        </p:nvCxnSpPr>
        <p:spPr>
          <a:xfrm flipH="1" flipV="1">
            <a:off x="3703679" y="3840409"/>
            <a:ext cx="304694" cy="11984"/>
          </a:xfrm>
          <a:prstGeom prst="line">
            <a:avLst/>
          </a:prstGeom>
          <a:ln w="19050">
            <a:solidFill>
              <a:srgbClr val="7889FB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1706884" y="4574562"/>
            <a:ext cx="1572566" cy="637244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Assistant</a:t>
            </a:r>
            <a:endParaRPr lang="en-US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6017314" y="2362246"/>
            <a:ext cx="1572566" cy="637244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Course</a:t>
            </a:r>
            <a:endParaRPr lang="en-US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2" name="Oval 41"/>
          <p:cNvSpPr/>
          <p:nvPr/>
        </p:nvSpPr>
        <p:spPr>
          <a:xfrm>
            <a:off x="182868" y="2113101"/>
            <a:ext cx="1075713" cy="393219"/>
          </a:xfrm>
          <a:prstGeom prst="ellipse">
            <a:avLst/>
          </a:prstGeom>
          <a:noFill/>
          <a:ln w="19050">
            <a:solidFill>
              <a:srgbClr val="7889F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u="sng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SID</a:t>
            </a:r>
            <a:endParaRPr lang="en-US" b="1" u="sng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3" name="Oval 42"/>
          <p:cNvSpPr/>
          <p:nvPr/>
        </p:nvSpPr>
        <p:spPr>
          <a:xfrm>
            <a:off x="164446" y="2717677"/>
            <a:ext cx="1075713" cy="393219"/>
          </a:xfrm>
          <a:prstGeom prst="ellipse">
            <a:avLst/>
          </a:prstGeom>
          <a:noFill/>
          <a:ln w="19050">
            <a:solidFill>
              <a:srgbClr val="7889F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Name</a:t>
            </a:r>
            <a:endParaRPr lang="en-US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4" name="Oval 43"/>
          <p:cNvSpPr/>
          <p:nvPr/>
        </p:nvSpPr>
        <p:spPr>
          <a:xfrm>
            <a:off x="156072" y="3332300"/>
            <a:ext cx="1351181" cy="393219"/>
          </a:xfrm>
          <a:prstGeom prst="ellipse">
            <a:avLst/>
          </a:prstGeom>
          <a:noFill/>
          <a:ln w="19050">
            <a:solidFill>
              <a:srgbClr val="7889FB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DoB</a:t>
            </a:r>
            <a:endParaRPr lang="en-US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48" name="Straight Connector 47"/>
          <p:cNvCxnSpPr>
            <a:stCxn id="5" idx="1"/>
            <a:endCxn id="43" idx="7"/>
          </p:cNvCxnSpPr>
          <p:nvPr/>
        </p:nvCxnSpPr>
        <p:spPr>
          <a:xfrm flipH="1">
            <a:off x="1082624" y="2680868"/>
            <a:ext cx="622583" cy="94395"/>
          </a:xfrm>
          <a:prstGeom prst="line">
            <a:avLst/>
          </a:prstGeom>
          <a:ln w="19050">
            <a:solidFill>
              <a:srgbClr val="7889FB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5" idx="1"/>
            <a:endCxn id="44" idx="7"/>
          </p:cNvCxnSpPr>
          <p:nvPr/>
        </p:nvCxnSpPr>
        <p:spPr>
          <a:xfrm flipH="1">
            <a:off x="1309377" y="2680868"/>
            <a:ext cx="395830" cy="709018"/>
          </a:xfrm>
          <a:prstGeom prst="line">
            <a:avLst/>
          </a:prstGeom>
          <a:ln w="19050">
            <a:solidFill>
              <a:srgbClr val="7889FB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stCxn id="6" idx="3"/>
            <a:endCxn id="37" idx="1"/>
          </p:cNvCxnSpPr>
          <p:nvPr/>
        </p:nvCxnSpPr>
        <p:spPr>
          <a:xfrm>
            <a:off x="5266663" y="2677585"/>
            <a:ext cx="750651" cy="3283"/>
          </a:xfrm>
          <a:prstGeom prst="line">
            <a:avLst/>
          </a:prstGeom>
          <a:ln w="19050">
            <a:solidFill>
              <a:schemeClr val="accent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Diamond 58"/>
          <p:cNvSpPr/>
          <p:nvPr/>
        </p:nvSpPr>
        <p:spPr>
          <a:xfrm>
            <a:off x="6114153" y="1236536"/>
            <a:ext cx="1378886" cy="618472"/>
          </a:xfrm>
          <a:prstGeom prst="diamond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7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sz="1700" b="1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rereq</a:t>
            </a:r>
            <a:r>
              <a:rPr lang="en-US" sz="17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17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0" name="Oval 59"/>
          <p:cNvSpPr/>
          <p:nvPr/>
        </p:nvSpPr>
        <p:spPr>
          <a:xfrm>
            <a:off x="7843386" y="2075495"/>
            <a:ext cx="1075713" cy="393219"/>
          </a:xfrm>
          <a:prstGeom prst="ellipse">
            <a:avLst/>
          </a:prstGeom>
          <a:noFill/>
          <a:ln w="19050">
            <a:solidFill>
              <a:srgbClr val="7889F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u="sng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US" b="1" u="sng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ID</a:t>
            </a:r>
            <a:endParaRPr lang="en-US" b="1" u="sng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" name="Oval 60"/>
          <p:cNvSpPr/>
          <p:nvPr/>
        </p:nvSpPr>
        <p:spPr>
          <a:xfrm>
            <a:off x="7977718" y="2677808"/>
            <a:ext cx="1075713" cy="393219"/>
          </a:xfrm>
          <a:prstGeom prst="ellipse">
            <a:avLst/>
          </a:prstGeom>
          <a:noFill/>
          <a:ln w="19050">
            <a:solidFill>
              <a:srgbClr val="7889F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Title</a:t>
            </a:r>
            <a:endParaRPr lang="en-US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2" name="Oval 61"/>
          <p:cNvSpPr/>
          <p:nvPr/>
        </p:nvSpPr>
        <p:spPr>
          <a:xfrm>
            <a:off x="7818619" y="3212049"/>
            <a:ext cx="1075713" cy="393219"/>
          </a:xfrm>
          <a:prstGeom prst="ellipse">
            <a:avLst/>
          </a:prstGeom>
          <a:noFill/>
          <a:ln w="19050">
            <a:solidFill>
              <a:srgbClr val="7889F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ECTS</a:t>
            </a:r>
            <a:endParaRPr lang="en-US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63" name="Straight Connector 62"/>
          <p:cNvCxnSpPr>
            <a:stCxn id="60" idx="3"/>
            <a:endCxn id="37" idx="3"/>
          </p:cNvCxnSpPr>
          <p:nvPr/>
        </p:nvCxnSpPr>
        <p:spPr>
          <a:xfrm flipH="1">
            <a:off x="7589880" y="2411128"/>
            <a:ext cx="411041" cy="269740"/>
          </a:xfrm>
          <a:prstGeom prst="line">
            <a:avLst/>
          </a:prstGeom>
          <a:ln w="19050">
            <a:solidFill>
              <a:srgbClr val="7889FB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>
            <a:stCxn id="61" idx="1"/>
            <a:endCxn id="37" idx="3"/>
          </p:cNvCxnSpPr>
          <p:nvPr/>
        </p:nvCxnSpPr>
        <p:spPr>
          <a:xfrm flipH="1" flipV="1">
            <a:off x="7589880" y="2680868"/>
            <a:ext cx="545373" cy="54526"/>
          </a:xfrm>
          <a:prstGeom prst="line">
            <a:avLst/>
          </a:prstGeom>
          <a:ln w="19050">
            <a:solidFill>
              <a:srgbClr val="7889FB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>
            <a:stCxn id="62" idx="1"/>
            <a:endCxn id="37" idx="3"/>
          </p:cNvCxnSpPr>
          <p:nvPr/>
        </p:nvCxnSpPr>
        <p:spPr>
          <a:xfrm flipH="1" flipV="1">
            <a:off x="7589880" y="2680868"/>
            <a:ext cx="386274" cy="588767"/>
          </a:xfrm>
          <a:prstGeom prst="line">
            <a:avLst/>
          </a:prstGeom>
          <a:ln w="19050">
            <a:solidFill>
              <a:srgbClr val="7889FB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flipH="1">
            <a:off x="6300317" y="1617783"/>
            <a:ext cx="1" cy="744463"/>
          </a:xfrm>
          <a:prstGeom prst="line">
            <a:avLst/>
          </a:prstGeom>
          <a:ln w="19050">
            <a:solidFill>
              <a:schemeClr val="accent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 flipH="1">
            <a:off x="7303827" y="1623320"/>
            <a:ext cx="1" cy="744463"/>
          </a:xfrm>
          <a:prstGeom prst="line">
            <a:avLst/>
          </a:prstGeom>
          <a:ln w="19050">
            <a:solidFill>
              <a:schemeClr val="accent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7" name="TextBox 76"/>
          <p:cNvSpPr txBox="1"/>
          <p:nvPr/>
        </p:nvSpPr>
        <p:spPr>
          <a:xfrm>
            <a:off x="5742199" y="1855008"/>
            <a:ext cx="558088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eq.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7311413" y="1716007"/>
            <a:ext cx="558088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b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req.</a:t>
            </a:r>
          </a:p>
        </p:txBody>
      </p:sp>
      <p:sp>
        <p:nvSpPr>
          <p:cNvPr id="79" name="Diamond 78"/>
          <p:cNvSpPr/>
          <p:nvPr/>
        </p:nvSpPr>
        <p:spPr>
          <a:xfrm>
            <a:off x="4008373" y="3543157"/>
            <a:ext cx="1253533" cy="618472"/>
          </a:xfrm>
          <a:prstGeom prst="diamond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exam</a:t>
            </a:r>
            <a:endParaRPr lang="en-US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0" name="Diamond 79"/>
          <p:cNvSpPr/>
          <p:nvPr/>
        </p:nvSpPr>
        <p:spPr>
          <a:xfrm>
            <a:off x="6176829" y="3543157"/>
            <a:ext cx="1253533" cy="618472"/>
          </a:xfrm>
          <a:prstGeom prst="diamond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teach</a:t>
            </a:r>
            <a:endParaRPr lang="en-US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81" name="Straight Connector 80"/>
          <p:cNvCxnSpPr>
            <a:stCxn id="37" idx="2"/>
            <a:endCxn id="80" idx="0"/>
          </p:cNvCxnSpPr>
          <p:nvPr/>
        </p:nvCxnSpPr>
        <p:spPr>
          <a:xfrm flipH="1">
            <a:off x="6803596" y="2999490"/>
            <a:ext cx="1" cy="543667"/>
          </a:xfrm>
          <a:prstGeom prst="line">
            <a:avLst/>
          </a:prstGeom>
          <a:ln w="19050">
            <a:solidFill>
              <a:schemeClr val="accent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>
            <a:stCxn id="80" idx="2"/>
            <a:endCxn id="8" idx="0"/>
          </p:cNvCxnSpPr>
          <p:nvPr/>
        </p:nvCxnSpPr>
        <p:spPr>
          <a:xfrm>
            <a:off x="6803596" y="4161629"/>
            <a:ext cx="1" cy="412933"/>
          </a:xfrm>
          <a:prstGeom prst="line">
            <a:avLst/>
          </a:prstGeom>
          <a:ln w="19050">
            <a:solidFill>
              <a:schemeClr val="accent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>
            <a:stCxn id="79" idx="1"/>
            <a:endCxn id="5" idx="3"/>
          </p:cNvCxnSpPr>
          <p:nvPr/>
        </p:nvCxnSpPr>
        <p:spPr>
          <a:xfrm flipH="1" flipV="1">
            <a:off x="3277773" y="2680868"/>
            <a:ext cx="730600" cy="1171525"/>
          </a:xfrm>
          <a:prstGeom prst="line">
            <a:avLst/>
          </a:prstGeom>
          <a:ln w="19050">
            <a:solidFill>
              <a:schemeClr val="accent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>
            <a:stCxn id="79" idx="3"/>
            <a:endCxn id="37" idx="1"/>
          </p:cNvCxnSpPr>
          <p:nvPr/>
        </p:nvCxnSpPr>
        <p:spPr>
          <a:xfrm flipV="1">
            <a:off x="5261906" y="2680868"/>
            <a:ext cx="755408" cy="1171525"/>
          </a:xfrm>
          <a:prstGeom prst="line">
            <a:avLst/>
          </a:prstGeom>
          <a:ln w="19050">
            <a:solidFill>
              <a:schemeClr val="accent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>
            <a:stCxn id="79" idx="2"/>
            <a:endCxn id="8" idx="0"/>
          </p:cNvCxnSpPr>
          <p:nvPr/>
        </p:nvCxnSpPr>
        <p:spPr>
          <a:xfrm>
            <a:off x="4635140" y="4161629"/>
            <a:ext cx="2168457" cy="412933"/>
          </a:xfrm>
          <a:prstGeom prst="line">
            <a:avLst/>
          </a:prstGeom>
          <a:ln w="19050">
            <a:solidFill>
              <a:schemeClr val="accent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7" name="Oval 96"/>
          <p:cNvSpPr/>
          <p:nvPr/>
        </p:nvSpPr>
        <p:spPr>
          <a:xfrm>
            <a:off x="2627966" y="3643799"/>
            <a:ext cx="1075713" cy="393219"/>
          </a:xfrm>
          <a:prstGeom prst="ellipse">
            <a:avLst/>
          </a:prstGeom>
          <a:noFill/>
          <a:ln w="19050">
            <a:solidFill>
              <a:srgbClr val="7889F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Grade</a:t>
            </a:r>
            <a:endParaRPr lang="en-US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0" name="Oval 109"/>
          <p:cNvSpPr/>
          <p:nvPr/>
        </p:nvSpPr>
        <p:spPr>
          <a:xfrm>
            <a:off x="7826005" y="4667663"/>
            <a:ext cx="1157090" cy="393219"/>
          </a:xfrm>
          <a:prstGeom prst="ellipse">
            <a:avLst/>
          </a:prstGeom>
          <a:noFill/>
          <a:ln w="19050">
            <a:solidFill>
              <a:srgbClr val="7889F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Title</a:t>
            </a:r>
            <a:endParaRPr lang="en-US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1" name="Diamond 110"/>
          <p:cNvSpPr/>
          <p:nvPr/>
        </p:nvSpPr>
        <p:spPr>
          <a:xfrm>
            <a:off x="4000000" y="4589857"/>
            <a:ext cx="1253533" cy="618472"/>
          </a:xfrm>
          <a:prstGeom prst="diamond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work</a:t>
            </a:r>
            <a:endParaRPr lang="en-US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12" name="Straight Connector 111"/>
          <p:cNvCxnSpPr>
            <a:stCxn id="111" idx="1"/>
            <a:endCxn id="36" idx="3"/>
          </p:cNvCxnSpPr>
          <p:nvPr/>
        </p:nvCxnSpPr>
        <p:spPr>
          <a:xfrm flipH="1" flipV="1">
            <a:off x="3279450" y="4893184"/>
            <a:ext cx="720550" cy="5909"/>
          </a:xfrm>
          <a:prstGeom prst="line">
            <a:avLst/>
          </a:prstGeom>
          <a:ln w="19050">
            <a:solidFill>
              <a:schemeClr val="accent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>
            <a:stCxn id="111" idx="3"/>
            <a:endCxn id="8" idx="1"/>
          </p:cNvCxnSpPr>
          <p:nvPr/>
        </p:nvCxnSpPr>
        <p:spPr>
          <a:xfrm flipV="1">
            <a:off x="5253533" y="4893184"/>
            <a:ext cx="763781" cy="5909"/>
          </a:xfrm>
          <a:prstGeom prst="line">
            <a:avLst/>
          </a:prstGeom>
          <a:ln w="19050">
            <a:solidFill>
              <a:schemeClr val="accent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>
            <a:stCxn id="110" idx="2"/>
            <a:endCxn id="8" idx="3"/>
          </p:cNvCxnSpPr>
          <p:nvPr/>
        </p:nvCxnSpPr>
        <p:spPr>
          <a:xfrm flipH="1">
            <a:off x="7589880" y="4864273"/>
            <a:ext cx="236125" cy="28911"/>
          </a:xfrm>
          <a:prstGeom prst="line">
            <a:avLst/>
          </a:prstGeom>
          <a:ln w="19050">
            <a:solidFill>
              <a:srgbClr val="7889FB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1" name="Oval 120"/>
          <p:cNvSpPr/>
          <p:nvPr/>
        </p:nvSpPr>
        <p:spPr>
          <a:xfrm>
            <a:off x="7818619" y="5174279"/>
            <a:ext cx="1157090" cy="393219"/>
          </a:xfrm>
          <a:prstGeom prst="ellipse">
            <a:avLst/>
          </a:prstGeom>
          <a:noFill/>
          <a:ln w="19050">
            <a:solidFill>
              <a:srgbClr val="7889F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Name</a:t>
            </a:r>
            <a:endParaRPr lang="en-US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3" name="Oval 122"/>
          <p:cNvSpPr/>
          <p:nvPr/>
        </p:nvSpPr>
        <p:spPr>
          <a:xfrm>
            <a:off x="7813908" y="4163862"/>
            <a:ext cx="1157090" cy="393219"/>
          </a:xfrm>
          <a:prstGeom prst="ellipse">
            <a:avLst/>
          </a:prstGeom>
          <a:noFill/>
          <a:ln w="19050">
            <a:solidFill>
              <a:srgbClr val="7889F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u="sng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EID</a:t>
            </a:r>
            <a:endParaRPr lang="en-US" b="1" u="sng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24" name="Straight Connector 123"/>
          <p:cNvCxnSpPr>
            <a:stCxn id="8" idx="3"/>
            <a:endCxn id="121" idx="1"/>
          </p:cNvCxnSpPr>
          <p:nvPr/>
        </p:nvCxnSpPr>
        <p:spPr>
          <a:xfrm>
            <a:off x="7589880" y="4893184"/>
            <a:ext cx="398191" cy="338681"/>
          </a:xfrm>
          <a:prstGeom prst="line">
            <a:avLst/>
          </a:prstGeom>
          <a:ln w="19050">
            <a:solidFill>
              <a:srgbClr val="7889FB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>
            <a:stCxn id="123" idx="3"/>
            <a:endCxn id="8" idx="3"/>
          </p:cNvCxnSpPr>
          <p:nvPr/>
        </p:nvCxnSpPr>
        <p:spPr>
          <a:xfrm flipH="1">
            <a:off x="7589880" y="4499495"/>
            <a:ext cx="393480" cy="393689"/>
          </a:xfrm>
          <a:prstGeom prst="line">
            <a:avLst/>
          </a:prstGeom>
          <a:ln w="19050">
            <a:solidFill>
              <a:srgbClr val="7889FB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5" name="TextBox 134"/>
          <p:cNvSpPr txBox="1"/>
          <p:nvPr/>
        </p:nvSpPr>
        <p:spPr>
          <a:xfrm>
            <a:off x="3530859" y="2304483"/>
            <a:ext cx="319720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</a:p>
        </p:txBody>
      </p:sp>
      <p:sp>
        <p:nvSpPr>
          <p:cNvPr id="136" name="TextBox 135"/>
          <p:cNvSpPr txBox="1"/>
          <p:nvPr/>
        </p:nvSpPr>
        <p:spPr>
          <a:xfrm>
            <a:off x="5451768" y="2306158"/>
            <a:ext cx="319720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</a:p>
        </p:txBody>
      </p:sp>
      <p:sp>
        <p:nvSpPr>
          <p:cNvPr id="137" name="TextBox 136"/>
          <p:cNvSpPr txBox="1"/>
          <p:nvPr/>
        </p:nvSpPr>
        <p:spPr>
          <a:xfrm>
            <a:off x="7000887" y="1885804"/>
            <a:ext cx="319720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</a:p>
        </p:txBody>
      </p:sp>
      <p:sp>
        <p:nvSpPr>
          <p:cNvPr id="138" name="TextBox 137"/>
          <p:cNvSpPr txBox="1"/>
          <p:nvPr/>
        </p:nvSpPr>
        <p:spPr>
          <a:xfrm>
            <a:off x="6821693" y="3113373"/>
            <a:ext cx="319720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</a:p>
        </p:txBody>
      </p:sp>
      <p:sp>
        <p:nvSpPr>
          <p:cNvPr id="139" name="TextBox 138"/>
          <p:cNvSpPr txBox="1"/>
          <p:nvPr/>
        </p:nvSpPr>
        <p:spPr>
          <a:xfrm>
            <a:off x="6823367" y="4170121"/>
            <a:ext cx="319720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40" name="TextBox 139"/>
          <p:cNvSpPr txBox="1"/>
          <p:nvPr/>
        </p:nvSpPr>
        <p:spPr>
          <a:xfrm>
            <a:off x="5558950" y="4011025"/>
            <a:ext cx="319720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41" name="TextBox 140"/>
          <p:cNvSpPr txBox="1"/>
          <p:nvPr/>
        </p:nvSpPr>
        <p:spPr>
          <a:xfrm>
            <a:off x="3772019" y="3078205"/>
            <a:ext cx="319720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</a:p>
        </p:txBody>
      </p:sp>
      <p:sp>
        <p:nvSpPr>
          <p:cNvPr id="142" name="TextBox 141"/>
          <p:cNvSpPr txBox="1"/>
          <p:nvPr/>
        </p:nvSpPr>
        <p:spPr>
          <a:xfrm>
            <a:off x="5260849" y="3079880"/>
            <a:ext cx="319720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</a:p>
        </p:txBody>
      </p:sp>
      <p:sp>
        <p:nvSpPr>
          <p:cNvPr id="143" name="TextBox 142"/>
          <p:cNvSpPr txBox="1"/>
          <p:nvPr/>
        </p:nvSpPr>
        <p:spPr>
          <a:xfrm>
            <a:off x="6305888" y="1884129"/>
            <a:ext cx="319720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</a:p>
        </p:txBody>
      </p:sp>
      <p:sp>
        <p:nvSpPr>
          <p:cNvPr id="144" name="TextBox 143"/>
          <p:cNvSpPr txBox="1"/>
          <p:nvPr/>
        </p:nvSpPr>
        <p:spPr>
          <a:xfrm>
            <a:off x="5419949" y="4535213"/>
            <a:ext cx="319720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52" name="TextBox 151"/>
          <p:cNvSpPr txBox="1"/>
          <p:nvPr/>
        </p:nvSpPr>
        <p:spPr>
          <a:xfrm>
            <a:off x="3552629" y="4536888"/>
            <a:ext cx="319720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</a:p>
        </p:txBody>
      </p:sp>
      <p:sp>
        <p:nvSpPr>
          <p:cNvPr id="74" name="Oval 73"/>
          <p:cNvSpPr/>
          <p:nvPr/>
        </p:nvSpPr>
        <p:spPr>
          <a:xfrm>
            <a:off x="213665" y="5035278"/>
            <a:ext cx="1157090" cy="393219"/>
          </a:xfrm>
          <a:prstGeom prst="ellipse">
            <a:avLst/>
          </a:prstGeom>
          <a:noFill/>
          <a:ln w="19050">
            <a:solidFill>
              <a:srgbClr val="7889F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Name</a:t>
            </a:r>
            <a:endParaRPr lang="en-US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5" name="Oval 74"/>
          <p:cNvSpPr/>
          <p:nvPr/>
        </p:nvSpPr>
        <p:spPr>
          <a:xfrm>
            <a:off x="208954" y="4517228"/>
            <a:ext cx="1157090" cy="393219"/>
          </a:xfrm>
          <a:prstGeom prst="ellipse">
            <a:avLst/>
          </a:prstGeom>
          <a:noFill/>
          <a:ln w="19050">
            <a:solidFill>
              <a:srgbClr val="7889F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u="sng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EID</a:t>
            </a:r>
            <a:endParaRPr lang="en-US" b="1" u="sng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82" name="Straight Connector 81"/>
          <p:cNvCxnSpPr>
            <a:stCxn id="36" idx="1"/>
            <a:endCxn id="74" idx="7"/>
          </p:cNvCxnSpPr>
          <p:nvPr/>
        </p:nvCxnSpPr>
        <p:spPr>
          <a:xfrm flipH="1">
            <a:off x="1201303" y="4893184"/>
            <a:ext cx="505581" cy="199680"/>
          </a:xfrm>
          <a:prstGeom prst="line">
            <a:avLst/>
          </a:prstGeom>
          <a:ln w="19050">
            <a:solidFill>
              <a:srgbClr val="7889FB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>
            <a:stCxn id="75" idx="5"/>
            <a:endCxn id="36" idx="1"/>
          </p:cNvCxnSpPr>
          <p:nvPr/>
        </p:nvCxnSpPr>
        <p:spPr>
          <a:xfrm>
            <a:off x="1196592" y="4852861"/>
            <a:ext cx="510292" cy="40323"/>
          </a:xfrm>
          <a:prstGeom prst="line">
            <a:avLst/>
          </a:prstGeom>
          <a:ln w="19050">
            <a:solidFill>
              <a:srgbClr val="7889FB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6444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1: Mapping Entity Types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Each entity type </a:t>
            </a:r>
            <a:r>
              <a:rPr lang="en-US" b="1" dirty="0" smtClean="0">
                <a:solidFill>
                  <a:srgbClr val="7889FB"/>
                </a:solidFill>
              </a:rPr>
              <a:t>directly maps to a relation</a:t>
            </a:r>
          </a:p>
          <a:p>
            <a:pPr lvl="1"/>
            <a:r>
              <a:rPr lang="en-US" dirty="0" smtClean="0"/>
              <a:t>Introduce surrogate </a:t>
            </a:r>
            <a:r>
              <a:rPr lang="en-US" dirty="0"/>
              <a:t>(artificial) </a:t>
            </a:r>
            <a:r>
              <a:rPr lang="en-US" dirty="0" smtClean="0"/>
              <a:t>keys if needed</a:t>
            </a:r>
          </a:p>
          <a:p>
            <a:pPr lvl="1"/>
            <a:endParaRPr lang="en-US" sz="700" dirty="0" smtClean="0"/>
          </a:p>
          <a:p>
            <a:r>
              <a:rPr lang="en-US" dirty="0" smtClean="0"/>
              <a:t>Examples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ER-Diagram to Relational Schema</a:t>
            </a:r>
          </a:p>
        </p:txBody>
      </p:sp>
      <p:sp>
        <p:nvSpPr>
          <p:cNvPr id="39" name="Rectangle 38"/>
          <p:cNvSpPr/>
          <p:nvPr/>
        </p:nvSpPr>
        <p:spPr>
          <a:xfrm>
            <a:off x="1037806" y="2739089"/>
            <a:ext cx="1299641" cy="526648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Student</a:t>
            </a:r>
            <a:endParaRPr lang="en-US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1039484" y="4505473"/>
            <a:ext cx="1299641" cy="526648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Professor</a:t>
            </a:r>
            <a:endParaRPr lang="en-US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1037805" y="3622281"/>
            <a:ext cx="1299641" cy="526648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Course</a:t>
            </a:r>
            <a:endParaRPr lang="en-US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804194" y="2693838"/>
            <a:ext cx="5777097" cy="58477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600" b="1" dirty="0" smtClean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Students</a:t>
            </a:r>
            <a:r>
              <a:rPr lang="en-US" sz="1600" dirty="0" smtClean="0">
                <a:latin typeface="Consolas" panose="020B0609020204030204" pitchFamily="49" charset="0"/>
                <a:cs typeface="Calibri" panose="020F0502020204030204" pitchFamily="34" charset="0"/>
              </a:rPr>
              <a:t>(</a:t>
            </a:r>
            <a:br>
              <a:rPr lang="en-US" sz="1600" dirty="0" smtClean="0"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sz="1600" dirty="0" smtClean="0">
                <a:latin typeface="Consolas" panose="020B0609020204030204" pitchFamily="49" charset="0"/>
                <a:cs typeface="Calibri" panose="020F0502020204030204" pitchFamily="34" charset="0"/>
              </a:rPr>
              <a:t>  </a:t>
            </a:r>
            <a:r>
              <a:rPr lang="en-US" sz="1600" u="sng" dirty="0" smtClean="0">
                <a:latin typeface="Consolas" panose="020B0609020204030204" pitchFamily="49" charset="0"/>
                <a:cs typeface="Calibri" panose="020F0502020204030204" pitchFamily="34" charset="0"/>
              </a:rPr>
              <a:t>SID:</a:t>
            </a:r>
            <a:r>
              <a:rPr lang="en-US" sz="1600" b="1" u="sng" dirty="0" smtClean="0">
                <a:latin typeface="Consolas" panose="020B0609020204030204" pitchFamily="49" charset="0"/>
                <a:cs typeface="Calibri" panose="020F0502020204030204" pitchFamily="34" charset="0"/>
              </a:rPr>
              <a:t>INTEGER</a:t>
            </a:r>
            <a:r>
              <a:rPr lang="en-US" sz="1600" dirty="0" smtClean="0">
                <a:latin typeface="Consolas" panose="020B0609020204030204" pitchFamily="49" charset="0"/>
                <a:cs typeface="Calibri" panose="020F0502020204030204" pitchFamily="34" charset="0"/>
              </a:rPr>
              <a:t>, </a:t>
            </a:r>
            <a:r>
              <a:rPr lang="en-US" sz="1600" dirty="0" err="1" smtClean="0">
                <a:latin typeface="Consolas" panose="020B0609020204030204" pitchFamily="49" charset="0"/>
                <a:cs typeface="Calibri" panose="020F0502020204030204" pitchFamily="34" charset="0"/>
              </a:rPr>
              <a:t>Name:</a:t>
            </a:r>
            <a:r>
              <a:rPr lang="en-US" sz="1600" b="1" dirty="0" err="1" smtClean="0">
                <a:latin typeface="Consolas" panose="020B0609020204030204" pitchFamily="49" charset="0"/>
                <a:cs typeface="Calibri" panose="020F0502020204030204" pitchFamily="34" charset="0"/>
              </a:rPr>
              <a:t>VARCHAR</a:t>
            </a:r>
            <a:r>
              <a:rPr lang="en-US" sz="1600" dirty="0" smtClean="0">
                <a:latin typeface="Consolas" panose="020B0609020204030204" pitchFamily="49" charset="0"/>
                <a:cs typeface="Calibri" panose="020F0502020204030204" pitchFamily="34" charset="0"/>
              </a:rPr>
              <a:t>(128), </a:t>
            </a:r>
            <a:r>
              <a:rPr lang="en-US" sz="1600" dirty="0" err="1" smtClean="0">
                <a:latin typeface="Consolas" panose="020B0609020204030204" pitchFamily="49" charset="0"/>
                <a:cs typeface="Calibri" panose="020F0502020204030204" pitchFamily="34" charset="0"/>
              </a:rPr>
              <a:t>Semester:</a:t>
            </a:r>
            <a:r>
              <a:rPr lang="en-US" sz="1600" b="1" dirty="0" err="1" smtClean="0">
                <a:latin typeface="Consolas" panose="020B0609020204030204" pitchFamily="49" charset="0"/>
                <a:cs typeface="Calibri" panose="020F0502020204030204" pitchFamily="34" charset="0"/>
              </a:rPr>
              <a:t>INTEGER</a:t>
            </a:r>
            <a:r>
              <a:rPr lang="en-US" sz="1600" dirty="0" smtClean="0">
                <a:latin typeface="Consolas" panose="020B0609020204030204" pitchFamily="49" charset="0"/>
                <a:cs typeface="Calibri" panose="020F0502020204030204" pitchFamily="34" charset="0"/>
              </a:rPr>
              <a:t>) 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2794141" y="3552240"/>
            <a:ext cx="5777097" cy="58477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600" b="1" dirty="0" smtClean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Course</a:t>
            </a:r>
            <a:r>
              <a:rPr lang="en-US" sz="1600" dirty="0" smtClean="0">
                <a:latin typeface="Consolas" panose="020B0609020204030204" pitchFamily="49" charset="0"/>
                <a:cs typeface="Calibri" panose="020F0502020204030204" pitchFamily="34" charset="0"/>
              </a:rPr>
              <a:t>(</a:t>
            </a:r>
            <a:br>
              <a:rPr lang="en-US" sz="1600" dirty="0" smtClean="0"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sz="1600" dirty="0" smtClean="0">
                <a:latin typeface="Consolas" panose="020B0609020204030204" pitchFamily="49" charset="0"/>
                <a:cs typeface="Calibri" panose="020F0502020204030204" pitchFamily="34" charset="0"/>
              </a:rPr>
              <a:t>  </a:t>
            </a:r>
            <a:r>
              <a:rPr lang="en-US" sz="1600" u="sng" dirty="0">
                <a:latin typeface="Consolas" panose="020B0609020204030204" pitchFamily="49" charset="0"/>
                <a:cs typeface="Calibri" panose="020F0502020204030204" pitchFamily="34" charset="0"/>
              </a:rPr>
              <a:t>C</a:t>
            </a:r>
            <a:r>
              <a:rPr lang="en-US" sz="1600" u="sng" dirty="0" smtClean="0">
                <a:latin typeface="Consolas" panose="020B0609020204030204" pitchFamily="49" charset="0"/>
                <a:cs typeface="Calibri" panose="020F0502020204030204" pitchFamily="34" charset="0"/>
              </a:rPr>
              <a:t>ID:</a:t>
            </a:r>
            <a:r>
              <a:rPr lang="en-US" sz="1600" b="1" u="sng" dirty="0" smtClean="0">
                <a:latin typeface="Consolas" panose="020B0609020204030204" pitchFamily="49" charset="0"/>
                <a:cs typeface="Calibri" panose="020F0502020204030204" pitchFamily="34" charset="0"/>
              </a:rPr>
              <a:t>INTEGER</a:t>
            </a:r>
            <a:r>
              <a:rPr lang="en-US" sz="1600" dirty="0" smtClean="0">
                <a:latin typeface="Consolas" panose="020B0609020204030204" pitchFamily="49" charset="0"/>
                <a:cs typeface="Calibri" panose="020F0502020204030204" pitchFamily="34" charset="0"/>
              </a:rPr>
              <a:t>, </a:t>
            </a:r>
            <a:r>
              <a:rPr lang="en-US" sz="1600" dirty="0" err="1" smtClean="0">
                <a:latin typeface="Consolas" panose="020B0609020204030204" pitchFamily="49" charset="0"/>
                <a:cs typeface="Calibri" panose="020F0502020204030204" pitchFamily="34" charset="0"/>
              </a:rPr>
              <a:t>Title:</a:t>
            </a:r>
            <a:r>
              <a:rPr lang="en-US" sz="1600" b="1" dirty="0" err="1" smtClean="0">
                <a:latin typeface="Consolas" panose="020B0609020204030204" pitchFamily="49" charset="0"/>
                <a:cs typeface="Calibri" panose="020F0502020204030204" pitchFamily="34" charset="0"/>
              </a:rPr>
              <a:t>VARCHAR</a:t>
            </a:r>
            <a:r>
              <a:rPr lang="en-US" sz="1600" dirty="0" smtClean="0">
                <a:latin typeface="Consolas" panose="020B0609020204030204" pitchFamily="49" charset="0"/>
                <a:cs typeface="Calibri" panose="020F0502020204030204" pitchFamily="34" charset="0"/>
              </a:rPr>
              <a:t>(256), ECTS:</a:t>
            </a:r>
            <a:r>
              <a:rPr lang="en-US" sz="1600" b="1" dirty="0" smtClean="0">
                <a:latin typeface="Consolas" panose="020B0609020204030204" pitchFamily="49" charset="0"/>
                <a:cs typeface="Calibri" panose="020F0502020204030204" pitchFamily="34" charset="0"/>
              </a:rPr>
              <a:t>INTEGER</a:t>
            </a:r>
            <a:r>
              <a:rPr lang="en-US" sz="1600" dirty="0" smtClean="0">
                <a:latin typeface="Consolas" panose="020B0609020204030204" pitchFamily="49" charset="0"/>
                <a:cs typeface="Calibri" panose="020F0502020204030204" pitchFamily="34" charset="0"/>
              </a:rPr>
              <a:t>) 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2799722" y="4449941"/>
            <a:ext cx="5919494" cy="58477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600" b="1" dirty="0" smtClean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Professor</a:t>
            </a:r>
            <a:r>
              <a:rPr lang="en-US" sz="1600" dirty="0" smtClean="0">
                <a:latin typeface="Consolas" panose="020B0609020204030204" pitchFamily="49" charset="0"/>
                <a:cs typeface="Calibri" panose="020F0502020204030204" pitchFamily="34" charset="0"/>
              </a:rPr>
              <a:t>(</a:t>
            </a:r>
            <a:br>
              <a:rPr lang="en-US" sz="1600" dirty="0" smtClean="0"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sz="1600" dirty="0" smtClean="0">
                <a:latin typeface="Consolas" panose="020B0609020204030204" pitchFamily="49" charset="0"/>
                <a:cs typeface="Calibri" panose="020F0502020204030204" pitchFamily="34" charset="0"/>
              </a:rPr>
              <a:t>  </a:t>
            </a:r>
            <a:r>
              <a:rPr lang="en-US" sz="1600" u="sng" dirty="0">
                <a:latin typeface="Consolas" panose="020B0609020204030204" pitchFamily="49" charset="0"/>
                <a:cs typeface="Calibri" panose="020F0502020204030204" pitchFamily="34" charset="0"/>
              </a:rPr>
              <a:t>E</a:t>
            </a:r>
            <a:r>
              <a:rPr lang="en-US" sz="1600" u="sng" dirty="0" smtClean="0">
                <a:latin typeface="Consolas" panose="020B0609020204030204" pitchFamily="49" charset="0"/>
                <a:cs typeface="Calibri" panose="020F0502020204030204" pitchFamily="34" charset="0"/>
              </a:rPr>
              <a:t>ID:</a:t>
            </a:r>
            <a:r>
              <a:rPr lang="en-US" sz="1600" b="1" u="sng" dirty="0" smtClean="0">
                <a:latin typeface="Consolas" panose="020B0609020204030204" pitchFamily="49" charset="0"/>
                <a:cs typeface="Calibri" panose="020F0502020204030204" pitchFamily="34" charset="0"/>
              </a:rPr>
              <a:t>INTEGER</a:t>
            </a:r>
            <a:r>
              <a:rPr lang="en-US" sz="1600" dirty="0" smtClean="0">
                <a:latin typeface="Consolas" panose="020B0609020204030204" pitchFamily="49" charset="0"/>
                <a:cs typeface="Calibri" panose="020F0502020204030204" pitchFamily="34" charset="0"/>
              </a:rPr>
              <a:t>, </a:t>
            </a:r>
            <a:r>
              <a:rPr lang="en-US" sz="1600" dirty="0" err="1" smtClean="0">
                <a:latin typeface="Consolas" panose="020B0609020204030204" pitchFamily="49" charset="0"/>
                <a:cs typeface="Calibri" panose="020F0502020204030204" pitchFamily="34" charset="0"/>
              </a:rPr>
              <a:t>Title:</a:t>
            </a:r>
            <a:r>
              <a:rPr lang="en-US" sz="1600" b="1" dirty="0" err="1" smtClean="0">
                <a:latin typeface="Consolas" panose="020B0609020204030204" pitchFamily="49" charset="0"/>
                <a:cs typeface="Calibri" panose="020F0502020204030204" pitchFamily="34" charset="0"/>
              </a:rPr>
              <a:t>VARCHAR</a:t>
            </a:r>
            <a:r>
              <a:rPr lang="en-US" sz="1600" dirty="0" smtClean="0">
                <a:latin typeface="Consolas" panose="020B0609020204030204" pitchFamily="49" charset="0"/>
                <a:cs typeface="Calibri" panose="020F0502020204030204" pitchFamily="34" charset="0"/>
              </a:rPr>
              <a:t>(128), </a:t>
            </a:r>
            <a:r>
              <a:rPr lang="en-US" sz="1600" dirty="0" err="1" smtClean="0">
                <a:latin typeface="Consolas" panose="020B0609020204030204" pitchFamily="49" charset="0"/>
                <a:cs typeface="Calibri" panose="020F0502020204030204" pitchFamily="34" charset="0"/>
              </a:rPr>
              <a:t>Name:</a:t>
            </a:r>
            <a:r>
              <a:rPr lang="en-US" sz="1600" b="1" dirty="0" err="1" smtClean="0">
                <a:latin typeface="Consolas" panose="020B0609020204030204" pitchFamily="49" charset="0"/>
                <a:cs typeface="Calibri" panose="020F0502020204030204" pitchFamily="34" charset="0"/>
              </a:rPr>
              <a:t>VARCHAR</a:t>
            </a:r>
            <a:r>
              <a:rPr lang="en-US" sz="1600" dirty="0" smtClean="0">
                <a:latin typeface="Consolas" panose="020B0609020204030204" pitchFamily="49" charset="0"/>
                <a:cs typeface="Calibri" panose="020F0502020204030204" pitchFamily="34" charset="0"/>
              </a:rPr>
              <a:t>(256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)) </a:t>
            </a:r>
            <a:endParaRPr lang="en-US" sz="1600" dirty="0" smtClean="0">
              <a:latin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1037805" y="5375999"/>
            <a:ext cx="1299641" cy="526648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Assistant</a:t>
            </a:r>
            <a:endParaRPr lang="en-US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2781301" y="5305723"/>
            <a:ext cx="5919494" cy="58477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600" b="1" dirty="0" smtClean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Assistant</a:t>
            </a:r>
            <a:r>
              <a:rPr lang="en-US" sz="1600" dirty="0" smtClean="0">
                <a:latin typeface="Consolas" panose="020B0609020204030204" pitchFamily="49" charset="0"/>
                <a:cs typeface="Calibri" panose="020F0502020204030204" pitchFamily="34" charset="0"/>
              </a:rPr>
              <a:t>(</a:t>
            </a:r>
            <a:br>
              <a:rPr lang="en-US" sz="1600" dirty="0" smtClean="0"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sz="1600" dirty="0" smtClean="0">
                <a:latin typeface="Consolas" panose="020B0609020204030204" pitchFamily="49" charset="0"/>
                <a:cs typeface="Calibri" panose="020F0502020204030204" pitchFamily="34" charset="0"/>
              </a:rPr>
              <a:t>  </a:t>
            </a:r>
            <a:r>
              <a:rPr lang="en-US" sz="1600" u="sng" dirty="0">
                <a:latin typeface="Consolas" panose="020B0609020204030204" pitchFamily="49" charset="0"/>
                <a:cs typeface="Calibri" panose="020F0502020204030204" pitchFamily="34" charset="0"/>
              </a:rPr>
              <a:t>E</a:t>
            </a:r>
            <a:r>
              <a:rPr lang="en-US" sz="1600" u="sng" dirty="0" smtClean="0">
                <a:latin typeface="Consolas" panose="020B0609020204030204" pitchFamily="49" charset="0"/>
                <a:cs typeface="Calibri" panose="020F0502020204030204" pitchFamily="34" charset="0"/>
              </a:rPr>
              <a:t>ID:</a:t>
            </a:r>
            <a:r>
              <a:rPr lang="en-US" sz="1600" b="1" u="sng" dirty="0" smtClean="0">
                <a:latin typeface="Consolas" panose="020B0609020204030204" pitchFamily="49" charset="0"/>
                <a:cs typeface="Calibri" panose="020F0502020204030204" pitchFamily="34" charset="0"/>
              </a:rPr>
              <a:t>INTEGER</a:t>
            </a:r>
            <a:r>
              <a:rPr lang="en-US" sz="1600" dirty="0" smtClean="0">
                <a:latin typeface="Consolas" panose="020B0609020204030204" pitchFamily="49" charset="0"/>
                <a:cs typeface="Calibri" panose="020F0502020204030204" pitchFamily="34" charset="0"/>
              </a:rPr>
              <a:t>, </a:t>
            </a:r>
            <a:r>
              <a:rPr lang="en-US" sz="1600" dirty="0" err="1" smtClean="0">
                <a:latin typeface="Consolas" panose="020B0609020204030204" pitchFamily="49" charset="0"/>
                <a:cs typeface="Calibri" panose="020F0502020204030204" pitchFamily="34" charset="0"/>
              </a:rPr>
              <a:t>Name:</a:t>
            </a:r>
            <a:r>
              <a:rPr lang="en-US" sz="1600" b="1" dirty="0" err="1" smtClean="0">
                <a:latin typeface="Consolas" panose="020B0609020204030204" pitchFamily="49" charset="0"/>
                <a:cs typeface="Calibri" panose="020F0502020204030204" pitchFamily="34" charset="0"/>
              </a:rPr>
              <a:t>VARCHAR</a:t>
            </a:r>
            <a:r>
              <a:rPr lang="en-US" sz="1600" dirty="0" smtClean="0">
                <a:latin typeface="Consolas" panose="020B0609020204030204" pitchFamily="49" charset="0"/>
                <a:cs typeface="Calibri" panose="020F0502020204030204" pitchFamily="34" charset="0"/>
              </a:rPr>
              <a:t>(256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)) </a:t>
            </a:r>
            <a:endParaRPr lang="en-US" sz="1600" dirty="0" smtClean="0">
              <a:latin typeface="Consolas" panose="020B0609020204030204" pitchFamily="49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5884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  <p:bldP spid="42" grpId="0" animBg="1"/>
      <p:bldP spid="46" grpId="0"/>
      <p:bldP spid="47" grpId="0"/>
      <p:bldP spid="48" grpId="0"/>
      <p:bldP spid="51" grpId="0" animBg="1"/>
      <p:bldP spid="5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Announcements/Org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#1 Video Recording </a:t>
            </a:r>
          </a:p>
          <a:p>
            <a:pPr lvl="1"/>
            <a:r>
              <a:rPr lang="en-US" dirty="0"/>
              <a:t>Link in </a:t>
            </a:r>
            <a:r>
              <a:rPr lang="en-US" b="1" dirty="0" err="1">
                <a:solidFill>
                  <a:srgbClr val="7889FB"/>
                </a:solidFill>
              </a:rPr>
              <a:t>TeachCenter</a:t>
            </a:r>
            <a:r>
              <a:rPr lang="en-US" dirty="0"/>
              <a:t> &amp; </a:t>
            </a:r>
            <a:r>
              <a:rPr lang="en-US" b="1" dirty="0" err="1">
                <a:solidFill>
                  <a:srgbClr val="7889FB"/>
                </a:solidFill>
              </a:rPr>
              <a:t>TUbe</a:t>
            </a:r>
            <a:r>
              <a:rPr lang="en-US" dirty="0">
                <a:solidFill>
                  <a:schemeClr val="tx1"/>
                </a:solidFill>
              </a:rPr>
              <a:t> (lectures will be public)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Currently via </a:t>
            </a:r>
            <a:r>
              <a:rPr lang="en-US" dirty="0">
                <a:hlinkClick r:id="rId2"/>
              </a:rPr>
              <a:t>https://tugraz.webex.com/meet/m.boehm</a:t>
            </a:r>
            <a:endParaRPr lang="en-US" dirty="0">
              <a:solidFill>
                <a:schemeClr val="tx1"/>
              </a:solidFill>
            </a:endParaRPr>
          </a:p>
          <a:p>
            <a:pPr lvl="1"/>
            <a:endParaRPr lang="en-US" sz="1200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#2 </a:t>
            </a:r>
            <a:r>
              <a:rPr lang="en-US" dirty="0">
                <a:solidFill>
                  <a:schemeClr val="tx1"/>
                </a:solidFill>
              </a:rPr>
              <a:t>CSS Feedback?</a:t>
            </a:r>
          </a:p>
          <a:p>
            <a:pPr lvl="1"/>
            <a:endParaRPr lang="en-US" sz="1200" dirty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#3 </a:t>
            </a:r>
            <a:r>
              <a:rPr lang="en-US" dirty="0">
                <a:solidFill>
                  <a:schemeClr val="tx1"/>
                </a:solidFill>
              </a:rPr>
              <a:t>Exercise </a:t>
            </a:r>
            <a:r>
              <a:rPr lang="en-US" dirty="0" smtClean="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dirty="0">
                <a:solidFill>
                  <a:schemeClr val="tx1"/>
                </a:solidFill>
              </a:rPr>
              <a:t>Task description </a:t>
            </a:r>
            <a:r>
              <a:rPr lang="en-US" dirty="0" smtClean="0">
                <a:solidFill>
                  <a:schemeClr val="tx1"/>
                </a:solidFill>
              </a:rPr>
              <a:t>published and discussed </a:t>
            </a:r>
            <a:r>
              <a:rPr lang="en-US" dirty="0">
                <a:solidFill>
                  <a:schemeClr val="tx1"/>
                </a:solidFill>
              </a:rPr>
              <a:t>last </a:t>
            </a:r>
            <a:r>
              <a:rPr lang="en-US" dirty="0" smtClean="0">
                <a:solidFill>
                  <a:schemeClr val="tx1"/>
                </a:solidFill>
              </a:rPr>
              <a:t>week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Deadline</a:t>
            </a:r>
            <a:r>
              <a:rPr lang="en-US" dirty="0">
                <a:solidFill>
                  <a:schemeClr val="tx1"/>
                </a:solidFill>
              </a:rPr>
              <a:t>: </a:t>
            </a:r>
            <a:r>
              <a:rPr lang="en-US" b="1" dirty="0" smtClean="0">
                <a:solidFill>
                  <a:schemeClr val="accent1"/>
                </a:solidFill>
              </a:rPr>
              <a:t>Nov 02 + 7 late days </a:t>
            </a:r>
            <a:r>
              <a:rPr lang="en-US" dirty="0">
                <a:solidFill>
                  <a:schemeClr val="tx1"/>
                </a:solidFill>
              </a:rPr>
              <a:t>in </a:t>
            </a:r>
            <a:r>
              <a:rPr lang="en-US" dirty="0" err="1" smtClean="0">
                <a:solidFill>
                  <a:schemeClr val="tx1"/>
                </a:solidFill>
              </a:rPr>
              <a:t>TeachCenter</a:t>
            </a:r>
            <a:endParaRPr lang="en-US" dirty="0" smtClean="0">
              <a:solidFill>
                <a:schemeClr val="tx1"/>
              </a:solidFill>
            </a:endParaRPr>
          </a:p>
          <a:p>
            <a:pPr lvl="1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0554" y="1396720"/>
            <a:ext cx="1727400" cy="50518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50496" y="1904238"/>
            <a:ext cx="1326503" cy="46817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829254" y="3377310"/>
            <a:ext cx="1075174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</a:t>
            </a:r>
            <a:r>
              <a:rPr lang="en-US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&amp;</a:t>
            </a:r>
            <a:r>
              <a:rPr lang="en-US" sz="2800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2797821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2: Mapping Attributes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Atomic </a:t>
            </a:r>
            <a:r>
              <a:rPr lang="en-US" dirty="0">
                <a:solidFill>
                  <a:schemeClr val="tx1"/>
                </a:solidFill>
              </a:rPr>
              <a:t>A</a:t>
            </a:r>
            <a:r>
              <a:rPr lang="en-US" b="1" dirty="0" smtClean="0">
                <a:solidFill>
                  <a:schemeClr val="tx1"/>
                </a:solidFill>
              </a:rPr>
              <a:t>ttributes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</a:p>
          <a:p>
            <a:pPr lvl="1"/>
            <a:r>
              <a:rPr lang="en-US" dirty="0"/>
              <a:t>D</a:t>
            </a:r>
            <a:r>
              <a:rPr lang="en-US" dirty="0" smtClean="0"/>
              <a:t>irect mapping to attributes of relation</a:t>
            </a:r>
          </a:p>
          <a:p>
            <a:pPr lvl="1"/>
            <a:r>
              <a:rPr lang="en-US" dirty="0" smtClean="0"/>
              <a:t>Choice of </a:t>
            </a:r>
            <a:r>
              <a:rPr lang="en-US" b="1" dirty="0" smtClean="0">
                <a:solidFill>
                  <a:srgbClr val="7889FB"/>
                </a:solidFill>
              </a:rPr>
              <a:t>data types and constraints</a:t>
            </a:r>
          </a:p>
          <a:p>
            <a:pPr lvl="1"/>
            <a:endParaRPr lang="en-US" sz="1200" dirty="0"/>
          </a:p>
          <a:p>
            <a:r>
              <a:rPr lang="en-US" b="1" dirty="0">
                <a:solidFill>
                  <a:schemeClr val="tx1"/>
                </a:solidFill>
              </a:rPr>
              <a:t>Composite </a:t>
            </a:r>
            <a:r>
              <a:rPr lang="en-US" dirty="0">
                <a:solidFill>
                  <a:schemeClr val="tx1"/>
                </a:solidFill>
              </a:rPr>
              <a:t>A</a:t>
            </a:r>
            <a:r>
              <a:rPr lang="en-US" b="1" dirty="0" smtClean="0">
                <a:solidFill>
                  <a:schemeClr val="tx1"/>
                </a:solidFill>
              </a:rPr>
              <a:t>ttributes</a:t>
            </a:r>
            <a:r>
              <a:rPr lang="en-US" dirty="0" smtClean="0"/>
              <a:t> 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S</a:t>
            </a:r>
            <a:r>
              <a:rPr lang="en-US" b="1" dirty="0" smtClean="0">
                <a:solidFill>
                  <a:srgbClr val="7889FB"/>
                </a:solidFill>
              </a:rPr>
              <a:t>plit </a:t>
            </a:r>
            <a:r>
              <a:rPr lang="en-US" b="1" dirty="0">
                <a:solidFill>
                  <a:srgbClr val="7889FB"/>
                </a:solidFill>
              </a:rPr>
              <a:t>into </a:t>
            </a:r>
            <a:r>
              <a:rPr lang="en-US" b="1" dirty="0" smtClean="0">
                <a:solidFill>
                  <a:srgbClr val="7889FB"/>
                </a:solidFill>
              </a:rPr>
              <a:t>atomic </a:t>
            </a:r>
            <a:r>
              <a:rPr lang="en-US" b="1" dirty="0">
                <a:solidFill>
                  <a:srgbClr val="7889FB"/>
                </a:solidFill>
              </a:rPr>
              <a:t>attributes</a:t>
            </a:r>
            <a:r>
              <a:rPr lang="en-US" dirty="0"/>
              <a:t>, </a:t>
            </a:r>
            <a:endParaRPr lang="en-US" dirty="0" smtClean="0"/>
          </a:p>
          <a:p>
            <a:pPr lvl="1"/>
            <a:r>
              <a:rPr lang="en-US" dirty="0"/>
              <a:t>C</a:t>
            </a:r>
            <a:r>
              <a:rPr lang="en-US" dirty="0" smtClean="0"/>
              <a:t>omposite value, or </a:t>
            </a:r>
          </a:p>
          <a:p>
            <a:pPr lvl="1"/>
            <a:r>
              <a:rPr lang="en-US" dirty="0" smtClean="0"/>
              <a:t>Object-relational </a:t>
            </a:r>
            <a:r>
              <a:rPr lang="en-US" dirty="0"/>
              <a:t>data types</a:t>
            </a:r>
          </a:p>
          <a:p>
            <a:pPr lvl="1"/>
            <a:endParaRPr lang="en-US" sz="1200" dirty="0"/>
          </a:p>
          <a:p>
            <a:r>
              <a:rPr lang="en-US" b="1" dirty="0">
                <a:solidFill>
                  <a:schemeClr val="tx1"/>
                </a:solidFill>
              </a:rPr>
              <a:t>Derived </a:t>
            </a:r>
            <a:r>
              <a:rPr lang="en-US" dirty="0">
                <a:solidFill>
                  <a:schemeClr val="tx1"/>
                </a:solidFill>
              </a:rPr>
              <a:t>A</a:t>
            </a:r>
            <a:r>
              <a:rPr lang="en-US" b="1" dirty="0" smtClean="0">
                <a:solidFill>
                  <a:schemeClr val="tx1"/>
                </a:solidFill>
              </a:rPr>
              <a:t>ttributes</a:t>
            </a:r>
            <a:endParaRPr lang="en-US" dirty="0" smtClean="0">
              <a:solidFill>
                <a:schemeClr val="tx1"/>
              </a:solidFill>
            </a:endParaRPr>
          </a:p>
          <a:p>
            <a:pPr lvl="1"/>
            <a:r>
              <a:rPr lang="en-US" dirty="0" smtClean="0"/>
              <a:t>Generated </a:t>
            </a:r>
            <a:r>
              <a:rPr lang="en-US" dirty="0"/>
              <a:t>columns or </a:t>
            </a:r>
            <a:r>
              <a:rPr lang="en-US" b="1" dirty="0">
                <a:solidFill>
                  <a:srgbClr val="7889FB"/>
                </a:solidFill>
              </a:rPr>
              <a:t>via views</a:t>
            </a:r>
          </a:p>
          <a:p>
            <a:pPr lvl="1"/>
            <a:endParaRPr lang="en-US" sz="1200" dirty="0"/>
          </a:p>
          <a:p>
            <a:r>
              <a:rPr lang="en-US" b="1" dirty="0">
                <a:solidFill>
                  <a:schemeClr val="tx1"/>
                </a:solidFill>
              </a:rPr>
              <a:t>Multi-valued </a:t>
            </a:r>
            <a:r>
              <a:rPr lang="en-US" dirty="0">
                <a:solidFill>
                  <a:schemeClr val="tx1"/>
                </a:solidFill>
              </a:rPr>
              <a:t>A</a:t>
            </a:r>
            <a:r>
              <a:rPr lang="en-US" b="1" dirty="0" smtClean="0">
                <a:solidFill>
                  <a:schemeClr val="tx1"/>
                </a:solidFill>
              </a:rPr>
              <a:t>ttributes</a:t>
            </a:r>
            <a:endParaRPr lang="en-US" dirty="0" smtClean="0">
              <a:solidFill>
                <a:schemeClr val="tx1"/>
              </a:solidFill>
            </a:endParaRPr>
          </a:p>
          <a:p>
            <a:pPr lvl="1"/>
            <a:r>
              <a:rPr lang="en-US" b="1" dirty="0" smtClean="0">
                <a:solidFill>
                  <a:srgbClr val="7889FB"/>
                </a:solidFill>
              </a:rPr>
              <a:t>Relation </a:t>
            </a:r>
            <a:r>
              <a:rPr lang="en-US" b="1" dirty="0">
                <a:solidFill>
                  <a:srgbClr val="7889FB"/>
                </a:solidFill>
              </a:rPr>
              <a:t>with FK</a:t>
            </a:r>
            <a:r>
              <a:rPr lang="en-US" dirty="0"/>
              <a:t> to </a:t>
            </a:r>
            <a:br>
              <a:rPr lang="en-US" dirty="0"/>
            </a:br>
            <a:r>
              <a:rPr lang="en-US" dirty="0" smtClean="0"/>
              <a:t>originating </a:t>
            </a:r>
            <a:r>
              <a:rPr lang="en-US" dirty="0"/>
              <a:t>relation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ER-Diagram to Relational Schema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5320777" y="2594406"/>
            <a:ext cx="3285682" cy="1136232"/>
            <a:chOff x="5143921" y="2322942"/>
            <a:chExt cx="4373241" cy="1374841"/>
          </a:xfrm>
        </p:grpSpPr>
        <p:sp>
          <p:nvSpPr>
            <p:cNvPr id="6" name="Rectangle 5"/>
            <p:cNvSpPr/>
            <p:nvPr/>
          </p:nvSpPr>
          <p:spPr>
            <a:xfrm>
              <a:off x="5143921" y="2621960"/>
              <a:ext cx="1381647" cy="637244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Employee</a:t>
              </a:r>
              <a:endPara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6753373" y="2690250"/>
              <a:ext cx="1170291" cy="502418"/>
            </a:xfrm>
            <a:prstGeom prst="ellipse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Name</a:t>
              </a:r>
              <a:endPara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8" name="Straight Connector 7"/>
            <p:cNvCxnSpPr>
              <a:stCxn id="6" idx="3"/>
              <a:endCxn id="7" idx="2"/>
            </p:cNvCxnSpPr>
            <p:nvPr/>
          </p:nvCxnSpPr>
          <p:spPr>
            <a:xfrm>
              <a:off x="6525568" y="2940583"/>
              <a:ext cx="227806" cy="877"/>
            </a:xfrm>
            <a:prstGeom prst="line">
              <a:avLst/>
            </a:prstGeom>
            <a:ln w="19050">
              <a:solidFill>
                <a:srgbClr val="7889FB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Oval 8"/>
            <p:cNvSpPr/>
            <p:nvPr/>
          </p:nvSpPr>
          <p:spPr>
            <a:xfrm>
              <a:off x="8270019" y="2322942"/>
              <a:ext cx="1247143" cy="594865"/>
            </a:xfrm>
            <a:prstGeom prst="ellipse">
              <a:avLst/>
            </a:prstGeom>
            <a:noFill/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First Name</a:t>
              </a:r>
              <a:endPara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8204525" y="3003617"/>
              <a:ext cx="1305894" cy="694166"/>
            </a:xfrm>
            <a:prstGeom prst="ellipse">
              <a:avLst/>
            </a:prstGeom>
            <a:noFill/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Last Name</a:t>
              </a:r>
              <a:endPara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11" name="Straight Connector 10"/>
            <p:cNvCxnSpPr>
              <a:stCxn id="7" idx="6"/>
              <a:endCxn id="9" idx="2"/>
            </p:cNvCxnSpPr>
            <p:nvPr/>
          </p:nvCxnSpPr>
          <p:spPr>
            <a:xfrm flipV="1">
              <a:off x="7923664" y="2620373"/>
              <a:ext cx="346355" cy="321086"/>
            </a:xfrm>
            <a:prstGeom prst="line">
              <a:avLst/>
            </a:prstGeom>
            <a:ln w="19050">
              <a:solidFill>
                <a:schemeClr val="accent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>
              <a:stCxn id="7" idx="6"/>
              <a:endCxn id="10" idx="2"/>
            </p:cNvCxnSpPr>
            <p:nvPr/>
          </p:nvCxnSpPr>
          <p:spPr>
            <a:xfrm>
              <a:off x="7923664" y="2941459"/>
              <a:ext cx="280861" cy="409241"/>
            </a:xfrm>
            <a:prstGeom prst="line">
              <a:avLst/>
            </a:prstGeom>
            <a:ln w="19050">
              <a:solidFill>
                <a:schemeClr val="accent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5000576" y="4168470"/>
            <a:ext cx="2346486" cy="755169"/>
            <a:chOff x="5604467" y="3817371"/>
            <a:chExt cx="3123173" cy="913754"/>
          </a:xfrm>
        </p:grpSpPr>
        <p:sp>
          <p:nvSpPr>
            <p:cNvPr id="14" name="Rectangle 13"/>
            <p:cNvSpPr/>
            <p:nvPr/>
          </p:nvSpPr>
          <p:spPr>
            <a:xfrm>
              <a:off x="5604467" y="4038514"/>
              <a:ext cx="1381647" cy="637244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Employee</a:t>
              </a:r>
              <a:endPara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7651927" y="4372286"/>
              <a:ext cx="1075713" cy="358839"/>
            </a:xfrm>
            <a:prstGeom prst="ellipse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b="1" dirty="0" err="1" smtClean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DoB</a:t>
              </a:r>
              <a:endPara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7320443" y="3817371"/>
              <a:ext cx="1059560" cy="370963"/>
            </a:xfrm>
            <a:prstGeom prst="ellipse">
              <a:avLst/>
            </a:prstGeom>
            <a:noFill/>
            <a:ln w="19050">
              <a:solidFill>
                <a:schemeClr val="accent1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Age</a:t>
              </a:r>
              <a:endPara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17" name="Straight Connector 16"/>
            <p:cNvCxnSpPr>
              <a:stCxn id="14" idx="3"/>
              <a:endCxn id="15" idx="2"/>
            </p:cNvCxnSpPr>
            <p:nvPr/>
          </p:nvCxnSpPr>
          <p:spPr>
            <a:xfrm>
              <a:off x="6986114" y="4357136"/>
              <a:ext cx="665813" cy="194570"/>
            </a:xfrm>
            <a:prstGeom prst="line">
              <a:avLst/>
            </a:prstGeom>
            <a:ln w="19050">
              <a:solidFill>
                <a:srgbClr val="7889FB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>
              <a:stCxn id="14" idx="3"/>
              <a:endCxn id="16" idx="2"/>
            </p:cNvCxnSpPr>
            <p:nvPr/>
          </p:nvCxnSpPr>
          <p:spPr>
            <a:xfrm flipV="1">
              <a:off x="6986114" y="4002853"/>
              <a:ext cx="334329" cy="354283"/>
            </a:xfrm>
            <a:prstGeom prst="line">
              <a:avLst/>
            </a:prstGeom>
            <a:ln w="19050">
              <a:solidFill>
                <a:schemeClr val="accent1"/>
              </a:solidFill>
              <a:prstDash val="solid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6229557" y="5472106"/>
            <a:ext cx="2383934" cy="526648"/>
            <a:chOff x="5827207" y="5406760"/>
            <a:chExt cx="3173017" cy="637244"/>
          </a:xfrm>
        </p:grpSpPr>
        <p:sp>
          <p:nvSpPr>
            <p:cNvPr id="20" name="Rectangle 19"/>
            <p:cNvSpPr/>
            <p:nvPr/>
          </p:nvSpPr>
          <p:spPr>
            <a:xfrm>
              <a:off x="5827207" y="5406760"/>
              <a:ext cx="1381646" cy="637244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Employee</a:t>
              </a:r>
              <a:endPara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21" name="Straight Connector 20"/>
            <p:cNvCxnSpPr>
              <a:stCxn id="20" idx="3"/>
              <a:endCxn id="22" idx="2"/>
            </p:cNvCxnSpPr>
            <p:nvPr/>
          </p:nvCxnSpPr>
          <p:spPr>
            <a:xfrm flipV="1">
              <a:off x="7208853" y="5722969"/>
              <a:ext cx="257073" cy="2413"/>
            </a:xfrm>
            <a:prstGeom prst="line">
              <a:avLst/>
            </a:prstGeom>
            <a:ln w="19050">
              <a:solidFill>
                <a:schemeClr val="accent1"/>
              </a:solidFill>
              <a:prstDash val="solid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Oval 21"/>
            <p:cNvSpPr/>
            <p:nvPr/>
          </p:nvSpPr>
          <p:spPr>
            <a:xfrm>
              <a:off x="7465927" y="5471760"/>
              <a:ext cx="1534297" cy="502418"/>
            </a:xfrm>
            <a:prstGeom prst="ellipse">
              <a:avLst/>
            </a:prstGeom>
            <a:noFill/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" name="Oval 22"/>
            <p:cNvSpPr/>
            <p:nvPr/>
          </p:nvSpPr>
          <p:spPr>
            <a:xfrm>
              <a:off x="7578135" y="5546301"/>
              <a:ext cx="1309675" cy="369263"/>
            </a:xfrm>
            <a:prstGeom prst="ellipse">
              <a:avLst/>
            </a:prstGeom>
            <a:noFill/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Phone</a:t>
              </a:r>
              <a:endPara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3181884"/>
              </p:ext>
            </p:extLst>
          </p:nvPr>
        </p:nvGraphicFramePr>
        <p:xfrm>
          <a:off x="7990455" y="4480216"/>
          <a:ext cx="624840" cy="594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163507398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591145586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741330353"/>
                    </a:ext>
                  </a:extLst>
                </a:gridCol>
              </a:tblGrid>
              <a:tr h="183562"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8258298"/>
                  </a:ext>
                </a:extLst>
              </a:tr>
              <a:tr h="183562"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6045393"/>
                  </a:ext>
                </a:extLst>
              </a:tr>
              <a:tr h="183562"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0927709"/>
                  </a:ext>
                </a:extLst>
              </a:tr>
            </a:tbl>
          </a:graphicData>
        </a:graphic>
      </p:graphicFrame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9170967"/>
              </p:ext>
            </p:extLst>
          </p:nvPr>
        </p:nvGraphicFramePr>
        <p:xfrm>
          <a:off x="7974531" y="4075307"/>
          <a:ext cx="833120" cy="198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113353356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57885061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55659182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378505330"/>
                    </a:ext>
                  </a:extLst>
                </a:gridCol>
              </a:tblGrid>
              <a:tr h="183562"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5145872"/>
                  </a:ext>
                </a:extLst>
              </a:tr>
            </a:tbl>
          </a:graphicData>
        </a:graphic>
      </p:graphicFrame>
      <p:cxnSp>
        <p:nvCxnSpPr>
          <p:cNvPr id="26" name="Straight Arrow Connector 25"/>
          <p:cNvCxnSpPr>
            <a:stCxn id="25" idx="2"/>
            <a:endCxn id="24" idx="0"/>
          </p:cNvCxnSpPr>
          <p:nvPr/>
        </p:nvCxnSpPr>
        <p:spPr>
          <a:xfrm flipH="1">
            <a:off x="8302875" y="4273427"/>
            <a:ext cx="88216" cy="206789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7174523" y="3969098"/>
            <a:ext cx="713433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View?</a:t>
            </a:r>
          </a:p>
        </p:txBody>
      </p:sp>
    </p:spTree>
    <p:extLst>
      <p:ext uri="{BB962C8B-B14F-4D97-AF65-F5344CB8AC3E}">
        <p14:creationId xmlns:p14="http://schemas.microsoft.com/office/powerpoint/2010/main" val="2963194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3: Mapping Relationship Types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Generic Solution</a:t>
            </a:r>
          </a:p>
          <a:p>
            <a:pPr lvl="1"/>
            <a:r>
              <a:rPr lang="en-US" dirty="0" smtClean="0"/>
              <a:t>Map every relationship</a:t>
            </a:r>
            <a:br>
              <a:rPr lang="en-US" dirty="0" smtClean="0"/>
            </a:br>
            <a:r>
              <a:rPr lang="en-US" dirty="0" smtClean="0"/>
              <a:t>type to a </a:t>
            </a:r>
            <a:r>
              <a:rPr lang="en-US" b="1" dirty="0" smtClean="0">
                <a:solidFill>
                  <a:srgbClr val="7889FB"/>
                </a:solidFill>
              </a:rPr>
              <a:t>relation</a:t>
            </a:r>
          </a:p>
          <a:p>
            <a:pPr lvl="1"/>
            <a:r>
              <a:rPr lang="en-US" b="1" dirty="0" smtClean="0">
                <a:solidFill>
                  <a:srgbClr val="7889FB"/>
                </a:solidFill>
              </a:rPr>
              <a:t>Compose primary key</a:t>
            </a:r>
            <a:r>
              <a:rPr lang="en-US" dirty="0" smtClean="0"/>
              <a:t> of keys</a:t>
            </a:r>
            <a:r>
              <a:rPr lang="en-US" dirty="0"/>
              <a:t> </a:t>
            </a:r>
            <a:r>
              <a:rPr lang="en-US" dirty="0" smtClean="0"/>
              <a:t>from </a:t>
            </a:r>
            <a:br>
              <a:rPr lang="en-US" dirty="0" smtClean="0"/>
            </a:br>
            <a:r>
              <a:rPr lang="en-US" dirty="0" smtClean="0"/>
              <a:t>involved entity types</a:t>
            </a:r>
            <a:r>
              <a:rPr lang="en-US" dirty="0"/>
              <a:t> </a:t>
            </a:r>
            <a:r>
              <a:rPr lang="en-US" dirty="0" smtClean="0"/>
              <a:t>(</a:t>
            </a:r>
            <a:r>
              <a:rPr lang="en-US" b="1" dirty="0">
                <a:solidFill>
                  <a:schemeClr val="accent1"/>
                </a:solidFill>
                <a:sym typeface="Wingdings" panose="05000000000000000000" pitchFamily="2" charset="2"/>
              </a:rPr>
              <a:t>f</a:t>
            </a:r>
            <a:r>
              <a:rPr lang="en-US" b="1" dirty="0" smtClean="0">
                <a:solidFill>
                  <a:schemeClr val="accent1"/>
                </a:solidFill>
                <a:sym typeface="Wingdings" panose="05000000000000000000" pitchFamily="2" charset="2"/>
              </a:rPr>
              <a:t>oreign keys</a:t>
            </a:r>
            <a:r>
              <a:rPr lang="en-US" dirty="0" smtClean="0">
                <a:solidFill>
                  <a:schemeClr val="tx1"/>
                </a:solidFill>
                <a:sym typeface="Wingdings" panose="05000000000000000000" pitchFamily="2" charset="2"/>
              </a:rPr>
              <a:t>)</a:t>
            </a:r>
            <a:endParaRPr lang="en-US" dirty="0" smtClean="0">
              <a:solidFill>
                <a:schemeClr val="tx1"/>
              </a:solidFill>
            </a:endParaRPr>
          </a:p>
          <a:p>
            <a:pPr lvl="1"/>
            <a:r>
              <a:rPr lang="en-US" b="1" dirty="0" smtClean="0">
                <a:solidFill>
                  <a:srgbClr val="7889FB"/>
                </a:solidFill>
              </a:rPr>
              <a:t>Append attributes</a:t>
            </a:r>
            <a:r>
              <a:rPr lang="en-US" dirty="0" smtClean="0"/>
              <a:t> of relationship type</a:t>
            </a:r>
          </a:p>
          <a:p>
            <a:pPr lvl="1"/>
            <a:r>
              <a:rPr lang="en-US" b="1" dirty="0" smtClean="0">
                <a:solidFill>
                  <a:schemeClr val="accent1"/>
                </a:solidFill>
              </a:rPr>
              <a:t>Recursive relationships:</a:t>
            </a:r>
            <a:r>
              <a:rPr lang="en-US" dirty="0" smtClean="0"/>
              <a:t> careful naming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ER-Diagram to Relational Schema</a:t>
            </a:r>
          </a:p>
        </p:txBody>
      </p:sp>
      <p:sp>
        <p:nvSpPr>
          <p:cNvPr id="5" name="Rectangle 4"/>
          <p:cNvSpPr/>
          <p:nvPr/>
        </p:nvSpPr>
        <p:spPr>
          <a:xfrm>
            <a:off x="5159766" y="1396456"/>
            <a:ext cx="1074084" cy="478771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Student</a:t>
            </a:r>
            <a:endParaRPr lang="en-US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487617" y="2543652"/>
            <a:ext cx="1074084" cy="478771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Professor</a:t>
            </a:r>
            <a:endParaRPr lang="en-US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763752" y="1406507"/>
            <a:ext cx="1074084" cy="478771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Course</a:t>
            </a:r>
            <a:endParaRPr lang="en-US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4281942" y="1441600"/>
            <a:ext cx="607212" cy="393219"/>
          </a:xfrm>
          <a:prstGeom prst="ellipse">
            <a:avLst/>
          </a:prstGeom>
          <a:noFill/>
          <a:ln w="19050">
            <a:solidFill>
              <a:srgbClr val="7889F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u="sng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SID</a:t>
            </a:r>
            <a:endParaRPr lang="en-US" b="1" u="sng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Diamond 9"/>
          <p:cNvSpPr/>
          <p:nvPr/>
        </p:nvSpPr>
        <p:spPr>
          <a:xfrm>
            <a:off x="6508234" y="1666950"/>
            <a:ext cx="1035977" cy="618472"/>
          </a:xfrm>
          <a:prstGeom prst="diamond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exam</a:t>
            </a:r>
            <a:endParaRPr lang="en-US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1" name="Straight Connector 10"/>
          <p:cNvCxnSpPr>
            <a:stCxn id="10" idx="1"/>
            <a:endCxn id="5" idx="3"/>
          </p:cNvCxnSpPr>
          <p:nvPr/>
        </p:nvCxnSpPr>
        <p:spPr>
          <a:xfrm flipH="1" flipV="1">
            <a:off x="6233850" y="1635842"/>
            <a:ext cx="274384" cy="340344"/>
          </a:xfrm>
          <a:prstGeom prst="line">
            <a:avLst/>
          </a:prstGeom>
          <a:ln w="19050">
            <a:solidFill>
              <a:schemeClr val="accent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10" idx="3"/>
            <a:endCxn id="7" idx="1"/>
          </p:cNvCxnSpPr>
          <p:nvPr/>
        </p:nvCxnSpPr>
        <p:spPr>
          <a:xfrm flipV="1">
            <a:off x="7544211" y="1645893"/>
            <a:ext cx="219541" cy="330293"/>
          </a:xfrm>
          <a:prstGeom prst="line">
            <a:avLst/>
          </a:prstGeom>
          <a:ln w="19050">
            <a:solidFill>
              <a:schemeClr val="accent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10" idx="2"/>
            <a:endCxn id="6" idx="0"/>
          </p:cNvCxnSpPr>
          <p:nvPr/>
        </p:nvCxnSpPr>
        <p:spPr>
          <a:xfrm flipH="1">
            <a:off x="7024659" y="2285422"/>
            <a:ext cx="1564" cy="258230"/>
          </a:xfrm>
          <a:prstGeom prst="line">
            <a:avLst/>
          </a:prstGeom>
          <a:ln w="19050">
            <a:solidFill>
              <a:schemeClr val="accent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5443521" y="2002734"/>
            <a:ext cx="889019" cy="393219"/>
          </a:xfrm>
          <a:prstGeom prst="ellipse">
            <a:avLst/>
          </a:prstGeom>
          <a:noFill/>
          <a:ln w="19050">
            <a:solidFill>
              <a:srgbClr val="7889F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Grade</a:t>
            </a:r>
            <a:endParaRPr lang="en-US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7868042" y="2352734"/>
            <a:ext cx="593770" cy="393219"/>
          </a:xfrm>
          <a:prstGeom prst="ellipse">
            <a:avLst/>
          </a:prstGeom>
          <a:noFill/>
          <a:ln w="19050">
            <a:solidFill>
              <a:srgbClr val="7889F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u="sng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EID</a:t>
            </a:r>
            <a:endParaRPr lang="en-US" b="1" u="sng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341745" y="1287369"/>
            <a:ext cx="264232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399654" y="1287369"/>
            <a:ext cx="264232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273163" y="2151197"/>
            <a:ext cx="264232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cxnSp>
        <p:nvCxnSpPr>
          <p:cNvPr id="26" name="Straight Connector 25"/>
          <p:cNvCxnSpPr>
            <a:stCxn id="15" idx="2"/>
            <a:endCxn id="6" idx="3"/>
          </p:cNvCxnSpPr>
          <p:nvPr/>
        </p:nvCxnSpPr>
        <p:spPr>
          <a:xfrm flipH="1">
            <a:off x="7561701" y="2549344"/>
            <a:ext cx="306341" cy="233694"/>
          </a:xfrm>
          <a:prstGeom prst="line">
            <a:avLst/>
          </a:prstGeom>
          <a:ln w="19050">
            <a:solidFill>
              <a:srgbClr val="7889FB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5" idx="1"/>
            <a:endCxn id="8" idx="6"/>
          </p:cNvCxnSpPr>
          <p:nvPr/>
        </p:nvCxnSpPr>
        <p:spPr>
          <a:xfrm flipH="1">
            <a:off x="4889154" y="1635842"/>
            <a:ext cx="270612" cy="2368"/>
          </a:xfrm>
          <a:prstGeom prst="line">
            <a:avLst/>
          </a:prstGeom>
          <a:ln w="19050">
            <a:solidFill>
              <a:srgbClr val="7889FB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14" idx="6"/>
            <a:endCxn id="10" idx="1"/>
          </p:cNvCxnSpPr>
          <p:nvPr/>
        </p:nvCxnSpPr>
        <p:spPr>
          <a:xfrm flipV="1">
            <a:off x="6332540" y="1976186"/>
            <a:ext cx="175694" cy="223158"/>
          </a:xfrm>
          <a:prstGeom prst="line">
            <a:avLst/>
          </a:prstGeom>
          <a:ln w="19050">
            <a:solidFill>
              <a:srgbClr val="7889FB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/>
          <p:nvPr/>
        </p:nvSpPr>
        <p:spPr>
          <a:xfrm>
            <a:off x="8132002" y="825866"/>
            <a:ext cx="552011" cy="393219"/>
          </a:xfrm>
          <a:prstGeom prst="ellipse">
            <a:avLst/>
          </a:prstGeom>
          <a:noFill/>
          <a:ln w="19050">
            <a:solidFill>
              <a:srgbClr val="7889F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u="sng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US" b="1" u="sng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ID</a:t>
            </a:r>
            <a:endParaRPr lang="en-US" b="1" u="sng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8" name="Straight Connector 37"/>
          <p:cNvCxnSpPr>
            <a:stCxn id="37" idx="4"/>
            <a:endCxn id="7" idx="0"/>
          </p:cNvCxnSpPr>
          <p:nvPr/>
        </p:nvCxnSpPr>
        <p:spPr>
          <a:xfrm flipH="1">
            <a:off x="8300794" y="1219085"/>
            <a:ext cx="107214" cy="187422"/>
          </a:xfrm>
          <a:prstGeom prst="line">
            <a:avLst/>
          </a:prstGeom>
          <a:ln w="19050">
            <a:solidFill>
              <a:srgbClr val="7889FB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Down Arrow 46"/>
          <p:cNvSpPr/>
          <p:nvPr/>
        </p:nvSpPr>
        <p:spPr>
          <a:xfrm>
            <a:off x="5951090" y="3177928"/>
            <a:ext cx="419952" cy="358115"/>
          </a:xfrm>
          <a:prstGeom prst="downArrow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48" name="Table 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6940111"/>
              </p:ext>
            </p:extLst>
          </p:nvPr>
        </p:nvGraphicFramePr>
        <p:xfrm>
          <a:off x="1415033" y="4179747"/>
          <a:ext cx="6543448" cy="184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5862">
                  <a:extLst>
                    <a:ext uri="{9D8B030D-6E8A-4147-A177-3AD203B41FA5}">
                      <a16:colId xmlns:a16="http://schemas.microsoft.com/office/drawing/2014/main" val="978852170"/>
                    </a:ext>
                  </a:extLst>
                </a:gridCol>
                <a:gridCol w="1635862">
                  <a:extLst>
                    <a:ext uri="{9D8B030D-6E8A-4147-A177-3AD203B41FA5}">
                      <a16:colId xmlns:a16="http://schemas.microsoft.com/office/drawing/2014/main" val="3699226359"/>
                    </a:ext>
                  </a:extLst>
                </a:gridCol>
                <a:gridCol w="1635862">
                  <a:extLst>
                    <a:ext uri="{9D8B030D-6E8A-4147-A177-3AD203B41FA5}">
                      <a16:colId xmlns:a16="http://schemas.microsoft.com/office/drawing/2014/main" val="1542186046"/>
                    </a:ext>
                  </a:extLst>
                </a:gridCol>
                <a:gridCol w="1635862">
                  <a:extLst>
                    <a:ext uri="{9D8B030D-6E8A-4147-A177-3AD203B41FA5}">
                      <a16:colId xmlns:a16="http://schemas.microsoft.com/office/drawing/2014/main" val="66306865"/>
                    </a:ext>
                  </a:extLst>
                </a:gridCol>
              </a:tblGrid>
              <a:tr h="300781">
                <a:tc>
                  <a:txBody>
                    <a:bodyPr/>
                    <a:lstStyle/>
                    <a:p>
                      <a:pPr algn="ctr"/>
                      <a:r>
                        <a:rPr lang="en-US" u="sng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SID</a:t>
                      </a:r>
                      <a:r>
                        <a:rPr lang="en-US" u="none" baseline="30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FK</a:t>
                      </a:r>
                      <a:endParaRPr lang="en-US" u="none" baseline="30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sng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CID</a:t>
                      </a:r>
                      <a:r>
                        <a:rPr lang="en-US" u="none" baseline="30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FK</a:t>
                      </a:r>
                      <a:endParaRPr lang="en-US" u="none" baseline="30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sng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EID</a:t>
                      </a:r>
                      <a:r>
                        <a:rPr lang="en-US" u="none" baseline="30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FK</a:t>
                      </a:r>
                      <a:endParaRPr lang="en-US" u="none" baseline="30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Grade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6830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12345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T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706.0</a:t>
                      </a:r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1.0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27547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12399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T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706.550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1.7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16953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12399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T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706.0</a:t>
                      </a:r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1.3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87886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12282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INF.01017UF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1.0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6679858"/>
                  </a:ext>
                </a:extLst>
              </a:tr>
            </a:tbl>
          </a:graphicData>
        </a:graphic>
      </p:graphicFrame>
      <p:sp>
        <p:nvSpPr>
          <p:cNvPr id="52" name="TextBox 51"/>
          <p:cNvSpPr txBox="1"/>
          <p:nvPr/>
        </p:nvSpPr>
        <p:spPr>
          <a:xfrm>
            <a:off x="1415033" y="3778180"/>
            <a:ext cx="6543448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Exams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(foreign keys: {SID}, {CID}, {EID}; primary key: {SID, CID, EID})</a:t>
            </a:r>
          </a:p>
        </p:txBody>
      </p:sp>
    </p:spTree>
    <p:extLst>
      <p:ext uri="{BB962C8B-B14F-4D97-AF65-F5344CB8AC3E}">
        <p14:creationId xmlns:p14="http://schemas.microsoft.com/office/powerpoint/2010/main" val="253334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5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4: Simplification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Issue: </a:t>
            </a:r>
            <a:r>
              <a:rPr lang="en-US" dirty="0" smtClean="0">
                <a:solidFill>
                  <a:schemeClr val="accent1"/>
                </a:solidFill>
              </a:rPr>
              <a:t>Unnecessary Relation per Relationship Type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AT" dirty="0" smtClean="0">
                <a:sym typeface="Wingdings" panose="05000000000000000000" pitchFamily="2" charset="2"/>
              </a:rPr>
              <a:t></a:t>
            </a:r>
            <a:r>
              <a:rPr lang="en-US" dirty="0" smtClean="0">
                <a:sym typeface="Wingdings" panose="05000000000000000000" pitchFamily="2" charset="2"/>
              </a:rPr>
              <a:t> Simplify 1:1, 1:N, N:1 relationship types</a:t>
            </a:r>
            <a:endParaRPr lang="en-US" dirty="0">
              <a:sym typeface="Wingdings" panose="05000000000000000000" pitchFamily="2" charset="2"/>
            </a:endParaRPr>
          </a:p>
          <a:p>
            <a:pPr lvl="1"/>
            <a:endParaRPr lang="en-US" dirty="0" smtClean="0">
              <a:sym typeface="Wingdings" panose="05000000000000000000" pitchFamily="2" charset="2"/>
            </a:endParaRPr>
          </a:p>
          <a:p>
            <a:pPr lvl="1"/>
            <a:endParaRPr lang="en-US" dirty="0">
              <a:sym typeface="Wingdings" panose="05000000000000000000" pitchFamily="2" charset="2"/>
            </a:endParaRPr>
          </a:p>
          <a:p>
            <a:pPr lvl="1"/>
            <a:endParaRPr lang="en-US" dirty="0" smtClean="0">
              <a:sym typeface="Wingdings" panose="05000000000000000000" pitchFamily="2" charset="2"/>
            </a:endParaRPr>
          </a:p>
          <a:p>
            <a:pPr lvl="1"/>
            <a:endParaRPr lang="en-US" dirty="0">
              <a:sym typeface="Wingdings" panose="05000000000000000000" pitchFamily="2" charset="2"/>
            </a:endParaRPr>
          </a:p>
          <a:p>
            <a:pPr lvl="1"/>
            <a:endParaRPr lang="en-US" dirty="0" smtClean="0">
              <a:sym typeface="Wingdings" panose="05000000000000000000" pitchFamily="2" charset="2"/>
            </a:endParaRP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 smtClean="0"/>
              <a:t>Examples</a:t>
            </a:r>
            <a:br>
              <a:rPr lang="en-US" dirty="0" smtClean="0"/>
            </a:br>
            <a:r>
              <a:rPr lang="en-US" dirty="0" smtClean="0"/>
              <a:t>Fused Step 3-4</a:t>
            </a:r>
            <a:endParaRPr lang="en-US" dirty="0"/>
          </a:p>
          <a:p>
            <a:pPr lvl="1"/>
            <a:r>
              <a:rPr lang="en-US" b="0" dirty="0" smtClean="0"/>
              <a:t>For </a:t>
            </a:r>
            <a:r>
              <a:rPr lang="en-US" b="1" dirty="0" smtClean="0">
                <a:solidFill>
                  <a:schemeClr val="accent1"/>
                </a:solidFill>
              </a:rPr>
              <a:t>E1 </a:t>
            </a:r>
            <a:r>
              <a:rPr lang="en-AT" b="1" dirty="0" smtClean="0">
                <a:solidFill>
                  <a:schemeClr val="accent1"/>
                </a:solidFill>
              </a:rPr>
              <a:t>–</a:t>
            </a:r>
            <a:r>
              <a:rPr lang="en-US" b="1" dirty="0" smtClean="0">
                <a:solidFill>
                  <a:schemeClr val="accent1"/>
                </a:solidFill>
              </a:rPr>
              <a:t> R </a:t>
            </a:r>
            <a:r>
              <a:rPr lang="en-AT" b="1" dirty="0" smtClean="0">
                <a:solidFill>
                  <a:schemeClr val="accent1"/>
                </a:solidFill>
              </a:rPr>
              <a:t>–</a:t>
            </a:r>
            <a:r>
              <a:rPr lang="en-US" b="1" dirty="0" smtClean="0">
                <a:solidFill>
                  <a:schemeClr val="accent1"/>
                </a:solidFill>
              </a:rPr>
              <a:t> E2</a:t>
            </a:r>
          </a:p>
          <a:p>
            <a:pPr lvl="1"/>
            <a:r>
              <a:rPr lang="en-US" dirty="0" smtClean="0"/>
              <a:t>Modified Chen</a:t>
            </a:r>
            <a:endParaRPr lang="en-US" b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ER-Diagram to Relational Schema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7129268"/>
              </p:ext>
            </p:extLst>
          </p:nvPr>
        </p:nvGraphicFramePr>
        <p:xfrm>
          <a:off x="3205424" y="4089683"/>
          <a:ext cx="5660568" cy="210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6092">
                  <a:extLst>
                    <a:ext uri="{9D8B030D-6E8A-4147-A177-3AD203B41FA5}">
                      <a16:colId xmlns:a16="http://schemas.microsoft.com/office/drawing/2014/main" val="2454560822"/>
                    </a:ext>
                  </a:extLst>
                </a:gridCol>
                <a:gridCol w="4394476">
                  <a:extLst>
                    <a:ext uri="{9D8B030D-6E8A-4147-A177-3AD203B41FA5}">
                      <a16:colId xmlns:a16="http://schemas.microsoft.com/office/drawing/2014/main" val="1668320856"/>
                    </a:ext>
                  </a:extLst>
                </a:gridCol>
              </a:tblGrid>
              <a:tr h="29392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Cardinality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Implementation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8739808"/>
                  </a:ext>
                </a:extLst>
              </a:tr>
              <a:tr h="29392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1:1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One relation </a:t>
                      </a:r>
                      <a:r>
                        <a:rPr lang="en-US" b="1" baseline="0" dirty="0" smtClean="0">
                          <a:solidFill>
                            <a:srgbClr val="7889FB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E12</a:t>
                      </a:r>
                      <a:r>
                        <a:rPr lang="en-US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PK from E1 or E2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2937613"/>
                  </a:ext>
                </a:extLst>
              </a:tr>
              <a:tr h="29392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C:1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One relation </a:t>
                      </a:r>
                      <a:r>
                        <a:rPr lang="en-US" b="1" dirty="0" smtClean="0">
                          <a:solidFill>
                            <a:srgbClr val="7889FB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E12</a:t>
                      </a:r>
                      <a:r>
                        <a:rPr lang="en-US" b="0" baseline="0" dirty="0" smtClean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(or two), PK</a:t>
                      </a:r>
                      <a:r>
                        <a:rPr lang="en-US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from </a:t>
                      </a:r>
                      <a:r>
                        <a:rPr lang="en-US" b="1" baseline="0" dirty="0" smtClean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E2</a:t>
                      </a:r>
                      <a:endParaRPr lang="en-US" b="1" dirty="0">
                        <a:solidFill>
                          <a:schemeClr val="accent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730474"/>
                  </a:ext>
                </a:extLst>
              </a:tr>
              <a:tr h="29392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1:M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Two relations </a:t>
                      </a:r>
                      <a:r>
                        <a:rPr lang="en-US" b="1" dirty="0" smtClean="0">
                          <a:solidFill>
                            <a:srgbClr val="7889FB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E1</a:t>
                      </a:r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+</a:t>
                      </a:r>
                      <a:r>
                        <a:rPr lang="en-US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b="1" baseline="0" dirty="0" smtClean="0">
                          <a:solidFill>
                            <a:srgbClr val="7889FB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E2</a:t>
                      </a:r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E2 w/ FK</a:t>
                      </a:r>
                      <a:r>
                        <a:rPr lang="en-US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to E1</a:t>
                      </a:r>
                      <a:br>
                        <a:rPr lang="en-US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(see Professor-Course above)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395288"/>
                  </a:ext>
                </a:extLst>
              </a:tr>
              <a:tr h="29392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MC:MC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Three relations </a:t>
                      </a:r>
                      <a:r>
                        <a:rPr lang="en-US" b="1" dirty="0" smtClean="0">
                          <a:solidFill>
                            <a:srgbClr val="7889FB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E1</a:t>
                      </a:r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US" b="1" dirty="0" smtClean="0">
                          <a:solidFill>
                            <a:srgbClr val="7889FB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</a:t>
                      </a:r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US" b="1" dirty="0" smtClean="0">
                          <a:solidFill>
                            <a:srgbClr val="7889FB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E2</a:t>
                      </a:r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;</a:t>
                      </a:r>
                      <a:r>
                        <a:rPr lang="en-US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R w/ FKs to E1/E2</a:t>
                      </a:r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767490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278516" y="2152911"/>
            <a:ext cx="1450536" cy="33855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600" b="1" dirty="0" smtClean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Course</a:t>
            </a:r>
            <a:r>
              <a:rPr lang="en-US" sz="1600" dirty="0" smtClean="0">
                <a:latin typeface="Consolas" panose="020B0609020204030204" pitchFamily="49" charset="0"/>
                <a:cs typeface="Calibri" panose="020F0502020204030204" pitchFamily="34" charset="0"/>
              </a:rPr>
              <a:t>(</a:t>
            </a:r>
            <a:r>
              <a:rPr lang="en-US" sz="1600" u="sng" dirty="0" smtClean="0">
                <a:latin typeface="Consolas" panose="020B0609020204030204" pitchFamily="49" charset="0"/>
                <a:cs typeface="Calibri" panose="020F0502020204030204" pitchFamily="34" charset="0"/>
              </a:rPr>
              <a:t>CID</a:t>
            </a:r>
            <a:r>
              <a:rPr lang="en-US" sz="1600" dirty="0" smtClean="0">
                <a:latin typeface="Consolas" panose="020B0609020204030204" pitchFamily="49" charset="0"/>
                <a:cs typeface="Calibri" panose="020F0502020204030204" pitchFamily="34" charset="0"/>
              </a:rPr>
              <a:t>)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89536" y="3316498"/>
            <a:ext cx="1709480" cy="33855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600" b="1" dirty="0" smtClean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Professor</a:t>
            </a:r>
            <a:r>
              <a:rPr lang="en-US" sz="1600" dirty="0" smtClean="0">
                <a:latin typeface="Consolas" panose="020B0609020204030204" pitchFamily="49" charset="0"/>
                <a:cs typeface="Calibri" panose="020F0502020204030204" pitchFamily="34" charset="0"/>
              </a:rPr>
              <a:t>(</a:t>
            </a:r>
            <a:r>
              <a:rPr lang="en-US" sz="1600" u="sng" dirty="0" smtClean="0">
                <a:latin typeface="Consolas" panose="020B0609020204030204" pitchFamily="49" charset="0"/>
                <a:cs typeface="Calibri" panose="020F0502020204030204" pitchFamily="34" charset="0"/>
              </a:rPr>
              <a:t>EID</a:t>
            </a:r>
            <a:r>
              <a:rPr lang="en-US" sz="1600" dirty="0" smtClean="0">
                <a:latin typeface="Consolas" panose="020B0609020204030204" pitchFamily="49" charset="0"/>
                <a:cs typeface="Calibri" panose="020F0502020204030204" pitchFamily="34" charset="0"/>
              </a:rPr>
              <a:t>)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52982" y="2735629"/>
            <a:ext cx="2146034" cy="33855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600" b="1" dirty="0" smtClean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Teaching</a:t>
            </a:r>
            <a:r>
              <a:rPr lang="en-US" sz="1600" dirty="0" smtClean="0">
                <a:latin typeface="Consolas" panose="020B0609020204030204" pitchFamily="49" charset="0"/>
                <a:cs typeface="Calibri" panose="020F0502020204030204" pitchFamily="34" charset="0"/>
              </a:rPr>
              <a:t>(</a:t>
            </a:r>
            <a:r>
              <a:rPr lang="en-US" sz="1600" u="sng" dirty="0" smtClean="0">
                <a:latin typeface="Consolas" panose="020B0609020204030204" pitchFamily="49" charset="0"/>
                <a:cs typeface="Calibri" panose="020F0502020204030204" pitchFamily="34" charset="0"/>
              </a:rPr>
              <a:t>CID</a:t>
            </a:r>
            <a:r>
              <a:rPr lang="en-US" sz="1600" b="1" u="sng" dirty="0" smtClean="0">
                <a:latin typeface="Consolas" panose="020B0609020204030204" pitchFamily="49" charset="0"/>
                <a:cs typeface="Calibri" panose="020F0502020204030204" pitchFamily="34" charset="0"/>
              </a:rPr>
              <a:t>, </a:t>
            </a:r>
            <a:r>
              <a:rPr lang="en-US" sz="1600" u="sng" dirty="0" smtClean="0">
                <a:latin typeface="Consolas" panose="020B0609020204030204" pitchFamily="49" charset="0"/>
                <a:cs typeface="Calibri" panose="020F0502020204030204" pitchFamily="34" charset="0"/>
              </a:rPr>
              <a:t>EID</a:t>
            </a:r>
            <a:r>
              <a:rPr lang="en-US" sz="1600" dirty="0" smtClean="0">
                <a:latin typeface="Consolas" panose="020B0609020204030204" pitchFamily="49" charset="0"/>
                <a:cs typeface="Calibri" panose="020F0502020204030204" pitchFamily="34" charset="0"/>
              </a:rPr>
              <a:t>) 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2220642" y="2471369"/>
            <a:ext cx="1" cy="339213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2785023" y="3013222"/>
            <a:ext cx="0" cy="343468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53624" y="2122767"/>
            <a:ext cx="480228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55299" y="3280000"/>
            <a:ext cx="480228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endParaRPr lang="en-US" b="1" dirty="0" smtClean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3281788" y="2154586"/>
            <a:ext cx="3420464" cy="1502141"/>
            <a:chOff x="3281788" y="2154586"/>
            <a:chExt cx="3420464" cy="1502141"/>
          </a:xfrm>
        </p:grpSpPr>
        <p:sp>
          <p:nvSpPr>
            <p:cNvPr id="20" name="TextBox 19"/>
            <p:cNvSpPr txBox="1"/>
            <p:nvPr/>
          </p:nvSpPr>
          <p:spPr>
            <a:xfrm>
              <a:off x="4083684" y="2154586"/>
              <a:ext cx="1450537" cy="338554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sz="1600" b="1" dirty="0" smtClean="0">
                  <a:solidFill>
                    <a:srgbClr val="7889FB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Course</a:t>
              </a:r>
              <a:r>
                <a:rPr lang="en-US" sz="1600" dirty="0" smtClean="0">
                  <a:latin typeface="Consolas" panose="020B0609020204030204" pitchFamily="49" charset="0"/>
                  <a:cs typeface="Calibri" panose="020F0502020204030204" pitchFamily="34" charset="0"/>
                </a:rPr>
                <a:t>(</a:t>
              </a:r>
              <a:r>
                <a:rPr lang="en-US" sz="1600" u="sng" dirty="0" smtClean="0">
                  <a:latin typeface="Consolas" panose="020B0609020204030204" pitchFamily="49" charset="0"/>
                  <a:cs typeface="Calibri" panose="020F0502020204030204" pitchFamily="34" charset="0"/>
                </a:rPr>
                <a:t>CID</a:t>
              </a:r>
              <a:r>
                <a:rPr lang="en-US" sz="1600" dirty="0" smtClean="0">
                  <a:latin typeface="Consolas" panose="020B0609020204030204" pitchFamily="49" charset="0"/>
                  <a:cs typeface="Calibri" panose="020F0502020204030204" pitchFamily="34" charset="0"/>
                </a:rPr>
                <a:t>) 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294705" y="3318173"/>
              <a:ext cx="1694111" cy="338554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sz="1600" b="1" dirty="0" smtClean="0">
                  <a:solidFill>
                    <a:srgbClr val="7889FB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Professor</a:t>
              </a:r>
              <a:r>
                <a:rPr lang="en-US" sz="1600" dirty="0" smtClean="0">
                  <a:latin typeface="Consolas" panose="020B0609020204030204" pitchFamily="49" charset="0"/>
                  <a:cs typeface="Calibri" panose="020F0502020204030204" pitchFamily="34" charset="0"/>
                </a:rPr>
                <a:t>(</a:t>
              </a:r>
              <a:r>
                <a:rPr lang="en-US" sz="1600" u="sng" dirty="0" smtClean="0">
                  <a:latin typeface="Consolas" panose="020B0609020204030204" pitchFamily="49" charset="0"/>
                  <a:cs typeface="Calibri" panose="020F0502020204030204" pitchFamily="34" charset="0"/>
                </a:rPr>
                <a:t>EID</a:t>
              </a:r>
              <a:r>
                <a:rPr lang="en-US" sz="1600" dirty="0" smtClean="0">
                  <a:latin typeface="Consolas" panose="020B0609020204030204" pitchFamily="49" charset="0"/>
                  <a:cs typeface="Calibri" panose="020F0502020204030204" pitchFamily="34" charset="0"/>
                </a:rPr>
                <a:t>) 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858151" y="2737304"/>
              <a:ext cx="2201004" cy="338554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sz="1600" b="1" dirty="0" smtClean="0">
                  <a:solidFill>
                    <a:srgbClr val="7889FB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Teaching</a:t>
              </a:r>
              <a:r>
                <a:rPr lang="en-US" sz="1600" dirty="0" smtClean="0">
                  <a:latin typeface="Consolas" panose="020B0609020204030204" pitchFamily="49" charset="0"/>
                  <a:cs typeface="Calibri" panose="020F0502020204030204" pitchFamily="34" charset="0"/>
                </a:rPr>
                <a:t>(</a:t>
              </a:r>
              <a:r>
                <a:rPr lang="en-US" sz="1600" b="1" u="sng" dirty="0" smtClean="0">
                  <a:solidFill>
                    <a:schemeClr val="accent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CID</a:t>
              </a:r>
              <a:r>
                <a:rPr lang="en-US" sz="1600" b="1" dirty="0" smtClean="0">
                  <a:latin typeface="Consolas" panose="020B0609020204030204" pitchFamily="49" charset="0"/>
                  <a:cs typeface="Calibri" panose="020F0502020204030204" pitchFamily="34" charset="0"/>
                </a:rPr>
                <a:t>, </a:t>
              </a:r>
              <a:r>
                <a:rPr lang="en-US" sz="1600" dirty="0" smtClean="0">
                  <a:latin typeface="Consolas" panose="020B0609020204030204" pitchFamily="49" charset="0"/>
                  <a:cs typeface="Calibri" panose="020F0502020204030204" pitchFamily="34" charset="0"/>
                </a:rPr>
                <a:t>EID) </a:t>
              </a:r>
            </a:p>
          </p:txBody>
        </p:sp>
        <p:cxnSp>
          <p:nvCxnSpPr>
            <p:cNvPr id="23" name="Straight Arrow Connector 22"/>
            <p:cNvCxnSpPr/>
            <p:nvPr/>
          </p:nvCxnSpPr>
          <p:spPr>
            <a:xfrm flipH="1" flipV="1">
              <a:off x="5025811" y="2473044"/>
              <a:ext cx="1" cy="339213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>
              <a:off x="5590192" y="3014897"/>
              <a:ext cx="0" cy="343468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4772969" y="2461852"/>
              <a:ext cx="1929283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</a:t>
              </a:r>
              <a:r>
                <a:rPr lang="en-US" b="1" dirty="0" smtClean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inimal PK</a:t>
              </a:r>
            </a:p>
          </p:txBody>
        </p:sp>
        <p:sp>
          <p:nvSpPr>
            <p:cNvPr id="32" name="Down Arrow 31"/>
            <p:cNvSpPr/>
            <p:nvPr/>
          </p:nvSpPr>
          <p:spPr>
            <a:xfrm rot="16200000">
              <a:off x="3250870" y="2792267"/>
              <a:ext cx="419952" cy="358115"/>
            </a:xfrm>
            <a:prstGeom prst="downArrow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477011" y="1739796"/>
            <a:ext cx="2437550" cy="1647301"/>
            <a:chOff x="6477011" y="1739796"/>
            <a:chExt cx="2437550" cy="1647301"/>
          </a:xfrm>
        </p:grpSpPr>
        <p:sp>
          <p:nvSpPr>
            <p:cNvPr id="26" name="TextBox 25"/>
            <p:cNvSpPr txBox="1"/>
            <p:nvPr/>
          </p:nvSpPr>
          <p:spPr>
            <a:xfrm>
              <a:off x="7009429" y="2447661"/>
              <a:ext cx="1905132" cy="338554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sz="1600" b="1" dirty="0" smtClean="0">
                  <a:solidFill>
                    <a:srgbClr val="7889FB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Course</a:t>
              </a:r>
              <a:r>
                <a:rPr lang="en-US" sz="1600" dirty="0" smtClean="0">
                  <a:latin typeface="Consolas" panose="020B0609020204030204" pitchFamily="49" charset="0"/>
                  <a:cs typeface="Calibri" panose="020F0502020204030204" pitchFamily="34" charset="0"/>
                </a:rPr>
                <a:t>(</a:t>
              </a:r>
              <a:r>
                <a:rPr lang="en-US" sz="1600" b="1" u="sng" dirty="0" smtClean="0">
                  <a:solidFill>
                    <a:schemeClr val="accent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CID</a:t>
              </a:r>
              <a:r>
                <a:rPr lang="en-US" sz="1600" b="1" u="sng" dirty="0" smtClean="0">
                  <a:latin typeface="Consolas" panose="020B0609020204030204" pitchFamily="49" charset="0"/>
                  <a:cs typeface="Calibri" panose="020F0502020204030204" pitchFamily="34" charset="0"/>
                </a:rPr>
                <a:t>,</a:t>
              </a:r>
              <a:r>
                <a:rPr lang="en-US" sz="1600" dirty="0" smtClean="0">
                  <a:latin typeface="Consolas" panose="020B0609020204030204" pitchFamily="49" charset="0"/>
                  <a:cs typeface="Calibri" panose="020F0502020204030204" pitchFamily="34" charset="0"/>
                </a:rPr>
                <a:t> EID) 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220450" y="3048543"/>
              <a:ext cx="1694111" cy="338554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sz="1600" b="1" dirty="0" smtClean="0">
                  <a:solidFill>
                    <a:srgbClr val="7889FB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Professor</a:t>
              </a:r>
              <a:r>
                <a:rPr lang="en-US" sz="1600" dirty="0" smtClean="0">
                  <a:latin typeface="Consolas" panose="020B0609020204030204" pitchFamily="49" charset="0"/>
                  <a:cs typeface="Calibri" panose="020F0502020204030204" pitchFamily="34" charset="0"/>
                </a:rPr>
                <a:t>(</a:t>
              </a:r>
              <a:r>
                <a:rPr lang="en-US" sz="1600" u="sng" dirty="0" smtClean="0">
                  <a:latin typeface="Consolas" panose="020B0609020204030204" pitchFamily="49" charset="0"/>
                  <a:cs typeface="Calibri" panose="020F0502020204030204" pitchFamily="34" charset="0"/>
                </a:rPr>
                <a:t>EID</a:t>
              </a:r>
              <a:r>
                <a:rPr lang="en-US" sz="1600" dirty="0" smtClean="0">
                  <a:latin typeface="Consolas" panose="020B0609020204030204" pitchFamily="49" charset="0"/>
                  <a:cs typeface="Calibri" panose="020F0502020204030204" pitchFamily="34" charset="0"/>
                </a:rPr>
                <a:t>) </a:t>
              </a:r>
            </a:p>
          </p:txBody>
        </p:sp>
        <p:cxnSp>
          <p:nvCxnSpPr>
            <p:cNvPr id="30" name="Straight Arrow Connector 29"/>
            <p:cNvCxnSpPr/>
            <p:nvPr/>
          </p:nvCxnSpPr>
          <p:spPr>
            <a:xfrm>
              <a:off x="8515937" y="2745267"/>
              <a:ext cx="0" cy="343468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/>
            <p:cNvSpPr txBox="1"/>
            <p:nvPr/>
          </p:nvSpPr>
          <p:spPr>
            <a:xfrm>
              <a:off x="6942094" y="1739796"/>
              <a:ext cx="1929283" cy="64633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Merge relations with equivalent PK</a:t>
              </a:r>
            </a:p>
          </p:txBody>
        </p:sp>
        <p:sp>
          <p:nvSpPr>
            <p:cNvPr id="33" name="Down Arrow 32"/>
            <p:cNvSpPr/>
            <p:nvPr/>
          </p:nvSpPr>
          <p:spPr>
            <a:xfrm rot="16200000">
              <a:off x="6446093" y="2793776"/>
              <a:ext cx="419952" cy="358115"/>
            </a:xfrm>
            <a:prstGeom prst="downArrow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57170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5: Mapping Specializations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#1 Universal Relation</a:t>
            </a:r>
          </a:p>
          <a:p>
            <a:pPr lvl="1"/>
            <a:r>
              <a:rPr lang="en-US" dirty="0" smtClean="0"/>
              <a:t>One relation, </a:t>
            </a:r>
            <a:r>
              <a:rPr lang="en-US" b="1" dirty="0" smtClean="0">
                <a:solidFill>
                  <a:schemeClr val="accent1"/>
                </a:solidFill>
              </a:rPr>
              <a:t>NULL</a:t>
            </a:r>
            <a:r>
              <a:rPr lang="en-US" dirty="0" smtClean="0"/>
              <a:t> assigned for</a:t>
            </a:r>
            <a:br>
              <a:rPr lang="en-US" dirty="0" smtClean="0"/>
            </a:br>
            <a:r>
              <a:rPr lang="en-US" dirty="0" smtClean="0"/>
              <a:t>non-applicable attributes</a:t>
            </a:r>
          </a:p>
          <a:p>
            <a:pPr marL="457200" lvl="1" indent="0">
              <a:buNone/>
            </a:pPr>
            <a:r>
              <a:rPr lang="en-AT" b="1" dirty="0" smtClean="0">
                <a:solidFill>
                  <a:srgbClr val="7889FB"/>
                </a:solidFill>
                <a:sym typeface="Wingdings" panose="05000000000000000000" pitchFamily="2" charset="2"/>
              </a:rPr>
              <a:t></a:t>
            </a:r>
            <a:r>
              <a:rPr lang="en-US" b="1" dirty="0" smtClean="0">
                <a:solidFill>
                  <a:srgbClr val="7889FB"/>
                </a:solidFill>
                <a:sym typeface="Wingdings" panose="05000000000000000000" pitchFamily="2" charset="2"/>
              </a:rPr>
              <a:t> </a:t>
            </a:r>
            <a:r>
              <a:rPr lang="en-US" b="1" dirty="0" smtClean="0">
                <a:solidFill>
                  <a:srgbClr val="7889FB"/>
                </a:solidFill>
              </a:rPr>
              <a:t>Employee</a:t>
            </a:r>
          </a:p>
          <a:p>
            <a:pPr lvl="1"/>
            <a:endParaRPr lang="en-US" dirty="0"/>
          </a:p>
          <a:p>
            <a:r>
              <a:rPr lang="en-US" dirty="0" smtClean="0"/>
              <a:t>#2 Object-oriented</a:t>
            </a:r>
          </a:p>
          <a:p>
            <a:pPr lvl="1"/>
            <a:r>
              <a:rPr lang="en-US" dirty="0" smtClean="0"/>
              <a:t>One relation per specialized entity</a:t>
            </a:r>
          </a:p>
          <a:p>
            <a:pPr lvl="1"/>
            <a:r>
              <a:rPr lang="en-US" dirty="0" smtClean="0"/>
              <a:t>Horizontally partitioned</a:t>
            </a:r>
          </a:p>
          <a:p>
            <a:pPr marL="457200" lvl="1" indent="0">
              <a:buNone/>
            </a:pPr>
            <a:r>
              <a:rPr lang="en-AT" b="1" dirty="0" smtClean="0">
                <a:solidFill>
                  <a:srgbClr val="7889FB"/>
                </a:solidFill>
                <a:sym typeface="Wingdings" panose="05000000000000000000" pitchFamily="2" charset="2"/>
              </a:rPr>
              <a:t></a:t>
            </a:r>
            <a:r>
              <a:rPr lang="en-US" b="1" dirty="0" smtClean="0">
                <a:solidFill>
                  <a:srgbClr val="7889FB"/>
                </a:solidFill>
                <a:sym typeface="Wingdings" panose="05000000000000000000" pitchFamily="2" charset="2"/>
              </a:rPr>
              <a:t> Employee, Assistant, Professor</a:t>
            </a:r>
            <a:endParaRPr lang="en-US" b="1" dirty="0" smtClean="0">
              <a:solidFill>
                <a:srgbClr val="7889FB"/>
              </a:solidFill>
            </a:endParaRPr>
          </a:p>
          <a:p>
            <a:pPr lvl="1"/>
            <a:endParaRPr lang="en-US" dirty="0"/>
          </a:p>
          <a:p>
            <a:r>
              <a:rPr lang="en-US" dirty="0" smtClean="0"/>
              <a:t>#3 ER-oriented</a:t>
            </a:r>
          </a:p>
          <a:p>
            <a:pPr lvl="1"/>
            <a:r>
              <a:rPr lang="en-US" dirty="0" smtClean="0"/>
              <a:t>One relation per </a:t>
            </a:r>
            <a:br>
              <a:rPr lang="en-US" dirty="0" smtClean="0"/>
            </a:br>
            <a:r>
              <a:rPr lang="en-US" dirty="0" smtClean="0"/>
              <a:t>specialized entity</a:t>
            </a:r>
          </a:p>
          <a:p>
            <a:pPr lvl="1"/>
            <a:r>
              <a:rPr lang="en-US" dirty="0" smtClean="0"/>
              <a:t>Vertically partitioned</a:t>
            </a:r>
          </a:p>
          <a:p>
            <a:pPr lvl="1"/>
            <a:r>
              <a:rPr lang="en-AT" b="1" dirty="0">
                <a:solidFill>
                  <a:srgbClr val="7889FB"/>
                </a:solidFill>
                <a:sym typeface="Wingdings" panose="05000000000000000000" pitchFamily="2" charset="2"/>
              </a:rPr>
              <a:t></a:t>
            </a:r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 Employee, Assistant, Professor</a:t>
            </a:r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ER-Diagram to Relational Schema</a:t>
            </a:r>
          </a:p>
        </p:txBody>
      </p:sp>
      <p:sp>
        <p:nvSpPr>
          <p:cNvPr id="5" name="Rectangle 4"/>
          <p:cNvSpPr/>
          <p:nvPr/>
        </p:nvSpPr>
        <p:spPr>
          <a:xfrm>
            <a:off x="7623084" y="1237368"/>
            <a:ext cx="1074084" cy="478771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Professor</a:t>
            </a:r>
            <a:endParaRPr lang="en-US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829948" y="1237368"/>
            <a:ext cx="1074084" cy="478771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Assistant</a:t>
            </a:r>
            <a:endParaRPr lang="en-US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238396" y="2193640"/>
            <a:ext cx="1074084" cy="478771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Employee</a:t>
            </a:r>
            <a:endParaRPr lang="en-US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Isosceles Triangle 7"/>
          <p:cNvSpPr/>
          <p:nvPr/>
        </p:nvSpPr>
        <p:spPr>
          <a:xfrm rot="10800000">
            <a:off x="6591380" y="1802164"/>
            <a:ext cx="368115" cy="196158"/>
          </a:xfrm>
          <a:prstGeom prst="triangl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9" name="Straight Connector 8"/>
          <p:cNvCxnSpPr>
            <a:stCxn id="5" idx="1"/>
            <a:endCxn id="8" idx="2"/>
          </p:cNvCxnSpPr>
          <p:nvPr/>
        </p:nvCxnSpPr>
        <p:spPr>
          <a:xfrm flipH="1">
            <a:off x="6959495" y="1476754"/>
            <a:ext cx="663589" cy="325410"/>
          </a:xfrm>
          <a:prstGeom prst="line">
            <a:avLst/>
          </a:prstGeom>
          <a:ln w="19050">
            <a:solidFill>
              <a:schemeClr val="accent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6" idx="3"/>
            <a:endCxn id="8" idx="4"/>
          </p:cNvCxnSpPr>
          <p:nvPr/>
        </p:nvCxnSpPr>
        <p:spPr>
          <a:xfrm>
            <a:off x="5904032" y="1476754"/>
            <a:ext cx="687348" cy="325410"/>
          </a:xfrm>
          <a:prstGeom prst="line">
            <a:avLst/>
          </a:prstGeom>
          <a:ln w="19050">
            <a:solidFill>
              <a:schemeClr val="accent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8" idx="0"/>
            <a:endCxn id="7" idx="0"/>
          </p:cNvCxnSpPr>
          <p:nvPr/>
        </p:nvCxnSpPr>
        <p:spPr>
          <a:xfrm>
            <a:off x="6775437" y="1998322"/>
            <a:ext cx="1" cy="195318"/>
          </a:xfrm>
          <a:prstGeom prst="line">
            <a:avLst/>
          </a:prstGeom>
          <a:ln w="19050">
            <a:solidFill>
              <a:schemeClr val="accent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8100512" y="728717"/>
            <a:ext cx="869339" cy="393219"/>
          </a:xfrm>
          <a:prstGeom prst="ellipse">
            <a:avLst/>
          </a:prstGeom>
          <a:noFill/>
          <a:ln w="19050">
            <a:solidFill>
              <a:srgbClr val="7889F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Title</a:t>
            </a:r>
            <a:endParaRPr lang="en-US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Diamond 12"/>
          <p:cNvSpPr/>
          <p:nvPr/>
        </p:nvSpPr>
        <p:spPr>
          <a:xfrm>
            <a:off x="6249076" y="1240281"/>
            <a:ext cx="1035977" cy="464667"/>
          </a:xfrm>
          <a:prstGeom prst="diamond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work</a:t>
            </a:r>
            <a:endParaRPr lang="en-US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4" name="Straight Connector 13"/>
          <p:cNvCxnSpPr>
            <a:stCxn id="13" idx="1"/>
            <a:endCxn id="6" idx="3"/>
          </p:cNvCxnSpPr>
          <p:nvPr/>
        </p:nvCxnSpPr>
        <p:spPr>
          <a:xfrm flipH="1">
            <a:off x="5904032" y="1472615"/>
            <a:ext cx="345044" cy="4139"/>
          </a:xfrm>
          <a:prstGeom prst="line">
            <a:avLst/>
          </a:prstGeom>
          <a:ln w="19050">
            <a:solidFill>
              <a:schemeClr val="accent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13" idx="3"/>
            <a:endCxn id="5" idx="1"/>
          </p:cNvCxnSpPr>
          <p:nvPr/>
        </p:nvCxnSpPr>
        <p:spPr>
          <a:xfrm>
            <a:off x="7285053" y="1472615"/>
            <a:ext cx="338031" cy="4139"/>
          </a:xfrm>
          <a:prstGeom prst="line">
            <a:avLst/>
          </a:prstGeom>
          <a:ln w="19050">
            <a:solidFill>
              <a:schemeClr val="accent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12" idx="3"/>
            <a:endCxn id="5" idx="0"/>
          </p:cNvCxnSpPr>
          <p:nvPr/>
        </p:nvCxnSpPr>
        <p:spPr>
          <a:xfrm flipH="1">
            <a:off x="8160126" y="1064350"/>
            <a:ext cx="67698" cy="173018"/>
          </a:xfrm>
          <a:prstGeom prst="line">
            <a:avLst/>
          </a:prstGeom>
          <a:ln w="19050">
            <a:solidFill>
              <a:srgbClr val="7889FB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7713390" y="2226254"/>
            <a:ext cx="869339" cy="393219"/>
          </a:xfrm>
          <a:prstGeom prst="ellipse">
            <a:avLst/>
          </a:prstGeom>
          <a:noFill/>
          <a:ln w="19050">
            <a:solidFill>
              <a:srgbClr val="7889F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Name</a:t>
            </a:r>
            <a:endParaRPr lang="en-US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5017986" y="2238045"/>
            <a:ext cx="869339" cy="393219"/>
          </a:xfrm>
          <a:prstGeom prst="ellipse">
            <a:avLst/>
          </a:prstGeom>
          <a:noFill/>
          <a:ln w="19050">
            <a:solidFill>
              <a:srgbClr val="7889F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u="sng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EID</a:t>
            </a:r>
            <a:endParaRPr lang="en-US" b="1" u="sng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0" name="Straight Connector 19"/>
          <p:cNvCxnSpPr>
            <a:stCxn id="7" idx="3"/>
            <a:endCxn id="17" idx="2"/>
          </p:cNvCxnSpPr>
          <p:nvPr/>
        </p:nvCxnSpPr>
        <p:spPr>
          <a:xfrm flipV="1">
            <a:off x="7312480" y="2422864"/>
            <a:ext cx="400910" cy="10162"/>
          </a:xfrm>
          <a:prstGeom prst="line">
            <a:avLst/>
          </a:prstGeom>
          <a:ln w="19050">
            <a:solidFill>
              <a:srgbClr val="7889FB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9" idx="6"/>
            <a:endCxn id="7" idx="1"/>
          </p:cNvCxnSpPr>
          <p:nvPr/>
        </p:nvCxnSpPr>
        <p:spPr>
          <a:xfrm flipV="1">
            <a:off x="5887325" y="2433026"/>
            <a:ext cx="351071" cy="1629"/>
          </a:xfrm>
          <a:prstGeom prst="line">
            <a:avLst/>
          </a:prstGeom>
          <a:ln w="19050">
            <a:solidFill>
              <a:srgbClr val="7889FB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7296590" y="1108734"/>
            <a:ext cx="264232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002024" y="1110409"/>
            <a:ext cx="264232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</a:p>
        </p:txBody>
      </p:sp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021775"/>
              </p:ext>
            </p:extLst>
          </p:nvPr>
        </p:nvGraphicFramePr>
        <p:xfrm>
          <a:off x="4977794" y="3435950"/>
          <a:ext cx="3992824" cy="100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9587">
                  <a:extLst>
                    <a:ext uri="{9D8B030D-6E8A-4147-A177-3AD203B41FA5}">
                      <a16:colId xmlns:a16="http://schemas.microsoft.com/office/drawing/2014/main" val="978852170"/>
                    </a:ext>
                  </a:extLst>
                </a:gridCol>
                <a:gridCol w="2019560">
                  <a:extLst>
                    <a:ext uri="{9D8B030D-6E8A-4147-A177-3AD203B41FA5}">
                      <a16:colId xmlns:a16="http://schemas.microsoft.com/office/drawing/2014/main" val="3699226359"/>
                    </a:ext>
                  </a:extLst>
                </a:gridCol>
                <a:gridCol w="1293677">
                  <a:extLst>
                    <a:ext uri="{9D8B030D-6E8A-4147-A177-3AD203B41FA5}">
                      <a16:colId xmlns:a16="http://schemas.microsoft.com/office/drawing/2014/main" val="1542186046"/>
                    </a:ext>
                  </a:extLst>
                </a:gridCol>
              </a:tblGrid>
              <a:tr h="300781">
                <a:tc>
                  <a:txBody>
                    <a:bodyPr/>
                    <a:lstStyle/>
                    <a:p>
                      <a:pPr algn="ctr"/>
                      <a:r>
                        <a:rPr lang="en-US" u="sng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EID</a:t>
                      </a:r>
                      <a:endParaRPr lang="en-US" u="sng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Title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Name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6830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Univ.-Prof. Dr.-Ing.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Matthias Boehm 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6679858"/>
                  </a:ext>
                </a:extLst>
              </a:tr>
            </a:tbl>
          </a:graphicData>
        </a:graphic>
      </p:graphicFrame>
      <p:graphicFrame>
        <p:nvGraphicFramePr>
          <p:cNvPr id="31" name="Table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4170233"/>
              </p:ext>
            </p:extLst>
          </p:nvPr>
        </p:nvGraphicFramePr>
        <p:xfrm>
          <a:off x="4977794" y="3031531"/>
          <a:ext cx="1709556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9587">
                  <a:extLst>
                    <a:ext uri="{9D8B030D-6E8A-4147-A177-3AD203B41FA5}">
                      <a16:colId xmlns:a16="http://schemas.microsoft.com/office/drawing/2014/main" val="978852170"/>
                    </a:ext>
                  </a:extLst>
                </a:gridCol>
                <a:gridCol w="1029969">
                  <a:extLst>
                    <a:ext uri="{9D8B030D-6E8A-4147-A177-3AD203B41FA5}">
                      <a16:colId xmlns:a16="http://schemas.microsoft.com/office/drawing/2014/main" val="1542186046"/>
                    </a:ext>
                  </a:extLst>
                </a:gridCol>
              </a:tblGrid>
              <a:tr h="300781">
                <a:tc>
                  <a:txBody>
                    <a:bodyPr/>
                    <a:lstStyle/>
                    <a:p>
                      <a:pPr algn="ctr"/>
                      <a:r>
                        <a:rPr lang="en-US" u="sng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EID</a:t>
                      </a:r>
                      <a:endParaRPr lang="en-US" u="sng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Name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683056"/>
                  </a:ext>
                </a:extLst>
              </a:tr>
            </a:tbl>
          </a:graphicData>
        </a:graphic>
      </p:graphicFrame>
      <p:sp>
        <p:nvSpPr>
          <p:cNvPr id="33" name="Rectangle 32"/>
          <p:cNvSpPr/>
          <p:nvPr/>
        </p:nvSpPr>
        <p:spPr>
          <a:xfrm>
            <a:off x="0" y="6229978"/>
            <a:ext cx="9144000" cy="6280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5375868" y="5957260"/>
            <a:ext cx="2736697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[Jeffrey D. Ullman: CS145 Introduction to Databases - Entity-Relationship Model, Stanford </a:t>
            </a:r>
            <a:r>
              <a:rPr lang="en-US" sz="1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2007</a:t>
            </a: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graphicFrame>
        <p:nvGraphicFramePr>
          <p:cNvPr id="35" name="Table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3474415"/>
              </p:ext>
            </p:extLst>
          </p:nvPr>
        </p:nvGraphicFramePr>
        <p:xfrm>
          <a:off x="6109398" y="4827451"/>
          <a:ext cx="2853307" cy="73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6753">
                  <a:extLst>
                    <a:ext uri="{9D8B030D-6E8A-4147-A177-3AD203B41FA5}">
                      <a16:colId xmlns:a16="http://schemas.microsoft.com/office/drawing/2014/main" val="978852170"/>
                    </a:ext>
                  </a:extLst>
                </a:gridCol>
                <a:gridCol w="2186554">
                  <a:extLst>
                    <a:ext uri="{9D8B030D-6E8A-4147-A177-3AD203B41FA5}">
                      <a16:colId xmlns:a16="http://schemas.microsoft.com/office/drawing/2014/main" val="3699226359"/>
                    </a:ext>
                  </a:extLst>
                </a:gridCol>
              </a:tblGrid>
              <a:tr h="300781">
                <a:tc>
                  <a:txBody>
                    <a:bodyPr/>
                    <a:lstStyle/>
                    <a:p>
                      <a:pPr algn="ctr"/>
                      <a:r>
                        <a:rPr lang="en-US" u="sng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EID</a:t>
                      </a:r>
                      <a:endParaRPr lang="en-US" u="sng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Title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6830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Univ.-Prof. Dr.-Ing.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6679858"/>
                  </a:ext>
                </a:extLst>
              </a:tr>
            </a:tbl>
          </a:graphicData>
        </a:graphic>
      </p:graphicFrame>
      <p:graphicFrame>
        <p:nvGraphicFramePr>
          <p:cNvPr id="36" name="Table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4744362"/>
              </p:ext>
            </p:extLst>
          </p:nvPr>
        </p:nvGraphicFramePr>
        <p:xfrm>
          <a:off x="4064248" y="4824370"/>
          <a:ext cx="1834134" cy="100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9587">
                  <a:extLst>
                    <a:ext uri="{9D8B030D-6E8A-4147-A177-3AD203B41FA5}">
                      <a16:colId xmlns:a16="http://schemas.microsoft.com/office/drawing/2014/main" val="978852170"/>
                    </a:ext>
                  </a:extLst>
                </a:gridCol>
                <a:gridCol w="1154547">
                  <a:extLst>
                    <a:ext uri="{9D8B030D-6E8A-4147-A177-3AD203B41FA5}">
                      <a16:colId xmlns:a16="http://schemas.microsoft.com/office/drawing/2014/main" val="1542186046"/>
                    </a:ext>
                  </a:extLst>
                </a:gridCol>
              </a:tblGrid>
              <a:tr h="300781">
                <a:tc>
                  <a:txBody>
                    <a:bodyPr/>
                    <a:lstStyle/>
                    <a:p>
                      <a:pPr algn="ctr"/>
                      <a:r>
                        <a:rPr lang="en-US" u="sng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EID</a:t>
                      </a:r>
                      <a:endParaRPr lang="en-US" u="sng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Name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683056"/>
                  </a:ext>
                </a:extLst>
              </a:tr>
              <a:tr h="300781">
                <a:tc>
                  <a:txBody>
                    <a:bodyPr/>
                    <a:lstStyle/>
                    <a:p>
                      <a:pPr algn="ctr"/>
                      <a:r>
                        <a:rPr lang="en-US" u="none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  <a:endParaRPr lang="en-US" u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Matthias Boehm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423521"/>
                  </a:ext>
                </a:extLst>
              </a:tr>
            </a:tbl>
          </a:graphicData>
        </a:graphic>
      </p:graphicFrame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7076" y="6049027"/>
            <a:ext cx="713249" cy="54864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</p:spTree>
    <p:extLst>
      <p:ext uri="{BB962C8B-B14F-4D97-AF65-F5344CB8AC3E}">
        <p14:creationId xmlns:p14="http://schemas.microsoft.com/office/powerpoint/2010/main" val="3611679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229978"/>
            <a:ext cx="9144000" cy="6280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BREAK (and Test Yourself)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ER-Diagram to Relational Schema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4553" y="2115066"/>
            <a:ext cx="7456081" cy="288901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55665" y="2493112"/>
            <a:ext cx="381838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63138" y="2494787"/>
            <a:ext cx="381838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endParaRPr lang="en-US" b="1" dirty="0" smtClean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72063" y="2496462"/>
            <a:ext cx="381838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169491" y="2498138"/>
            <a:ext cx="381838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MC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421080" y="3040745"/>
            <a:ext cx="381838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412706" y="3705608"/>
            <a:ext cx="381838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04602" y="3644206"/>
            <a:ext cx="4541118" cy="304698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600" b="1" dirty="0" smtClean="0">
                <a:latin typeface="Consolas" panose="020B0609020204030204" pitchFamily="49" charset="0"/>
                <a:cs typeface="Calibri" panose="020F0502020204030204" pitchFamily="34" charset="0"/>
              </a:rPr>
              <a:t>Studio</a:t>
            </a:r>
            <a:r>
              <a:rPr lang="en-US" sz="1600" dirty="0" smtClean="0">
                <a:latin typeface="Consolas" panose="020B0609020204030204" pitchFamily="49" charset="0"/>
                <a:cs typeface="Calibri" panose="020F0502020204030204" pitchFamily="34" charset="0"/>
              </a:rPr>
              <a:t>(</a:t>
            </a:r>
            <a:r>
              <a:rPr lang="en-US" sz="1600" u="sng" dirty="0" err="1" smtClean="0">
                <a:latin typeface="Consolas" panose="020B0609020204030204" pitchFamily="49" charset="0"/>
                <a:cs typeface="Calibri" panose="020F0502020204030204" pitchFamily="34" charset="0"/>
              </a:rPr>
              <a:t>SID:int</a:t>
            </a:r>
            <a:r>
              <a:rPr lang="en-US" sz="1600" dirty="0" smtClean="0">
                <a:latin typeface="Consolas" panose="020B0609020204030204" pitchFamily="49" charset="0"/>
                <a:cs typeface="Calibri" panose="020F0502020204030204" pitchFamily="34" charset="0"/>
              </a:rPr>
              <a:t>, </a:t>
            </a:r>
            <a:r>
              <a:rPr lang="en-US" sz="1600" dirty="0" err="1" smtClean="0">
                <a:latin typeface="Consolas" panose="020B0609020204030204" pitchFamily="49" charset="0"/>
                <a:cs typeface="Calibri" panose="020F0502020204030204" pitchFamily="34" charset="0"/>
              </a:rPr>
              <a:t>City:varchar</a:t>
            </a:r>
            <a:r>
              <a:rPr lang="en-US" sz="1600" dirty="0" smtClean="0">
                <a:latin typeface="Consolas" panose="020B0609020204030204" pitchFamily="49" charset="0"/>
                <a:cs typeface="Calibri" panose="020F0502020204030204" pitchFamily="34" charset="0"/>
              </a:rPr>
              <a:t>, </a:t>
            </a:r>
            <a:br>
              <a:rPr lang="en-US" sz="1600" dirty="0" smtClean="0"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1600" dirty="0" smtClean="0">
                <a:latin typeface="Consolas" panose="020B0609020204030204" pitchFamily="49" charset="0"/>
                <a:cs typeface="Calibri" panose="020F0502020204030204" pitchFamily="34" charset="0"/>
              </a:rPr>
              <a:t>  </a:t>
            </a:r>
            <a:r>
              <a:rPr lang="en-US" sz="1600" dirty="0" err="1" smtClean="0">
                <a:latin typeface="Consolas" panose="020B0609020204030204" pitchFamily="49" charset="0"/>
                <a:cs typeface="Calibri" panose="020F0502020204030204" pitchFamily="34" charset="0"/>
              </a:rPr>
              <a:t>Country:varchar</a:t>
            </a:r>
            <a:r>
              <a:rPr lang="en-US" sz="1600" dirty="0" smtClean="0">
                <a:latin typeface="Consolas" panose="020B0609020204030204" pitchFamily="49" charset="0"/>
                <a:cs typeface="Calibri" panose="020F0502020204030204" pitchFamily="34" charset="0"/>
              </a:rPr>
              <a:t>, </a:t>
            </a:r>
            <a:r>
              <a:rPr lang="en-US" sz="1600" dirty="0" err="1" smtClean="0">
                <a:latin typeface="Consolas" panose="020B0609020204030204" pitchFamily="49" charset="0"/>
                <a:cs typeface="Calibri" panose="020F0502020204030204" pitchFamily="34" charset="0"/>
              </a:rPr>
              <a:t>size:int</a:t>
            </a:r>
            <a:r>
              <a:rPr lang="en-US" sz="1600" dirty="0" smtClean="0">
                <a:latin typeface="Consolas" panose="020B0609020204030204" pitchFamily="49" charset="0"/>
                <a:cs typeface="Calibri" panose="020F0502020204030204" pitchFamily="34" charset="0"/>
              </a:rPr>
              <a:t>)</a:t>
            </a:r>
          </a:p>
          <a:p>
            <a:endParaRPr lang="en-US" sz="1600" dirty="0" smtClean="0"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Agent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</a:t>
            </a:r>
            <a:r>
              <a:rPr lang="en-US" sz="1600" u="sng" dirty="0" err="1">
                <a:latin typeface="Consolas" panose="020B0609020204030204" pitchFamily="49" charset="0"/>
                <a:cs typeface="Calibri" panose="020F0502020204030204" pitchFamily="34" charset="0"/>
              </a:rPr>
              <a:t>AgID:int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, </a:t>
            </a:r>
            <a:r>
              <a:rPr lang="en-US" sz="1600" dirty="0" err="1" smtClean="0">
                <a:latin typeface="Consolas" panose="020B0609020204030204" pitchFamily="49" charset="0"/>
                <a:cs typeface="Calibri" panose="020F0502020204030204" pitchFamily="34" charset="0"/>
              </a:rPr>
              <a:t>Name:varchar</a:t>
            </a:r>
            <a:r>
              <a:rPr lang="en-US" sz="1600" dirty="0" smtClean="0">
                <a:latin typeface="Consolas" panose="020B0609020204030204" pitchFamily="49" charset="0"/>
                <a:cs typeface="Calibri" panose="020F0502020204030204" pitchFamily="34" charset="0"/>
              </a:rPr>
              <a:t>)</a:t>
            </a:r>
          </a:p>
          <a:p>
            <a:endParaRPr lang="en-US" sz="1600" dirty="0" smtClean="0"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r>
              <a:rPr lang="en-US" sz="1600" b="1" dirty="0" smtClean="0">
                <a:latin typeface="Consolas" panose="020B0609020204030204" pitchFamily="49" charset="0"/>
                <a:cs typeface="Calibri" panose="020F0502020204030204" pitchFamily="34" charset="0"/>
              </a:rPr>
              <a:t>Musician</a:t>
            </a:r>
            <a:r>
              <a:rPr lang="en-US" sz="1600" dirty="0" smtClean="0">
                <a:latin typeface="Consolas" panose="020B0609020204030204" pitchFamily="49" charset="0"/>
                <a:cs typeface="Calibri" panose="020F0502020204030204" pitchFamily="34" charset="0"/>
              </a:rPr>
              <a:t>(</a:t>
            </a:r>
            <a:r>
              <a:rPr lang="en-US" sz="1600" u="sng" dirty="0" smtClean="0">
                <a:latin typeface="Consolas" panose="020B0609020204030204" pitchFamily="49" charset="0"/>
                <a:cs typeface="Calibri" panose="020F0502020204030204" pitchFamily="34" charset="0"/>
              </a:rPr>
              <a:t>MID:int</a:t>
            </a:r>
            <a:r>
              <a:rPr lang="en-US" sz="1600" dirty="0" smtClean="0">
                <a:latin typeface="Consolas" panose="020B0609020204030204" pitchFamily="49" charset="0"/>
                <a:cs typeface="Calibri" panose="020F0502020204030204" pitchFamily="34" charset="0"/>
              </a:rPr>
              <a:t>, </a:t>
            </a:r>
            <a:r>
              <a:rPr lang="en-US" sz="1600" dirty="0" err="1" smtClean="0">
                <a:latin typeface="Consolas" panose="020B0609020204030204" pitchFamily="49" charset="0"/>
                <a:cs typeface="Calibri" panose="020F0502020204030204" pitchFamily="34" charset="0"/>
              </a:rPr>
              <a:t>Name:varchar</a:t>
            </a:r>
            <a:r>
              <a:rPr lang="en-US" sz="1600" dirty="0" smtClean="0">
                <a:latin typeface="Consolas" panose="020B0609020204030204" pitchFamily="49" charset="0"/>
                <a:cs typeface="Calibri" panose="020F0502020204030204" pitchFamily="34" charset="0"/>
              </a:rPr>
              <a:t>, </a:t>
            </a:r>
            <a:br>
              <a:rPr lang="en-US" sz="1600" dirty="0" smtClean="0"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sz="1600" dirty="0" smtClean="0">
                <a:latin typeface="Consolas" panose="020B0609020204030204" pitchFamily="49" charset="0"/>
                <a:cs typeface="Calibri" panose="020F0502020204030204" pitchFamily="34" charset="0"/>
              </a:rPr>
              <a:t>   URL:varchar, </a:t>
            </a:r>
            <a:r>
              <a:rPr lang="en-US" sz="1600" b="1" dirty="0" err="1" smtClean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SID</a:t>
            </a:r>
            <a:r>
              <a:rPr lang="en-US" sz="1600" b="1" baseline="30000" dirty="0" err="1" smtClean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FK</a:t>
            </a:r>
            <a:r>
              <a:rPr lang="en-US" sz="1600" dirty="0" err="1" smtClean="0">
                <a:latin typeface="Consolas" panose="020B0609020204030204" pitchFamily="49" charset="0"/>
                <a:cs typeface="Calibri" panose="020F0502020204030204" pitchFamily="34" charset="0"/>
              </a:rPr>
              <a:t>:int</a:t>
            </a:r>
            <a:r>
              <a:rPr lang="en-US" sz="1600" dirty="0" smtClean="0">
                <a:latin typeface="Consolas" panose="020B0609020204030204" pitchFamily="49" charset="0"/>
                <a:cs typeface="Calibri" panose="020F0502020204030204" pitchFamily="34" charset="0"/>
              </a:rPr>
              <a:t>, </a:t>
            </a:r>
            <a:r>
              <a:rPr lang="en-US" sz="1600" b="1" dirty="0" err="1" smtClean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AgID</a:t>
            </a:r>
            <a:r>
              <a:rPr lang="en-US" sz="1600" b="1" baseline="30000" dirty="0" err="1" smtClean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FK</a:t>
            </a:r>
            <a:r>
              <a:rPr lang="en-US" sz="1600" dirty="0" err="1" smtClean="0">
                <a:latin typeface="Consolas" panose="020B0609020204030204" pitchFamily="49" charset="0"/>
                <a:cs typeface="Calibri" panose="020F0502020204030204" pitchFamily="34" charset="0"/>
              </a:rPr>
              <a:t>:int</a:t>
            </a:r>
            <a:r>
              <a:rPr lang="en-US" sz="1600" dirty="0" smtClean="0">
                <a:latin typeface="Consolas" panose="020B0609020204030204" pitchFamily="49" charset="0"/>
                <a:cs typeface="Calibri" panose="020F0502020204030204" pitchFamily="34" charset="0"/>
              </a:rPr>
              <a:t>)</a:t>
            </a:r>
          </a:p>
          <a:p>
            <a:endParaRPr lang="en-US" sz="1600" b="1" dirty="0" smtClean="0"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r>
              <a:rPr lang="en-US" sz="1600" b="1" dirty="0" smtClean="0">
                <a:latin typeface="Consolas" panose="020B0609020204030204" pitchFamily="49" charset="0"/>
                <a:cs typeface="Calibri" panose="020F0502020204030204" pitchFamily="34" charset="0"/>
              </a:rPr>
              <a:t>Album</a:t>
            </a:r>
            <a:r>
              <a:rPr lang="en-US" sz="1600" dirty="0" smtClean="0">
                <a:latin typeface="Consolas" panose="020B0609020204030204" pitchFamily="49" charset="0"/>
                <a:cs typeface="Calibri" panose="020F0502020204030204" pitchFamily="34" charset="0"/>
              </a:rPr>
              <a:t>(</a:t>
            </a:r>
            <a:r>
              <a:rPr lang="en-US" sz="1600" u="sng" dirty="0" err="1" smtClean="0">
                <a:latin typeface="Consolas" panose="020B0609020204030204" pitchFamily="49" charset="0"/>
                <a:cs typeface="Calibri" panose="020F0502020204030204" pitchFamily="34" charset="0"/>
              </a:rPr>
              <a:t>AID:int</a:t>
            </a:r>
            <a:r>
              <a:rPr lang="en-US" sz="1600" dirty="0" smtClean="0">
                <a:latin typeface="Consolas" panose="020B0609020204030204" pitchFamily="49" charset="0"/>
                <a:cs typeface="Calibri" panose="020F0502020204030204" pitchFamily="34" charset="0"/>
              </a:rPr>
              <a:t>, </a:t>
            </a:r>
            <a:r>
              <a:rPr lang="en-US" sz="1600" dirty="0" err="1" smtClean="0">
                <a:latin typeface="Consolas" panose="020B0609020204030204" pitchFamily="49" charset="0"/>
                <a:cs typeface="Calibri" panose="020F0502020204030204" pitchFamily="34" charset="0"/>
              </a:rPr>
              <a:t>Year:int</a:t>
            </a:r>
            <a:r>
              <a:rPr lang="en-US" sz="1600" dirty="0" smtClean="0">
                <a:latin typeface="Consolas" panose="020B0609020204030204" pitchFamily="49" charset="0"/>
                <a:cs typeface="Calibri" panose="020F0502020204030204" pitchFamily="34" charset="0"/>
              </a:rPr>
              <a:t>, </a:t>
            </a:r>
            <a:r>
              <a:rPr lang="en-US" sz="1600" dirty="0" err="1" smtClean="0">
                <a:latin typeface="Consolas" panose="020B0609020204030204" pitchFamily="49" charset="0"/>
                <a:cs typeface="Calibri" panose="020F0502020204030204" pitchFamily="34" charset="0"/>
              </a:rPr>
              <a:t>Name:varchar</a:t>
            </a:r>
            <a:r>
              <a:rPr lang="en-US" sz="1600" dirty="0" smtClean="0">
                <a:latin typeface="Consolas" panose="020B0609020204030204" pitchFamily="49" charset="0"/>
                <a:cs typeface="Calibri" panose="020F0502020204030204" pitchFamily="34" charset="0"/>
              </a:rPr>
              <a:t>)</a:t>
            </a:r>
          </a:p>
          <a:p>
            <a:endParaRPr lang="en-US" sz="1600" b="1" dirty="0" smtClean="0"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r>
              <a:rPr lang="en-US" sz="1600" b="1" dirty="0" smtClean="0">
                <a:latin typeface="Consolas" panose="020B0609020204030204" pitchFamily="49" charset="0"/>
                <a:cs typeface="Calibri" panose="020F0502020204030204" pitchFamily="34" charset="0"/>
              </a:rPr>
              <a:t>Created</a:t>
            </a:r>
            <a:r>
              <a:rPr lang="en-US" sz="1600" dirty="0" smtClean="0">
                <a:latin typeface="Consolas" panose="020B0609020204030204" pitchFamily="49" charset="0"/>
                <a:cs typeface="Calibri" panose="020F0502020204030204" pitchFamily="34" charset="0"/>
              </a:rPr>
              <a:t>(</a:t>
            </a:r>
            <a:r>
              <a:rPr lang="en-US" sz="1600" b="1" u="sng" dirty="0" err="1" smtClean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MID</a:t>
            </a:r>
            <a:r>
              <a:rPr lang="en-US" sz="1600" b="1" u="sng" baseline="30000" dirty="0" err="1" smtClean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FK</a:t>
            </a:r>
            <a:r>
              <a:rPr lang="en-US" sz="1600" u="sng" dirty="0" err="1" smtClean="0">
                <a:latin typeface="Consolas" panose="020B0609020204030204" pitchFamily="49" charset="0"/>
                <a:cs typeface="Calibri" panose="020F0502020204030204" pitchFamily="34" charset="0"/>
              </a:rPr>
              <a:t>:int</a:t>
            </a:r>
            <a:r>
              <a:rPr lang="en-US" sz="1600" u="sng" dirty="0">
                <a:latin typeface="Consolas" panose="020B0609020204030204" pitchFamily="49" charset="0"/>
                <a:cs typeface="Calibri" panose="020F0502020204030204" pitchFamily="34" charset="0"/>
              </a:rPr>
              <a:t>, </a:t>
            </a:r>
            <a:r>
              <a:rPr lang="en-US" sz="1600" b="1" u="sng" dirty="0" err="1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AID</a:t>
            </a:r>
            <a:r>
              <a:rPr lang="en-US" sz="1600" b="1" u="sng" baseline="30000" dirty="0" err="1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FK</a:t>
            </a:r>
            <a:r>
              <a:rPr lang="en-US" sz="1600" u="sng" dirty="0" err="1">
                <a:latin typeface="Consolas" panose="020B0609020204030204" pitchFamily="49" charset="0"/>
                <a:cs typeface="Calibri" panose="020F0502020204030204" pitchFamily="34" charset="0"/>
              </a:rPr>
              <a:t>:int</a:t>
            </a:r>
            <a:r>
              <a:rPr lang="en-US" sz="1600" dirty="0" smtClean="0">
                <a:latin typeface="Consolas" panose="020B0609020204030204" pitchFamily="49" charset="0"/>
                <a:cs typeface="Calibri" panose="020F0502020204030204" pitchFamily="34" charset="0"/>
              </a:rPr>
              <a:t>)</a:t>
            </a:r>
          </a:p>
          <a:p>
            <a:endParaRPr lang="en-US" sz="1600" dirty="0" smtClean="0">
              <a:latin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179736" y="5014129"/>
            <a:ext cx="2951784" cy="147732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5x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relations</a:t>
            </a:r>
          </a:p>
          <a:p>
            <a:pPr algn="ctr"/>
            <a:r>
              <a:rPr lang="en-US" b="1" dirty="0" smtClean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1x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data types</a:t>
            </a:r>
          </a:p>
          <a:p>
            <a:pPr algn="ctr"/>
            <a:r>
              <a:rPr lang="en-US" b="1" dirty="0" smtClean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1x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primary keys</a:t>
            </a:r>
          </a:p>
          <a:p>
            <a:pPr algn="ctr"/>
            <a:r>
              <a:rPr lang="en-US" b="1" dirty="0" smtClean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1x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FKs in Musician</a:t>
            </a:r>
          </a:p>
          <a:p>
            <a:pPr algn="ctr"/>
            <a:r>
              <a:rPr lang="en-US" b="1" dirty="0" smtClean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1x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Composite PK in Created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Task</a:t>
            </a:r>
            <a:r>
              <a:rPr lang="en-US" dirty="0"/>
              <a:t>: </a:t>
            </a:r>
            <a:r>
              <a:rPr lang="en-US" dirty="0" smtClean="0"/>
              <a:t>Map the given ER diagram into </a:t>
            </a:r>
            <a:r>
              <a:rPr lang="en-US" dirty="0"/>
              <a:t>a relational schema, including </a:t>
            </a:r>
            <a:r>
              <a:rPr lang="en-US" dirty="0" smtClean="0"/>
              <a:t>data </a:t>
            </a:r>
            <a:r>
              <a:rPr lang="en-US" dirty="0"/>
              <a:t>types</a:t>
            </a:r>
            <a:r>
              <a:rPr lang="en-US" dirty="0" smtClean="0"/>
              <a:t>, primary </a:t>
            </a:r>
            <a:r>
              <a:rPr lang="en-US" dirty="0"/>
              <a:t>keys, and </a:t>
            </a:r>
            <a:r>
              <a:rPr lang="en-US" dirty="0" smtClean="0"/>
              <a:t>foreign </a:t>
            </a:r>
            <a:r>
              <a:rPr lang="en-US" dirty="0"/>
              <a:t>keys </a:t>
            </a:r>
            <a:r>
              <a:rPr lang="en-US" b="0" dirty="0" smtClean="0"/>
              <a:t>(9/100 </a:t>
            </a:r>
            <a:r>
              <a:rPr lang="en-US" b="0" dirty="0"/>
              <a:t>points</a:t>
            </a:r>
            <a:r>
              <a:rPr lang="en-US" b="0" dirty="0" smtClean="0"/>
              <a:t>)</a:t>
            </a:r>
          </a:p>
          <a:p>
            <a:endParaRPr lang="en-US" b="0" dirty="0"/>
          </a:p>
          <a:p>
            <a:endParaRPr lang="en-US" b="0" dirty="0" smtClean="0"/>
          </a:p>
          <a:p>
            <a:endParaRPr lang="en-US" b="0" dirty="0"/>
          </a:p>
          <a:p>
            <a:r>
              <a:rPr lang="en-US" dirty="0" smtClean="0"/>
              <a:t>Solution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1222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Normalization</a:t>
            </a:r>
            <a:endParaRPr lang="en-US" dirty="0"/>
          </a:p>
        </p:txBody>
      </p:sp>
      <p:pic>
        <p:nvPicPr>
          <p:cNvPr id="4" name="Picture 10" descr="https://upload.wikimedia.org/wikipedia/commons/thumb/d/d8/Emblem-person-blue.svg/1024px-Emblem-person-blue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7457" y="3396694"/>
            <a:ext cx="1119934" cy="1119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hevron 1"/>
          <p:cNvSpPr/>
          <p:nvPr/>
        </p:nvSpPr>
        <p:spPr>
          <a:xfrm>
            <a:off x="1671540" y="4742822"/>
            <a:ext cx="1912200" cy="984738"/>
          </a:xfrm>
          <a:prstGeom prst="chevron">
            <a:avLst>
              <a:gd name="adj" fmla="val 36735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" rIns="0"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ER Diagram</a:t>
            </a:r>
            <a:endParaRPr lang="en-US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Chevron 6"/>
          <p:cNvSpPr/>
          <p:nvPr/>
        </p:nvSpPr>
        <p:spPr>
          <a:xfrm>
            <a:off x="3644206" y="4742822"/>
            <a:ext cx="1912200" cy="984738"/>
          </a:xfrm>
          <a:prstGeom prst="chevron">
            <a:avLst>
              <a:gd name="adj" fmla="val 36735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" rIns="0"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Relational Schema</a:t>
            </a:r>
            <a:endParaRPr lang="en-US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Chevron 7"/>
          <p:cNvSpPr/>
          <p:nvPr/>
        </p:nvSpPr>
        <p:spPr>
          <a:xfrm>
            <a:off x="5616872" y="4742822"/>
            <a:ext cx="1912200" cy="984738"/>
          </a:xfrm>
          <a:prstGeom prst="chevron">
            <a:avLst>
              <a:gd name="adj" fmla="val 36735"/>
            </a:avLst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" rIns="0"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Normalized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Relational Schema</a:t>
            </a:r>
            <a:endParaRPr lang="en-US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9" name="Straight Arrow Connector 8"/>
          <p:cNvCxnSpPr>
            <a:stCxn id="4" idx="1"/>
          </p:cNvCxnSpPr>
          <p:nvPr/>
        </p:nvCxnSpPr>
        <p:spPr>
          <a:xfrm flipH="1">
            <a:off x="2632668" y="3956661"/>
            <a:ext cx="1374789" cy="786161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4" idx="2"/>
          </p:cNvCxnSpPr>
          <p:nvPr/>
        </p:nvCxnSpPr>
        <p:spPr>
          <a:xfrm>
            <a:off x="4567424" y="4516628"/>
            <a:ext cx="0" cy="226194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4" idx="3"/>
          </p:cNvCxnSpPr>
          <p:nvPr/>
        </p:nvCxnSpPr>
        <p:spPr>
          <a:xfrm>
            <a:off x="5127391" y="3956661"/>
            <a:ext cx="1474376" cy="786161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8278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 </a:t>
            </a:r>
            <a:r>
              <a:rPr lang="en-US" dirty="0" smtClean="0">
                <a:solidFill>
                  <a:schemeClr val="accent1"/>
                </a:solidFill>
              </a:rPr>
              <a:t>Poor</a:t>
            </a:r>
            <a:r>
              <a:rPr lang="en-US" dirty="0" smtClean="0"/>
              <a:t> Relational Schemas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sz="2400" dirty="0"/>
          </a:p>
          <a:p>
            <a:r>
              <a:rPr lang="en-US" dirty="0" smtClean="0">
                <a:solidFill>
                  <a:schemeClr val="accent1"/>
                </a:solidFill>
              </a:rPr>
              <a:t>Insert Anomaly:</a:t>
            </a:r>
            <a:r>
              <a:rPr lang="en-US" dirty="0" smtClean="0"/>
              <a:t> </a:t>
            </a:r>
            <a:r>
              <a:rPr lang="en-US" b="0" dirty="0" smtClean="0"/>
              <a:t>How to insert a new lecture or prof?</a:t>
            </a:r>
            <a:r>
              <a:rPr lang="en-US" dirty="0" smtClean="0"/>
              <a:t> 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Update Anomaly:</a:t>
            </a:r>
            <a:r>
              <a:rPr lang="en-US" dirty="0" smtClean="0"/>
              <a:t> </a:t>
            </a:r>
            <a:r>
              <a:rPr lang="en-US" b="0" dirty="0" smtClean="0"/>
              <a:t>How to update “Boehm” </a:t>
            </a:r>
            <a:r>
              <a:rPr lang="en-AT" b="0" dirty="0" smtClean="0">
                <a:sym typeface="Wingdings" panose="05000000000000000000" pitchFamily="2" charset="2"/>
              </a:rPr>
              <a:t></a:t>
            </a:r>
            <a:r>
              <a:rPr lang="en-US" b="0" dirty="0" smtClean="0">
                <a:sym typeface="Wingdings" panose="05000000000000000000" pitchFamily="2" charset="2"/>
              </a:rPr>
              <a:t> “</a:t>
            </a:r>
            <a:r>
              <a:rPr lang="en-US" b="0" dirty="0" err="1" smtClean="0">
                <a:sym typeface="Wingdings" panose="05000000000000000000" pitchFamily="2" charset="2"/>
              </a:rPr>
              <a:t>B</a:t>
            </a:r>
            <a:r>
              <a:rPr lang="en-US" b="0" dirty="0" err="1" smtClean="0"/>
              <a:t>öhm</a:t>
            </a:r>
            <a:r>
              <a:rPr lang="en-US" b="0" dirty="0" smtClean="0">
                <a:sym typeface="Wingdings" panose="05000000000000000000" pitchFamily="2" charset="2"/>
              </a:rPr>
              <a:t>”?</a:t>
            </a:r>
          </a:p>
          <a:p>
            <a:r>
              <a:rPr lang="en-US" dirty="0" smtClean="0">
                <a:solidFill>
                  <a:schemeClr val="accent1"/>
                </a:solidFill>
                <a:sym typeface="Wingdings" panose="05000000000000000000" pitchFamily="2" charset="2"/>
              </a:rPr>
              <a:t>Delete Anomaly: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b="0" dirty="0" smtClean="0">
                <a:sym typeface="Wingdings" panose="05000000000000000000" pitchFamily="2" charset="2"/>
              </a:rPr>
              <a:t>What if we delete all data management lectures?</a:t>
            </a:r>
            <a:r>
              <a:rPr lang="en-US" dirty="0" smtClean="0"/>
              <a:t> </a:t>
            </a:r>
          </a:p>
          <a:p>
            <a:pPr lvl="1"/>
            <a:endParaRPr lang="en-US" sz="700" dirty="0"/>
          </a:p>
          <a:p>
            <a:pPr marL="0" indent="0">
              <a:buNone/>
            </a:pPr>
            <a:r>
              <a:rPr lang="en-AT" dirty="0" smtClean="0">
                <a:solidFill>
                  <a:srgbClr val="7889FB"/>
                </a:solidFill>
                <a:sym typeface="Wingdings" panose="05000000000000000000" pitchFamily="2" charset="2"/>
              </a:rPr>
              <a:t></a:t>
            </a:r>
            <a:r>
              <a:rPr lang="en-US" dirty="0" smtClean="0">
                <a:solidFill>
                  <a:srgbClr val="7889FB"/>
                </a:solidFill>
                <a:sym typeface="Wingdings" panose="05000000000000000000" pitchFamily="2" charset="2"/>
              </a:rPr>
              <a:t> </a:t>
            </a:r>
            <a:r>
              <a:rPr lang="en-US" dirty="0" smtClean="0">
                <a:solidFill>
                  <a:srgbClr val="7889FB"/>
                </a:solidFill>
              </a:rPr>
              <a:t>Normalization:</a:t>
            </a:r>
            <a:r>
              <a:rPr lang="en-US" dirty="0" smtClean="0"/>
              <a:t> Find good schema to avoid redundancy, </a:t>
            </a:r>
            <a:br>
              <a:rPr lang="en-US" dirty="0" smtClean="0"/>
            </a:br>
            <a:r>
              <a:rPr lang="en-US" dirty="0"/>
              <a:t> </a:t>
            </a:r>
            <a:r>
              <a:rPr lang="en-US" dirty="0" smtClean="0"/>
              <a:t>                                 ensure consistency, and prevent information loss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Normalization</a:t>
            </a:r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6183858"/>
              </p:ext>
            </p:extLst>
          </p:nvPr>
        </p:nvGraphicFramePr>
        <p:xfrm>
          <a:off x="721783" y="1640862"/>
          <a:ext cx="8191105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4793">
                  <a:extLst>
                    <a:ext uri="{9D8B030D-6E8A-4147-A177-3AD203B41FA5}">
                      <a16:colId xmlns:a16="http://schemas.microsoft.com/office/drawing/2014/main" val="3597529000"/>
                    </a:ext>
                  </a:extLst>
                </a:gridCol>
                <a:gridCol w="1115367">
                  <a:extLst>
                    <a:ext uri="{9D8B030D-6E8A-4147-A177-3AD203B41FA5}">
                      <a16:colId xmlns:a16="http://schemas.microsoft.com/office/drawing/2014/main" val="2895233488"/>
                    </a:ext>
                  </a:extLst>
                </a:gridCol>
                <a:gridCol w="1587639">
                  <a:extLst>
                    <a:ext uri="{9D8B030D-6E8A-4147-A177-3AD203B41FA5}">
                      <a16:colId xmlns:a16="http://schemas.microsoft.com/office/drawing/2014/main" val="978852170"/>
                    </a:ext>
                  </a:extLst>
                </a:gridCol>
                <a:gridCol w="4159604">
                  <a:extLst>
                    <a:ext uri="{9D8B030D-6E8A-4147-A177-3AD203B41FA5}">
                      <a16:colId xmlns:a16="http://schemas.microsoft.com/office/drawing/2014/main" val="3699226359"/>
                    </a:ext>
                  </a:extLst>
                </a:gridCol>
                <a:gridCol w="683702">
                  <a:extLst>
                    <a:ext uri="{9D8B030D-6E8A-4147-A177-3AD203B41FA5}">
                      <a16:colId xmlns:a16="http://schemas.microsoft.com/office/drawing/2014/main" val="66306865"/>
                    </a:ext>
                  </a:extLst>
                </a:gridCol>
              </a:tblGrid>
              <a:tr h="324436">
                <a:tc>
                  <a:txBody>
                    <a:bodyPr/>
                    <a:lstStyle/>
                    <a:p>
                      <a:pPr algn="ctr"/>
                      <a:r>
                        <a:rPr lang="en-US" u="none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EID</a:t>
                      </a:r>
                      <a:endParaRPr lang="en-US" u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none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Name</a:t>
                      </a:r>
                      <a:endParaRPr lang="en-US" u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none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CID</a:t>
                      </a:r>
                      <a:endParaRPr lang="en-US" u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Title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ECTS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683056"/>
                  </a:ext>
                </a:extLst>
              </a:tr>
              <a:tr h="32894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Boehm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INF.01014UF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Data Management (VO)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2754728"/>
                  </a:ext>
                </a:extLst>
              </a:tr>
              <a:tr h="32894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Boehm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INF.02018UF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Data Management (KU)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620382"/>
                  </a:ext>
                </a:extLst>
              </a:tr>
              <a:tr h="32894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Boehm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T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706.0</a:t>
                      </a:r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Databases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1695313"/>
                  </a:ext>
                </a:extLst>
              </a:tr>
              <a:tr h="32894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Boehm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T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706.520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Data Integration and Large-Scale Analysis 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6679858"/>
                  </a:ext>
                </a:extLst>
              </a:tr>
              <a:tr h="32894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Boehm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T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706.543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Architecture of Database Systems 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979838"/>
                  </a:ext>
                </a:extLst>
              </a:tr>
              <a:tr h="32894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Boehm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T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706.550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Architecture of Machine Learning Systems 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2050754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813916" y="1235946"/>
            <a:ext cx="4752871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ProfCourse</a:t>
            </a:r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(mixed entity types </a:t>
            </a:r>
            <a:r>
              <a:rPr lang="en-AT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</a:t>
            </a:r>
            <a:r>
              <a:rPr lang="en-US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redundancy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787078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 Normalization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Normalization Process</a:t>
            </a:r>
          </a:p>
          <a:p>
            <a:pPr lvl="1"/>
            <a:r>
              <a:rPr lang="en-US" dirty="0" smtClean="0"/>
              <a:t>“[</a:t>
            </a:r>
            <a:r>
              <a:rPr lang="en-AT" dirty="0" smtClean="0"/>
              <a:t>…</a:t>
            </a:r>
            <a:r>
              <a:rPr lang="en-US" dirty="0" smtClean="0"/>
              <a:t>] </a:t>
            </a:r>
            <a:r>
              <a:rPr lang="en-US" b="1" dirty="0">
                <a:solidFill>
                  <a:srgbClr val="7889FB"/>
                </a:solidFill>
              </a:rPr>
              <a:t>reversible process </a:t>
            </a:r>
            <a:r>
              <a:rPr lang="en-US" dirty="0"/>
              <a:t>of replacing a given collection of relations </a:t>
            </a:r>
            <a:r>
              <a:rPr lang="en-US" dirty="0" smtClean="0"/>
              <a:t>[</a:t>
            </a:r>
            <a:r>
              <a:rPr lang="en-AT" dirty="0" smtClean="0"/>
              <a:t>…</a:t>
            </a:r>
            <a:r>
              <a:rPr lang="en-US" dirty="0" smtClean="0"/>
              <a:t>] </a:t>
            </a:r>
            <a:br>
              <a:rPr lang="en-US" dirty="0" smtClean="0"/>
            </a:br>
            <a:r>
              <a:rPr lang="en-US" dirty="0" smtClean="0"/>
              <a:t>a </a:t>
            </a:r>
            <a:r>
              <a:rPr lang="en-US" dirty="0"/>
              <a:t>progressively </a:t>
            </a:r>
            <a:r>
              <a:rPr lang="en-US" b="1" dirty="0">
                <a:solidFill>
                  <a:srgbClr val="7889FB"/>
                </a:solidFill>
              </a:rPr>
              <a:t>simpler and more regular structure</a:t>
            </a:r>
            <a:r>
              <a:rPr lang="en-US" dirty="0"/>
              <a:t>”</a:t>
            </a:r>
          </a:p>
          <a:p>
            <a:pPr lvl="1"/>
            <a:r>
              <a:rPr lang="en-US" dirty="0"/>
              <a:t>Principled approach of </a:t>
            </a:r>
            <a:r>
              <a:rPr lang="en-US" b="1" dirty="0">
                <a:solidFill>
                  <a:srgbClr val="7889FB"/>
                </a:solidFill>
              </a:rPr>
              <a:t>improving the quality</a:t>
            </a:r>
            <a:r>
              <a:rPr lang="en-US" dirty="0"/>
              <a:t> (redundancy, inconsistencies)</a:t>
            </a:r>
          </a:p>
          <a:p>
            <a:pPr lvl="1"/>
            <a:r>
              <a:rPr lang="en-US" dirty="0" smtClean="0"/>
              <a:t>Input: DB-Schema and functional dependencies</a:t>
            </a:r>
          </a:p>
          <a:p>
            <a:pPr lvl="1"/>
            <a:endParaRPr lang="en-US" sz="1400" dirty="0"/>
          </a:p>
          <a:p>
            <a:r>
              <a:rPr lang="en-US" dirty="0" smtClean="0">
                <a:solidFill>
                  <a:schemeClr val="accent1"/>
                </a:solidFill>
              </a:rPr>
              <a:t>1</a:t>
            </a:r>
            <a:r>
              <a:rPr lang="en-US" baseline="30000" dirty="0" smtClean="0">
                <a:solidFill>
                  <a:schemeClr val="accent1"/>
                </a:solidFill>
              </a:rPr>
              <a:t>st</a:t>
            </a:r>
            <a:r>
              <a:rPr lang="en-US" dirty="0" smtClean="0">
                <a:solidFill>
                  <a:schemeClr val="accent1"/>
                </a:solidFill>
              </a:rPr>
              <a:t> Normal Form: </a:t>
            </a:r>
            <a:r>
              <a:rPr lang="en-US" dirty="0" smtClean="0"/>
              <a:t>no multi-valued attributes</a:t>
            </a:r>
          </a:p>
          <a:p>
            <a:pPr lvl="1"/>
            <a:endParaRPr lang="en-US" sz="700" dirty="0" smtClean="0"/>
          </a:p>
          <a:p>
            <a:r>
              <a:rPr lang="en-US" dirty="0" smtClean="0">
                <a:solidFill>
                  <a:schemeClr val="accent1"/>
                </a:solidFill>
              </a:rPr>
              <a:t>2</a:t>
            </a:r>
            <a:r>
              <a:rPr lang="en-US" baseline="30000" dirty="0" smtClean="0">
                <a:solidFill>
                  <a:schemeClr val="accent1"/>
                </a:solidFill>
              </a:rPr>
              <a:t>nd</a:t>
            </a:r>
            <a:r>
              <a:rPr lang="en-US" dirty="0" smtClean="0">
                <a:solidFill>
                  <a:schemeClr val="accent1"/>
                </a:solidFill>
              </a:rPr>
              <a:t> Normal Form:</a:t>
            </a:r>
            <a:r>
              <a:rPr lang="en-US" dirty="0" smtClean="0"/>
              <a:t> all non-key attributes</a:t>
            </a:r>
            <a:br>
              <a:rPr lang="en-US" dirty="0" smtClean="0"/>
            </a:br>
            <a:r>
              <a:rPr lang="en-US" dirty="0" smtClean="0"/>
              <a:t>fully functional dependent on primary key</a:t>
            </a:r>
          </a:p>
          <a:p>
            <a:pPr lvl="1"/>
            <a:endParaRPr lang="en-US" sz="700" dirty="0" smtClean="0"/>
          </a:p>
          <a:p>
            <a:r>
              <a:rPr lang="en-US" dirty="0" smtClean="0">
                <a:solidFill>
                  <a:schemeClr val="accent1"/>
                </a:solidFill>
              </a:rPr>
              <a:t>3</a:t>
            </a:r>
            <a:r>
              <a:rPr lang="en-US" baseline="30000" dirty="0" smtClean="0">
                <a:solidFill>
                  <a:schemeClr val="accent1"/>
                </a:solidFill>
              </a:rPr>
              <a:t>rd</a:t>
            </a:r>
            <a:r>
              <a:rPr lang="en-US" dirty="0" smtClean="0">
                <a:solidFill>
                  <a:schemeClr val="accent1"/>
                </a:solidFill>
              </a:rPr>
              <a:t> Normal Form:</a:t>
            </a:r>
            <a:r>
              <a:rPr lang="en-US" dirty="0" smtClean="0"/>
              <a:t> no dependencies </a:t>
            </a:r>
            <a:br>
              <a:rPr lang="en-US" dirty="0" smtClean="0"/>
            </a:br>
            <a:r>
              <a:rPr lang="en-US" dirty="0" smtClean="0"/>
              <a:t>among non-key attributes</a:t>
            </a:r>
          </a:p>
          <a:p>
            <a:pPr lvl="1"/>
            <a:endParaRPr lang="en-US" sz="1400" dirty="0"/>
          </a:p>
          <a:p>
            <a:r>
              <a:rPr lang="en-US" b="0" dirty="0" smtClean="0"/>
              <a:t>Boyce-</a:t>
            </a:r>
            <a:r>
              <a:rPr lang="en-US" b="0" dirty="0" err="1" smtClean="0"/>
              <a:t>Codd</a:t>
            </a:r>
            <a:r>
              <a:rPr lang="en-US" b="0" dirty="0" smtClean="0"/>
              <a:t> Normal Form (BCNF)</a:t>
            </a:r>
          </a:p>
          <a:p>
            <a:r>
              <a:rPr lang="en-US" b="0" dirty="0" smtClean="0"/>
              <a:t>4</a:t>
            </a:r>
            <a:r>
              <a:rPr lang="en-US" b="0" baseline="30000" dirty="0" smtClean="0"/>
              <a:t>th</a:t>
            </a:r>
            <a:r>
              <a:rPr lang="en-US" b="0" dirty="0" smtClean="0"/>
              <a:t>, 5</a:t>
            </a:r>
            <a:r>
              <a:rPr lang="en-US" b="0" baseline="30000" dirty="0" smtClean="0"/>
              <a:t>th</a:t>
            </a:r>
            <a:r>
              <a:rPr lang="en-US" b="0" dirty="0" smtClean="0"/>
              <a:t>,6</a:t>
            </a:r>
            <a:r>
              <a:rPr lang="en-US" b="0" baseline="30000" dirty="0" smtClean="0"/>
              <a:t>th</a:t>
            </a:r>
            <a:r>
              <a:rPr lang="en-US" b="0" dirty="0" smtClean="0"/>
              <a:t> Normal Form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Normalization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04082" y="5034222"/>
            <a:ext cx="3235573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[E. F.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Codd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Normalized Data Structure: A Brief Tutorial. SIGFIDET Workshop </a:t>
            </a: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1971]</a:t>
            </a: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5747657" y="2701862"/>
            <a:ext cx="3285811" cy="2242352"/>
          </a:xfrm>
          <a:prstGeom prst="ellipse">
            <a:avLst/>
          </a:prstGeom>
          <a:noFill/>
          <a:ln w="254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All relations</a:t>
            </a:r>
          </a:p>
          <a:p>
            <a:pPr algn="ctr"/>
            <a:endParaRPr lang="en-US" sz="1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5897012" y="3074798"/>
            <a:ext cx="2987101" cy="1871009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NF</a:t>
            </a:r>
            <a:endParaRPr lang="en-US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b="1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b="1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b="1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6029613" y="3346267"/>
            <a:ext cx="2715546" cy="1611575"/>
          </a:xfrm>
          <a:prstGeom prst="ellipse">
            <a:avLst/>
          </a:prstGeom>
          <a:solidFill>
            <a:srgbClr val="7889FB"/>
          </a:solidFill>
          <a:ln w="254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NF</a:t>
            </a:r>
          </a:p>
          <a:p>
            <a:pPr algn="ctr"/>
            <a:endParaRPr lang="en-US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b="1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b="1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6153047" y="3613678"/>
            <a:ext cx="2468678" cy="1331880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 NF</a:t>
            </a:r>
          </a:p>
          <a:p>
            <a:pPr algn="ctr"/>
            <a:endParaRPr lang="en-US" b="1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b="1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6256886" y="3862053"/>
            <a:ext cx="2244253" cy="1100727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BCNF</a:t>
            </a:r>
          </a:p>
          <a:p>
            <a:pPr algn="ctr"/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6357222" y="4121929"/>
            <a:ext cx="2040230" cy="826993"/>
          </a:xfrm>
          <a:prstGeom prst="ellipse">
            <a:avLst/>
          </a:prstGeom>
          <a:noFill/>
          <a:ln w="254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4.NF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6449961" y="4386429"/>
            <a:ext cx="1854755" cy="564847"/>
          </a:xfrm>
          <a:prstGeom prst="ellipse">
            <a:avLst/>
          </a:prstGeom>
          <a:noFill/>
          <a:ln w="254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T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  <a:endParaRPr lang="en-US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172410" y="5599303"/>
            <a:ext cx="3768131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[E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. F. </a:t>
            </a:r>
            <a:r>
              <a:rPr lang="en-US" sz="1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Codd</a:t>
            </a: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: Further 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Normalization of the Data Base Relational Model. IBM Research Report, San Jose, California RJ909 (1971)]</a:t>
            </a:r>
            <a:endParaRPr lang="en-US" sz="1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32704" y="4872549"/>
            <a:ext cx="496544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</p:spTree>
    <p:extLst>
      <p:ext uri="{BB962C8B-B14F-4D97-AF65-F5344CB8AC3E}">
        <p14:creationId xmlns:p14="http://schemas.microsoft.com/office/powerpoint/2010/main" val="3958676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2"/>
          <p:cNvSpPr>
            <a:spLocks noGrp="1"/>
          </p:cNvSpPr>
          <p:nvPr>
            <p:ph idx="1"/>
          </p:nvPr>
        </p:nvSpPr>
        <p:spPr>
          <a:xfrm>
            <a:off x="721784" y="1311256"/>
            <a:ext cx="8196170" cy="4941101"/>
          </a:xfrm>
        </p:spPr>
        <p:txBody>
          <a:bodyPr/>
          <a:lstStyle/>
          <a:p>
            <a:r>
              <a:rPr lang="en-US" dirty="0" smtClean="0"/>
              <a:t>Relation </a:t>
            </a:r>
            <a:r>
              <a:rPr lang="en-US" dirty="0" err="1" smtClean="0"/>
              <a:t>PartProject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Issues</a:t>
            </a:r>
          </a:p>
          <a:p>
            <a:pPr lvl="1"/>
            <a:r>
              <a:rPr lang="en-US" dirty="0" smtClean="0"/>
              <a:t>Column </a:t>
            </a:r>
            <a:r>
              <a:rPr lang="en-US" b="1" dirty="0" smtClean="0">
                <a:solidFill>
                  <a:schemeClr val="tx1"/>
                </a:solidFill>
              </a:rPr>
              <a:t>‘Project’</a:t>
            </a:r>
            <a:r>
              <a:rPr lang="en-US" dirty="0" smtClean="0"/>
              <a:t> is </a:t>
            </a:r>
            <a:r>
              <a:rPr lang="en-US" b="1" dirty="0" smtClean="0">
                <a:solidFill>
                  <a:schemeClr val="accent1"/>
                </a:solidFill>
              </a:rPr>
              <a:t>not atomic, but set of tuples</a:t>
            </a:r>
          </a:p>
          <a:p>
            <a:pPr lvl="1"/>
            <a:r>
              <a:rPr lang="en-US" b="1" dirty="0" smtClean="0">
                <a:solidFill>
                  <a:schemeClr val="accent1"/>
                </a:solidFill>
              </a:rPr>
              <a:t>Redundancy</a:t>
            </a:r>
            <a:r>
              <a:rPr lang="en-US" dirty="0" smtClean="0"/>
              <a:t> across projects appearing in multiple parts</a:t>
            </a:r>
          </a:p>
          <a:p>
            <a:pPr lvl="1"/>
            <a:endParaRPr lang="en-US" sz="1000" dirty="0"/>
          </a:p>
          <a:p>
            <a:r>
              <a:rPr lang="en-US" dirty="0" smtClean="0"/>
              <a:t>Solution:</a:t>
            </a:r>
          </a:p>
          <a:p>
            <a:pPr lvl="1"/>
            <a:r>
              <a:rPr lang="en-US" dirty="0" smtClean="0"/>
              <a:t>Create multiple tables with PK-FK relationships 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Unnormalized</a:t>
            </a:r>
            <a:r>
              <a:rPr lang="en-US" dirty="0" smtClean="0"/>
              <a:t> Relation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Normalization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3309232"/>
              </p:ext>
            </p:extLst>
          </p:nvPr>
        </p:nvGraphicFramePr>
        <p:xfrm>
          <a:off x="1045028" y="1745957"/>
          <a:ext cx="7633993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5666">
                  <a:extLst>
                    <a:ext uri="{9D8B030D-6E8A-4147-A177-3AD203B41FA5}">
                      <a16:colId xmlns:a16="http://schemas.microsoft.com/office/drawing/2014/main" val="3597529000"/>
                    </a:ext>
                  </a:extLst>
                </a:gridCol>
                <a:gridCol w="1134174">
                  <a:extLst>
                    <a:ext uri="{9D8B030D-6E8A-4147-A177-3AD203B41FA5}">
                      <a16:colId xmlns:a16="http://schemas.microsoft.com/office/drawing/2014/main" val="2895233488"/>
                    </a:ext>
                  </a:extLst>
                </a:gridCol>
                <a:gridCol w="1093303">
                  <a:extLst>
                    <a:ext uri="{9D8B030D-6E8A-4147-A177-3AD203B41FA5}">
                      <a16:colId xmlns:a16="http://schemas.microsoft.com/office/drawing/2014/main" val="978852170"/>
                    </a:ext>
                  </a:extLst>
                </a:gridCol>
                <a:gridCol w="878730">
                  <a:extLst>
                    <a:ext uri="{9D8B030D-6E8A-4147-A177-3AD203B41FA5}">
                      <a16:colId xmlns:a16="http://schemas.microsoft.com/office/drawing/2014/main" val="3699226359"/>
                    </a:ext>
                  </a:extLst>
                </a:gridCol>
                <a:gridCol w="1757248">
                  <a:extLst>
                    <a:ext uri="{9D8B030D-6E8A-4147-A177-3AD203B41FA5}">
                      <a16:colId xmlns:a16="http://schemas.microsoft.com/office/drawing/2014/main" val="3840261274"/>
                    </a:ext>
                  </a:extLst>
                </a:gridCol>
                <a:gridCol w="1057436">
                  <a:extLst>
                    <a:ext uri="{9D8B030D-6E8A-4147-A177-3AD203B41FA5}">
                      <a16:colId xmlns:a16="http://schemas.microsoft.com/office/drawing/2014/main" val="594828239"/>
                    </a:ext>
                  </a:extLst>
                </a:gridCol>
                <a:gridCol w="1057436">
                  <a:extLst>
                    <a:ext uri="{9D8B030D-6E8A-4147-A177-3AD203B41FA5}">
                      <a16:colId xmlns:a16="http://schemas.microsoft.com/office/drawing/2014/main" val="2832574807"/>
                    </a:ext>
                  </a:extLst>
                </a:gridCol>
              </a:tblGrid>
              <a:tr h="300781">
                <a:tc>
                  <a:txBody>
                    <a:bodyPr/>
                    <a:lstStyle/>
                    <a:p>
                      <a:pPr algn="ctr"/>
                      <a:r>
                        <a:rPr lang="en-US" u="sng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P#</a:t>
                      </a:r>
                      <a:endParaRPr lang="en-US" u="sng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none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PDesc</a:t>
                      </a:r>
                      <a:endParaRPr lang="en-US" u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none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Qty</a:t>
                      </a:r>
                      <a:endParaRPr lang="en-US" u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Project (J#, </a:t>
                      </a:r>
                      <a:r>
                        <a:rPr lang="en-US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JDesc</a:t>
                      </a:r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US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Mgr</a:t>
                      </a:r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US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Qty</a:t>
                      </a:r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683056"/>
                  </a:ext>
                </a:extLst>
              </a:tr>
              <a:tr h="123613"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203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CAM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Sorter</a:t>
                      </a:r>
                      <a:endParaRPr lang="en-US" b="1" dirty="0">
                        <a:solidFill>
                          <a:schemeClr val="accent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007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2754728"/>
                  </a:ext>
                </a:extLst>
              </a:tr>
              <a:tr h="3657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73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Collator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086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8680987"/>
                  </a:ext>
                </a:extLst>
              </a:tr>
              <a:tr h="123613">
                <a:tc rowSpan="3"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206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COG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155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Sorter</a:t>
                      </a:r>
                      <a:endParaRPr lang="en-US" b="1" dirty="0">
                        <a:solidFill>
                          <a:schemeClr val="accent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007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33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1695313"/>
                  </a:ext>
                </a:extLst>
              </a:tr>
              <a:tr h="24214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29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Punch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086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25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6334272"/>
                  </a:ext>
                </a:extLst>
              </a:tr>
              <a:tr h="12361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36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Reader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111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3159018"/>
                  </a:ext>
                </a:extLst>
              </a:tr>
            </a:tbl>
          </a:graphicData>
        </a:graphic>
      </p:graphicFrame>
      <p:sp>
        <p:nvSpPr>
          <p:cNvPr id="7" name="Diamond 6"/>
          <p:cNvSpPr/>
          <p:nvPr/>
        </p:nvSpPr>
        <p:spPr>
          <a:xfrm>
            <a:off x="6642666" y="737389"/>
            <a:ext cx="778345" cy="482123"/>
          </a:xfrm>
          <a:prstGeom prst="diamond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SPP</a:t>
            </a:r>
            <a:endParaRPr lang="en-US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702581" y="802956"/>
            <a:ext cx="976440" cy="359707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Project</a:t>
            </a:r>
            <a:endParaRPr lang="en-US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29150" y="633150"/>
            <a:ext cx="218374" cy="20847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384657" y="802957"/>
            <a:ext cx="976440" cy="359707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Part</a:t>
            </a:r>
            <a:endParaRPr lang="en-US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2" name="Straight Connector 11"/>
          <p:cNvCxnSpPr>
            <a:stCxn id="11" idx="3"/>
            <a:endCxn id="7" idx="1"/>
          </p:cNvCxnSpPr>
          <p:nvPr/>
        </p:nvCxnSpPr>
        <p:spPr>
          <a:xfrm flipV="1">
            <a:off x="6361097" y="978451"/>
            <a:ext cx="281569" cy="4360"/>
          </a:xfrm>
          <a:prstGeom prst="line">
            <a:avLst/>
          </a:prstGeom>
          <a:ln w="19050">
            <a:solidFill>
              <a:schemeClr val="accent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451836" y="642478"/>
            <a:ext cx="218374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</a:p>
        </p:txBody>
      </p:sp>
      <p:cxnSp>
        <p:nvCxnSpPr>
          <p:cNvPr id="17" name="Straight Connector 16"/>
          <p:cNvCxnSpPr>
            <a:stCxn id="7" idx="3"/>
            <a:endCxn id="8" idx="1"/>
          </p:cNvCxnSpPr>
          <p:nvPr/>
        </p:nvCxnSpPr>
        <p:spPr>
          <a:xfrm>
            <a:off x="7421011" y="978451"/>
            <a:ext cx="281570" cy="4359"/>
          </a:xfrm>
          <a:prstGeom prst="line">
            <a:avLst/>
          </a:prstGeom>
          <a:ln w="19050">
            <a:solidFill>
              <a:schemeClr val="accent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3908809" y="2844001"/>
            <a:ext cx="4737841" cy="1096516"/>
          </a:xfrm>
          <a:prstGeom prst="rect">
            <a:avLst/>
          </a:prstGeom>
          <a:noFill/>
          <a:ln w="19050">
            <a:solidFill>
              <a:srgbClr val="7889F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0715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Normal Form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Definition and Approach</a:t>
            </a:r>
          </a:p>
          <a:p>
            <a:pPr lvl="1"/>
            <a:r>
              <a:rPr lang="en-US" dirty="0" smtClean="0"/>
              <a:t>Relation is in 1NF if all its </a:t>
            </a:r>
            <a:r>
              <a:rPr lang="en-US" b="1" dirty="0" smtClean="0">
                <a:solidFill>
                  <a:schemeClr val="accent1"/>
                </a:solidFill>
              </a:rPr>
              <a:t>attributes are atomic</a:t>
            </a:r>
          </a:p>
          <a:p>
            <a:pPr marL="457200" lvl="1" indent="0">
              <a:buNone/>
            </a:pPr>
            <a:r>
              <a:rPr lang="en-AT" b="1" dirty="0" smtClean="0">
                <a:solidFill>
                  <a:srgbClr val="7889FB"/>
                </a:solidFill>
                <a:sym typeface="Wingdings" panose="05000000000000000000" pitchFamily="2" charset="2"/>
              </a:rPr>
              <a:t></a:t>
            </a:r>
            <a:r>
              <a:rPr lang="en-US" b="1" dirty="0" smtClean="0">
                <a:solidFill>
                  <a:srgbClr val="7889FB"/>
                </a:solidFill>
                <a:sym typeface="Wingdings" panose="05000000000000000000" pitchFamily="2" charset="2"/>
              </a:rPr>
              <a:t> Split relations with 1:N and M:N relationships (lossless)</a:t>
            </a:r>
          </a:p>
          <a:p>
            <a:pPr lvl="1"/>
            <a:endParaRPr lang="en-US" sz="700" b="1" dirty="0">
              <a:solidFill>
                <a:srgbClr val="7889FB"/>
              </a:solidFill>
              <a:sym typeface="Wingdings" panose="05000000000000000000" pitchFamily="2" charset="2"/>
            </a:endParaRPr>
          </a:p>
          <a:p>
            <a:r>
              <a:rPr lang="en-US" dirty="0" smtClean="0">
                <a:solidFill>
                  <a:schemeClr val="tx1"/>
                </a:solidFill>
                <a:sym typeface="Wingdings" panose="05000000000000000000" pitchFamily="2" charset="2"/>
              </a:rPr>
              <a:t>Example</a:t>
            </a:r>
          </a:p>
          <a:p>
            <a:pPr lvl="1"/>
            <a:endParaRPr lang="en-US" b="1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lvl="1"/>
            <a:endParaRPr lang="en-US" dirty="0" smtClean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lvl="1"/>
            <a:endParaRPr lang="en-US" b="1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lvl="1"/>
            <a:endParaRPr lang="en-US" dirty="0" smtClean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lvl="1"/>
            <a:endParaRPr lang="en-US" b="1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lvl="1"/>
            <a:endParaRPr lang="en-US" dirty="0" smtClean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r>
              <a:rPr lang="en-US" b="1" dirty="0" smtClean="0">
                <a:solidFill>
                  <a:schemeClr val="tx1"/>
                </a:solidFill>
                <a:sym typeface="Wingdings" panose="05000000000000000000" pitchFamily="2" charset="2"/>
              </a:rPr>
              <a:t>Issues</a:t>
            </a:r>
          </a:p>
          <a:p>
            <a:pPr lvl="1"/>
            <a:r>
              <a:rPr lang="en-US" b="1" dirty="0" smtClean="0">
                <a:solidFill>
                  <a:schemeClr val="accent1"/>
                </a:solidFill>
                <a:sym typeface="Wingdings" panose="05000000000000000000" pitchFamily="2" charset="2"/>
              </a:rPr>
              <a:t>Insert anomaly</a:t>
            </a:r>
            <a:r>
              <a:rPr lang="en-US" b="1" dirty="0" smtClean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dirty="0" smtClean="0">
                <a:solidFill>
                  <a:schemeClr val="tx1"/>
                </a:solidFill>
                <a:sym typeface="Wingdings" panose="05000000000000000000" pitchFamily="2" charset="2"/>
              </a:rPr>
              <a:t>(e.g., no project without parts)</a:t>
            </a:r>
          </a:p>
          <a:p>
            <a:pPr lvl="1"/>
            <a:r>
              <a:rPr lang="en-US" b="1" dirty="0" smtClean="0">
                <a:solidFill>
                  <a:schemeClr val="accent1"/>
                </a:solidFill>
                <a:sym typeface="Wingdings" panose="05000000000000000000" pitchFamily="2" charset="2"/>
              </a:rPr>
              <a:t>Update anomaly</a:t>
            </a:r>
            <a:r>
              <a:rPr lang="en-US" dirty="0" smtClean="0">
                <a:solidFill>
                  <a:schemeClr val="tx1"/>
                </a:solidFill>
                <a:sym typeface="Wingdings" panose="05000000000000000000" pitchFamily="2" charset="2"/>
              </a:rPr>
              <a:t> (e.g., redundant updated </a:t>
            </a:r>
            <a:r>
              <a:rPr lang="en-US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Mgr</a:t>
            </a:r>
            <a:r>
              <a:rPr lang="en-US" dirty="0" smtClean="0">
                <a:solidFill>
                  <a:schemeClr val="tx1"/>
                </a:solidFill>
                <a:sym typeface="Wingdings" panose="05000000000000000000" pitchFamily="2" charset="2"/>
              </a:rPr>
              <a:t>)</a:t>
            </a:r>
          </a:p>
          <a:p>
            <a:pPr lvl="1"/>
            <a:r>
              <a:rPr lang="en-US" b="1" dirty="0" smtClean="0">
                <a:solidFill>
                  <a:schemeClr val="accent1"/>
                </a:solidFill>
                <a:sym typeface="Wingdings" panose="05000000000000000000" pitchFamily="2" charset="2"/>
              </a:rPr>
              <a:t>Delete anomaly</a:t>
            </a:r>
            <a:r>
              <a:rPr lang="en-US" dirty="0" smtClean="0">
                <a:solidFill>
                  <a:schemeClr val="tx1"/>
                </a:solidFill>
                <a:sym typeface="Wingdings" panose="05000000000000000000" pitchFamily="2" charset="2"/>
              </a:rPr>
              <a:t> (e.g., project deleted on last part)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Normalization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4468214"/>
              </p:ext>
            </p:extLst>
          </p:nvPr>
        </p:nvGraphicFramePr>
        <p:xfrm>
          <a:off x="4109040" y="2703008"/>
          <a:ext cx="4750852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1568">
                  <a:extLst>
                    <a:ext uri="{9D8B030D-6E8A-4147-A177-3AD203B41FA5}">
                      <a16:colId xmlns:a16="http://schemas.microsoft.com/office/drawing/2014/main" val="3699226359"/>
                    </a:ext>
                  </a:extLst>
                </a:gridCol>
                <a:gridCol w="741568">
                  <a:extLst>
                    <a:ext uri="{9D8B030D-6E8A-4147-A177-3AD203B41FA5}">
                      <a16:colId xmlns:a16="http://schemas.microsoft.com/office/drawing/2014/main" val="2443052960"/>
                    </a:ext>
                  </a:extLst>
                </a:gridCol>
                <a:gridCol w="1482957">
                  <a:extLst>
                    <a:ext uri="{9D8B030D-6E8A-4147-A177-3AD203B41FA5}">
                      <a16:colId xmlns:a16="http://schemas.microsoft.com/office/drawing/2014/main" val="3840261274"/>
                    </a:ext>
                  </a:extLst>
                </a:gridCol>
                <a:gridCol w="892380">
                  <a:extLst>
                    <a:ext uri="{9D8B030D-6E8A-4147-A177-3AD203B41FA5}">
                      <a16:colId xmlns:a16="http://schemas.microsoft.com/office/drawing/2014/main" val="594828239"/>
                    </a:ext>
                  </a:extLst>
                </a:gridCol>
                <a:gridCol w="892379">
                  <a:extLst>
                    <a:ext uri="{9D8B030D-6E8A-4147-A177-3AD203B41FA5}">
                      <a16:colId xmlns:a16="http://schemas.microsoft.com/office/drawing/2014/main" val="2832574807"/>
                    </a:ext>
                  </a:extLst>
                </a:gridCol>
              </a:tblGrid>
              <a:tr h="300781">
                <a:tc>
                  <a:txBody>
                    <a:bodyPr/>
                    <a:lstStyle/>
                    <a:p>
                      <a:pPr algn="ctr"/>
                      <a:r>
                        <a:rPr lang="en-US" u="sng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P#</a:t>
                      </a:r>
                      <a:endParaRPr lang="en-US" u="sng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sng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J#</a:t>
                      </a:r>
                      <a:endParaRPr lang="en-US" u="sng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JDesc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Mgr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Qty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683056"/>
                  </a:ext>
                </a:extLst>
              </a:tr>
              <a:tr h="12361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203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Sorter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007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2754728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203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73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Collator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086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8680987"/>
                  </a:ext>
                </a:extLst>
              </a:tr>
              <a:tr h="12361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206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Sorter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007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33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1695313"/>
                  </a:ext>
                </a:extLst>
              </a:tr>
              <a:tr h="24214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206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29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Punch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086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25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6334272"/>
                  </a:ext>
                </a:extLst>
              </a:tr>
              <a:tr h="12361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206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36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Reader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111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3159018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6255112"/>
              </p:ext>
            </p:extLst>
          </p:nvPr>
        </p:nvGraphicFramePr>
        <p:xfrm>
          <a:off x="1000440" y="3322828"/>
          <a:ext cx="2315514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1838">
                  <a:extLst>
                    <a:ext uri="{9D8B030D-6E8A-4147-A177-3AD203B41FA5}">
                      <a16:colId xmlns:a16="http://schemas.microsoft.com/office/drawing/2014/main" val="689164546"/>
                    </a:ext>
                  </a:extLst>
                </a:gridCol>
                <a:gridCol w="771838">
                  <a:extLst>
                    <a:ext uri="{9D8B030D-6E8A-4147-A177-3AD203B41FA5}">
                      <a16:colId xmlns:a16="http://schemas.microsoft.com/office/drawing/2014/main" val="313481033"/>
                    </a:ext>
                  </a:extLst>
                </a:gridCol>
                <a:gridCol w="771838">
                  <a:extLst>
                    <a:ext uri="{9D8B030D-6E8A-4147-A177-3AD203B41FA5}">
                      <a16:colId xmlns:a16="http://schemas.microsoft.com/office/drawing/2014/main" val="1044050531"/>
                    </a:ext>
                  </a:extLst>
                </a:gridCol>
              </a:tblGrid>
              <a:tr h="260551">
                <a:tc>
                  <a:txBody>
                    <a:bodyPr/>
                    <a:lstStyle/>
                    <a:p>
                      <a:pPr algn="ctr"/>
                      <a:r>
                        <a:rPr lang="en-US" u="sng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P#</a:t>
                      </a:r>
                      <a:endParaRPr lang="en-US" u="sng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none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PDesc</a:t>
                      </a:r>
                      <a:endParaRPr lang="en-US" u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none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Qty</a:t>
                      </a:r>
                      <a:endParaRPr lang="en-US" u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0560704"/>
                  </a:ext>
                </a:extLst>
              </a:tr>
              <a:tr h="88056"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203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CAM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2933426"/>
                  </a:ext>
                </a:extLst>
              </a:tr>
              <a:tr h="26055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3899567"/>
                  </a:ext>
                </a:extLst>
              </a:tr>
              <a:tr h="88056">
                <a:tc rowSpan="3"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206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COG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155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0305186"/>
                  </a:ext>
                </a:extLst>
              </a:tr>
              <a:tr h="17249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0192430"/>
                  </a:ext>
                </a:extLst>
              </a:tr>
              <a:tr h="8805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1059702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095271" y="2954217"/>
            <a:ext cx="1537397" cy="36861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Relation Part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216387" y="2347879"/>
            <a:ext cx="1537397" cy="36861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Relation Project</a:t>
            </a:r>
          </a:p>
        </p:txBody>
      </p:sp>
      <p:cxnSp>
        <p:nvCxnSpPr>
          <p:cNvPr id="9" name="Straight Arrow Connector 8"/>
          <p:cNvCxnSpPr>
            <a:endCxn id="6" idx="3"/>
          </p:cNvCxnSpPr>
          <p:nvPr/>
        </p:nvCxnSpPr>
        <p:spPr>
          <a:xfrm flipH="1">
            <a:off x="3315954" y="2853734"/>
            <a:ext cx="939520" cy="1017734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255474" y="2334529"/>
            <a:ext cx="477298" cy="36861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FK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566006" y="2642720"/>
            <a:ext cx="2422433" cy="2331216"/>
          </a:xfrm>
          <a:prstGeom prst="rect">
            <a:avLst/>
          </a:prstGeom>
          <a:noFill/>
          <a:ln w="19050">
            <a:solidFill>
              <a:srgbClr val="7889F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029531" y="2644396"/>
            <a:ext cx="830362" cy="2331216"/>
          </a:xfrm>
          <a:prstGeom prst="rect">
            <a:avLst/>
          </a:prstGeom>
          <a:noFill/>
          <a:ln w="19050">
            <a:solidFill>
              <a:srgbClr val="7889F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189785" y="5074419"/>
            <a:ext cx="1416817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n-US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epend on J#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738905" y="4985660"/>
            <a:ext cx="1416817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depends on (J#,P#)</a:t>
            </a:r>
          </a:p>
        </p:txBody>
      </p:sp>
    </p:spTree>
    <p:extLst>
      <p:ext uri="{BB962C8B-B14F-4D97-AF65-F5344CB8AC3E}">
        <p14:creationId xmlns:p14="http://schemas.microsoft.com/office/powerpoint/2010/main" val="3544283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2" grpId="0"/>
      <p:bldP spid="14" grpId="0" animBg="1"/>
      <p:bldP spid="15" grpId="0" animBg="1"/>
      <p:bldP spid="16" grpId="0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Recap: </a:t>
            </a:r>
            <a:r>
              <a:rPr lang="en-US" dirty="0"/>
              <a:t>DB Design Lifecycle Phases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#1 Requirements engineering</a:t>
            </a:r>
          </a:p>
          <a:p>
            <a:pPr lvl="1"/>
            <a:r>
              <a:rPr lang="en-US" dirty="0" smtClean="0"/>
              <a:t>Collect and analyze data and application requirements </a:t>
            </a:r>
          </a:p>
          <a:p>
            <a:pPr marL="457200" lvl="1" indent="0">
              <a:buNone/>
            </a:pPr>
            <a:r>
              <a:rPr lang="en-AT" b="1" dirty="0" smtClean="0">
                <a:solidFill>
                  <a:srgbClr val="7889FB"/>
                </a:solidFill>
                <a:sym typeface="Wingdings" panose="05000000000000000000" pitchFamily="2" charset="2"/>
              </a:rPr>
              <a:t></a:t>
            </a:r>
            <a:r>
              <a:rPr lang="en-US" b="1" dirty="0" smtClean="0">
                <a:solidFill>
                  <a:srgbClr val="7889FB"/>
                </a:solidFill>
                <a:sym typeface="Wingdings" panose="05000000000000000000" pitchFamily="2" charset="2"/>
              </a:rPr>
              <a:t> Specification documents</a:t>
            </a:r>
            <a:endParaRPr lang="en-US" dirty="0" smtClean="0"/>
          </a:p>
          <a:p>
            <a:pPr lvl="1"/>
            <a:endParaRPr lang="en-US" sz="700" dirty="0"/>
          </a:p>
          <a:p>
            <a:r>
              <a:rPr lang="en-US" dirty="0" smtClean="0">
                <a:solidFill>
                  <a:schemeClr val="tx1"/>
                </a:solidFill>
              </a:rPr>
              <a:t>#2 Conceptual Design </a:t>
            </a:r>
            <a:r>
              <a:rPr lang="en-US" b="0" dirty="0" smtClean="0">
                <a:solidFill>
                  <a:schemeClr val="tx1"/>
                </a:solidFill>
              </a:rPr>
              <a:t>(lecture 02, exercise 1)</a:t>
            </a:r>
          </a:p>
          <a:p>
            <a:pPr lvl="1"/>
            <a:r>
              <a:rPr lang="en-US" dirty="0" smtClean="0"/>
              <a:t>Model data semantics and structure, independent of logical data model</a:t>
            </a:r>
          </a:p>
          <a:p>
            <a:pPr marL="457200" lvl="1" indent="0">
              <a:buNone/>
            </a:pPr>
            <a:r>
              <a:rPr lang="en-AT" b="1" dirty="0" smtClean="0">
                <a:solidFill>
                  <a:srgbClr val="7889FB"/>
                </a:solidFill>
                <a:sym typeface="Wingdings" panose="05000000000000000000" pitchFamily="2" charset="2"/>
              </a:rPr>
              <a:t></a:t>
            </a:r>
            <a:r>
              <a:rPr lang="en-US" b="1" dirty="0" smtClean="0">
                <a:solidFill>
                  <a:srgbClr val="7889FB"/>
                </a:solidFill>
                <a:sym typeface="Wingdings" panose="05000000000000000000" pitchFamily="2" charset="2"/>
              </a:rPr>
              <a:t> ER model / diagram</a:t>
            </a:r>
            <a:endParaRPr lang="en-US" dirty="0"/>
          </a:p>
          <a:p>
            <a:pPr lvl="1"/>
            <a:endParaRPr lang="en-US" sz="700" dirty="0" smtClean="0"/>
          </a:p>
          <a:p>
            <a:r>
              <a:rPr lang="en-US" dirty="0" smtClean="0">
                <a:solidFill>
                  <a:schemeClr val="accent1"/>
                </a:solidFill>
              </a:rPr>
              <a:t>#3 Logical Design </a:t>
            </a:r>
            <a:r>
              <a:rPr lang="en-US" b="0" dirty="0" smtClean="0"/>
              <a:t>(lecture 03, exercise 1)</a:t>
            </a:r>
          </a:p>
          <a:p>
            <a:pPr lvl="1"/>
            <a:r>
              <a:rPr lang="en-US" dirty="0" smtClean="0"/>
              <a:t>Model data with implementation primitives of concrete data model</a:t>
            </a:r>
          </a:p>
          <a:p>
            <a:pPr marL="457200" lvl="1" indent="0">
              <a:buNone/>
            </a:pPr>
            <a:r>
              <a:rPr lang="en-AT" b="1" dirty="0" smtClean="0">
                <a:solidFill>
                  <a:srgbClr val="7889FB"/>
                </a:solidFill>
                <a:sym typeface="Wingdings" panose="05000000000000000000" pitchFamily="2" charset="2"/>
              </a:rPr>
              <a:t></a:t>
            </a:r>
            <a:r>
              <a:rPr lang="en-US" b="1" dirty="0" smtClean="0">
                <a:solidFill>
                  <a:srgbClr val="7889FB"/>
                </a:solidFill>
                <a:sym typeface="Wingdings" panose="05000000000000000000" pitchFamily="2" charset="2"/>
              </a:rPr>
              <a:t> e.g., relational schema</a:t>
            </a:r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 </a:t>
            </a:r>
            <a:r>
              <a:rPr lang="en-US" dirty="0" smtClean="0">
                <a:solidFill>
                  <a:schemeClr val="tx1"/>
                </a:solidFill>
                <a:sym typeface="Wingdings" panose="05000000000000000000" pitchFamily="2" charset="2"/>
              </a:rPr>
              <a:t>+</a:t>
            </a:r>
            <a:r>
              <a:rPr lang="en-US" dirty="0" smtClean="0">
                <a:solidFill>
                  <a:schemeClr val="tx1"/>
                </a:solidFill>
              </a:rPr>
              <a:t> integrity constraints, views, permissions, </a:t>
            </a:r>
            <a:r>
              <a:rPr lang="en-US" dirty="0" err="1" smtClean="0">
                <a:solidFill>
                  <a:schemeClr val="tx1"/>
                </a:solidFill>
              </a:rPr>
              <a:t>etc</a:t>
            </a:r>
            <a:endParaRPr lang="en-US" dirty="0">
              <a:solidFill>
                <a:schemeClr val="tx1"/>
              </a:solidFill>
            </a:endParaRPr>
          </a:p>
          <a:p>
            <a:pPr lvl="1"/>
            <a:endParaRPr lang="en-US" sz="700" dirty="0"/>
          </a:p>
          <a:p>
            <a:r>
              <a:rPr lang="en-US" dirty="0" smtClean="0"/>
              <a:t>#4 Physical Design </a:t>
            </a:r>
            <a:r>
              <a:rPr lang="en-US" b="0" dirty="0" smtClean="0"/>
              <a:t>(lecture 07, exercise 2)</a:t>
            </a:r>
          </a:p>
          <a:p>
            <a:pPr lvl="1"/>
            <a:r>
              <a:rPr lang="en-US" dirty="0" smtClean="0"/>
              <a:t>Model </a:t>
            </a:r>
            <a:r>
              <a:rPr lang="en-US" b="1" dirty="0" smtClean="0">
                <a:solidFill>
                  <a:schemeClr val="accent1"/>
                </a:solidFill>
              </a:rPr>
              <a:t>user-level data organization</a:t>
            </a:r>
            <a:r>
              <a:rPr lang="en-US" dirty="0" smtClean="0"/>
              <a:t> in a specific DBMS (and data model)</a:t>
            </a:r>
          </a:p>
          <a:p>
            <a:pPr lvl="1"/>
            <a:r>
              <a:rPr lang="en-US" dirty="0" smtClean="0"/>
              <a:t>Account for deployment environment and performance requirements</a:t>
            </a:r>
          </a:p>
          <a:p>
            <a:pPr lvl="1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DB Design Lifecycle </a:t>
            </a:r>
          </a:p>
        </p:txBody>
      </p:sp>
      <p:sp>
        <p:nvSpPr>
          <p:cNvPr id="7" name="Cloud 6"/>
          <p:cNvSpPr/>
          <p:nvPr/>
        </p:nvSpPr>
        <p:spPr>
          <a:xfrm>
            <a:off x="7449252" y="663249"/>
            <a:ext cx="1501073" cy="934497"/>
          </a:xfrm>
          <a:prstGeom prst="cloud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Employee DB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Picture 10" descr="https://upload.wikimedia.org/wikipedia/commons/thumb/d/d8/Emblem-person-blue.svg/1024px-Emblem-person-blue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9821" y="1608253"/>
            <a:ext cx="1119934" cy="1119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649220" y="3567164"/>
            <a:ext cx="8268734" cy="1145513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0059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Background: Functional Dependency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Function y = f(x)</a:t>
                </a:r>
              </a:p>
              <a:p>
                <a:pPr lvl="1"/>
                <a:r>
                  <a:rPr lang="en-US" dirty="0" smtClean="0"/>
                  <a:t>For deterministic functions f, the value x determines y</a:t>
                </a:r>
                <a:r>
                  <a:rPr lang="en-US" dirty="0"/>
                  <a:t/>
                </a:r>
                <a:br>
                  <a:rPr lang="en-US" dirty="0"/>
                </a:br>
                <a:r>
                  <a:rPr lang="en-US" dirty="0" smtClean="0"/>
                  <a:t>(aka, y depends on x)</a:t>
                </a:r>
              </a:p>
              <a:p>
                <a:pPr lvl="1"/>
                <a:endParaRPr lang="en-US" sz="700" dirty="0"/>
              </a:p>
              <a:p>
                <a:r>
                  <a:rPr lang="en-US" dirty="0" smtClean="0"/>
                  <a:t>Functional Dependency (FD) X </a:t>
                </a:r>
                <a:r>
                  <a:rPr lang="en-AT" dirty="0" smtClean="0">
                    <a:sym typeface="Wingdings" panose="05000000000000000000" pitchFamily="2" charset="2"/>
                  </a:rPr>
                  <a:t></a:t>
                </a:r>
                <a:r>
                  <a:rPr lang="en-US" dirty="0" smtClean="0">
                    <a:sym typeface="Wingdings" panose="05000000000000000000" pitchFamily="2" charset="2"/>
                  </a:rPr>
                  <a:t> Y</a:t>
                </a:r>
                <a:endParaRPr lang="en-US" dirty="0" smtClean="0"/>
              </a:p>
              <a:p>
                <a:pPr lvl="1"/>
                <a:r>
                  <a:rPr lang="en-US" dirty="0"/>
                  <a:t>X</a:t>
                </a:r>
                <a:r>
                  <a:rPr lang="en-US" dirty="0" smtClean="0"/>
                  <a:t> and Y are sets of attributes, Y functionally depends on X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  <m:r>
                      <a:rPr lang="en-A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⇔ ∀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A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A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 smtClean="0"/>
              </a:p>
              <a:p>
                <a:pPr lvl="1"/>
                <a:endParaRPr lang="en-US" sz="700" dirty="0"/>
              </a:p>
              <a:p>
                <a:r>
                  <a:rPr lang="en-US" dirty="0" smtClean="0"/>
                  <a:t>Examples</a:t>
                </a:r>
              </a:p>
              <a:p>
                <a:pPr lvl="1"/>
                <a:r>
                  <a:rPr lang="en-US" dirty="0"/>
                  <a:t>J</a:t>
                </a:r>
                <a:r>
                  <a:rPr lang="en-US" dirty="0" smtClean="0"/>
                  <a:t># </a:t>
                </a:r>
                <a:r>
                  <a:rPr lang="en-AT" dirty="0" smtClean="0">
                    <a:sym typeface="Wingdings" panose="05000000000000000000" pitchFamily="2" charset="2"/>
                  </a:rPr>
                  <a:t></a:t>
                </a:r>
                <a:r>
                  <a:rPr lang="en-US" dirty="0" smtClean="0">
                    <a:sym typeface="Wingdings" panose="05000000000000000000" pitchFamily="2" charset="2"/>
                  </a:rPr>
                  <a:t> {</a:t>
                </a:r>
                <a:r>
                  <a:rPr lang="en-US" dirty="0" err="1" smtClean="0">
                    <a:sym typeface="Wingdings" panose="05000000000000000000" pitchFamily="2" charset="2"/>
                  </a:rPr>
                  <a:t>JDesc,Mgr</a:t>
                </a:r>
                <a:r>
                  <a:rPr lang="en-US" dirty="0" smtClean="0">
                    <a:sym typeface="Wingdings" panose="05000000000000000000" pitchFamily="2" charset="2"/>
                  </a:rPr>
                  <a:t>}</a:t>
                </a:r>
              </a:p>
              <a:p>
                <a:pPr lvl="1"/>
                <a:r>
                  <a:rPr lang="en-US" dirty="0" smtClean="0">
                    <a:sym typeface="Wingdings" panose="05000000000000000000" pitchFamily="2" charset="2"/>
                  </a:rPr>
                  <a:t>{P#,J#} </a:t>
                </a:r>
                <a:r>
                  <a:rPr lang="en-AT" dirty="0" smtClean="0">
                    <a:sym typeface="Wingdings" panose="05000000000000000000" pitchFamily="2" charset="2"/>
                  </a:rPr>
                  <a:t></a:t>
                </a:r>
                <a:r>
                  <a:rPr lang="en-US" dirty="0" smtClean="0">
                    <a:sym typeface="Wingdings" panose="05000000000000000000" pitchFamily="2" charset="2"/>
                  </a:rPr>
                  <a:t> </a:t>
                </a:r>
                <a:r>
                  <a:rPr lang="en-US" dirty="0" err="1" smtClean="0">
                    <a:sym typeface="Wingdings" panose="05000000000000000000" pitchFamily="2" charset="2"/>
                  </a:rPr>
                  <a:t>Qty</a:t>
                </a:r>
                <a:endParaRPr lang="en-US" dirty="0" smtClean="0">
                  <a:sym typeface="Wingdings" panose="05000000000000000000" pitchFamily="2" charset="2"/>
                </a:endParaRPr>
              </a:p>
              <a:p>
                <a:pPr lvl="1"/>
                <a:endParaRPr lang="en-US" sz="700" dirty="0">
                  <a:sym typeface="Wingdings" panose="05000000000000000000" pitchFamily="2" charset="2"/>
                </a:endParaRPr>
              </a:p>
              <a:p>
                <a:r>
                  <a:rPr lang="en-US" dirty="0" smtClean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FDs derived from</a:t>
                </a:r>
                <a:br>
                  <a:rPr lang="en-US" dirty="0" smtClean="0">
                    <a:solidFill>
                      <a:schemeClr val="accent1"/>
                    </a:solidFill>
                    <a:sym typeface="Wingdings" panose="05000000000000000000" pitchFamily="2" charset="2"/>
                  </a:rPr>
                </a:br>
                <a:r>
                  <a:rPr lang="en-US" dirty="0" smtClean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schema semantics not</a:t>
                </a:r>
                <a:r>
                  <a:rPr lang="en-US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/>
                </a:r>
                <a:br>
                  <a:rPr lang="en-US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</a:br>
                <a:r>
                  <a:rPr lang="en-US" dirty="0" smtClean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existing data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69" t="-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Normalization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7025476" y="1346481"/>
            <a:ext cx="1837170" cy="1271295"/>
            <a:chOff x="6814461" y="1507254"/>
            <a:chExt cx="1837170" cy="1271295"/>
          </a:xfrm>
        </p:grpSpPr>
        <p:cxnSp>
          <p:nvCxnSpPr>
            <p:cNvPr id="5" name="Straight Arrow Connector 4"/>
            <p:cNvCxnSpPr/>
            <p:nvPr/>
          </p:nvCxnSpPr>
          <p:spPr>
            <a:xfrm flipH="1" flipV="1">
              <a:off x="7172688" y="1507254"/>
              <a:ext cx="1" cy="952203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>
              <a:off x="7172689" y="2459457"/>
              <a:ext cx="1478942" cy="0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7174523" y="1667176"/>
              <a:ext cx="1306286" cy="643945"/>
            </a:xfrm>
            <a:custGeom>
              <a:avLst/>
              <a:gdLst>
                <a:gd name="connsiteX0" fmla="*/ 0 w 1306286"/>
                <a:gd name="connsiteY0" fmla="*/ 643945 h 643945"/>
                <a:gd name="connsiteX1" fmla="*/ 170822 w 1306286"/>
                <a:gd name="connsiteY1" fmla="*/ 432929 h 643945"/>
                <a:gd name="connsiteX2" fmla="*/ 512466 w 1306286"/>
                <a:gd name="connsiteY2" fmla="*/ 850 h 643945"/>
                <a:gd name="connsiteX3" fmla="*/ 673240 w 1306286"/>
                <a:gd name="connsiteY3" fmla="*/ 322398 h 643945"/>
                <a:gd name="connsiteX4" fmla="*/ 834013 w 1306286"/>
                <a:gd name="connsiteY4" fmla="*/ 322398 h 643945"/>
                <a:gd name="connsiteX5" fmla="*/ 1034980 w 1306286"/>
                <a:gd name="connsiteY5" fmla="*/ 553510 h 643945"/>
                <a:gd name="connsiteX6" fmla="*/ 1306286 w 1306286"/>
                <a:gd name="connsiteY6" fmla="*/ 332446 h 643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06286" h="643945">
                  <a:moveTo>
                    <a:pt x="0" y="643945"/>
                  </a:moveTo>
                  <a:cubicBezTo>
                    <a:pt x="42705" y="592028"/>
                    <a:pt x="170822" y="432929"/>
                    <a:pt x="170822" y="432929"/>
                  </a:cubicBezTo>
                  <a:cubicBezTo>
                    <a:pt x="256233" y="325747"/>
                    <a:pt x="428730" y="19272"/>
                    <a:pt x="512466" y="850"/>
                  </a:cubicBezTo>
                  <a:cubicBezTo>
                    <a:pt x="596202" y="-17572"/>
                    <a:pt x="619649" y="268807"/>
                    <a:pt x="673240" y="322398"/>
                  </a:cubicBezTo>
                  <a:cubicBezTo>
                    <a:pt x="726831" y="375989"/>
                    <a:pt x="773723" y="283879"/>
                    <a:pt x="834013" y="322398"/>
                  </a:cubicBezTo>
                  <a:cubicBezTo>
                    <a:pt x="894303" y="360917"/>
                    <a:pt x="956268" y="551835"/>
                    <a:pt x="1034980" y="553510"/>
                  </a:cubicBezTo>
                  <a:cubicBezTo>
                    <a:pt x="1113692" y="555185"/>
                    <a:pt x="1209989" y="443815"/>
                    <a:pt x="1306286" y="332446"/>
                  </a:cubicBezTo>
                </a:path>
              </a:pathLst>
            </a:custGeom>
            <a:noFill/>
            <a:ln w="2540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707086" y="2409217"/>
              <a:ext cx="361740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x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814461" y="1807991"/>
              <a:ext cx="361740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y</a:t>
              </a:r>
            </a:p>
          </p:txBody>
        </p:sp>
      </p:grp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7403460"/>
              </p:ext>
            </p:extLst>
          </p:nvPr>
        </p:nvGraphicFramePr>
        <p:xfrm>
          <a:off x="4167102" y="3657973"/>
          <a:ext cx="4750852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1568">
                  <a:extLst>
                    <a:ext uri="{9D8B030D-6E8A-4147-A177-3AD203B41FA5}">
                      <a16:colId xmlns:a16="http://schemas.microsoft.com/office/drawing/2014/main" val="3699226359"/>
                    </a:ext>
                  </a:extLst>
                </a:gridCol>
                <a:gridCol w="741568">
                  <a:extLst>
                    <a:ext uri="{9D8B030D-6E8A-4147-A177-3AD203B41FA5}">
                      <a16:colId xmlns:a16="http://schemas.microsoft.com/office/drawing/2014/main" val="2443052960"/>
                    </a:ext>
                  </a:extLst>
                </a:gridCol>
                <a:gridCol w="1482957">
                  <a:extLst>
                    <a:ext uri="{9D8B030D-6E8A-4147-A177-3AD203B41FA5}">
                      <a16:colId xmlns:a16="http://schemas.microsoft.com/office/drawing/2014/main" val="3840261274"/>
                    </a:ext>
                  </a:extLst>
                </a:gridCol>
                <a:gridCol w="892380">
                  <a:extLst>
                    <a:ext uri="{9D8B030D-6E8A-4147-A177-3AD203B41FA5}">
                      <a16:colId xmlns:a16="http://schemas.microsoft.com/office/drawing/2014/main" val="594828239"/>
                    </a:ext>
                  </a:extLst>
                </a:gridCol>
                <a:gridCol w="892379">
                  <a:extLst>
                    <a:ext uri="{9D8B030D-6E8A-4147-A177-3AD203B41FA5}">
                      <a16:colId xmlns:a16="http://schemas.microsoft.com/office/drawing/2014/main" val="2832574807"/>
                    </a:ext>
                  </a:extLst>
                </a:gridCol>
              </a:tblGrid>
              <a:tr h="300781">
                <a:tc>
                  <a:txBody>
                    <a:bodyPr/>
                    <a:lstStyle/>
                    <a:p>
                      <a:pPr algn="ctr"/>
                      <a:r>
                        <a:rPr lang="en-US" u="sng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P#</a:t>
                      </a:r>
                      <a:endParaRPr lang="en-US" u="sng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sng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J#</a:t>
                      </a:r>
                      <a:endParaRPr lang="en-US" u="sng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JDesc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Mgr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Qty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683056"/>
                  </a:ext>
                </a:extLst>
              </a:tr>
              <a:tr h="12361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203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Sorter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007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2754728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203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73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Collator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086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8680987"/>
                  </a:ext>
                </a:extLst>
              </a:tr>
              <a:tr h="12361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206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Sorter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007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33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1695313"/>
                  </a:ext>
                </a:extLst>
              </a:tr>
              <a:tr h="24214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206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29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Punch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086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25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6334272"/>
                  </a:ext>
                </a:extLst>
              </a:tr>
              <a:tr h="12361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206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36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Reader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111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31590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9802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Background: Functional Dependency, cont.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Full Functional Dependency</a:t>
                </a:r>
              </a:p>
              <a:p>
                <a:pPr lvl="1"/>
                <a:r>
                  <a:rPr lang="en-US" dirty="0" smtClean="0"/>
                  <a:t>Full functional dependency X </a:t>
                </a:r>
                <a:r>
                  <a:rPr lang="en-AT" dirty="0" smtClean="0">
                    <a:sym typeface="Wingdings" panose="05000000000000000000" pitchFamily="2" charset="2"/>
                  </a:rPr>
                  <a:t></a:t>
                </a:r>
                <a:r>
                  <a:rPr lang="en-US" dirty="0" smtClean="0">
                    <a:sym typeface="Wingdings" panose="05000000000000000000" pitchFamily="2" charset="2"/>
                  </a:rPr>
                  <a:t> Y </a:t>
                </a:r>
                <a:r>
                  <a:rPr lang="en-US" dirty="0" err="1" smtClean="0">
                    <a:sym typeface="Wingdings" panose="05000000000000000000" pitchFamily="2" charset="2"/>
                  </a:rPr>
                  <a:t>iff</a:t>
                </a:r>
                <a:r>
                  <a:rPr lang="en-US" dirty="0" smtClean="0">
                    <a:sym typeface="Wingdings" panose="05000000000000000000" pitchFamily="2" charset="2"/>
                  </a:rPr>
                  <a:t> there is no</a:t>
                </a:r>
                <a:br>
                  <a:rPr lang="en-US" dirty="0" smtClean="0">
                    <a:sym typeface="Wingdings" panose="05000000000000000000" pitchFamily="2" charset="2"/>
                  </a:rPr>
                </a:br>
                <a:r>
                  <a:rPr lang="en-US" dirty="0" smtClean="0">
                    <a:sym typeface="Wingdings" panose="05000000000000000000" pitchFamily="2" charset="2"/>
                  </a:rPr>
                  <a:t>proper subset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𝑍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 ⊂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𝑋</m:t>
                    </m:r>
                  </m:oMath>
                </a14:m>
                <a:r>
                  <a:rPr lang="en-US" dirty="0" smtClean="0"/>
                  <a:t> such that Z </a:t>
                </a:r>
                <a:r>
                  <a:rPr lang="en-AT" dirty="0" smtClean="0">
                    <a:sym typeface="Wingdings" panose="05000000000000000000" pitchFamily="2" charset="2"/>
                  </a:rPr>
                  <a:t></a:t>
                </a:r>
                <a:r>
                  <a:rPr lang="en-US" dirty="0" smtClean="0">
                    <a:sym typeface="Wingdings" panose="05000000000000000000" pitchFamily="2" charset="2"/>
                  </a:rPr>
                  <a:t> Y</a:t>
                </a:r>
              </a:p>
              <a:p>
                <a:pPr lvl="1"/>
                <a:r>
                  <a:rPr lang="en-US" b="1" dirty="0" smtClean="0">
                    <a:solidFill>
                      <a:srgbClr val="7889FB"/>
                    </a:solidFill>
                    <a:sym typeface="Wingdings" panose="05000000000000000000" pitchFamily="2" charset="2"/>
                  </a:rPr>
                  <a:t>Candidate key:</a:t>
                </a:r>
                <a:r>
                  <a:rPr lang="en-US" dirty="0" smtClean="0">
                    <a:sym typeface="Wingdings" panose="05000000000000000000" pitchFamily="2" charset="2"/>
                  </a:rPr>
                  <a:t> X </a:t>
                </a:r>
                <a:r>
                  <a:rPr lang="en-AT" dirty="0" smtClean="0">
                    <a:sym typeface="Wingdings" panose="05000000000000000000" pitchFamily="2" charset="2"/>
                  </a:rPr>
                  <a:t></a:t>
                </a:r>
                <a:r>
                  <a:rPr lang="en-US" dirty="0" smtClean="0">
                    <a:sym typeface="Wingdings" panose="05000000000000000000" pitchFamily="2" charset="2"/>
                  </a:rPr>
                  <a:t> relational schema (</a:t>
                </a:r>
                <a:r>
                  <a:rPr lang="en-US" b="1" dirty="0" smtClean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minimal</a:t>
                </a:r>
                <a:r>
                  <a:rPr lang="en-US" dirty="0" smtClean="0">
                    <a:sym typeface="Wingdings" panose="05000000000000000000" pitchFamily="2" charset="2"/>
                  </a:rPr>
                  <a:t>)</a:t>
                </a:r>
                <a:endParaRPr lang="en-US" sz="700" dirty="0">
                  <a:sym typeface="Wingdings" panose="05000000000000000000" pitchFamily="2" charset="2"/>
                </a:endParaRPr>
              </a:p>
              <a:p>
                <a:pPr lvl="1"/>
                <a:endParaRPr lang="en-US" sz="700" dirty="0">
                  <a:sym typeface="Wingdings" panose="05000000000000000000" pitchFamily="2" charset="2"/>
                </a:endParaRPr>
              </a:p>
              <a:p>
                <a:r>
                  <a:rPr lang="en-US" dirty="0" smtClean="0">
                    <a:sym typeface="Wingdings" panose="05000000000000000000" pitchFamily="2" charset="2"/>
                  </a:rPr>
                  <a:t>Implied FDs via Armstrong Axioms</a:t>
                </a:r>
                <a:endParaRPr lang="en-US" dirty="0">
                  <a:sym typeface="Wingdings" panose="05000000000000000000" pitchFamily="2" charset="2"/>
                </a:endParaRPr>
              </a:p>
              <a:p>
                <a:pPr lvl="1"/>
                <a:r>
                  <a:rPr lang="en-US" dirty="0" smtClean="0">
                    <a:sym typeface="Wingdings" panose="05000000000000000000" pitchFamily="2" charset="2"/>
                  </a:rPr>
                  <a:t>Given a set </a:t>
                </a:r>
                <a:r>
                  <a:rPr lang="en-US" b="1" dirty="0" smtClean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F</a:t>
                </a:r>
                <a:r>
                  <a:rPr lang="en-US" dirty="0" smtClean="0">
                    <a:sym typeface="Wingdings" panose="05000000000000000000" pitchFamily="2" charset="2"/>
                  </a:rPr>
                  <a:t> of FDs, the </a:t>
                </a:r>
                <a:r>
                  <a:rPr lang="en-US" b="1" dirty="0" smtClean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closure F+</a:t>
                </a:r>
                <a:r>
                  <a:rPr lang="en-US" dirty="0" smtClean="0">
                    <a:sym typeface="Wingdings" panose="05000000000000000000" pitchFamily="2" charset="2"/>
                  </a:rPr>
                  <a:t> is the set of all implied FDs </a:t>
                </a:r>
                <a:br>
                  <a:rPr lang="en-US" dirty="0" smtClean="0">
                    <a:sym typeface="Wingdings" panose="05000000000000000000" pitchFamily="2" charset="2"/>
                  </a:rPr>
                </a:br>
                <a:r>
                  <a:rPr lang="en-US" dirty="0" smtClean="0">
                    <a:sym typeface="Wingdings" panose="05000000000000000000" pitchFamily="2" charset="2"/>
                  </a:rPr>
                  <a:t>(which can be derive by the following axioms)</a:t>
                </a:r>
                <a:endParaRPr lang="en-US" sz="700" dirty="0" smtClean="0">
                  <a:sym typeface="Wingdings" panose="05000000000000000000" pitchFamily="2" charset="2"/>
                </a:endParaRPr>
              </a:p>
              <a:p>
                <a:pPr lvl="1"/>
                <a:r>
                  <a:rPr lang="en-US" dirty="0" smtClean="0">
                    <a:sym typeface="Wingdings" panose="05000000000000000000" pitchFamily="2" charset="2"/>
                  </a:rPr>
                  <a:t>Reflexivity: 	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 ⊇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 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 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𝑌</m:t>
                    </m:r>
                  </m:oMath>
                </a14:m>
                <a:endParaRPr lang="en-US" sz="700" dirty="0" smtClean="0">
                  <a:sym typeface="Wingdings" panose="05000000000000000000" pitchFamily="2" charset="2"/>
                </a:endParaRPr>
              </a:p>
              <a:p>
                <a:pPr lvl="1"/>
                <a:r>
                  <a:rPr lang="en-US" dirty="0" smtClean="0">
                    <a:sym typeface="Wingdings" panose="05000000000000000000" pitchFamily="2" charset="2"/>
                  </a:rPr>
                  <a:t>Augmentation: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𝑋</m:t>
                    </m:r>
                    <m:r>
                      <a:rPr lang="en-A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 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𝑋𝑍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 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𝑌𝑍</m:t>
                    </m:r>
                  </m:oMath>
                </a14:m>
                <a:endParaRPr lang="en-US" sz="700" dirty="0" smtClean="0">
                  <a:sym typeface="Wingdings" panose="05000000000000000000" pitchFamily="2" charset="2"/>
                </a:endParaRPr>
              </a:p>
              <a:p>
                <a:pPr lvl="1"/>
                <a:r>
                  <a:rPr lang="en-US" dirty="0" smtClean="0">
                    <a:sym typeface="Wingdings" panose="05000000000000000000" pitchFamily="2" charset="2"/>
                  </a:rPr>
                  <a:t>Transitivity:		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𝑋</m:t>
                        </m:r>
                        <m:r>
                          <a:rPr lang="en-A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𝑌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∧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𝑌</m:t>
                        </m:r>
                        <m:r>
                          <a:rPr lang="en-A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𝑍</m:t>
                        </m:r>
                      </m:e>
                    </m:d>
                    <m:r>
                      <a:rPr lang="en-A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𝑋</m:t>
                    </m:r>
                    <m:r>
                      <a:rPr lang="en-A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𝑍</m:t>
                    </m:r>
                  </m:oMath>
                </a14:m>
                <a:endParaRPr lang="en-US" dirty="0" smtClean="0">
                  <a:sym typeface="Wingdings" panose="05000000000000000000" pitchFamily="2" charset="2"/>
                </a:endParaRPr>
              </a:p>
              <a:p>
                <a:pPr lvl="1"/>
                <a:endParaRPr lang="en-US" sz="700" dirty="0">
                  <a:sym typeface="Wingdings" panose="05000000000000000000" pitchFamily="2" charset="2"/>
                </a:endParaRPr>
              </a:p>
              <a:p>
                <a:r>
                  <a:rPr lang="en-US" dirty="0" smtClean="0">
                    <a:sym typeface="Wingdings" panose="05000000000000000000" pitchFamily="2" charset="2"/>
                  </a:rPr>
                  <a:t>Composition </a:t>
                </a:r>
              </a:p>
              <a:p>
                <a:pPr lvl="1"/>
                <a:r>
                  <a:rPr lang="en-US" dirty="0" smtClean="0">
                    <a:sym typeface="Wingdings" panose="05000000000000000000" pitchFamily="2" charset="2"/>
                  </a:rPr>
                  <a:t>Composition: 	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𝑋</m:t>
                        </m:r>
                        <m:r>
                          <a:rPr lang="en-A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𝑌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∧(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𝑋</m:t>
                    </m:r>
                    <m:r>
                      <a:rPr lang="en-A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𝑍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)⇒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𝑋</m:t>
                    </m:r>
                    <m:r>
                      <a:rPr lang="en-A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𝑌𝑍</m:t>
                    </m:r>
                  </m:oMath>
                </a14:m>
                <a:endParaRPr lang="en-US" dirty="0" smtClean="0">
                  <a:sym typeface="Wingdings" panose="05000000000000000000" pitchFamily="2" charset="2"/>
                </a:endParaRPr>
              </a:p>
              <a:p>
                <a:pPr lvl="1"/>
                <a:r>
                  <a:rPr lang="en-US" dirty="0" smtClean="0">
                    <a:sym typeface="Wingdings" panose="05000000000000000000" pitchFamily="2" charset="2"/>
                  </a:rPr>
                  <a:t>Decomposition: 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𝑋</m:t>
                    </m:r>
                    <m:r>
                      <a:rPr lang="en-A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𝑌𝑍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 ⇒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𝑋</m:t>
                        </m:r>
                        <m:r>
                          <a:rPr lang="en-A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𝑌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∧(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𝑋</m:t>
                    </m:r>
                    <m:r>
                      <a:rPr lang="en-A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𝑍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) </m:t>
                    </m:r>
                  </m:oMath>
                </a14:m>
                <a:endParaRPr lang="en-US" dirty="0" smtClean="0">
                  <a:sym typeface="Wingdings" panose="05000000000000000000" pitchFamily="2" charset="2"/>
                </a:endParaRPr>
              </a:p>
              <a:p>
                <a:pPr lvl="1"/>
                <a:r>
                  <a:rPr lang="en-US" dirty="0" smtClean="0">
                    <a:sym typeface="Wingdings" panose="05000000000000000000" pitchFamily="2" charset="2"/>
                  </a:rPr>
                  <a:t>Pseudo-Transitivity: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𝑋</m:t>
                        </m:r>
                        <m:r>
                          <a:rPr lang="en-A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𝑌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∧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𝑌𝑊</m:t>
                        </m:r>
                        <m:r>
                          <a:rPr lang="en-A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𝑍</m:t>
                        </m:r>
                      </m:e>
                    </m:d>
                    <m:r>
                      <a:rPr lang="en-A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𝑋𝑊</m:t>
                    </m:r>
                    <m:r>
                      <a:rPr lang="en-A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𝑍</m:t>
                    </m:r>
                  </m:oMath>
                </a14:m>
                <a:r>
                  <a:rPr lang="en-US" dirty="0" smtClean="0">
                    <a:sym typeface="Wingdings" panose="05000000000000000000" pitchFamily="2" charset="2"/>
                  </a:rPr>
                  <a:t>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69" t="-617" b="-9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Normalization</a:t>
            </a:r>
          </a:p>
        </p:txBody>
      </p:sp>
      <p:sp>
        <p:nvSpPr>
          <p:cNvPr id="5" name="Oval 4"/>
          <p:cNvSpPr/>
          <p:nvPr/>
        </p:nvSpPr>
        <p:spPr>
          <a:xfrm>
            <a:off x="6551526" y="1446966"/>
            <a:ext cx="2358606" cy="1477108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Super key</a:t>
            </a:r>
          </a:p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6682155" y="1784503"/>
            <a:ext cx="2080008" cy="1139571"/>
          </a:xfrm>
          <a:prstGeom prst="ellipse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Candidate Key</a:t>
            </a:r>
          </a:p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6983064" y="2250794"/>
            <a:ext cx="1495529" cy="676284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Primary key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551526" y="4833254"/>
            <a:ext cx="2479187" cy="86177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Example: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lvl="1" algn="ctr"/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(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J# </a:t>
            </a:r>
            <a:r>
              <a:rPr lang="en-AT" sz="16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sz="1600" b="1" dirty="0" err="1" smtClean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JDesc</a:t>
            </a: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,</a:t>
            </a: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J# </a:t>
            </a:r>
            <a:r>
              <a:rPr lang="en-AT" sz="16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sz="1600" b="1" dirty="0" err="1" smtClean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Mgr</a:t>
            </a: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)</a:t>
            </a:r>
          </a:p>
          <a:p>
            <a:pPr marL="0" lvl="1" algn="ctr"/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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(J# </a:t>
            </a:r>
            <a:r>
              <a:rPr lang="en-AT" sz="16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{</a:t>
            </a:r>
            <a:r>
              <a:rPr lang="en-US" sz="1600" b="1" dirty="0" err="1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JDesc,Mgr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}) </a:t>
            </a:r>
            <a:endParaRPr lang="en-US" sz="1600" dirty="0" smtClean="0"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660285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Normal Form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Definition and Approach</a:t>
            </a:r>
          </a:p>
          <a:p>
            <a:pPr lvl="1"/>
            <a:r>
              <a:rPr lang="en-US" dirty="0"/>
              <a:t>Relation is in </a:t>
            </a:r>
            <a:r>
              <a:rPr lang="en-US" dirty="0" smtClean="0"/>
              <a:t>2NF </a:t>
            </a:r>
            <a:r>
              <a:rPr lang="en-US" dirty="0"/>
              <a:t>if </a:t>
            </a:r>
            <a:r>
              <a:rPr lang="en-US" dirty="0" smtClean="0"/>
              <a:t>it’s </a:t>
            </a:r>
            <a:r>
              <a:rPr lang="en-US" b="1" dirty="0" smtClean="0">
                <a:solidFill>
                  <a:schemeClr val="accent1"/>
                </a:solidFill>
              </a:rPr>
              <a:t>in 1NF</a:t>
            </a:r>
            <a:r>
              <a:rPr lang="en-US" dirty="0" smtClean="0"/>
              <a:t> and every </a:t>
            </a:r>
            <a:br>
              <a:rPr lang="en-US" dirty="0" smtClean="0"/>
            </a:br>
            <a:r>
              <a:rPr lang="en-US" dirty="0" smtClean="0"/>
              <a:t>non-key attribute </a:t>
            </a:r>
            <a:r>
              <a:rPr lang="en-US" b="1" dirty="0" smtClean="0">
                <a:solidFill>
                  <a:schemeClr val="accent1"/>
                </a:solidFill>
              </a:rPr>
              <a:t>fully functional dependent</a:t>
            </a:r>
            <a:r>
              <a:rPr lang="en-US" dirty="0" smtClean="0"/>
              <a:t> from every candidate key</a:t>
            </a:r>
          </a:p>
          <a:p>
            <a:pPr marL="457200" lvl="1" indent="0">
              <a:buNone/>
            </a:pPr>
            <a:r>
              <a:rPr lang="en-AT" b="1" dirty="0" smtClean="0">
                <a:solidFill>
                  <a:srgbClr val="7889FB"/>
                </a:solidFill>
                <a:sym typeface="Wingdings" panose="05000000000000000000" pitchFamily="2" charset="2"/>
              </a:rPr>
              <a:t></a:t>
            </a:r>
            <a:r>
              <a:rPr lang="en-US" b="1" dirty="0" smtClean="0">
                <a:solidFill>
                  <a:srgbClr val="7889FB"/>
                </a:solidFill>
                <a:sym typeface="Wingdings" panose="05000000000000000000" pitchFamily="2" charset="2"/>
              </a:rPr>
              <a:t> Split </a:t>
            </a:r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relations with 1:N and M:N </a:t>
            </a:r>
            <a:r>
              <a:rPr lang="en-US" b="1" dirty="0" smtClean="0">
                <a:solidFill>
                  <a:srgbClr val="7889FB"/>
                </a:solidFill>
                <a:sym typeface="Wingdings" panose="05000000000000000000" pitchFamily="2" charset="2"/>
              </a:rPr>
              <a:t>relationships (lossless)</a:t>
            </a:r>
          </a:p>
          <a:p>
            <a:pPr marL="457200" lvl="1" indent="0">
              <a:buNone/>
            </a:pPr>
            <a:endParaRPr lang="en-US" sz="700" b="1" dirty="0">
              <a:solidFill>
                <a:srgbClr val="7889FB"/>
              </a:solidFill>
            </a:endParaRPr>
          </a:p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Normalization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0524970"/>
              </p:ext>
            </p:extLst>
          </p:nvPr>
        </p:nvGraphicFramePr>
        <p:xfrm>
          <a:off x="3687013" y="3788225"/>
          <a:ext cx="2130983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4020">
                  <a:extLst>
                    <a:ext uri="{9D8B030D-6E8A-4147-A177-3AD203B41FA5}">
                      <a16:colId xmlns:a16="http://schemas.microsoft.com/office/drawing/2014/main" val="3699226359"/>
                    </a:ext>
                  </a:extLst>
                </a:gridCol>
                <a:gridCol w="723481">
                  <a:extLst>
                    <a:ext uri="{9D8B030D-6E8A-4147-A177-3AD203B41FA5}">
                      <a16:colId xmlns:a16="http://schemas.microsoft.com/office/drawing/2014/main" val="2443052960"/>
                    </a:ext>
                  </a:extLst>
                </a:gridCol>
                <a:gridCol w="723482">
                  <a:extLst>
                    <a:ext uri="{9D8B030D-6E8A-4147-A177-3AD203B41FA5}">
                      <a16:colId xmlns:a16="http://schemas.microsoft.com/office/drawing/2014/main" val="2832574807"/>
                    </a:ext>
                  </a:extLst>
                </a:gridCol>
              </a:tblGrid>
              <a:tr h="300781">
                <a:tc>
                  <a:txBody>
                    <a:bodyPr/>
                    <a:lstStyle/>
                    <a:p>
                      <a:pPr algn="ctr"/>
                      <a:r>
                        <a:rPr lang="en-US" u="sng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P#</a:t>
                      </a:r>
                      <a:endParaRPr lang="en-US" u="sng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sng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J#</a:t>
                      </a:r>
                      <a:endParaRPr lang="en-US" u="sng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Qty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683056"/>
                  </a:ext>
                </a:extLst>
              </a:tr>
              <a:tr h="12361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203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2754728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203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73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8680987"/>
                  </a:ext>
                </a:extLst>
              </a:tr>
              <a:tr h="12361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206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33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1695313"/>
                  </a:ext>
                </a:extLst>
              </a:tr>
              <a:tr h="24214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206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29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25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6334272"/>
                  </a:ext>
                </a:extLst>
              </a:tr>
              <a:tr h="12361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206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36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3159018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3704320"/>
              </p:ext>
            </p:extLst>
          </p:nvPr>
        </p:nvGraphicFramePr>
        <p:xfrm>
          <a:off x="1000440" y="3594135"/>
          <a:ext cx="2315514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1838">
                  <a:extLst>
                    <a:ext uri="{9D8B030D-6E8A-4147-A177-3AD203B41FA5}">
                      <a16:colId xmlns:a16="http://schemas.microsoft.com/office/drawing/2014/main" val="689164546"/>
                    </a:ext>
                  </a:extLst>
                </a:gridCol>
                <a:gridCol w="771838">
                  <a:extLst>
                    <a:ext uri="{9D8B030D-6E8A-4147-A177-3AD203B41FA5}">
                      <a16:colId xmlns:a16="http://schemas.microsoft.com/office/drawing/2014/main" val="313481033"/>
                    </a:ext>
                  </a:extLst>
                </a:gridCol>
                <a:gridCol w="771838">
                  <a:extLst>
                    <a:ext uri="{9D8B030D-6E8A-4147-A177-3AD203B41FA5}">
                      <a16:colId xmlns:a16="http://schemas.microsoft.com/office/drawing/2014/main" val="1044050531"/>
                    </a:ext>
                  </a:extLst>
                </a:gridCol>
              </a:tblGrid>
              <a:tr h="225015">
                <a:tc>
                  <a:txBody>
                    <a:bodyPr/>
                    <a:lstStyle/>
                    <a:p>
                      <a:pPr algn="ctr"/>
                      <a:r>
                        <a:rPr lang="en-US" u="sng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P#</a:t>
                      </a:r>
                      <a:endParaRPr lang="en-US" u="sng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none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PDesc</a:t>
                      </a:r>
                      <a:endParaRPr lang="en-US" u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none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Qty</a:t>
                      </a:r>
                      <a:endParaRPr lang="en-US" u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0560704"/>
                  </a:ext>
                </a:extLst>
              </a:tr>
              <a:tr h="76047"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203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CAM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2933426"/>
                  </a:ext>
                </a:extLst>
              </a:tr>
              <a:tr h="22501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3899567"/>
                  </a:ext>
                </a:extLst>
              </a:tr>
              <a:tr h="76047">
                <a:tc rowSpan="3"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206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COG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155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0305186"/>
                  </a:ext>
                </a:extLst>
              </a:tr>
              <a:tr h="14896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0192430"/>
                  </a:ext>
                </a:extLst>
              </a:tr>
              <a:tr h="7604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1059702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095271" y="3225521"/>
            <a:ext cx="1537397" cy="36861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Relation Part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322495" y="2856906"/>
            <a:ext cx="1537397" cy="36861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Relation Project</a:t>
            </a:r>
          </a:p>
        </p:txBody>
      </p:sp>
      <p:cxnSp>
        <p:nvCxnSpPr>
          <p:cNvPr id="9" name="Straight Arrow Connector 8"/>
          <p:cNvCxnSpPr>
            <a:stCxn id="10" idx="2"/>
          </p:cNvCxnSpPr>
          <p:nvPr/>
        </p:nvCxnSpPr>
        <p:spPr>
          <a:xfrm flipH="1" flipV="1">
            <a:off x="3280715" y="3663491"/>
            <a:ext cx="746158" cy="128678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788224" y="3423555"/>
            <a:ext cx="477298" cy="36861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FK</a:t>
            </a: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543873"/>
              </p:ext>
            </p:extLst>
          </p:nvPr>
        </p:nvGraphicFramePr>
        <p:xfrm>
          <a:off x="6134469" y="3175790"/>
          <a:ext cx="2783485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2241">
                  <a:extLst>
                    <a:ext uri="{9D8B030D-6E8A-4147-A177-3AD203B41FA5}">
                      <a16:colId xmlns:a16="http://schemas.microsoft.com/office/drawing/2014/main" val="1534996229"/>
                    </a:ext>
                  </a:extLst>
                </a:gridCol>
                <a:gridCol w="1324323">
                  <a:extLst>
                    <a:ext uri="{9D8B030D-6E8A-4147-A177-3AD203B41FA5}">
                      <a16:colId xmlns:a16="http://schemas.microsoft.com/office/drawing/2014/main" val="2259361210"/>
                    </a:ext>
                  </a:extLst>
                </a:gridCol>
                <a:gridCol w="796921">
                  <a:extLst>
                    <a:ext uri="{9D8B030D-6E8A-4147-A177-3AD203B41FA5}">
                      <a16:colId xmlns:a16="http://schemas.microsoft.com/office/drawing/2014/main" val="261880338"/>
                    </a:ext>
                  </a:extLst>
                </a:gridCol>
              </a:tblGrid>
              <a:tr h="300781">
                <a:tc>
                  <a:txBody>
                    <a:bodyPr/>
                    <a:lstStyle/>
                    <a:p>
                      <a:pPr algn="ctr"/>
                      <a:r>
                        <a:rPr lang="en-US" u="sng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J#</a:t>
                      </a:r>
                      <a:endParaRPr lang="en-US" u="sng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JDesc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Mgr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8124095"/>
                  </a:ext>
                </a:extLst>
              </a:tr>
              <a:tr h="12361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Sorter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007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309035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73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Collator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086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5457567"/>
                  </a:ext>
                </a:extLst>
              </a:tr>
              <a:tr h="24214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29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Punch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086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6052572"/>
                  </a:ext>
                </a:extLst>
              </a:tr>
              <a:tr h="12361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36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Reader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111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3222196"/>
                  </a:ext>
                </a:extLst>
              </a:tr>
            </a:tbl>
          </a:graphicData>
        </a:graphic>
      </p:graphicFrame>
      <p:cxnSp>
        <p:nvCxnSpPr>
          <p:cNvPr id="15" name="Straight Arrow Connector 14"/>
          <p:cNvCxnSpPr>
            <a:stCxn id="5" idx="0"/>
          </p:cNvCxnSpPr>
          <p:nvPr/>
        </p:nvCxnSpPr>
        <p:spPr>
          <a:xfrm flipV="1">
            <a:off x="4752504" y="3315955"/>
            <a:ext cx="1381965" cy="472270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473187" y="3425231"/>
            <a:ext cx="477298" cy="36861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FK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946284" y="3053811"/>
            <a:ext cx="1537397" cy="36861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Relation PJ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219929" y="5084469"/>
            <a:ext cx="2602523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Split PJ and Project because </a:t>
            </a:r>
            <a:r>
              <a:rPr lang="en-US" b="1" dirty="0" smtClean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J# </a:t>
            </a:r>
            <a:r>
              <a:rPr lang="en-AT" b="1" dirty="0" smtClean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en-US" b="1" dirty="0" smtClean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{</a:t>
            </a:r>
            <a:r>
              <a:rPr lang="en-US" b="1" dirty="0" err="1" smtClean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JDesc</a:t>
            </a:r>
            <a:r>
              <a:rPr lang="en-US" b="1" dirty="0" smtClean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, </a:t>
            </a:r>
            <a:r>
              <a:rPr lang="en-US" b="1" dirty="0" err="1" smtClean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Mgr</a:t>
            </a:r>
            <a:r>
              <a:rPr lang="en-US" b="1" dirty="0" smtClean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}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instead of {P#,J#} </a:t>
            </a:r>
            <a:r>
              <a:rPr lang="en-AT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{</a:t>
            </a:r>
            <a:r>
              <a:rPr lang="en-US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JDesc</a:t>
            </a: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, </a:t>
            </a:r>
            <a:r>
              <a:rPr lang="en-US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Mgr</a:t>
            </a: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}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4722567"/>
              </p:ext>
            </p:extLst>
          </p:nvPr>
        </p:nvGraphicFramePr>
        <p:xfrm>
          <a:off x="6895390" y="1494977"/>
          <a:ext cx="198735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2450">
                  <a:extLst>
                    <a:ext uri="{9D8B030D-6E8A-4147-A177-3AD203B41FA5}">
                      <a16:colId xmlns:a16="http://schemas.microsoft.com/office/drawing/2014/main" val="3105212389"/>
                    </a:ext>
                  </a:extLst>
                </a:gridCol>
                <a:gridCol w="662450">
                  <a:extLst>
                    <a:ext uri="{9D8B030D-6E8A-4147-A177-3AD203B41FA5}">
                      <a16:colId xmlns:a16="http://schemas.microsoft.com/office/drawing/2014/main" val="2093564677"/>
                    </a:ext>
                  </a:extLst>
                </a:gridCol>
                <a:gridCol w="662450">
                  <a:extLst>
                    <a:ext uri="{9D8B030D-6E8A-4147-A177-3AD203B41FA5}">
                      <a16:colId xmlns:a16="http://schemas.microsoft.com/office/drawing/2014/main" val="1075496946"/>
                    </a:ext>
                  </a:extLst>
                </a:gridCol>
              </a:tblGrid>
              <a:tr h="300781">
                <a:tc>
                  <a:txBody>
                    <a:bodyPr/>
                    <a:lstStyle/>
                    <a:p>
                      <a:pPr algn="ctr"/>
                      <a:r>
                        <a:rPr lang="en-US" u="sng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</a:t>
                      </a:r>
                      <a:endParaRPr lang="en-US" u="sng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5512860"/>
                  </a:ext>
                </a:extLst>
              </a:tr>
            </a:tbl>
          </a:graphicData>
        </a:graphic>
      </p:graphicFrame>
      <p:cxnSp>
        <p:nvCxnSpPr>
          <p:cNvPr id="40" name="Straight Arrow Connector 39"/>
          <p:cNvCxnSpPr/>
          <p:nvPr/>
        </p:nvCxnSpPr>
        <p:spPr>
          <a:xfrm>
            <a:off x="8561192" y="1256041"/>
            <a:ext cx="0" cy="248984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7909728" y="1257715"/>
            <a:ext cx="0" cy="248984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7226438" y="1245993"/>
            <a:ext cx="0" cy="248984"/>
          </a:xfrm>
          <a:prstGeom prst="straightConnector1">
            <a:avLst/>
          </a:prstGeom>
          <a:ln w="19050">
            <a:solidFill>
              <a:srgbClr val="7889FB"/>
            </a:solidFill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7226438" y="1256041"/>
            <a:ext cx="1334754" cy="1674"/>
          </a:xfrm>
          <a:prstGeom prst="straightConnector1">
            <a:avLst/>
          </a:prstGeom>
          <a:ln w="19050">
            <a:solidFill>
              <a:srgbClr val="7889FB"/>
            </a:solidFill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4110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  <p:bldP spid="18" grpId="0"/>
      <p:bldP spid="23" grpId="0"/>
      <p:bldP spid="2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Normal Form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Definition and Approach</a:t>
            </a:r>
          </a:p>
          <a:p>
            <a:pPr lvl="1"/>
            <a:r>
              <a:rPr lang="en-US" dirty="0"/>
              <a:t>Relation is in </a:t>
            </a:r>
            <a:r>
              <a:rPr lang="en-US" dirty="0" smtClean="0"/>
              <a:t>3NF </a:t>
            </a:r>
            <a:r>
              <a:rPr lang="en-US" dirty="0"/>
              <a:t>if it’s </a:t>
            </a:r>
            <a:r>
              <a:rPr lang="en-US" b="1" dirty="0">
                <a:solidFill>
                  <a:schemeClr val="accent1"/>
                </a:solidFill>
              </a:rPr>
              <a:t>in </a:t>
            </a:r>
            <a:r>
              <a:rPr lang="en-US" b="1" dirty="0" smtClean="0">
                <a:solidFill>
                  <a:schemeClr val="accent1"/>
                </a:solidFill>
              </a:rPr>
              <a:t>2NF</a:t>
            </a:r>
            <a:r>
              <a:rPr lang="en-US" dirty="0" smtClean="0"/>
              <a:t> </a:t>
            </a:r>
            <a:r>
              <a:rPr lang="en-US" dirty="0"/>
              <a:t>and every non-key attribute </a:t>
            </a:r>
            <a:r>
              <a:rPr lang="en-US" dirty="0" smtClean="0"/>
              <a:t>is </a:t>
            </a:r>
            <a:r>
              <a:rPr lang="en-US" b="1" dirty="0" smtClean="0">
                <a:solidFill>
                  <a:schemeClr val="accent1"/>
                </a:solidFill>
              </a:rPr>
              <a:t>non-transitively dependent</a:t>
            </a:r>
            <a:r>
              <a:rPr lang="en-US" dirty="0" smtClean="0"/>
              <a:t> </a:t>
            </a:r>
            <a:r>
              <a:rPr lang="en-US" dirty="0"/>
              <a:t>from every candidate </a:t>
            </a:r>
            <a:r>
              <a:rPr lang="en-US" dirty="0" smtClean="0"/>
              <a:t>key (</a:t>
            </a:r>
            <a:r>
              <a:rPr lang="en-AT" dirty="0" smtClean="0">
                <a:sym typeface="Wingdings" panose="05000000000000000000" pitchFamily="2" charset="2"/>
              </a:rPr>
              <a:t>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smtClean="0"/>
              <a:t>no non-key dependencies)</a:t>
            </a:r>
          </a:p>
          <a:p>
            <a:pPr marL="457200" lvl="1" indent="0">
              <a:buNone/>
            </a:pPr>
            <a:r>
              <a:rPr lang="en-AT" b="1" dirty="0">
                <a:solidFill>
                  <a:srgbClr val="7889FB"/>
                </a:solidFill>
                <a:sym typeface="Wingdings" panose="05000000000000000000" pitchFamily="2" charset="2"/>
              </a:rPr>
              <a:t></a:t>
            </a:r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 Split relations with 1:N and M:N relationships (lossless</a:t>
            </a:r>
            <a:r>
              <a:rPr lang="en-US" b="1" dirty="0" smtClean="0">
                <a:solidFill>
                  <a:srgbClr val="7889FB"/>
                </a:solidFill>
                <a:sym typeface="Wingdings" panose="05000000000000000000" pitchFamily="2" charset="2"/>
              </a:rPr>
              <a:t>)</a:t>
            </a:r>
            <a:endParaRPr lang="en-US" dirty="0" smtClean="0"/>
          </a:p>
          <a:p>
            <a:pPr lvl="1"/>
            <a:r>
              <a:rPr lang="en-US" dirty="0" smtClean="0"/>
              <a:t>Preserves all dependencies but might still contain anomalies (</a:t>
            </a:r>
            <a:r>
              <a:rPr lang="en-AT" dirty="0" smtClean="0">
                <a:sym typeface="Wingdings" panose="05000000000000000000" pitchFamily="2" charset="2"/>
              </a:rPr>
              <a:t></a:t>
            </a:r>
            <a:r>
              <a:rPr lang="en-US" dirty="0" smtClean="0">
                <a:sym typeface="Wingdings" panose="05000000000000000000" pitchFamily="2" charset="2"/>
              </a:rPr>
              <a:t> BCNF</a:t>
            </a:r>
            <a:r>
              <a:rPr lang="en-US" dirty="0" smtClean="0"/>
              <a:t>)</a:t>
            </a:r>
          </a:p>
          <a:p>
            <a:pPr lvl="1"/>
            <a:endParaRPr lang="en-US" sz="700" dirty="0"/>
          </a:p>
          <a:p>
            <a:r>
              <a:rPr lang="en-US" dirty="0" smtClean="0"/>
              <a:t>Example </a:t>
            </a:r>
            <a:br>
              <a:rPr lang="en-US" dirty="0" smtClean="0"/>
            </a:br>
            <a:r>
              <a:rPr lang="en-US" dirty="0" smtClean="0">
                <a:solidFill>
                  <a:schemeClr val="accent1"/>
                </a:solidFill>
              </a:rPr>
              <a:t>NOT in 3NF</a:t>
            </a:r>
            <a:endParaRPr lang="en-US" dirty="0">
              <a:solidFill>
                <a:schemeClr val="accent1"/>
              </a:solidFill>
            </a:endParaRPr>
          </a:p>
          <a:p>
            <a:pPr lvl="1"/>
            <a:r>
              <a:rPr lang="en-US" b="1" dirty="0" smtClean="0">
                <a:solidFill>
                  <a:srgbClr val="7889FB"/>
                </a:solidFill>
              </a:rPr>
              <a:t>E# </a:t>
            </a:r>
            <a:r>
              <a:rPr lang="en-AT" b="1" dirty="0" smtClean="0">
                <a:solidFill>
                  <a:srgbClr val="7889FB"/>
                </a:solidFill>
                <a:sym typeface="Wingdings" panose="05000000000000000000" pitchFamily="2" charset="2"/>
              </a:rPr>
              <a:t></a:t>
            </a:r>
            <a:r>
              <a:rPr lang="en-US" b="1" dirty="0" smtClean="0">
                <a:solidFill>
                  <a:srgbClr val="7889FB"/>
                </a:solidFill>
                <a:sym typeface="Wingdings" panose="05000000000000000000" pitchFamily="2" charset="2"/>
              </a:rPr>
              <a:t> D#</a:t>
            </a:r>
            <a:endParaRPr lang="en-US" b="1" dirty="0" smtClean="0">
              <a:solidFill>
                <a:srgbClr val="7889FB"/>
              </a:solidFill>
            </a:endParaRPr>
          </a:p>
          <a:p>
            <a:pPr lvl="1"/>
            <a:r>
              <a:rPr lang="en-US" b="1" dirty="0" smtClean="0">
                <a:solidFill>
                  <a:schemeClr val="accent1"/>
                </a:solidFill>
              </a:rPr>
              <a:t>D#</a:t>
            </a:r>
            <a:r>
              <a:rPr lang="en-AT" b="1" dirty="0" smtClean="0">
                <a:solidFill>
                  <a:schemeClr val="accent1"/>
                </a:solidFill>
                <a:sym typeface="Wingdings" panose="05000000000000000000" pitchFamily="2" charset="2"/>
              </a:rPr>
              <a:t></a:t>
            </a:r>
            <a:r>
              <a:rPr lang="en-US" b="1" dirty="0" err="1" smtClean="0">
                <a:solidFill>
                  <a:schemeClr val="accent1"/>
                </a:solidFill>
                <a:sym typeface="Wingdings" panose="05000000000000000000" pitchFamily="2" charset="2"/>
              </a:rPr>
              <a:t>DMgr</a:t>
            </a:r>
            <a:endParaRPr lang="en-US" b="1" dirty="0" smtClean="0">
              <a:solidFill>
                <a:schemeClr val="accent1"/>
              </a:solidFill>
              <a:sym typeface="Wingdings" panose="05000000000000000000" pitchFamily="2" charset="2"/>
            </a:endParaRPr>
          </a:p>
          <a:p>
            <a:pPr lvl="1"/>
            <a:r>
              <a:rPr lang="en-US" b="1" dirty="0" smtClean="0">
                <a:solidFill>
                  <a:schemeClr val="accent1"/>
                </a:solidFill>
                <a:sym typeface="Wingdings" panose="05000000000000000000" pitchFamily="2" charset="2"/>
              </a:rPr>
              <a:t>D#</a:t>
            </a:r>
            <a:r>
              <a:rPr lang="en-AT" b="1" dirty="0" smtClean="0">
                <a:solidFill>
                  <a:schemeClr val="accent1"/>
                </a:solidFill>
                <a:sym typeface="Wingdings" panose="05000000000000000000" pitchFamily="2" charset="2"/>
              </a:rPr>
              <a:t></a:t>
            </a:r>
            <a:r>
              <a:rPr lang="en-US" b="1" dirty="0" err="1" smtClean="0">
                <a:solidFill>
                  <a:schemeClr val="accent1"/>
                </a:solidFill>
                <a:sym typeface="Wingdings" panose="05000000000000000000" pitchFamily="2" charset="2"/>
              </a:rPr>
              <a:t>CType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Normalization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4525444"/>
              </p:ext>
            </p:extLst>
          </p:nvPr>
        </p:nvGraphicFramePr>
        <p:xfrm>
          <a:off x="3326004" y="3432785"/>
          <a:ext cx="5265335" cy="27070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3067">
                  <a:extLst>
                    <a:ext uri="{9D8B030D-6E8A-4147-A177-3AD203B41FA5}">
                      <a16:colId xmlns:a16="http://schemas.microsoft.com/office/drawing/2014/main" val="3597529000"/>
                    </a:ext>
                  </a:extLst>
                </a:gridCol>
                <a:gridCol w="1053067">
                  <a:extLst>
                    <a:ext uri="{9D8B030D-6E8A-4147-A177-3AD203B41FA5}">
                      <a16:colId xmlns:a16="http://schemas.microsoft.com/office/drawing/2014/main" val="2895233488"/>
                    </a:ext>
                  </a:extLst>
                </a:gridCol>
                <a:gridCol w="1053067">
                  <a:extLst>
                    <a:ext uri="{9D8B030D-6E8A-4147-A177-3AD203B41FA5}">
                      <a16:colId xmlns:a16="http://schemas.microsoft.com/office/drawing/2014/main" val="978852170"/>
                    </a:ext>
                  </a:extLst>
                </a:gridCol>
                <a:gridCol w="1053067">
                  <a:extLst>
                    <a:ext uri="{9D8B030D-6E8A-4147-A177-3AD203B41FA5}">
                      <a16:colId xmlns:a16="http://schemas.microsoft.com/office/drawing/2014/main" val="3699226359"/>
                    </a:ext>
                  </a:extLst>
                </a:gridCol>
                <a:gridCol w="1053067">
                  <a:extLst>
                    <a:ext uri="{9D8B030D-6E8A-4147-A177-3AD203B41FA5}">
                      <a16:colId xmlns:a16="http://schemas.microsoft.com/office/drawing/2014/main" val="2011941081"/>
                    </a:ext>
                  </a:extLst>
                </a:gridCol>
              </a:tblGrid>
              <a:tr h="300781">
                <a:tc>
                  <a:txBody>
                    <a:bodyPr/>
                    <a:lstStyle/>
                    <a:p>
                      <a:pPr algn="ctr"/>
                      <a:r>
                        <a:rPr lang="en-US" u="sng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E#</a:t>
                      </a:r>
                      <a:endParaRPr lang="en-US" u="sng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none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JCode</a:t>
                      </a:r>
                      <a:endParaRPr lang="en-US" u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none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D#</a:t>
                      </a:r>
                      <a:endParaRPr lang="en-US" u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DMgr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CType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321683056"/>
                  </a:ext>
                </a:extLst>
              </a:tr>
              <a:tr h="300781">
                <a:tc>
                  <a:txBody>
                    <a:bodyPr/>
                    <a:lstStyle/>
                    <a:p>
                      <a:pPr algn="ctr"/>
                      <a:r>
                        <a:rPr lang="en-US" u="none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US" u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none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  <a:endParaRPr lang="en-US" u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none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X</a:t>
                      </a:r>
                      <a:endParaRPr lang="en-US" u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2942842809"/>
                  </a:ext>
                </a:extLst>
              </a:tr>
              <a:tr h="300781">
                <a:tc>
                  <a:txBody>
                    <a:bodyPr/>
                    <a:lstStyle/>
                    <a:p>
                      <a:pPr algn="ctr"/>
                      <a:r>
                        <a:rPr lang="en-US" u="none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US" u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none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</a:t>
                      </a:r>
                      <a:endParaRPr lang="en-US" u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none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X</a:t>
                      </a:r>
                      <a:endParaRPr lang="en-US" u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2276455844"/>
                  </a:ext>
                </a:extLst>
              </a:tr>
              <a:tr h="300781">
                <a:tc>
                  <a:txBody>
                    <a:bodyPr/>
                    <a:lstStyle/>
                    <a:p>
                      <a:pPr algn="ctr"/>
                      <a:r>
                        <a:rPr lang="en-US" u="none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en-US" u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none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  <a:endParaRPr lang="en-US" u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none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</a:t>
                      </a:r>
                      <a:endParaRPr lang="en-US" u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3263008300"/>
                  </a:ext>
                </a:extLst>
              </a:tr>
              <a:tr h="300781">
                <a:tc>
                  <a:txBody>
                    <a:bodyPr/>
                    <a:lstStyle/>
                    <a:p>
                      <a:pPr algn="ctr"/>
                      <a:r>
                        <a:rPr lang="en-US" u="none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endParaRPr lang="en-US" u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none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</a:t>
                      </a:r>
                      <a:endParaRPr lang="en-US" u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none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X</a:t>
                      </a:r>
                      <a:endParaRPr lang="en-US" u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2134489162"/>
                  </a:ext>
                </a:extLst>
              </a:tr>
              <a:tr h="300781">
                <a:tc>
                  <a:txBody>
                    <a:bodyPr/>
                    <a:lstStyle/>
                    <a:p>
                      <a:pPr algn="ctr"/>
                      <a:r>
                        <a:rPr lang="en-US" u="none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  <a:endParaRPr lang="en-US" u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none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</a:t>
                      </a:r>
                      <a:endParaRPr lang="en-US" u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none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</a:t>
                      </a:r>
                      <a:endParaRPr lang="en-US" u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298122315"/>
                  </a:ext>
                </a:extLst>
              </a:tr>
              <a:tr h="300781">
                <a:tc>
                  <a:txBody>
                    <a:bodyPr/>
                    <a:lstStyle/>
                    <a:p>
                      <a:pPr algn="ctr"/>
                      <a:r>
                        <a:rPr lang="en-US" u="none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  <a:endParaRPr lang="en-US" u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none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</a:t>
                      </a:r>
                      <a:endParaRPr lang="en-US" u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none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</a:t>
                      </a:r>
                      <a:endParaRPr lang="en-US" u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810255191"/>
                  </a:ext>
                </a:extLst>
              </a:tr>
              <a:tr h="300781">
                <a:tc>
                  <a:txBody>
                    <a:bodyPr/>
                    <a:lstStyle/>
                    <a:p>
                      <a:pPr algn="ctr"/>
                      <a:r>
                        <a:rPr lang="en-US" u="none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  <a:endParaRPr lang="en-US" u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none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  <a:endParaRPr lang="en-US" u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none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</a:t>
                      </a:r>
                      <a:endParaRPr lang="en-US" u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3768964367"/>
                  </a:ext>
                </a:extLst>
              </a:tr>
              <a:tr h="300781">
                <a:tc>
                  <a:txBody>
                    <a:bodyPr/>
                    <a:lstStyle/>
                    <a:p>
                      <a:pPr algn="ctr"/>
                      <a:r>
                        <a:rPr lang="en-US" u="none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  <a:endParaRPr lang="en-US" u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none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</a:t>
                      </a:r>
                      <a:endParaRPr lang="en-US" u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none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</a:t>
                      </a:r>
                      <a:endParaRPr lang="en-US" u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314839889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5405230" y="3352404"/>
            <a:ext cx="3226301" cy="2867525"/>
          </a:xfrm>
          <a:prstGeom prst="rect">
            <a:avLst/>
          </a:prstGeom>
          <a:noFill/>
          <a:ln w="19050">
            <a:solidFill>
              <a:srgbClr val="7889F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34422" y="3074219"/>
            <a:ext cx="1784385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Relation Employee</a:t>
            </a:r>
          </a:p>
        </p:txBody>
      </p:sp>
    </p:spTree>
    <p:extLst>
      <p:ext uri="{BB962C8B-B14F-4D97-AF65-F5344CB8AC3E}">
        <p14:creationId xmlns:p14="http://schemas.microsoft.com/office/powerpoint/2010/main" val="3057161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Normal Form,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Normalization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4502748"/>
              </p:ext>
            </p:extLst>
          </p:nvPr>
        </p:nvGraphicFramePr>
        <p:xfrm>
          <a:off x="984739" y="2207229"/>
          <a:ext cx="3159201" cy="27070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3067">
                  <a:extLst>
                    <a:ext uri="{9D8B030D-6E8A-4147-A177-3AD203B41FA5}">
                      <a16:colId xmlns:a16="http://schemas.microsoft.com/office/drawing/2014/main" val="3597529000"/>
                    </a:ext>
                  </a:extLst>
                </a:gridCol>
                <a:gridCol w="1053067">
                  <a:extLst>
                    <a:ext uri="{9D8B030D-6E8A-4147-A177-3AD203B41FA5}">
                      <a16:colId xmlns:a16="http://schemas.microsoft.com/office/drawing/2014/main" val="2895233488"/>
                    </a:ext>
                  </a:extLst>
                </a:gridCol>
                <a:gridCol w="1053067">
                  <a:extLst>
                    <a:ext uri="{9D8B030D-6E8A-4147-A177-3AD203B41FA5}">
                      <a16:colId xmlns:a16="http://schemas.microsoft.com/office/drawing/2014/main" val="978852170"/>
                    </a:ext>
                  </a:extLst>
                </a:gridCol>
              </a:tblGrid>
              <a:tr h="300781">
                <a:tc>
                  <a:txBody>
                    <a:bodyPr/>
                    <a:lstStyle/>
                    <a:p>
                      <a:pPr algn="ctr"/>
                      <a:r>
                        <a:rPr lang="en-US" u="sng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E#</a:t>
                      </a:r>
                      <a:endParaRPr lang="en-US" u="sng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none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JCode</a:t>
                      </a:r>
                      <a:endParaRPr lang="en-US" u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none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D#</a:t>
                      </a:r>
                      <a:endParaRPr lang="en-US" u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321683056"/>
                  </a:ext>
                </a:extLst>
              </a:tr>
              <a:tr h="300781">
                <a:tc>
                  <a:txBody>
                    <a:bodyPr/>
                    <a:lstStyle/>
                    <a:p>
                      <a:pPr algn="ctr"/>
                      <a:r>
                        <a:rPr lang="en-US" u="none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US" u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none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  <a:endParaRPr lang="en-US" u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none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X</a:t>
                      </a:r>
                      <a:endParaRPr lang="en-US" u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2942842809"/>
                  </a:ext>
                </a:extLst>
              </a:tr>
              <a:tr h="300781">
                <a:tc>
                  <a:txBody>
                    <a:bodyPr/>
                    <a:lstStyle/>
                    <a:p>
                      <a:pPr algn="ctr"/>
                      <a:r>
                        <a:rPr lang="en-US" u="none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US" u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none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</a:t>
                      </a:r>
                      <a:endParaRPr lang="en-US" u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none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X</a:t>
                      </a:r>
                      <a:endParaRPr lang="en-US" u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2276455844"/>
                  </a:ext>
                </a:extLst>
              </a:tr>
              <a:tr h="300781">
                <a:tc>
                  <a:txBody>
                    <a:bodyPr/>
                    <a:lstStyle/>
                    <a:p>
                      <a:pPr algn="ctr"/>
                      <a:r>
                        <a:rPr lang="en-US" u="none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en-US" u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none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  <a:endParaRPr lang="en-US" u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none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</a:t>
                      </a:r>
                      <a:endParaRPr lang="en-US" u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3263008300"/>
                  </a:ext>
                </a:extLst>
              </a:tr>
              <a:tr h="300781">
                <a:tc>
                  <a:txBody>
                    <a:bodyPr/>
                    <a:lstStyle/>
                    <a:p>
                      <a:pPr algn="ctr"/>
                      <a:r>
                        <a:rPr lang="en-US" u="none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endParaRPr lang="en-US" u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none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</a:t>
                      </a:r>
                      <a:endParaRPr lang="en-US" u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none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X</a:t>
                      </a:r>
                      <a:endParaRPr lang="en-US" u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2134489162"/>
                  </a:ext>
                </a:extLst>
              </a:tr>
              <a:tr h="300781">
                <a:tc>
                  <a:txBody>
                    <a:bodyPr/>
                    <a:lstStyle/>
                    <a:p>
                      <a:pPr algn="ctr"/>
                      <a:r>
                        <a:rPr lang="en-US" u="none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  <a:endParaRPr lang="en-US" u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none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</a:t>
                      </a:r>
                      <a:endParaRPr lang="en-US" u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none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</a:t>
                      </a:r>
                      <a:endParaRPr lang="en-US" u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298122315"/>
                  </a:ext>
                </a:extLst>
              </a:tr>
              <a:tr h="300781">
                <a:tc>
                  <a:txBody>
                    <a:bodyPr/>
                    <a:lstStyle/>
                    <a:p>
                      <a:pPr algn="ctr"/>
                      <a:r>
                        <a:rPr lang="en-US" u="none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  <a:endParaRPr lang="en-US" u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none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</a:t>
                      </a:r>
                      <a:endParaRPr lang="en-US" u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none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</a:t>
                      </a:r>
                      <a:endParaRPr lang="en-US" u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810255191"/>
                  </a:ext>
                </a:extLst>
              </a:tr>
              <a:tr h="300781">
                <a:tc>
                  <a:txBody>
                    <a:bodyPr/>
                    <a:lstStyle/>
                    <a:p>
                      <a:pPr algn="ctr"/>
                      <a:r>
                        <a:rPr lang="en-US" u="none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  <a:endParaRPr lang="en-US" u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none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  <a:endParaRPr lang="en-US" u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none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</a:t>
                      </a:r>
                      <a:endParaRPr lang="en-US" u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3768964367"/>
                  </a:ext>
                </a:extLst>
              </a:tr>
              <a:tr h="300781">
                <a:tc>
                  <a:txBody>
                    <a:bodyPr/>
                    <a:lstStyle/>
                    <a:p>
                      <a:pPr algn="ctr"/>
                      <a:r>
                        <a:rPr lang="en-US" u="none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  <a:endParaRPr lang="en-US" u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none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</a:t>
                      </a:r>
                      <a:endParaRPr lang="en-US" u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none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</a:t>
                      </a:r>
                      <a:endParaRPr lang="en-US" u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314839889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073540" y="1828228"/>
            <a:ext cx="1784385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Relation Employee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398046"/>
              </p:ext>
            </p:extLst>
          </p:nvPr>
        </p:nvGraphicFramePr>
        <p:xfrm>
          <a:off x="5085514" y="2207229"/>
          <a:ext cx="3159201" cy="12031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3067">
                  <a:extLst>
                    <a:ext uri="{9D8B030D-6E8A-4147-A177-3AD203B41FA5}">
                      <a16:colId xmlns:a16="http://schemas.microsoft.com/office/drawing/2014/main" val="3059764532"/>
                    </a:ext>
                  </a:extLst>
                </a:gridCol>
                <a:gridCol w="1053067">
                  <a:extLst>
                    <a:ext uri="{9D8B030D-6E8A-4147-A177-3AD203B41FA5}">
                      <a16:colId xmlns:a16="http://schemas.microsoft.com/office/drawing/2014/main" val="3199138210"/>
                    </a:ext>
                  </a:extLst>
                </a:gridCol>
                <a:gridCol w="1053067">
                  <a:extLst>
                    <a:ext uri="{9D8B030D-6E8A-4147-A177-3AD203B41FA5}">
                      <a16:colId xmlns:a16="http://schemas.microsoft.com/office/drawing/2014/main" val="2152337938"/>
                    </a:ext>
                  </a:extLst>
                </a:gridCol>
              </a:tblGrid>
              <a:tr h="300781">
                <a:tc>
                  <a:txBody>
                    <a:bodyPr/>
                    <a:lstStyle/>
                    <a:p>
                      <a:pPr algn="ctr"/>
                      <a:r>
                        <a:rPr lang="en-US" u="sng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D#</a:t>
                      </a:r>
                      <a:endParaRPr lang="en-US" u="sng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DMgr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CType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80260741"/>
                  </a:ext>
                </a:extLst>
              </a:tr>
              <a:tr h="300781">
                <a:tc>
                  <a:txBody>
                    <a:bodyPr/>
                    <a:lstStyle/>
                    <a:p>
                      <a:pPr algn="ctr"/>
                      <a:r>
                        <a:rPr lang="en-US" u="none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X</a:t>
                      </a:r>
                      <a:endParaRPr lang="en-US" u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769766511"/>
                  </a:ext>
                </a:extLst>
              </a:tr>
              <a:tr h="300781">
                <a:tc>
                  <a:txBody>
                    <a:bodyPr/>
                    <a:lstStyle/>
                    <a:p>
                      <a:pPr algn="ctr"/>
                      <a:r>
                        <a:rPr lang="en-US" u="none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</a:t>
                      </a:r>
                      <a:endParaRPr lang="en-US" u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3851195472"/>
                  </a:ext>
                </a:extLst>
              </a:tr>
              <a:tr h="300781">
                <a:tc>
                  <a:txBody>
                    <a:bodyPr/>
                    <a:lstStyle/>
                    <a:p>
                      <a:pPr algn="ctr"/>
                      <a:r>
                        <a:rPr lang="en-US" u="none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</a:t>
                      </a:r>
                      <a:endParaRPr lang="en-US" u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3873321020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164894" y="1829329"/>
            <a:ext cx="2039774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Relation Department</a:t>
            </a:r>
          </a:p>
        </p:txBody>
      </p:sp>
      <p:sp>
        <p:nvSpPr>
          <p:cNvPr id="16" name="Diamond 15"/>
          <p:cNvSpPr/>
          <p:nvPr/>
        </p:nvSpPr>
        <p:spPr>
          <a:xfrm>
            <a:off x="6615221" y="737680"/>
            <a:ext cx="778345" cy="482123"/>
          </a:xfrm>
          <a:prstGeom prst="diamond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ED</a:t>
            </a:r>
            <a:endParaRPr lang="en-US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621365" y="802956"/>
            <a:ext cx="1299641" cy="359707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Department</a:t>
            </a:r>
            <a:endParaRPr lang="en-US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439198" y="633150"/>
            <a:ext cx="218374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092433" y="802957"/>
            <a:ext cx="1299641" cy="359707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Employee</a:t>
            </a:r>
            <a:endParaRPr lang="en-US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0" name="Straight Connector 19"/>
          <p:cNvCxnSpPr>
            <a:stCxn id="19" idx="3"/>
            <a:endCxn id="16" idx="1"/>
          </p:cNvCxnSpPr>
          <p:nvPr/>
        </p:nvCxnSpPr>
        <p:spPr>
          <a:xfrm flipV="1">
            <a:off x="6392074" y="978742"/>
            <a:ext cx="223147" cy="4069"/>
          </a:xfrm>
          <a:prstGeom prst="line">
            <a:avLst/>
          </a:prstGeom>
          <a:ln w="19050">
            <a:solidFill>
              <a:schemeClr val="accent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7391548" y="642478"/>
            <a:ext cx="218374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cxnSp>
        <p:nvCxnSpPr>
          <p:cNvPr id="22" name="Straight Connector 21"/>
          <p:cNvCxnSpPr>
            <a:stCxn id="16" idx="3"/>
            <a:endCxn id="17" idx="1"/>
          </p:cNvCxnSpPr>
          <p:nvPr/>
        </p:nvCxnSpPr>
        <p:spPr>
          <a:xfrm>
            <a:off x="7393566" y="978742"/>
            <a:ext cx="227799" cy="4068"/>
          </a:xfrm>
          <a:prstGeom prst="line">
            <a:avLst/>
          </a:prstGeom>
          <a:ln w="19050">
            <a:solidFill>
              <a:schemeClr val="accent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4143940" y="2347253"/>
            <a:ext cx="941574" cy="0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3382278" y="1837345"/>
            <a:ext cx="477298" cy="36861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FK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712675" y="4951481"/>
            <a:ext cx="3879182" cy="120032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AT" b="1" dirty="0" smtClean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</a:t>
            </a:r>
            <a:r>
              <a:rPr lang="en-US" b="1" dirty="0" smtClean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“</a:t>
            </a:r>
            <a:r>
              <a:rPr lang="en-US" b="1" dirty="0" err="1" smtClean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Denormalization</a:t>
            </a:r>
            <a:r>
              <a:rPr lang="en-US" b="1" dirty="0" smtClean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”: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Conscious creation of materialized views in non-3NF/2NF to improve performance</a:t>
            </a:r>
          </a:p>
          <a:p>
            <a:pPr algn="ctr"/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(primarily for read-only DBs) </a:t>
            </a:r>
          </a:p>
        </p:txBody>
      </p:sp>
      <p:cxnSp>
        <p:nvCxnSpPr>
          <p:cNvPr id="10" name="Straight Connector 9"/>
          <p:cNvCxnSpPr>
            <a:endCxn id="3" idx="3"/>
          </p:cNvCxnSpPr>
          <p:nvPr/>
        </p:nvCxnSpPr>
        <p:spPr>
          <a:xfrm flipV="1">
            <a:off x="984739" y="3781807"/>
            <a:ext cx="7933215" cy="2370003"/>
          </a:xfrm>
          <a:prstGeom prst="line">
            <a:avLst/>
          </a:prstGeom>
          <a:ln w="19050">
            <a:solidFill>
              <a:schemeClr val="tx1"/>
            </a:solidFill>
            <a:prstDash val="dash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33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(and Test Yourself </a:t>
            </a:r>
            <a:r>
              <a:rPr lang="en-US" dirty="0" smtClean="0"/>
              <a:t>#2)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Task: Assume </a:t>
            </a:r>
            <a:r>
              <a:rPr lang="en-US" dirty="0"/>
              <a:t>the functional dependency </a:t>
            </a:r>
            <a:r>
              <a:rPr lang="en-US" dirty="0" err="1">
                <a:solidFill>
                  <a:schemeClr val="accent1"/>
                </a:solidFill>
              </a:rPr>
              <a:t>City→Country</a:t>
            </a:r>
            <a:r>
              <a:rPr lang="en-US" dirty="0"/>
              <a:t>. Bring your schema </a:t>
            </a:r>
            <a:r>
              <a:rPr lang="en-US" dirty="0" smtClean="0"/>
              <a:t>into 3NF </a:t>
            </a:r>
            <a:r>
              <a:rPr lang="en-US" dirty="0"/>
              <a:t>and explain why it is in </a:t>
            </a:r>
            <a:r>
              <a:rPr lang="en-US" dirty="0" smtClean="0"/>
              <a:t>3NF </a:t>
            </a:r>
            <a:r>
              <a:rPr lang="en-US" b="0" dirty="0"/>
              <a:t>(prev. exam </a:t>
            </a:r>
            <a:r>
              <a:rPr lang="en-US" b="0" dirty="0" smtClean="0"/>
              <a:t>10/100 </a:t>
            </a:r>
            <a:r>
              <a:rPr lang="en-US" b="0" dirty="0"/>
              <a:t>points</a:t>
            </a:r>
            <a:r>
              <a:rPr lang="en-US" b="0" dirty="0" smtClean="0"/>
              <a:t>)</a:t>
            </a:r>
          </a:p>
          <a:p>
            <a:endParaRPr lang="en-US" b="0" dirty="0" smtClean="0"/>
          </a:p>
          <a:p>
            <a:endParaRPr lang="en-US" dirty="0" smtClean="0"/>
          </a:p>
          <a:p>
            <a:r>
              <a:rPr lang="en-US" dirty="0" smtClean="0"/>
              <a:t>Solution</a:t>
            </a:r>
            <a:endParaRPr lang="en-US" dirty="0"/>
          </a:p>
          <a:p>
            <a:endParaRPr lang="en-US" b="0" dirty="0" smtClean="0"/>
          </a:p>
          <a:p>
            <a:endParaRPr lang="en-US" b="0" dirty="0"/>
          </a:p>
          <a:p>
            <a:endParaRPr lang="en-US" b="0" dirty="0" smtClean="0"/>
          </a:p>
          <a:p>
            <a:pPr lvl="1"/>
            <a:r>
              <a:rPr lang="en-US" b="1" dirty="0" smtClean="0">
                <a:solidFill>
                  <a:srgbClr val="7889FB"/>
                </a:solidFill>
              </a:rPr>
              <a:t>1</a:t>
            </a:r>
            <a:r>
              <a:rPr lang="en-US" b="1" baseline="30000" dirty="0" smtClean="0">
                <a:solidFill>
                  <a:srgbClr val="7889FB"/>
                </a:solidFill>
              </a:rPr>
              <a:t>st</a:t>
            </a:r>
            <a:r>
              <a:rPr lang="en-US" b="1" dirty="0" smtClean="0">
                <a:solidFill>
                  <a:srgbClr val="7889FB"/>
                </a:solidFill>
              </a:rPr>
              <a:t> </a:t>
            </a:r>
            <a:r>
              <a:rPr lang="en-US" b="1" dirty="0">
                <a:solidFill>
                  <a:srgbClr val="7889FB"/>
                </a:solidFill>
              </a:rPr>
              <a:t>Normal Form: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/>
              <a:t>no multi-valued attributes</a:t>
            </a:r>
          </a:p>
          <a:p>
            <a:pPr lvl="2"/>
            <a:endParaRPr lang="en-US" sz="700" dirty="0"/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2</a:t>
            </a:r>
            <a:r>
              <a:rPr lang="en-US" b="1" baseline="30000" dirty="0">
                <a:solidFill>
                  <a:srgbClr val="7889FB"/>
                </a:solidFill>
              </a:rPr>
              <a:t>nd</a:t>
            </a:r>
            <a:r>
              <a:rPr lang="en-US" b="1" dirty="0">
                <a:solidFill>
                  <a:srgbClr val="7889FB"/>
                </a:solidFill>
              </a:rPr>
              <a:t> Normal Form:</a:t>
            </a:r>
            <a:r>
              <a:rPr lang="en-US" dirty="0"/>
              <a:t> all non-key </a:t>
            </a:r>
            <a:r>
              <a:rPr lang="en-US" dirty="0" smtClean="0"/>
              <a:t>attributes fully </a:t>
            </a:r>
            <a:r>
              <a:rPr lang="en-US" dirty="0"/>
              <a:t>functional dependent on </a:t>
            </a:r>
            <a:r>
              <a:rPr lang="en-US" dirty="0" smtClean="0"/>
              <a:t>PK</a:t>
            </a:r>
            <a:endParaRPr lang="en-US" dirty="0"/>
          </a:p>
          <a:p>
            <a:pPr lvl="2"/>
            <a:endParaRPr lang="en-US" sz="700" dirty="0"/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3</a:t>
            </a:r>
            <a:r>
              <a:rPr lang="en-US" b="1" baseline="30000" dirty="0">
                <a:solidFill>
                  <a:srgbClr val="7889FB"/>
                </a:solidFill>
              </a:rPr>
              <a:t>rd</a:t>
            </a:r>
            <a:r>
              <a:rPr lang="en-US" b="1" dirty="0">
                <a:solidFill>
                  <a:srgbClr val="7889FB"/>
                </a:solidFill>
              </a:rPr>
              <a:t> Normal Form:</a:t>
            </a:r>
            <a:r>
              <a:rPr lang="en-US" dirty="0"/>
              <a:t> no dependencies </a:t>
            </a:r>
            <a:r>
              <a:rPr lang="en-US" dirty="0" smtClean="0"/>
              <a:t>among </a:t>
            </a:r>
            <a:r>
              <a:rPr lang="en-US" dirty="0"/>
              <a:t>non-key attributes</a:t>
            </a:r>
          </a:p>
          <a:p>
            <a:endParaRPr lang="en-US" b="0" dirty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Normalization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045761" y="2036472"/>
            <a:ext cx="7073307" cy="33855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600" b="1" dirty="0" smtClean="0">
                <a:latin typeface="Consolas" panose="020B0609020204030204" pitchFamily="49" charset="0"/>
                <a:cs typeface="Calibri" panose="020F0502020204030204" pitchFamily="34" charset="0"/>
              </a:rPr>
              <a:t>Studio</a:t>
            </a:r>
            <a:r>
              <a:rPr lang="en-US" sz="1600" dirty="0" smtClean="0">
                <a:latin typeface="Consolas" panose="020B0609020204030204" pitchFamily="49" charset="0"/>
                <a:cs typeface="Calibri" panose="020F0502020204030204" pitchFamily="34" charset="0"/>
              </a:rPr>
              <a:t>(</a:t>
            </a:r>
            <a:r>
              <a:rPr lang="en-US" sz="1600" u="sng" dirty="0" err="1" smtClean="0">
                <a:latin typeface="Consolas" panose="020B0609020204030204" pitchFamily="49" charset="0"/>
                <a:cs typeface="Calibri" panose="020F0502020204030204" pitchFamily="34" charset="0"/>
              </a:rPr>
              <a:t>SID:int</a:t>
            </a:r>
            <a:r>
              <a:rPr lang="en-US" sz="1600" dirty="0" smtClean="0">
                <a:latin typeface="Consolas" panose="020B0609020204030204" pitchFamily="49" charset="0"/>
                <a:cs typeface="Calibri" panose="020F0502020204030204" pitchFamily="34" charset="0"/>
              </a:rPr>
              <a:t>, </a:t>
            </a:r>
            <a:r>
              <a:rPr lang="en-US" sz="1600" dirty="0" err="1" smtClean="0">
                <a:latin typeface="Consolas" panose="020B0609020204030204" pitchFamily="49" charset="0"/>
                <a:cs typeface="Calibri" panose="020F0502020204030204" pitchFamily="34" charset="0"/>
              </a:rPr>
              <a:t>City:varchar</a:t>
            </a:r>
            <a:r>
              <a:rPr lang="en-US" sz="1600" dirty="0" smtClean="0">
                <a:latin typeface="Consolas" panose="020B0609020204030204" pitchFamily="49" charset="0"/>
                <a:cs typeface="Calibri" panose="020F0502020204030204" pitchFamily="34" charset="0"/>
              </a:rPr>
              <a:t>, </a:t>
            </a:r>
            <a:r>
              <a:rPr lang="en-US" sz="1600" dirty="0" err="1" smtClean="0">
                <a:latin typeface="Consolas" panose="020B0609020204030204" pitchFamily="49" charset="0"/>
                <a:cs typeface="Calibri" panose="020F0502020204030204" pitchFamily="34" charset="0"/>
              </a:rPr>
              <a:t>Country:varchar</a:t>
            </a:r>
            <a:r>
              <a:rPr lang="en-US" sz="1600" dirty="0" smtClean="0">
                <a:latin typeface="Consolas" panose="020B0609020204030204" pitchFamily="49" charset="0"/>
                <a:cs typeface="Calibri" panose="020F0502020204030204" pitchFamily="34" charset="0"/>
              </a:rPr>
              <a:t>, </a:t>
            </a:r>
            <a:r>
              <a:rPr lang="en-US" sz="1600" dirty="0" err="1" smtClean="0">
                <a:latin typeface="Consolas" panose="020B0609020204030204" pitchFamily="49" charset="0"/>
                <a:cs typeface="Calibri" panose="020F0502020204030204" pitchFamily="34" charset="0"/>
              </a:rPr>
              <a:t>size:int</a:t>
            </a:r>
            <a:r>
              <a:rPr lang="en-US" sz="1600" dirty="0" smtClean="0">
                <a:latin typeface="Consolas" panose="020B0609020204030204" pitchFamily="49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8" name="Down Arrow 7"/>
          <p:cNvSpPr/>
          <p:nvPr/>
        </p:nvSpPr>
        <p:spPr>
          <a:xfrm>
            <a:off x="4105909" y="2544191"/>
            <a:ext cx="419952" cy="358115"/>
          </a:xfrm>
          <a:prstGeom prst="downArrow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62441" y="3032936"/>
            <a:ext cx="4603217" cy="83099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600" b="1" dirty="0" smtClean="0">
                <a:latin typeface="Consolas" panose="020B0609020204030204" pitchFamily="49" charset="0"/>
                <a:cs typeface="Calibri" panose="020F0502020204030204" pitchFamily="34" charset="0"/>
              </a:rPr>
              <a:t>Studio</a:t>
            </a:r>
            <a:r>
              <a:rPr lang="en-US" sz="1600" dirty="0" smtClean="0">
                <a:latin typeface="Consolas" panose="020B0609020204030204" pitchFamily="49" charset="0"/>
                <a:cs typeface="Calibri" panose="020F0502020204030204" pitchFamily="34" charset="0"/>
              </a:rPr>
              <a:t>(</a:t>
            </a:r>
            <a:r>
              <a:rPr lang="en-US" sz="1600" u="sng" dirty="0" err="1" smtClean="0">
                <a:latin typeface="Consolas" panose="020B0609020204030204" pitchFamily="49" charset="0"/>
                <a:cs typeface="Calibri" panose="020F0502020204030204" pitchFamily="34" charset="0"/>
              </a:rPr>
              <a:t>SID:int</a:t>
            </a:r>
            <a:r>
              <a:rPr lang="en-US" sz="1600" dirty="0" smtClean="0">
                <a:latin typeface="Consolas" panose="020B0609020204030204" pitchFamily="49" charset="0"/>
                <a:cs typeface="Calibri" panose="020F0502020204030204" pitchFamily="34" charset="0"/>
              </a:rPr>
              <a:t>, </a:t>
            </a:r>
            <a:r>
              <a:rPr lang="en-US" sz="1600" dirty="0" err="1" smtClean="0">
                <a:latin typeface="Consolas" panose="020B0609020204030204" pitchFamily="49" charset="0"/>
                <a:cs typeface="Calibri" panose="020F0502020204030204" pitchFamily="34" charset="0"/>
              </a:rPr>
              <a:t>CName</a:t>
            </a:r>
            <a:r>
              <a:rPr lang="en-US" sz="1600" baseline="30000" dirty="0" err="1" smtClean="0">
                <a:latin typeface="Consolas" panose="020B0609020204030204" pitchFamily="49" charset="0"/>
                <a:cs typeface="Calibri" panose="020F0502020204030204" pitchFamily="34" charset="0"/>
              </a:rPr>
              <a:t>FK</a:t>
            </a:r>
            <a:r>
              <a:rPr lang="en-US" sz="1600" dirty="0" err="1" smtClean="0">
                <a:latin typeface="Consolas" panose="020B0609020204030204" pitchFamily="49" charset="0"/>
                <a:cs typeface="Calibri" panose="020F0502020204030204" pitchFamily="34" charset="0"/>
              </a:rPr>
              <a:t>:varchar</a:t>
            </a:r>
            <a:r>
              <a:rPr lang="en-US" sz="1600" dirty="0" smtClean="0">
                <a:latin typeface="Consolas" panose="020B0609020204030204" pitchFamily="49" charset="0"/>
                <a:cs typeface="Calibri" panose="020F0502020204030204" pitchFamily="34" charset="0"/>
              </a:rPr>
              <a:t>, </a:t>
            </a:r>
            <a:r>
              <a:rPr lang="en-US" sz="1600" dirty="0" err="1" smtClean="0">
                <a:latin typeface="Consolas" panose="020B0609020204030204" pitchFamily="49" charset="0"/>
                <a:cs typeface="Calibri" panose="020F0502020204030204" pitchFamily="34" charset="0"/>
              </a:rPr>
              <a:t>size:int</a:t>
            </a:r>
            <a:r>
              <a:rPr lang="en-US" sz="1600" dirty="0" smtClean="0">
                <a:latin typeface="Consolas" panose="020B0609020204030204" pitchFamily="49" charset="0"/>
                <a:cs typeface="Calibri" panose="020F0502020204030204" pitchFamily="34" charset="0"/>
              </a:rPr>
              <a:t>)</a:t>
            </a:r>
          </a:p>
          <a:p>
            <a:endParaRPr lang="en-US" sz="1600" dirty="0"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r>
              <a:rPr lang="en-US" sz="1600" b="1" dirty="0" smtClean="0">
                <a:latin typeface="Consolas" panose="020B0609020204030204" pitchFamily="49" charset="0"/>
                <a:cs typeface="Calibri" panose="020F0502020204030204" pitchFamily="34" charset="0"/>
              </a:rPr>
              <a:t>Cities</a:t>
            </a:r>
            <a:r>
              <a:rPr lang="en-US" sz="1600" dirty="0" smtClean="0">
                <a:latin typeface="Consolas" panose="020B0609020204030204" pitchFamily="49" charset="0"/>
                <a:cs typeface="Calibri" panose="020F0502020204030204" pitchFamily="34" charset="0"/>
              </a:rPr>
              <a:t>(</a:t>
            </a:r>
            <a:r>
              <a:rPr lang="en-US" sz="1600" u="sng" dirty="0" err="1" smtClean="0">
                <a:latin typeface="Consolas" panose="020B0609020204030204" pitchFamily="49" charset="0"/>
                <a:cs typeface="Calibri" panose="020F0502020204030204" pitchFamily="34" charset="0"/>
              </a:rPr>
              <a:t>CName:varchar</a:t>
            </a:r>
            <a:r>
              <a:rPr lang="en-US" sz="1600" dirty="0" smtClean="0">
                <a:latin typeface="Consolas" panose="020B0609020204030204" pitchFamily="49" charset="0"/>
                <a:cs typeface="Calibri" panose="020F0502020204030204" pitchFamily="34" charset="0"/>
              </a:rPr>
              <a:t>, </a:t>
            </a:r>
            <a:r>
              <a:rPr lang="en-US" sz="1600" dirty="0" err="1" smtClean="0">
                <a:latin typeface="Consolas" panose="020B0609020204030204" pitchFamily="49" charset="0"/>
                <a:cs typeface="Calibri" panose="020F0502020204030204" pitchFamily="34" charset="0"/>
              </a:rPr>
              <a:t>Country:varchar</a:t>
            </a:r>
            <a:r>
              <a:rPr lang="en-US" sz="1600" dirty="0" smtClean="0">
                <a:latin typeface="Consolas" panose="020B0609020204030204" pitchFamily="49" charset="0"/>
                <a:cs typeface="Calibri" panose="020F050202020403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542389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 and Q&amp;A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</a:p>
          <a:p>
            <a:pPr lvl="1"/>
            <a:r>
              <a:rPr lang="en-US" dirty="0" smtClean="0"/>
              <a:t>Fundamentals of the relational data model + SQL DDL</a:t>
            </a:r>
          </a:p>
          <a:p>
            <a:pPr lvl="1"/>
            <a:r>
              <a:rPr lang="en-US" dirty="0" smtClean="0"/>
              <a:t>Mapping ER diagrams into relational schemas</a:t>
            </a:r>
          </a:p>
          <a:p>
            <a:pPr lvl="1"/>
            <a:r>
              <a:rPr lang="en-US" dirty="0" smtClean="0"/>
              <a:t>Relational normalization (1NF, 2NF, 3NF)</a:t>
            </a:r>
          </a:p>
          <a:p>
            <a:pPr lvl="1"/>
            <a:endParaRPr lang="en-US" dirty="0"/>
          </a:p>
          <a:p>
            <a:r>
              <a:rPr lang="en-US" dirty="0" smtClean="0"/>
              <a:t>Exercise 1 Reminder</a:t>
            </a:r>
          </a:p>
          <a:p>
            <a:pPr lvl="1"/>
            <a:r>
              <a:rPr lang="en-US" dirty="0" smtClean="0"/>
              <a:t>All background to solve tasks 1.1 and 1.2 (25/25)</a:t>
            </a:r>
          </a:p>
          <a:p>
            <a:pPr lvl="1"/>
            <a:r>
              <a:rPr lang="en-US" dirty="0" smtClean="0"/>
              <a:t>Deadline:</a:t>
            </a:r>
            <a:r>
              <a:rPr lang="en-US" b="1" dirty="0" smtClean="0">
                <a:solidFill>
                  <a:schemeClr val="accent1"/>
                </a:solidFill>
              </a:rPr>
              <a:t> </a:t>
            </a:r>
            <a:r>
              <a:rPr lang="en-US" b="1" dirty="0" smtClean="0">
                <a:solidFill>
                  <a:schemeClr val="accent1"/>
                </a:solidFill>
              </a:rPr>
              <a:t>Nov 02, </a:t>
            </a:r>
            <a:r>
              <a:rPr lang="en-US" b="1" dirty="0" smtClean="0">
                <a:solidFill>
                  <a:schemeClr val="accent1"/>
                </a:solidFill>
              </a:rPr>
              <a:t>11.59pm </a:t>
            </a:r>
            <a:r>
              <a:rPr lang="en-US" dirty="0" smtClean="0">
                <a:solidFill>
                  <a:schemeClr val="tx1"/>
                </a:solidFill>
              </a:rPr>
              <a:t>in </a:t>
            </a:r>
            <a:r>
              <a:rPr lang="en-US" dirty="0" err="1" smtClean="0">
                <a:solidFill>
                  <a:schemeClr val="tx1"/>
                </a:solidFill>
              </a:rPr>
              <a:t>TeachCenter</a:t>
            </a:r>
            <a:r>
              <a:rPr lang="en-US" dirty="0" smtClean="0">
                <a:solidFill>
                  <a:schemeClr val="tx1"/>
                </a:solidFill>
              </a:rPr>
              <a:t>, draft submissions are fine</a:t>
            </a:r>
          </a:p>
          <a:p>
            <a:pPr lvl="1"/>
            <a:r>
              <a:rPr lang="en-US" dirty="0" smtClean="0"/>
              <a:t>Make use of the news group and office </a:t>
            </a:r>
            <a:r>
              <a:rPr lang="en-US" dirty="0" smtClean="0"/>
              <a:t>hours</a:t>
            </a:r>
            <a:endParaRPr lang="en-US" dirty="0" smtClean="0"/>
          </a:p>
          <a:p>
            <a:pPr lvl="1"/>
            <a:endParaRPr lang="en-US" dirty="0"/>
          </a:p>
          <a:p>
            <a:r>
              <a:rPr lang="en-US" dirty="0"/>
              <a:t>Next </a:t>
            </a:r>
            <a:r>
              <a:rPr lang="en-US" dirty="0" smtClean="0"/>
              <a:t>lectures </a:t>
            </a:r>
          </a:p>
          <a:p>
            <a:pPr lvl="1"/>
            <a:r>
              <a:rPr lang="en-US" b="1" dirty="0" smtClean="0">
                <a:solidFill>
                  <a:srgbClr val="7889FB"/>
                </a:solidFill>
              </a:rPr>
              <a:t>04 </a:t>
            </a:r>
            <a:r>
              <a:rPr lang="en-US" b="1" dirty="0">
                <a:solidFill>
                  <a:srgbClr val="7889FB"/>
                </a:solidFill>
              </a:rPr>
              <a:t>Relational Algebra and Tuple </a:t>
            </a:r>
            <a:r>
              <a:rPr lang="en-US" b="1" dirty="0" smtClean="0">
                <a:solidFill>
                  <a:srgbClr val="7889FB"/>
                </a:solidFill>
              </a:rPr>
              <a:t>Calculus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[Oct 25]</a:t>
            </a:r>
            <a:endParaRPr lang="en-US" dirty="0" smtClean="0">
              <a:solidFill>
                <a:schemeClr val="tx1"/>
              </a:solidFill>
            </a:endParaRPr>
          </a:p>
          <a:p>
            <a:pPr lvl="1"/>
            <a:r>
              <a:rPr lang="en-US" b="1" dirty="0" smtClean="0">
                <a:solidFill>
                  <a:schemeClr val="accent1"/>
                </a:solidFill>
              </a:rPr>
              <a:t>All Saints’ Day </a:t>
            </a:r>
            <a:r>
              <a:rPr lang="en-US" dirty="0" smtClean="0">
                <a:solidFill>
                  <a:schemeClr val="tx1"/>
                </a:solidFill>
              </a:rPr>
              <a:t>(</a:t>
            </a:r>
            <a:r>
              <a:rPr lang="en-US" dirty="0" err="1" smtClean="0">
                <a:solidFill>
                  <a:schemeClr val="tx1"/>
                </a:solidFill>
              </a:rPr>
              <a:t>Allerheiligen</a:t>
            </a:r>
            <a:r>
              <a:rPr lang="en-US" dirty="0" smtClean="0">
                <a:solidFill>
                  <a:schemeClr val="tx1"/>
                </a:solidFill>
              </a:rPr>
              <a:t>) [Nov 01]</a:t>
            </a:r>
            <a:endParaRPr lang="en-US" dirty="0" smtClean="0">
              <a:solidFill>
                <a:schemeClr val="tx1"/>
              </a:solidFill>
            </a:endParaRPr>
          </a:p>
          <a:p>
            <a:pPr lvl="1"/>
            <a:r>
              <a:rPr lang="en-US" b="1" dirty="0" smtClean="0">
                <a:solidFill>
                  <a:srgbClr val="7889FB"/>
                </a:solidFill>
              </a:rPr>
              <a:t>05 </a:t>
            </a:r>
            <a:r>
              <a:rPr lang="en-US" b="1" dirty="0">
                <a:solidFill>
                  <a:srgbClr val="7889FB"/>
                </a:solidFill>
              </a:rPr>
              <a:t>Query Languages (SQL)</a:t>
            </a:r>
            <a:r>
              <a:rPr lang="en-US" b="1" dirty="0" smtClean="0">
                <a:solidFill>
                  <a:srgbClr val="7889FB"/>
                </a:solidFill>
              </a:rPr>
              <a:t> </a:t>
            </a:r>
            <a:r>
              <a:rPr lang="en-US" dirty="0" smtClean="0"/>
              <a:t>[Nov 08]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55826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Relational Data Model</a:t>
            </a:r>
          </a:p>
          <a:p>
            <a:r>
              <a:rPr lang="en-US" dirty="0" smtClean="0"/>
              <a:t>ER-Diagram to Relational Schema</a:t>
            </a:r>
          </a:p>
          <a:p>
            <a:r>
              <a:rPr lang="en-US" dirty="0" smtClean="0"/>
              <a:t>Normalization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86671" y="5184961"/>
            <a:ext cx="7425732" cy="58477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Credit:</a:t>
            </a: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Alfons</a:t>
            </a: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Kemper, André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Eickler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Datenbanksysteme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-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Eine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Einführung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, 10.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Auflage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De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Gruyter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Studium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, de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Gruyter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Oldenbourg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2015, ISBN 978-3-11-044375-2, pp. </a:t>
            </a: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1-879]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059" y="5094515"/>
            <a:ext cx="581982" cy="82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290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Relational Data Model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583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Recap: History </a:t>
            </a:r>
            <a:r>
              <a:rPr lang="en-US" dirty="0"/>
              <a:t>1970/80s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/>
              <a:t>relational)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Relational Data Model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6"/>
          <a:stretch/>
        </p:blipFill>
        <p:spPr>
          <a:xfrm>
            <a:off x="169170" y="2214300"/>
            <a:ext cx="1489429" cy="121170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04" b="18428"/>
          <a:stretch/>
        </p:blipFill>
        <p:spPr>
          <a:xfrm>
            <a:off x="3297279" y="4702978"/>
            <a:ext cx="1286256" cy="141489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583534" y="4601673"/>
            <a:ext cx="38157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Edgar F. “Ted” </a:t>
            </a:r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Codd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@ IBM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Research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b="1" dirty="0" smtClean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Turing Award ‘81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b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33395" y="4166530"/>
            <a:ext cx="2705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Relational Model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600385" y="1636972"/>
            <a:ext cx="860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QUEL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75823" y="2377000"/>
            <a:ext cx="29040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Ingres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@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UC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Berkeley (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Stonebraker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et al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.,</a:t>
            </a:r>
            <a:b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 smtClean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Turing Award ‘14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14610" y="536000"/>
            <a:ext cx="1939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SQL Standard </a:t>
            </a:r>
            <a:r>
              <a:rPr lang="en-US" b="1" dirty="0" smtClean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b="1" dirty="0" smtClean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SQL-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86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cxnSp>
        <p:nvCxnSpPr>
          <p:cNvPr id="12" name="Straight Arrow Connector 11"/>
          <p:cNvCxnSpPr>
            <a:stCxn id="10" idx="0"/>
            <a:endCxn id="9" idx="2"/>
          </p:cNvCxnSpPr>
          <p:nvPr/>
        </p:nvCxnSpPr>
        <p:spPr>
          <a:xfrm flipV="1">
            <a:off x="3027846" y="2006304"/>
            <a:ext cx="2872" cy="370696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8" idx="0"/>
            <a:endCxn id="10" idx="2"/>
          </p:cNvCxnSpPr>
          <p:nvPr/>
        </p:nvCxnSpPr>
        <p:spPr>
          <a:xfrm flipH="1" flipV="1">
            <a:off x="3027846" y="3300330"/>
            <a:ext cx="1558295" cy="866200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753627" y="5449192"/>
            <a:ext cx="295971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[E. F. Codd: A Relational Model of Data for Large Shared Data Banks. </a:t>
            </a:r>
            <a:b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Comm. ACM 13(6),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1970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62532" y="4922998"/>
            <a:ext cx="927745" cy="1200829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cxnSp>
        <p:nvCxnSpPr>
          <p:cNvPr id="16" name="Straight Arrow Connector 15"/>
          <p:cNvCxnSpPr>
            <a:stCxn id="19" idx="0"/>
            <a:endCxn id="11" idx="2"/>
          </p:cNvCxnSpPr>
          <p:nvPr/>
        </p:nvCxnSpPr>
        <p:spPr>
          <a:xfrm flipH="1" flipV="1">
            <a:off x="6084276" y="1182331"/>
            <a:ext cx="1514" cy="236223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663041" y="3586533"/>
            <a:ext cx="1915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Tuple Calculus</a:t>
            </a:r>
          </a:p>
        </p:txBody>
      </p:sp>
      <p:pic>
        <p:nvPicPr>
          <p:cNvPr id="18" name="Content Placeholder 4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4824" y="2091753"/>
            <a:ext cx="1508918" cy="1211707"/>
          </a:xfrm>
        </p:spPr>
      </p:pic>
      <p:sp>
        <p:nvSpPr>
          <p:cNvPr id="19" name="TextBox 18"/>
          <p:cNvSpPr txBox="1"/>
          <p:nvPr/>
        </p:nvSpPr>
        <p:spPr>
          <a:xfrm>
            <a:off x="5487904" y="1418554"/>
            <a:ext cx="11957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SEQUEL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907595" y="2102055"/>
            <a:ext cx="23642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System R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@ IBM Research –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Almaden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(Jim Gray et al., </a:t>
            </a:r>
            <a:b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 smtClean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Turing Award ‘98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1" name="Straight Arrow Connector 20"/>
          <p:cNvCxnSpPr>
            <a:stCxn id="20" idx="0"/>
            <a:endCxn id="19" idx="2"/>
          </p:cNvCxnSpPr>
          <p:nvPr/>
        </p:nvCxnSpPr>
        <p:spPr>
          <a:xfrm flipH="1" flipV="1">
            <a:off x="6085790" y="1787886"/>
            <a:ext cx="3927" cy="314169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8" idx="0"/>
            <a:endCxn id="20" idx="2"/>
          </p:cNvCxnSpPr>
          <p:nvPr/>
        </p:nvCxnSpPr>
        <p:spPr>
          <a:xfrm flipV="1">
            <a:off x="4586141" y="3302384"/>
            <a:ext cx="1503576" cy="864146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5420410" y="3582064"/>
            <a:ext cx="2554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Relational Algebra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84B2AA6-B6C7-4723-A673-5C70B0126407}"/>
              </a:ext>
            </a:extLst>
          </p:cNvPr>
          <p:cNvSpPr/>
          <p:nvPr/>
        </p:nvSpPr>
        <p:spPr>
          <a:xfrm>
            <a:off x="225480" y="4747184"/>
            <a:ext cx="319645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Goal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b="1" dirty="0" smtClean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 Independence</a:t>
            </a:r>
          </a:p>
          <a:p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(physical data independence)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6576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Ordering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Dependence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6576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Indexing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Dependence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6576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Access Path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Depend.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267316" y="547170"/>
            <a:ext cx="18561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Oracle, IBM DB2, Informix, Sybase </a:t>
            </a:r>
            <a:r>
              <a:rPr lang="en-AT" dirty="0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MS SQL</a:t>
            </a:r>
            <a:endParaRPr lang="en-U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6" name="Straight Arrow Connector 25"/>
          <p:cNvCxnSpPr>
            <a:stCxn id="9" idx="3"/>
            <a:endCxn id="19" idx="1"/>
          </p:cNvCxnSpPr>
          <p:nvPr/>
        </p:nvCxnSpPr>
        <p:spPr>
          <a:xfrm flipV="1">
            <a:off x="3461051" y="1603220"/>
            <a:ext cx="2026853" cy="218418"/>
          </a:xfrm>
          <a:prstGeom prst="straightConnector1">
            <a:avLst/>
          </a:prstGeom>
          <a:ln w="19050">
            <a:solidFill>
              <a:srgbClr val="7889FB"/>
            </a:solidFill>
            <a:prstDash val="dash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9" name="Table 48"/>
          <p:cNvGraphicFramePr>
            <a:graphicFrameLocks noGrp="1"/>
          </p:cNvGraphicFramePr>
          <p:nvPr>
            <p:extLst/>
          </p:nvPr>
        </p:nvGraphicFramePr>
        <p:xfrm>
          <a:off x="4249127" y="3051580"/>
          <a:ext cx="624840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163507398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591145586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741330353"/>
                    </a:ext>
                  </a:extLst>
                </a:gridCol>
              </a:tblGrid>
              <a:tr h="183562"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8258298"/>
                  </a:ext>
                </a:extLst>
              </a:tr>
              <a:tr h="183562"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6045393"/>
                  </a:ext>
                </a:extLst>
              </a:tr>
              <a:tr h="183562"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0927709"/>
                  </a:ext>
                </a:extLst>
              </a:tr>
              <a:tr h="183562"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6174849"/>
                  </a:ext>
                </a:extLst>
              </a:tr>
            </a:tbl>
          </a:graphicData>
        </a:graphic>
      </p:graphicFrame>
      <p:sp>
        <p:nvSpPr>
          <p:cNvPr id="27" name="Rounded Rectangle 26"/>
          <p:cNvSpPr/>
          <p:nvPr/>
        </p:nvSpPr>
        <p:spPr>
          <a:xfrm>
            <a:off x="7448489" y="4226818"/>
            <a:ext cx="1534043" cy="580654"/>
          </a:xfrm>
          <a:prstGeom prst="roundRect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Recommended Reading</a:t>
            </a:r>
            <a:endParaRPr lang="en-US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3083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7" grpId="0"/>
      <p:bldP spid="19" grpId="0"/>
      <p:bldP spid="20" grpId="0"/>
      <p:bldP spid="23" grpId="0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Relations and Terminology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Domain</a:t>
            </a:r>
            <a:r>
              <a:rPr lang="en-US" dirty="0" smtClean="0"/>
              <a:t> </a:t>
            </a:r>
            <a:r>
              <a:rPr lang="en-US" dirty="0"/>
              <a:t>D (value domain): e.g., Set S, INT, Char[20] </a:t>
            </a:r>
          </a:p>
          <a:p>
            <a:pPr lvl="1"/>
            <a:endParaRPr lang="en-US" sz="700" b="1" dirty="0" smtClean="0"/>
          </a:p>
          <a:p>
            <a:r>
              <a:rPr lang="en-US" b="1" dirty="0" smtClean="0"/>
              <a:t>Relation</a:t>
            </a:r>
            <a:r>
              <a:rPr lang="en-US" dirty="0" smtClean="0"/>
              <a:t> R</a:t>
            </a:r>
            <a:endParaRPr lang="en-US" dirty="0"/>
          </a:p>
          <a:p>
            <a:pPr lvl="1"/>
            <a:r>
              <a:rPr lang="en-US" b="1" dirty="0"/>
              <a:t>Relation schema</a:t>
            </a:r>
            <a:r>
              <a:rPr lang="en-US" dirty="0"/>
              <a:t> RS: </a:t>
            </a:r>
            <a:br>
              <a:rPr lang="en-US" dirty="0"/>
            </a:br>
            <a:r>
              <a:rPr lang="en-US" dirty="0"/>
              <a:t>Set of </a:t>
            </a:r>
            <a:r>
              <a:rPr lang="en-US" dirty="0" smtClean="0"/>
              <a:t>k attributes </a:t>
            </a:r>
            <a:r>
              <a:rPr lang="en-US" dirty="0"/>
              <a:t>{A</a:t>
            </a:r>
            <a:r>
              <a:rPr lang="en-US" baseline="-25000" dirty="0"/>
              <a:t>1</a:t>
            </a:r>
            <a:r>
              <a:rPr lang="en-US" dirty="0"/>
              <a:t>,…,</a:t>
            </a:r>
            <a:r>
              <a:rPr lang="en-US" dirty="0" err="1"/>
              <a:t>A</a:t>
            </a:r>
            <a:r>
              <a:rPr lang="en-US" baseline="-25000" dirty="0" err="1"/>
              <a:t>k</a:t>
            </a:r>
            <a:r>
              <a:rPr lang="en-US" dirty="0"/>
              <a:t>} </a:t>
            </a:r>
          </a:p>
          <a:p>
            <a:pPr lvl="1"/>
            <a:r>
              <a:rPr lang="en-US" b="1" dirty="0"/>
              <a:t>Attribute</a:t>
            </a:r>
            <a:r>
              <a:rPr lang="en-US" dirty="0"/>
              <a:t> </a:t>
            </a:r>
            <a:r>
              <a:rPr lang="en-US" dirty="0" err="1"/>
              <a:t>A</a:t>
            </a:r>
            <a:r>
              <a:rPr lang="en-US" baseline="-25000" dirty="0" err="1"/>
              <a:t>j</a:t>
            </a:r>
            <a:r>
              <a:rPr lang="en-US" dirty="0"/>
              <a:t>: value domain </a:t>
            </a:r>
            <a:r>
              <a:rPr lang="en-US" dirty="0" err="1"/>
              <a:t>D</a:t>
            </a:r>
            <a:r>
              <a:rPr lang="en-US" baseline="-25000" dirty="0" err="1"/>
              <a:t>j</a:t>
            </a:r>
            <a:r>
              <a:rPr lang="en-US" dirty="0"/>
              <a:t> = </a:t>
            </a:r>
            <a:r>
              <a:rPr lang="en-US" dirty="0" err="1"/>
              <a:t>dom</a:t>
            </a:r>
            <a:r>
              <a:rPr lang="en-US" dirty="0"/>
              <a:t>(</a:t>
            </a:r>
            <a:r>
              <a:rPr lang="en-US" dirty="0" err="1"/>
              <a:t>A</a:t>
            </a:r>
            <a:r>
              <a:rPr lang="en-US" baseline="-25000" dirty="0" err="1"/>
              <a:t>j</a:t>
            </a:r>
            <a:r>
              <a:rPr lang="en-US" dirty="0"/>
              <a:t>)</a:t>
            </a:r>
          </a:p>
          <a:p>
            <a:pPr lvl="1"/>
            <a:r>
              <a:rPr lang="en-US" b="1" dirty="0"/>
              <a:t>Relation:</a:t>
            </a:r>
            <a:r>
              <a:rPr lang="en-US" dirty="0"/>
              <a:t> subset of the </a:t>
            </a:r>
            <a:r>
              <a:rPr lang="en-US" dirty="0" smtClean="0"/>
              <a:t>Cartesian </a:t>
            </a:r>
            <a:r>
              <a:rPr lang="en-US" dirty="0"/>
              <a:t>product</a:t>
            </a:r>
            <a:br>
              <a:rPr lang="en-US" dirty="0"/>
            </a:br>
            <a:r>
              <a:rPr lang="en-US" dirty="0"/>
              <a:t>over all value domains </a:t>
            </a:r>
            <a:r>
              <a:rPr lang="en-US" dirty="0" err="1"/>
              <a:t>D</a:t>
            </a:r>
            <a:r>
              <a:rPr lang="en-US" baseline="-25000" dirty="0" err="1"/>
              <a:t>j</a:t>
            </a:r>
            <a:r>
              <a:rPr lang="en-US" dirty="0"/>
              <a:t/>
            </a:r>
            <a:br>
              <a:rPr lang="en-US" dirty="0"/>
            </a:br>
            <a:r>
              <a:rPr lang="de-DE" b="1" dirty="0">
                <a:solidFill>
                  <a:schemeClr val="accent1"/>
                </a:solidFill>
              </a:rPr>
              <a:t>R </a:t>
            </a:r>
            <a:r>
              <a:rPr lang="de-DE" b="1" dirty="0">
                <a:solidFill>
                  <a:schemeClr val="accent1"/>
                </a:solidFill>
                <a:sym typeface="Symbol"/>
              </a:rPr>
              <a:t> D</a:t>
            </a:r>
            <a:r>
              <a:rPr lang="de-DE" b="1" baseline="-25000" dirty="0">
                <a:solidFill>
                  <a:schemeClr val="accent1"/>
                </a:solidFill>
                <a:sym typeface="Symbol"/>
              </a:rPr>
              <a:t>1</a:t>
            </a:r>
            <a:r>
              <a:rPr lang="de-DE" b="1" dirty="0">
                <a:solidFill>
                  <a:schemeClr val="accent1"/>
                </a:solidFill>
                <a:sym typeface="Symbol"/>
              </a:rPr>
              <a:t>  D</a:t>
            </a:r>
            <a:r>
              <a:rPr lang="de-DE" b="1" baseline="-25000" dirty="0">
                <a:solidFill>
                  <a:schemeClr val="accent1"/>
                </a:solidFill>
                <a:sym typeface="Symbol"/>
              </a:rPr>
              <a:t>2</a:t>
            </a:r>
            <a:r>
              <a:rPr lang="de-DE" b="1" dirty="0">
                <a:solidFill>
                  <a:schemeClr val="accent1"/>
                </a:solidFill>
                <a:sym typeface="Symbol"/>
              </a:rPr>
              <a:t>  ...  D</a:t>
            </a:r>
            <a:r>
              <a:rPr lang="de-DE" b="1" baseline="-25000" dirty="0">
                <a:solidFill>
                  <a:schemeClr val="accent1"/>
                </a:solidFill>
                <a:sym typeface="Symbol"/>
              </a:rPr>
              <a:t>k</a:t>
            </a:r>
            <a:r>
              <a:rPr lang="de-DE" b="1" dirty="0">
                <a:solidFill>
                  <a:schemeClr val="accent1"/>
                </a:solidFill>
                <a:sym typeface="Symbol"/>
              </a:rPr>
              <a:t>, k  1</a:t>
            </a:r>
          </a:p>
          <a:p>
            <a:pPr lvl="1"/>
            <a:endParaRPr lang="en-US" sz="700" dirty="0" smtClean="0"/>
          </a:p>
          <a:p>
            <a:r>
              <a:rPr lang="en-US" dirty="0" smtClean="0"/>
              <a:t>Additional Terminology</a:t>
            </a:r>
          </a:p>
          <a:p>
            <a:pPr lvl="1"/>
            <a:r>
              <a:rPr lang="de-DE" b="1" dirty="0"/>
              <a:t>Tuple</a:t>
            </a:r>
            <a:r>
              <a:rPr lang="de-DE" dirty="0"/>
              <a:t>: row of k elements </a:t>
            </a:r>
            <a:r>
              <a:rPr lang="en-US" dirty="0"/>
              <a:t>of a relation</a:t>
            </a:r>
            <a:endParaRPr lang="de-DE" dirty="0"/>
          </a:p>
          <a:p>
            <a:pPr lvl="1"/>
            <a:r>
              <a:rPr lang="de-DE" b="1" dirty="0"/>
              <a:t>Cardinality</a:t>
            </a:r>
            <a:r>
              <a:rPr lang="de-DE" dirty="0"/>
              <a:t> of a relation: number of tuples in the relation</a:t>
            </a:r>
          </a:p>
          <a:p>
            <a:pPr lvl="1"/>
            <a:r>
              <a:rPr lang="de-DE" b="1" dirty="0"/>
              <a:t>Rank</a:t>
            </a:r>
            <a:r>
              <a:rPr lang="de-DE" dirty="0"/>
              <a:t> of a relation: number of attributes</a:t>
            </a:r>
            <a:endParaRPr lang="de-DE" b="1" dirty="0">
              <a:solidFill>
                <a:srgbClr val="7889FB"/>
              </a:solidFill>
              <a:sym typeface="Symbol"/>
            </a:endParaRPr>
          </a:p>
          <a:p>
            <a:pPr lvl="1"/>
            <a:r>
              <a:rPr lang="de-DE" b="1" dirty="0" smtClean="0">
                <a:solidFill>
                  <a:schemeClr val="tx1"/>
                </a:solidFill>
                <a:sym typeface="Symbol"/>
              </a:rPr>
              <a:t>Semantics:</a:t>
            </a:r>
            <a:r>
              <a:rPr lang="de-DE" dirty="0" smtClean="0">
                <a:solidFill>
                  <a:schemeClr val="tx1"/>
                </a:solidFill>
                <a:sym typeface="Symbol"/>
              </a:rPr>
              <a:t> </a:t>
            </a:r>
            <a:r>
              <a:rPr lang="de-DE" b="1" dirty="0" smtClean="0">
                <a:solidFill>
                  <a:srgbClr val="7889FB"/>
                </a:solidFill>
                <a:sym typeface="Symbol"/>
              </a:rPr>
              <a:t>Set</a:t>
            </a:r>
            <a:r>
              <a:rPr lang="de-DE" dirty="0" smtClean="0">
                <a:solidFill>
                  <a:schemeClr val="tx1"/>
                </a:solidFill>
                <a:sym typeface="Symbol"/>
              </a:rPr>
              <a:t> := no duplicate tuples (in practice: </a:t>
            </a:r>
            <a:r>
              <a:rPr lang="de-DE" b="1" dirty="0" smtClean="0">
                <a:solidFill>
                  <a:srgbClr val="7889FB"/>
                </a:solidFill>
                <a:sym typeface="Symbol"/>
              </a:rPr>
              <a:t>Bag</a:t>
            </a:r>
            <a:r>
              <a:rPr lang="de-DE" dirty="0" smtClean="0">
                <a:solidFill>
                  <a:schemeClr val="tx1"/>
                </a:solidFill>
                <a:sym typeface="Symbol"/>
              </a:rPr>
              <a:t> := duplicates allowed)</a:t>
            </a:r>
          </a:p>
          <a:p>
            <a:pPr lvl="1"/>
            <a:r>
              <a:rPr lang="de-DE" b="1" dirty="0" smtClean="0">
                <a:solidFill>
                  <a:schemeClr val="accent1"/>
                </a:solidFill>
                <a:sym typeface="Symbol"/>
              </a:rPr>
              <a:t>Order </a:t>
            </a:r>
            <a:r>
              <a:rPr lang="de-DE" b="1" dirty="0">
                <a:solidFill>
                  <a:schemeClr val="accent1"/>
                </a:solidFill>
                <a:sym typeface="Symbol"/>
              </a:rPr>
              <a:t>of </a:t>
            </a:r>
            <a:r>
              <a:rPr lang="de-DE" b="1" dirty="0" smtClean="0">
                <a:solidFill>
                  <a:schemeClr val="accent1"/>
                </a:solidFill>
                <a:sym typeface="Symbol"/>
              </a:rPr>
              <a:t>tuples and attributes </a:t>
            </a:r>
            <a:r>
              <a:rPr lang="de-DE" b="1" dirty="0">
                <a:solidFill>
                  <a:schemeClr val="accent1"/>
                </a:solidFill>
                <a:sym typeface="Symbol"/>
              </a:rPr>
              <a:t>is </a:t>
            </a:r>
            <a:r>
              <a:rPr lang="de-DE" b="1" dirty="0" smtClean="0">
                <a:solidFill>
                  <a:schemeClr val="accent1"/>
                </a:solidFill>
                <a:sym typeface="Symbol"/>
              </a:rPr>
              <a:t>irrelevant</a:t>
            </a:r>
            <a:endParaRPr lang="de-DE" b="1" dirty="0">
              <a:solidFill>
                <a:schemeClr val="accent1"/>
              </a:solidFill>
              <a:sym typeface="Symbol"/>
            </a:endParaRPr>
          </a:p>
          <a:p>
            <a:pPr lvl="1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Relational Data Model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6473971"/>
              </p:ext>
            </p:extLst>
          </p:nvPr>
        </p:nvGraphicFramePr>
        <p:xfrm>
          <a:off x="5978770" y="1998222"/>
          <a:ext cx="2929137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6379">
                  <a:extLst>
                    <a:ext uri="{9D8B030D-6E8A-4147-A177-3AD203B41FA5}">
                      <a16:colId xmlns:a16="http://schemas.microsoft.com/office/drawing/2014/main" val="1776076645"/>
                    </a:ext>
                  </a:extLst>
                </a:gridCol>
                <a:gridCol w="976379">
                  <a:extLst>
                    <a:ext uri="{9D8B030D-6E8A-4147-A177-3AD203B41FA5}">
                      <a16:colId xmlns:a16="http://schemas.microsoft.com/office/drawing/2014/main" val="3624871509"/>
                    </a:ext>
                  </a:extLst>
                </a:gridCol>
                <a:gridCol w="976379">
                  <a:extLst>
                    <a:ext uri="{9D8B030D-6E8A-4147-A177-3AD203B41FA5}">
                      <a16:colId xmlns:a16="http://schemas.microsoft.com/office/drawing/2014/main" val="1221502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A1</a:t>
                      </a:r>
                    </a:p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INT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A2</a:t>
                      </a:r>
                    </a:p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INT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A3</a:t>
                      </a:r>
                    </a:p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BOOL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63105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01315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77537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95702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8749491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8465D380-FFBE-4E8D-817E-FA5CD9DE8A68}"/>
              </a:ext>
            </a:extLst>
          </p:cNvPr>
          <p:cNvSpPr txBox="1"/>
          <p:nvPr/>
        </p:nvSpPr>
        <p:spPr>
          <a:xfrm>
            <a:off x="7238415" y="4217346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cardinality: 4</a:t>
            </a:r>
          </a:p>
          <a:p>
            <a:pPr algn="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rank: 3</a:t>
            </a:r>
          </a:p>
        </p:txBody>
      </p:sp>
      <p:sp>
        <p:nvSpPr>
          <p:cNvPr id="9" name="Rectangle 8"/>
          <p:cNvSpPr/>
          <p:nvPr/>
        </p:nvSpPr>
        <p:spPr>
          <a:xfrm>
            <a:off x="5878287" y="3707840"/>
            <a:ext cx="3062488" cy="423870"/>
          </a:xfrm>
          <a:prstGeom prst="rect">
            <a:avLst/>
          </a:prstGeom>
          <a:noFill/>
          <a:ln w="25400">
            <a:solidFill>
              <a:srgbClr val="7889F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73934" y="3717888"/>
            <a:ext cx="914400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Tuple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945085" y="1909186"/>
            <a:ext cx="1023259" cy="2284489"/>
          </a:xfrm>
          <a:prstGeom prst="rect">
            <a:avLst/>
          </a:prstGeom>
          <a:noFill/>
          <a:ln w="25400">
            <a:solidFill>
              <a:srgbClr val="7889F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013751" y="1505241"/>
            <a:ext cx="914400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Attribute</a:t>
            </a:r>
          </a:p>
        </p:txBody>
      </p:sp>
    </p:spTree>
    <p:extLst>
      <p:ext uri="{BB962C8B-B14F-4D97-AF65-F5344CB8AC3E}">
        <p14:creationId xmlns:p14="http://schemas.microsoft.com/office/powerpoint/2010/main" val="1988966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/>
      <p:bldP spid="11" grpId="0" animBg="1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Relations and </a:t>
            </a:r>
            <a:r>
              <a:rPr lang="en-US" dirty="0" smtClean="0"/>
              <a:t>Terminology,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Database Schema</a:t>
            </a:r>
          </a:p>
          <a:p>
            <a:pPr lvl="1"/>
            <a:r>
              <a:rPr lang="en-US" dirty="0"/>
              <a:t>S</a:t>
            </a:r>
            <a:r>
              <a:rPr lang="en-US" b="0" dirty="0" smtClean="0"/>
              <a:t>et of relation (table) schemas</a:t>
            </a:r>
            <a:r>
              <a:rPr lang="en-US" dirty="0" smtClean="0"/>
              <a:t> and constraints</a:t>
            </a:r>
          </a:p>
          <a:p>
            <a:pPr lvl="1"/>
            <a:endParaRPr lang="en-US" sz="700" dirty="0" smtClean="0"/>
          </a:p>
          <a:p>
            <a:r>
              <a:rPr lang="en-US" dirty="0" smtClean="0"/>
              <a:t>Database</a:t>
            </a:r>
          </a:p>
          <a:p>
            <a:pPr lvl="1"/>
            <a:r>
              <a:rPr lang="en-US" dirty="0"/>
              <a:t>S</a:t>
            </a:r>
            <a:r>
              <a:rPr lang="en-US" b="0" dirty="0" smtClean="0"/>
              <a:t>et of actual relations, including data</a:t>
            </a:r>
          </a:p>
          <a:p>
            <a:pPr lvl="1"/>
            <a:r>
              <a:rPr lang="en-US" dirty="0" smtClean="0"/>
              <a:t>Database instance: current status of database</a:t>
            </a:r>
            <a:endParaRPr lang="en-US" b="0" dirty="0" smtClean="0"/>
          </a:p>
          <a:p>
            <a:pPr lvl="1"/>
            <a:endParaRPr lang="en-US" sz="700" dirty="0"/>
          </a:p>
          <a:p>
            <a:r>
              <a:rPr lang="en-US" dirty="0" smtClean="0"/>
              <a:t>NULL</a:t>
            </a:r>
          </a:p>
          <a:p>
            <a:pPr lvl="1"/>
            <a:r>
              <a:rPr lang="en-US" dirty="0" smtClean="0"/>
              <a:t>Special </a:t>
            </a:r>
            <a:r>
              <a:rPr lang="en-US" b="1" dirty="0" smtClean="0">
                <a:solidFill>
                  <a:schemeClr val="accent1"/>
                </a:solidFill>
              </a:rPr>
              <a:t>NULL </a:t>
            </a:r>
            <a:r>
              <a:rPr lang="en-US" dirty="0" smtClean="0"/>
              <a:t>value for unknown or missing values</a:t>
            </a:r>
          </a:p>
          <a:p>
            <a:pPr lvl="1"/>
            <a:r>
              <a:rPr lang="en-US" dirty="0" smtClean="0"/>
              <a:t>Part of every domain, unless </a:t>
            </a:r>
            <a:r>
              <a:rPr lang="en-US" b="1" dirty="0" smtClean="0">
                <a:solidFill>
                  <a:srgbClr val="7889FB"/>
                </a:solidFill>
              </a:rPr>
              <a:t>NOT NULL constraint</a:t>
            </a:r>
            <a:r>
              <a:rPr lang="en-US" dirty="0" smtClean="0">
                <a:solidFill>
                  <a:srgbClr val="7889FB"/>
                </a:solidFill>
              </a:rPr>
              <a:t> </a:t>
            </a:r>
            <a:r>
              <a:rPr lang="en-US" dirty="0" smtClean="0"/>
              <a:t>specified</a:t>
            </a:r>
          </a:p>
          <a:p>
            <a:pPr lvl="1"/>
            <a:r>
              <a:rPr lang="en-US" dirty="0" smtClean="0"/>
              <a:t>Special semantics for specific operations, e.g., three-value Boolean logic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Relational Data Model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07253" y="4722726"/>
            <a:ext cx="4712677" cy="120032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b="1" dirty="0" smtClean="0">
                <a:latin typeface="Consolas" panose="020B0609020204030204" pitchFamily="49" charset="0"/>
                <a:cs typeface="Calibri" panose="020F0502020204030204" pitchFamily="34" charset="0"/>
                <a:sym typeface="Wingdings" panose="05000000000000000000" pitchFamily="2" charset="2"/>
              </a:rPr>
              <a:t>TRUE </a:t>
            </a:r>
            <a:r>
              <a:rPr lang="en-US" b="1" dirty="0">
                <a:latin typeface="Consolas" panose="020B0609020204030204" pitchFamily="49" charset="0"/>
                <a:cs typeface="Calibri" panose="020F0502020204030204" pitchFamily="34" charset="0"/>
                <a:sym typeface="Wingdings" panose="05000000000000000000" pitchFamily="2" charset="2"/>
              </a:rPr>
              <a:t>OR </a:t>
            </a:r>
            <a:r>
              <a:rPr lang="en-US" b="1" dirty="0" smtClean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  <a:sym typeface="Wingdings" panose="05000000000000000000" pitchFamily="2" charset="2"/>
              </a:rPr>
              <a:t>NULL</a:t>
            </a:r>
            <a:r>
              <a:rPr lang="en-US" dirty="0" smtClean="0">
                <a:latin typeface="Consolas" panose="020B0609020204030204" pitchFamily="49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AT" dirty="0">
                <a:latin typeface="Consolas" panose="020B0609020204030204" pitchFamily="49" charset="0"/>
                <a:cs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b="1" dirty="0">
                <a:latin typeface="Consolas" panose="020B0609020204030204" pitchFamily="49" charset="0"/>
                <a:cs typeface="Calibri" panose="020F0502020204030204" pitchFamily="34" charset="0"/>
                <a:sym typeface="Wingdings" panose="05000000000000000000" pitchFamily="2" charset="2"/>
              </a:rPr>
              <a:t>TRUE</a:t>
            </a:r>
          </a:p>
          <a:p>
            <a:r>
              <a:rPr lang="en-US" b="1" dirty="0" smtClean="0">
                <a:latin typeface="Consolas" panose="020B0609020204030204" pitchFamily="49" charset="0"/>
                <a:cs typeface="Calibri" panose="020F0502020204030204" pitchFamily="34" charset="0"/>
                <a:sym typeface="Wingdings" panose="05000000000000000000" pitchFamily="2" charset="2"/>
              </a:rPr>
              <a:t>FALSE </a:t>
            </a:r>
            <a:r>
              <a:rPr lang="en-US" b="1" dirty="0">
                <a:latin typeface="Consolas" panose="020B0609020204030204" pitchFamily="49" charset="0"/>
                <a:cs typeface="Calibri" panose="020F0502020204030204" pitchFamily="34" charset="0"/>
                <a:sym typeface="Wingdings" panose="05000000000000000000" pitchFamily="2" charset="2"/>
              </a:rPr>
              <a:t>OR </a:t>
            </a:r>
            <a:r>
              <a:rPr lang="en-US" b="1" dirty="0" smtClean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  <a:sym typeface="Wingdings" panose="05000000000000000000" pitchFamily="2" charset="2"/>
              </a:rPr>
              <a:t>NULL</a:t>
            </a:r>
            <a:r>
              <a:rPr lang="en-US" dirty="0" smtClean="0">
                <a:latin typeface="Consolas" panose="020B0609020204030204" pitchFamily="49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AT" dirty="0">
                <a:latin typeface="Consolas" panose="020B0609020204030204" pitchFamily="49" charset="0"/>
                <a:cs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  <a:sym typeface="Wingdings" panose="05000000000000000000" pitchFamily="2" charset="2"/>
              </a:rPr>
              <a:t>NULL</a:t>
            </a:r>
          </a:p>
          <a:p>
            <a:r>
              <a:rPr lang="en-US" b="1" dirty="0" smtClean="0">
                <a:latin typeface="Consolas" panose="020B0609020204030204" pitchFamily="49" charset="0"/>
                <a:cs typeface="Calibri" panose="020F0502020204030204" pitchFamily="34" charset="0"/>
              </a:rPr>
              <a:t>TRUE AND </a:t>
            </a:r>
            <a:r>
              <a:rPr lang="en-US" b="1" dirty="0" smtClean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NULL</a:t>
            </a:r>
            <a:r>
              <a:rPr lang="en-US" dirty="0" smtClean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AT" dirty="0" smtClean="0">
                <a:latin typeface="Consolas" panose="020B0609020204030204" pitchFamily="49" charset="0"/>
                <a:cs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en-US" dirty="0" smtClean="0">
                <a:latin typeface="Consolas" panose="020B0609020204030204" pitchFamily="49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b="1" dirty="0" smtClean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  <a:sym typeface="Wingdings" panose="05000000000000000000" pitchFamily="2" charset="2"/>
              </a:rPr>
              <a:t>NULL</a:t>
            </a:r>
            <a:endParaRPr lang="en-US" b="1" dirty="0" smtClean="0">
              <a:solidFill>
                <a:schemeClr val="accent1"/>
              </a:solidFill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r>
              <a:rPr lang="en-US" b="1" dirty="0" smtClean="0">
                <a:latin typeface="Consolas" panose="020B0609020204030204" pitchFamily="49" charset="0"/>
                <a:cs typeface="Calibri" panose="020F0502020204030204" pitchFamily="34" charset="0"/>
              </a:rPr>
              <a:t>FALSE </a:t>
            </a:r>
            <a:r>
              <a:rPr lang="en-US" b="1" dirty="0">
                <a:latin typeface="Consolas" panose="020B0609020204030204" pitchFamily="49" charset="0"/>
                <a:cs typeface="Calibri" panose="020F0502020204030204" pitchFamily="34" charset="0"/>
              </a:rPr>
              <a:t>AND </a:t>
            </a:r>
            <a:r>
              <a:rPr lang="en-US" b="1" dirty="0" smtClean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NULL</a:t>
            </a:r>
            <a:r>
              <a:rPr lang="en-US" dirty="0" smtClean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AT" dirty="0">
                <a:latin typeface="Consolas" panose="020B0609020204030204" pitchFamily="49" charset="0"/>
                <a:cs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b="1" dirty="0" smtClean="0">
                <a:latin typeface="Consolas" panose="020B0609020204030204" pitchFamily="49" charset="0"/>
                <a:cs typeface="Calibri" panose="020F0502020204030204" pitchFamily="34" charset="0"/>
                <a:sym typeface="Wingdings" panose="05000000000000000000" pitchFamily="2" charset="2"/>
              </a:rPr>
              <a:t>FALSE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30093" y="4861225"/>
            <a:ext cx="2831102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Comparisons</a:t>
            </a:r>
          </a:p>
          <a:p>
            <a:pPr algn="ctr"/>
            <a:r>
              <a:rPr lang="en-US" b="1" strike="sngStrike" dirty="0" smtClean="0">
                <a:latin typeface="Consolas" panose="020B0609020204030204" pitchFamily="49" charset="0"/>
                <a:cs typeface="Calibri" panose="020F0502020204030204" pitchFamily="34" charset="0"/>
              </a:rPr>
              <a:t>WHERE</a:t>
            </a:r>
            <a:r>
              <a:rPr lang="en-US" strike="sngStrike" dirty="0" smtClean="0">
                <a:latin typeface="Consolas" panose="020B0609020204030204" pitchFamily="49" charset="0"/>
                <a:cs typeface="Calibri" panose="020F0502020204030204" pitchFamily="34" charset="0"/>
              </a:rPr>
              <a:t> X = </a:t>
            </a:r>
            <a:r>
              <a:rPr lang="en-US" b="1" strike="sngStrike" dirty="0" smtClean="0">
                <a:latin typeface="Consolas" panose="020B0609020204030204" pitchFamily="49" charset="0"/>
                <a:cs typeface="Calibri" panose="020F0502020204030204" pitchFamily="34" charset="0"/>
              </a:rPr>
              <a:t>NULL </a:t>
            </a:r>
            <a:r>
              <a:rPr lang="en-US" b="1" dirty="0" smtClean="0">
                <a:latin typeface="Consolas" panose="020B0609020204030204" pitchFamily="49" charset="0"/>
                <a:cs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en-US" b="1" dirty="0" smtClean="0">
                <a:latin typeface="Consolas" panose="020B0609020204030204" pitchFamily="49" charset="0"/>
                <a:cs typeface="Calibri" panose="020F0502020204030204" pitchFamily="34" charset="0"/>
              </a:rPr>
              <a:t>NULL</a:t>
            </a:r>
          </a:p>
          <a:p>
            <a:pPr algn="ctr"/>
            <a:r>
              <a:rPr lang="en-US" b="1" dirty="0" smtClean="0">
                <a:latin typeface="Consolas" panose="020B0609020204030204" pitchFamily="49" charset="0"/>
                <a:cs typeface="Calibri" panose="020F0502020204030204" pitchFamily="34" charset="0"/>
              </a:rPr>
              <a:t>WHERE</a:t>
            </a:r>
            <a:r>
              <a:rPr lang="en-US" dirty="0" smtClean="0">
                <a:latin typeface="Consolas" panose="020B0609020204030204" pitchFamily="49" charset="0"/>
                <a:cs typeface="Calibri" panose="020F0502020204030204" pitchFamily="34" charset="0"/>
              </a:rPr>
              <a:t> X </a:t>
            </a:r>
            <a:r>
              <a:rPr lang="en-US" b="1" dirty="0" smtClean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IS NULL</a:t>
            </a:r>
          </a:p>
        </p:txBody>
      </p:sp>
      <p:sp>
        <p:nvSpPr>
          <p:cNvPr id="7" name="Down Arrow 6"/>
          <p:cNvSpPr/>
          <p:nvPr/>
        </p:nvSpPr>
        <p:spPr>
          <a:xfrm rot="16200000">
            <a:off x="4804606" y="5143832"/>
            <a:ext cx="419952" cy="358115"/>
          </a:xfrm>
          <a:prstGeom prst="downArrow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8662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</a:t>
            </a:r>
            <a:r>
              <a:rPr lang="en-US" dirty="0" err="1" smtClean="0"/>
              <a:t>UniversityDB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Professors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sz="1000" dirty="0" smtClean="0"/>
          </a:p>
          <a:p>
            <a:r>
              <a:rPr lang="en-US" dirty="0" smtClean="0"/>
              <a:t>Courses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Relational Data Model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5460614"/>
              </p:ext>
            </p:extLst>
          </p:nvPr>
        </p:nvGraphicFramePr>
        <p:xfrm>
          <a:off x="2346588" y="1394385"/>
          <a:ext cx="6543447" cy="1478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7241">
                  <a:extLst>
                    <a:ext uri="{9D8B030D-6E8A-4147-A177-3AD203B41FA5}">
                      <a16:colId xmlns:a16="http://schemas.microsoft.com/office/drawing/2014/main" val="978852170"/>
                    </a:ext>
                  </a:extLst>
                </a:gridCol>
                <a:gridCol w="2984360">
                  <a:extLst>
                    <a:ext uri="{9D8B030D-6E8A-4147-A177-3AD203B41FA5}">
                      <a16:colId xmlns:a16="http://schemas.microsoft.com/office/drawing/2014/main" val="3699226359"/>
                    </a:ext>
                  </a:extLst>
                </a:gridCol>
                <a:gridCol w="1125415">
                  <a:extLst>
                    <a:ext uri="{9D8B030D-6E8A-4147-A177-3AD203B41FA5}">
                      <a16:colId xmlns:a16="http://schemas.microsoft.com/office/drawing/2014/main" val="1542186046"/>
                    </a:ext>
                  </a:extLst>
                </a:gridCol>
                <a:gridCol w="1906431">
                  <a:extLst>
                    <a:ext uri="{9D8B030D-6E8A-4147-A177-3AD203B41FA5}">
                      <a16:colId xmlns:a16="http://schemas.microsoft.com/office/drawing/2014/main" val="66306865"/>
                    </a:ext>
                  </a:extLst>
                </a:gridCol>
              </a:tblGrid>
              <a:tr h="300781">
                <a:tc>
                  <a:txBody>
                    <a:bodyPr/>
                    <a:lstStyle/>
                    <a:p>
                      <a:pPr algn="ctr"/>
                      <a:r>
                        <a:rPr lang="en-US" u="sng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PID</a:t>
                      </a:r>
                      <a:endParaRPr lang="en-US" u="sng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Title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First</a:t>
                      </a:r>
                      <a:r>
                        <a:rPr lang="en-US" baseline="0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name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Lastname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6830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Univ.-Prof. Dipl.-Inf. Dr.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Stefanie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Lindstaedt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27547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Assoc.Prof</a:t>
                      </a:r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 Dipl.-</a:t>
                      </a:r>
                      <a:r>
                        <a:rPr lang="en-US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Ing</a:t>
                      </a:r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 </a:t>
                      </a:r>
                      <a:r>
                        <a:rPr lang="en-US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Dr.techn</a:t>
                      </a:r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Viktoria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Pammer</a:t>
                      </a:r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-Schindler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16953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Univ.-Prof. Dr.-Ing.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Matthias 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Boehm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6679858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3545103"/>
              </p:ext>
            </p:extLst>
          </p:nvPr>
        </p:nvGraphicFramePr>
        <p:xfrm>
          <a:off x="2346587" y="3285161"/>
          <a:ext cx="6543447" cy="259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7608">
                  <a:extLst>
                    <a:ext uri="{9D8B030D-6E8A-4147-A177-3AD203B41FA5}">
                      <a16:colId xmlns:a16="http://schemas.microsoft.com/office/drawing/2014/main" val="978852170"/>
                    </a:ext>
                  </a:extLst>
                </a:gridCol>
                <a:gridCol w="4284666">
                  <a:extLst>
                    <a:ext uri="{9D8B030D-6E8A-4147-A177-3AD203B41FA5}">
                      <a16:colId xmlns:a16="http://schemas.microsoft.com/office/drawing/2014/main" val="3699226359"/>
                    </a:ext>
                  </a:extLst>
                </a:gridCol>
                <a:gridCol w="791173">
                  <a:extLst>
                    <a:ext uri="{9D8B030D-6E8A-4147-A177-3AD203B41FA5}">
                      <a16:colId xmlns:a16="http://schemas.microsoft.com/office/drawing/2014/main" val="66306865"/>
                    </a:ext>
                  </a:extLst>
                </a:gridCol>
              </a:tblGrid>
              <a:tr h="300781">
                <a:tc>
                  <a:txBody>
                    <a:bodyPr/>
                    <a:lstStyle/>
                    <a:p>
                      <a:pPr algn="ctr"/>
                      <a:r>
                        <a:rPr lang="en-US" u="sng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CID</a:t>
                      </a:r>
                      <a:endParaRPr lang="en-US" u="sng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Title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ECTS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6830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INF.01017UF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Data Management (VO)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27547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INF.02018UF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Data Management (KU)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84414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AT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706.0</a:t>
                      </a:r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Databases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16953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AT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706.520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Data Integration and Large-Scale Analysis 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66798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AT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706.543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Architecture of Database Systems 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9798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AT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706.550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Architecture of Machine Learning Systems 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0046359"/>
                  </a:ext>
                </a:extLst>
              </a:tr>
            </a:tbl>
          </a:graphicData>
        </a:graphic>
      </p:graphicFrame>
      <p:sp>
        <p:nvSpPr>
          <p:cNvPr id="7" name="Left Brace 6"/>
          <p:cNvSpPr/>
          <p:nvPr/>
        </p:nvSpPr>
        <p:spPr>
          <a:xfrm>
            <a:off x="2120202" y="3667652"/>
            <a:ext cx="100484" cy="1065126"/>
          </a:xfrm>
          <a:prstGeom prst="leftBrace">
            <a:avLst/>
          </a:prstGeom>
          <a:ln w="19050">
            <a:solidFill>
              <a:srgbClr val="7889FB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03869" y="3889184"/>
            <a:ext cx="1316334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Summer/</a:t>
            </a:r>
            <a:br>
              <a:rPr lang="en-US" b="1" dirty="0" smtClean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 smtClean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Winter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05544" y="5508639"/>
            <a:ext cx="1316334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Summer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07220" y="4937560"/>
            <a:ext cx="1316334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Winter</a:t>
            </a:r>
          </a:p>
        </p:txBody>
      </p:sp>
      <p:sp>
        <p:nvSpPr>
          <p:cNvPr id="15" name="Left Brace 14"/>
          <p:cNvSpPr/>
          <p:nvPr/>
        </p:nvSpPr>
        <p:spPr>
          <a:xfrm>
            <a:off x="2120202" y="4774642"/>
            <a:ext cx="95484" cy="723949"/>
          </a:xfrm>
          <a:prstGeom prst="leftBrace">
            <a:avLst/>
          </a:prstGeom>
          <a:ln w="19050">
            <a:solidFill>
              <a:srgbClr val="7889FB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298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  <p:bldP spid="12" grpId="0"/>
      <p:bldP spid="13" grpId="0"/>
      <p:bldP spid="15" grpId="0" animBg="1"/>
    </p:bldLst>
  </p:timing>
</p:sld>
</file>

<file path=ppt/theme/theme1.xml><?xml version="1.0" encoding="utf-8"?>
<a:theme xmlns:a="http://schemas.openxmlformats.org/drawingml/2006/main" name="TU Graz Standard">
  <a:themeElements>
    <a:clrScheme name="Benutzerdefiniert 3">
      <a:dk1>
        <a:srgbClr val="0F0F0F"/>
      </a:dk1>
      <a:lt1>
        <a:srgbClr val="FFFFFF"/>
      </a:lt1>
      <a:dk2>
        <a:srgbClr val="3B5A70"/>
      </a:dk2>
      <a:lt2>
        <a:srgbClr val="EEECE1"/>
      </a:lt2>
      <a:accent1>
        <a:srgbClr val="F70146"/>
      </a:accent1>
      <a:accent2>
        <a:srgbClr val="5191C1"/>
      </a:accent2>
      <a:accent3>
        <a:srgbClr val="A5A5A5"/>
      </a:accent3>
      <a:accent4>
        <a:srgbClr val="285F82"/>
      </a:accent4>
      <a:accent5>
        <a:srgbClr val="78BE73"/>
      </a:accent5>
      <a:accent6>
        <a:srgbClr val="E59352"/>
      </a:accent6>
      <a:hlink>
        <a:srgbClr val="0066D8"/>
      </a:hlink>
      <a:folHlink>
        <a:srgbClr val="6C2F91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 dirty="0">
            <a:latin typeface="Calibri" panose="020F0502020204030204" pitchFamily="34" charset="0"/>
            <a:cs typeface="Calibri" panose="020F0502020204030204" pitchFamily="34" charset="0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  <a:tailEnd type="none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rIns="0" rtlCol="0">
        <a:spAutoFit/>
      </a:bodyPr>
      <a:lstStyle>
        <a:defPPr algn="ctr">
          <a:defRPr dirty="0" smtClean="0">
            <a:latin typeface="Calibri" panose="020F0502020204030204" pitchFamily="34" charset="0"/>
            <a:cs typeface="Calibri" panose="020F050202020403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U-Graz-Powerpoint-Standard-Juli2018-v4.potx" id="{4AC053B4-8322-43F5-A727-5B659888AAC6}" vid="{588F3A19-2155-4FC5-B6D9-DEED5DC30034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TU-Graz-Powerpoint-Standard-Juli2018-v4</Template>
  <TotalTime>10153</TotalTime>
  <Words>2562</Words>
  <Application>Microsoft Office PowerPoint</Application>
  <PresentationFormat>On-screen Show (4:3)</PresentationFormat>
  <Paragraphs>1039</Paragraphs>
  <Slides>36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4" baseType="lpstr">
      <vt:lpstr>ＭＳ Ｐゴシック</vt:lpstr>
      <vt:lpstr>Arial</vt:lpstr>
      <vt:lpstr>Calibri</vt:lpstr>
      <vt:lpstr>Cambria Math</vt:lpstr>
      <vt:lpstr>Consolas</vt:lpstr>
      <vt:lpstr>Symbol</vt:lpstr>
      <vt:lpstr>Wingdings</vt:lpstr>
      <vt:lpstr>TU Graz Standard</vt:lpstr>
      <vt:lpstr>Data Management 03 Data Models &amp; Normalization</vt:lpstr>
      <vt:lpstr>Announcements/Org</vt:lpstr>
      <vt:lpstr>Recap: DB Design Lifecycle Phases</vt:lpstr>
      <vt:lpstr>Agenda</vt:lpstr>
      <vt:lpstr>Relational Data Model</vt:lpstr>
      <vt:lpstr>Recap: History 1970/80s  (relational)</vt:lpstr>
      <vt:lpstr>Relations and Terminology</vt:lpstr>
      <vt:lpstr>Relations and Terminology, cont.</vt:lpstr>
      <vt:lpstr>Example UniversityDB</vt:lpstr>
      <vt:lpstr>Primary and Foreign Keys</vt:lpstr>
      <vt:lpstr>Primary and Foreign Keys, cont.</vt:lpstr>
      <vt:lpstr>Preview Next Lectures</vt:lpstr>
      <vt:lpstr>Example CREATE TABLE</vt:lpstr>
      <vt:lpstr>Referential Integrity Constraints</vt:lpstr>
      <vt:lpstr>Domain and Semantic Constraints</vt:lpstr>
      <vt:lpstr>BREAK (and Test Yourself), cont.</vt:lpstr>
      <vt:lpstr>ER-Diagram to Relational Schema</vt:lpstr>
      <vt:lpstr>Recap: UniversityDB</vt:lpstr>
      <vt:lpstr>Step 1: Mapping Entity Types</vt:lpstr>
      <vt:lpstr>Step 2: Mapping Attributes</vt:lpstr>
      <vt:lpstr>Step 3: Mapping Relationship Types </vt:lpstr>
      <vt:lpstr>Step 4: Simplification</vt:lpstr>
      <vt:lpstr>Step 5: Mapping Specializations</vt:lpstr>
      <vt:lpstr>BREAK (and Test Yourself)</vt:lpstr>
      <vt:lpstr>Normalization</vt:lpstr>
      <vt:lpstr>Motivation Poor Relational Schemas</vt:lpstr>
      <vt:lpstr>Overview Normalization</vt:lpstr>
      <vt:lpstr>Unnormalized Relation</vt:lpstr>
      <vt:lpstr>1st Normal Form</vt:lpstr>
      <vt:lpstr>Background: Functional Dependency</vt:lpstr>
      <vt:lpstr>Background: Functional Dependency, cont.</vt:lpstr>
      <vt:lpstr>2nd Normal Form</vt:lpstr>
      <vt:lpstr>3rd Normal Form</vt:lpstr>
      <vt:lpstr>3rd Normal Form, cont.</vt:lpstr>
      <vt:lpstr>BREAK (and Test Yourself #2)</vt:lpstr>
      <vt:lpstr>Conclusions and Q&amp;A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DM - 03 Data Models &amp; Normalization</dc:title>
  <dc:subject/>
  <dc:creator>mboehm</dc:creator>
  <cp:keywords/>
  <dc:description/>
  <cp:lastModifiedBy>mboehm</cp:lastModifiedBy>
  <cp:revision>687</cp:revision>
  <cp:lastPrinted>2019-03-15T20:53:11Z</cp:lastPrinted>
  <dcterms:created xsi:type="dcterms:W3CDTF">2018-07-12T06:39:10Z</dcterms:created>
  <dcterms:modified xsi:type="dcterms:W3CDTF">2021-10-15T16:20:40Z</dcterms:modified>
  <cp:category/>
</cp:coreProperties>
</file>