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88" r:id="rId2"/>
    <p:sldId id="498" r:id="rId3"/>
    <p:sldId id="458" r:id="rId4"/>
    <p:sldId id="289" r:id="rId5"/>
    <p:sldId id="488" r:id="rId6"/>
    <p:sldId id="489" r:id="rId7"/>
    <p:sldId id="490" r:id="rId8"/>
    <p:sldId id="423" r:id="rId9"/>
    <p:sldId id="464" r:id="rId10"/>
    <p:sldId id="496" r:id="rId11"/>
    <p:sldId id="495" r:id="rId12"/>
    <p:sldId id="467" r:id="rId13"/>
    <p:sldId id="468" r:id="rId14"/>
    <p:sldId id="470" r:id="rId15"/>
    <p:sldId id="471" r:id="rId16"/>
    <p:sldId id="472" r:id="rId17"/>
    <p:sldId id="494" r:id="rId18"/>
    <p:sldId id="474" r:id="rId19"/>
    <p:sldId id="462" r:id="rId20"/>
    <p:sldId id="491" r:id="rId21"/>
    <p:sldId id="492" r:id="rId22"/>
    <p:sldId id="459" r:id="rId23"/>
    <p:sldId id="476" r:id="rId24"/>
    <p:sldId id="477" r:id="rId25"/>
    <p:sldId id="478" r:id="rId26"/>
    <p:sldId id="479" r:id="rId27"/>
    <p:sldId id="480" r:id="rId28"/>
    <p:sldId id="481" r:id="rId29"/>
    <p:sldId id="482" r:id="rId30"/>
    <p:sldId id="461" r:id="rId31"/>
    <p:sldId id="460" r:id="rId32"/>
    <p:sldId id="483" r:id="rId33"/>
    <p:sldId id="484" r:id="rId34"/>
    <p:sldId id="485" r:id="rId35"/>
    <p:sldId id="486" r:id="rId36"/>
    <p:sldId id="487" r:id="rId37"/>
    <p:sldId id="341" r:id="rId38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92010" autoAdjust="0"/>
  </p:normalViewPr>
  <p:slideViewPr>
    <p:cSldViewPr snapToGrid="0" snapToObjects="1">
      <p:cViewPr varScale="1">
        <p:scale>
          <a:sx n="82" d="100"/>
          <a:sy n="82" d="100"/>
        </p:scale>
        <p:origin x="132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101" y="8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19.11.2021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19.11.2021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 views and partitioning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logical access paths</a:t>
            </a:r>
          </a:p>
          <a:p>
            <a:r>
              <a:rPr lang="en-US" dirty="0">
                <a:sym typeface="Wingdings" panose="05000000000000000000" pitchFamily="2" charset="2"/>
              </a:rPr>
              <a:t>Index structures</a:t>
            </a:r>
            <a:r>
              <a:rPr lang="en-US" baseline="0" dirty="0">
                <a:sym typeface="Wingdings" panose="05000000000000000000" pitchFamily="2" charset="2"/>
              </a:rPr>
              <a:t> and compression </a:t>
            </a:r>
            <a:r>
              <a:rPr lang="en-AT" baseline="0" dirty="0">
                <a:sym typeface="Wingdings" panose="05000000000000000000" pitchFamily="2" charset="2"/>
              </a:rPr>
              <a:t></a:t>
            </a:r>
            <a:r>
              <a:rPr lang="en-US" baseline="0" dirty="0">
                <a:sym typeface="Wingdings" panose="05000000000000000000" pitchFamily="2" charset="2"/>
              </a:rPr>
              <a:t> physical access paths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333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814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Page</a:t>
            </a:r>
            <a:r>
              <a:rPr lang="en-US" baseline="0" dirty="0" smtClean="0"/>
              <a:t> header: e.g., page type, log version numbers, flags, checksums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786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630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 case inner, direct merge of 2 and 4 not possible, as 6 separates</a:t>
            </a:r>
            <a:r>
              <a:rPr lang="en-US" baseline="0" dirty="0"/>
              <a:t> the two leaf nodes 5 and (7,8)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6842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error on non-existing partition</a:t>
            </a:r>
            <a:r>
              <a:rPr lang="en-US" baseline="0" dirty="0" smtClean="0"/>
              <a:t> range, default partition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451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913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9236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07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Physical Design and Tuning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WS 2021/22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07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Physical Design and Tuning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WS 2021/22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boehm7.github.io/teaching/ws2122_dbs/02_ExerciseQueriesAPIs.pdf" TargetMode="External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1.wmf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34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5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9.wmf"/><Relationship Id="rId22" Type="http://schemas.openxmlformats.org/officeDocument/2006/relationships/image" Target="../media/image33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gcon.org/events/pgcon_2020/sessions/session/56/slides/47/pgcon2020_nagata_the_way_to_update_materialized_views_rapidly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b="1" dirty="0"/>
              <a:t>Data Management</a:t>
            </a:r>
            <a:br>
              <a:rPr lang="de-DE" b="1" dirty="0"/>
            </a:br>
            <a:r>
              <a:rPr lang="de-DE" b="1" dirty="0"/>
              <a:t>07 Physical Design &amp; Tuning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 smtClean="0"/>
              <a:t>BMK </a:t>
            </a:r>
            <a:r>
              <a:rPr lang="de-AT" dirty="0"/>
              <a:t>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 19, 2021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271492" cy="4941101"/>
          </a:xfrm>
        </p:spPr>
        <p:txBody>
          <a:bodyPr/>
          <a:lstStyle/>
          <a:p>
            <a:r>
              <a:rPr lang="en-US" dirty="0"/>
              <a:t>Create Index</a:t>
            </a:r>
          </a:p>
          <a:p>
            <a:pPr lvl="1"/>
            <a:r>
              <a:rPr lang="en-US" dirty="0"/>
              <a:t>Create a secondary (</a:t>
            </a:r>
            <a:r>
              <a:rPr lang="en-US" dirty="0" err="1"/>
              <a:t>nonclustered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index on a set of attributes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Clustered:</a:t>
            </a:r>
            <a:r>
              <a:rPr lang="en-US" dirty="0"/>
              <a:t> tuples sorted by index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Non-clustered:</a:t>
            </a:r>
            <a:r>
              <a:rPr lang="en-US" dirty="0"/>
              <a:t> sorted attribute  with tuple references</a:t>
            </a:r>
          </a:p>
          <a:p>
            <a:pPr lvl="1"/>
            <a:r>
              <a:rPr lang="en-US" dirty="0"/>
              <a:t>Can specify uniqueness, order, and indexing method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PostgreSQL methods:</a:t>
            </a:r>
            <a:r>
              <a:rPr lang="en-US" dirty="0"/>
              <a:t> </a:t>
            </a:r>
            <a:r>
              <a:rPr lang="en-US" u="sng" dirty="0" err="1"/>
              <a:t>btree</a:t>
            </a:r>
            <a:r>
              <a:rPr lang="en-US" dirty="0"/>
              <a:t>, hash, gist, and gin</a:t>
            </a:r>
          </a:p>
          <a:p>
            <a:pPr lvl="1"/>
            <a:endParaRPr lang="en-US" sz="1200" dirty="0"/>
          </a:p>
          <a:p>
            <a:r>
              <a:rPr lang="en-US" dirty="0"/>
              <a:t>Binary Search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pos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binarySearch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data,key</a:t>
            </a:r>
            <a:r>
              <a:rPr lang="en-US" dirty="0">
                <a:latin typeface="Consolas" panose="020B0609020204030204" pitchFamily="49" charset="0"/>
              </a:rPr>
              <a:t>=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23</a:t>
            </a:r>
            <a:r>
              <a:rPr lang="en-US" dirty="0">
                <a:latin typeface="Consolas" panose="020B0609020204030204" pitchFamily="49" charset="0"/>
              </a:rPr>
              <a:t>) </a:t>
            </a:r>
          </a:p>
          <a:p>
            <a:pPr lvl="1"/>
            <a:r>
              <a:rPr lang="en-US" dirty="0"/>
              <a:t>Given </a:t>
            </a:r>
            <a:r>
              <a:rPr lang="en-US" b="1" dirty="0">
                <a:solidFill>
                  <a:schemeClr val="accent1"/>
                </a:solidFill>
              </a:rPr>
              <a:t>sorted data</a:t>
            </a:r>
            <a:r>
              <a:rPr lang="en-US" dirty="0"/>
              <a:t>, find key position</a:t>
            </a:r>
            <a:br>
              <a:rPr lang="en-US" dirty="0"/>
            </a:br>
            <a:r>
              <a:rPr lang="en-US" dirty="0"/>
              <a:t>(insert position if non-existing)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k-</a:t>
            </a:r>
            <a:r>
              <a:rPr lang="en-US" b="1" dirty="0" err="1">
                <a:solidFill>
                  <a:srgbClr val="7889FB"/>
                </a:solidFill>
              </a:rPr>
              <a:t>ary</a:t>
            </a:r>
            <a:r>
              <a:rPr lang="en-US" b="1" dirty="0">
                <a:solidFill>
                  <a:srgbClr val="7889FB"/>
                </a:solidFill>
              </a:rPr>
              <a:t> search </a:t>
            </a:r>
            <a:r>
              <a:rPr lang="en-US" dirty="0"/>
              <a:t>for SIMD data-parallelism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Interpolation search:</a:t>
            </a:r>
            <a:r>
              <a:rPr lang="en-US" dirty="0"/>
              <a:t> probe expected </a:t>
            </a:r>
            <a:r>
              <a:rPr lang="en-US" dirty="0" err="1"/>
              <a:t>pos</a:t>
            </a:r>
            <a:r>
              <a:rPr lang="en-US" dirty="0"/>
              <a:t> in key range</a:t>
            </a:r>
            <a:br>
              <a:rPr lang="en-US" dirty="0"/>
            </a:br>
            <a:r>
              <a:rPr lang="en-US" dirty="0"/>
              <a:t>(e.g., </a:t>
            </a:r>
            <a:r>
              <a:rPr lang="en-US" dirty="0">
                <a:latin typeface="Consolas" panose="020B0609020204030204" pitchFamily="49" charset="0"/>
              </a:rPr>
              <a:t>search([1:10000],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9700</a:t>
            </a:r>
            <a:r>
              <a:rPr lang="en-US" dirty="0">
                <a:latin typeface="Consolas" panose="020B0609020204030204" pitchFamily="49" charset="0"/>
              </a:rPr>
              <a:t>)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</a:t>
            </a:r>
            <a:r>
              <a:rPr lang="en-US" dirty="0" smtClean="0"/>
              <a:t>Structures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54354" y="1385109"/>
            <a:ext cx="319107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CREATE INDEX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ixStudLname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ON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USING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btree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ASC NULLS FIRST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22831" y="2674551"/>
            <a:ext cx="2095123" cy="929414"/>
            <a:chOff x="6822831" y="2919104"/>
            <a:chExt cx="2095123" cy="929414"/>
          </a:xfrm>
        </p:grpSpPr>
        <p:sp>
          <p:nvSpPr>
            <p:cNvPr id="6" name="Rectangle 5"/>
            <p:cNvSpPr/>
            <p:nvPr/>
          </p:nvSpPr>
          <p:spPr>
            <a:xfrm>
              <a:off x="6822831" y="3486777"/>
              <a:ext cx="2095123" cy="3617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table data</a:t>
              </a: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7473482" y="2919104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2E8BEFC-2CF8-4C5C-908A-EF97951DAE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36746" y="3270796"/>
              <a:ext cx="494902" cy="20593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2E8BEFC-2CF8-4C5C-908A-EF97951DAE7D}"/>
                </a:ext>
              </a:extLst>
            </p:cNvPr>
            <p:cNvCxnSpPr>
              <a:cxnSpLocks/>
            </p:cNvCxnSpPr>
            <p:nvPr/>
          </p:nvCxnSpPr>
          <p:spPr>
            <a:xfrm>
              <a:off x="7636746" y="3280844"/>
              <a:ext cx="1145513" cy="20593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2E8BEFC-2CF8-4C5C-908A-EF97951DAE7D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H="1">
              <a:off x="7244862" y="3280844"/>
              <a:ext cx="625530" cy="20593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5826642" y="4213606"/>
            <a:ext cx="3091312" cy="34400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10 13 14 17 18 19 23 25 27 29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244862" y="4844044"/>
            <a:ext cx="0" cy="2276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826642" y="4673920"/>
            <a:ext cx="3091312" cy="135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36464" y="4826320"/>
            <a:ext cx="1574399" cy="135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8109646" y="5017708"/>
            <a:ext cx="0" cy="2276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340005" y="5010618"/>
            <a:ext cx="676944" cy="135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28318" y="4205236"/>
            <a:ext cx="3091312" cy="34400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10 13 14 17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18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19 23 25 27 29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28318" y="4210953"/>
            <a:ext cx="3091312" cy="34400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10 13 14 17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18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19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23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25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27 29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54353" y="2219869"/>
            <a:ext cx="3012831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DROP INDEX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ixStudLname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88138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2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Index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1D Access Methods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ND  Access Methods </a:t>
            </a:r>
          </a:p>
          <a:p>
            <a:pPr lvl="1"/>
            <a:r>
              <a:rPr lang="en-US" dirty="0"/>
              <a:t>Linearization of ND key space + 1D indexing (Z order, Gray code, Hilbert curve)</a:t>
            </a:r>
          </a:p>
          <a:p>
            <a:pPr lvl="1"/>
            <a:r>
              <a:rPr lang="en-US" dirty="0"/>
              <a:t>Multi-dimensional trees and hashing (e.g., UB tree, k-d tree, </a:t>
            </a:r>
            <a:r>
              <a:rPr lang="en-US" dirty="0" err="1"/>
              <a:t>gridfile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Spatial index structures (e.g., R tree)</a:t>
            </a:r>
          </a:p>
          <a:p>
            <a:pPr lvl="1"/>
            <a:endParaRPr lang="en-US" dirty="0"/>
          </a:p>
          <a:p>
            <a:pPr lvl="1"/>
            <a:endParaRPr lang="en-US" sz="3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</p:txBody>
      </p:sp>
      <p:sp>
        <p:nvSpPr>
          <p:cNvPr id="5" name="Rechteck 3"/>
          <p:cNvSpPr/>
          <p:nvPr/>
        </p:nvSpPr>
        <p:spPr>
          <a:xfrm>
            <a:off x="4070234" y="2157353"/>
            <a:ext cx="2061807" cy="311822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 Access Methods</a:t>
            </a:r>
          </a:p>
        </p:txBody>
      </p:sp>
      <p:sp>
        <p:nvSpPr>
          <p:cNvPr id="6" name="Rechteck 4"/>
          <p:cNvSpPr/>
          <p:nvPr/>
        </p:nvSpPr>
        <p:spPr>
          <a:xfrm>
            <a:off x="2599562" y="2657426"/>
            <a:ext cx="2043113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</a:t>
            </a:r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eck 5"/>
          <p:cNvSpPr/>
          <p:nvPr/>
        </p:nvSpPr>
        <p:spPr>
          <a:xfrm>
            <a:off x="6302363" y="2657426"/>
            <a:ext cx="2043111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Transformation</a:t>
            </a:r>
          </a:p>
        </p:txBody>
      </p:sp>
      <p:sp>
        <p:nvSpPr>
          <p:cNvPr id="8" name="Rechteck 6"/>
          <p:cNvSpPr/>
          <p:nvPr/>
        </p:nvSpPr>
        <p:spPr>
          <a:xfrm>
            <a:off x="1150434" y="3291076"/>
            <a:ext cx="1423808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Sequential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909214" y="3286264"/>
            <a:ext cx="1423808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Tree-Based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643712" y="3287868"/>
            <a:ext cx="1423808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Sort-Based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615808" y="3286264"/>
            <a:ext cx="1423808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Hash-</a:t>
            </a:r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Straight Arrow Connector 32"/>
          <p:cNvCxnSpPr>
            <a:stCxn id="5" idx="2"/>
            <a:endCxn id="6" idx="0"/>
          </p:cNvCxnSpPr>
          <p:nvPr/>
        </p:nvCxnSpPr>
        <p:spPr>
          <a:xfrm flipH="1">
            <a:off x="3621119" y="2469175"/>
            <a:ext cx="1480019" cy="18825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2"/>
            <a:endCxn id="7" idx="0"/>
          </p:cNvCxnSpPr>
          <p:nvPr/>
        </p:nvCxnSpPr>
        <p:spPr>
          <a:xfrm>
            <a:off x="5101138" y="2469175"/>
            <a:ext cx="2222781" cy="18825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1" idx="0"/>
          </p:cNvCxnSpPr>
          <p:nvPr/>
        </p:nvCxnSpPr>
        <p:spPr>
          <a:xfrm>
            <a:off x="7323919" y="2934586"/>
            <a:ext cx="3793" cy="35167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6" idx="2"/>
            <a:endCxn id="10" idx="0"/>
          </p:cNvCxnSpPr>
          <p:nvPr/>
        </p:nvCxnSpPr>
        <p:spPr>
          <a:xfrm>
            <a:off x="3621119" y="2934586"/>
            <a:ext cx="1734497" cy="35328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" idx="2"/>
            <a:endCxn id="9" idx="0"/>
          </p:cNvCxnSpPr>
          <p:nvPr/>
        </p:nvCxnSpPr>
        <p:spPr>
          <a:xfrm flipH="1">
            <a:off x="3621118" y="2934586"/>
            <a:ext cx="1" cy="35167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6" idx="2"/>
            <a:endCxn id="8" idx="0"/>
          </p:cNvCxnSpPr>
          <p:nvPr/>
        </p:nvCxnSpPr>
        <p:spPr>
          <a:xfrm flipH="1">
            <a:off x="1862338" y="2934586"/>
            <a:ext cx="1758781" cy="35649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692901" y="3560013"/>
            <a:ext cx="123618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Static</a:t>
            </a:r>
          </a:p>
          <a:p>
            <a:pPr algn="ctr"/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494356" y="3571739"/>
            <a:ext cx="2299089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Binary Search Trees</a:t>
            </a:r>
          </a:p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Multiway Trees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B-Tree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Prefix Trees (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27519" y="3573414"/>
            <a:ext cx="2299089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Sequential Lists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Linked Lists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36643" y="1229643"/>
            <a:ext cx="29015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Theo Härder, Erhard Rahm: Datenbanksysteme: Konzepte und Techniken der Implementierung,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68" y="1266264"/>
            <a:ext cx="422300" cy="66897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09777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</a:t>
            </a:r>
            <a:r>
              <a:rPr lang="en-US" dirty="0">
                <a:solidFill>
                  <a:schemeClr val="accent1"/>
                </a:solidFill>
              </a:rPr>
              <a:t>B-Tree</a:t>
            </a:r>
          </a:p>
          <a:p>
            <a:pPr lvl="1"/>
            <a:r>
              <a:rPr lang="de-DE" b="1" dirty="0"/>
              <a:t>B</a:t>
            </a:r>
            <a:r>
              <a:rPr lang="de-DE" dirty="0"/>
              <a:t>ayer and McCreight </a:t>
            </a:r>
            <a:r>
              <a:rPr lang="de-DE" dirty="0" smtClean="0"/>
              <a:t>1972, </a:t>
            </a:r>
            <a:r>
              <a:rPr lang="de-DE" b="1" dirty="0"/>
              <a:t>B</a:t>
            </a:r>
            <a:r>
              <a:rPr lang="de-DE" dirty="0"/>
              <a:t>lock-based, </a:t>
            </a:r>
            <a:r>
              <a:rPr lang="de-DE" b="1" dirty="0"/>
              <a:t>B</a:t>
            </a:r>
            <a:r>
              <a:rPr lang="de-DE" dirty="0"/>
              <a:t>alanced, </a:t>
            </a:r>
            <a:r>
              <a:rPr lang="de-DE" b="1" dirty="0"/>
              <a:t>B</a:t>
            </a:r>
            <a:r>
              <a:rPr lang="de-DE" dirty="0"/>
              <a:t>oeing </a:t>
            </a:r>
            <a:r>
              <a:rPr lang="de-DE" dirty="0" smtClean="0"/>
              <a:t>Labs</a:t>
            </a:r>
            <a:endParaRPr lang="de-DE" dirty="0"/>
          </a:p>
          <a:p>
            <a:pPr lvl="1"/>
            <a:r>
              <a:rPr lang="de-DE" b="1" dirty="0">
                <a:solidFill>
                  <a:schemeClr val="accent1"/>
                </a:solidFill>
              </a:rPr>
              <a:t>Multiway tree</a:t>
            </a:r>
            <a:r>
              <a:rPr lang="de-DE" dirty="0"/>
              <a:t> (node size = page size); designed for DBMS</a:t>
            </a:r>
          </a:p>
          <a:p>
            <a:pPr lvl="1"/>
            <a:r>
              <a:rPr lang="de-DE" dirty="0"/>
              <a:t>Extensions: </a:t>
            </a:r>
            <a:r>
              <a:rPr lang="de-DE" b="1" dirty="0">
                <a:solidFill>
                  <a:srgbClr val="7889FB"/>
                </a:solidFill>
              </a:rPr>
              <a:t>B+-Tree/B*-Tree</a:t>
            </a:r>
            <a:r>
              <a:rPr lang="de-DE" dirty="0"/>
              <a:t> (data only in leafs, double-linked leaf nodes)</a:t>
            </a:r>
          </a:p>
          <a:p>
            <a:pPr lvl="1"/>
            <a:endParaRPr lang="en-US" sz="700" dirty="0"/>
          </a:p>
          <a:p>
            <a:r>
              <a:rPr lang="en-US" dirty="0"/>
              <a:t>Definition B-Tree (k, h)</a:t>
            </a:r>
          </a:p>
          <a:p>
            <a:pPr lvl="1"/>
            <a:r>
              <a:rPr lang="en-US" dirty="0"/>
              <a:t>All paths from root to leafs have equal length h</a:t>
            </a:r>
          </a:p>
          <a:p>
            <a:pPr lvl="1"/>
            <a:r>
              <a:rPr lang="en-US" dirty="0"/>
              <a:t>All nodes (except root) have </a:t>
            </a:r>
            <a:r>
              <a:rPr lang="en-US" b="1" dirty="0">
                <a:solidFill>
                  <a:schemeClr val="accent1"/>
                </a:solidFill>
              </a:rPr>
              <a:t>[k, 2k]</a:t>
            </a:r>
            <a:r>
              <a:rPr lang="en-US" dirty="0"/>
              <a:t> key entries</a:t>
            </a:r>
          </a:p>
          <a:p>
            <a:pPr lvl="1"/>
            <a:r>
              <a:rPr lang="en-US" dirty="0"/>
              <a:t>All nodes (except root, leafs) have </a:t>
            </a:r>
            <a:r>
              <a:rPr lang="en-US" b="1" dirty="0">
                <a:solidFill>
                  <a:schemeClr val="accent1"/>
                </a:solidFill>
              </a:rPr>
              <a:t>[k+1, 2k+1]</a:t>
            </a:r>
            <a:r>
              <a:rPr lang="en-US" dirty="0"/>
              <a:t> successors</a:t>
            </a:r>
          </a:p>
          <a:p>
            <a:pPr lvl="1"/>
            <a:r>
              <a:rPr lang="en-US" dirty="0"/>
              <a:t>Data is a record or a reference to the record (RID)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988410"/>
              </p:ext>
            </p:extLst>
          </p:nvPr>
        </p:nvGraphicFramePr>
        <p:xfrm>
          <a:off x="6235585" y="2992220"/>
          <a:ext cx="2476882" cy="469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Equation" r:id="rId3" imgW="2412720" imgH="457200" progId="Equation.3">
                  <p:embed/>
                </p:oleObj>
              </mc:Choice>
              <mc:Fallback>
                <p:oleObj name="Equation" r:id="rId3" imgW="2412720" imgH="457200" progId="Equation.3">
                  <p:embed/>
                  <p:pic>
                    <p:nvPicPr>
                      <p:cNvPr id="13516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585" y="2992220"/>
                        <a:ext cx="2476882" cy="469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696186" y="4678925"/>
            <a:ext cx="1938068" cy="439947"/>
            <a:chOff x="1058498" y="4747935"/>
            <a:chExt cx="1938068" cy="439947"/>
          </a:xfrm>
        </p:grpSpPr>
        <p:sp>
          <p:nvSpPr>
            <p:cNvPr id="8" name="Rectangle 7"/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cxnSp>
        <p:nvCxnSpPr>
          <p:cNvPr id="12" name="Straight Arrow Connector 11"/>
          <p:cNvCxnSpPr>
            <a:stCxn id="8" idx="2"/>
            <a:endCxn id="64" idx="0"/>
          </p:cNvCxnSpPr>
          <p:nvPr/>
        </p:nvCxnSpPr>
        <p:spPr>
          <a:xfrm flipH="1">
            <a:off x="707528" y="5118872"/>
            <a:ext cx="162624" cy="321527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2634254" y="4678926"/>
            <a:ext cx="1938068" cy="439947"/>
            <a:chOff x="1058498" y="4747935"/>
            <a:chExt cx="1938068" cy="439947"/>
          </a:xfrm>
        </p:grpSpPr>
        <p:sp>
          <p:nvSpPr>
            <p:cNvPr id="39" name="Rectangle 38"/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80662" y="4678927"/>
            <a:ext cx="1938068" cy="439947"/>
            <a:chOff x="1058498" y="4747935"/>
            <a:chExt cx="1938068" cy="439947"/>
          </a:xfrm>
        </p:grpSpPr>
        <p:sp>
          <p:nvSpPr>
            <p:cNvPr id="43" name="Rectangle 42"/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518730" y="4678924"/>
            <a:ext cx="1938068" cy="439947"/>
            <a:chOff x="1058498" y="4747935"/>
            <a:chExt cx="1938068" cy="439947"/>
          </a:xfrm>
        </p:grpSpPr>
        <p:sp>
          <p:nvSpPr>
            <p:cNvPr id="47" name="Rectangle 46"/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8456512" y="4678923"/>
            <a:ext cx="347931" cy="43994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51" name="Straight Arrow Connector 50"/>
          <p:cNvCxnSpPr>
            <a:stCxn id="39" idx="2"/>
          </p:cNvCxnSpPr>
          <p:nvPr/>
        </p:nvCxnSpPr>
        <p:spPr>
          <a:xfrm flipH="1">
            <a:off x="2698232" y="5118873"/>
            <a:ext cx="109988" cy="323574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3" idx="2"/>
          </p:cNvCxnSpPr>
          <p:nvPr/>
        </p:nvCxnSpPr>
        <p:spPr>
          <a:xfrm flipH="1">
            <a:off x="4754342" y="5118874"/>
            <a:ext cx="286" cy="294249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7" idx="2"/>
          </p:cNvCxnSpPr>
          <p:nvPr/>
        </p:nvCxnSpPr>
        <p:spPr>
          <a:xfrm>
            <a:off x="6692696" y="5118871"/>
            <a:ext cx="173679" cy="294252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0" idx="2"/>
          </p:cNvCxnSpPr>
          <p:nvPr/>
        </p:nvCxnSpPr>
        <p:spPr>
          <a:xfrm>
            <a:off x="8630478" y="5118870"/>
            <a:ext cx="173965" cy="294253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993368" y="5469150"/>
            <a:ext cx="35365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Subtree w/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&lt; keys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9658" y="5440399"/>
            <a:ext cx="10757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Subtree w/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keys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631537" y="4261449"/>
            <a:ext cx="117290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k=2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079D1B-6747-459C-BBF2-DEA5E7D7016A}"/>
              </a:ext>
            </a:extLst>
          </p:cNvPr>
          <p:cNvSpPr txBox="1"/>
          <p:nvPr/>
        </p:nvSpPr>
        <p:spPr>
          <a:xfrm>
            <a:off x="7153276" y="3529393"/>
            <a:ext cx="178451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nodes adhere to max constraints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617234CC-6D8A-4009-9750-C7A5B4835C2A}"/>
              </a:ext>
            </a:extLst>
          </p:cNvPr>
          <p:cNvSpPr/>
          <p:nvPr/>
        </p:nvSpPr>
        <p:spPr>
          <a:xfrm>
            <a:off x="6878729" y="3592368"/>
            <a:ext cx="180871" cy="52871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9821" y="762152"/>
            <a:ext cx="4225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393094" y="687504"/>
            <a:ext cx="299512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[Rudolf Bayer, Edward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McCreight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Organization and Maintenance of Large Ordered Indices.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Acta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Inf. (1) 1972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41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2" grpId="0"/>
      <p:bldP spid="64" grpId="0"/>
      <p:bldP spid="65" grpId="0"/>
      <p:bldP spid="5" grpId="0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B-Tree k=2</a:t>
            </a:r>
          </a:p>
          <a:p>
            <a:pPr lvl="1"/>
            <a:r>
              <a:rPr lang="en-US" dirty="0"/>
              <a:t>Get </a:t>
            </a:r>
            <a:r>
              <a:rPr lang="en-US" b="1" dirty="0">
                <a:solidFill>
                  <a:srgbClr val="7889FB"/>
                </a:solidFill>
              </a:rPr>
              <a:t>38</a:t>
            </a:r>
            <a:r>
              <a:rPr lang="en-US" dirty="0"/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/>
              <a:t> D38</a:t>
            </a:r>
          </a:p>
          <a:p>
            <a:pPr lvl="1"/>
            <a:r>
              <a:rPr lang="en-US" dirty="0"/>
              <a:t>Get </a:t>
            </a:r>
            <a:r>
              <a:rPr lang="en-US" b="1" dirty="0">
                <a:solidFill>
                  <a:srgbClr val="7889FB"/>
                </a:solidFill>
              </a:rPr>
              <a:t>20</a:t>
            </a:r>
            <a:r>
              <a:rPr lang="en-US" dirty="0"/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D20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Get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6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NULL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7889FB"/>
                </a:solidFill>
              </a:rPr>
              <a:t>Lookup</a:t>
            </a:r>
            <a:r>
              <a:rPr lang="en-US" dirty="0"/>
              <a:t> Q</a:t>
            </a:r>
            <a:r>
              <a:rPr lang="en-US" baseline="-25000" dirty="0"/>
              <a:t>K</a:t>
            </a:r>
            <a:r>
              <a:rPr lang="en-US" dirty="0"/>
              <a:t> within a node</a:t>
            </a:r>
          </a:p>
          <a:p>
            <a:pPr lvl="1"/>
            <a:r>
              <a:rPr lang="en-US" dirty="0"/>
              <a:t>Scan / binary search keys for Q</a:t>
            </a:r>
            <a:r>
              <a:rPr lang="en-US" baseline="-25000" dirty="0"/>
              <a:t>K</a:t>
            </a:r>
            <a:r>
              <a:rPr lang="en-US" dirty="0"/>
              <a:t>, if K</a:t>
            </a:r>
            <a:r>
              <a:rPr lang="en-US" baseline="-25000" dirty="0"/>
              <a:t>i</a:t>
            </a:r>
            <a:r>
              <a:rPr lang="en-US" dirty="0"/>
              <a:t>=Q</a:t>
            </a:r>
            <a:r>
              <a:rPr lang="en-US" baseline="-25000" dirty="0"/>
              <a:t>K</a:t>
            </a:r>
            <a:r>
              <a:rPr lang="en-US" dirty="0"/>
              <a:t>, return D</a:t>
            </a:r>
            <a:r>
              <a:rPr lang="en-US" baseline="-25000" dirty="0"/>
              <a:t>i</a:t>
            </a:r>
          </a:p>
          <a:p>
            <a:pPr lvl="1"/>
            <a:r>
              <a:rPr lang="en-US" dirty="0"/>
              <a:t>If node does not contain key</a:t>
            </a:r>
          </a:p>
          <a:p>
            <a:pPr lvl="2"/>
            <a:r>
              <a:rPr lang="en-US" dirty="0"/>
              <a:t>If leaf node, abort search w/ NULL (not found), otherwise</a:t>
            </a:r>
          </a:p>
          <a:p>
            <a:pPr lvl="2"/>
            <a:r>
              <a:rPr lang="en-US" dirty="0"/>
              <a:t>Decent into subtree Pi with K</a:t>
            </a:r>
            <a:r>
              <a:rPr lang="en-US" baseline="-25000" dirty="0"/>
              <a:t>i</a:t>
            </a:r>
            <a:r>
              <a:rPr lang="en-US" dirty="0"/>
              <a:t> &lt; Q</a:t>
            </a:r>
            <a:r>
              <a:rPr lang="en-US" baseline="-25000" dirty="0"/>
              <a:t>K</a:t>
            </a:r>
            <a:r>
              <a:rPr lang="en-US" dirty="0"/>
              <a:t> </a:t>
            </a:r>
            <a:r>
              <a:rPr lang="en-AT" dirty="0"/>
              <a:t>≤</a:t>
            </a:r>
            <a:r>
              <a:rPr lang="en-US" dirty="0"/>
              <a:t> K</a:t>
            </a:r>
            <a:r>
              <a:rPr lang="en-US" baseline="-25000" dirty="0"/>
              <a:t>i+1</a:t>
            </a:r>
            <a:r>
              <a:rPr lang="en-US" dirty="0"/>
              <a:t> </a:t>
            </a:r>
          </a:p>
          <a:p>
            <a:pPr lvl="1"/>
            <a:endParaRPr lang="en-US" sz="800" dirty="0"/>
          </a:p>
          <a:p>
            <a:r>
              <a:rPr lang="en-US" dirty="0">
                <a:solidFill>
                  <a:srgbClr val="7889FB"/>
                </a:solidFill>
              </a:rPr>
              <a:t>Range Scan </a:t>
            </a:r>
            <a:r>
              <a:rPr lang="en-US" dirty="0"/>
              <a:t>Q</a:t>
            </a:r>
            <a:r>
              <a:rPr lang="en-US" baseline="-25000" dirty="0"/>
              <a:t>L&lt;K&lt;U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Lookup Q</a:t>
            </a:r>
            <a:r>
              <a:rPr lang="en-US" baseline="-25000" dirty="0"/>
              <a:t>L</a:t>
            </a:r>
            <a:r>
              <a:rPr lang="en-US" dirty="0"/>
              <a:t> and call next K while K&lt;Q</a:t>
            </a:r>
            <a:r>
              <a:rPr lang="en-US" baseline="-25000" dirty="0"/>
              <a:t>U</a:t>
            </a:r>
            <a:r>
              <a:rPr lang="en-US" dirty="0"/>
              <a:t>  (keep current position and node stack)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459586" y="1016506"/>
            <a:ext cx="1566112" cy="312837"/>
            <a:chOff x="4718649" y="1466491"/>
            <a:chExt cx="1566112" cy="312837"/>
          </a:xfrm>
        </p:grpSpPr>
        <p:sp>
          <p:nvSpPr>
            <p:cNvPr id="29" name="Rectangle 28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238530" y="1752098"/>
            <a:ext cx="1566112" cy="312837"/>
            <a:chOff x="4718649" y="1466491"/>
            <a:chExt cx="1566112" cy="312837"/>
          </a:xfrm>
        </p:grpSpPr>
        <p:sp>
          <p:nvSpPr>
            <p:cNvPr id="41" name="Rectangle 40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256542" y="1748079"/>
            <a:ext cx="1566112" cy="312837"/>
            <a:chOff x="4718649" y="1466491"/>
            <a:chExt cx="1566112" cy="312837"/>
          </a:xfrm>
        </p:grpSpPr>
        <p:sp>
          <p:nvSpPr>
            <p:cNvPr id="43" name="Rectangle 42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015882" y="2406561"/>
            <a:ext cx="1566112" cy="312837"/>
            <a:chOff x="4718649" y="1466491"/>
            <a:chExt cx="1566112" cy="312837"/>
          </a:xfrm>
        </p:grpSpPr>
        <p:sp>
          <p:nvSpPr>
            <p:cNvPr id="101" name="Rectangle 100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805576" y="1468224"/>
              <a:ext cx="116876" cy="3070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922452" y="1468224"/>
              <a:ext cx="245433" cy="3070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651366" y="2800501"/>
            <a:ext cx="1566112" cy="312837"/>
            <a:chOff x="4718649" y="1466491"/>
            <a:chExt cx="1566112" cy="312837"/>
          </a:xfrm>
        </p:grpSpPr>
        <p:sp>
          <p:nvSpPr>
            <p:cNvPr id="103" name="Rectangle 102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14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805576" y="1471099"/>
              <a:ext cx="116876" cy="3053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922452" y="1471099"/>
              <a:ext cx="245433" cy="30535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18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263306" y="3200396"/>
            <a:ext cx="1566112" cy="312837"/>
            <a:chOff x="4718649" y="1466491"/>
            <a:chExt cx="1566112" cy="312837"/>
          </a:xfrm>
        </p:grpSpPr>
        <p:sp>
          <p:nvSpPr>
            <p:cNvPr id="121" name="Rectangle 120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464231" y="2403687"/>
            <a:ext cx="1566112" cy="317444"/>
            <a:chOff x="4718649" y="1466491"/>
            <a:chExt cx="1566112" cy="317444"/>
          </a:xfrm>
        </p:grpSpPr>
        <p:sp>
          <p:nvSpPr>
            <p:cNvPr id="123" name="Rectangle 122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41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46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6840269" y="2797627"/>
            <a:ext cx="1566112" cy="317444"/>
            <a:chOff x="4718649" y="1466491"/>
            <a:chExt cx="1566112" cy="317444"/>
          </a:xfrm>
        </p:grpSpPr>
        <p:sp>
          <p:nvSpPr>
            <p:cNvPr id="133" name="Rectangle 132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38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201370" y="3197522"/>
            <a:ext cx="1566112" cy="317444"/>
            <a:chOff x="4718649" y="1466491"/>
            <a:chExt cx="1566112" cy="317444"/>
          </a:xfrm>
        </p:grpSpPr>
        <p:sp>
          <p:nvSpPr>
            <p:cNvPr id="143" name="Rectangle 142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26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27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28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52" name="Straight Arrow Connector 151"/>
          <p:cNvCxnSpPr>
            <a:stCxn id="21" idx="2"/>
            <a:endCxn id="37" idx="0"/>
          </p:cNvCxnSpPr>
          <p:nvPr/>
        </p:nvCxnSpPr>
        <p:spPr>
          <a:xfrm flipH="1">
            <a:off x="5021586" y="1329343"/>
            <a:ext cx="496438" cy="422755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23" idx="2"/>
            <a:endCxn id="51" idx="0"/>
          </p:cNvCxnSpPr>
          <p:nvPr/>
        </p:nvCxnSpPr>
        <p:spPr>
          <a:xfrm>
            <a:off x="5880333" y="1329343"/>
            <a:ext cx="1159265" cy="41873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33" idx="2"/>
            <a:endCxn id="97" idx="0"/>
          </p:cNvCxnSpPr>
          <p:nvPr/>
        </p:nvCxnSpPr>
        <p:spPr>
          <a:xfrm flipH="1">
            <a:off x="3798938" y="2064935"/>
            <a:ext cx="498030" cy="34162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35" idx="2"/>
            <a:endCxn id="109" idx="0"/>
          </p:cNvCxnSpPr>
          <p:nvPr/>
        </p:nvCxnSpPr>
        <p:spPr>
          <a:xfrm>
            <a:off x="4659277" y="2064935"/>
            <a:ext cx="137454" cy="740174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37" idx="2"/>
          </p:cNvCxnSpPr>
          <p:nvPr/>
        </p:nvCxnSpPr>
        <p:spPr>
          <a:xfrm>
            <a:off x="5021586" y="2064935"/>
            <a:ext cx="554876" cy="1137194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endCxn id="146" idx="0"/>
          </p:cNvCxnSpPr>
          <p:nvPr/>
        </p:nvCxnSpPr>
        <p:spPr>
          <a:xfrm>
            <a:off x="6318246" y="2060916"/>
            <a:ext cx="303871" cy="113660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45" idx="2"/>
          </p:cNvCxnSpPr>
          <p:nvPr/>
        </p:nvCxnSpPr>
        <p:spPr>
          <a:xfrm>
            <a:off x="6677289" y="2060916"/>
            <a:ext cx="611008" cy="736711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51" idx="2"/>
            <a:endCxn id="128" idx="0"/>
          </p:cNvCxnSpPr>
          <p:nvPr/>
        </p:nvCxnSpPr>
        <p:spPr>
          <a:xfrm>
            <a:off x="7039598" y="2060916"/>
            <a:ext cx="1207689" cy="342771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endCxn id="29" idx="0"/>
          </p:cNvCxnSpPr>
          <p:nvPr/>
        </p:nvCxnSpPr>
        <p:spPr>
          <a:xfrm>
            <a:off x="6242642" y="802258"/>
            <a:ext cx="0" cy="214248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35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Insert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Insertion Approach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Always insert into leaf nodes!</a:t>
            </a:r>
          </a:p>
          <a:p>
            <a:pPr lvl="1"/>
            <a:r>
              <a:rPr lang="en-US" dirty="0"/>
              <a:t>Find position similar to lookup, insert and maintain sorted order</a:t>
            </a:r>
          </a:p>
          <a:p>
            <a:pPr lvl="1"/>
            <a:r>
              <a:rPr lang="en-US" dirty="0"/>
              <a:t>If node overflows (exceeds 2k entries) </a:t>
            </a: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node splitting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Node Splitting Approach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Split the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2k+1</a:t>
            </a:r>
            <a:r>
              <a:rPr lang="en-US" dirty="0">
                <a:sym typeface="Wingdings" panose="05000000000000000000" pitchFamily="2" charset="2"/>
              </a:rPr>
              <a:t> entries into two leaf nodes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Left node:</a:t>
            </a:r>
            <a:r>
              <a:rPr lang="en-US" dirty="0">
                <a:sym typeface="Wingdings" panose="05000000000000000000" pitchFamily="2" charset="2"/>
              </a:rPr>
              <a:t> first k entries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Right node:</a:t>
            </a:r>
            <a:r>
              <a:rPr lang="en-US" dirty="0">
                <a:sym typeface="Wingdings" panose="05000000000000000000" pitchFamily="2" charset="2"/>
              </a:rPr>
              <a:t> last k entries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(k+1)</a:t>
            </a:r>
            <a:r>
              <a:rPr lang="en-US" dirty="0" err="1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entry inserted into parent node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can cause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recursive splitting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Special case: root split (h++)</a:t>
            </a: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B-Tree is self-balancing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84016" y="3180063"/>
            <a:ext cx="1566112" cy="312837"/>
            <a:chOff x="4718649" y="1466491"/>
            <a:chExt cx="1566112" cy="312837"/>
          </a:xfrm>
        </p:grpSpPr>
        <p:sp>
          <p:nvSpPr>
            <p:cNvPr id="6" name="Rectangle 5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94891" y="3835671"/>
            <a:ext cx="1566112" cy="317444"/>
            <a:chOff x="4718649" y="1466491"/>
            <a:chExt cx="1566112" cy="317444"/>
          </a:xfrm>
        </p:grpSpPr>
        <p:sp>
          <p:nvSpPr>
            <p:cNvPr id="13" name="Rectangle 12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41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46</a:t>
              </a: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6145720" y="3492900"/>
            <a:ext cx="0" cy="276848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2"/>
          </p:cNvCxnSpPr>
          <p:nvPr/>
        </p:nvCxnSpPr>
        <p:spPr>
          <a:xfrm>
            <a:off x="6504763" y="3492900"/>
            <a:ext cx="0" cy="276848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2"/>
            <a:endCxn id="18" idx="0"/>
          </p:cNvCxnSpPr>
          <p:nvPr/>
        </p:nvCxnSpPr>
        <p:spPr>
          <a:xfrm>
            <a:off x="6867072" y="3492900"/>
            <a:ext cx="810875" cy="342771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605301" y="3839692"/>
            <a:ext cx="245433" cy="312837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92011" y="3458395"/>
            <a:ext cx="86891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2k+1</a:t>
            </a:r>
          </a:p>
        </p:txBody>
      </p:sp>
      <p:sp>
        <p:nvSpPr>
          <p:cNvPr id="36" name="Right Arrow 35"/>
          <p:cNvSpPr/>
          <p:nvPr/>
        </p:nvSpPr>
        <p:spPr>
          <a:xfrm rot="5400000">
            <a:off x="6181216" y="411756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451412" y="4850709"/>
            <a:ext cx="1566112" cy="312837"/>
            <a:chOff x="4718649" y="1466491"/>
            <a:chExt cx="1566112" cy="312837"/>
          </a:xfrm>
        </p:grpSpPr>
        <p:sp>
          <p:nvSpPr>
            <p:cNvPr id="38" name="Rectangle 37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718159" y="5506317"/>
            <a:ext cx="1566112" cy="312837"/>
            <a:chOff x="4718649" y="1466491"/>
            <a:chExt cx="1566112" cy="312837"/>
          </a:xfrm>
        </p:grpSpPr>
        <p:sp>
          <p:nvSpPr>
            <p:cNvPr id="45" name="Rectangle 44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41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54" name="Straight Arrow Connector 53"/>
          <p:cNvCxnSpPr/>
          <p:nvPr/>
        </p:nvCxnSpPr>
        <p:spPr>
          <a:xfrm flipH="1">
            <a:off x="5072332" y="5163546"/>
            <a:ext cx="440784" cy="171385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0" idx="2"/>
          </p:cNvCxnSpPr>
          <p:nvPr/>
        </p:nvCxnSpPr>
        <p:spPr>
          <a:xfrm flipH="1">
            <a:off x="5451412" y="5163546"/>
            <a:ext cx="420747" cy="171385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3" idx="2"/>
            <a:endCxn id="50" idx="0"/>
          </p:cNvCxnSpPr>
          <p:nvPr/>
        </p:nvCxnSpPr>
        <p:spPr>
          <a:xfrm flipH="1">
            <a:off x="5501215" y="5163546"/>
            <a:ext cx="733253" cy="342771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6284718" y="4850922"/>
            <a:ext cx="245433" cy="312837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531073" y="4852228"/>
            <a:ext cx="116876" cy="31283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6535456" y="5503440"/>
            <a:ext cx="1566112" cy="312837"/>
            <a:chOff x="4718649" y="1466491"/>
            <a:chExt cx="1566112" cy="312837"/>
          </a:xfrm>
        </p:grpSpPr>
        <p:sp>
          <p:nvSpPr>
            <p:cNvPr id="65" name="Rectangle 64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46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47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71" name="Straight Arrow Connector 70"/>
          <p:cNvCxnSpPr>
            <a:stCxn id="61" idx="2"/>
            <a:endCxn id="70" idx="0"/>
          </p:cNvCxnSpPr>
          <p:nvPr/>
        </p:nvCxnSpPr>
        <p:spPr>
          <a:xfrm>
            <a:off x="6589511" y="5165065"/>
            <a:ext cx="729001" cy="338375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742090" y="5819155"/>
            <a:ext cx="76994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559384" y="5816281"/>
            <a:ext cx="76994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last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289090" y="5175052"/>
            <a:ext cx="23672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964316" y="4152529"/>
            <a:ext cx="106756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overflow</a:t>
            </a:r>
          </a:p>
        </p:txBody>
      </p:sp>
    </p:spTree>
    <p:extLst>
      <p:ext uri="{BB962C8B-B14F-4D97-AF65-F5344CB8AC3E}">
        <p14:creationId xmlns:p14="http://schemas.microsoft.com/office/powerpoint/2010/main" val="149020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 animBg="1"/>
      <p:bldP spid="60" grpId="0" animBg="1"/>
      <p:bldP spid="61" grpId="0" animBg="1"/>
      <p:bldP spid="74" grpId="0"/>
      <p:bldP spid="75" grpId="0"/>
      <p:bldP spid="76" grpId="0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Insert, cont. (Example w/ k=1)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3884722" cy="4941101"/>
          </a:xfrm>
        </p:spPr>
        <p:txBody>
          <a:bodyPr/>
          <a:lstStyle/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1</a:t>
            </a:r>
          </a:p>
          <a:p>
            <a:pPr lvl="1"/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5</a:t>
            </a:r>
          </a:p>
          <a:p>
            <a:pPr lvl="1"/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split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6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7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split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40408" y="1308383"/>
            <a:ext cx="3884722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anose="05000000000000000000" pitchFamily="2" charset="2"/>
              <a:buChar char="§"/>
              <a:defRPr sz="2000" b="1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1pPr>
            <a:lvl2pPr marL="685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4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8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3</a:t>
            </a:r>
            <a:br>
              <a:rPr lang="en-US" dirty="0">
                <a:solidFill>
                  <a:srgbClr val="7889FB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accent1"/>
                </a:solidFill>
              </a:rPr>
              <a:t>2x split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Note:</a:t>
            </a:r>
            <a:r>
              <a:rPr lang="en-US" dirty="0"/>
              <a:t> Exercise </a:t>
            </a:r>
            <a:r>
              <a:rPr lang="en-US" dirty="0" smtClean="0"/>
              <a:t>03?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(B-tree insertion and deletion)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13824" y="2120071"/>
            <a:ext cx="724618" cy="242891"/>
            <a:chOff x="4718649" y="1466491"/>
            <a:chExt cx="841494" cy="312837"/>
          </a:xfrm>
        </p:grpSpPr>
        <p:sp>
          <p:nvSpPr>
            <p:cNvPr id="8" name="Rectangle 7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66219" y="1435711"/>
            <a:ext cx="412630" cy="242891"/>
            <a:chOff x="4718649" y="1466491"/>
            <a:chExt cx="479185" cy="312837"/>
          </a:xfrm>
        </p:grpSpPr>
        <p:sp>
          <p:nvSpPr>
            <p:cNvPr id="17" name="Rectangle 16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2441293" y="2821685"/>
            <a:ext cx="1056734" cy="659833"/>
            <a:chOff x="2441293" y="2821685"/>
            <a:chExt cx="1056734" cy="659833"/>
          </a:xfrm>
        </p:grpSpPr>
        <p:grpSp>
          <p:nvGrpSpPr>
            <p:cNvPr id="22" name="Group 21"/>
            <p:cNvGrpSpPr/>
            <p:nvPr/>
          </p:nvGrpSpPr>
          <p:grpSpPr>
            <a:xfrm>
              <a:off x="2763343" y="2821685"/>
              <a:ext cx="412630" cy="242891"/>
              <a:chOff x="4718649" y="1466491"/>
              <a:chExt cx="479185" cy="31283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441293" y="3232873"/>
              <a:ext cx="412630" cy="242891"/>
              <a:chOff x="4718649" y="1466491"/>
              <a:chExt cx="479185" cy="312837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085397" y="3238627"/>
              <a:ext cx="412630" cy="242891"/>
              <a:chOff x="4718649" y="1466491"/>
              <a:chExt cx="479185" cy="312837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4" name="Straight Arrow Connector 33"/>
            <p:cNvCxnSpPr>
              <a:stCxn id="23" idx="2"/>
              <a:endCxn id="28" idx="0"/>
            </p:cNvCxnSpPr>
            <p:nvPr/>
          </p:nvCxnSpPr>
          <p:spPr>
            <a:xfrm flipH="1">
              <a:off x="2647608" y="3064576"/>
              <a:ext cx="166057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5" idx="2"/>
              <a:endCxn id="32" idx="0"/>
            </p:cNvCxnSpPr>
            <p:nvPr/>
          </p:nvCxnSpPr>
          <p:spPr>
            <a:xfrm>
              <a:off x="3125652" y="3064576"/>
              <a:ext cx="166060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3" name="Group 232"/>
          <p:cNvGrpSpPr/>
          <p:nvPr/>
        </p:nvGrpSpPr>
        <p:grpSpPr>
          <a:xfrm>
            <a:off x="2438419" y="3836722"/>
            <a:ext cx="1371596" cy="654079"/>
            <a:chOff x="2438419" y="3836722"/>
            <a:chExt cx="1371596" cy="654079"/>
          </a:xfrm>
        </p:grpSpPr>
        <p:grpSp>
          <p:nvGrpSpPr>
            <p:cNvPr id="41" name="Group 40"/>
            <p:cNvGrpSpPr/>
            <p:nvPr/>
          </p:nvGrpSpPr>
          <p:grpSpPr>
            <a:xfrm>
              <a:off x="2760469" y="3836722"/>
              <a:ext cx="412630" cy="242891"/>
              <a:chOff x="4718649" y="1466491"/>
              <a:chExt cx="479185" cy="312837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2438419" y="4247910"/>
              <a:ext cx="412630" cy="242891"/>
              <a:chOff x="4718649" y="1466491"/>
              <a:chExt cx="479185" cy="31283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3" name="Straight Arrow Connector 52"/>
            <p:cNvCxnSpPr>
              <a:stCxn id="42" idx="2"/>
              <a:endCxn id="47" idx="0"/>
            </p:cNvCxnSpPr>
            <p:nvPr/>
          </p:nvCxnSpPr>
          <p:spPr>
            <a:xfrm flipH="1">
              <a:off x="2644734" y="4079613"/>
              <a:ext cx="166057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4" idx="2"/>
              <a:endCxn id="58" idx="0"/>
            </p:cNvCxnSpPr>
            <p:nvPr/>
          </p:nvCxnSpPr>
          <p:spPr>
            <a:xfrm>
              <a:off x="3122778" y="4079613"/>
              <a:ext cx="324929" cy="16546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3085397" y="4245076"/>
              <a:ext cx="724618" cy="242891"/>
              <a:chOff x="4718649" y="1466491"/>
              <a:chExt cx="841494" cy="312837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34" name="Group 233"/>
          <p:cNvGrpSpPr/>
          <p:nvPr/>
        </p:nvGrpSpPr>
        <p:grpSpPr>
          <a:xfrm>
            <a:off x="2194001" y="4885506"/>
            <a:ext cx="1577194" cy="683590"/>
            <a:chOff x="2194001" y="4885506"/>
            <a:chExt cx="1577194" cy="683590"/>
          </a:xfrm>
        </p:grpSpPr>
        <p:grpSp>
          <p:nvGrpSpPr>
            <p:cNvPr id="66" name="Group 65"/>
            <p:cNvGrpSpPr/>
            <p:nvPr/>
          </p:nvGrpSpPr>
          <p:grpSpPr>
            <a:xfrm>
              <a:off x="2194001" y="5323329"/>
              <a:ext cx="412630" cy="242891"/>
              <a:chOff x="4718649" y="1466491"/>
              <a:chExt cx="479185" cy="312837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2613114" y="4885506"/>
              <a:ext cx="724618" cy="242891"/>
              <a:chOff x="4718649" y="1466491"/>
              <a:chExt cx="841494" cy="312837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2766218" y="5326205"/>
              <a:ext cx="412630" cy="242891"/>
              <a:chOff x="4718649" y="1466491"/>
              <a:chExt cx="479185" cy="312837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358565" y="5323332"/>
              <a:ext cx="412630" cy="242891"/>
              <a:chOff x="4718649" y="1466491"/>
              <a:chExt cx="479185" cy="312837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95" name="Straight Arrow Connector 94"/>
            <p:cNvCxnSpPr>
              <a:stCxn id="83" idx="2"/>
              <a:endCxn id="90" idx="0"/>
            </p:cNvCxnSpPr>
            <p:nvPr/>
          </p:nvCxnSpPr>
          <p:spPr>
            <a:xfrm>
              <a:off x="3287411" y="5128397"/>
              <a:ext cx="277469" cy="19493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79" idx="2"/>
              <a:endCxn id="68" idx="0"/>
            </p:cNvCxnSpPr>
            <p:nvPr/>
          </p:nvCxnSpPr>
          <p:spPr>
            <a:xfrm flipH="1">
              <a:off x="2400316" y="5128397"/>
              <a:ext cx="263120" cy="1949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81" idx="2"/>
              <a:endCxn id="86" idx="0"/>
            </p:cNvCxnSpPr>
            <p:nvPr/>
          </p:nvCxnSpPr>
          <p:spPr>
            <a:xfrm flipH="1">
              <a:off x="2972533" y="5128397"/>
              <a:ext cx="2891" cy="19780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234"/>
          <p:cNvGrpSpPr/>
          <p:nvPr/>
        </p:nvGrpSpPr>
        <p:grpSpPr>
          <a:xfrm>
            <a:off x="6176519" y="1432070"/>
            <a:ext cx="1956754" cy="680717"/>
            <a:chOff x="6176519" y="1432070"/>
            <a:chExt cx="1956754" cy="680717"/>
          </a:xfrm>
        </p:grpSpPr>
        <p:grpSp>
          <p:nvGrpSpPr>
            <p:cNvPr id="99" name="Group 98"/>
            <p:cNvGrpSpPr/>
            <p:nvPr/>
          </p:nvGrpSpPr>
          <p:grpSpPr>
            <a:xfrm>
              <a:off x="6176519" y="1869893"/>
              <a:ext cx="412630" cy="242891"/>
              <a:chOff x="4718649" y="1466491"/>
              <a:chExt cx="479185" cy="312837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6785412" y="1432070"/>
              <a:ext cx="724618" cy="242891"/>
              <a:chOff x="4718649" y="1466491"/>
              <a:chExt cx="841494" cy="312837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7720643" y="1869896"/>
              <a:ext cx="412630" cy="242891"/>
              <a:chOff x="4718649" y="1466491"/>
              <a:chExt cx="479185" cy="312837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19" name="Straight Arrow Connector 118"/>
            <p:cNvCxnSpPr>
              <a:stCxn id="110" idx="2"/>
              <a:endCxn id="117" idx="0"/>
            </p:cNvCxnSpPr>
            <p:nvPr/>
          </p:nvCxnSpPr>
          <p:spPr>
            <a:xfrm>
              <a:off x="7459709" y="1674961"/>
              <a:ext cx="467249" cy="19493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119"/>
            <p:cNvGrpSpPr/>
            <p:nvPr/>
          </p:nvGrpSpPr>
          <p:grpSpPr>
            <a:xfrm>
              <a:off x="6792572" y="1869893"/>
              <a:ext cx="724618" cy="242891"/>
              <a:chOff x="4718649" y="1466491"/>
              <a:chExt cx="841494" cy="312837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03" name="Straight Arrow Connector 102"/>
            <p:cNvCxnSpPr>
              <a:stCxn id="106" idx="2"/>
              <a:endCxn id="101" idx="0"/>
            </p:cNvCxnSpPr>
            <p:nvPr/>
          </p:nvCxnSpPr>
          <p:spPr>
            <a:xfrm flipH="1">
              <a:off x="6382834" y="1674961"/>
              <a:ext cx="452900" cy="1949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108" idx="2"/>
              <a:endCxn id="123" idx="0"/>
            </p:cNvCxnSpPr>
            <p:nvPr/>
          </p:nvCxnSpPr>
          <p:spPr>
            <a:xfrm>
              <a:off x="7147722" y="1674961"/>
              <a:ext cx="7160" cy="1949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/>
          <p:cNvGrpSpPr/>
          <p:nvPr/>
        </p:nvGrpSpPr>
        <p:grpSpPr>
          <a:xfrm>
            <a:off x="6182272" y="2516118"/>
            <a:ext cx="2262287" cy="689340"/>
            <a:chOff x="6182272" y="2516118"/>
            <a:chExt cx="2262287" cy="689340"/>
          </a:xfrm>
        </p:grpSpPr>
        <p:grpSp>
          <p:nvGrpSpPr>
            <p:cNvPr id="127" name="Group 126"/>
            <p:cNvGrpSpPr/>
            <p:nvPr/>
          </p:nvGrpSpPr>
          <p:grpSpPr>
            <a:xfrm>
              <a:off x="6182272" y="2962567"/>
              <a:ext cx="412630" cy="242891"/>
              <a:chOff x="4718649" y="1466491"/>
              <a:chExt cx="479185" cy="312837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6791165" y="2516118"/>
              <a:ext cx="724618" cy="242891"/>
              <a:chOff x="4718649" y="1466491"/>
              <a:chExt cx="841494" cy="312837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43" name="Straight Arrow Connector 142"/>
            <p:cNvCxnSpPr>
              <a:stCxn id="138" idx="2"/>
              <a:endCxn id="153" idx="0"/>
            </p:cNvCxnSpPr>
            <p:nvPr/>
          </p:nvCxnSpPr>
          <p:spPr>
            <a:xfrm>
              <a:off x="7465462" y="2759009"/>
              <a:ext cx="616789" cy="20280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Group 143"/>
            <p:cNvGrpSpPr/>
            <p:nvPr/>
          </p:nvGrpSpPr>
          <p:grpSpPr>
            <a:xfrm>
              <a:off x="6798325" y="2962567"/>
              <a:ext cx="724618" cy="242891"/>
              <a:chOff x="4718649" y="1466491"/>
              <a:chExt cx="841494" cy="312837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7719941" y="2961815"/>
              <a:ext cx="724618" cy="242891"/>
              <a:chOff x="4718649" y="1466491"/>
              <a:chExt cx="841494" cy="312837"/>
            </a:xfrm>
          </p:grpSpPr>
          <p:sp>
            <p:nvSpPr>
              <p:cNvPr id="151" name="Rectangle 150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32" name="Straight Arrow Connector 131"/>
            <p:cNvCxnSpPr>
              <a:stCxn id="136" idx="2"/>
              <a:endCxn id="147" idx="0"/>
            </p:cNvCxnSpPr>
            <p:nvPr/>
          </p:nvCxnSpPr>
          <p:spPr>
            <a:xfrm>
              <a:off x="7153475" y="2759009"/>
              <a:ext cx="7160" cy="20355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34" idx="2"/>
              <a:endCxn id="129" idx="0"/>
            </p:cNvCxnSpPr>
            <p:nvPr/>
          </p:nvCxnSpPr>
          <p:spPr>
            <a:xfrm flipH="1">
              <a:off x="6388587" y="2759009"/>
              <a:ext cx="452900" cy="20355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7" name="Group 236"/>
          <p:cNvGrpSpPr/>
          <p:nvPr/>
        </p:nvGrpSpPr>
        <p:grpSpPr>
          <a:xfrm>
            <a:off x="5891856" y="3621062"/>
            <a:ext cx="2825873" cy="1056642"/>
            <a:chOff x="5891856" y="3621062"/>
            <a:chExt cx="2825873" cy="1056642"/>
          </a:xfrm>
        </p:grpSpPr>
        <p:grpSp>
          <p:nvGrpSpPr>
            <p:cNvPr id="190" name="Group 189"/>
            <p:cNvGrpSpPr/>
            <p:nvPr/>
          </p:nvGrpSpPr>
          <p:grpSpPr>
            <a:xfrm>
              <a:off x="6944271" y="3621062"/>
              <a:ext cx="412630" cy="242891"/>
              <a:chOff x="4718649" y="1466491"/>
              <a:chExt cx="479185" cy="312837"/>
            </a:xfrm>
          </p:grpSpPr>
          <p:sp>
            <p:nvSpPr>
              <p:cNvPr id="191" name="Rectangle 190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6216783" y="4032250"/>
              <a:ext cx="412630" cy="242891"/>
              <a:chOff x="4718649" y="1466491"/>
              <a:chExt cx="479185" cy="312837"/>
            </a:xfrm>
          </p:grpSpPr>
          <p:sp>
            <p:nvSpPr>
              <p:cNvPr id="195" name="Rectangle 194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>
              <a:off x="7671765" y="4038004"/>
              <a:ext cx="412630" cy="242891"/>
              <a:chOff x="4718649" y="1466491"/>
              <a:chExt cx="479185" cy="312837"/>
            </a:xfrm>
          </p:grpSpPr>
          <p:sp>
            <p:nvSpPr>
              <p:cNvPr id="199" name="Rectangle 198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02" name="Straight Arrow Connector 201"/>
            <p:cNvCxnSpPr>
              <a:stCxn id="191" idx="2"/>
              <a:endCxn id="196" idx="0"/>
            </p:cNvCxnSpPr>
            <p:nvPr/>
          </p:nvCxnSpPr>
          <p:spPr>
            <a:xfrm flipH="1">
              <a:off x="6423098" y="3863953"/>
              <a:ext cx="571495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193" idx="2"/>
              <a:endCxn id="200" idx="0"/>
            </p:cNvCxnSpPr>
            <p:nvPr/>
          </p:nvCxnSpPr>
          <p:spPr>
            <a:xfrm>
              <a:off x="7306580" y="3863953"/>
              <a:ext cx="571500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4" name="Group 203"/>
            <p:cNvGrpSpPr/>
            <p:nvPr/>
          </p:nvGrpSpPr>
          <p:grpSpPr>
            <a:xfrm>
              <a:off x="5891856" y="4431937"/>
              <a:ext cx="412630" cy="242891"/>
              <a:chOff x="4718649" y="1466491"/>
              <a:chExt cx="479185" cy="312837"/>
            </a:xfrm>
          </p:grpSpPr>
          <p:sp>
            <p:nvSpPr>
              <p:cNvPr id="205" name="Rectangle 204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08" name="Straight Arrow Connector 207"/>
            <p:cNvCxnSpPr>
              <a:stCxn id="195" idx="2"/>
              <a:endCxn id="206" idx="0"/>
            </p:cNvCxnSpPr>
            <p:nvPr/>
          </p:nvCxnSpPr>
          <p:spPr>
            <a:xfrm flipH="1">
              <a:off x="6098171" y="4275141"/>
              <a:ext cx="168934" cy="15679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>
              <a:stCxn id="197" idx="2"/>
              <a:endCxn id="212" idx="0"/>
            </p:cNvCxnSpPr>
            <p:nvPr/>
          </p:nvCxnSpPr>
          <p:spPr>
            <a:xfrm>
              <a:off x="6579092" y="4275141"/>
              <a:ext cx="160304" cy="1596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0" name="Group 209"/>
            <p:cNvGrpSpPr/>
            <p:nvPr/>
          </p:nvGrpSpPr>
          <p:grpSpPr>
            <a:xfrm>
              <a:off x="6533081" y="4434813"/>
              <a:ext cx="412630" cy="242891"/>
              <a:chOff x="4718649" y="1466491"/>
              <a:chExt cx="479185" cy="312837"/>
            </a:xfrm>
          </p:grpSpPr>
          <p:sp>
            <p:nvSpPr>
              <p:cNvPr id="211" name="Rectangle 210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>
              <a:off x="7355106" y="4431936"/>
              <a:ext cx="412630" cy="242891"/>
              <a:chOff x="4718649" y="1466491"/>
              <a:chExt cx="479185" cy="312837"/>
            </a:xfrm>
          </p:grpSpPr>
          <p:sp>
            <p:nvSpPr>
              <p:cNvPr id="217" name="Rectangle 216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0" name="Group 219"/>
            <p:cNvGrpSpPr/>
            <p:nvPr/>
          </p:nvGrpSpPr>
          <p:grpSpPr>
            <a:xfrm>
              <a:off x="7993111" y="4434051"/>
              <a:ext cx="724618" cy="242891"/>
              <a:chOff x="4718649" y="1466491"/>
              <a:chExt cx="841494" cy="312837"/>
            </a:xfrm>
          </p:grpSpPr>
          <p:sp>
            <p:nvSpPr>
              <p:cNvPr id="221" name="Rectangle 220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26" name="Straight Arrow Connector 225"/>
            <p:cNvCxnSpPr>
              <a:stCxn id="199" idx="2"/>
              <a:endCxn id="218" idx="0"/>
            </p:cNvCxnSpPr>
            <p:nvPr/>
          </p:nvCxnSpPr>
          <p:spPr>
            <a:xfrm flipH="1">
              <a:off x="7561421" y="4280895"/>
              <a:ext cx="160666" cy="1510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>
              <a:stCxn id="201" idx="2"/>
              <a:endCxn id="223" idx="0"/>
            </p:cNvCxnSpPr>
            <p:nvPr/>
          </p:nvCxnSpPr>
          <p:spPr>
            <a:xfrm>
              <a:off x="8034074" y="4280895"/>
              <a:ext cx="321347" cy="15315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23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Delete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Deletion Approach</a:t>
            </a:r>
          </a:p>
          <a:p>
            <a:pPr lvl="1"/>
            <a:r>
              <a:rPr lang="en-US" dirty="0"/>
              <a:t>Lookup deletion key, abort if non-existing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Case inner node: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move entry</a:t>
            </a:r>
            <a:r>
              <a:rPr lang="en-US" dirty="0">
                <a:sym typeface="Wingdings" panose="05000000000000000000" pitchFamily="2" charset="2"/>
              </a:rPr>
              <a:t> from fullest successor node into position </a:t>
            </a:r>
          </a:p>
          <a:p>
            <a:pPr lvl="1"/>
            <a:r>
              <a:rPr lang="en-US" dirty="0"/>
              <a:t>Case leaf node: if underflows (&lt;k entries) </a:t>
            </a: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merge w/ sibling</a:t>
            </a:r>
          </a:p>
          <a:p>
            <a:pPr lvl="1"/>
            <a:endParaRPr lang="en-US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Case</a:t>
            </a:r>
            <a:br>
              <a:rPr lang="en-US" dirty="0"/>
            </a:br>
            <a:r>
              <a:rPr lang="en-US" dirty="0"/>
              <a:t>inner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Case</a:t>
            </a:r>
            <a:br>
              <a:rPr lang="en-US" dirty="0"/>
            </a:br>
            <a:r>
              <a:rPr lang="en-US" dirty="0"/>
              <a:t>leaf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</p:txBody>
      </p:sp>
      <p:grpSp>
        <p:nvGrpSpPr>
          <p:cNvPr id="227" name="Group 226"/>
          <p:cNvGrpSpPr/>
          <p:nvPr/>
        </p:nvGrpSpPr>
        <p:grpSpPr>
          <a:xfrm>
            <a:off x="2432669" y="3146612"/>
            <a:ext cx="2825873" cy="1056642"/>
            <a:chOff x="2432669" y="3146612"/>
            <a:chExt cx="2825873" cy="1056642"/>
          </a:xfrm>
        </p:grpSpPr>
        <p:grpSp>
          <p:nvGrpSpPr>
            <p:cNvPr id="5" name="Group 4"/>
            <p:cNvGrpSpPr/>
            <p:nvPr/>
          </p:nvGrpSpPr>
          <p:grpSpPr>
            <a:xfrm>
              <a:off x="3485084" y="3146612"/>
              <a:ext cx="412630" cy="242891"/>
              <a:chOff x="4718649" y="1466491"/>
              <a:chExt cx="479185" cy="31283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757596" y="3557800"/>
              <a:ext cx="412630" cy="242891"/>
              <a:chOff x="4718649" y="1466491"/>
              <a:chExt cx="479185" cy="312837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212578" y="3563554"/>
              <a:ext cx="412630" cy="242891"/>
              <a:chOff x="4718649" y="1466491"/>
              <a:chExt cx="479185" cy="31283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7" name="Straight Arrow Connector 16"/>
            <p:cNvCxnSpPr>
              <a:stCxn id="6" idx="2"/>
              <a:endCxn id="11" idx="0"/>
            </p:cNvCxnSpPr>
            <p:nvPr/>
          </p:nvCxnSpPr>
          <p:spPr>
            <a:xfrm flipH="1">
              <a:off x="2963911" y="3389503"/>
              <a:ext cx="571495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2"/>
              <a:endCxn id="15" idx="0"/>
            </p:cNvCxnSpPr>
            <p:nvPr/>
          </p:nvCxnSpPr>
          <p:spPr>
            <a:xfrm>
              <a:off x="3847393" y="3389503"/>
              <a:ext cx="571500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2432669" y="3957487"/>
              <a:ext cx="412630" cy="242891"/>
              <a:chOff x="4718649" y="1466491"/>
              <a:chExt cx="479185" cy="312837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3" name="Straight Arrow Connector 22"/>
            <p:cNvCxnSpPr>
              <a:stCxn id="10" idx="2"/>
              <a:endCxn id="21" idx="0"/>
            </p:cNvCxnSpPr>
            <p:nvPr/>
          </p:nvCxnSpPr>
          <p:spPr>
            <a:xfrm flipH="1">
              <a:off x="2638984" y="3800691"/>
              <a:ext cx="168934" cy="15679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2"/>
              <a:endCxn id="27" idx="0"/>
            </p:cNvCxnSpPr>
            <p:nvPr/>
          </p:nvCxnSpPr>
          <p:spPr>
            <a:xfrm>
              <a:off x="3119905" y="3800691"/>
              <a:ext cx="160304" cy="1596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3073894" y="3960363"/>
              <a:ext cx="412630" cy="242891"/>
              <a:chOff x="4718649" y="1466491"/>
              <a:chExt cx="479185" cy="312837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895919" y="3957486"/>
              <a:ext cx="412630" cy="242891"/>
              <a:chOff x="4718649" y="1466491"/>
              <a:chExt cx="479185" cy="312837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533924" y="3959601"/>
              <a:ext cx="724618" cy="242891"/>
              <a:chOff x="4718649" y="1466491"/>
              <a:chExt cx="841494" cy="312837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9" name="Straight Arrow Connector 38"/>
            <p:cNvCxnSpPr>
              <a:stCxn id="14" idx="2"/>
              <a:endCxn id="31" idx="0"/>
            </p:cNvCxnSpPr>
            <p:nvPr/>
          </p:nvCxnSpPr>
          <p:spPr>
            <a:xfrm flipH="1">
              <a:off x="4102234" y="3806445"/>
              <a:ext cx="160666" cy="1510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6" idx="2"/>
              <a:endCxn id="36" idx="0"/>
            </p:cNvCxnSpPr>
            <p:nvPr/>
          </p:nvCxnSpPr>
          <p:spPr>
            <a:xfrm>
              <a:off x="4574887" y="3806445"/>
              <a:ext cx="321347" cy="15315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/>
          <p:cNvGrpSpPr/>
          <p:nvPr/>
        </p:nvGrpSpPr>
        <p:grpSpPr>
          <a:xfrm>
            <a:off x="6225409" y="3152365"/>
            <a:ext cx="2502731" cy="1056642"/>
            <a:chOff x="6225409" y="3152365"/>
            <a:chExt cx="2502731" cy="1056642"/>
          </a:xfrm>
        </p:grpSpPr>
        <p:grpSp>
          <p:nvGrpSpPr>
            <p:cNvPr id="41" name="Group 40"/>
            <p:cNvGrpSpPr/>
            <p:nvPr/>
          </p:nvGrpSpPr>
          <p:grpSpPr>
            <a:xfrm>
              <a:off x="7277824" y="3152365"/>
              <a:ext cx="412630" cy="242891"/>
              <a:chOff x="4718649" y="1466491"/>
              <a:chExt cx="479185" cy="312837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550336" y="3563553"/>
              <a:ext cx="412630" cy="242891"/>
              <a:chOff x="4718649" y="1466491"/>
              <a:chExt cx="479185" cy="31283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8005318" y="3569307"/>
              <a:ext cx="412630" cy="242891"/>
              <a:chOff x="4718649" y="1466491"/>
              <a:chExt cx="479185" cy="312837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3" name="Straight Arrow Connector 52"/>
            <p:cNvCxnSpPr>
              <a:stCxn id="42" idx="2"/>
              <a:endCxn id="47" idx="0"/>
            </p:cNvCxnSpPr>
            <p:nvPr/>
          </p:nvCxnSpPr>
          <p:spPr>
            <a:xfrm flipH="1">
              <a:off x="6756651" y="3395256"/>
              <a:ext cx="571495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4" idx="2"/>
              <a:endCxn id="51" idx="0"/>
            </p:cNvCxnSpPr>
            <p:nvPr/>
          </p:nvCxnSpPr>
          <p:spPr>
            <a:xfrm>
              <a:off x="7640133" y="3395256"/>
              <a:ext cx="571500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6225409" y="3963240"/>
              <a:ext cx="412630" cy="242891"/>
              <a:chOff x="4718649" y="1466491"/>
              <a:chExt cx="479185" cy="312837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9" name="Straight Arrow Connector 58"/>
            <p:cNvCxnSpPr>
              <a:stCxn id="46" idx="2"/>
              <a:endCxn id="57" idx="0"/>
            </p:cNvCxnSpPr>
            <p:nvPr/>
          </p:nvCxnSpPr>
          <p:spPr>
            <a:xfrm flipH="1">
              <a:off x="6431724" y="3806444"/>
              <a:ext cx="168934" cy="15679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48" idx="2"/>
              <a:endCxn id="63" idx="0"/>
            </p:cNvCxnSpPr>
            <p:nvPr/>
          </p:nvCxnSpPr>
          <p:spPr>
            <a:xfrm>
              <a:off x="6912645" y="3806444"/>
              <a:ext cx="160304" cy="1596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6866634" y="3966116"/>
              <a:ext cx="412630" cy="242891"/>
              <a:chOff x="4718649" y="1466491"/>
              <a:chExt cx="479185" cy="312837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7688659" y="3963239"/>
              <a:ext cx="412630" cy="242891"/>
              <a:chOff x="4718649" y="1466491"/>
              <a:chExt cx="479185" cy="312837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75" name="Straight Arrow Connector 74"/>
            <p:cNvCxnSpPr>
              <a:stCxn id="50" idx="2"/>
              <a:endCxn id="67" idx="0"/>
            </p:cNvCxnSpPr>
            <p:nvPr/>
          </p:nvCxnSpPr>
          <p:spPr>
            <a:xfrm flipH="1">
              <a:off x="7894974" y="3812198"/>
              <a:ext cx="160666" cy="1510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52" idx="2"/>
              <a:endCxn id="79" idx="0"/>
            </p:cNvCxnSpPr>
            <p:nvPr/>
          </p:nvCxnSpPr>
          <p:spPr>
            <a:xfrm>
              <a:off x="8367627" y="3812198"/>
              <a:ext cx="154198" cy="14816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8315510" y="3960366"/>
              <a:ext cx="412630" cy="242891"/>
              <a:chOff x="4718649" y="1466491"/>
              <a:chExt cx="479185" cy="312837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2" name="Right Arrow 81"/>
          <p:cNvSpPr/>
          <p:nvPr/>
        </p:nvSpPr>
        <p:spPr>
          <a:xfrm>
            <a:off x="5545305" y="337673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9" name="Group 228"/>
          <p:cNvGrpSpPr/>
          <p:nvPr/>
        </p:nvGrpSpPr>
        <p:grpSpPr>
          <a:xfrm>
            <a:off x="1650546" y="4753998"/>
            <a:ext cx="2330204" cy="1056642"/>
            <a:chOff x="1650546" y="4753998"/>
            <a:chExt cx="2330204" cy="1056642"/>
          </a:xfrm>
        </p:grpSpPr>
        <p:grpSp>
          <p:nvGrpSpPr>
            <p:cNvPr id="83" name="Group 82"/>
            <p:cNvGrpSpPr/>
            <p:nvPr/>
          </p:nvGrpSpPr>
          <p:grpSpPr>
            <a:xfrm>
              <a:off x="2625322" y="4753998"/>
              <a:ext cx="412630" cy="242891"/>
              <a:chOff x="4718649" y="1466491"/>
              <a:chExt cx="479185" cy="312837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1975473" y="5165186"/>
              <a:ext cx="412630" cy="242891"/>
              <a:chOff x="4718649" y="1466491"/>
              <a:chExt cx="479185" cy="312837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3257928" y="5170940"/>
              <a:ext cx="412630" cy="242891"/>
              <a:chOff x="4718649" y="1466491"/>
              <a:chExt cx="479185" cy="312837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95" name="Straight Arrow Connector 94"/>
            <p:cNvCxnSpPr>
              <a:stCxn id="84" idx="2"/>
              <a:endCxn id="89" idx="0"/>
            </p:cNvCxnSpPr>
            <p:nvPr/>
          </p:nvCxnSpPr>
          <p:spPr>
            <a:xfrm flipH="1">
              <a:off x="2181788" y="4996889"/>
              <a:ext cx="493856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86" idx="2"/>
              <a:endCxn id="93" idx="0"/>
            </p:cNvCxnSpPr>
            <p:nvPr/>
          </p:nvCxnSpPr>
          <p:spPr>
            <a:xfrm>
              <a:off x="2987631" y="4996889"/>
              <a:ext cx="476612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/>
            <p:cNvGrpSpPr/>
            <p:nvPr/>
          </p:nvGrpSpPr>
          <p:grpSpPr>
            <a:xfrm>
              <a:off x="1650546" y="5564873"/>
              <a:ext cx="412630" cy="242891"/>
              <a:chOff x="4718649" y="1466491"/>
              <a:chExt cx="479185" cy="312837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01" name="Straight Arrow Connector 100"/>
            <p:cNvCxnSpPr>
              <a:stCxn id="88" idx="2"/>
              <a:endCxn id="99" idx="0"/>
            </p:cNvCxnSpPr>
            <p:nvPr/>
          </p:nvCxnSpPr>
          <p:spPr>
            <a:xfrm flipH="1">
              <a:off x="1856861" y="5408077"/>
              <a:ext cx="168934" cy="15679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90" idx="2"/>
              <a:endCxn id="105" idx="0"/>
            </p:cNvCxnSpPr>
            <p:nvPr/>
          </p:nvCxnSpPr>
          <p:spPr>
            <a:xfrm>
              <a:off x="2337782" y="5408077"/>
              <a:ext cx="160304" cy="1596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/>
            <p:cNvGrpSpPr/>
            <p:nvPr/>
          </p:nvGrpSpPr>
          <p:grpSpPr>
            <a:xfrm>
              <a:off x="2291771" y="5567749"/>
              <a:ext cx="412630" cy="242891"/>
              <a:chOff x="4718649" y="1466491"/>
              <a:chExt cx="479185" cy="312837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2941269" y="5564872"/>
              <a:ext cx="412630" cy="242891"/>
              <a:chOff x="4718649" y="1466491"/>
              <a:chExt cx="479185" cy="312837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11" name="Straight Arrow Connector 110"/>
            <p:cNvCxnSpPr>
              <a:stCxn id="92" idx="2"/>
              <a:endCxn id="109" idx="0"/>
            </p:cNvCxnSpPr>
            <p:nvPr/>
          </p:nvCxnSpPr>
          <p:spPr>
            <a:xfrm flipH="1">
              <a:off x="3147584" y="5413831"/>
              <a:ext cx="160666" cy="1510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94" idx="2"/>
              <a:endCxn id="115" idx="0"/>
            </p:cNvCxnSpPr>
            <p:nvPr/>
          </p:nvCxnSpPr>
          <p:spPr>
            <a:xfrm>
              <a:off x="3620237" y="5413831"/>
              <a:ext cx="154198" cy="14816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/>
          </p:nvGrpSpPr>
          <p:grpSpPr>
            <a:xfrm>
              <a:off x="3568120" y="5561999"/>
              <a:ext cx="412630" cy="242891"/>
              <a:chOff x="4718649" y="1466491"/>
              <a:chExt cx="479185" cy="312837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57" name="Rectangle 156"/>
          <p:cNvSpPr/>
          <p:nvPr/>
        </p:nvSpPr>
        <p:spPr>
          <a:xfrm>
            <a:off x="1587261" y="5078163"/>
            <a:ext cx="1176083" cy="79642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578635" y="5881188"/>
            <a:ext cx="118274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underflow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4080299" y="4626363"/>
            <a:ext cx="90544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under-</a:t>
            </a:r>
            <a:b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</a:t>
            </a:r>
          </a:p>
        </p:txBody>
      </p:sp>
      <p:grpSp>
        <p:nvGrpSpPr>
          <p:cNvPr id="230" name="Group 229"/>
          <p:cNvGrpSpPr/>
          <p:nvPr/>
        </p:nvGrpSpPr>
        <p:grpSpPr>
          <a:xfrm>
            <a:off x="4425572" y="4751124"/>
            <a:ext cx="2002200" cy="1053765"/>
            <a:chOff x="4425572" y="4751124"/>
            <a:chExt cx="2002200" cy="1053765"/>
          </a:xfrm>
        </p:grpSpPr>
        <p:grpSp>
          <p:nvGrpSpPr>
            <p:cNvPr id="117" name="Group 116"/>
            <p:cNvGrpSpPr/>
            <p:nvPr/>
          </p:nvGrpSpPr>
          <p:grpSpPr>
            <a:xfrm>
              <a:off x="4425572" y="5561998"/>
              <a:ext cx="724618" cy="242891"/>
              <a:chOff x="4718649" y="1466491"/>
              <a:chExt cx="841494" cy="312837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5201738" y="4751124"/>
              <a:ext cx="412630" cy="242891"/>
              <a:chOff x="4718649" y="1466491"/>
              <a:chExt cx="479185" cy="312837"/>
            </a:xfrm>
          </p:grpSpPr>
          <p:sp>
            <p:nvSpPr>
              <p:cNvPr id="160" name="Rectangle 159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6" name="Rectangle 165"/>
            <p:cNvSpPr/>
            <p:nvPr/>
          </p:nvSpPr>
          <p:spPr>
            <a:xfrm>
              <a:off x="4924269" y="5162312"/>
              <a:ext cx="100643" cy="24289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5704950" y="5168066"/>
              <a:ext cx="412630" cy="242891"/>
              <a:chOff x="4718649" y="1466491"/>
              <a:chExt cx="479185" cy="312837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71" name="Straight Arrow Connector 170"/>
            <p:cNvCxnSpPr>
              <a:stCxn id="160" idx="2"/>
              <a:endCxn id="166" idx="0"/>
            </p:cNvCxnSpPr>
            <p:nvPr/>
          </p:nvCxnSpPr>
          <p:spPr>
            <a:xfrm flipH="1">
              <a:off x="4974591" y="4994015"/>
              <a:ext cx="277469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stCxn id="162" idx="2"/>
              <a:endCxn id="169" idx="0"/>
            </p:cNvCxnSpPr>
            <p:nvPr/>
          </p:nvCxnSpPr>
          <p:spPr>
            <a:xfrm>
              <a:off x="5564047" y="4994015"/>
              <a:ext cx="347218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" name="Group 182"/>
            <p:cNvGrpSpPr/>
            <p:nvPr/>
          </p:nvGrpSpPr>
          <p:grpSpPr>
            <a:xfrm>
              <a:off x="5388291" y="5561998"/>
              <a:ext cx="412630" cy="242891"/>
              <a:chOff x="4718649" y="1466491"/>
              <a:chExt cx="479185" cy="312837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87" name="Straight Arrow Connector 186"/>
            <p:cNvCxnSpPr>
              <a:stCxn id="168" idx="2"/>
              <a:endCxn id="185" idx="0"/>
            </p:cNvCxnSpPr>
            <p:nvPr/>
          </p:nvCxnSpPr>
          <p:spPr>
            <a:xfrm flipH="1">
              <a:off x="5594606" y="5410957"/>
              <a:ext cx="160666" cy="1510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stCxn id="170" idx="2"/>
              <a:endCxn id="191" idx="0"/>
            </p:cNvCxnSpPr>
            <p:nvPr/>
          </p:nvCxnSpPr>
          <p:spPr>
            <a:xfrm>
              <a:off x="6067259" y="5410957"/>
              <a:ext cx="154198" cy="14816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" name="Group 188"/>
            <p:cNvGrpSpPr/>
            <p:nvPr/>
          </p:nvGrpSpPr>
          <p:grpSpPr>
            <a:xfrm>
              <a:off x="6015142" y="5559125"/>
              <a:ext cx="412630" cy="242891"/>
              <a:chOff x="4718649" y="1466491"/>
              <a:chExt cx="479185" cy="312837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96" name="Straight Arrow Connector 195"/>
            <p:cNvCxnSpPr>
              <a:stCxn id="166" idx="2"/>
              <a:endCxn id="120" idx="0"/>
            </p:cNvCxnSpPr>
            <p:nvPr/>
          </p:nvCxnSpPr>
          <p:spPr>
            <a:xfrm flipH="1">
              <a:off x="4787882" y="5405203"/>
              <a:ext cx="186709" cy="15679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9" name="Rectangle 198"/>
          <p:cNvSpPr/>
          <p:nvPr/>
        </p:nvSpPr>
        <p:spPr>
          <a:xfrm>
            <a:off x="4878983" y="4690743"/>
            <a:ext cx="1297540" cy="76690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1" name="Group 230"/>
          <p:cNvGrpSpPr/>
          <p:nvPr/>
        </p:nvGrpSpPr>
        <p:grpSpPr>
          <a:xfrm>
            <a:off x="6907098" y="5172378"/>
            <a:ext cx="2002200" cy="638265"/>
            <a:chOff x="6907098" y="5172378"/>
            <a:chExt cx="2002200" cy="638265"/>
          </a:xfrm>
        </p:grpSpPr>
        <p:grpSp>
          <p:nvGrpSpPr>
            <p:cNvPr id="217" name="Group 216"/>
            <p:cNvGrpSpPr/>
            <p:nvPr/>
          </p:nvGrpSpPr>
          <p:grpSpPr>
            <a:xfrm>
              <a:off x="7472492" y="5172378"/>
              <a:ext cx="724618" cy="242891"/>
              <a:chOff x="4718649" y="1466491"/>
              <a:chExt cx="841494" cy="312837"/>
            </a:xfrm>
          </p:grpSpPr>
          <p:sp>
            <p:nvSpPr>
              <p:cNvPr id="218" name="Rectangle 217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0" name="Group 199"/>
            <p:cNvGrpSpPr/>
            <p:nvPr/>
          </p:nvGrpSpPr>
          <p:grpSpPr>
            <a:xfrm>
              <a:off x="6907098" y="5567752"/>
              <a:ext cx="724618" cy="242891"/>
              <a:chOff x="4718649" y="1466491"/>
              <a:chExt cx="841494" cy="312837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7869817" y="5567752"/>
              <a:ext cx="412630" cy="242891"/>
              <a:chOff x="4718649" y="1466491"/>
              <a:chExt cx="479185" cy="312837"/>
            </a:xfrm>
          </p:grpSpPr>
          <p:sp>
            <p:nvSpPr>
              <p:cNvPr id="207" name="Rectangle 206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10" name="Straight Arrow Connector 209"/>
            <p:cNvCxnSpPr>
              <a:stCxn id="220" idx="2"/>
              <a:endCxn id="208" idx="0"/>
            </p:cNvCxnSpPr>
            <p:nvPr/>
          </p:nvCxnSpPr>
          <p:spPr>
            <a:xfrm>
              <a:off x="7834802" y="5415269"/>
              <a:ext cx="241330" cy="15248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>
              <a:stCxn id="222" idx="2"/>
              <a:endCxn id="214" idx="0"/>
            </p:cNvCxnSpPr>
            <p:nvPr/>
          </p:nvCxnSpPr>
          <p:spPr>
            <a:xfrm>
              <a:off x="8146789" y="5415269"/>
              <a:ext cx="556194" cy="14961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2" name="Group 211"/>
            <p:cNvGrpSpPr/>
            <p:nvPr/>
          </p:nvGrpSpPr>
          <p:grpSpPr>
            <a:xfrm>
              <a:off x="8496668" y="5564879"/>
              <a:ext cx="412630" cy="242891"/>
              <a:chOff x="4718649" y="1466491"/>
              <a:chExt cx="479185" cy="312837"/>
            </a:xfrm>
          </p:grpSpPr>
          <p:sp>
            <p:nvSpPr>
              <p:cNvPr id="213" name="Rectangle 212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16" name="Straight Arrow Connector 215"/>
            <p:cNvCxnSpPr>
              <a:stCxn id="218" idx="2"/>
              <a:endCxn id="203" idx="0"/>
            </p:cNvCxnSpPr>
            <p:nvPr/>
          </p:nvCxnSpPr>
          <p:spPr>
            <a:xfrm flipH="1">
              <a:off x="7269408" y="5415269"/>
              <a:ext cx="253406" cy="15248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Right Arrow 225"/>
          <p:cNvSpPr/>
          <p:nvPr/>
        </p:nvSpPr>
        <p:spPr>
          <a:xfrm>
            <a:off x="6629354" y="499561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1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57" grpId="0" animBg="1"/>
      <p:bldP spid="158" grpId="0"/>
      <p:bldP spid="194" grpId="0"/>
      <p:bldP spid="199" grpId="0" animBg="1"/>
      <p:bldP spid="2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Insert and Delete w/ k=2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</p:spPr>
        <p:txBody>
          <a:bodyPr/>
          <a:lstStyle/>
          <a:p>
            <a:r>
              <a:rPr lang="en-US" dirty="0"/>
              <a:t>Insert/Delete Examples</a:t>
            </a:r>
          </a:p>
          <a:p>
            <a:pPr lvl="1"/>
            <a:r>
              <a:rPr lang="en-US" dirty="0"/>
              <a:t>Original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Insert 16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Insert 26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Delete 20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Delete 16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  <a:p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746608" y="1266790"/>
            <a:ext cx="4211400" cy="709955"/>
            <a:chOff x="3746608" y="1394385"/>
            <a:chExt cx="4211400" cy="709955"/>
          </a:xfrm>
        </p:grpSpPr>
        <p:grpSp>
          <p:nvGrpSpPr>
            <p:cNvPr id="9" name="Group 8"/>
            <p:cNvGrpSpPr/>
            <p:nvPr/>
          </p:nvGrpSpPr>
          <p:grpSpPr>
            <a:xfrm>
              <a:off x="5220771" y="1394385"/>
              <a:ext cx="1245621" cy="242891"/>
              <a:chOff x="2311484" y="2793650"/>
              <a:chExt cx="1245621" cy="242891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746608" y="1861449"/>
              <a:ext cx="1254952" cy="242891"/>
              <a:chOff x="2311484" y="2793650"/>
              <a:chExt cx="1254952" cy="24289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229497" y="1861448"/>
              <a:ext cx="1245621" cy="242891"/>
              <a:chOff x="2311484" y="2793650"/>
              <a:chExt cx="1245621" cy="24289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19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712387" y="1861447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16" name="Rectangle 15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13" name="Straight Arrow Connector 12"/>
            <p:cNvCxnSpPr>
              <a:endCxn id="26" idx="0"/>
            </p:cNvCxnSpPr>
            <p:nvPr/>
          </p:nvCxnSpPr>
          <p:spPr>
            <a:xfrm flipH="1">
              <a:off x="4525085" y="1637276"/>
              <a:ext cx="678099" cy="22417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7" idx="0"/>
            </p:cNvCxnSpPr>
            <p:nvPr/>
          </p:nvCxnSpPr>
          <p:spPr>
            <a:xfrm>
              <a:off x="5861361" y="1637276"/>
              <a:ext cx="1318170" cy="2241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21" idx="0"/>
            </p:cNvCxnSpPr>
            <p:nvPr/>
          </p:nvCxnSpPr>
          <p:spPr>
            <a:xfrm>
              <a:off x="5531921" y="1648350"/>
              <a:ext cx="164720" cy="21309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750151" y="2301696"/>
            <a:ext cx="4211400" cy="709955"/>
            <a:chOff x="3746608" y="1394385"/>
            <a:chExt cx="4211400" cy="709955"/>
          </a:xfrm>
        </p:grpSpPr>
        <p:grpSp>
          <p:nvGrpSpPr>
            <p:cNvPr id="34" name="Group 33"/>
            <p:cNvGrpSpPr/>
            <p:nvPr/>
          </p:nvGrpSpPr>
          <p:grpSpPr>
            <a:xfrm>
              <a:off x="5220771" y="1394385"/>
              <a:ext cx="1245621" cy="242891"/>
              <a:chOff x="2311484" y="2793650"/>
              <a:chExt cx="1245621" cy="242891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746608" y="1861449"/>
              <a:ext cx="1254952" cy="242891"/>
              <a:chOff x="2311484" y="2793650"/>
              <a:chExt cx="1254952" cy="242891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229497" y="1861448"/>
              <a:ext cx="1245621" cy="242891"/>
              <a:chOff x="2311484" y="2793650"/>
              <a:chExt cx="1245621" cy="242891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712387" y="1861447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41" name="Rectangle 40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38" name="Straight Arrow Connector 37"/>
            <p:cNvCxnSpPr>
              <a:endCxn id="51" idx="0"/>
            </p:cNvCxnSpPr>
            <p:nvPr/>
          </p:nvCxnSpPr>
          <p:spPr>
            <a:xfrm flipH="1">
              <a:off x="4525085" y="1637276"/>
              <a:ext cx="678099" cy="22417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42" idx="0"/>
            </p:cNvCxnSpPr>
            <p:nvPr/>
          </p:nvCxnSpPr>
          <p:spPr>
            <a:xfrm>
              <a:off x="5861361" y="1637276"/>
              <a:ext cx="1318170" cy="2241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endCxn id="46" idx="0"/>
            </p:cNvCxnSpPr>
            <p:nvPr/>
          </p:nvCxnSpPr>
          <p:spPr>
            <a:xfrm>
              <a:off x="5531921" y="1648350"/>
              <a:ext cx="164720" cy="21309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2807389" y="3315332"/>
            <a:ext cx="5660970" cy="709955"/>
            <a:chOff x="2105641" y="3549253"/>
            <a:chExt cx="5660970" cy="709955"/>
          </a:xfrm>
        </p:grpSpPr>
        <p:grpSp>
          <p:nvGrpSpPr>
            <p:cNvPr id="58" name="Group 57"/>
            <p:cNvGrpSpPr/>
            <p:nvPr/>
          </p:nvGrpSpPr>
          <p:grpSpPr>
            <a:xfrm>
              <a:off x="4568633" y="3549253"/>
              <a:ext cx="1245621" cy="242891"/>
              <a:chOff x="2311484" y="2793650"/>
              <a:chExt cx="1245621" cy="242891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2105641" y="4016317"/>
              <a:ext cx="1254952" cy="242891"/>
              <a:chOff x="2311484" y="2793650"/>
              <a:chExt cx="1254952" cy="242891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3588530" y="4016316"/>
              <a:ext cx="1245621" cy="242891"/>
              <a:chOff x="2311484" y="2793650"/>
              <a:chExt cx="1245621" cy="242891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5071420" y="4016315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65" name="Rectangle 64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26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62" name="Straight Arrow Connector 61"/>
            <p:cNvCxnSpPr>
              <a:endCxn id="75" idx="0"/>
            </p:cNvCxnSpPr>
            <p:nvPr/>
          </p:nvCxnSpPr>
          <p:spPr>
            <a:xfrm flipH="1">
              <a:off x="2884118" y="3781806"/>
              <a:ext cx="1680689" cy="23451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endCxn id="66" idx="0"/>
            </p:cNvCxnSpPr>
            <p:nvPr/>
          </p:nvCxnSpPr>
          <p:spPr>
            <a:xfrm>
              <a:off x="5202446" y="3792144"/>
              <a:ext cx="336118" cy="2241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endCxn id="70" idx="0"/>
            </p:cNvCxnSpPr>
            <p:nvPr/>
          </p:nvCxnSpPr>
          <p:spPr>
            <a:xfrm flipH="1">
              <a:off x="4055674" y="3781806"/>
              <a:ext cx="824947" cy="23451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/>
            <p:cNvGrpSpPr/>
            <p:nvPr/>
          </p:nvGrpSpPr>
          <p:grpSpPr>
            <a:xfrm>
              <a:off x="6520990" y="4009223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82" name="Rectangle 81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87" name="Straight Arrow Connector 86"/>
            <p:cNvCxnSpPr>
              <a:endCxn id="83" idx="0"/>
            </p:cNvCxnSpPr>
            <p:nvPr/>
          </p:nvCxnSpPr>
          <p:spPr>
            <a:xfrm>
              <a:off x="5503104" y="3792144"/>
              <a:ext cx="1485030" cy="21707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2800299" y="4371500"/>
            <a:ext cx="5660970" cy="709955"/>
            <a:chOff x="2105641" y="3549253"/>
            <a:chExt cx="5660970" cy="709955"/>
          </a:xfrm>
        </p:grpSpPr>
        <p:grpSp>
          <p:nvGrpSpPr>
            <p:cNvPr id="94" name="Group 93"/>
            <p:cNvGrpSpPr/>
            <p:nvPr/>
          </p:nvGrpSpPr>
          <p:grpSpPr>
            <a:xfrm>
              <a:off x="4568633" y="3549253"/>
              <a:ext cx="1245621" cy="242891"/>
              <a:chOff x="2311484" y="2793650"/>
              <a:chExt cx="1245621" cy="242891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2105641" y="4016317"/>
              <a:ext cx="1254952" cy="242891"/>
              <a:chOff x="2311484" y="2793650"/>
              <a:chExt cx="1254952" cy="242891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3588530" y="4016316"/>
              <a:ext cx="1245621" cy="242891"/>
              <a:chOff x="2311484" y="2793650"/>
              <a:chExt cx="1245621" cy="242891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5071420" y="4016315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26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98" name="Straight Arrow Connector 97"/>
            <p:cNvCxnSpPr>
              <a:endCxn id="117" idx="0"/>
            </p:cNvCxnSpPr>
            <p:nvPr/>
          </p:nvCxnSpPr>
          <p:spPr>
            <a:xfrm flipH="1">
              <a:off x="2884118" y="3781806"/>
              <a:ext cx="1680689" cy="23451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endCxn id="108" idx="0"/>
            </p:cNvCxnSpPr>
            <p:nvPr/>
          </p:nvCxnSpPr>
          <p:spPr>
            <a:xfrm>
              <a:off x="5202446" y="3792144"/>
              <a:ext cx="336118" cy="2241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endCxn id="112" idx="0"/>
            </p:cNvCxnSpPr>
            <p:nvPr/>
          </p:nvCxnSpPr>
          <p:spPr>
            <a:xfrm flipH="1">
              <a:off x="4055674" y="3781806"/>
              <a:ext cx="824947" cy="23451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oup 100"/>
            <p:cNvGrpSpPr/>
            <p:nvPr/>
          </p:nvGrpSpPr>
          <p:grpSpPr>
            <a:xfrm>
              <a:off x="6520990" y="4009223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103" name="Rectangle 102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102" name="Straight Arrow Connector 101"/>
            <p:cNvCxnSpPr>
              <a:endCxn id="104" idx="0"/>
            </p:cNvCxnSpPr>
            <p:nvPr/>
          </p:nvCxnSpPr>
          <p:spPr>
            <a:xfrm>
              <a:off x="5503104" y="3792144"/>
              <a:ext cx="1485030" cy="21707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3743060" y="5420594"/>
            <a:ext cx="4211400" cy="709955"/>
            <a:chOff x="3746608" y="1394385"/>
            <a:chExt cx="4211400" cy="709955"/>
          </a:xfrm>
        </p:grpSpPr>
        <p:grpSp>
          <p:nvGrpSpPr>
            <p:cNvPr id="124" name="Group 123"/>
            <p:cNvGrpSpPr/>
            <p:nvPr/>
          </p:nvGrpSpPr>
          <p:grpSpPr>
            <a:xfrm>
              <a:off x="5220771" y="1394385"/>
              <a:ext cx="1245621" cy="242891"/>
              <a:chOff x="2311484" y="2793650"/>
              <a:chExt cx="1245621" cy="242891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3746608" y="1861449"/>
              <a:ext cx="1254952" cy="242891"/>
              <a:chOff x="2311484" y="2793650"/>
              <a:chExt cx="1254952" cy="242891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5229497" y="1861448"/>
              <a:ext cx="1245621" cy="242891"/>
              <a:chOff x="2311484" y="2793650"/>
              <a:chExt cx="1245621" cy="242891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26</a:t>
                </a: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6712387" y="1861447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131" name="Rectangle 130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128" name="Straight Arrow Connector 127"/>
            <p:cNvCxnSpPr>
              <a:endCxn id="141" idx="0"/>
            </p:cNvCxnSpPr>
            <p:nvPr/>
          </p:nvCxnSpPr>
          <p:spPr>
            <a:xfrm flipH="1">
              <a:off x="4525085" y="1637276"/>
              <a:ext cx="678099" cy="22417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endCxn id="132" idx="0"/>
            </p:cNvCxnSpPr>
            <p:nvPr/>
          </p:nvCxnSpPr>
          <p:spPr>
            <a:xfrm>
              <a:off x="5861361" y="1637276"/>
              <a:ext cx="1318170" cy="2241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endCxn id="136" idx="0"/>
            </p:cNvCxnSpPr>
            <p:nvPr/>
          </p:nvCxnSpPr>
          <p:spPr>
            <a:xfrm>
              <a:off x="5531921" y="1648350"/>
              <a:ext cx="164720" cy="21309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210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979" y="1806668"/>
            <a:ext cx="5084406" cy="37420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448" y="1810212"/>
            <a:ext cx="5087086" cy="3744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845" y="1807648"/>
            <a:ext cx="5087086" cy="3744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648" y="1806123"/>
            <a:ext cx="5087086" cy="3744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9648" y="1802814"/>
            <a:ext cx="5087086" cy="3744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61529" y="1674441"/>
            <a:ext cx="169268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= 16</a:t>
            </a:r>
          </a:p>
          <a:p>
            <a:pPr algn="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k’ =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Generalized Prefix Tree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Arbitrary data types</a:t>
            </a:r>
            <a:r>
              <a:rPr lang="en-US" b="1" dirty="0"/>
              <a:t> </a:t>
            </a:r>
            <a:r>
              <a:rPr lang="en-US" dirty="0"/>
              <a:t>(byte sequences)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Configurable prefix length </a:t>
            </a:r>
            <a:r>
              <a:rPr lang="en-US" b="1" dirty="0">
                <a:solidFill>
                  <a:schemeClr val="accent1"/>
                </a:solidFill>
              </a:rPr>
              <a:t>k’</a:t>
            </a:r>
          </a:p>
          <a:p>
            <a:pPr lvl="1"/>
            <a:r>
              <a:rPr lang="en-US" dirty="0"/>
              <a:t>Node size: </a:t>
            </a:r>
            <a:r>
              <a:rPr lang="en-US" b="1" dirty="0">
                <a:solidFill>
                  <a:schemeClr val="accent1"/>
                </a:solidFill>
              </a:rPr>
              <a:t>s = 2</a:t>
            </a:r>
            <a:r>
              <a:rPr lang="en-US" b="1" baseline="30000" dirty="0">
                <a:solidFill>
                  <a:schemeClr val="accent1"/>
                </a:solidFill>
              </a:rPr>
              <a:t>k’</a:t>
            </a:r>
            <a:r>
              <a:rPr lang="en-US" dirty="0"/>
              <a:t> references</a:t>
            </a:r>
          </a:p>
          <a:p>
            <a:pPr lvl="1"/>
            <a:r>
              <a:rPr lang="de-DE" dirty="0"/>
              <a:t>Fixed maximum height </a:t>
            </a:r>
            <a:r>
              <a:rPr lang="de-DE" b="1" dirty="0">
                <a:solidFill>
                  <a:schemeClr val="accent1"/>
                </a:solidFill>
              </a:rPr>
              <a:t>h = k/k‘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Secondary index structure</a:t>
            </a:r>
          </a:p>
          <a:p>
            <a:r>
              <a:rPr lang="en-US" dirty="0"/>
              <a:t>Characteristics</a:t>
            </a:r>
            <a:endParaRPr lang="de-DE" dirty="0"/>
          </a:p>
          <a:p>
            <a:pPr lvl="1"/>
            <a:r>
              <a:rPr lang="de-DE" dirty="0"/>
              <a:t>Partitioned data structure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Order-preserving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(for range scans)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Update-friendly</a:t>
            </a:r>
          </a:p>
          <a:p>
            <a:r>
              <a:rPr lang="de-DE" dirty="0"/>
              <a:t>Properties</a:t>
            </a:r>
          </a:p>
          <a:p>
            <a:pPr lvl="1"/>
            <a:r>
              <a:rPr lang="de-DE" b="1" dirty="0">
                <a:solidFill>
                  <a:schemeClr val="accent1"/>
                </a:solidFill>
              </a:rPr>
              <a:t>Deterministic paths</a:t>
            </a:r>
          </a:p>
          <a:p>
            <a:pPr lvl="1"/>
            <a:r>
              <a:rPr lang="de-DE" dirty="0"/>
              <a:t>Worst-case complexity O(h)</a:t>
            </a:r>
            <a:br>
              <a:rPr lang="de-DE" dirty="0"/>
            </a:br>
            <a:endParaRPr lang="de-DE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Prefix Trees </a:t>
            </a:r>
            <a:r>
              <a:rPr lang="en-US" sz="2400" dirty="0"/>
              <a:t>(Radix Trees, Tries)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0747" y="4278696"/>
            <a:ext cx="1919616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Bypass array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Adaptive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trie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expansion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preallocation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pointers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7109129" y="1446676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</a:t>
            </a:r>
          </a:p>
        </p:txBody>
      </p:sp>
      <p:sp>
        <p:nvSpPr>
          <p:cNvPr id="8" name="Rectangle 7"/>
          <p:cNvSpPr/>
          <p:nvPr/>
        </p:nvSpPr>
        <p:spPr>
          <a:xfrm>
            <a:off x="7570401" y="1446675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</a:t>
            </a:r>
          </a:p>
        </p:txBody>
      </p:sp>
      <p:sp>
        <p:nvSpPr>
          <p:cNvPr id="9" name="Rectangle 8"/>
          <p:cNvSpPr/>
          <p:nvPr/>
        </p:nvSpPr>
        <p:spPr>
          <a:xfrm>
            <a:off x="8031673" y="1446677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0110</a:t>
            </a:r>
            <a:endParaRPr lang="en-US" sz="14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92945" y="1446676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1011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09129" y="1064840"/>
            <a:ext cx="199173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insert 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,value4)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12239" y="1449784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73511" y="1449783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34783" y="1449785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0110</a:t>
            </a:r>
            <a:endParaRPr lang="en-US" sz="14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96055" y="1449784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1011</a:t>
            </a:r>
          </a:p>
        </p:txBody>
      </p:sp>
    </p:spTree>
    <p:extLst>
      <p:ext uri="{BB962C8B-B14F-4D97-AF65-F5344CB8AC3E}">
        <p14:creationId xmlns:p14="http://schemas.microsoft.com/office/powerpoint/2010/main" val="410425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908" y="2815194"/>
            <a:ext cx="2695626" cy="204650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Learned Index Structures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Case For Learned Index Structures</a:t>
            </a:r>
          </a:p>
          <a:p>
            <a:pPr lvl="1"/>
            <a:r>
              <a:rPr lang="en-US" dirty="0"/>
              <a:t>Sorted data array, predict position of key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Hierarchy of simple models</a:t>
            </a:r>
            <a:r>
              <a:rPr lang="en-US" dirty="0"/>
              <a:t> (stages models)</a:t>
            </a:r>
          </a:p>
          <a:p>
            <a:pPr lvl="1"/>
            <a:r>
              <a:rPr lang="en-US" dirty="0"/>
              <a:t>Tries to </a:t>
            </a:r>
            <a:r>
              <a:rPr lang="en-US" b="1" dirty="0">
                <a:solidFill>
                  <a:srgbClr val="7889FB"/>
                </a:solidFill>
              </a:rPr>
              <a:t>approximate the CDF </a:t>
            </a:r>
            <a:r>
              <a:rPr lang="en-US" dirty="0"/>
              <a:t>similar to interpolation search (uniform data)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Follow-up Work</a:t>
            </a:r>
            <a:br>
              <a:rPr lang="en-US" dirty="0"/>
            </a:br>
            <a:r>
              <a:rPr lang="en-US" dirty="0"/>
              <a:t>on </a:t>
            </a:r>
            <a:r>
              <a:rPr lang="en-US" dirty="0" err="1"/>
              <a:t>SageDBMS</a:t>
            </a:r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499" y="2800135"/>
            <a:ext cx="2671558" cy="205250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553272" y="3601014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741" y="1293115"/>
            <a:ext cx="558213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452" y="5350249"/>
            <a:ext cx="559605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840086" y="1190449"/>
            <a:ext cx="242226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[Tim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Kraska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Alex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Beutel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Ed H. Chi, Jeffrey Dean,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Case for 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Learned Index Structures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6874" y="5345497"/>
            <a:ext cx="483366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[Tim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Kraska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Mohammad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Alizadeh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Alex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Beutel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Ed H. Chi, Ani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Kristo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Guillaume Leclerc, Samuel Madden,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Hongzi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Mao,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Vikram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Nathan: </a:t>
            </a:r>
            <a:r>
              <a:rPr lang="en-US" sz="14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SageDB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Learned Database System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20307" y="3260786"/>
            <a:ext cx="18335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 for ML,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for Systems</a:t>
            </a:r>
          </a:p>
        </p:txBody>
      </p:sp>
    </p:spTree>
    <p:extLst>
      <p:ext uri="{BB962C8B-B14F-4D97-AF65-F5344CB8AC3E}">
        <p14:creationId xmlns:p14="http://schemas.microsoft.com/office/powerpoint/2010/main" val="169474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(independent of COVID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Virtual lectures</a:t>
            </a:r>
            <a:r>
              <a:rPr lang="en-US" dirty="0" smtClean="0">
                <a:solidFill>
                  <a:schemeClr val="tx1"/>
                </a:solidFill>
              </a:rPr>
              <a:t> (recorded) until end of the year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://tugraz.webex.com/meet/m.boehm</a:t>
            </a:r>
            <a:endParaRPr lang="en-US" dirty="0"/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#</a:t>
            </a:r>
            <a:r>
              <a:rPr lang="en-US" dirty="0">
                <a:solidFill>
                  <a:schemeClr val="tx1"/>
                </a:solidFill>
              </a:rPr>
              <a:t>3 Exercise Submissions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Exercise 1: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Nov 02 + </a:t>
            </a:r>
            <a:r>
              <a:rPr lang="en-US" dirty="0">
                <a:solidFill>
                  <a:schemeClr val="tx1"/>
                </a:solidFill>
              </a:rPr>
              <a:t>7 late days, grading in </a:t>
            </a:r>
            <a:r>
              <a:rPr lang="en-US" dirty="0" smtClean="0">
                <a:solidFill>
                  <a:schemeClr val="tx1"/>
                </a:solidFill>
              </a:rPr>
              <a:t>progress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end of November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Exercise 2: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Nov 30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published </a:t>
            </a:r>
            <a:r>
              <a:rPr lang="en-US" dirty="0" smtClean="0">
                <a:solidFill>
                  <a:schemeClr val="tx1"/>
                </a:solidFill>
              </a:rPr>
              <a:t>Nov 06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US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mboehm7.github.io/teaching/ws2122_dbs/02_ExerciseQueriesAPIs.pdf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(and Test Yourself)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Given B-tree below, </a:t>
            </a:r>
            <a:r>
              <a:rPr lang="en-US" dirty="0">
                <a:solidFill>
                  <a:schemeClr val="accent1"/>
                </a:solidFill>
              </a:rPr>
              <a:t>insert key 9</a:t>
            </a:r>
            <a:r>
              <a:rPr lang="en-US" dirty="0"/>
              <a:t> and draw resulting B-tree </a:t>
            </a:r>
            <a:r>
              <a:rPr lang="en-US" b="0" dirty="0"/>
              <a:t>(7/100 points)</a:t>
            </a:r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sz="700" b="0" dirty="0"/>
          </a:p>
          <a:p>
            <a:r>
              <a:rPr lang="en-US" dirty="0"/>
              <a:t>Given B-tree below, </a:t>
            </a:r>
            <a:r>
              <a:rPr lang="en-US" dirty="0">
                <a:solidFill>
                  <a:schemeClr val="accent1"/>
                </a:solidFill>
              </a:rPr>
              <a:t>delete key 27</a:t>
            </a:r>
            <a:r>
              <a:rPr lang="en-US" dirty="0"/>
              <a:t>, and draw resulting B-tree</a:t>
            </a:r>
            <a:r>
              <a:rPr lang="en-US" b="0" dirty="0"/>
              <a:t> (8/100 points)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04" y="1724013"/>
            <a:ext cx="3829202" cy="836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04" y="4216034"/>
            <a:ext cx="4766310" cy="834390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3194398" y="2580600"/>
            <a:ext cx="5694289" cy="911977"/>
            <a:chOff x="3194398" y="2580600"/>
            <a:chExt cx="5694289" cy="911977"/>
          </a:xfrm>
        </p:grpSpPr>
        <p:grpSp>
          <p:nvGrpSpPr>
            <p:cNvPr id="7" name="Group 6"/>
            <p:cNvGrpSpPr/>
            <p:nvPr/>
          </p:nvGrpSpPr>
          <p:grpSpPr>
            <a:xfrm>
              <a:off x="5573633" y="2580600"/>
              <a:ext cx="1245621" cy="242891"/>
              <a:chOff x="2311484" y="2793650"/>
              <a:chExt cx="1245621" cy="24289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194398" y="3249686"/>
              <a:ext cx="1254952" cy="242891"/>
              <a:chOff x="2311484" y="2793650"/>
              <a:chExt cx="1254952" cy="24289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677287" y="3249685"/>
              <a:ext cx="1245621" cy="242891"/>
              <a:chOff x="2311484" y="2793650"/>
              <a:chExt cx="1245621" cy="242891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160177" y="3249684"/>
              <a:ext cx="1245621" cy="242891"/>
              <a:chOff x="2311484" y="2793650"/>
              <a:chExt cx="1245621" cy="242891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17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19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643066" y="3249683"/>
              <a:ext cx="1245621" cy="242891"/>
              <a:chOff x="2311484" y="2793650"/>
              <a:chExt cx="1245621" cy="242891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21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23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7" name="Straight Arrow Connector 36"/>
            <p:cNvCxnSpPr>
              <a:endCxn id="15" idx="0"/>
            </p:cNvCxnSpPr>
            <p:nvPr/>
          </p:nvCxnSpPr>
          <p:spPr>
            <a:xfrm flipH="1">
              <a:off x="3972875" y="2830631"/>
              <a:ext cx="1587158" cy="41905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20" idx="0"/>
            </p:cNvCxnSpPr>
            <p:nvPr/>
          </p:nvCxnSpPr>
          <p:spPr>
            <a:xfrm flipH="1">
              <a:off x="5455764" y="2823491"/>
              <a:ext cx="418219" cy="42619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24" idx="0"/>
            </p:cNvCxnSpPr>
            <p:nvPr/>
          </p:nvCxnSpPr>
          <p:spPr>
            <a:xfrm>
              <a:off x="6205324" y="2840854"/>
              <a:ext cx="421997" cy="40883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endCxn id="29" idx="0"/>
            </p:cNvCxnSpPr>
            <p:nvPr/>
          </p:nvCxnSpPr>
          <p:spPr>
            <a:xfrm>
              <a:off x="6516474" y="2840854"/>
              <a:ext cx="1593736" cy="40882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4681079" y="5112308"/>
            <a:ext cx="4211400" cy="911977"/>
            <a:chOff x="4681079" y="5112308"/>
            <a:chExt cx="4211400" cy="911977"/>
          </a:xfrm>
        </p:grpSpPr>
        <p:grpSp>
          <p:nvGrpSpPr>
            <p:cNvPr id="46" name="Group 45"/>
            <p:cNvGrpSpPr/>
            <p:nvPr/>
          </p:nvGrpSpPr>
          <p:grpSpPr>
            <a:xfrm>
              <a:off x="6155242" y="5112308"/>
              <a:ext cx="1245621" cy="242891"/>
              <a:chOff x="2311484" y="2793650"/>
              <a:chExt cx="1245621" cy="242891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4681079" y="5781394"/>
              <a:ext cx="1254952" cy="242891"/>
              <a:chOff x="2311484" y="2793650"/>
              <a:chExt cx="1254952" cy="242891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6163968" y="5781393"/>
              <a:ext cx="1245621" cy="242891"/>
              <a:chOff x="2311484" y="2793650"/>
              <a:chExt cx="1245621" cy="242891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19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7646858" y="5781392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62" name="Rectangle 61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23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29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</p:grpSp>
        <p:cxnSp>
          <p:nvCxnSpPr>
            <p:cNvPr id="71" name="Straight Arrow Connector 70"/>
            <p:cNvCxnSpPr>
              <a:endCxn id="54" idx="0"/>
            </p:cNvCxnSpPr>
            <p:nvPr/>
          </p:nvCxnSpPr>
          <p:spPr>
            <a:xfrm flipH="1">
              <a:off x="5459556" y="5355199"/>
              <a:ext cx="690576" cy="42619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endCxn id="63" idx="0"/>
            </p:cNvCxnSpPr>
            <p:nvPr/>
          </p:nvCxnSpPr>
          <p:spPr>
            <a:xfrm>
              <a:off x="6770702" y="5355199"/>
              <a:ext cx="1343300" cy="42619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endCxn id="58" idx="0"/>
            </p:cNvCxnSpPr>
            <p:nvPr/>
          </p:nvCxnSpPr>
          <p:spPr>
            <a:xfrm>
              <a:off x="6475118" y="5372562"/>
              <a:ext cx="155994" cy="40883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275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</a:t>
            </a:r>
            <a:r>
              <a:rPr lang="en-US" dirty="0"/>
              <a:t>(and Test Yourself</a:t>
            </a:r>
            <a:r>
              <a:rPr lang="en-US" dirty="0" smtClean="0"/>
              <a:t>),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trees are valid – i.e., satisfy the constraints of – </a:t>
            </a:r>
            <a:br>
              <a:rPr lang="en-US" dirty="0" smtClean="0"/>
            </a:br>
            <a:r>
              <a:rPr lang="en-US" dirty="0" smtClean="0"/>
              <a:t>B-trees with </a:t>
            </a:r>
            <a:r>
              <a:rPr lang="en-US" dirty="0" smtClean="0">
                <a:solidFill>
                  <a:schemeClr val="accent1"/>
                </a:solidFill>
              </a:rPr>
              <a:t>k=1</a:t>
            </a:r>
            <a:r>
              <a:rPr lang="en-US" dirty="0" smtClean="0"/>
              <a:t>? Mark each tree as valid or invalid and name the violations </a:t>
            </a:r>
            <a:r>
              <a:rPr lang="en-US" b="0" dirty="0" smtClean="0"/>
              <a:t>(4/100 points)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46" y="2962402"/>
            <a:ext cx="8002338" cy="1088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324" y="4195046"/>
            <a:ext cx="481498" cy="4842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285" y="4204513"/>
            <a:ext cx="459858" cy="465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485" y="4195046"/>
            <a:ext cx="459858" cy="465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009" y="4195046"/>
            <a:ext cx="459858" cy="4652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24538" y="4814595"/>
            <a:ext cx="17168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(empty leaf node, 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underflow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96407" y="4817703"/>
            <a:ext cx="171683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invalid #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of pointers and subtrees)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7080" y="4802151"/>
            <a:ext cx="188851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invalid ordering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of data items, 6&gt;5 but in left subtree)</a:t>
            </a:r>
          </a:p>
        </p:txBody>
      </p:sp>
    </p:spTree>
    <p:extLst>
      <p:ext uri="{BB962C8B-B14F-4D97-AF65-F5344CB8AC3E}">
        <p14:creationId xmlns:p14="http://schemas.microsoft.com/office/powerpoint/2010/main" val="290171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Partitioning Strategies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Horizontal Partitioning</a:t>
            </a:r>
          </a:p>
          <a:p>
            <a:pPr lvl="1"/>
            <a:r>
              <a:rPr lang="de-DE" dirty="0"/>
              <a:t>Relation partitioning into disjoint subsets</a:t>
            </a:r>
          </a:p>
          <a:p>
            <a:pPr lvl="1"/>
            <a:endParaRPr lang="de-DE" dirty="0"/>
          </a:p>
          <a:p>
            <a:r>
              <a:rPr lang="de-DE" dirty="0"/>
              <a:t>Vertical Partitioning</a:t>
            </a:r>
          </a:p>
          <a:p>
            <a:pPr lvl="1"/>
            <a:r>
              <a:rPr lang="de-DE" dirty="0"/>
              <a:t>Partitioning of attributes with </a:t>
            </a:r>
            <a:br>
              <a:rPr lang="de-DE" dirty="0"/>
            </a:br>
            <a:r>
              <a:rPr lang="de-DE" dirty="0"/>
              <a:t>similar access pattern</a:t>
            </a:r>
          </a:p>
          <a:p>
            <a:pPr lvl="1"/>
            <a:endParaRPr lang="de-DE" dirty="0"/>
          </a:p>
          <a:p>
            <a:r>
              <a:rPr lang="de-DE" dirty="0"/>
              <a:t>Hybrid Partitioning</a:t>
            </a:r>
          </a:p>
          <a:p>
            <a:pPr lvl="1"/>
            <a:r>
              <a:rPr lang="de-DE" dirty="0"/>
              <a:t>Combination of horizontal and vertical </a:t>
            </a:r>
            <a:br>
              <a:rPr lang="de-DE" dirty="0"/>
            </a:br>
            <a:r>
              <a:rPr lang="de-DE" dirty="0"/>
              <a:t>fragmentation (hierarchical partitioning)</a:t>
            </a:r>
          </a:p>
          <a:p>
            <a:pPr lvl="1"/>
            <a:endParaRPr lang="de-DE" dirty="0"/>
          </a:p>
          <a:p>
            <a:r>
              <a:rPr lang="de-DE" dirty="0"/>
              <a:t>Derived Horizontal </a:t>
            </a:r>
            <a:br>
              <a:rPr lang="de-DE" dirty="0"/>
            </a:br>
            <a:r>
              <a:rPr lang="de-DE" dirty="0"/>
              <a:t>Partitioning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Table Partitioning</a:t>
            </a:r>
          </a:p>
        </p:txBody>
      </p:sp>
      <p:graphicFrame>
        <p:nvGraphicFramePr>
          <p:cNvPr id="8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547272"/>
              </p:ext>
            </p:extLst>
          </p:nvPr>
        </p:nvGraphicFramePr>
        <p:xfrm>
          <a:off x="6198427" y="1325564"/>
          <a:ext cx="2762247" cy="88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343402"/>
              </p:ext>
            </p:extLst>
          </p:nvPr>
        </p:nvGraphicFramePr>
        <p:xfrm>
          <a:off x="6198427" y="2470773"/>
          <a:ext cx="2762247" cy="88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155392"/>
              </p:ext>
            </p:extLst>
          </p:nvPr>
        </p:nvGraphicFramePr>
        <p:xfrm>
          <a:off x="6198427" y="3687909"/>
          <a:ext cx="2762247" cy="88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342250"/>
              </p:ext>
            </p:extLst>
          </p:nvPr>
        </p:nvGraphicFramePr>
        <p:xfrm>
          <a:off x="6188078" y="4980209"/>
          <a:ext cx="2762247" cy="88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extfeld 10"/>
          <p:cNvSpPr txBox="1"/>
          <p:nvPr/>
        </p:nvSpPr>
        <p:spPr>
          <a:xfrm>
            <a:off x="5449863" y="519322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Sun-ExtA" pitchFamily="2" charset="-128"/>
                <a:ea typeface="Sun-ExtA" pitchFamily="2" charset="-128"/>
                <a:cs typeface="Sun-ExtA" pitchFamily="2" charset="-128"/>
              </a:rPr>
              <a:t>⋊</a:t>
            </a:r>
          </a:p>
        </p:txBody>
      </p:sp>
      <p:graphicFrame>
        <p:nvGraphicFramePr>
          <p:cNvPr id="13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287977"/>
              </p:ext>
            </p:extLst>
          </p:nvPr>
        </p:nvGraphicFramePr>
        <p:xfrm>
          <a:off x="4529114" y="4980209"/>
          <a:ext cx="920749" cy="88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5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#1 </a:t>
                </a:r>
                <a:r>
                  <a:rPr lang="de-DE" dirty="0">
                    <a:solidFill>
                      <a:schemeClr val="accent1"/>
                    </a:solidFill>
                  </a:rPr>
                  <a:t>Completeness</a:t>
                </a:r>
              </a:p>
              <a:p>
                <a:pPr lvl="1"/>
                <a:r>
                  <a:rPr lang="de-DE" i="1" dirty="0"/>
                  <a:t>R </a:t>
                </a:r>
                <a:r>
                  <a:rPr lang="de-DE" i="1" dirty="0">
                    <a:sym typeface="Wingdings" pitchFamily="2" charset="2"/>
                  </a:rPr>
                  <a:t> </a:t>
                </a:r>
                <a:r>
                  <a:rPr lang="de-DE" i="1" dirty="0"/>
                  <a:t>R</a:t>
                </a:r>
                <a:r>
                  <a:rPr lang="de-DE" i="1" baseline="-25000" dirty="0"/>
                  <a:t>1</a:t>
                </a:r>
                <a:r>
                  <a:rPr lang="de-DE" i="1" dirty="0"/>
                  <a:t>, R</a:t>
                </a:r>
                <a:r>
                  <a:rPr lang="de-DE" i="1" baseline="-25000" dirty="0"/>
                  <a:t>2</a:t>
                </a:r>
                <a:r>
                  <a:rPr lang="de-DE" i="1" dirty="0"/>
                  <a:t>, …, R</a:t>
                </a:r>
                <a:r>
                  <a:rPr lang="de-DE" i="1" baseline="-25000" dirty="0"/>
                  <a:t>n</a:t>
                </a:r>
                <a:r>
                  <a:rPr lang="de-DE" dirty="0"/>
                  <a:t> (Relation R</a:t>
                </a:r>
                <a:r>
                  <a:rPr lang="de-DE" dirty="0">
                    <a:sym typeface="Wingdings" pitchFamily="2" charset="2"/>
                  </a:rPr>
                  <a:t> is partitioned into </a:t>
                </a:r>
                <a:r>
                  <a:rPr lang="de-DE" i="1" dirty="0">
                    <a:sym typeface="Wingdings" pitchFamily="2" charset="2"/>
                  </a:rPr>
                  <a:t>n</a:t>
                </a:r>
                <a:r>
                  <a:rPr lang="de-DE" dirty="0">
                    <a:sym typeface="Wingdings" pitchFamily="2" charset="2"/>
                  </a:rPr>
                  <a:t> fragments)</a:t>
                </a:r>
              </a:p>
              <a:p>
                <a:pPr lvl="1"/>
                <a:r>
                  <a:rPr lang="de-DE" dirty="0">
                    <a:sym typeface="Wingdings" pitchFamily="2" charset="2"/>
                  </a:rPr>
                  <a:t>Each item from R must be included </a:t>
                </a:r>
                <a:r>
                  <a:rPr lang="de-DE" b="1" dirty="0">
                    <a:solidFill>
                      <a:srgbClr val="7889FB"/>
                    </a:solidFill>
                    <a:sym typeface="Wingdings" pitchFamily="2" charset="2"/>
                  </a:rPr>
                  <a:t>in at least one fragment</a:t>
                </a:r>
              </a:p>
              <a:p>
                <a:pPr lvl="1"/>
                <a:endParaRPr lang="de-DE" dirty="0"/>
              </a:p>
              <a:p>
                <a:r>
                  <a:rPr lang="de-DE" dirty="0"/>
                  <a:t>#2 </a:t>
                </a:r>
                <a:r>
                  <a:rPr lang="de-DE" dirty="0">
                    <a:solidFill>
                      <a:schemeClr val="accent1"/>
                    </a:solidFill>
                  </a:rPr>
                  <a:t>Reconstruction</a:t>
                </a:r>
              </a:p>
              <a:p>
                <a:pPr lvl="1"/>
                <a:r>
                  <a:rPr lang="de-DE" i="1" dirty="0"/>
                  <a:t>R </a:t>
                </a:r>
                <a:r>
                  <a:rPr lang="de-DE" i="1" dirty="0">
                    <a:sym typeface="Wingdings" pitchFamily="2" charset="2"/>
                  </a:rPr>
                  <a:t></a:t>
                </a:r>
                <a:r>
                  <a:rPr lang="de-DE" i="1" dirty="0"/>
                  <a:t> R</a:t>
                </a:r>
                <a:r>
                  <a:rPr lang="de-DE" i="1" baseline="-25000" dirty="0"/>
                  <a:t>1</a:t>
                </a:r>
                <a:r>
                  <a:rPr lang="de-DE" i="1" dirty="0"/>
                  <a:t>, R</a:t>
                </a:r>
                <a:r>
                  <a:rPr lang="de-DE" i="1" baseline="-25000" dirty="0"/>
                  <a:t>2</a:t>
                </a:r>
                <a:r>
                  <a:rPr lang="de-DE" i="1" dirty="0"/>
                  <a:t>, …, R</a:t>
                </a:r>
                <a:r>
                  <a:rPr lang="de-DE" i="1" baseline="-25000" dirty="0"/>
                  <a:t>n</a:t>
                </a:r>
                <a:r>
                  <a:rPr lang="de-DE" dirty="0">
                    <a:sym typeface="Wingdings" pitchFamily="2" charset="2"/>
                  </a:rPr>
                  <a:t> (</a:t>
                </a:r>
                <a:r>
                  <a:rPr lang="de-DE" dirty="0"/>
                  <a:t>Relation R</a:t>
                </a:r>
                <a:r>
                  <a:rPr lang="de-DE" dirty="0">
                    <a:sym typeface="Wingdings" pitchFamily="2" charset="2"/>
                  </a:rPr>
                  <a:t> is partitioned into </a:t>
                </a:r>
                <a:r>
                  <a:rPr lang="de-DE" i="1" dirty="0">
                    <a:sym typeface="Wingdings" pitchFamily="2" charset="2"/>
                  </a:rPr>
                  <a:t>n</a:t>
                </a:r>
                <a:r>
                  <a:rPr lang="de-DE" dirty="0">
                    <a:sym typeface="Wingdings" pitchFamily="2" charset="2"/>
                  </a:rPr>
                  <a:t> fragments)</a:t>
                </a:r>
              </a:p>
              <a:p>
                <a:pPr lvl="1"/>
                <a:r>
                  <a:rPr lang="de-DE" b="1" dirty="0">
                    <a:solidFill>
                      <a:srgbClr val="7889FB"/>
                    </a:solidFill>
                    <a:sym typeface="Wingdings" pitchFamily="2" charset="2"/>
                  </a:rPr>
                  <a:t>Exact reconstruction</a:t>
                </a:r>
                <a:r>
                  <a:rPr lang="de-DE" dirty="0">
                    <a:sym typeface="Wingdings" pitchFamily="2" charset="2"/>
                  </a:rPr>
                  <a:t> of fragments must be possible</a:t>
                </a:r>
              </a:p>
              <a:p>
                <a:pPr lvl="1"/>
                <a:endParaRPr lang="de-DE" dirty="0"/>
              </a:p>
              <a:p>
                <a:r>
                  <a:rPr lang="de-DE" dirty="0"/>
                  <a:t>#3 </a:t>
                </a:r>
                <a:r>
                  <a:rPr lang="de-DE" dirty="0">
                    <a:solidFill>
                      <a:schemeClr val="accent1"/>
                    </a:solidFill>
                  </a:rPr>
                  <a:t>Disjointness</a:t>
                </a:r>
              </a:p>
              <a:p>
                <a:pPr lvl="1"/>
                <a:r>
                  <a:rPr lang="de-DE" i="1" dirty="0"/>
                  <a:t>R </a:t>
                </a:r>
                <a:r>
                  <a:rPr lang="de-DE" i="1" dirty="0">
                    <a:sym typeface="Wingdings" pitchFamily="2" charset="2"/>
                  </a:rPr>
                  <a:t></a:t>
                </a:r>
                <a:r>
                  <a:rPr lang="de-DE" i="1" dirty="0"/>
                  <a:t> R</a:t>
                </a:r>
                <a:r>
                  <a:rPr lang="de-DE" i="1" baseline="-25000" dirty="0"/>
                  <a:t>1</a:t>
                </a:r>
                <a:r>
                  <a:rPr lang="de-DE" i="1" dirty="0"/>
                  <a:t>, R</a:t>
                </a:r>
                <a:r>
                  <a:rPr lang="de-DE" i="1" baseline="-25000" dirty="0"/>
                  <a:t>2</a:t>
                </a:r>
                <a:r>
                  <a:rPr lang="de-DE" i="1" dirty="0"/>
                  <a:t>, …, R</a:t>
                </a:r>
                <a:r>
                  <a:rPr lang="de-DE" i="1" baseline="-25000" dirty="0"/>
                  <a:t>n</a:t>
                </a:r>
                <a:r>
                  <a:rPr lang="de-DE" dirty="0">
                    <a:sym typeface="Wingdings" pitchFamily="2" charset="2"/>
                  </a:rPr>
                  <a:t> (</a:t>
                </a:r>
                <a:r>
                  <a:rPr lang="de-DE" dirty="0"/>
                  <a:t>Relation R</a:t>
                </a:r>
                <a:r>
                  <a:rPr lang="de-DE" dirty="0">
                    <a:sym typeface="Wingdings" pitchFamily="2" charset="2"/>
                  </a:rPr>
                  <a:t> is partitioned into </a:t>
                </a:r>
                <a:r>
                  <a:rPr lang="de-DE" i="1" dirty="0">
                    <a:sym typeface="Wingdings" pitchFamily="2" charset="2"/>
                  </a:rPr>
                  <a:t>n</a:t>
                </a:r>
                <a:r>
                  <a:rPr lang="de-DE" dirty="0">
                    <a:sym typeface="Wingdings" pitchFamily="2" charset="2"/>
                  </a:rPr>
                  <a:t> fragments)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AT" b="1" i="1" smtClean="0">
                        <a:solidFill>
                          <a:srgbClr val="7889F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solidFill>
                          <a:srgbClr val="7889F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AT" b="1" i="1" smtClean="0">
                        <a:solidFill>
                          <a:srgbClr val="7889F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(1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Table Partitioning</a:t>
            </a:r>
          </a:p>
        </p:txBody>
      </p:sp>
    </p:spTree>
    <p:extLst>
      <p:ext uri="{BB962C8B-B14F-4D97-AF65-F5344CB8AC3E}">
        <p14:creationId xmlns:p14="http://schemas.microsoft.com/office/powerpoint/2010/main" val="34366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Row Partitioning into n Fragments R</a:t>
            </a:r>
            <a:r>
              <a:rPr lang="de-DE" baseline="-25000" dirty="0"/>
              <a:t>i</a:t>
            </a:r>
            <a:r>
              <a:rPr lang="de-DE" dirty="0"/>
              <a:t> </a:t>
            </a:r>
          </a:p>
          <a:p>
            <a:pPr lvl="1"/>
            <a:r>
              <a:rPr lang="de-DE" b="1" dirty="0">
                <a:solidFill>
                  <a:schemeClr val="accent1"/>
                </a:solidFill>
              </a:rPr>
              <a:t>Complete</a:t>
            </a:r>
            <a:r>
              <a:rPr lang="de-DE" dirty="0"/>
              <a:t>, </a:t>
            </a:r>
            <a:r>
              <a:rPr lang="de-DE" b="1" dirty="0">
                <a:solidFill>
                  <a:schemeClr val="accent1"/>
                </a:solidFill>
              </a:rPr>
              <a:t>disjoint</a:t>
            </a:r>
            <a:r>
              <a:rPr lang="de-DE" dirty="0"/>
              <a:t>, </a:t>
            </a:r>
            <a:r>
              <a:rPr lang="de-DE" b="1" dirty="0">
                <a:solidFill>
                  <a:schemeClr val="accent1"/>
                </a:solidFill>
              </a:rPr>
              <a:t>reconstructable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Schema of fragments is equivalent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to schema of base relation</a:t>
            </a:r>
          </a:p>
          <a:p>
            <a:pPr lvl="1"/>
            <a:endParaRPr lang="en-US" dirty="0"/>
          </a:p>
          <a:p>
            <a:r>
              <a:rPr lang="en-US" dirty="0"/>
              <a:t>Partitioning</a:t>
            </a:r>
          </a:p>
          <a:p>
            <a:pPr lvl="1"/>
            <a:r>
              <a:rPr lang="de-DE" dirty="0"/>
              <a:t>Split table by n </a:t>
            </a:r>
            <a:r>
              <a:rPr lang="de-DE" b="1" dirty="0">
                <a:solidFill>
                  <a:srgbClr val="7889FB"/>
                </a:solidFill>
              </a:rPr>
              <a:t>selection predicates</a:t>
            </a:r>
            <a:r>
              <a:rPr lang="de-DE" dirty="0"/>
              <a:t> P</a:t>
            </a:r>
            <a:r>
              <a:rPr lang="de-DE" baseline="-25000" dirty="0"/>
              <a:t>i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(partitioning predicate) on attributes of R</a:t>
            </a:r>
          </a:p>
          <a:p>
            <a:pPr lvl="1"/>
            <a:r>
              <a:rPr lang="de-DE" dirty="0"/>
              <a:t>Beware of attribute domain and skew</a:t>
            </a:r>
          </a:p>
          <a:p>
            <a:pPr lvl="1"/>
            <a:endParaRPr lang="en-US" dirty="0"/>
          </a:p>
          <a:p>
            <a:r>
              <a:rPr lang="en-US" dirty="0"/>
              <a:t>Reconstruction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cs typeface="Courier New" pitchFamily="49" charset="0"/>
              </a:rPr>
              <a:t>Union</a:t>
            </a:r>
            <a:r>
              <a:rPr lang="de-DE" dirty="0">
                <a:cs typeface="Courier New" pitchFamily="49" charset="0"/>
              </a:rPr>
              <a:t> of all fragments</a:t>
            </a:r>
          </a:p>
          <a:p>
            <a:pPr lvl="1"/>
            <a:r>
              <a:rPr lang="de-DE" dirty="0">
                <a:cs typeface="Courier New" pitchFamily="49" charset="0"/>
              </a:rPr>
              <a:t>Bag semantics, but no </a:t>
            </a:r>
            <a:br>
              <a:rPr lang="de-DE" dirty="0">
                <a:cs typeface="Courier New" pitchFamily="49" charset="0"/>
              </a:rPr>
            </a:br>
            <a:r>
              <a:rPr lang="de-DE" dirty="0">
                <a:cs typeface="Courier New" pitchFamily="49" charset="0"/>
              </a:rPr>
              <a:t>duplicates across partitions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Table Partitioning</a:t>
            </a:r>
          </a:p>
        </p:txBody>
      </p:sp>
      <p:graphicFrame>
        <p:nvGraphicFramePr>
          <p:cNvPr id="5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106259"/>
              </p:ext>
            </p:extLst>
          </p:nvPr>
        </p:nvGraphicFramePr>
        <p:xfrm>
          <a:off x="6198427" y="1436096"/>
          <a:ext cx="2762247" cy="88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01328" y="3180719"/>
                <a:ext cx="1756443" cy="771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7889FB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AT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𝝈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𝒊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𝑹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(1</m:t>
                      </m:r>
                      <m:r>
                        <a:rPr lang="en-A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𝑖</m:t>
                      </m:r>
                      <m:r>
                        <a:rPr lang="en-A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328" y="3180719"/>
                <a:ext cx="1756443" cy="771878"/>
              </a:xfrm>
              <a:prstGeom prst="rect">
                <a:avLst/>
              </a:prstGeom>
              <a:blipFill>
                <a:blip r:embed="rId4"/>
                <a:stretch>
                  <a:fillRect l="-7639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84918" y="4418337"/>
                <a:ext cx="1692130" cy="1076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𝑹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AT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</m:t>
                          </m:r>
                          <m:r>
                            <a:rPr lang="en-AT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≤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𝒊</m:t>
                          </m:r>
                          <m:r>
                            <a:rPr lang="en-AT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≤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𝒏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918" y="4418337"/>
                <a:ext cx="1692130" cy="10765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199905" y="4476497"/>
            <a:ext cx="2071702" cy="1690846"/>
            <a:chOff x="4199905" y="4476497"/>
            <a:chExt cx="2071702" cy="1690846"/>
          </a:xfrm>
        </p:grpSpPr>
        <p:sp>
          <p:nvSpPr>
            <p:cNvPr id="10" name="Textfeld 6"/>
            <p:cNvSpPr txBox="1"/>
            <p:nvPr/>
          </p:nvSpPr>
          <p:spPr>
            <a:xfrm>
              <a:off x="4628533" y="522719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11" name="Textfeld 7"/>
            <p:cNvSpPr txBox="1"/>
            <p:nvPr/>
          </p:nvSpPr>
          <p:spPr>
            <a:xfrm>
              <a:off x="4199905" y="5798011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ja-JP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R1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12" name="Textfeld 8"/>
            <p:cNvSpPr txBox="1"/>
            <p:nvPr/>
          </p:nvSpPr>
          <p:spPr>
            <a:xfrm>
              <a:off x="5271475" y="5798011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ja-JP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R2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13" name="Gerade Verbindung 9"/>
            <p:cNvCxnSpPr>
              <a:stCxn id="11" idx="0"/>
              <a:endCxn id="10" idx="2"/>
            </p:cNvCxnSpPr>
            <p:nvPr/>
          </p:nvCxnSpPr>
          <p:spPr>
            <a:xfrm flipV="1">
              <a:off x="4521376" y="5596530"/>
              <a:ext cx="500066" cy="20148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0"/>
            <p:cNvCxnSpPr>
              <a:stCxn id="12" idx="0"/>
              <a:endCxn id="10" idx="2"/>
            </p:cNvCxnSpPr>
            <p:nvPr/>
          </p:nvCxnSpPr>
          <p:spPr>
            <a:xfrm flipH="1" flipV="1">
              <a:off x="5021442" y="5596530"/>
              <a:ext cx="571504" cy="20148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1"/>
            <p:cNvCxnSpPr>
              <a:stCxn id="10" idx="0"/>
              <a:endCxn id="17" idx="2"/>
            </p:cNvCxnSpPr>
            <p:nvPr/>
          </p:nvCxnSpPr>
          <p:spPr>
            <a:xfrm flipV="1">
              <a:off x="5021442" y="4982631"/>
              <a:ext cx="457673" cy="24456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>
              <a:stCxn id="17" idx="0"/>
            </p:cNvCxnSpPr>
            <p:nvPr/>
          </p:nvCxnSpPr>
          <p:spPr>
            <a:xfrm flipV="1">
              <a:off x="5479115" y="4476497"/>
              <a:ext cx="1" cy="13680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/>
            <p:cNvSpPr txBox="1"/>
            <p:nvPr/>
          </p:nvSpPr>
          <p:spPr>
            <a:xfrm>
              <a:off x="5086206" y="4613299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18" name="Textfeld 19"/>
            <p:cNvSpPr txBox="1"/>
            <p:nvPr/>
          </p:nvSpPr>
          <p:spPr>
            <a:xfrm>
              <a:off x="5628665" y="5194162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ja-JP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R3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19" name="Gerade Verbindung 20"/>
            <p:cNvCxnSpPr>
              <a:stCxn id="18" idx="0"/>
              <a:endCxn id="17" idx="2"/>
            </p:cNvCxnSpPr>
            <p:nvPr/>
          </p:nvCxnSpPr>
          <p:spPr>
            <a:xfrm flipH="1" flipV="1">
              <a:off x="5479115" y="4982631"/>
              <a:ext cx="471021" cy="21153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086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Column Partitioning into n Fragments Ri </a:t>
            </a:r>
          </a:p>
          <a:p>
            <a:pPr lvl="1"/>
            <a:r>
              <a:rPr lang="de-DE" b="1" dirty="0">
                <a:solidFill>
                  <a:schemeClr val="accent1"/>
                </a:solidFill>
              </a:rPr>
              <a:t>Complete</a:t>
            </a:r>
            <a:r>
              <a:rPr lang="de-DE" dirty="0"/>
              <a:t>, </a:t>
            </a:r>
            <a:r>
              <a:rPr lang="de-DE" b="1" dirty="0">
                <a:solidFill>
                  <a:schemeClr val="accent1"/>
                </a:solidFill>
              </a:rPr>
              <a:t>reconstructable</a:t>
            </a:r>
            <a:r>
              <a:rPr lang="de-DE" dirty="0"/>
              <a:t>, but not disjoint </a:t>
            </a:r>
            <a:br>
              <a:rPr lang="de-DE" dirty="0"/>
            </a:br>
            <a:r>
              <a:rPr lang="de-DE" dirty="0"/>
              <a:t>(</a:t>
            </a:r>
            <a:r>
              <a:rPr lang="de-DE" b="1" dirty="0">
                <a:solidFill>
                  <a:srgbClr val="7889FB"/>
                </a:solidFill>
              </a:rPr>
              <a:t>primary key</a:t>
            </a:r>
            <a:r>
              <a:rPr lang="de-DE" dirty="0"/>
              <a:t> for reconstruction via join)</a:t>
            </a:r>
          </a:p>
          <a:p>
            <a:pPr lvl="1"/>
            <a:r>
              <a:rPr lang="de-DE" dirty="0"/>
              <a:t>Completeness: each attribute must </a:t>
            </a:r>
            <a:br>
              <a:rPr lang="de-DE" dirty="0"/>
            </a:br>
            <a:r>
              <a:rPr lang="de-DE" dirty="0">
                <a:sym typeface="Wingdings" pitchFamily="2" charset="2"/>
              </a:rPr>
              <a:t>be included in at least one fragment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Partitioning</a:t>
            </a:r>
          </a:p>
          <a:p>
            <a:pPr lvl="1"/>
            <a:r>
              <a:rPr lang="de-DE" dirty="0">
                <a:sym typeface="Wingdings" pitchFamily="2" charset="2"/>
              </a:rPr>
              <a:t>Partitioning via </a:t>
            </a:r>
            <a:r>
              <a:rPr lang="de-DE" b="1" dirty="0">
                <a:solidFill>
                  <a:srgbClr val="7889FB"/>
                </a:solidFill>
                <a:sym typeface="Wingdings" pitchFamily="2" charset="2"/>
              </a:rPr>
              <a:t>projection</a:t>
            </a:r>
          </a:p>
          <a:p>
            <a:pPr lvl="1"/>
            <a:r>
              <a:rPr lang="de-DE" dirty="0">
                <a:sym typeface="Wingdings" pitchFamily="2" charset="2"/>
              </a:rPr>
              <a:t>Redundancy of primary key</a:t>
            </a:r>
          </a:p>
          <a:p>
            <a:pPr lvl="1"/>
            <a:endParaRPr lang="en-US" dirty="0"/>
          </a:p>
          <a:p>
            <a:r>
              <a:rPr lang="en-US" dirty="0"/>
              <a:t>Reconstruction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sym typeface="Wingdings" pitchFamily="2" charset="2"/>
              </a:rPr>
              <a:t>Natural join</a:t>
            </a:r>
            <a:r>
              <a:rPr lang="de-DE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de-DE" dirty="0">
                <a:sym typeface="Wingdings" pitchFamily="2" charset="2"/>
              </a:rPr>
              <a:t>over primary key</a:t>
            </a:r>
          </a:p>
          <a:p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Hybrid horizontal/vertical partitioning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Table Partitioning</a:t>
            </a:r>
          </a:p>
        </p:txBody>
      </p:sp>
      <p:graphicFrame>
        <p:nvGraphicFramePr>
          <p:cNvPr id="5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000776"/>
              </p:ext>
            </p:extLst>
          </p:nvPr>
        </p:nvGraphicFramePr>
        <p:xfrm>
          <a:off x="6198427" y="1425748"/>
          <a:ext cx="2762247" cy="96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86397" y="1362023"/>
            <a:ext cx="7419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92421" y="1363697"/>
            <a:ext cx="7419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08495" y="1365372"/>
            <a:ext cx="7419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99784" y="3341492"/>
                <a:ext cx="2141164" cy="771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7889FB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AT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𝝅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𝑷𝑲</m:t>
                              </m:r>
                              <m:r>
                                <a:rPr lang="en-US" sz="2400" b="1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𝒊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𝑹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(1</m:t>
                      </m:r>
                      <m:r>
                        <a:rPr lang="en-A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𝑖</m:t>
                      </m:r>
                      <m:r>
                        <a:rPr lang="en-A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784" y="3341492"/>
                <a:ext cx="2141164" cy="771878"/>
              </a:xfrm>
              <a:prstGeom prst="rect">
                <a:avLst/>
              </a:prstGeom>
              <a:blipFill>
                <a:blip r:embed="rId2"/>
                <a:stretch>
                  <a:fillRect l="-6268" b="-15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56247" y="4548970"/>
                <a:ext cx="217130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𝑹</m:t>
                    </m:r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2400" dirty="0">
                    <a:solidFill>
                      <a:schemeClr val="accent1"/>
                    </a:solidFill>
                    <a:latin typeface="Consolas" panose="020B0609020204030204" pitchFamily="49" charset="0"/>
                    <a:ea typeface="Sun-ExtA" pitchFamily="2" charset="-128"/>
                    <a:cs typeface="Sun-ExtA" pitchFamily="2" charset="-128"/>
                  </a:rPr>
                  <a:t>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de-DE" sz="2400" dirty="0">
                    <a:solidFill>
                      <a:schemeClr val="accent1"/>
                    </a:solidFill>
                    <a:latin typeface="Consolas" panose="020B0609020204030204" pitchFamily="49" charset="0"/>
                    <a:ea typeface="Sun-ExtA" pitchFamily="2" charset="-128"/>
                    <a:cs typeface="Sun-ExtA" pitchFamily="2" charset="-128"/>
                  </a:rPr>
                  <a:t>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b="1" i="1" dirty="0">
                    <a:solidFill>
                      <a:srgbClr val="7889F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/>
                </a:r>
                <a:br>
                  <a:rPr lang="en-US" sz="2400" b="1" i="1" dirty="0">
                    <a:solidFill>
                      <a:srgbClr val="7889F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(1</m:t>
                      </m:r>
                      <m:r>
                        <a:rPr lang="en-A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𝑖</m:t>
                      </m:r>
                      <m:r>
                        <a:rPr lang="en-A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247" y="4548970"/>
                <a:ext cx="2171300" cy="738664"/>
              </a:xfrm>
              <a:prstGeom prst="rect">
                <a:avLst/>
              </a:prstGeom>
              <a:blipFill>
                <a:blip r:embed="rId4"/>
                <a:stretch>
                  <a:fillRect l="-6443" t="-12397" r="-1120" b="-17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986001"/>
              </p:ext>
            </p:extLst>
          </p:nvPr>
        </p:nvGraphicFramePr>
        <p:xfrm>
          <a:off x="7124549" y="2753803"/>
          <a:ext cx="1841498" cy="96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212519" y="2690078"/>
            <a:ext cx="7419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18543" y="2691752"/>
            <a:ext cx="7419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</a:p>
        </p:txBody>
      </p:sp>
      <p:graphicFrame>
        <p:nvGraphicFramePr>
          <p:cNvPr id="15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762300"/>
              </p:ext>
            </p:extLst>
          </p:nvPr>
        </p:nvGraphicFramePr>
        <p:xfrm>
          <a:off x="7136273" y="3890940"/>
          <a:ext cx="1841498" cy="96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224243" y="3827215"/>
            <a:ext cx="7419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30267" y="3828889"/>
            <a:ext cx="7419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42659" y="5585621"/>
                <a:ext cx="3487814" cy="6065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𝑹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accent1"/>
                    </a:solidFill>
                    <a:latin typeface="Consolas" panose="020B0609020204030204" pitchFamily="49" charset="0"/>
                    <a:ea typeface="Sun-ExtA" pitchFamily="2" charset="-128"/>
                    <a:cs typeface="Sun-ExtA" pitchFamily="2" charset="-128"/>
                  </a:rPr>
                  <a:t>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accent1"/>
                    </a:solidFill>
                    <a:latin typeface="Consolas" panose="020B0609020204030204" pitchFamily="49" charset="0"/>
                    <a:ea typeface="Sun-ExtA" pitchFamily="2" charset="-128"/>
                    <a:cs typeface="Sun-ExtA" pitchFamily="2" charset="-128"/>
                  </a:rPr>
                  <a:t>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w/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AT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∪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𝒊𝒋</m:t>
                        </m:r>
                      </m:sub>
                    </m:sSub>
                  </m:oMath>
                </a14:m>
                <a:endParaRPr lang="en-US" b="1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en-US" b="1" i="1" dirty="0">
                    <a:solidFill>
                      <a:srgbClr val="7889F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AT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𝑹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AT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∪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𝒋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accent1"/>
                    </a:solidFill>
                    <a:latin typeface="Consolas" panose="020B0609020204030204" pitchFamily="49" charset="0"/>
                    <a:ea typeface="Sun-ExtA" pitchFamily="2" charset="-128"/>
                    <a:cs typeface="Sun-ExtA" pitchFamily="2" charset="-128"/>
                  </a:rPr>
                  <a:t>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accent1"/>
                    </a:solidFill>
                    <a:latin typeface="Consolas" panose="020B0609020204030204" pitchFamily="49" charset="0"/>
                    <a:ea typeface="Sun-ExtA" pitchFamily="2" charset="-128"/>
                    <a:cs typeface="Sun-ExtA" pitchFamily="2" charset="-128"/>
                  </a:rPr>
                  <a:t>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𝒋</m:t>
                        </m:r>
                      </m:sub>
                    </m:sSub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659" y="5585621"/>
                <a:ext cx="3487814" cy="606576"/>
              </a:xfrm>
              <a:prstGeom prst="rect">
                <a:avLst/>
              </a:prstGeom>
              <a:blipFill>
                <a:blip r:embed="rId5"/>
                <a:stretch>
                  <a:fillRect l="-2622" t="-14000" b="-1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20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Horizontal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Row Partitioning R into n fragements </a:t>
            </a:r>
            <a:br>
              <a:rPr lang="de-DE" dirty="0"/>
            </a:br>
            <a:r>
              <a:rPr lang="de-DE" dirty="0"/>
              <a:t>R</a:t>
            </a:r>
            <a:r>
              <a:rPr lang="de-DE" baseline="-25000" dirty="0"/>
              <a:t>i</a:t>
            </a:r>
            <a:r>
              <a:rPr lang="de-DE" dirty="0"/>
              <a:t>, with partitioning predicate on S</a:t>
            </a:r>
          </a:p>
          <a:p>
            <a:pPr lvl="1"/>
            <a:r>
              <a:rPr lang="de-DE" dirty="0"/>
              <a:t>Potentially complete (not guaranteed), </a:t>
            </a:r>
            <a:br>
              <a:rPr lang="de-DE" dirty="0"/>
            </a:br>
            <a:r>
              <a:rPr lang="de-DE" b="1" dirty="0">
                <a:solidFill>
                  <a:schemeClr val="accent1"/>
                </a:solidFill>
              </a:rPr>
              <a:t>restructable</a:t>
            </a:r>
            <a:r>
              <a:rPr lang="de-DE" dirty="0"/>
              <a:t>, </a:t>
            </a:r>
            <a:r>
              <a:rPr lang="de-DE" b="1" dirty="0">
                <a:solidFill>
                  <a:schemeClr val="accent1"/>
                </a:solidFill>
              </a:rPr>
              <a:t>disjoint</a:t>
            </a:r>
          </a:p>
          <a:p>
            <a:pPr lvl="1"/>
            <a:r>
              <a:rPr lang="de-DE" dirty="0"/>
              <a:t>Foreign key / primary key relationship determines correctness</a:t>
            </a:r>
          </a:p>
          <a:p>
            <a:pPr lvl="1"/>
            <a:endParaRPr lang="de-DE" dirty="0"/>
          </a:p>
          <a:p>
            <a:r>
              <a:rPr lang="en-US" dirty="0"/>
              <a:t>Partitioning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Selection</a:t>
            </a:r>
            <a:r>
              <a:rPr lang="de-DE" dirty="0"/>
              <a:t> on independent relation S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Semi-join</a:t>
            </a:r>
            <a:r>
              <a:rPr lang="de-DE" dirty="0"/>
              <a:t> with dependent relation R </a:t>
            </a:r>
            <a:br>
              <a:rPr lang="de-DE" dirty="0"/>
            </a:br>
            <a:r>
              <a:rPr lang="de-DE" dirty="0"/>
              <a:t>to select partition R</a:t>
            </a:r>
            <a:r>
              <a:rPr lang="de-DE" baseline="-25000" dirty="0"/>
              <a:t>i</a:t>
            </a:r>
          </a:p>
          <a:p>
            <a:pPr lvl="1"/>
            <a:endParaRPr lang="en-US" dirty="0"/>
          </a:p>
          <a:p>
            <a:r>
              <a:rPr lang="en-US" dirty="0"/>
              <a:t>Reconstruction</a:t>
            </a:r>
          </a:p>
          <a:p>
            <a:pPr lvl="1"/>
            <a:r>
              <a:rPr lang="de-DE" dirty="0">
                <a:cs typeface="Courier New" pitchFamily="49" charset="0"/>
              </a:rPr>
              <a:t>Equivalent to horizontal partitioning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cs typeface="Courier New" pitchFamily="49" charset="0"/>
              </a:rPr>
              <a:t>Union</a:t>
            </a:r>
            <a:r>
              <a:rPr lang="de-DE" dirty="0">
                <a:cs typeface="Courier New" pitchFamily="49" charset="0"/>
              </a:rPr>
              <a:t> of all fragments</a:t>
            </a:r>
          </a:p>
          <a:p>
            <a:pPr lvl="1"/>
            <a:endParaRPr lang="de-DE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Table Partitioning</a:t>
            </a:r>
          </a:p>
        </p:txBody>
      </p:sp>
      <p:graphicFrame>
        <p:nvGraphicFramePr>
          <p:cNvPr id="5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029381"/>
              </p:ext>
            </p:extLst>
          </p:nvPr>
        </p:nvGraphicFramePr>
        <p:xfrm>
          <a:off x="6610114" y="1438476"/>
          <a:ext cx="2344251" cy="88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feld 10"/>
          <p:cNvSpPr txBox="1"/>
          <p:nvPr/>
        </p:nvSpPr>
        <p:spPr>
          <a:xfrm>
            <a:off x="6133997" y="1651487"/>
            <a:ext cx="54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Sun-ExtA" pitchFamily="2" charset="-128"/>
                <a:ea typeface="Sun-ExtA" pitchFamily="2" charset="-128"/>
                <a:cs typeface="Sun-ExtA" pitchFamily="2" charset="-128"/>
              </a:rPr>
              <a:t>⋊</a:t>
            </a:r>
          </a:p>
        </p:txBody>
      </p:sp>
      <p:graphicFrame>
        <p:nvGraphicFramePr>
          <p:cNvPr id="7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344854"/>
              </p:ext>
            </p:extLst>
          </p:nvPr>
        </p:nvGraphicFramePr>
        <p:xfrm>
          <a:off x="5426108" y="1418380"/>
          <a:ext cx="781417" cy="938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52383" y="1937113"/>
            <a:ext cx="7419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Austria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62890" y="4790124"/>
                <a:ext cx="1692130" cy="1076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𝑹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AT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</m:t>
                          </m:r>
                          <m:r>
                            <a:rPr lang="en-AT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≤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𝒊</m:t>
                          </m:r>
                          <m:r>
                            <a:rPr lang="en-AT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≤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𝒏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890" y="4790124"/>
                <a:ext cx="1692130" cy="10765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21881" y="3452026"/>
                <a:ext cx="3272242" cy="9552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7889FB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7889FB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𝑹</m:t>
                    </m:r>
                    <m:r>
                      <m:rPr>
                        <m:nor/>
                      </m:rPr>
                      <a:rPr lang="de-DE" sz="2400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ea typeface="Sun-ExtA" pitchFamily="2" charset="-128"/>
                        <a:cs typeface="Calibri" panose="020F0502020204030204" pitchFamily="34" charset="0"/>
                      </a:rPr>
                      <m:t>⋉</m:t>
                    </m:r>
                  </m:oMath>
                </a14:m>
                <a:r>
                  <a:rPr lang="de-DE" sz="2400" dirty="0">
                    <a:solidFill>
                      <a:srgbClr val="7889FB"/>
                    </a:solidFill>
                    <a:latin typeface="Calibri" panose="020F0502020204030204" pitchFamily="34" charset="0"/>
                    <a:ea typeface="Sun-ExtA" pitchFamily="2" charset="-128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7889FB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7889FB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𝑹</m:t>
                    </m:r>
                    <m:r>
                      <m:rPr>
                        <m:nor/>
                      </m:rPr>
                      <a:rPr lang="de-DE" sz="2400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ea typeface="Sun-ExtA" pitchFamily="2" charset="-128"/>
                        <a:cs typeface="Calibri" panose="020F0502020204030204" pitchFamily="34" charset="0"/>
                      </a:rPr>
                      <m:t>⋉</m:t>
                    </m:r>
                    <m:r>
                      <a:rPr lang="en-US" sz="2400" b="1" i="1" dirty="0" smtClean="0">
                        <a:solidFill>
                          <a:srgbClr val="7889FB"/>
                        </a:solidFill>
                        <a:latin typeface="Cambria Math" panose="02040503050406030204" pitchFamily="18" charset="0"/>
                        <a:ea typeface="Sun-ExtA" pitchFamily="2" charset="-128"/>
                        <a:cs typeface="Calibri" panose="020F0502020204030204" pitchFamily="34" charset="0"/>
                      </a:rPr>
                      <m:t>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T" sz="2400" b="1" i="1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𝝈</m:t>
                        </m:r>
                      </m:e>
                      <m:sub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7889F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7889F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7889F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𝒊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7889FB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400" b="1" dirty="0">
                    <a:solidFill>
                      <a:srgbClr val="7889FB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889FB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AT" sz="2400" b="1" i="1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𝝅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𝑹</m:t>
                          </m:r>
                          <m: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.∗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𝑹</m:t>
                          </m:r>
                          <m:r>
                            <m:rPr>
                              <m:nor/>
                            </m:rPr>
                            <a:rPr lang="de-DE" sz="2400" dirty="0">
                              <a:solidFill>
                                <a:srgbClr val="7889FB"/>
                              </a:solidFill>
                              <a:latin typeface="Consolas" panose="020B0609020204030204" pitchFamily="49" charset="0"/>
                              <a:ea typeface="Sun-ExtA" pitchFamily="2" charset="-128"/>
                              <a:cs typeface="Sun-ExtA" pitchFamily="2" charset="-128"/>
                            </a:rPr>
                            <m:t>⋈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AT" sz="2400" b="1" i="1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7889F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7889F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7889F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𝒊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881" y="3452026"/>
                <a:ext cx="3272242" cy="955262"/>
              </a:xfrm>
              <a:prstGeom prst="rect">
                <a:avLst/>
              </a:prstGeom>
              <a:blipFill>
                <a:blip r:embed="rId4"/>
                <a:stretch>
                  <a:fillRect l="-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3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Table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Partitioning and query rewriting</a:t>
            </a:r>
          </a:p>
          <a:p>
            <a:pPr lvl="1"/>
            <a:r>
              <a:rPr lang="de-DE" b="1" dirty="0"/>
              <a:t>#1 </a:t>
            </a:r>
            <a:r>
              <a:rPr lang="de-DE" b="1" dirty="0">
                <a:solidFill>
                  <a:srgbClr val="7889FB"/>
                </a:solidFill>
              </a:rPr>
              <a:t>Manual partitioning and rewriting</a:t>
            </a:r>
          </a:p>
          <a:p>
            <a:pPr lvl="1"/>
            <a:r>
              <a:rPr lang="de-DE" b="1" dirty="0"/>
              <a:t>#2</a:t>
            </a:r>
            <a:r>
              <a:rPr lang="de-DE" dirty="0"/>
              <a:t> </a:t>
            </a:r>
            <a:r>
              <a:rPr lang="de-DE" b="1" dirty="0">
                <a:solidFill>
                  <a:srgbClr val="7889FB"/>
                </a:solidFill>
              </a:rPr>
              <a:t>Automatic rewriting</a:t>
            </a:r>
            <a:r>
              <a:rPr lang="de-DE" dirty="0"/>
              <a:t> (spec. partitioning)</a:t>
            </a:r>
          </a:p>
          <a:p>
            <a:pPr lvl="1"/>
            <a:r>
              <a:rPr lang="de-DE" b="1" dirty="0"/>
              <a:t>#3 </a:t>
            </a:r>
            <a:r>
              <a:rPr lang="de-DE" b="1" dirty="0">
                <a:solidFill>
                  <a:srgbClr val="7889FB"/>
                </a:solidFill>
              </a:rPr>
              <a:t>Automatic partitioning and rewriting</a:t>
            </a:r>
          </a:p>
          <a:p>
            <a:pPr lvl="1"/>
            <a:endParaRPr lang="de-DE" sz="700" dirty="0"/>
          </a:p>
          <a:p>
            <a:r>
              <a:rPr lang="de-DE" dirty="0"/>
              <a:t>Example PostgreSQL (#2)</a:t>
            </a:r>
          </a:p>
          <a:p>
            <a:pPr lvl="1"/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Table Partitioning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446050"/>
              </p:ext>
            </p:extLst>
          </p:nvPr>
        </p:nvGraphicFramePr>
        <p:xfrm>
          <a:off x="5858188" y="1414760"/>
          <a:ext cx="3051688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900">
                  <a:extLst>
                    <a:ext uri="{9D8B030D-6E8A-4147-A177-3AD203B41FA5}">
                      <a16:colId xmlns:a16="http://schemas.microsoft.com/office/drawing/2014/main" val="1901447514"/>
                    </a:ext>
                  </a:extLst>
                </a:gridCol>
                <a:gridCol w="610204">
                  <a:extLst>
                    <a:ext uri="{9D8B030D-6E8A-4147-A177-3AD203B41FA5}">
                      <a16:colId xmlns:a16="http://schemas.microsoft.com/office/drawing/2014/main" val="3775792413"/>
                    </a:ext>
                  </a:extLst>
                </a:gridCol>
                <a:gridCol w="1936584">
                  <a:extLst>
                    <a:ext uri="{9D8B030D-6E8A-4147-A177-3AD203B41FA5}">
                      <a16:colId xmlns:a16="http://schemas.microsoft.com/office/drawing/2014/main" val="1957661510"/>
                    </a:ext>
                  </a:extLst>
                </a:gridCol>
              </a:tblGrid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J#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Pos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16363928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GK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Manuel </a:t>
                      </a:r>
                      <a:r>
                        <a:rPr lang="en-US" sz="1400" dirty="0" err="1"/>
                        <a:t>Neuer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13023248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GK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Ron-Robert </a:t>
                      </a:r>
                      <a:r>
                        <a:rPr lang="en-US" sz="1400" dirty="0" err="1"/>
                        <a:t>Zieler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91110581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GK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Roman </a:t>
                      </a:r>
                      <a:r>
                        <a:rPr lang="en-US" sz="1400" dirty="0" err="1"/>
                        <a:t>Weidenfeller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30487674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Kevin </a:t>
                      </a:r>
                      <a:r>
                        <a:rPr lang="en-US" sz="1400" dirty="0" err="1"/>
                        <a:t>Großkreutz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02531581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Benedikt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Höwedes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66163425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Mats </a:t>
                      </a:r>
                      <a:r>
                        <a:rPr lang="en-US" sz="1400" dirty="0" err="1"/>
                        <a:t>Hummels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235859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Erik </a:t>
                      </a:r>
                      <a:r>
                        <a:rPr lang="en-US" sz="1400" dirty="0" err="1"/>
                        <a:t>Durm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51720625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Philipp Lahm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73937367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Per </a:t>
                      </a:r>
                      <a:r>
                        <a:rPr lang="en-US" sz="1400" dirty="0" err="1"/>
                        <a:t>Mertesacker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314554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Jérôme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Boateng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6658206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Matthias </a:t>
                      </a:r>
                      <a:r>
                        <a:rPr lang="en-US" sz="1400" dirty="0" err="1"/>
                        <a:t>Ginter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05957383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Sami </a:t>
                      </a:r>
                      <a:r>
                        <a:rPr lang="en-US" sz="1400" dirty="0" err="1"/>
                        <a:t>Khedira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38360710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Bastian Schweinsteiger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23267568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Mesut Özil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98558685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André </a:t>
                      </a:r>
                      <a:r>
                        <a:rPr lang="en-US" sz="1400" dirty="0" err="1"/>
                        <a:t>Schürrle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13300809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Thomas Müller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14696126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Julian </a:t>
                      </a:r>
                      <a:r>
                        <a:rPr lang="en-US" sz="1400" dirty="0" err="1"/>
                        <a:t>Draxler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3289345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Toni </a:t>
                      </a:r>
                      <a:r>
                        <a:rPr lang="en-US" sz="1400" dirty="0" err="1"/>
                        <a:t>Kroos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76854814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Mario Götze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6673362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Marco Reus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05882962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Christoph Kramer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61964781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FW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Lukas </a:t>
                      </a:r>
                      <a:r>
                        <a:rPr lang="en-US" sz="1400" dirty="0" err="1"/>
                        <a:t>Podolski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5865835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FW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Miroslav Klose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9763399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53746" y="321672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b="1" dirty="0">
                <a:latin typeface="Consolas" panose="020B0609020204030204" pitchFamily="49" charset="0"/>
              </a:rPr>
              <a:t>CREATE TABLE</a:t>
            </a:r>
            <a:r>
              <a:rPr lang="de-DE" sz="1600" dirty="0">
                <a:latin typeface="Consolas" panose="020B0609020204030204" pitchFamily="49" charset="0"/>
              </a:rPr>
              <a:t> Squad(</a:t>
            </a:r>
            <a:br>
              <a:rPr lang="de-DE" sz="1600" dirty="0">
                <a:latin typeface="Consolas" panose="020B0609020204030204" pitchFamily="49" charset="0"/>
              </a:rPr>
            </a:br>
            <a:r>
              <a:rPr lang="de-DE" sz="1600" dirty="0">
                <a:latin typeface="Consolas" panose="020B0609020204030204" pitchFamily="49" charset="0"/>
              </a:rPr>
              <a:t>   JNum </a:t>
            </a:r>
            <a:r>
              <a:rPr lang="de-DE" sz="1600" b="1" dirty="0">
                <a:latin typeface="Consolas" panose="020B0609020204030204" pitchFamily="49" charset="0"/>
              </a:rPr>
              <a:t>INT PRIMARY KEY</a:t>
            </a:r>
            <a:r>
              <a:rPr lang="de-DE" sz="1600" dirty="0">
                <a:latin typeface="Consolas" panose="020B0609020204030204" pitchFamily="49" charset="0"/>
              </a:rPr>
              <a:t>, </a:t>
            </a:r>
          </a:p>
          <a:p>
            <a:r>
              <a:rPr lang="de-DE" sz="1600" dirty="0">
                <a:latin typeface="Consolas" panose="020B0609020204030204" pitchFamily="49" charset="0"/>
              </a:rPr>
              <a:t>   Pos </a:t>
            </a:r>
            <a:r>
              <a:rPr lang="de-DE" sz="1600" b="1" dirty="0">
                <a:latin typeface="Consolas" panose="020B0609020204030204" pitchFamily="49" charset="0"/>
              </a:rPr>
              <a:t>CHAR</a:t>
            </a:r>
            <a:r>
              <a:rPr lang="de-DE" sz="1600" dirty="0">
                <a:latin typeface="Consolas" panose="020B0609020204030204" pitchFamily="49" charset="0"/>
              </a:rPr>
              <a:t>(2) </a:t>
            </a:r>
            <a:r>
              <a:rPr lang="de-DE" sz="1600" b="1" dirty="0">
                <a:latin typeface="Consolas" panose="020B0609020204030204" pitchFamily="49" charset="0"/>
              </a:rPr>
              <a:t>NOT NULL</a:t>
            </a:r>
            <a:r>
              <a:rPr lang="de-DE" sz="1600" dirty="0">
                <a:latin typeface="Consolas" panose="020B0609020204030204" pitchFamily="49" charset="0"/>
              </a:rPr>
              <a:t>, </a:t>
            </a:r>
            <a:br>
              <a:rPr lang="de-DE" sz="1600" dirty="0">
                <a:latin typeface="Consolas" panose="020B0609020204030204" pitchFamily="49" charset="0"/>
              </a:rPr>
            </a:br>
            <a:r>
              <a:rPr lang="de-DE" sz="1600" dirty="0">
                <a:latin typeface="Consolas" panose="020B0609020204030204" pitchFamily="49" charset="0"/>
              </a:rPr>
              <a:t>   Name </a:t>
            </a:r>
            <a:r>
              <a:rPr lang="de-DE" sz="1600" b="1" dirty="0">
                <a:latin typeface="Consolas" panose="020B0609020204030204" pitchFamily="49" charset="0"/>
              </a:rPr>
              <a:t>VARCHAR</a:t>
            </a:r>
            <a:r>
              <a:rPr lang="de-DE" sz="1600" dirty="0">
                <a:latin typeface="Consolas" panose="020B0609020204030204" pitchFamily="49" charset="0"/>
              </a:rPr>
              <a:t>(256)</a:t>
            </a:r>
          </a:p>
          <a:p>
            <a:r>
              <a:rPr lang="de-DE" sz="1600" dirty="0">
                <a:latin typeface="Consolas" panose="020B0609020204030204" pitchFamily="49" charset="0"/>
              </a:rPr>
              <a:t>) </a:t>
            </a:r>
            <a:r>
              <a:rPr lang="de-DE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PARTITION BY RANGE</a:t>
            </a:r>
            <a:r>
              <a:rPr lang="de-DE" sz="1600" dirty="0">
                <a:solidFill>
                  <a:schemeClr val="accent1"/>
                </a:solidFill>
                <a:latin typeface="Consolas" panose="020B0609020204030204" pitchFamily="49" charset="0"/>
              </a:rPr>
              <a:t>(JNum)</a:t>
            </a:r>
            <a:r>
              <a:rPr lang="de-DE" sz="1600" dirty="0">
                <a:latin typeface="Consolas" panose="020B0609020204030204" pitchFamily="49" charset="0"/>
              </a:rPr>
              <a:t>;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5375" y="476584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CREATE TABLE </a:t>
            </a:r>
            <a:r>
              <a:rPr lang="en-US" sz="1600" dirty="0">
                <a:latin typeface="Consolas" panose="020B0609020204030204" pitchFamily="49" charset="0"/>
              </a:rPr>
              <a:t>Squad10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PARTITION OF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Squad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br>
              <a:rPr lang="en-US" sz="1600" b="1" dirty="0">
                <a:latin typeface="Consolas" panose="020B0609020204030204" pitchFamily="49" charset="0"/>
              </a:rPr>
            </a:br>
            <a:r>
              <a:rPr lang="en-US" sz="1600" b="1" dirty="0">
                <a:latin typeface="Consolas" panose="020B0609020204030204" pitchFamily="49" charset="0"/>
              </a:rPr>
              <a:t>   FOR VALUES FROM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</a:rPr>
              <a:t>(1)</a:t>
            </a:r>
            <a:r>
              <a:rPr lang="en-US" sz="1600" b="1" dirty="0">
                <a:latin typeface="Consolas" panose="020B0609020204030204" pitchFamily="49" charset="0"/>
              </a:rPr>
              <a:t> TO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</a:rPr>
              <a:t>(10)</a:t>
            </a:r>
            <a:r>
              <a:rPr lang="en-US" sz="1600" b="1" dirty="0">
                <a:latin typeface="Consolas" panose="020B0609020204030204" pitchFamily="49" charset="0"/>
              </a:rPr>
              <a:t>;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7050" y="537041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CREATE TABLE </a:t>
            </a:r>
            <a:r>
              <a:rPr lang="en-US" sz="1600" dirty="0">
                <a:latin typeface="Consolas" panose="020B0609020204030204" pitchFamily="49" charset="0"/>
              </a:rPr>
              <a:t>Squad20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PARTITION OF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Squad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br>
              <a:rPr lang="en-US" sz="1600" b="1" dirty="0">
                <a:latin typeface="Consolas" panose="020B0609020204030204" pitchFamily="49" charset="0"/>
              </a:rPr>
            </a:br>
            <a:r>
              <a:rPr lang="en-US" sz="1600" b="1" dirty="0">
                <a:latin typeface="Consolas" panose="020B0609020204030204" pitchFamily="49" charset="0"/>
              </a:rPr>
              <a:t>   FOR VALUES FROM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</a:rPr>
              <a:t>(10)</a:t>
            </a:r>
            <a:r>
              <a:rPr lang="en-US" sz="1600" b="1" dirty="0">
                <a:latin typeface="Consolas" panose="020B0609020204030204" pitchFamily="49" charset="0"/>
              </a:rPr>
              <a:t> TO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</a:rPr>
              <a:t>(20)</a:t>
            </a:r>
            <a:r>
              <a:rPr lang="en-US" sz="1600" b="1" dirty="0">
                <a:latin typeface="Consolas" panose="020B0609020204030204" pitchFamily="49" charset="0"/>
              </a:rPr>
              <a:t>;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8726" y="59850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CREATE TABLE </a:t>
            </a:r>
            <a:r>
              <a:rPr lang="en-US" sz="1600" dirty="0">
                <a:latin typeface="Consolas" panose="020B0609020204030204" pitchFamily="49" charset="0"/>
              </a:rPr>
              <a:t>Squad24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PARTITION OF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Squad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br>
              <a:rPr lang="en-US" sz="1600" b="1" dirty="0">
                <a:latin typeface="Consolas" panose="020B0609020204030204" pitchFamily="49" charset="0"/>
              </a:rPr>
            </a:br>
            <a:r>
              <a:rPr lang="en-US" sz="1600" b="1" dirty="0">
                <a:latin typeface="Consolas" panose="020B0609020204030204" pitchFamily="49" charset="0"/>
              </a:rPr>
              <a:t>   FOR VALUES FROM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</a:rPr>
              <a:t>(20)</a:t>
            </a:r>
            <a:r>
              <a:rPr lang="en-US" sz="1600" b="1" dirty="0">
                <a:latin typeface="Consolas" panose="020B0609020204030204" pitchFamily="49" charset="0"/>
              </a:rPr>
              <a:t> TO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</a:rPr>
              <a:t>(24)</a:t>
            </a:r>
            <a:r>
              <a:rPr lang="en-US" sz="1600" b="1" dirty="0">
                <a:latin typeface="Consolas" panose="020B0609020204030204" pitchFamily="49" charset="0"/>
              </a:rPr>
              <a:t>;</a:t>
            </a:r>
            <a:endParaRPr 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9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Table Partitioning,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Example, cont.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Table Partitioning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25157" y="1341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>
                <a:latin typeface="Consolas" panose="020B0609020204030204" pitchFamily="49" charset="0"/>
              </a:rPr>
              <a:t>SELECT</a:t>
            </a:r>
            <a:r>
              <a:rPr lang="de-DE" dirty="0">
                <a:latin typeface="Consolas" panose="020B0609020204030204" pitchFamily="49" charset="0"/>
              </a:rPr>
              <a:t> * </a:t>
            </a:r>
            <a:r>
              <a:rPr lang="de-DE" b="1" dirty="0">
                <a:latin typeface="Consolas" panose="020B0609020204030204" pitchFamily="49" charset="0"/>
              </a:rPr>
              <a:t>FROM</a:t>
            </a:r>
            <a:r>
              <a:rPr lang="de-DE" dirty="0">
                <a:latin typeface="Consolas" panose="020B0609020204030204" pitchFamily="49" charset="0"/>
              </a:rPr>
              <a:t> Squad </a:t>
            </a:r>
          </a:p>
          <a:p>
            <a:r>
              <a:rPr lang="de-DE" dirty="0">
                <a:latin typeface="Consolas" panose="020B0609020204030204" pitchFamily="49" charset="0"/>
              </a:rPr>
              <a:t>   </a:t>
            </a:r>
            <a:r>
              <a:rPr lang="de-DE" b="1" dirty="0">
                <a:latin typeface="Consolas" panose="020B0609020204030204" pitchFamily="49" charset="0"/>
              </a:rPr>
              <a:t>WHERE</a:t>
            </a:r>
            <a:r>
              <a:rPr lang="de-DE" dirty="0">
                <a:latin typeface="Consolas" panose="020B0609020204030204" pitchFamily="49" charset="0"/>
              </a:rPr>
              <a:t> JNum &gt; 11 </a:t>
            </a:r>
            <a:r>
              <a:rPr lang="de-DE" b="1" dirty="0">
                <a:latin typeface="Consolas" panose="020B0609020204030204" pitchFamily="49" charset="0"/>
              </a:rPr>
              <a:t>AND</a:t>
            </a:r>
            <a:r>
              <a:rPr lang="de-DE" dirty="0">
                <a:latin typeface="Consolas" panose="020B0609020204030204" pitchFamily="49" charset="0"/>
              </a:rPr>
              <a:t> JNum &lt; 20</a:t>
            </a:r>
            <a:endParaRPr lang="en-US" dirty="0">
              <a:latin typeface="Consolas" panose="020B0609020204030204" pitchFamily="49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1046" y="2348344"/>
            <a:ext cx="2371445" cy="2255858"/>
            <a:chOff x="281046" y="2348344"/>
            <a:chExt cx="2371445" cy="2255858"/>
          </a:xfrm>
        </p:grpSpPr>
        <p:sp>
          <p:nvSpPr>
            <p:cNvPr id="14" name="Textfeld 19"/>
            <p:cNvSpPr txBox="1"/>
            <p:nvPr/>
          </p:nvSpPr>
          <p:spPr>
            <a:xfrm>
              <a:off x="468023" y="2530374"/>
              <a:ext cx="2184468" cy="323165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el-GR" altLang="ja-JP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JNum&gt;11 </a:t>
              </a:r>
              <a:r>
                <a:rPr lang="en-US" b="1" baseline="-25000" dirty="0">
                  <a:latin typeface="Consolas" panose="020B0609020204030204" pitchFamily="49" charset="0"/>
                </a:rPr>
                <a:t>∧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/>
                  <a:cs typeface="Sun-ExtA"/>
                </a:rPr>
                <a:t> JNum&lt;20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29" name="Textfeld 6"/>
            <p:cNvSpPr txBox="1"/>
            <p:nvPr/>
          </p:nvSpPr>
          <p:spPr>
            <a:xfrm>
              <a:off x="709674" y="3664057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30" name="Textfeld 7"/>
            <p:cNvSpPr txBox="1"/>
            <p:nvPr/>
          </p:nvSpPr>
          <p:spPr>
            <a:xfrm>
              <a:off x="281046" y="4234870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S10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31" name="Textfeld 8"/>
            <p:cNvSpPr txBox="1"/>
            <p:nvPr/>
          </p:nvSpPr>
          <p:spPr>
            <a:xfrm>
              <a:off x="1352616" y="4234870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S20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32" name="Gerade Verbindung 9"/>
            <p:cNvCxnSpPr>
              <a:stCxn id="30" idx="0"/>
              <a:endCxn id="29" idx="2"/>
            </p:cNvCxnSpPr>
            <p:nvPr/>
          </p:nvCxnSpPr>
          <p:spPr>
            <a:xfrm flipV="1">
              <a:off x="602517" y="4033389"/>
              <a:ext cx="500066" cy="20148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10"/>
            <p:cNvCxnSpPr>
              <a:stCxn id="31" idx="0"/>
              <a:endCxn id="29" idx="2"/>
            </p:cNvCxnSpPr>
            <p:nvPr/>
          </p:nvCxnSpPr>
          <p:spPr>
            <a:xfrm flipH="1" flipV="1">
              <a:off x="1102583" y="4033389"/>
              <a:ext cx="571504" cy="20148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11"/>
            <p:cNvCxnSpPr>
              <a:stCxn id="29" idx="0"/>
              <a:endCxn id="36" idx="2"/>
            </p:cNvCxnSpPr>
            <p:nvPr/>
          </p:nvCxnSpPr>
          <p:spPr>
            <a:xfrm flipV="1">
              <a:off x="1102583" y="3419490"/>
              <a:ext cx="457673" cy="24456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15"/>
            <p:cNvCxnSpPr>
              <a:stCxn id="36" idx="0"/>
              <a:endCxn id="14" idx="2"/>
            </p:cNvCxnSpPr>
            <p:nvPr/>
          </p:nvCxnSpPr>
          <p:spPr>
            <a:xfrm flipV="1">
              <a:off x="1560256" y="2853539"/>
              <a:ext cx="1" cy="196619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16"/>
            <p:cNvSpPr txBox="1"/>
            <p:nvPr/>
          </p:nvSpPr>
          <p:spPr>
            <a:xfrm>
              <a:off x="1167347" y="305015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37" name="Textfeld 19"/>
            <p:cNvSpPr txBox="1"/>
            <p:nvPr/>
          </p:nvSpPr>
          <p:spPr>
            <a:xfrm>
              <a:off x="1709806" y="3661165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S24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38" name="Gerade Verbindung 20"/>
            <p:cNvCxnSpPr>
              <a:stCxn id="37" idx="0"/>
              <a:endCxn id="36" idx="2"/>
            </p:cNvCxnSpPr>
            <p:nvPr/>
          </p:nvCxnSpPr>
          <p:spPr>
            <a:xfrm flipH="1" flipV="1">
              <a:off x="1560256" y="3419490"/>
              <a:ext cx="471021" cy="24167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15"/>
            <p:cNvCxnSpPr>
              <a:stCxn id="14" idx="0"/>
            </p:cNvCxnSpPr>
            <p:nvPr/>
          </p:nvCxnSpPr>
          <p:spPr>
            <a:xfrm flipV="1">
              <a:off x="1560257" y="2348344"/>
              <a:ext cx="1588" cy="18203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ight Arrow 45"/>
          <p:cNvSpPr/>
          <p:nvPr/>
        </p:nvSpPr>
        <p:spPr>
          <a:xfrm>
            <a:off x="2793486" y="351474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Arrow 76"/>
          <p:cNvSpPr/>
          <p:nvPr/>
        </p:nvSpPr>
        <p:spPr>
          <a:xfrm>
            <a:off x="6864753" y="351642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486636" y="3208472"/>
            <a:ext cx="1092234" cy="1320750"/>
            <a:chOff x="7486636" y="3208472"/>
            <a:chExt cx="1092234" cy="1320750"/>
          </a:xfrm>
        </p:grpSpPr>
        <p:sp>
          <p:nvSpPr>
            <p:cNvPr id="81" name="Textfeld 8"/>
            <p:cNvSpPr txBox="1"/>
            <p:nvPr/>
          </p:nvSpPr>
          <p:spPr>
            <a:xfrm>
              <a:off x="7706490" y="4159890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S20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82" name="Textfeld 19"/>
            <p:cNvSpPr txBox="1"/>
            <p:nvPr/>
          </p:nvSpPr>
          <p:spPr>
            <a:xfrm>
              <a:off x="7486636" y="3500938"/>
              <a:ext cx="1092234" cy="386054"/>
            </a:xfrm>
            <a:prstGeom prst="rect">
              <a:avLst/>
            </a:prstGeom>
            <a:noFill/>
          </p:spPr>
          <p:txBody>
            <a:bodyPr wrap="square" tIns="0" bIns="108000" rtlCol="0">
              <a:spAutoFit/>
            </a:bodyPr>
            <a:lstStyle/>
            <a:p>
              <a:pPr algn="ctr"/>
              <a:r>
                <a:rPr lang="el-GR" altLang="ja-JP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JNum&gt;11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83" name="Gerade Verbindung 15"/>
            <p:cNvCxnSpPr>
              <a:stCxn id="81" idx="0"/>
              <a:endCxn id="82" idx="2"/>
            </p:cNvCxnSpPr>
            <p:nvPr/>
          </p:nvCxnSpPr>
          <p:spPr>
            <a:xfrm flipV="1">
              <a:off x="8027961" y="3886992"/>
              <a:ext cx="4792" cy="27289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15"/>
            <p:cNvCxnSpPr>
              <a:endCxn id="82" idx="0"/>
            </p:cNvCxnSpPr>
            <p:nvPr/>
          </p:nvCxnSpPr>
          <p:spPr>
            <a:xfrm>
              <a:off x="8032753" y="3208472"/>
              <a:ext cx="0" cy="29246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194528" y="2342748"/>
            <a:ext cx="3235826" cy="3124209"/>
            <a:chOff x="3194528" y="2342748"/>
            <a:chExt cx="3235826" cy="3124209"/>
          </a:xfrm>
        </p:grpSpPr>
        <p:sp>
          <p:nvSpPr>
            <p:cNvPr id="47" name="Textfeld 6"/>
            <p:cNvSpPr txBox="1"/>
            <p:nvPr/>
          </p:nvSpPr>
          <p:spPr>
            <a:xfrm>
              <a:off x="3876583" y="3153266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50" name="Gerade Verbindung 9"/>
            <p:cNvCxnSpPr>
              <a:stCxn id="60" idx="0"/>
              <a:endCxn id="47" idx="2"/>
            </p:cNvCxnSpPr>
            <p:nvPr/>
          </p:nvCxnSpPr>
          <p:spPr>
            <a:xfrm flipV="1">
              <a:off x="3775967" y="3522598"/>
              <a:ext cx="493525" cy="20599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10"/>
            <p:cNvCxnSpPr>
              <a:stCxn id="64" idx="0"/>
              <a:endCxn id="47" idx="2"/>
            </p:cNvCxnSpPr>
            <p:nvPr/>
          </p:nvCxnSpPr>
          <p:spPr>
            <a:xfrm flipH="1" flipV="1">
              <a:off x="4269492" y="3522598"/>
              <a:ext cx="556165" cy="21782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11"/>
            <p:cNvCxnSpPr>
              <a:stCxn id="47" idx="0"/>
              <a:endCxn id="54" idx="2"/>
            </p:cNvCxnSpPr>
            <p:nvPr/>
          </p:nvCxnSpPr>
          <p:spPr>
            <a:xfrm flipV="1">
              <a:off x="4269492" y="2908699"/>
              <a:ext cx="749073" cy="24456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15"/>
            <p:cNvCxnSpPr>
              <a:stCxn id="54" idx="0"/>
            </p:cNvCxnSpPr>
            <p:nvPr/>
          </p:nvCxnSpPr>
          <p:spPr>
            <a:xfrm flipV="1">
              <a:off x="5018565" y="2342748"/>
              <a:ext cx="1" cy="196619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feld 16"/>
            <p:cNvSpPr txBox="1"/>
            <p:nvPr/>
          </p:nvSpPr>
          <p:spPr>
            <a:xfrm>
              <a:off x="4625656" y="2539367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56" name="Gerade Verbindung 20"/>
            <p:cNvCxnSpPr>
              <a:stCxn id="66" idx="0"/>
              <a:endCxn id="54" idx="2"/>
            </p:cNvCxnSpPr>
            <p:nvPr/>
          </p:nvCxnSpPr>
          <p:spPr>
            <a:xfrm flipH="1" flipV="1">
              <a:off x="5018565" y="2908699"/>
              <a:ext cx="825262" cy="272243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feld 7"/>
            <p:cNvSpPr txBox="1"/>
            <p:nvPr/>
          </p:nvSpPr>
          <p:spPr>
            <a:xfrm>
              <a:off x="3487228" y="4477705"/>
              <a:ext cx="584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S10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58" name="Textfeld 8"/>
            <p:cNvSpPr txBox="1"/>
            <p:nvPr/>
          </p:nvSpPr>
          <p:spPr>
            <a:xfrm>
              <a:off x="4499394" y="4479762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S20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59" name="Textfeld 19"/>
            <p:cNvSpPr txBox="1"/>
            <p:nvPr/>
          </p:nvSpPr>
          <p:spPr>
            <a:xfrm>
              <a:off x="5517092" y="3937580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S24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60" name="Textfeld 19"/>
            <p:cNvSpPr txBox="1"/>
            <p:nvPr/>
          </p:nvSpPr>
          <p:spPr>
            <a:xfrm>
              <a:off x="3229850" y="3728593"/>
              <a:ext cx="1092234" cy="570720"/>
            </a:xfrm>
            <a:prstGeom prst="rect">
              <a:avLst/>
            </a:prstGeom>
            <a:noFill/>
          </p:spPr>
          <p:txBody>
            <a:bodyPr wrap="square" tIns="0" bIns="108000" rtlCol="0">
              <a:spAutoFit/>
            </a:bodyPr>
            <a:lstStyle/>
            <a:p>
              <a:pPr algn="ctr"/>
              <a:r>
                <a:rPr lang="el-GR" altLang="ja-JP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JNum&gt;11 </a:t>
              </a:r>
              <a:br>
                <a:rPr lang="de-DE" altLang="ja-JP" b="1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</a:br>
              <a:r>
                <a:rPr lang="en-US" b="1" baseline="-25000" dirty="0">
                  <a:latin typeface="Consolas" panose="020B0609020204030204" pitchFamily="49" charset="0"/>
                </a:rPr>
                <a:t>∧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/>
                  <a:cs typeface="Sun-ExtA"/>
                </a:rPr>
                <a:t> JNum&lt;20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64" name="Textfeld 19"/>
            <p:cNvSpPr txBox="1"/>
            <p:nvPr/>
          </p:nvSpPr>
          <p:spPr>
            <a:xfrm>
              <a:off x="4279540" y="3740425"/>
              <a:ext cx="1092234" cy="570720"/>
            </a:xfrm>
            <a:prstGeom prst="rect">
              <a:avLst/>
            </a:prstGeom>
            <a:noFill/>
          </p:spPr>
          <p:txBody>
            <a:bodyPr wrap="square" tIns="0" bIns="108000" rtlCol="0">
              <a:spAutoFit/>
            </a:bodyPr>
            <a:lstStyle/>
            <a:p>
              <a:pPr algn="ctr"/>
              <a:r>
                <a:rPr lang="el-GR" altLang="ja-JP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JNum&gt;11 </a:t>
              </a:r>
              <a:br>
                <a:rPr lang="de-DE" altLang="ja-JP" b="1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</a:br>
              <a:r>
                <a:rPr lang="en-US" b="1" baseline="-25000" dirty="0">
                  <a:latin typeface="Consolas" panose="020B0609020204030204" pitchFamily="49" charset="0"/>
                </a:rPr>
                <a:t>∧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/>
                  <a:cs typeface="Sun-ExtA"/>
                </a:rPr>
                <a:t> JNum&lt;20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66" name="Textfeld 19"/>
            <p:cNvSpPr txBox="1"/>
            <p:nvPr/>
          </p:nvSpPr>
          <p:spPr>
            <a:xfrm>
              <a:off x="5297710" y="3180942"/>
              <a:ext cx="1092234" cy="570720"/>
            </a:xfrm>
            <a:prstGeom prst="rect">
              <a:avLst/>
            </a:prstGeom>
            <a:noFill/>
          </p:spPr>
          <p:txBody>
            <a:bodyPr wrap="square" tIns="0" bIns="108000" rtlCol="0">
              <a:spAutoFit/>
            </a:bodyPr>
            <a:lstStyle/>
            <a:p>
              <a:pPr algn="ctr"/>
              <a:r>
                <a:rPr lang="el-GR" altLang="ja-JP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JNum&gt;11 </a:t>
              </a:r>
              <a:br>
                <a:rPr lang="de-DE" altLang="ja-JP" b="1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</a:br>
              <a:r>
                <a:rPr lang="en-US" b="1" baseline="-25000" dirty="0">
                  <a:latin typeface="Consolas" panose="020B0609020204030204" pitchFamily="49" charset="0"/>
                </a:rPr>
                <a:t>∧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/>
                  <a:cs typeface="Sun-ExtA"/>
                </a:rPr>
                <a:t> JNum&lt;20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68" name="Gerade Verbindung 15"/>
            <p:cNvCxnSpPr>
              <a:stCxn id="57" idx="0"/>
              <a:endCxn id="60" idx="2"/>
            </p:cNvCxnSpPr>
            <p:nvPr/>
          </p:nvCxnSpPr>
          <p:spPr>
            <a:xfrm flipH="1" flipV="1">
              <a:off x="3775967" y="4299313"/>
              <a:ext cx="3508" cy="17839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15"/>
            <p:cNvCxnSpPr>
              <a:stCxn id="58" idx="0"/>
              <a:endCxn id="64" idx="2"/>
            </p:cNvCxnSpPr>
            <p:nvPr/>
          </p:nvCxnSpPr>
          <p:spPr>
            <a:xfrm flipV="1">
              <a:off x="4820865" y="4311145"/>
              <a:ext cx="4792" cy="16861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15"/>
            <p:cNvCxnSpPr>
              <a:stCxn id="59" idx="0"/>
              <a:endCxn id="66" idx="2"/>
            </p:cNvCxnSpPr>
            <p:nvPr/>
          </p:nvCxnSpPr>
          <p:spPr>
            <a:xfrm flipV="1">
              <a:off x="5838563" y="3751662"/>
              <a:ext cx="5264" cy="18591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3194528" y="4818950"/>
              <a:ext cx="1174237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JNum</a:t>
              </a:r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in [1,10)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256117" y="4288063"/>
              <a:ext cx="1174237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JNum</a:t>
              </a:r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in [20,24)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241231" y="4820626"/>
              <a:ext cx="1174237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JNum</a:t>
              </a:r>
              <a:r>
                <a:rPr lang="en-US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in [10,20)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35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Design, and why should I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Performance Tuning </a:t>
            </a:r>
            <a:r>
              <a:rPr lang="en-US" dirty="0"/>
              <a:t>via Physical Design</a:t>
            </a:r>
          </a:p>
          <a:p>
            <a:pPr lvl="1"/>
            <a:r>
              <a:rPr lang="en-US" dirty="0"/>
              <a:t>Select physical data structures for relational schema and query workload</a:t>
            </a:r>
          </a:p>
          <a:p>
            <a:pPr lvl="1"/>
            <a:r>
              <a:rPr lang="en-US" b="1" dirty="0"/>
              <a:t>#1:</a:t>
            </a:r>
            <a:r>
              <a:rPr lang="en-US" dirty="0"/>
              <a:t> User-level, </a:t>
            </a:r>
            <a:r>
              <a:rPr lang="en-US" b="1" dirty="0">
                <a:solidFill>
                  <a:srgbClr val="7889FB"/>
                </a:solidFill>
              </a:rPr>
              <a:t>manual physical design</a:t>
            </a:r>
            <a:r>
              <a:rPr lang="en-US" dirty="0"/>
              <a:t> by DBA (database administrator)</a:t>
            </a:r>
          </a:p>
          <a:p>
            <a:pPr lvl="1"/>
            <a:r>
              <a:rPr lang="en-US" b="1" dirty="0"/>
              <a:t>#2:</a:t>
            </a:r>
            <a:r>
              <a:rPr lang="en-US" dirty="0"/>
              <a:t> User/system-level </a:t>
            </a:r>
            <a:r>
              <a:rPr lang="en-US" b="1" dirty="0">
                <a:solidFill>
                  <a:srgbClr val="7889FB"/>
                </a:solidFill>
              </a:rPr>
              <a:t>automatic physical design</a:t>
            </a:r>
            <a:r>
              <a:rPr lang="en-US" dirty="0"/>
              <a:t> via advisor tools</a:t>
            </a:r>
          </a:p>
          <a:p>
            <a:pPr lvl="1"/>
            <a:endParaRPr lang="en-US" dirty="0"/>
          </a:p>
          <a:p>
            <a:r>
              <a:rPr lang="en-US" dirty="0"/>
              <a:t>Example</a:t>
            </a:r>
          </a:p>
        </p:txBody>
      </p:sp>
      <p:sp>
        <p:nvSpPr>
          <p:cNvPr id="4" name="Rechteck 6"/>
          <p:cNvSpPr/>
          <p:nvPr/>
        </p:nvSpPr>
        <p:spPr>
          <a:xfrm>
            <a:off x="5051528" y="3108648"/>
            <a:ext cx="3874966" cy="80212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</a:t>
            </a:r>
            <a:b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</a:p>
        </p:txBody>
      </p:sp>
      <p:sp>
        <p:nvSpPr>
          <p:cNvPr id="15" name="Rechteck 20"/>
          <p:cNvSpPr/>
          <p:nvPr/>
        </p:nvSpPr>
        <p:spPr>
          <a:xfrm>
            <a:off x="6387780" y="3249324"/>
            <a:ext cx="847033" cy="50405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16" name="Rechteck 21"/>
          <p:cNvSpPr/>
          <p:nvPr/>
        </p:nvSpPr>
        <p:spPr>
          <a:xfrm>
            <a:off x="7386300" y="3249324"/>
            <a:ext cx="631304" cy="50405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0626" y="3356328"/>
            <a:ext cx="3872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*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R, S, T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R.c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S.d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AND </a:t>
            </a:r>
            <a:r>
              <a:rPr lang="de-DE" sz="1600" dirty="0">
                <a:latin typeface="Consolas" panose="020B0609020204030204" pitchFamily="49" charset="0"/>
              </a:rPr>
              <a:t>S.e = T.f </a:t>
            </a:r>
          </a:p>
          <a:p>
            <a:r>
              <a:rPr lang="de-DE" sz="1600" b="1" dirty="0">
                <a:latin typeface="Consolas" panose="020B0609020204030204" pitchFamily="49" charset="0"/>
              </a:rPr>
              <a:t>    AND </a:t>
            </a:r>
            <a:r>
              <a:rPr lang="de-DE" sz="1600" dirty="0">
                <a:latin typeface="Consolas" panose="020B0609020204030204" pitchFamily="49" charset="0"/>
              </a:rPr>
              <a:t>R.b </a:t>
            </a:r>
            <a:r>
              <a:rPr lang="de-DE" sz="1600" b="1" dirty="0">
                <a:latin typeface="Consolas" panose="020B0609020204030204" pitchFamily="49" charset="0"/>
              </a:rPr>
              <a:t>BETWEEN</a:t>
            </a:r>
            <a:r>
              <a:rPr lang="de-DE" sz="1600" dirty="0">
                <a:latin typeface="Consolas" panose="020B0609020204030204" pitchFamily="49" charset="0"/>
              </a:rPr>
              <a:t> 12 </a:t>
            </a:r>
            <a:r>
              <a:rPr lang="de-DE" sz="1600" b="1" dirty="0">
                <a:latin typeface="Consolas" panose="020B0609020204030204" pitchFamily="49" charset="0"/>
              </a:rPr>
              <a:t>AND</a:t>
            </a:r>
            <a:r>
              <a:rPr lang="de-DE" sz="1600" dirty="0">
                <a:latin typeface="Consolas" panose="020B0609020204030204" pitchFamily="49" charset="0"/>
              </a:rPr>
              <a:t> 73</a:t>
            </a:r>
          </a:p>
        </p:txBody>
      </p:sp>
      <p:sp>
        <p:nvSpPr>
          <p:cNvPr id="51" name="Textfeld 10"/>
          <p:cNvSpPr txBox="1"/>
          <p:nvPr/>
        </p:nvSpPr>
        <p:spPr>
          <a:xfrm>
            <a:off x="844659" y="5939510"/>
            <a:ext cx="1094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accent1"/>
                </a:solidFill>
                <a:latin typeface="Consolas" panose="020B0609020204030204" pitchFamily="49" charset="0"/>
              </a:rPr>
              <a:t>1000000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23311" y="4336004"/>
            <a:ext cx="2927493" cy="2347009"/>
            <a:chOff x="1723311" y="4336004"/>
            <a:chExt cx="2927493" cy="2347009"/>
          </a:xfrm>
        </p:grpSpPr>
        <p:sp>
          <p:nvSpPr>
            <p:cNvPr id="49" name="Textfeld 3"/>
            <p:cNvSpPr txBox="1"/>
            <p:nvPr/>
          </p:nvSpPr>
          <p:spPr>
            <a:xfrm>
              <a:off x="1736945" y="5676191"/>
              <a:ext cx="1679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Arial"/>
                </a:rPr>
                <a:t>σ</a:t>
              </a:r>
              <a:r>
                <a:rPr lang="de-DE" sz="2000" b="0" baseline="-25000" dirty="0">
                  <a:latin typeface="Consolas" panose="020B0609020204030204" pitchFamily="49" charset="0"/>
                  <a:cs typeface="Arial"/>
                </a:rPr>
                <a:t>12</a:t>
              </a:r>
              <a:r>
                <a:rPr lang="de-DE" sz="2000" b="0" baseline="-25000" dirty="0">
                  <a:latin typeface="Consolas" panose="020B0609020204030204" pitchFamily="49" charset="0"/>
                  <a:ea typeface="Sun-ExtA"/>
                  <a:cs typeface="Sun-ExtA"/>
                </a:rPr>
                <a:t>≤R.b≤73</a:t>
              </a:r>
              <a:endParaRPr lang="de-DE" sz="2000" b="0" dirty="0">
                <a:latin typeface="Consolas" panose="020B0609020204030204" pitchFamily="49" charset="0"/>
              </a:endParaRPr>
            </a:p>
          </p:txBody>
        </p:sp>
        <p:cxnSp>
          <p:nvCxnSpPr>
            <p:cNvPr id="50" name="Gerade Verbindung 4"/>
            <p:cNvCxnSpPr/>
            <p:nvPr/>
          </p:nvCxnSpPr>
          <p:spPr>
            <a:xfrm rot="5400000" flipH="1" flipV="1">
              <a:off x="2067240" y="6182765"/>
              <a:ext cx="203646" cy="2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feld 12"/>
            <p:cNvSpPr txBox="1"/>
            <p:nvPr/>
          </p:nvSpPr>
          <p:spPr>
            <a:xfrm>
              <a:off x="2281729" y="4999437"/>
              <a:ext cx="12098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b="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r>
                <a:rPr lang="de-DE" sz="2000" b="0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c=d</a:t>
              </a:r>
            </a:p>
          </p:txBody>
        </p:sp>
        <p:cxnSp>
          <p:nvCxnSpPr>
            <p:cNvPr id="53" name="Gerade Verbindung 13"/>
            <p:cNvCxnSpPr/>
            <p:nvPr/>
          </p:nvCxnSpPr>
          <p:spPr>
            <a:xfrm flipV="1">
              <a:off x="2201799" y="5507020"/>
              <a:ext cx="405263" cy="20117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14"/>
            <p:cNvCxnSpPr/>
            <p:nvPr/>
          </p:nvCxnSpPr>
          <p:spPr>
            <a:xfrm rot="5400000" flipH="1" flipV="1">
              <a:off x="3261629" y="4436475"/>
              <a:ext cx="203646" cy="270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feld 15"/>
            <p:cNvSpPr txBox="1"/>
            <p:nvPr/>
          </p:nvSpPr>
          <p:spPr>
            <a:xfrm>
              <a:off x="1723311" y="6282903"/>
              <a:ext cx="899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R</a:t>
              </a:r>
            </a:p>
          </p:txBody>
        </p:sp>
        <p:cxnSp>
          <p:nvCxnSpPr>
            <p:cNvPr id="56" name="Gerade Verbindung 16"/>
            <p:cNvCxnSpPr/>
            <p:nvPr/>
          </p:nvCxnSpPr>
          <p:spPr>
            <a:xfrm flipH="1" flipV="1">
              <a:off x="3177451" y="5529690"/>
              <a:ext cx="326969" cy="18288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feld 17"/>
            <p:cNvSpPr txBox="1"/>
            <p:nvPr/>
          </p:nvSpPr>
          <p:spPr>
            <a:xfrm>
              <a:off x="3146207" y="5705264"/>
              <a:ext cx="899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S</a:t>
              </a:r>
            </a:p>
          </p:txBody>
        </p:sp>
        <p:sp>
          <p:nvSpPr>
            <p:cNvPr id="58" name="Textfeld 18"/>
            <p:cNvSpPr txBox="1"/>
            <p:nvPr/>
          </p:nvSpPr>
          <p:spPr>
            <a:xfrm>
              <a:off x="2867254" y="4410712"/>
              <a:ext cx="12098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b="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r>
                <a:rPr lang="de-DE" sz="2000" b="0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e=f</a:t>
              </a:r>
            </a:p>
          </p:txBody>
        </p:sp>
        <p:cxnSp>
          <p:nvCxnSpPr>
            <p:cNvPr id="59" name="Gerade Verbindung 19"/>
            <p:cNvCxnSpPr/>
            <p:nvPr/>
          </p:nvCxnSpPr>
          <p:spPr>
            <a:xfrm flipV="1">
              <a:off x="2787324" y="4918295"/>
              <a:ext cx="405263" cy="20117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20"/>
            <p:cNvCxnSpPr/>
            <p:nvPr/>
          </p:nvCxnSpPr>
          <p:spPr>
            <a:xfrm flipH="1" flipV="1">
              <a:off x="3797362" y="4935946"/>
              <a:ext cx="318249" cy="16427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feld 21"/>
            <p:cNvSpPr txBox="1"/>
            <p:nvPr/>
          </p:nvSpPr>
          <p:spPr>
            <a:xfrm>
              <a:off x="3750982" y="5105455"/>
              <a:ext cx="899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T</a:t>
              </a:r>
            </a:p>
          </p:txBody>
        </p:sp>
      </p:grpSp>
      <p:sp>
        <p:nvSpPr>
          <p:cNvPr id="63" name="Textfeld 32"/>
          <p:cNvSpPr txBox="1"/>
          <p:nvPr/>
        </p:nvSpPr>
        <p:spPr>
          <a:xfrm>
            <a:off x="852684" y="5552910"/>
            <a:ext cx="1094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accent1"/>
                </a:solidFill>
                <a:latin typeface="Consolas" panose="020B0609020204030204" pitchFamily="49" charset="0"/>
              </a:rPr>
              <a:t>10</a:t>
            </a:r>
          </a:p>
        </p:txBody>
      </p:sp>
      <p:sp>
        <p:nvSpPr>
          <p:cNvPr id="64" name="Rechteck 33"/>
          <p:cNvSpPr/>
          <p:nvPr/>
        </p:nvSpPr>
        <p:spPr>
          <a:xfrm>
            <a:off x="1046825" y="5611933"/>
            <a:ext cx="2145762" cy="10010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65" name="Rechteck 34"/>
          <p:cNvSpPr/>
          <p:nvPr/>
        </p:nvSpPr>
        <p:spPr>
          <a:xfrm>
            <a:off x="2508262" y="4967042"/>
            <a:ext cx="819768" cy="60478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72" name="Rechteck 6"/>
          <p:cNvSpPr/>
          <p:nvPr/>
        </p:nvSpPr>
        <p:spPr>
          <a:xfrm>
            <a:off x="5053204" y="4004626"/>
            <a:ext cx="3874966" cy="80212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 </a:t>
            </a:r>
            <a:b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Views</a:t>
            </a:r>
          </a:p>
        </p:txBody>
      </p:sp>
      <p:sp>
        <p:nvSpPr>
          <p:cNvPr id="73" name="Rechteck 6"/>
          <p:cNvSpPr/>
          <p:nvPr/>
        </p:nvSpPr>
        <p:spPr>
          <a:xfrm>
            <a:off x="5054880" y="4900602"/>
            <a:ext cx="3874966" cy="80212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Parti-</a:t>
            </a:r>
            <a:b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tioning</a:t>
            </a:r>
          </a:p>
        </p:txBody>
      </p:sp>
      <p:sp>
        <p:nvSpPr>
          <p:cNvPr id="74" name="Rechteck 6"/>
          <p:cNvSpPr/>
          <p:nvPr/>
        </p:nvSpPr>
        <p:spPr>
          <a:xfrm>
            <a:off x="5053379" y="5809522"/>
            <a:ext cx="3874966" cy="80212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</a:t>
            </a:r>
            <a:b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Paths</a:t>
            </a:r>
          </a:p>
        </p:txBody>
      </p:sp>
      <p:sp>
        <p:nvSpPr>
          <p:cNvPr id="75" name="Rechteck 21"/>
          <p:cNvSpPr/>
          <p:nvPr/>
        </p:nvSpPr>
        <p:spPr>
          <a:xfrm>
            <a:off x="8170004" y="3245337"/>
            <a:ext cx="631304" cy="50405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hteck 21"/>
          <p:cNvSpPr/>
          <p:nvPr/>
        </p:nvSpPr>
        <p:spPr>
          <a:xfrm>
            <a:off x="8170004" y="4207833"/>
            <a:ext cx="631304" cy="416575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MV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de-DE" sz="1800" b="1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hteck 20"/>
          <p:cNvSpPr/>
          <p:nvPr/>
        </p:nvSpPr>
        <p:spPr>
          <a:xfrm>
            <a:off x="6881174" y="4264606"/>
            <a:ext cx="847033" cy="354540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MV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de-DE" sz="1800" b="1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feld 72"/>
          <p:cNvSpPr txBox="1"/>
          <p:nvPr/>
        </p:nvSpPr>
        <p:spPr>
          <a:xfrm>
            <a:off x="6268681" y="5889157"/>
            <a:ext cx="952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B</a:t>
            </a:r>
            <a:r>
              <a:rPr lang="de-DE" sz="1600" b="0" baseline="30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+</a:t>
            </a:r>
            <a:r>
              <a:rPr lang="de-DE" sz="16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-</a:t>
            </a:r>
            <a:r>
              <a:rPr lang="de-DE" sz="1600" b="0" dirty="0" err="1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Tree</a:t>
            </a:r>
            <a:endParaRPr lang="de-DE" sz="1600" b="0" baseline="-25000" dirty="0"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81" name="Textfeld 74"/>
          <p:cNvSpPr txBox="1"/>
          <p:nvPr/>
        </p:nvSpPr>
        <p:spPr>
          <a:xfrm>
            <a:off x="7190191" y="5891464"/>
            <a:ext cx="1016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 err="1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BitMap</a:t>
            </a:r>
            <a:endParaRPr lang="de-DE" sz="1600" b="0" baseline="-25000" dirty="0"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82" name="Textfeld 76"/>
          <p:cNvSpPr txBox="1"/>
          <p:nvPr/>
        </p:nvSpPr>
        <p:spPr>
          <a:xfrm>
            <a:off x="6658042" y="6205055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 err="1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Compression</a:t>
            </a:r>
            <a:endParaRPr lang="de-DE" sz="1600" b="0" baseline="-25000" dirty="0"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83" name="Textfeld 74"/>
          <p:cNvSpPr txBox="1"/>
          <p:nvPr/>
        </p:nvSpPr>
        <p:spPr>
          <a:xfrm>
            <a:off x="8154167" y="5889333"/>
            <a:ext cx="752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Hash</a:t>
            </a:r>
            <a:endParaRPr lang="de-DE" sz="1600" b="0" baseline="-25000" dirty="0"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84" name="Rechteck 53"/>
          <p:cNvSpPr/>
          <p:nvPr/>
        </p:nvSpPr>
        <p:spPr>
          <a:xfrm>
            <a:off x="4975085" y="3953092"/>
            <a:ext cx="4022800" cy="272992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85" name="Textfeld 58"/>
          <p:cNvSpPr txBox="1"/>
          <p:nvPr/>
        </p:nvSpPr>
        <p:spPr>
          <a:xfrm>
            <a:off x="7009543" y="3892111"/>
            <a:ext cx="596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Sun-ExtA" pitchFamily="2" charset="-128"/>
                <a:ea typeface="Sun-ExtA" pitchFamily="2" charset="-128"/>
                <a:cs typeface="Sun-ExtA" pitchFamily="2" charset="-128"/>
              </a:rPr>
              <a:t>⋈</a:t>
            </a:r>
            <a:endParaRPr lang="de-DE" sz="2400" b="1" baseline="-25000" dirty="0">
              <a:latin typeface="+mj-lt"/>
              <a:ea typeface="Sun-ExtA" pitchFamily="2" charset="-128"/>
              <a:cs typeface="Sun-ExtA" pitchFamily="2" charset="-128"/>
            </a:endParaRPr>
          </a:p>
        </p:txBody>
      </p:sp>
      <p:cxnSp>
        <p:nvCxnSpPr>
          <p:cNvPr id="86" name="Straight Arrow Connector 85"/>
          <p:cNvCxnSpPr>
            <a:stCxn id="15" idx="2"/>
          </p:cNvCxnSpPr>
          <p:nvPr/>
        </p:nvCxnSpPr>
        <p:spPr>
          <a:xfrm>
            <a:off x="6811297" y="3753380"/>
            <a:ext cx="383421" cy="37953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6" idx="2"/>
          </p:cNvCxnSpPr>
          <p:nvPr/>
        </p:nvCxnSpPr>
        <p:spPr>
          <a:xfrm flipH="1">
            <a:off x="7430575" y="3753380"/>
            <a:ext cx="271377" cy="3836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75" idx="2"/>
            <a:endCxn id="77" idx="0"/>
          </p:cNvCxnSpPr>
          <p:nvPr/>
        </p:nvCxnSpPr>
        <p:spPr>
          <a:xfrm>
            <a:off x="8485656" y="3749393"/>
            <a:ext cx="0" cy="45844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eck 20"/>
          <p:cNvSpPr/>
          <p:nvPr/>
        </p:nvSpPr>
        <p:spPr>
          <a:xfrm>
            <a:off x="6394706" y="5001923"/>
            <a:ext cx="847033" cy="174671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hteck 20"/>
          <p:cNvSpPr/>
          <p:nvPr/>
        </p:nvSpPr>
        <p:spPr>
          <a:xfrm>
            <a:off x="6394706" y="5206727"/>
            <a:ext cx="847033" cy="234382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Rechteck 20"/>
          <p:cNvSpPr/>
          <p:nvPr/>
        </p:nvSpPr>
        <p:spPr>
          <a:xfrm>
            <a:off x="6393793" y="5473764"/>
            <a:ext cx="847033" cy="157554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Rechteck 21"/>
          <p:cNvSpPr/>
          <p:nvPr/>
        </p:nvSpPr>
        <p:spPr>
          <a:xfrm>
            <a:off x="7386300" y="5054031"/>
            <a:ext cx="631304" cy="504056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Rechteck 21"/>
          <p:cNvSpPr/>
          <p:nvPr/>
        </p:nvSpPr>
        <p:spPr>
          <a:xfrm>
            <a:off x="8184734" y="5044864"/>
            <a:ext cx="279226" cy="416575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Rechteck 21"/>
          <p:cNvSpPr/>
          <p:nvPr/>
        </p:nvSpPr>
        <p:spPr>
          <a:xfrm>
            <a:off x="8511217" y="5051746"/>
            <a:ext cx="265277" cy="416575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4" name="Straight Arrow Connector 103"/>
          <p:cNvCxnSpPr>
            <a:stCxn id="77" idx="2"/>
          </p:cNvCxnSpPr>
          <p:nvPr/>
        </p:nvCxnSpPr>
        <p:spPr>
          <a:xfrm>
            <a:off x="8485656" y="4624408"/>
            <a:ext cx="0" cy="37502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7896086" y="3749393"/>
            <a:ext cx="1628" cy="1250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6527934" y="3749393"/>
            <a:ext cx="11038" cy="123174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76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48" grpId="0"/>
      <p:bldP spid="51" grpId="0"/>
      <p:bldP spid="63" grpId="0"/>
      <p:bldP spid="64" grpId="0" animBg="1"/>
      <p:bldP spid="65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80" grpId="0"/>
      <p:bldP spid="81" grpId="0"/>
      <p:bldP spid="82" grpId="0"/>
      <p:bldP spid="83" grpId="0"/>
      <p:bldP spid="84" grpId="0" animBg="1"/>
      <p:bldP spid="85" grpId="0"/>
      <p:bldP spid="97" grpId="0" animBg="1"/>
      <p:bldP spid="98" grpId="0" animBg="1"/>
      <p:bldP spid="99" grpId="0" animBg="1"/>
      <p:bldP spid="101" grpId="0" animBg="1"/>
      <p:bldP spid="102" grpId="0" animBg="1"/>
      <p:bldP spid="10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Database Cracking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Core Idea: </a:t>
            </a:r>
            <a:r>
              <a:rPr lang="en-US" b="0" dirty="0"/>
              <a:t>Queries trigger physical </a:t>
            </a:r>
            <a:br>
              <a:rPr lang="en-US" b="0" dirty="0"/>
            </a:br>
            <a:r>
              <a:rPr lang="en-US" b="0" dirty="0"/>
              <a:t>reorganization (partitioning and indexing)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Table Partitioning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28049" y="1489260"/>
            <a:ext cx="250204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Stratos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Idreos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Martin L.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Kersten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Database Cracking.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886" y="1525742"/>
            <a:ext cx="45480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aphicFrame>
        <p:nvGraphicFramePr>
          <p:cNvPr id="9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788456"/>
              </p:ext>
            </p:extLst>
          </p:nvPr>
        </p:nvGraphicFramePr>
        <p:xfrm>
          <a:off x="501671" y="2548618"/>
          <a:ext cx="83342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29778"/>
              </p:ext>
            </p:extLst>
          </p:nvPr>
        </p:nvGraphicFramePr>
        <p:xfrm>
          <a:off x="3214678" y="2542242"/>
          <a:ext cx="83342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865407"/>
              </p:ext>
            </p:extLst>
          </p:nvPr>
        </p:nvGraphicFramePr>
        <p:xfrm>
          <a:off x="3214678" y="4916534"/>
          <a:ext cx="833422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de-DE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732519"/>
              </p:ext>
            </p:extLst>
          </p:nvPr>
        </p:nvGraphicFramePr>
        <p:xfrm>
          <a:off x="3214678" y="4086578"/>
          <a:ext cx="83342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de-DE" b="1" baseline="-250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de-DE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85140"/>
              </p:ext>
            </p:extLst>
          </p:nvPr>
        </p:nvGraphicFramePr>
        <p:xfrm>
          <a:off x="1600189" y="3542374"/>
          <a:ext cx="14001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" name="Equation" r:id="rId5" imgW="799920" imgH="228600" progId="Equation.3">
                  <p:embed/>
                </p:oleObj>
              </mc:Choice>
              <mc:Fallback>
                <p:oleObj name="Equation" r:id="rId5" imgW="799920" imgH="228600" progId="Equation.3">
                  <p:embed/>
                  <p:pic>
                    <p:nvPicPr>
                      <p:cNvPr id="13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189" y="3542374"/>
                        <a:ext cx="14001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Geschweifte Klammer rechts 15"/>
          <p:cNvSpPr/>
          <p:nvPr/>
        </p:nvSpPr>
        <p:spPr bwMode="auto">
          <a:xfrm>
            <a:off x="4190976" y="2970870"/>
            <a:ext cx="142876" cy="107157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eschweifte Klammer rechts 16"/>
          <p:cNvSpPr/>
          <p:nvPr/>
        </p:nvSpPr>
        <p:spPr bwMode="auto">
          <a:xfrm>
            <a:off x="4190976" y="4113878"/>
            <a:ext cx="142876" cy="71438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Geschweifte Klammer rechts 17"/>
          <p:cNvSpPr/>
          <p:nvPr/>
        </p:nvSpPr>
        <p:spPr bwMode="auto">
          <a:xfrm>
            <a:off x="4190976" y="4899696"/>
            <a:ext cx="142876" cy="1500198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601533"/>
              </p:ext>
            </p:extLst>
          </p:nvPr>
        </p:nvGraphicFramePr>
        <p:xfrm>
          <a:off x="5241954" y="3542376"/>
          <a:ext cx="1444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" name="Formel" r:id="rId7" imgW="825480" imgH="228600" progId="Equation.3">
                  <p:embed/>
                </p:oleObj>
              </mc:Choice>
              <mc:Fallback>
                <p:oleObj name="Formel" r:id="rId7" imgW="825480" imgH="228600" progId="Equation.3">
                  <p:embed/>
                  <p:pic>
                    <p:nvPicPr>
                      <p:cNvPr id="6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54" y="3542376"/>
                        <a:ext cx="14446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419879"/>
              </p:ext>
            </p:extLst>
          </p:nvPr>
        </p:nvGraphicFramePr>
        <p:xfrm>
          <a:off x="4476728" y="3328060"/>
          <a:ext cx="4000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" name="Formel" r:id="rId9" imgW="228600" imgH="177480" progId="Equation.3">
                  <p:embed/>
                </p:oleObj>
              </mc:Choice>
              <mc:Fallback>
                <p:oleObj name="Formel" r:id="rId9" imgW="228600" imgH="177480" progId="Equation.3">
                  <p:embed/>
                  <p:pic>
                    <p:nvPicPr>
                      <p:cNvPr id="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28" y="3328060"/>
                        <a:ext cx="4000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272345"/>
              </p:ext>
            </p:extLst>
          </p:nvPr>
        </p:nvGraphicFramePr>
        <p:xfrm>
          <a:off x="4465619" y="4302788"/>
          <a:ext cx="4222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1" name="Formel" r:id="rId11" imgW="241200" imgH="177480" progId="Equation.3">
                  <p:embed/>
                </p:oleObj>
              </mc:Choice>
              <mc:Fallback>
                <p:oleObj name="Formel" r:id="rId11" imgW="241200" imgH="177480" progId="Equation.3">
                  <p:embed/>
                  <p:pic>
                    <p:nvPicPr>
                      <p:cNvPr id="6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619" y="4302788"/>
                        <a:ext cx="42227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893933"/>
              </p:ext>
            </p:extLst>
          </p:nvPr>
        </p:nvGraphicFramePr>
        <p:xfrm>
          <a:off x="4410057" y="5471188"/>
          <a:ext cx="533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" name="Formel" r:id="rId13" imgW="304560" imgH="177480" progId="Equation.3">
                  <p:embed/>
                </p:oleObj>
              </mc:Choice>
              <mc:Fallback>
                <p:oleObj name="Formel" r:id="rId13" imgW="304560" imgH="177480" progId="Equation.3">
                  <p:embed/>
                  <p:pic>
                    <p:nvPicPr>
                      <p:cNvPr id="61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057" y="5471188"/>
                        <a:ext cx="533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950353"/>
              </p:ext>
            </p:extLst>
          </p:nvPr>
        </p:nvGraphicFramePr>
        <p:xfrm>
          <a:off x="7007270" y="2542242"/>
          <a:ext cx="83342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339556"/>
              </p:ext>
            </p:extLst>
          </p:nvPr>
        </p:nvGraphicFramePr>
        <p:xfrm>
          <a:off x="7007270" y="3328060"/>
          <a:ext cx="83342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de-DE" b="1" baseline="-250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de-DE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375361"/>
              </p:ext>
            </p:extLst>
          </p:nvPr>
        </p:nvGraphicFramePr>
        <p:xfrm>
          <a:off x="7007270" y="4113878"/>
          <a:ext cx="83342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de-DE" b="1" baseline="-250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de-DE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el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854271"/>
              </p:ext>
            </p:extLst>
          </p:nvPr>
        </p:nvGraphicFramePr>
        <p:xfrm>
          <a:off x="7000892" y="5685514"/>
          <a:ext cx="83342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de-DE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Geschweifte Klammer rechts 29"/>
          <p:cNvSpPr/>
          <p:nvPr/>
        </p:nvSpPr>
        <p:spPr bwMode="auto">
          <a:xfrm>
            <a:off x="8007402" y="3328060"/>
            <a:ext cx="142876" cy="71438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Geschweifte Klammer rechts 30"/>
          <p:cNvSpPr/>
          <p:nvPr/>
        </p:nvSpPr>
        <p:spPr bwMode="auto">
          <a:xfrm>
            <a:off x="8007402" y="4113878"/>
            <a:ext cx="142876" cy="71438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Geschweifte Klammer rechts 31"/>
          <p:cNvSpPr/>
          <p:nvPr/>
        </p:nvSpPr>
        <p:spPr bwMode="auto">
          <a:xfrm>
            <a:off x="8008971" y="4899696"/>
            <a:ext cx="142876" cy="71438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Geschweifte Klammer rechts 32"/>
          <p:cNvSpPr/>
          <p:nvPr/>
        </p:nvSpPr>
        <p:spPr bwMode="auto">
          <a:xfrm>
            <a:off x="8011072" y="5685514"/>
            <a:ext cx="142876" cy="71438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Geschweifte Klammer rechts 33"/>
          <p:cNvSpPr/>
          <p:nvPr/>
        </p:nvSpPr>
        <p:spPr bwMode="auto">
          <a:xfrm>
            <a:off x="8007402" y="2899432"/>
            <a:ext cx="142876" cy="35719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494613"/>
              </p:ext>
            </p:extLst>
          </p:nvPr>
        </p:nvGraphicFramePr>
        <p:xfrm>
          <a:off x="8277278" y="4302794"/>
          <a:ext cx="4222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3" name="Formel" r:id="rId15" imgW="241200" imgH="177480" progId="Equation.3">
                  <p:embed/>
                </p:oleObj>
              </mc:Choice>
              <mc:Fallback>
                <p:oleObj name="Formel" r:id="rId15" imgW="241200" imgH="177480" progId="Equation.3">
                  <p:embed/>
                  <p:pic>
                    <p:nvPicPr>
                      <p:cNvPr id="61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7278" y="4302794"/>
                        <a:ext cx="42227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181942"/>
              </p:ext>
            </p:extLst>
          </p:nvPr>
        </p:nvGraphicFramePr>
        <p:xfrm>
          <a:off x="8297864" y="5874413"/>
          <a:ext cx="5111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" name="Formel" r:id="rId17" imgW="291960" imgH="177480" progId="Equation.3">
                  <p:embed/>
                </p:oleObj>
              </mc:Choice>
              <mc:Fallback>
                <p:oleObj name="Formel" r:id="rId17" imgW="291960" imgH="177480" progId="Equation.3">
                  <p:embed/>
                  <p:pic>
                    <p:nvPicPr>
                      <p:cNvPr id="61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7864" y="5874413"/>
                        <a:ext cx="51117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309849"/>
              </p:ext>
            </p:extLst>
          </p:nvPr>
        </p:nvGraphicFramePr>
        <p:xfrm>
          <a:off x="8293129" y="3528088"/>
          <a:ext cx="4222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" name="Equation" r:id="rId19" imgW="241200" imgH="164880" progId="Equation.3">
                  <p:embed/>
                </p:oleObj>
              </mc:Choice>
              <mc:Fallback>
                <p:oleObj name="Equation" r:id="rId19" imgW="241200" imgH="164880" progId="Equation.3">
                  <p:embed/>
                  <p:pic>
                    <p:nvPicPr>
                      <p:cNvPr id="61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3129" y="3528088"/>
                        <a:ext cx="422275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078854"/>
              </p:ext>
            </p:extLst>
          </p:nvPr>
        </p:nvGraphicFramePr>
        <p:xfrm>
          <a:off x="8282017" y="2910551"/>
          <a:ext cx="4222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6" name="Formel" r:id="rId21" imgW="241200" imgH="164880" progId="Equation.3">
                  <p:embed/>
                </p:oleObj>
              </mc:Choice>
              <mc:Fallback>
                <p:oleObj name="Formel" r:id="rId21" imgW="241200" imgH="164880" progId="Equation.3">
                  <p:embed/>
                  <p:pic>
                    <p:nvPicPr>
                      <p:cNvPr id="61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2017" y="2910551"/>
                        <a:ext cx="422275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644251"/>
              </p:ext>
            </p:extLst>
          </p:nvPr>
        </p:nvGraphicFramePr>
        <p:xfrm>
          <a:off x="8253442" y="5088601"/>
          <a:ext cx="533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" name="Formel" r:id="rId23" imgW="304560" imgH="177480" progId="Equation.3">
                  <p:embed/>
                </p:oleObj>
              </mc:Choice>
              <mc:Fallback>
                <p:oleObj name="Formel" r:id="rId23" imgW="304560" imgH="177480" progId="Equation.3">
                  <p:embed/>
                  <p:pic>
                    <p:nvPicPr>
                      <p:cNvPr id="61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3442" y="5088601"/>
                        <a:ext cx="533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Tabel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556506"/>
              </p:ext>
            </p:extLst>
          </p:nvPr>
        </p:nvGraphicFramePr>
        <p:xfrm>
          <a:off x="7000892" y="4899696"/>
          <a:ext cx="83342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de-DE" b="1" baseline="-250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de-DE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Textfeld 40"/>
          <p:cNvSpPr txBox="1"/>
          <p:nvPr/>
        </p:nvSpPr>
        <p:spPr>
          <a:xfrm>
            <a:off x="1928794" y="439963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0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</a:p>
        </p:txBody>
      </p:sp>
      <p:sp>
        <p:nvSpPr>
          <p:cNvPr id="39" name="Textfeld 41"/>
          <p:cNvSpPr txBox="1"/>
          <p:nvPr/>
        </p:nvSpPr>
        <p:spPr>
          <a:xfrm>
            <a:off x="5500694" y="439963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0" dirty="0">
                <a:latin typeface="Calibri" panose="020F0502020204030204" pitchFamily="34" charset="0"/>
                <a:cs typeface="Calibri" panose="020F0502020204030204" pitchFamily="34" charset="0"/>
              </a:rPr>
              <a:t>in-</a:t>
            </a:r>
            <a:r>
              <a:rPr lang="de-DE" i="0" dirty="0" err="1">
                <a:latin typeface="Calibri" panose="020F0502020204030204" pitchFamily="34" charset="0"/>
                <a:cs typeface="Calibri" panose="020F0502020204030204" pitchFamily="34" charset="0"/>
              </a:rPr>
              <a:t>place</a:t>
            </a:r>
            <a:endParaRPr lang="de-DE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497205" y="4377032"/>
            <a:ext cx="157349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226828" y="4378709"/>
            <a:ext cx="157349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3"/>
          <p:cNvSpPr txBox="1"/>
          <p:nvPr/>
        </p:nvSpPr>
        <p:spPr>
          <a:xfrm>
            <a:off x="4634710" y="2448186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more we crack, the more we learn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16444" y="5792386"/>
            <a:ext cx="17356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 Partitioning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41044" y="5792386"/>
            <a:ext cx="17356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AVL/B-tree over Partitions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423903" y="751400"/>
            <a:ext cx="457200" cy="587982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850297" y="670163"/>
            <a:ext cx="245913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[Pedro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Holanda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Progressive Indexes: Indexing for Interactive Data Analysis.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1834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8" grpId="0"/>
      <p:bldP spid="39" grpId="0"/>
      <p:bldP spid="45" grpId="0"/>
      <p:bldP spid="46" grpId="0"/>
      <p:bldP spid="4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Materialized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Materialized Views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Core Idea of Materialized Views</a:t>
            </a:r>
          </a:p>
          <a:p>
            <a:pPr lvl="1"/>
            <a:r>
              <a:rPr lang="de-DE" dirty="0"/>
              <a:t>Identification of frequently </a:t>
            </a:r>
            <a:r>
              <a:rPr lang="de-DE" b="1" dirty="0">
                <a:solidFill>
                  <a:srgbClr val="7889FB"/>
                </a:solidFill>
              </a:rPr>
              <a:t>re-occuring queries</a:t>
            </a:r>
            <a:r>
              <a:rPr lang="de-DE" dirty="0"/>
              <a:t> (views)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Precompute subquery results once</a:t>
            </a:r>
            <a:r>
              <a:rPr lang="de-DE" dirty="0"/>
              <a:t>, store and reuse many times</a:t>
            </a:r>
          </a:p>
          <a:p>
            <a:pPr lvl="1"/>
            <a:endParaRPr lang="de-DE" dirty="0"/>
          </a:p>
          <a:p>
            <a:r>
              <a:rPr lang="de-DE" dirty="0"/>
              <a:t>The MatView </a:t>
            </a:r>
            <a:br>
              <a:rPr lang="de-DE" dirty="0"/>
            </a:br>
            <a:r>
              <a:rPr lang="de-DE" dirty="0"/>
              <a:t>Lifecycle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Materialized Views</a:t>
            </a:r>
          </a:p>
        </p:txBody>
      </p:sp>
      <p:sp>
        <p:nvSpPr>
          <p:cNvPr id="8" name="AutoShape 4"/>
          <p:cNvSpPr>
            <a:spLocks noChangeAspect="1" noChangeArrowheads="1"/>
          </p:cNvSpPr>
          <p:nvPr/>
        </p:nvSpPr>
        <p:spPr bwMode="auto">
          <a:xfrm>
            <a:off x="2894327" y="3547603"/>
            <a:ext cx="3713503" cy="1170552"/>
          </a:xfrm>
          <a:prstGeom prst="triangle">
            <a:avLst>
              <a:gd name="adj" fmla="val 49795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dirty="0">
                <a:solidFill>
                  <a:schemeClr val="bg1"/>
                </a:solidFill>
                <a:latin typeface="Calibri"/>
              </a:rPr>
              <a:t>Materialized </a:t>
            </a:r>
            <a:br>
              <a:rPr lang="de-DE" sz="1800" b="1" dirty="0">
                <a:solidFill>
                  <a:schemeClr val="bg1"/>
                </a:solidFill>
                <a:latin typeface="Calibri"/>
              </a:rPr>
            </a:br>
            <a:r>
              <a:rPr lang="de-DE" sz="1800" b="1" dirty="0">
                <a:solidFill>
                  <a:schemeClr val="bg1"/>
                </a:solidFill>
                <a:latin typeface="Calibri"/>
              </a:rPr>
              <a:t>Views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6330" y="2691437"/>
            <a:ext cx="394227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#1 </a:t>
            </a:r>
            <a:r>
              <a:rPr lang="en-US" b="1" dirty="0">
                <a:solidFill>
                  <a:srgbClr val="7889FB"/>
                </a:solidFill>
                <a:latin typeface="Calibri"/>
              </a:rPr>
              <a:t>View Selection</a:t>
            </a:r>
            <a:br>
              <a:rPr lang="en-US" b="1" dirty="0">
                <a:solidFill>
                  <a:srgbClr val="7889FB"/>
                </a:solidFill>
                <a:latin typeface="Calibri"/>
              </a:rPr>
            </a:br>
            <a:r>
              <a:rPr lang="en-US" dirty="0">
                <a:latin typeface="Calibri"/>
              </a:rPr>
              <a:t>(automatic selection via advisor tools, </a:t>
            </a:r>
            <a:br>
              <a:rPr lang="en-US" dirty="0">
                <a:latin typeface="Calibri"/>
              </a:rPr>
            </a:br>
            <a:r>
              <a:rPr lang="en-US" dirty="0">
                <a:latin typeface="Calibri"/>
              </a:rPr>
              <a:t>approximate algorithms)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6042" y="4853665"/>
            <a:ext cx="349656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#3 </a:t>
            </a:r>
            <a:r>
              <a:rPr lang="en-US" b="1" dirty="0">
                <a:solidFill>
                  <a:srgbClr val="7889FB"/>
                </a:solidFill>
                <a:latin typeface="Calibri"/>
              </a:rPr>
              <a:t>View Maintenance</a:t>
            </a:r>
            <a:br>
              <a:rPr lang="en-US" b="1" dirty="0">
                <a:solidFill>
                  <a:srgbClr val="7889FB"/>
                </a:solidFill>
                <a:latin typeface="Calibri"/>
              </a:rPr>
            </a:br>
            <a:r>
              <a:rPr lang="en-US" dirty="0">
                <a:latin typeface="Calibri"/>
              </a:rPr>
              <a:t>(maintenance time and strategy, </a:t>
            </a:r>
            <a:br>
              <a:rPr lang="en-US" dirty="0">
                <a:latin typeface="Calibri"/>
              </a:rPr>
            </a:br>
            <a:r>
              <a:rPr lang="en-US" dirty="0">
                <a:latin typeface="Calibri"/>
              </a:rPr>
              <a:t>when and how)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87020" y="4850791"/>
            <a:ext cx="349656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#2 </a:t>
            </a:r>
            <a:r>
              <a:rPr lang="en-US" b="1" dirty="0">
                <a:solidFill>
                  <a:srgbClr val="7889FB"/>
                </a:solidFill>
                <a:latin typeface="Calibri"/>
              </a:rPr>
              <a:t>View Usage</a:t>
            </a:r>
            <a:br>
              <a:rPr lang="en-US" b="1" dirty="0">
                <a:solidFill>
                  <a:srgbClr val="7889FB"/>
                </a:solidFill>
                <a:latin typeface="Calibri"/>
              </a:rPr>
            </a:br>
            <a:r>
              <a:rPr lang="en-US" dirty="0">
                <a:latin typeface="Calibri"/>
              </a:rPr>
              <a:t>(transparent query rewrite for full/partial matches)</a:t>
            </a:r>
          </a:p>
        </p:txBody>
      </p:sp>
    </p:spTree>
    <p:extLst>
      <p:ext uri="{BB962C8B-B14F-4D97-AF65-F5344CB8AC3E}">
        <p14:creationId xmlns:p14="http://schemas.microsoft.com/office/powerpoint/2010/main" val="37703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Selection and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Shared subexpressions very common in </a:t>
            </a:r>
            <a:br>
              <a:rPr lang="en-US" dirty="0"/>
            </a:br>
            <a:r>
              <a:rPr lang="en-US" dirty="0"/>
              <a:t>analytical workloads</a:t>
            </a:r>
          </a:p>
          <a:p>
            <a:pPr lvl="1"/>
            <a:r>
              <a:rPr lang="en-US" dirty="0"/>
              <a:t>Ex. </a:t>
            </a:r>
            <a:r>
              <a:rPr lang="en-US" b="1" dirty="0">
                <a:solidFill>
                  <a:schemeClr val="accent1"/>
                </a:solidFill>
              </a:rPr>
              <a:t>Microsoft’s Analytics </a:t>
            </a:r>
            <a:r>
              <a:rPr lang="en-US" b="1" dirty="0" smtClean="0">
                <a:solidFill>
                  <a:schemeClr val="accent1"/>
                </a:solidFill>
              </a:rPr>
              <a:t>Clusters 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(typical daily use -&gt; 40% CSE saving)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sz="1400" dirty="0"/>
          </a:p>
          <a:p>
            <a:r>
              <a:rPr lang="en-US" dirty="0"/>
              <a:t>#1 </a:t>
            </a:r>
            <a:r>
              <a:rPr lang="en-US" dirty="0">
                <a:solidFill>
                  <a:srgbClr val="7889FB"/>
                </a:solidFill>
              </a:rPr>
              <a:t>View Selection</a:t>
            </a:r>
          </a:p>
          <a:p>
            <a:pPr lvl="1"/>
            <a:r>
              <a:rPr lang="en-US" dirty="0"/>
              <a:t>Exact view selection (query </a:t>
            </a:r>
            <a:br>
              <a:rPr lang="en-US" dirty="0"/>
            </a:br>
            <a:r>
              <a:rPr lang="en-US" dirty="0"/>
              <a:t>containment) is </a:t>
            </a:r>
            <a:r>
              <a:rPr lang="en-US" b="1" dirty="0">
                <a:solidFill>
                  <a:schemeClr val="accent1"/>
                </a:solidFill>
              </a:rPr>
              <a:t>NP-hard</a:t>
            </a:r>
          </a:p>
          <a:p>
            <a:pPr lvl="1"/>
            <a:r>
              <a:rPr lang="en-US" dirty="0"/>
              <a:t>Heuristics, greedy and </a:t>
            </a:r>
            <a:br>
              <a:rPr lang="en-US" dirty="0"/>
            </a:br>
            <a:r>
              <a:rPr lang="en-US" dirty="0"/>
              <a:t>approximate algorithms</a:t>
            </a:r>
          </a:p>
          <a:p>
            <a:pPr lvl="1"/>
            <a:endParaRPr lang="en-US" sz="1400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View Usage</a:t>
            </a:r>
          </a:p>
          <a:p>
            <a:pPr lvl="1"/>
            <a:r>
              <a:rPr lang="en-US" dirty="0"/>
              <a:t>Given query and set of materialized view, </a:t>
            </a:r>
            <a:r>
              <a:rPr lang="en-US" dirty="0">
                <a:sym typeface="Wingdings" panose="05000000000000000000" pitchFamily="2" charset="2"/>
              </a:rPr>
              <a:t>decide which views to use and rewrite the query for produce correct results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Generation of compensation plans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Materialized Views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655" y="437175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163" y="3475829"/>
            <a:ext cx="50647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572677" y="3424683"/>
            <a:ext cx="332116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Alekh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Jindal,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Konstantinos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Karanasos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Sriram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Rao, Hiren Patel: Selecting Subexpressions to Materialize at Datacenter Scale.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9803" y="4224068"/>
            <a:ext cx="332403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[Leonardo Weiss Ferreira Chaves, Erik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Buchmann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Fabian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Hueske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Klemens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Boehm: Towards materialized view selection for distributed databases.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EDBT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3928" y="642927"/>
            <a:ext cx="2834084" cy="9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8541" y="1515848"/>
            <a:ext cx="2821375" cy="9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1062" y="2403773"/>
            <a:ext cx="273549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5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Maintenance </a:t>
            </a:r>
            <a:r>
              <a:rPr lang="en-AT" dirty="0"/>
              <a:t>–</a:t>
            </a:r>
            <a:r>
              <a:rPr lang="en-US" dirty="0"/>
              <a:t> When?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Materialized view creates redundancy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Need for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#3 </a:t>
            </a:r>
            <a:r>
              <a:rPr lang="en-US" dirty="0">
                <a:solidFill>
                  <a:srgbClr val="7889FB"/>
                </a:solidFill>
                <a:sym typeface="Wingdings" panose="05000000000000000000" pitchFamily="2" charset="2"/>
              </a:rPr>
              <a:t>View Maintenance</a:t>
            </a:r>
          </a:p>
          <a:p>
            <a:pPr lvl="1"/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Eager Maintenance (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writer pays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Immediate refresh: updates are directly handled (consistent view)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On Commit refresh: updates are forwarded at end of successful TXs</a:t>
            </a:r>
          </a:p>
          <a:p>
            <a:pPr lvl="1"/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Deferred Maintenance (reader pays)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Maintenance on explicit user request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Potentially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inconsistent base tables and views</a:t>
            </a:r>
          </a:p>
          <a:p>
            <a:pPr lvl="1"/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Lazy Maintenance (</a:t>
            </a:r>
            <a:r>
              <a:rPr lang="en-US" dirty="0" err="1">
                <a:solidFill>
                  <a:schemeClr val="accent1"/>
                </a:solidFill>
                <a:sym typeface="Wingdings" panose="05000000000000000000" pitchFamily="2" charset="2"/>
              </a:rPr>
              <a:t>async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/reader pays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Same guarantees as eager maintenance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Defer maintenance until free cycles or view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required (invisible for updates and queries)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Materialized Views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8241" t="29496" r="3176"/>
          <a:stretch/>
        </p:blipFill>
        <p:spPr bwMode="auto">
          <a:xfrm>
            <a:off x="5591563" y="4166558"/>
            <a:ext cx="3509306" cy="202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39" y="5561573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639019" y="5512281"/>
            <a:ext cx="281221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Jingren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Zhou, Per-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Åke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Larson,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Hicham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Elmongui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Lazy Maintenance of Materialized Views.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6959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Maintenance </a:t>
            </a:r>
            <a:r>
              <a:rPr lang="en-AT" dirty="0"/>
              <a:t>–</a:t>
            </a:r>
            <a:r>
              <a:rPr lang="en-US" dirty="0"/>
              <a:t> 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Incremental Maintenance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Propagate:</a:t>
            </a:r>
            <a:r>
              <a:rPr lang="de-DE" dirty="0"/>
              <a:t> Compute required updates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Apply:</a:t>
            </a:r>
            <a:r>
              <a:rPr lang="de-DE" dirty="0"/>
              <a:t> apply collected updates to the view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Materialized Views</a:t>
            </a:r>
          </a:p>
        </p:txBody>
      </p:sp>
      <p:sp>
        <p:nvSpPr>
          <p:cNvPr id="5" name="Textfeld 8"/>
          <p:cNvSpPr txBox="1"/>
          <p:nvPr/>
        </p:nvSpPr>
        <p:spPr>
          <a:xfrm>
            <a:off x="5425203" y="779325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 View: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b="0" dirty="0">
                <a:latin typeface="Consolas" panose="020B0609020204030204" pitchFamily="49" charset="0"/>
                <a:cs typeface="Calibri" panose="020F0502020204030204" pitchFamily="34" charset="0"/>
              </a:rPr>
              <a:t> A,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1600" b="0" dirty="0">
                <a:latin typeface="Consolas" panose="020B0609020204030204" pitchFamily="49" charset="0"/>
                <a:cs typeface="Calibri" panose="020F0502020204030204" pitchFamily="34" charset="0"/>
              </a:rPr>
              <a:t>(B)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  <a:cs typeface="Calibri" panose="020F0502020204030204" pitchFamily="34" charset="0"/>
              </a:rPr>
              <a:t> Sales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GROUP BY CUBE</a:t>
            </a:r>
            <a:r>
              <a:rPr lang="en-US" sz="1600" b="0" dirty="0">
                <a:latin typeface="Consolas" panose="020B0609020204030204" pitchFamily="49" charset="0"/>
                <a:cs typeface="Calibri" panose="020F0502020204030204" pitchFamily="34" charset="0"/>
              </a:rPr>
              <a:t>(A)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de-DE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670186"/>
              </p:ext>
            </p:extLst>
          </p:nvPr>
        </p:nvGraphicFramePr>
        <p:xfrm>
          <a:off x="7596336" y="874792"/>
          <a:ext cx="1376701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de-DE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de-DE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feld 11"/>
          <p:cNvSpPr txBox="1"/>
          <p:nvPr/>
        </p:nvSpPr>
        <p:spPr>
          <a:xfrm>
            <a:off x="0" y="296399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Global Net Delta </a:t>
            </a:r>
            <a:b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∆R</a:t>
            </a:r>
          </a:p>
        </p:txBody>
      </p:sp>
      <p:sp>
        <p:nvSpPr>
          <p:cNvPr id="9" name="Textfeld 13"/>
          <p:cNvSpPr txBox="1"/>
          <p:nvPr/>
        </p:nvSpPr>
        <p:spPr>
          <a:xfrm>
            <a:off x="1835696" y="296399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Local View Delta </a:t>
            </a:r>
            <a:b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∆V</a:t>
            </a:r>
            <a:r>
              <a:rPr lang="en-US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</a:p>
        </p:txBody>
      </p:sp>
      <p:sp>
        <p:nvSpPr>
          <p:cNvPr id="10" name="Textfeld 14"/>
          <p:cNvSpPr txBox="1"/>
          <p:nvPr/>
        </p:nvSpPr>
        <p:spPr>
          <a:xfrm>
            <a:off x="3635896" y="295121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[Global View Delta] </a:t>
            </a:r>
            <a:b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∆V</a:t>
            </a:r>
            <a:r>
              <a:rPr lang="en-US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</a:p>
        </p:txBody>
      </p:sp>
      <p:sp>
        <p:nvSpPr>
          <p:cNvPr id="12" name="Textfeld 16"/>
          <p:cNvSpPr txBox="1"/>
          <p:nvPr/>
        </p:nvSpPr>
        <p:spPr>
          <a:xfrm>
            <a:off x="5580112" y="295121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Super Delta </a:t>
            </a:r>
            <a:b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∆V</a:t>
            </a:r>
            <a:r>
              <a:rPr lang="en-US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13" name="Textfeld 17"/>
          <p:cNvSpPr txBox="1"/>
          <p:nvPr/>
        </p:nvSpPr>
        <p:spPr>
          <a:xfrm>
            <a:off x="7380312" y="295121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Apply Delta </a:t>
            </a:r>
            <a:b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∆V</a:t>
            </a:r>
            <a:r>
              <a:rPr lang="en-US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graphicFrame>
        <p:nvGraphicFramePr>
          <p:cNvPr id="16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106165"/>
              </p:ext>
            </p:extLst>
          </p:nvPr>
        </p:nvGraphicFramePr>
        <p:xfrm>
          <a:off x="98955" y="3718294"/>
          <a:ext cx="1376701" cy="105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50343"/>
              </p:ext>
            </p:extLst>
          </p:nvPr>
        </p:nvGraphicFramePr>
        <p:xfrm>
          <a:off x="1971163" y="3718294"/>
          <a:ext cx="152071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Tabel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820056"/>
              </p:ext>
            </p:extLst>
          </p:nvPr>
        </p:nvGraphicFramePr>
        <p:xfrm>
          <a:off x="3843371" y="3718294"/>
          <a:ext cx="1520717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20738"/>
              </p:ext>
            </p:extLst>
          </p:nvPr>
        </p:nvGraphicFramePr>
        <p:xfrm>
          <a:off x="5508104" y="3708774"/>
          <a:ext cx="2088232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151044"/>
              </p:ext>
            </p:extLst>
          </p:nvPr>
        </p:nvGraphicFramePr>
        <p:xfrm>
          <a:off x="7731803" y="3708774"/>
          <a:ext cx="1376701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398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805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Update</a:t>
                      </a:r>
                      <a:r>
                        <a:rPr lang="de-DE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805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Update  </a:t>
                      </a:r>
                    </a:p>
                    <a:p>
                      <a:pPr algn="ctr"/>
                      <a:r>
                        <a:rPr lang="de-D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805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Insert  </a:t>
                      </a:r>
                    </a:p>
                    <a:p>
                      <a:pPr algn="ctr"/>
                      <a:r>
                        <a:rPr lang="de-D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feld 27"/>
          <p:cNvSpPr txBox="1"/>
          <p:nvPr/>
        </p:nvSpPr>
        <p:spPr>
          <a:xfrm>
            <a:off x="4932040" y="589189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altLang="ja-JP" b="0" dirty="0">
                <a:latin typeface="Calibri" panose="020F0502020204030204" pitchFamily="34" charset="0"/>
                <a:ea typeface="Sun-ExtA" pitchFamily="2" charset="-128"/>
                <a:cs typeface="Calibri" panose="020F0502020204030204" pitchFamily="34" charset="0"/>
              </a:rPr>
              <a:t>Incremental </a:t>
            </a:r>
            <a:r>
              <a:rPr lang="de-DE" altLang="ja-JP" b="1" dirty="0">
                <a:solidFill>
                  <a:srgbClr val="7889FB"/>
                </a:solidFill>
                <a:latin typeface="Calibri" panose="020F0502020204030204" pitchFamily="34" charset="0"/>
                <a:ea typeface="Sun-ExtA" pitchFamily="2" charset="-128"/>
                <a:cs typeface="Calibri" panose="020F0502020204030204" pitchFamily="34" charset="0"/>
              </a:rPr>
              <a:t>Apply</a:t>
            </a:r>
            <a:endParaRPr lang="de-DE" b="1" baseline="-25000" dirty="0">
              <a:solidFill>
                <a:srgbClr val="7889FB"/>
              </a:solidFill>
              <a:latin typeface="Calibri" panose="020F0502020204030204" pitchFamily="34" charset="0"/>
              <a:ea typeface="Sun-ExtA" pitchFamily="2" charset="-128"/>
              <a:cs typeface="Calibri" panose="020F0502020204030204" pitchFamily="34" charset="0"/>
            </a:endParaRPr>
          </a:p>
        </p:txBody>
      </p:sp>
      <p:sp>
        <p:nvSpPr>
          <p:cNvPr id="24" name="Geschweifte Klammer rechts 28"/>
          <p:cNvSpPr/>
          <p:nvPr/>
        </p:nvSpPr>
        <p:spPr>
          <a:xfrm rot="5400000">
            <a:off x="1691934" y="3997060"/>
            <a:ext cx="252028" cy="3491880"/>
          </a:xfrm>
          <a:prstGeom prst="rightBrac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b="0">
              <a:solidFill>
                <a:srgbClr val="0B2A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eschweifte Klammer rechts 29"/>
          <p:cNvSpPr/>
          <p:nvPr/>
        </p:nvSpPr>
        <p:spPr>
          <a:xfrm rot="5400000">
            <a:off x="6318194" y="3078703"/>
            <a:ext cx="252028" cy="5328592"/>
          </a:xfrm>
          <a:prstGeom prst="rightBrac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b="0">
              <a:solidFill>
                <a:srgbClr val="0B2A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feld 30"/>
          <p:cNvSpPr txBox="1"/>
          <p:nvPr/>
        </p:nvSpPr>
        <p:spPr>
          <a:xfrm>
            <a:off x="107504" y="5891895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altLang="ja-JP" b="0" dirty="0">
                <a:latin typeface="Calibri" panose="020F0502020204030204" pitchFamily="34" charset="0"/>
                <a:ea typeface="Sun-ExtA" pitchFamily="2" charset="-128"/>
                <a:cs typeface="Calibri" panose="020F0502020204030204" pitchFamily="34" charset="0"/>
              </a:rPr>
              <a:t>Incremental </a:t>
            </a:r>
            <a:r>
              <a:rPr lang="de-DE" altLang="ja-JP" b="1" dirty="0">
                <a:solidFill>
                  <a:srgbClr val="7889FB"/>
                </a:solidFill>
                <a:latin typeface="Calibri" panose="020F0502020204030204" pitchFamily="34" charset="0"/>
                <a:ea typeface="Sun-ExtA" pitchFamily="2" charset="-128"/>
                <a:cs typeface="Calibri" panose="020F0502020204030204" pitchFamily="34" charset="0"/>
              </a:rPr>
              <a:t>Propagate</a:t>
            </a:r>
            <a:endParaRPr lang="de-DE" b="1" baseline="-25000" dirty="0">
              <a:solidFill>
                <a:srgbClr val="7889FB"/>
              </a:solidFill>
              <a:latin typeface="Calibri" panose="020F0502020204030204" pitchFamily="34" charset="0"/>
              <a:ea typeface="Sun-ExtA" pitchFamily="2" charset="-128"/>
              <a:cs typeface="Calibri" panose="020F0502020204030204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1628924" y="329908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506688" y="329621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316639" y="330426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7217197" y="329207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6200000">
            <a:off x="8172716" y="2508715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7825932">
            <a:off x="6702616" y="244362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2" grpId="0"/>
      <p:bldP spid="13" grpId="0"/>
      <p:bldP spid="23" grpId="0"/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Materialized Views in PostgreSQL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View Selection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Manual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definition</a:t>
            </a:r>
            <a:r>
              <a:rPr lang="en-US" dirty="0"/>
              <a:t> of </a:t>
            </a:r>
            <a:br>
              <a:rPr lang="en-US" dirty="0"/>
            </a:br>
            <a:r>
              <a:rPr lang="en-US" dirty="0"/>
              <a:t>materialized view only</a:t>
            </a:r>
          </a:p>
          <a:p>
            <a:pPr lvl="1"/>
            <a:r>
              <a:rPr lang="en-US" dirty="0"/>
              <a:t>With or without data</a:t>
            </a:r>
          </a:p>
          <a:p>
            <a:pPr lvl="1"/>
            <a:endParaRPr lang="en-US" dirty="0"/>
          </a:p>
          <a:p>
            <a:r>
              <a:rPr lang="en-US" dirty="0" smtClean="0"/>
              <a:t>View </a:t>
            </a:r>
            <a:r>
              <a:rPr lang="en-US" dirty="0"/>
              <a:t>Usage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Manual use</a:t>
            </a:r>
            <a:r>
              <a:rPr lang="en-US" dirty="0"/>
              <a:t> of view</a:t>
            </a:r>
          </a:p>
          <a:p>
            <a:pPr lvl="1"/>
            <a:r>
              <a:rPr lang="en-US" dirty="0"/>
              <a:t>No automatic query rewriting</a:t>
            </a:r>
          </a:p>
          <a:p>
            <a:pPr lvl="1"/>
            <a:endParaRPr lang="en-US" sz="700" dirty="0"/>
          </a:p>
          <a:p>
            <a:r>
              <a:rPr lang="en-US" dirty="0"/>
              <a:t>View Maintenance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Manual (deferred) refresh</a:t>
            </a:r>
          </a:p>
          <a:p>
            <a:pPr lvl="1"/>
            <a:r>
              <a:rPr lang="en-US" dirty="0"/>
              <a:t>Complete, no incremental maintenance</a:t>
            </a:r>
          </a:p>
          <a:p>
            <a:pPr lvl="1"/>
            <a:r>
              <a:rPr lang="en-US" dirty="0"/>
              <a:t>Note: Community work on IVM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Materialized Views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8097" y="1328468"/>
            <a:ext cx="4623760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CREATE MATERIALIZED VIEW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AS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P.Name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Count(*)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Players P, Goals G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P.Pid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G.Pid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AND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G.GOwn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=FALSE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GROUP BY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P.Name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ORDER BY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Count(*) DESC</a:t>
            </a:r>
          </a:p>
          <a:p>
            <a:r>
              <a:rPr lang="en-US" sz="16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  WITH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DATA;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08097" y="3304031"/>
            <a:ext cx="4620886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REFRESH MATERIALIZED VIEW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449970"/>
              </p:ext>
            </p:extLst>
          </p:nvPr>
        </p:nvGraphicFramePr>
        <p:xfrm>
          <a:off x="5754172" y="3884783"/>
          <a:ext cx="2551662" cy="2132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43">
                  <a:extLst>
                    <a:ext uri="{9D8B030D-6E8A-4147-A177-3AD203B41FA5}">
                      <a16:colId xmlns:a16="http://schemas.microsoft.com/office/drawing/2014/main" val="1752995206"/>
                    </a:ext>
                  </a:extLst>
                </a:gridCol>
                <a:gridCol w="826019">
                  <a:extLst>
                    <a:ext uri="{9D8B030D-6E8A-4147-A177-3AD203B41FA5}">
                      <a16:colId xmlns:a16="http://schemas.microsoft.com/office/drawing/2014/main" val="707921372"/>
                    </a:ext>
                  </a:extLst>
                </a:gridCol>
              </a:tblGrid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031866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 Rodríguez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86614552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 Müller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71423013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Robin van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Persie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72484790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Neymar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78777179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Lionel Messi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589536102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Arjen Robben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6667841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09991" y="5499599"/>
            <a:ext cx="6790401" cy="12772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[Yugo Nagata: Implementing Incremental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View 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Maintenance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on PostgreSQL,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PGConf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2018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], patch in 2019</a:t>
            </a:r>
          </a:p>
          <a:p>
            <a:endParaRPr lang="en-US" sz="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[Yugo Nagata: The Way for Updating Materialized Views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Rapidly, </a:t>
            </a:r>
            <a:r>
              <a:rPr lang="en-US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PGConf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2020,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://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www.pgcon.org/events/pgcon_2020/sessions/session/56/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slides/47/pgcon2020_nagata_the_way_to_update_materialized_views_rapidly.pdf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3027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Compression Techniques</a:t>
            </a:r>
          </a:p>
          <a:p>
            <a:r>
              <a:rPr lang="en-US" dirty="0"/>
              <a:t>Index Structures</a:t>
            </a:r>
          </a:p>
          <a:p>
            <a:r>
              <a:rPr lang="en-US" dirty="0"/>
              <a:t>Table Partitioning</a:t>
            </a:r>
          </a:p>
          <a:p>
            <a:r>
              <a:rPr lang="en-US" dirty="0"/>
              <a:t>Materialized Views</a:t>
            </a: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  <a:r>
              <a:rPr lang="en-US" b="0" dirty="0" smtClean="0"/>
              <a:t>(Part A)</a:t>
            </a:r>
            <a:endParaRPr lang="en-US" b="0" dirty="0"/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08 </a:t>
            </a:r>
            <a:r>
              <a:rPr lang="en-US" b="1" dirty="0">
                <a:solidFill>
                  <a:srgbClr val="7889FB"/>
                </a:solidFill>
              </a:rPr>
              <a:t>Query </a:t>
            </a:r>
            <a:r>
              <a:rPr lang="en-US" b="1" dirty="0" smtClean="0">
                <a:solidFill>
                  <a:srgbClr val="7889FB"/>
                </a:solidFill>
              </a:rPr>
              <a:t>Processing</a:t>
            </a:r>
            <a:r>
              <a:rPr lang="en-US" dirty="0" smtClean="0">
                <a:solidFill>
                  <a:schemeClr val="tx1"/>
                </a:solidFill>
              </a:rPr>
              <a:t> [Nov 29]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09 </a:t>
            </a:r>
            <a:r>
              <a:rPr lang="en-US" b="1" dirty="0">
                <a:solidFill>
                  <a:srgbClr val="7889FB"/>
                </a:solidFill>
              </a:rPr>
              <a:t>Transaction Processing and </a:t>
            </a:r>
            <a:r>
              <a:rPr lang="en-US" b="1" dirty="0" smtClean="0">
                <a:solidFill>
                  <a:srgbClr val="7889FB"/>
                </a:solidFill>
              </a:rPr>
              <a:t>Concurrency</a:t>
            </a:r>
            <a:r>
              <a:rPr lang="en-US" dirty="0" smtClean="0">
                <a:solidFill>
                  <a:schemeClr val="tx1"/>
                </a:solidFill>
              </a:rPr>
              <a:t> [Dec 06]</a:t>
            </a:r>
            <a:r>
              <a:rPr lang="en-US" b="1" dirty="0" smtClean="0">
                <a:solidFill>
                  <a:srgbClr val="7889FB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Next Lectures </a:t>
            </a:r>
            <a:r>
              <a:rPr lang="en-US" b="0" dirty="0" smtClean="0">
                <a:solidFill>
                  <a:schemeClr val="tx1"/>
                </a:solidFill>
              </a:rPr>
              <a:t>(Part B)</a:t>
            </a:r>
          </a:p>
          <a:p>
            <a:pPr lvl="1"/>
            <a:r>
              <a:rPr lang="en-US" dirty="0"/>
              <a:t>10 NoSQL (key-value, document, graph) [Dec 13]</a:t>
            </a:r>
          </a:p>
          <a:p>
            <a:pPr lvl="1"/>
            <a:r>
              <a:rPr lang="en-US" dirty="0"/>
              <a:t>11 Distributed Storage and Data Analysis [Jan 10]</a:t>
            </a:r>
          </a:p>
          <a:p>
            <a:pPr lvl="1"/>
            <a:r>
              <a:rPr lang="en-US" dirty="0"/>
              <a:t>12 Data Stream Processing Systems [Jan 17]</a:t>
            </a:r>
          </a:p>
          <a:p>
            <a:pPr lvl="1"/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Compression Techniques</a:t>
            </a:r>
          </a:p>
          <a:p>
            <a:r>
              <a:rPr lang="en-US" dirty="0"/>
              <a:t>Index Structures</a:t>
            </a:r>
          </a:p>
          <a:p>
            <a:r>
              <a:rPr lang="en-US" dirty="0"/>
              <a:t>Table Partitioning</a:t>
            </a:r>
          </a:p>
          <a:p>
            <a:r>
              <a:rPr lang="en-US" dirty="0"/>
              <a:t>Materialized Views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050782" y="174387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>
          <a:xfrm>
            <a:off x="4534678" y="1395232"/>
            <a:ext cx="149289" cy="1021397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49076" y="1581846"/>
            <a:ext cx="186612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More details in 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706.543 ADBS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60186" y="1699401"/>
            <a:ext cx="1837426" cy="1276709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0104" y="1699401"/>
            <a:ext cx="1837426" cy="1276709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Database Compression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Background: Storage System</a:t>
            </a:r>
          </a:p>
          <a:p>
            <a:pPr lvl="1"/>
            <a:r>
              <a:rPr lang="en-US" dirty="0"/>
              <a:t>Buffer and storage management</a:t>
            </a:r>
            <a:br>
              <a:rPr lang="en-US" dirty="0"/>
            </a:br>
            <a:r>
              <a:rPr lang="en-US" dirty="0"/>
              <a:t>(incl. I/O) at granularity of </a:t>
            </a:r>
            <a:r>
              <a:rPr lang="en-US" b="1" dirty="0">
                <a:solidFill>
                  <a:schemeClr val="accent1"/>
                </a:solidFill>
              </a:rPr>
              <a:t>pages</a:t>
            </a:r>
          </a:p>
          <a:p>
            <a:pPr lvl="1"/>
            <a:r>
              <a:rPr lang="en-US" dirty="0"/>
              <a:t>PostgreSQL default: </a:t>
            </a:r>
            <a:r>
              <a:rPr lang="en-US" b="1" dirty="0">
                <a:solidFill>
                  <a:srgbClr val="7889FB"/>
                </a:solidFill>
              </a:rPr>
              <a:t>8KB</a:t>
            </a:r>
          </a:p>
          <a:p>
            <a:pPr lvl="1"/>
            <a:r>
              <a:rPr lang="en-US" dirty="0"/>
              <a:t>Different table/page layouts </a:t>
            </a:r>
            <a:br>
              <a:rPr lang="en-US" dirty="0"/>
            </a:br>
            <a:r>
              <a:rPr lang="en-US" dirty="0"/>
              <a:t>(e.g., NSM, DSM, PAX, column)</a:t>
            </a:r>
          </a:p>
          <a:p>
            <a:pPr lvl="1"/>
            <a:endParaRPr lang="en-US" dirty="0"/>
          </a:p>
          <a:p>
            <a:r>
              <a:rPr lang="en-US" dirty="0"/>
              <a:t>Compression Overview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Fit larger datasets in memory</a:t>
            </a:r>
            <a:r>
              <a:rPr lang="en-US" dirty="0"/>
              <a:t>, less I/O, better cache utilization </a:t>
            </a:r>
          </a:p>
          <a:p>
            <a:pPr lvl="1"/>
            <a:r>
              <a:rPr lang="en-US" dirty="0"/>
              <a:t>Some allow query processing directly </a:t>
            </a:r>
            <a:r>
              <a:rPr lang="en-US" b="1" dirty="0">
                <a:solidFill>
                  <a:schemeClr val="accent1"/>
                </a:solidFill>
              </a:rPr>
              <a:t>on the compressed data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Page-level compression (general-purpose GZIP, Snappy, LZ4)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Row-level heavyweight/lightweight compression </a:t>
            </a:r>
          </a:p>
          <a:p>
            <a:pPr lvl="1"/>
            <a:r>
              <a:rPr lang="en-US" b="1" dirty="0"/>
              <a:t>#3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Column-level lightweight compression</a:t>
            </a:r>
          </a:p>
          <a:p>
            <a:pPr lvl="1"/>
            <a:r>
              <a:rPr lang="en-US" b="1" dirty="0"/>
              <a:t>#4</a:t>
            </a:r>
            <a:r>
              <a:rPr lang="en-US" dirty="0"/>
              <a:t> Specialized log and index compression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Compression Techniques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250" y="5473523"/>
            <a:ext cx="45490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589037" y="5424231"/>
            <a:ext cx="277334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[Patrick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Damme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Lightweight Data Compression Algorithms: An Experimental Survey.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EDBT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5034" y="1328470"/>
            <a:ext cx="49492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2879" y="1325594"/>
            <a:ext cx="49492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60186" y="1696625"/>
            <a:ext cx="362311" cy="30640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19620" y="1696624"/>
            <a:ext cx="362311" cy="30352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81930" y="1697802"/>
            <a:ext cx="943157" cy="30235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79934" y="1696625"/>
            <a:ext cx="362311" cy="30640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39368" y="1696624"/>
            <a:ext cx="362311" cy="30352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01678" y="1697802"/>
            <a:ext cx="943157" cy="30235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61324" y="2238134"/>
            <a:ext cx="1536288" cy="220301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tuple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63452" y="2466736"/>
            <a:ext cx="1536288" cy="220301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74145" y="2127297"/>
            <a:ext cx="1536288" cy="220301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tuple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76273" y="2355899"/>
            <a:ext cx="1536288" cy="220301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12560" y="2355899"/>
            <a:ext cx="304969" cy="218703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83201" y="2591427"/>
            <a:ext cx="820817" cy="220301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45472" y="2823319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93071" y="2823318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40670" y="2823317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88269" y="2823315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765218" y="2823317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612817" y="2823316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60416" y="2823315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08015" y="2823313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Straight Arrow Connector 32"/>
          <p:cNvCxnSpPr>
            <a:endCxn id="19" idx="1"/>
          </p:cNvCxnSpPr>
          <p:nvPr/>
        </p:nvCxnSpPr>
        <p:spPr>
          <a:xfrm flipH="1" flipV="1">
            <a:off x="5261324" y="2348285"/>
            <a:ext cx="1007858" cy="547315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0" idx="1"/>
          </p:cNvCxnSpPr>
          <p:nvPr/>
        </p:nvCxnSpPr>
        <p:spPr>
          <a:xfrm flipH="1" flipV="1">
            <a:off x="4963452" y="2576887"/>
            <a:ext cx="1458130" cy="318713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1" idx="1"/>
          </p:cNvCxnSpPr>
          <p:nvPr/>
        </p:nvCxnSpPr>
        <p:spPr>
          <a:xfrm flipH="1" flipV="1">
            <a:off x="7374145" y="2237448"/>
            <a:ext cx="1006410" cy="663060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2" idx="1"/>
          </p:cNvCxnSpPr>
          <p:nvPr/>
        </p:nvCxnSpPr>
        <p:spPr>
          <a:xfrm flipH="1" flipV="1">
            <a:off x="7076273" y="2466050"/>
            <a:ext cx="1456682" cy="434459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3" idx="1"/>
          </p:cNvCxnSpPr>
          <p:nvPr/>
        </p:nvCxnSpPr>
        <p:spPr>
          <a:xfrm flipH="1" flipV="1">
            <a:off x="8612560" y="2465251"/>
            <a:ext cx="72795" cy="435259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908964" y="2985654"/>
            <a:ext cx="118311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tuple offsets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681930" y="1502229"/>
            <a:ext cx="298992" cy="197172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0" idx="1"/>
          </p:cNvCxnSpPr>
          <p:nvPr/>
        </p:nvCxnSpPr>
        <p:spPr>
          <a:xfrm flipV="1">
            <a:off x="5980922" y="1510260"/>
            <a:ext cx="1221957" cy="869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059893" y="1629101"/>
            <a:ext cx="50262" cy="5010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559394" y="1634232"/>
            <a:ext cx="151402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03236" y="2976462"/>
            <a:ext cx="175415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TID/RID Concept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pageID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slotID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117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Lightweight Database Compression Schemes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Null Suppression</a:t>
            </a:r>
          </a:p>
          <a:p>
            <a:pPr lvl="1"/>
            <a:r>
              <a:rPr lang="en-US" dirty="0"/>
              <a:t>Compress integers by </a:t>
            </a:r>
            <a:r>
              <a:rPr lang="en-US" b="1" dirty="0">
                <a:solidFill>
                  <a:srgbClr val="7889FB"/>
                </a:solidFill>
              </a:rPr>
              <a:t>omitting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leading zero</a:t>
            </a:r>
            <a:r>
              <a:rPr lang="en-US" dirty="0"/>
              <a:t> bytes/bits (e.g., NS, gamma)</a:t>
            </a:r>
          </a:p>
          <a:p>
            <a:pPr lvl="1"/>
            <a:endParaRPr lang="en-US" sz="700" dirty="0"/>
          </a:p>
          <a:p>
            <a:r>
              <a:rPr lang="en-US" dirty="0"/>
              <a:t>Run-Length Encoding</a:t>
            </a:r>
          </a:p>
          <a:p>
            <a:pPr lvl="1"/>
            <a:r>
              <a:rPr lang="en-US" dirty="0"/>
              <a:t>Compress sequences of equal values by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runs</a:t>
            </a:r>
            <a:r>
              <a:rPr lang="en-US" dirty="0"/>
              <a:t> of (value, start, run length)</a:t>
            </a:r>
          </a:p>
          <a:p>
            <a:pPr lvl="1"/>
            <a:endParaRPr lang="en-US" sz="700" dirty="0"/>
          </a:p>
          <a:p>
            <a:r>
              <a:rPr lang="en-US" dirty="0"/>
              <a:t>Dictionary Encoding</a:t>
            </a:r>
          </a:p>
          <a:p>
            <a:pPr lvl="1"/>
            <a:r>
              <a:rPr lang="en-US" dirty="0"/>
              <a:t>Compress column w/ few distinct values</a:t>
            </a:r>
            <a:br>
              <a:rPr lang="en-US" dirty="0"/>
            </a:br>
            <a:r>
              <a:rPr lang="en-US" dirty="0"/>
              <a:t>as </a:t>
            </a:r>
            <a:r>
              <a:rPr lang="en-US" b="1" dirty="0" err="1">
                <a:solidFill>
                  <a:srgbClr val="7889FB"/>
                </a:solidFill>
              </a:rPr>
              <a:t>pos</a:t>
            </a:r>
            <a:r>
              <a:rPr lang="en-US" b="1" dirty="0">
                <a:solidFill>
                  <a:srgbClr val="7889FB"/>
                </a:solidFill>
              </a:rPr>
              <a:t> in dictionary</a:t>
            </a:r>
            <a:r>
              <a:rPr lang="en-US" dirty="0"/>
              <a:t> (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code size</a:t>
            </a:r>
            <a:r>
              <a:rPr lang="en-US" dirty="0"/>
              <a:t>) </a:t>
            </a:r>
          </a:p>
          <a:p>
            <a:pPr lvl="1"/>
            <a:endParaRPr lang="en-US" sz="700" dirty="0"/>
          </a:p>
          <a:p>
            <a:r>
              <a:rPr lang="en-US" dirty="0"/>
              <a:t>Delta Encoding</a:t>
            </a:r>
          </a:p>
          <a:p>
            <a:pPr lvl="1"/>
            <a:r>
              <a:rPr lang="en-US" dirty="0"/>
              <a:t>Compress sequence w/ small changes</a:t>
            </a:r>
            <a:br>
              <a:rPr lang="en-US" dirty="0"/>
            </a:br>
            <a:r>
              <a:rPr lang="en-US" dirty="0"/>
              <a:t>by storing </a:t>
            </a:r>
            <a:r>
              <a:rPr lang="en-US" b="1" dirty="0">
                <a:solidFill>
                  <a:srgbClr val="7889FB"/>
                </a:solidFill>
              </a:rPr>
              <a:t>deltas to previous value</a:t>
            </a:r>
          </a:p>
          <a:p>
            <a:pPr lvl="1"/>
            <a:endParaRPr lang="en-US" sz="700" dirty="0"/>
          </a:p>
          <a:p>
            <a:r>
              <a:rPr lang="en-US" dirty="0"/>
              <a:t>Frame-of-Reference Encoding</a:t>
            </a:r>
          </a:p>
          <a:p>
            <a:pPr lvl="1"/>
            <a:r>
              <a:rPr lang="en-US" dirty="0"/>
              <a:t>Compress values by storing </a:t>
            </a:r>
            <a:r>
              <a:rPr lang="en-US" b="1" dirty="0">
                <a:solidFill>
                  <a:srgbClr val="7889FB"/>
                </a:solidFill>
              </a:rPr>
              <a:t>delta to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reference value</a:t>
            </a:r>
            <a:r>
              <a:rPr lang="en-US" dirty="0"/>
              <a:t> (outlier handling)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Compression Techniques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456259" y="1627831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00000000</a:t>
            </a:r>
          </a:p>
        </p:txBody>
      </p:sp>
      <p:sp>
        <p:nvSpPr>
          <p:cNvPr id="8" name="Rectangle 7"/>
          <p:cNvSpPr/>
          <p:nvPr/>
        </p:nvSpPr>
        <p:spPr>
          <a:xfrm>
            <a:off x="6330465" y="1627830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00000000</a:t>
            </a:r>
          </a:p>
        </p:txBody>
      </p:sp>
      <p:sp>
        <p:nvSpPr>
          <p:cNvPr id="9" name="Rectangle 8"/>
          <p:cNvSpPr/>
          <p:nvPr/>
        </p:nvSpPr>
        <p:spPr>
          <a:xfrm>
            <a:off x="7204673" y="1627832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00000000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78879" y="1627831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01101010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78879" y="1245996"/>
            <a:ext cx="87420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27666" y="1941006"/>
            <a:ext cx="252887" cy="241160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80554" y="1941004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01101010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444758" y="2634241"/>
            <a:ext cx="3510001" cy="577594"/>
            <a:chOff x="5444758" y="2634241"/>
            <a:chExt cx="3510001" cy="577594"/>
          </a:xfrm>
        </p:grpSpPr>
        <p:sp>
          <p:nvSpPr>
            <p:cNvPr id="13" name="Rectangle 12"/>
            <p:cNvSpPr/>
            <p:nvPr/>
          </p:nvSpPr>
          <p:spPr>
            <a:xfrm>
              <a:off x="5444758" y="2634241"/>
              <a:ext cx="3510001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1 1 1 1 7 7 7 7 7 3 3 3 3 3 3 ...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13770" y="2970674"/>
              <a:ext cx="619613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1,</a:t>
              </a:r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1,4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95895" y="2967801"/>
              <a:ext cx="619613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7,</a:t>
              </a:r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5,5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76426" y="2964927"/>
              <a:ext cx="619613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3,</a:t>
              </a:r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10,6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439011" y="3657906"/>
            <a:ext cx="3512875" cy="741565"/>
            <a:chOff x="5439011" y="3657906"/>
            <a:chExt cx="3512875" cy="741565"/>
          </a:xfrm>
        </p:grpSpPr>
        <p:sp>
          <p:nvSpPr>
            <p:cNvPr id="17" name="Rectangle 16"/>
            <p:cNvSpPr/>
            <p:nvPr/>
          </p:nvSpPr>
          <p:spPr>
            <a:xfrm>
              <a:off x="5441885" y="3657906"/>
              <a:ext cx="3510001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1 7 7 3 1 7 1 3 3 7 1 3 3 7 3 ...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41889" y="3959836"/>
              <a:ext cx="619613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1,</a:t>
              </a:r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3,7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021241" y="3899452"/>
              <a:ext cx="2475778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dictionary (</a:t>
              </a:r>
              <a:r>
                <a:rPr lang="en-US" sz="1600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code size 2 bit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39011" y="4250252"/>
              <a:ext cx="3510001" cy="149219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1 3 3 2 1 3 1 2 2 3 1 2 2 3 2 ...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36139" y="4914483"/>
            <a:ext cx="3512871" cy="456895"/>
            <a:chOff x="5436139" y="4914483"/>
            <a:chExt cx="3512871" cy="456895"/>
          </a:xfrm>
        </p:grpSpPr>
        <p:sp>
          <p:nvSpPr>
            <p:cNvPr id="21" name="Rectangle 20"/>
            <p:cNvSpPr/>
            <p:nvPr/>
          </p:nvSpPr>
          <p:spPr>
            <a:xfrm>
              <a:off x="5439009" y="4914483"/>
              <a:ext cx="3510001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20 21 22 20 19 18 19 20 21 20 ...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36139" y="5222159"/>
              <a:ext cx="3510001" cy="149219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  1  1 -2 -1 -1  1  1  1 -1...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41890" y="5869141"/>
            <a:ext cx="3512871" cy="707057"/>
            <a:chOff x="5441890" y="5869141"/>
            <a:chExt cx="3512871" cy="707057"/>
          </a:xfrm>
        </p:grpSpPr>
        <p:sp>
          <p:nvSpPr>
            <p:cNvPr id="25" name="Rectangle 24"/>
            <p:cNvSpPr/>
            <p:nvPr/>
          </p:nvSpPr>
          <p:spPr>
            <a:xfrm>
              <a:off x="5444760" y="5869141"/>
              <a:ext cx="3510001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20 21 22 20 71 70 71 69 70 21 ...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41890" y="6426979"/>
              <a:ext cx="3510001" cy="149219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-1  0  1 -1  1  0  1 -1  0 -1 ...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16651" y="6148066"/>
              <a:ext cx="297553" cy="23206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21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12845" y="6153819"/>
              <a:ext cx="297553" cy="23206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70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185083" y="6142319"/>
              <a:ext cx="297553" cy="23206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855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Index Structures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Index Structures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 Scan vs Index Scan</a:t>
            </a:r>
          </a:p>
          <a:p>
            <a:pPr lvl="1"/>
            <a:r>
              <a:rPr lang="en-US" dirty="0"/>
              <a:t>For highly selective predicates, index scan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asymptotically much better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than table scan</a:t>
            </a:r>
          </a:p>
          <a:p>
            <a:pPr lvl="1"/>
            <a:r>
              <a:rPr lang="en-US" dirty="0"/>
              <a:t>Index scan </a:t>
            </a:r>
            <a:r>
              <a:rPr lang="en-US" b="1" dirty="0">
                <a:solidFill>
                  <a:schemeClr val="accent1"/>
                </a:solidFill>
              </a:rPr>
              <a:t>higher per tuple overhead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(break even ~5% output ratio)</a:t>
            </a:r>
          </a:p>
          <a:p>
            <a:pPr lvl="1"/>
            <a:r>
              <a:rPr lang="en-US" dirty="0"/>
              <a:t>Multi-column predicates: fetch/RID-list intersection</a:t>
            </a:r>
          </a:p>
          <a:p>
            <a:pPr lvl="1"/>
            <a:endParaRPr lang="en-US" dirty="0"/>
          </a:p>
          <a:p>
            <a:r>
              <a:rPr lang="en-US" dirty="0" smtClean="0"/>
              <a:t>Use Cases for </a:t>
            </a:r>
            <a:r>
              <a:rPr lang="en-US" dirty="0"/>
              <a:t>Indexes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</p:txBody>
      </p:sp>
      <p:graphicFrame>
        <p:nvGraphicFramePr>
          <p:cNvPr id="8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432769"/>
              </p:ext>
            </p:extLst>
          </p:nvPr>
        </p:nvGraphicFramePr>
        <p:xfrm>
          <a:off x="6799893" y="1669844"/>
          <a:ext cx="472172" cy="118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40215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64392"/>
                  </a:ext>
                </a:extLst>
              </a:tr>
            </a:tbl>
          </a:graphicData>
        </a:graphic>
      </p:graphicFrame>
      <p:sp>
        <p:nvSpPr>
          <p:cNvPr id="9" name="Isosceles Triangle 8"/>
          <p:cNvSpPr/>
          <p:nvPr/>
        </p:nvSpPr>
        <p:spPr>
          <a:xfrm>
            <a:off x="7979431" y="2081634"/>
            <a:ext cx="422694" cy="361740"/>
          </a:xfrm>
          <a:prstGeom prst="triangl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ix</a:t>
            </a:r>
          </a:p>
          <a:p>
            <a:pPr algn="ctr"/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900453"/>
              </p:ext>
            </p:extLst>
          </p:nvPr>
        </p:nvGraphicFramePr>
        <p:xfrm>
          <a:off x="8453286" y="1675598"/>
          <a:ext cx="472172" cy="118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40215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64392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6719975" y="1675598"/>
            <a:ext cx="0" cy="118532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924795" y="2138549"/>
            <a:ext cx="0" cy="25959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18051" y="1311213"/>
            <a:ext cx="103517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Table Scan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98918" y="1308339"/>
            <a:ext cx="103517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 Scan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9666" y="4070528"/>
            <a:ext cx="157556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Lookups /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Range Scans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025890" y="4876039"/>
            <a:ext cx="1182472" cy="929414"/>
            <a:chOff x="1025890" y="4501054"/>
            <a:chExt cx="1182472" cy="929414"/>
          </a:xfrm>
        </p:grpSpPr>
        <p:sp>
          <p:nvSpPr>
            <p:cNvPr id="17" name="Rectangle 16"/>
            <p:cNvSpPr/>
            <p:nvPr/>
          </p:nvSpPr>
          <p:spPr>
            <a:xfrm>
              <a:off x="1025890" y="5068727"/>
              <a:ext cx="1182472" cy="3617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table data</a:t>
              </a:r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1227969" y="4501054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2E8BEFC-2CF8-4C5C-908A-EF97951DAE7D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1624879" y="4862794"/>
              <a:ext cx="178043" cy="195885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2E8BEFC-2CF8-4C5C-908A-EF97951DAE7D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 flipH="1">
              <a:off x="1211836" y="4862794"/>
              <a:ext cx="413043" cy="195885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915869" y="4807031"/>
            <a:ext cx="1417569" cy="971336"/>
            <a:chOff x="2915869" y="4518309"/>
            <a:chExt cx="1417569" cy="971336"/>
          </a:xfrm>
        </p:grpSpPr>
        <p:sp>
          <p:nvSpPr>
            <p:cNvPr id="28" name="Isosceles Triangle 27"/>
            <p:cNvSpPr/>
            <p:nvPr/>
          </p:nvSpPr>
          <p:spPr>
            <a:xfrm>
              <a:off x="2915869" y="5127905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Straight Arrow Connector 29"/>
            <p:cNvCxnSpPr>
              <a:endCxn id="28" idx="0"/>
            </p:cNvCxnSpPr>
            <p:nvPr/>
          </p:nvCxnSpPr>
          <p:spPr>
            <a:xfrm>
              <a:off x="3312779" y="4587317"/>
              <a:ext cx="0" cy="54058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279471" y="4518309"/>
              <a:ext cx="1053967" cy="55399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  <a:t>contains </a:t>
              </a:r>
              <a:b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  <a:t>key 107?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45367" y="4076282"/>
            <a:ext cx="157556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Unique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Constraints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78326" y="4073408"/>
            <a:ext cx="157556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Index Nested Loop Joins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982530" y="4715730"/>
            <a:ext cx="1510612" cy="1447582"/>
            <a:chOff x="4982530" y="4487392"/>
            <a:chExt cx="1510612" cy="1447582"/>
          </a:xfrm>
        </p:grpSpPr>
        <p:sp>
          <p:nvSpPr>
            <p:cNvPr id="36" name="Isosceles Triangle 35"/>
            <p:cNvSpPr/>
            <p:nvPr/>
          </p:nvSpPr>
          <p:spPr>
            <a:xfrm>
              <a:off x="5699322" y="5125031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7" name="Straight Arrow Connector 36"/>
            <p:cNvCxnSpPr>
              <a:stCxn id="40" idx="0"/>
            </p:cNvCxnSpPr>
            <p:nvPr/>
          </p:nvCxnSpPr>
          <p:spPr>
            <a:xfrm flipV="1">
              <a:off x="5253917" y="4857611"/>
              <a:ext cx="271387" cy="2772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4982530" y="5134862"/>
              <a:ext cx="542774" cy="800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5371748" y="4487392"/>
                  <a:ext cx="5245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de-DE" sz="2400" dirty="0" smtClean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Sun-ExtA" pitchFamily="2" charset="-128"/>
                            <a:cs typeface="Sun-ExtA" pitchFamily="2" charset="-128"/>
                          </a:rPr>
                          <m:t>⋈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1748" y="4487392"/>
                  <a:ext cx="524503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/>
            <p:cNvCxnSpPr>
              <a:endCxn id="36" idx="0"/>
            </p:cNvCxnSpPr>
            <p:nvPr/>
          </p:nvCxnSpPr>
          <p:spPr>
            <a:xfrm>
              <a:off x="5742695" y="4873170"/>
              <a:ext cx="353537" cy="25186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5885426" y="5563306"/>
              <a:ext cx="429110" cy="3558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883867" y="4070534"/>
            <a:ext cx="190643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Aggregates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(count, min/max)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7262665" y="4908849"/>
            <a:ext cx="1099533" cy="958655"/>
            <a:chOff x="7348927" y="4620127"/>
            <a:chExt cx="1099533" cy="958655"/>
          </a:xfrm>
        </p:grpSpPr>
        <p:sp>
          <p:nvSpPr>
            <p:cNvPr id="50" name="Isosceles Triangle 49"/>
            <p:cNvSpPr/>
            <p:nvPr/>
          </p:nvSpPr>
          <p:spPr>
            <a:xfrm>
              <a:off x="7654640" y="5217042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348927" y="4857607"/>
              <a:ext cx="721360" cy="55399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  <a:t>size=</a:t>
              </a:r>
              <a:b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  <a:t>7100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7680611" y="4620127"/>
              <a:ext cx="0" cy="25186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0" idx="4"/>
              <a:endCxn id="50" idx="0"/>
            </p:cNvCxnSpPr>
            <p:nvPr/>
          </p:nvCxnSpPr>
          <p:spPr>
            <a:xfrm flipH="1" flipV="1">
              <a:off x="8051550" y="5217042"/>
              <a:ext cx="396910" cy="361740"/>
            </a:xfrm>
            <a:prstGeom prst="line">
              <a:avLst/>
            </a:prstGeom>
            <a:ln w="381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8445484" y="5290110"/>
              <a:ext cx="0" cy="25186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9" idx="5"/>
          </p:cNvCxnSpPr>
          <p:nvPr/>
        </p:nvCxnSpPr>
        <p:spPr>
          <a:xfrm flipV="1">
            <a:off x="8296452" y="2081634"/>
            <a:ext cx="156834" cy="18087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9" idx="5"/>
          </p:cNvCxnSpPr>
          <p:nvPr/>
        </p:nvCxnSpPr>
        <p:spPr>
          <a:xfrm>
            <a:off x="8296452" y="2262504"/>
            <a:ext cx="156834" cy="74762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790363" y="2419653"/>
            <a:ext cx="62685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sorted</a:t>
            </a:r>
          </a:p>
        </p:txBody>
      </p:sp>
    </p:spTree>
    <p:extLst>
      <p:ext uri="{BB962C8B-B14F-4D97-AF65-F5344CB8AC3E}">
        <p14:creationId xmlns:p14="http://schemas.microsoft.com/office/powerpoint/2010/main" val="110512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4" grpId="0"/>
      <p:bldP spid="39" grpId="0"/>
      <p:bldP spid="49" grpId="0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18475</TotalTime>
  <Words>2455</Words>
  <Application>Microsoft Office PowerPoint</Application>
  <PresentationFormat>On-screen Show (4:3)</PresentationFormat>
  <Paragraphs>1037</Paragraphs>
  <Slides>37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ＭＳ Ｐゴシック</vt:lpstr>
      <vt:lpstr>Arial</vt:lpstr>
      <vt:lpstr>Calibri</vt:lpstr>
      <vt:lpstr>Cambria Math</vt:lpstr>
      <vt:lpstr>Consolas</vt:lpstr>
      <vt:lpstr>Courier New</vt:lpstr>
      <vt:lpstr>Sun-ExtA</vt:lpstr>
      <vt:lpstr>Wingdings</vt:lpstr>
      <vt:lpstr>TU Graz Standard</vt:lpstr>
      <vt:lpstr>Equation</vt:lpstr>
      <vt:lpstr>Formel</vt:lpstr>
      <vt:lpstr>Data Management 07 Physical Design &amp; Tuning</vt:lpstr>
      <vt:lpstr>Announcements/Org</vt:lpstr>
      <vt:lpstr>Physical Design, and why should I care?</vt:lpstr>
      <vt:lpstr>Agenda</vt:lpstr>
      <vt:lpstr>Compression Techniques</vt:lpstr>
      <vt:lpstr>Overview Database Compression</vt:lpstr>
      <vt:lpstr>Lightweight Database Compression Schemes</vt:lpstr>
      <vt:lpstr>Index Structures</vt:lpstr>
      <vt:lpstr>Overview Index Structures</vt:lpstr>
      <vt:lpstr>Additional Terminology</vt:lpstr>
      <vt:lpstr>Classification of Index Structures</vt:lpstr>
      <vt:lpstr>B-Tree Overview</vt:lpstr>
      <vt:lpstr>B-Tree Search</vt:lpstr>
      <vt:lpstr>B-Tree Insert</vt:lpstr>
      <vt:lpstr>B-Tree Insert, cont. (Example w/ k=1)</vt:lpstr>
      <vt:lpstr>B-Tree Delete</vt:lpstr>
      <vt:lpstr>B-Tree Insert and Delete w/ k=2 </vt:lpstr>
      <vt:lpstr>Excursus: Prefix Trees (Radix Trees, Tries)</vt:lpstr>
      <vt:lpstr>Excursus: Learned Index Structures</vt:lpstr>
      <vt:lpstr>BREAK (and Test Yourself)</vt:lpstr>
      <vt:lpstr>BREAK (and Test Yourself), cont.</vt:lpstr>
      <vt:lpstr>Table Partitioning</vt:lpstr>
      <vt:lpstr>Overview Partitioning Strategies</vt:lpstr>
      <vt:lpstr>Correctness Properties</vt:lpstr>
      <vt:lpstr>Horizontal Partitioning</vt:lpstr>
      <vt:lpstr>Vertical Fragmentation</vt:lpstr>
      <vt:lpstr>Derived Horizontal Fragmentation</vt:lpstr>
      <vt:lpstr>Exploiting Table Partitioning</vt:lpstr>
      <vt:lpstr>Exploiting Table Partitioning, cont.</vt:lpstr>
      <vt:lpstr>Excursus: Database Cracking</vt:lpstr>
      <vt:lpstr>Materialized Views</vt:lpstr>
      <vt:lpstr>Overview Materialized Views</vt:lpstr>
      <vt:lpstr>View Selection and Usage</vt:lpstr>
      <vt:lpstr>View Maintenance – When?</vt:lpstr>
      <vt:lpstr>View Maintenance – How?</vt:lpstr>
      <vt:lpstr>Materialized Views in PostgreSQL</vt:lpstr>
      <vt:lpstr>Conclusions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 - 07 Physical Design &amp; Tuning</dc:title>
  <dc:subject/>
  <dc:creator>mboehm</dc:creator>
  <cp:keywords/>
  <dc:description/>
  <cp:lastModifiedBy>mboehm</cp:lastModifiedBy>
  <cp:revision>1189</cp:revision>
  <cp:lastPrinted>2019-04-29T15:50:34Z</cp:lastPrinted>
  <dcterms:created xsi:type="dcterms:W3CDTF">2018-07-12T06:39:10Z</dcterms:created>
  <dcterms:modified xsi:type="dcterms:W3CDTF">2021-11-19T22:22:03Z</dcterms:modified>
  <cp:category/>
</cp:coreProperties>
</file>