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88" r:id="rId2"/>
    <p:sldId id="571" r:id="rId3"/>
    <p:sldId id="523" r:id="rId4"/>
    <p:sldId id="289" r:id="rId5"/>
    <p:sldId id="488" r:id="rId6"/>
    <p:sldId id="539" r:id="rId7"/>
    <p:sldId id="541" r:id="rId8"/>
    <p:sldId id="529" r:id="rId9"/>
    <p:sldId id="540" r:id="rId10"/>
    <p:sldId id="530" r:id="rId11"/>
    <p:sldId id="532" r:id="rId12"/>
    <p:sldId id="533" r:id="rId13"/>
    <p:sldId id="550" r:id="rId14"/>
    <p:sldId id="551" r:id="rId15"/>
    <p:sldId id="558" r:id="rId16"/>
    <p:sldId id="561" r:id="rId17"/>
    <p:sldId id="534" r:id="rId18"/>
    <p:sldId id="563" r:id="rId19"/>
    <p:sldId id="553" r:id="rId20"/>
    <p:sldId id="554" r:id="rId21"/>
    <p:sldId id="562" r:id="rId22"/>
    <p:sldId id="535" r:id="rId23"/>
    <p:sldId id="543" r:id="rId24"/>
    <p:sldId id="548" r:id="rId25"/>
    <p:sldId id="545" r:id="rId26"/>
    <p:sldId id="559" r:id="rId27"/>
    <p:sldId id="546" r:id="rId28"/>
    <p:sldId id="549" r:id="rId29"/>
    <p:sldId id="547" r:id="rId30"/>
    <p:sldId id="572" r:id="rId31"/>
    <p:sldId id="536" r:id="rId32"/>
    <p:sldId id="537" r:id="rId33"/>
    <p:sldId id="538" r:id="rId34"/>
    <p:sldId id="557" r:id="rId35"/>
    <p:sldId id="542" r:id="rId36"/>
    <p:sldId id="565" r:id="rId37"/>
    <p:sldId id="566" r:id="rId38"/>
    <p:sldId id="567" r:id="rId39"/>
    <p:sldId id="568" r:id="rId40"/>
    <p:sldId id="573" r:id="rId41"/>
    <p:sldId id="527" r:id="rId42"/>
  </p:sldIdLst>
  <p:sldSz cx="9144000" cy="6858000" type="screen4x3"/>
  <p:notesSz cx="7315200" cy="96012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initial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9FB"/>
    <a:srgbClr val="F70146"/>
    <a:srgbClr val="133051"/>
    <a:srgbClr val="183D68"/>
    <a:srgbClr val="959595"/>
    <a:srgbClr val="ABABAB"/>
    <a:srgbClr val="989898"/>
    <a:srgbClr val="838383"/>
    <a:srgbClr val="878A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5" autoAdjust="0"/>
    <p:restoredTop sz="88499" autoAdjust="0"/>
  </p:normalViewPr>
  <p:slideViewPr>
    <p:cSldViewPr snapToGrid="0" snapToObjects="1">
      <p:cViewPr varScale="1">
        <p:scale>
          <a:sx n="77" d="100"/>
          <a:sy n="77" d="100"/>
        </p:scale>
        <p:origin x="931"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19" d="100"/>
        <a:sy n="219" d="100"/>
      </p:scale>
      <p:origin x="0" y="0"/>
    </p:cViewPr>
  </p:sorterViewPr>
  <p:notesViewPr>
    <p:cSldViewPr snapToGrid="0" snapToObjects="1">
      <p:cViewPr varScale="1">
        <p:scale>
          <a:sx n="64" d="100"/>
          <a:sy n="64" d="100"/>
        </p:scale>
        <p:origin x="3101" y="8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defRPr>
            </a:lvl1pPr>
          </a:lstStyle>
          <a:p>
            <a:pPr>
              <a:defRPr/>
            </a:pPr>
            <a:fld id="{600D62BF-BC3D-5643-8C6B-023F23C60991}" type="datetime1">
              <a:rPr lang="de-DE"/>
              <a:pPr>
                <a:defRPr/>
              </a:pPr>
              <a:t>13.12.2021</a:t>
            </a:fld>
            <a:endParaRPr lang="de-DE"/>
          </a:p>
        </p:txBody>
      </p:sp>
      <p:sp>
        <p:nvSpPr>
          <p:cNvPr id="4" name="Fußzeilenplatzhalt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defRPr>
            </a:lvl1pPr>
          </a:lstStyle>
          <a:p>
            <a:pPr>
              <a:defRPr/>
            </a:pPr>
            <a:fld id="{893D5CDE-6566-B845-89DF-0B7264588353}" type="slidenum">
              <a:rPr lang="de-DE"/>
              <a:pPr>
                <a:defRPr/>
              </a:pPr>
              <a:t>‹#›</a:t>
            </a:fld>
            <a:endParaRPr lang="de-DE"/>
          </a:p>
        </p:txBody>
      </p:sp>
    </p:spTree>
    <p:extLst>
      <p:ext uri="{BB962C8B-B14F-4D97-AF65-F5344CB8AC3E}">
        <p14:creationId xmlns:p14="http://schemas.microsoft.com/office/powerpoint/2010/main" val="3195823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de-DE"/>
          </a:p>
        </p:txBody>
      </p:sp>
      <p:sp>
        <p:nvSpPr>
          <p:cNvPr id="3" name="Datumsplatzhalt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defRPr>
            </a:lvl1pPr>
          </a:lstStyle>
          <a:p>
            <a:pPr>
              <a:defRPr/>
            </a:pPr>
            <a:fld id="{44DB3E88-E418-044F-AA16-C508DA6016E0}" type="datetime1">
              <a:rPr lang="de-DE"/>
              <a:pPr>
                <a:defRPr/>
              </a:pPr>
              <a:t>13.12.2021</a:t>
            </a:fld>
            <a:endParaRPr lang="de-DE"/>
          </a:p>
        </p:txBody>
      </p:sp>
      <p:sp>
        <p:nvSpPr>
          <p:cNvPr id="4" name="Folienbildplatzhalt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de-DE" noProof="0"/>
          </a:p>
        </p:txBody>
      </p:sp>
      <p:sp>
        <p:nvSpPr>
          <p:cNvPr id="5" name="Notizenplatzhalter 4"/>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normAutofit/>
          </a:bodyPr>
          <a:lstStyle/>
          <a:p>
            <a:pPr lvl="0"/>
            <a:r>
              <a:rPr lang="de-AT" noProof="0"/>
              <a:t>Mastertextformat bearbeiten</a:t>
            </a:r>
          </a:p>
          <a:p>
            <a:pPr lvl="1"/>
            <a:r>
              <a:rPr lang="de-AT" noProof="0"/>
              <a:t>Zweite Ebene</a:t>
            </a:r>
          </a:p>
          <a:p>
            <a:pPr lvl="2"/>
            <a:r>
              <a:rPr lang="de-AT" noProof="0"/>
              <a:t>Dritte Ebene</a:t>
            </a:r>
          </a:p>
          <a:p>
            <a:pPr lvl="3"/>
            <a:r>
              <a:rPr lang="de-AT" noProof="0"/>
              <a:t>Vierte Ebene</a:t>
            </a:r>
          </a:p>
          <a:p>
            <a:pPr lvl="4"/>
            <a:r>
              <a:rPr lang="de-AT" noProof="0"/>
              <a:t>Fünfte Ebene</a:t>
            </a:r>
            <a:endParaRPr lang="de-DE" noProof="0"/>
          </a:p>
        </p:txBody>
      </p:sp>
      <p:sp>
        <p:nvSpPr>
          <p:cNvPr id="6" name="Fußzeilenplatzhalt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defRPr>
            </a:lvl1pPr>
          </a:lstStyle>
          <a:p>
            <a:pPr>
              <a:defRPr/>
            </a:pPr>
            <a:fld id="{792047E7-3E0C-6048-A5D9-00D467584168}" type="slidenum">
              <a:rPr lang="de-DE"/>
              <a:pPr>
                <a:defRPr/>
              </a:pPr>
              <a:t>‹#›</a:t>
            </a:fld>
            <a:endParaRPr lang="de-DE"/>
          </a:p>
        </p:txBody>
      </p:sp>
    </p:spTree>
    <p:extLst>
      <p:ext uri="{BB962C8B-B14F-4D97-AF65-F5344CB8AC3E}">
        <p14:creationId xmlns:p14="http://schemas.microsoft.com/office/powerpoint/2010/main" val="86727387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4</a:t>
            </a:fld>
            <a:endParaRPr lang="de-DE"/>
          </a:p>
        </p:txBody>
      </p:sp>
    </p:spTree>
    <p:extLst>
      <p:ext uri="{BB962C8B-B14F-4D97-AF65-F5344CB8AC3E}">
        <p14:creationId xmlns:p14="http://schemas.microsoft.com/office/powerpoint/2010/main" val="3823814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ＭＳ Ｐゴシック" pitchFamily="-107" charset="-128"/>
                <a:cs typeface="ＭＳ Ｐゴシック" pitchFamily="-107" charset="-128"/>
              </a:rPr>
              <a:t>•Variety: Graphs in practice represent a very wide variety of entities, many of which are not naturally thought of as vertices and edges. Most surprisingly, traditional enterprise data comprised of products, orders, and transactions, which are typically seen as the perfect fit for relational systems, appear to be a very common form of data represented in participants’ graphs.</a:t>
            </a:r>
          </a:p>
          <a:p>
            <a:r>
              <a:rPr lang="en-US" sz="1000" kern="1200" dirty="0">
                <a:solidFill>
                  <a:schemeClr val="tx1"/>
                </a:solidFill>
                <a:effectLst/>
                <a:latin typeface="+mn-lt"/>
                <a:ea typeface="ＭＳ Ｐゴシック" pitchFamily="-107" charset="-128"/>
                <a:cs typeface="ＭＳ Ｐゴシック" pitchFamily="-107" charset="-128"/>
              </a:rPr>
              <a:t>•Ubiquity of Very Large Graphs: Many graphs in practice are very large, often containing over a billion edges. These large graphs represent a very wide range of entities and belong to organizations at all scales from very small enterprises to very large ones. This refutes the sometimes heard assumption that large graphs are a problem for only a few large organizations such as Google, Facebook, and Twitter.</a:t>
            </a:r>
          </a:p>
          <a:p>
            <a:r>
              <a:rPr lang="en-US" sz="1000" kern="1200" dirty="0">
                <a:solidFill>
                  <a:schemeClr val="tx1"/>
                </a:solidFill>
                <a:effectLst/>
                <a:latin typeface="+mn-lt"/>
                <a:ea typeface="ＭＳ Ｐゴシック" pitchFamily="-107" charset="-128"/>
                <a:cs typeface="ＭＳ Ｐゴシック" pitchFamily="-107" charset="-128"/>
              </a:rPr>
              <a:t>•Challenge of Scalability: Scalability is unequivocally the most pressing challenge faced by participants. The ability to process very large graphs efficiently seems to be the biggest limitation of existing software.</a:t>
            </a:r>
          </a:p>
          <a:p>
            <a:r>
              <a:rPr lang="en-US" sz="1000" kern="1200" dirty="0">
                <a:solidFill>
                  <a:schemeClr val="tx1"/>
                </a:solidFill>
                <a:effectLst/>
                <a:latin typeface="+mn-lt"/>
                <a:ea typeface="ＭＳ Ｐゴシック" pitchFamily="-107" charset="-128"/>
                <a:cs typeface="ＭＳ Ｐゴシック" pitchFamily="-107" charset="-128"/>
              </a:rPr>
              <a:t>•Visualization: Visualization is a very popular and central task in participants’ graph processing pipelines. After scalability, participants indicated visualization as their second most pressing challenge, tied with challenges in graph query languages.</a:t>
            </a:r>
          </a:p>
          <a:p>
            <a:r>
              <a:rPr lang="en-US" sz="1000" kern="1200" dirty="0">
                <a:solidFill>
                  <a:schemeClr val="tx1"/>
                </a:solidFill>
                <a:effectLst/>
                <a:latin typeface="+mn-lt"/>
                <a:ea typeface="ＭＳ Ｐゴシック" pitchFamily="-107" charset="-128"/>
                <a:cs typeface="ＭＳ Ｐゴシック" pitchFamily="-107" charset="-128"/>
              </a:rPr>
              <a:t>•Prevalence of </a:t>
            </a:r>
            <a:r>
              <a:rPr lang="en-US" sz="1000" kern="1200" dirty="0" err="1">
                <a:solidFill>
                  <a:schemeClr val="tx1"/>
                </a:solidFill>
                <a:effectLst/>
                <a:latin typeface="+mn-lt"/>
                <a:ea typeface="ＭＳ Ｐゴシック" pitchFamily="-107" charset="-128"/>
                <a:cs typeface="ＭＳ Ｐゴシック" pitchFamily="-107" charset="-128"/>
              </a:rPr>
              <a:t>RDBMSes</a:t>
            </a:r>
            <a:r>
              <a:rPr lang="en-US" sz="1000" kern="1200" dirty="0">
                <a:solidFill>
                  <a:schemeClr val="tx1"/>
                </a:solidFill>
                <a:effectLst/>
                <a:latin typeface="+mn-lt"/>
                <a:ea typeface="ＭＳ Ｐゴシック" pitchFamily="-107" charset="-128"/>
                <a:cs typeface="ＭＳ Ｐゴシック" pitchFamily="-107" charset="-128"/>
              </a:rPr>
              <a:t>: Relational databases still play an important role in managing and processing graphs</a:t>
            </a:r>
            <a:endParaRPr lang="en-US" sz="1000"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29</a:t>
            </a:fld>
            <a:endParaRPr lang="de-DE"/>
          </a:p>
        </p:txBody>
      </p:sp>
    </p:spTree>
    <p:extLst>
      <p:ext uri="{BB962C8B-B14F-4D97-AF65-F5344CB8AC3E}">
        <p14:creationId xmlns:p14="http://schemas.microsoft.com/office/powerpoint/2010/main" val="3729989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32</a:t>
            </a:fld>
            <a:endParaRPr lang="de-DE"/>
          </a:p>
        </p:txBody>
      </p:sp>
    </p:spTree>
    <p:extLst>
      <p:ext uri="{BB962C8B-B14F-4D97-AF65-F5344CB8AC3E}">
        <p14:creationId xmlns:p14="http://schemas.microsoft.com/office/powerpoint/2010/main" val="228195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33</a:t>
            </a:fld>
            <a:endParaRPr lang="de-DE"/>
          </a:p>
        </p:txBody>
      </p:sp>
    </p:spTree>
    <p:extLst>
      <p:ext uri="{BB962C8B-B14F-4D97-AF65-F5344CB8AC3E}">
        <p14:creationId xmlns:p14="http://schemas.microsoft.com/office/powerpoint/2010/main" val="228173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34</a:t>
            </a:fld>
            <a:endParaRPr lang="de-DE"/>
          </a:p>
        </p:txBody>
      </p:sp>
    </p:spTree>
    <p:extLst>
      <p:ext uri="{BB962C8B-B14F-4D97-AF65-F5344CB8AC3E}">
        <p14:creationId xmlns:p14="http://schemas.microsoft.com/office/powerpoint/2010/main" val="88879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9</a:t>
            </a:fld>
            <a:endParaRPr lang="de-DE"/>
          </a:p>
        </p:txBody>
      </p:sp>
    </p:spTree>
    <p:extLst>
      <p:ext uri="{BB962C8B-B14F-4D97-AF65-F5344CB8AC3E}">
        <p14:creationId xmlns:p14="http://schemas.microsoft.com/office/powerpoint/2010/main" val="1733240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ACID vs BASE</a:t>
            </a:r>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10</a:t>
            </a:fld>
            <a:endParaRPr lang="de-DE"/>
          </a:p>
        </p:txBody>
      </p:sp>
    </p:spTree>
    <p:extLst>
      <p:ext uri="{BB962C8B-B14F-4D97-AF65-F5344CB8AC3E}">
        <p14:creationId xmlns:p14="http://schemas.microsoft.com/office/powerpoint/2010/main" val="104085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11</a:t>
            </a:fld>
            <a:endParaRPr lang="de-DE"/>
          </a:p>
        </p:txBody>
      </p:sp>
    </p:spTree>
    <p:extLst>
      <p:ext uri="{BB962C8B-B14F-4D97-AF65-F5344CB8AC3E}">
        <p14:creationId xmlns:p14="http://schemas.microsoft.com/office/powerpoint/2010/main" val="425913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a:t>
            </a:r>
          </a:p>
          <a:p>
            <a:r>
              <a:rPr lang="en-US" baseline="0" dirty="0"/>
              <a:t>* Dynamo (consistent hashing) + </a:t>
            </a:r>
            <a:r>
              <a:rPr lang="en-US" baseline="0" dirty="0" err="1"/>
              <a:t>SimpleDB</a:t>
            </a:r>
            <a:r>
              <a:rPr lang="en-US" baseline="0" dirty="0"/>
              <a:t> </a:t>
            </a:r>
            <a:r>
              <a:rPr lang="en-US" baseline="0" dirty="0">
                <a:sym typeface="Wingdings" panose="05000000000000000000" pitchFamily="2" charset="2"/>
              </a:rPr>
              <a:t> </a:t>
            </a:r>
            <a:r>
              <a:rPr lang="en-US" baseline="0" dirty="0" err="1">
                <a:sym typeface="Wingdings" panose="05000000000000000000" pitchFamily="2" charset="2"/>
              </a:rPr>
              <a:t>DynamoDB</a:t>
            </a:r>
            <a:endParaRPr lang="en-US" baseline="0" dirty="0">
              <a:sym typeface="Wingdings" panose="05000000000000000000" pitchFamily="2" charset="2"/>
            </a:endParaRPr>
          </a:p>
          <a:p>
            <a:r>
              <a:rPr lang="en-US" dirty="0"/>
              <a:t>*</a:t>
            </a:r>
            <a:r>
              <a:rPr lang="en-US" baseline="0" dirty="0"/>
              <a:t> Dynamo with consistent hashing</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13</a:t>
            </a:fld>
            <a:endParaRPr lang="de-DE"/>
          </a:p>
        </p:txBody>
      </p:sp>
    </p:spTree>
    <p:extLst>
      <p:ext uri="{BB962C8B-B14F-4D97-AF65-F5344CB8AC3E}">
        <p14:creationId xmlns:p14="http://schemas.microsoft.com/office/powerpoint/2010/main" val="6367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14</a:t>
            </a:fld>
            <a:endParaRPr lang="de-DE"/>
          </a:p>
        </p:txBody>
      </p:sp>
    </p:spTree>
    <p:extLst>
      <p:ext uri="{BB962C8B-B14F-4D97-AF65-F5344CB8AC3E}">
        <p14:creationId xmlns:p14="http://schemas.microsoft.com/office/powerpoint/2010/main" val="336567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LSM write optimized by buffering writes, read-optimized by sort-merging on-disk runs</a:t>
            </a:r>
          </a:p>
          <a:p>
            <a:r>
              <a:rPr lang="en-US" dirty="0"/>
              <a:t>C1 and Ci also trees similar to B-tree but nodes kept 100%</a:t>
            </a:r>
            <a:r>
              <a:rPr lang="en-US" baseline="0" dirty="0"/>
              <a:t> full single node pages packed into multi-page blocks</a:t>
            </a:r>
          </a:p>
          <a:p>
            <a:r>
              <a:rPr lang="en-US" baseline="0" dirty="0">
                <a:sym typeface="Wingdings" panose="05000000000000000000" pitchFamily="2" charset="2"/>
              </a:rPr>
              <a:t> Better insert performance, worse lookup costs</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15</a:t>
            </a:fld>
            <a:endParaRPr lang="de-DE"/>
          </a:p>
        </p:txBody>
      </p:sp>
    </p:spTree>
    <p:extLst>
      <p:ext uri="{BB962C8B-B14F-4D97-AF65-F5344CB8AC3E}">
        <p14:creationId xmlns:p14="http://schemas.microsoft.com/office/powerpoint/2010/main" val="3214964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23</a:t>
            </a:fld>
            <a:endParaRPr lang="de-DE"/>
          </a:p>
        </p:txBody>
      </p:sp>
    </p:spTree>
    <p:extLst>
      <p:ext uri="{BB962C8B-B14F-4D97-AF65-F5344CB8AC3E}">
        <p14:creationId xmlns:p14="http://schemas.microsoft.com/office/powerpoint/2010/main" val="229581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Euler</a:t>
            </a:r>
            <a:r>
              <a:rPr lang="en-US" baseline="0" dirty="0"/>
              <a:t> showed 1736 that there cannot be a route that crosses every bridge just once (</a:t>
            </a:r>
            <a:r>
              <a:rPr lang="en-US" dirty="0"/>
              <a:t>Seven Bridges of </a:t>
            </a:r>
            <a:r>
              <a:rPr lang="en-US" dirty="0" err="1"/>
              <a:t>Koenigsberg</a:t>
            </a:r>
            <a:r>
              <a:rPr lang="en-US" dirty="0"/>
              <a:t>) because there can be at most 2 nodes</a:t>
            </a:r>
            <a:r>
              <a:rPr lang="en-US" baseline="0" dirty="0"/>
              <a:t> (begin, end) that have an uneven number of bridges (</a:t>
            </a:r>
            <a:r>
              <a:rPr lang="en-US" baseline="0" dirty="0" err="1"/>
              <a:t>enter,exit</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25</a:t>
            </a:fld>
            <a:endParaRPr lang="de-DE"/>
          </a:p>
        </p:txBody>
      </p:sp>
    </p:spTree>
    <p:extLst>
      <p:ext uri="{BB962C8B-B14F-4D97-AF65-F5344CB8AC3E}">
        <p14:creationId xmlns:p14="http://schemas.microsoft.com/office/powerpoint/2010/main" val="1221435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1"/>
      </p:bgRef>
    </p:bg>
    <p:spTree>
      <p:nvGrpSpPr>
        <p:cNvPr id="1" name=""/>
        <p:cNvGrpSpPr/>
        <p:nvPr/>
      </p:nvGrpSpPr>
      <p:grpSpPr>
        <a:xfrm>
          <a:off x="0" y="0"/>
          <a:ext cx="0" cy="0"/>
          <a:chOff x="0" y="0"/>
          <a:chExt cx="0" cy="0"/>
        </a:xfrm>
      </p:grpSpPr>
      <p:pic>
        <p:nvPicPr>
          <p:cNvPr id="11" name="Bild 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8460"/>
            <a:ext cx="9144000" cy="6355080"/>
          </a:xfrm>
          <a:prstGeom prst="rect">
            <a:avLst/>
          </a:prstGeom>
        </p:spPr>
      </p:pic>
      <p:sp>
        <p:nvSpPr>
          <p:cNvPr id="13" name="Titel 2"/>
          <p:cNvSpPr>
            <a:spLocks noGrp="1"/>
          </p:cNvSpPr>
          <p:nvPr>
            <p:ph type="title" hasCustomPrompt="1"/>
          </p:nvPr>
        </p:nvSpPr>
        <p:spPr>
          <a:xfrm>
            <a:off x="720726" y="1069200"/>
            <a:ext cx="7001102" cy="2489199"/>
          </a:xfrm>
          <a:prstGeom prst="rect">
            <a:avLst/>
          </a:prstGeom>
        </p:spPr>
        <p:txBody>
          <a:bodyPr anchor="b">
            <a:normAutofit/>
          </a:bodyPr>
          <a:lstStyle>
            <a:lvl1pPr marL="0" marR="0" indent="0" algn="l" defTabSz="457200" rtl="0" eaLnBrk="0" fontAlgn="base" latinLnBrk="0" hangingPunct="0">
              <a:lnSpc>
                <a:spcPct val="90000"/>
              </a:lnSpc>
              <a:spcBef>
                <a:spcPct val="0"/>
              </a:spcBef>
              <a:spcAft>
                <a:spcPct val="0"/>
              </a:spcAft>
              <a:buClrTx/>
              <a:buSzTx/>
              <a:buFontTx/>
              <a:buNone/>
              <a:tabLst/>
              <a:defRPr sz="4500" b="1" baseline="0">
                <a:solidFill>
                  <a:schemeClr val="accent1"/>
                </a:solidFill>
                <a:latin typeface="Calibri" panose="020F0502020204030204" pitchFamily="34" charset="0"/>
                <a:cs typeface="Calibri" panose="020F0502020204030204" pitchFamily="34" charset="0"/>
              </a:defRPr>
            </a:lvl1pPr>
          </a:lstStyle>
          <a:p>
            <a:r>
              <a:rPr lang="de-DE" dirty="0"/>
              <a:t>Click </a:t>
            </a:r>
            <a:r>
              <a:rPr lang="de-DE" dirty="0" err="1"/>
              <a:t>to</a:t>
            </a:r>
            <a:r>
              <a:rPr lang="de-DE" dirty="0"/>
              <a:t> </a:t>
            </a:r>
            <a:r>
              <a:rPr lang="de-DE" dirty="0" err="1"/>
              <a:t>add</a:t>
            </a:r>
            <a:r>
              <a:rPr lang="de-DE" dirty="0"/>
              <a:t> </a:t>
            </a:r>
            <a:br>
              <a:rPr lang="de-DE" dirty="0"/>
            </a:br>
            <a:r>
              <a:rPr lang="de-DE" dirty="0"/>
              <a:t>a </a:t>
            </a:r>
            <a:r>
              <a:rPr lang="de-DE" dirty="0" err="1"/>
              <a:t>cover</a:t>
            </a:r>
            <a:r>
              <a:rPr lang="de-DE" dirty="0"/>
              <a:t> </a:t>
            </a:r>
            <a:r>
              <a:rPr lang="de-DE" dirty="0" err="1"/>
              <a:t>slide</a:t>
            </a:r>
            <a:r>
              <a:rPr lang="de-DE" dirty="0"/>
              <a:t> </a:t>
            </a:r>
            <a:r>
              <a:rPr lang="de-DE" dirty="0" err="1"/>
              <a:t>headline</a:t>
            </a:r>
            <a:endParaRPr lang="de-DE" dirty="0"/>
          </a:p>
        </p:txBody>
      </p:sp>
      <p:sp>
        <p:nvSpPr>
          <p:cNvPr id="8" name="Datumsplatzhalter 3"/>
          <p:cNvSpPr>
            <a:spLocks noGrp="1"/>
          </p:cNvSpPr>
          <p:nvPr>
            <p:ph type="dt" sz="half" idx="10"/>
          </p:nvPr>
        </p:nvSpPr>
        <p:spPr>
          <a:xfrm>
            <a:off x="720725" y="4341600"/>
            <a:ext cx="7001102" cy="422824"/>
          </a:xfrm>
          <a:prstGeom prst="rect">
            <a:avLst/>
          </a:prstGeom>
        </p:spPr>
        <p:txBody>
          <a:bodyPr/>
          <a:lstStyle>
            <a:lvl1pPr>
              <a:defRPr sz="2000" smtClean="0">
                <a:latin typeface="Calibri" panose="020F0502020204030204" pitchFamily="34" charset="0"/>
                <a:cs typeface="Calibri" panose="020F0502020204030204" pitchFamily="34" charset="0"/>
              </a:defRPr>
            </a:lvl1pPr>
          </a:lstStyle>
          <a:p>
            <a:r>
              <a:rPr lang="en-GB"/>
              <a:t>Enter date also using menu item “Header and Footer” </a:t>
            </a:r>
            <a:endParaRPr lang="de-AT" dirty="0"/>
          </a:p>
        </p:txBody>
      </p:sp>
      <p:sp>
        <p:nvSpPr>
          <p:cNvPr id="9" name="Fußzeilenplatzhalter 4"/>
          <p:cNvSpPr>
            <a:spLocks noGrp="1"/>
          </p:cNvSpPr>
          <p:nvPr>
            <p:ph type="ftr" sz="quarter" idx="11"/>
          </p:nvPr>
        </p:nvSpPr>
        <p:spPr>
          <a:xfrm>
            <a:off x="720725" y="3560400"/>
            <a:ext cx="7001102" cy="652462"/>
          </a:xfrm>
          <a:prstGeom prst="rect">
            <a:avLst/>
          </a:prstGeom>
        </p:spPr>
        <p:txBody>
          <a:bodyPr anchor="b" anchorCtr="0"/>
          <a:lstStyle>
            <a:lvl1pPr algn="l">
              <a:defRPr sz="2000" b="0">
                <a:solidFill>
                  <a:srgbClr val="000000"/>
                </a:solidFill>
                <a:latin typeface="Calibri" panose="020F0502020204030204" pitchFamily="34" charset="0"/>
                <a:cs typeface="Calibri" panose="020F0502020204030204" pitchFamily="34" charset="0"/>
              </a:defRPr>
            </a:lvl1pPr>
          </a:lstStyle>
          <a:p>
            <a:pPr>
              <a:defRPr/>
            </a:pPr>
            <a:r>
              <a:rPr lang="en-GB"/>
              <a:t>Enter footer text using menu item “Header and Footer” </a:t>
            </a:r>
            <a:br>
              <a:rPr lang="en-GB"/>
            </a:br>
            <a:r>
              <a:rPr lang="en-GB"/>
              <a:t>and accept for all slides.</a:t>
            </a:r>
            <a:endParaRPr lang="de-AT" dirty="0"/>
          </a:p>
        </p:txBody>
      </p:sp>
      <p:sp>
        <p:nvSpPr>
          <p:cNvPr id="21" name="Textfeld 271"/>
          <p:cNvSpPr txBox="1">
            <a:spLocks noChangeArrowheads="1"/>
          </p:cNvSpPr>
          <p:nvPr userDrawn="1"/>
        </p:nvSpPr>
        <p:spPr bwMode="auto">
          <a:xfrm>
            <a:off x="7493906" y="856995"/>
            <a:ext cx="144013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de-DE" sz="1200" spc="90" baseline="0" dirty="0">
                <a:latin typeface="Calibri" panose="020F0502020204030204" pitchFamily="34" charset="0"/>
                <a:cs typeface="Calibri" panose="020F0502020204030204" pitchFamily="34" charset="0"/>
              </a:rPr>
              <a:t>SCIENCE</a:t>
            </a:r>
          </a:p>
          <a:p>
            <a:pPr algn="r" eaLnBrk="1" hangingPunct="1"/>
            <a:r>
              <a:rPr lang="de-DE" sz="1200" spc="90" baseline="0" dirty="0">
                <a:latin typeface="Calibri" panose="020F0502020204030204" pitchFamily="34" charset="0"/>
                <a:cs typeface="Calibri" panose="020F0502020204030204" pitchFamily="34" charset="0"/>
              </a:rPr>
              <a:t>PASSION</a:t>
            </a:r>
            <a:br>
              <a:rPr lang="de-DE" sz="1200" spc="90" baseline="0" dirty="0">
                <a:latin typeface="Calibri" panose="020F0502020204030204" pitchFamily="34" charset="0"/>
                <a:cs typeface="Calibri" panose="020F0502020204030204" pitchFamily="34" charset="0"/>
              </a:rPr>
            </a:br>
            <a:r>
              <a:rPr lang="de-DE" sz="1200" spc="90" baseline="0" dirty="0">
                <a:latin typeface="Calibri" panose="020F0502020204030204" pitchFamily="34" charset="0"/>
                <a:cs typeface="Calibri" panose="020F0502020204030204" pitchFamily="34" charset="0"/>
              </a:rPr>
              <a:t>TECHNOLOGY</a:t>
            </a:r>
          </a:p>
        </p:txBody>
      </p:sp>
      <p:grpSp>
        <p:nvGrpSpPr>
          <p:cNvPr id="7" name="Group 6"/>
          <p:cNvGrpSpPr/>
          <p:nvPr userDrawn="1"/>
        </p:nvGrpSpPr>
        <p:grpSpPr>
          <a:xfrm>
            <a:off x="0" y="2667000"/>
            <a:ext cx="6106116" cy="3696540"/>
            <a:chOff x="0" y="2667000"/>
            <a:chExt cx="6106116" cy="3696540"/>
          </a:xfrm>
        </p:grpSpPr>
        <p:pic>
          <p:nvPicPr>
            <p:cNvPr id="10" name="Bild 2"/>
            <p:cNvPicPr>
              <a:picLocks/>
            </p:cNvPicPr>
            <p:nvPr userDrawn="1"/>
          </p:nvPicPr>
          <p:blipFill rotWithShape="1">
            <a:blip r:embed="rId2">
              <a:extLst>
                <a:ext uri="{28A0092B-C50C-407E-A947-70E740481C1C}">
                  <a14:useLocalDpi xmlns:a14="http://schemas.microsoft.com/office/drawing/2010/main" val="0"/>
                </a:ext>
              </a:extLst>
            </a:blip>
            <a:srcRect t="41833" r="75648"/>
            <a:stretch/>
          </p:blipFill>
          <p:spPr>
            <a:xfrm>
              <a:off x="0" y="2667000"/>
              <a:ext cx="2226733" cy="3696540"/>
            </a:xfrm>
            <a:prstGeom prst="rect">
              <a:avLst/>
            </a:prstGeom>
          </p:spPr>
        </p:pic>
        <p:pic>
          <p:nvPicPr>
            <p:cNvPr id="12" name="Bild 2"/>
            <p:cNvPicPr>
              <a:picLocks/>
            </p:cNvPicPr>
            <p:nvPr userDrawn="1"/>
          </p:nvPicPr>
          <p:blipFill rotWithShape="1">
            <a:blip r:embed="rId2">
              <a:extLst>
                <a:ext uri="{28A0092B-C50C-407E-A947-70E740481C1C}">
                  <a14:useLocalDpi xmlns:a14="http://schemas.microsoft.com/office/drawing/2010/main" val="0"/>
                </a:ext>
              </a:extLst>
            </a:blip>
            <a:srcRect t="41833" r="75648"/>
            <a:stretch/>
          </p:blipFill>
          <p:spPr>
            <a:xfrm>
              <a:off x="2226733" y="2667000"/>
              <a:ext cx="2226733" cy="3696540"/>
            </a:xfrm>
            <a:prstGeom prst="rect">
              <a:avLst/>
            </a:prstGeom>
          </p:spPr>
        </p:pic>
        <p:pic>
          <p:nvPicPr>
            <p:cNvPr id="14" name="Bild 2"/>
            <p:cNvPicPr>
              <a:picLocks/>
            </p:cNvPicPr>
            <p:nvPr userDrawn="1"/>
          </p:nvPicPr>
          <p:blipFill rotWithShape="1">
            <a:blip r:embed="rId2">
              <a:extLst>
                <a:ext uri="{28A0092B-C50C-407E-A947-70E740481C1C}">
                  <a14:useLocalDpi xmlns:a14="http://schemas.microsoft.com/office/drawing/2010/main" val="0"/>
                </a:ext>
              </a:extLst>
            </a:blip>
            <a:srcRect t="47647" r="75648"/>
            <a:stretch/>
          </p:blipFill>
          <p:spPr>
            <a:xfrm>
              <a:off x="3879383" y="3036498"/>
              <a:ext cx="2226733" cy="3327042"/>
            </a:xfrm>
            <a:prstGeom prst="rect">
              <a:avLst/>
            </a:prstGeom>
          </p:spPr>
        </p:pic>
      </p:grpSp>
    </p:spTree>
    <p:extLst>
      <p:ext uri="{BB962C8B-B14F-4D97-AF65-F5344CB8AC3E}">
        <p14:creationId xmlns:p14="http://schemas.microsoft.com/office/powerpoint/2010/main" val="3378218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20726" y="577911"/>
            <a:ext cx="8197228" cy="761470"/>
          </a:xfrm>
          <a:prstGeom prst="rect">
            <a:avLst/>
          </a:prstGeom>
        </p:spPr>
        <p:txBody>
          <a:bodyPr/>
          <a:lstStyle>
            <a:lvl1pPr>
              <a:defRPr>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5" name="Content Placeholder 2"/>
          <p:cNvSpPr>
            <a:spLocks noGrp="1"/>
          </p:cNvSpPr>
          <p:nvPr>
            <p:ph idx="1"/>
          </p:nvPr>
        </p:nvSpPr>
        <p:spPr>
          <a:xfrm>
            <a:off x="721784" y="1311256"/>
            <a:ext cx="8196170" cy="4941101"/>
          </a:xfrm>
          <a:prstGeom prst="rect">
            <a:avLst/>
          </a:prstGeom>
        </p:spPr>
        <p:txBody>
          <a:bodyPr>
            <a:noAutofit/>
          </a:bodyPr>
          <a:lstStyle>
            <a:lvl1pPr marL="228600" indent="-228600">
              <a:buClr>
                <a:srgbClr val="F70146"/>
              </a:buClr>
              <a:buFont typeface="Wingdings" panose="05000000000000000000" pitchFamily="2" charset="2"/>
              <a:buChar char="§"/>
              <a:defRPr sz="2000" b="1">
                <a:latin typeface="Calibri" panose="020F0502020204030204" pitchFamily="34" charset="0"/>
                <a:cs typeface="Calibri" panose="020F0502020204030204" pitchFamily="34" charset="0"/>
              </a:defRPr>
            </a:lvl1pPr>
            <a:lvl2pPr marL="6858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2pPr>
            <a:lvl3pPr marL="11430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3pPr>
            <a:lvl4pPr marL="16002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4pPr>
            <a:lvl5pPr marL="20574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txBox="1">
            <a:spLocks/>
          </p:cNvSpPr>
          <p:nvPr userDrawn="1"/>
        </p:nvSpPr>
        <p:spPr>
          <a:xfrm>
            <a:off x="0" y="6358467"/>
            <a:ext cx="9144000" cy="498481"/>
          </a:xfrm>
          <a:prstGeom prst="rect">
            <a:avLst/>
          </a:prstGeom>
        </p:spPr>
        <p:txBody>
          <a:bodyPr vert="horz" lIns="0" tIns="0" rIns="0" bIns="0" rtlCol="0" anchor="ctr" anchorCtr="0"/>
          <a:lstStyle>
            <a:defPPr>
              <a:defRPr lang="de-DE"/>
            </a:defPPr>
            <a:lvl1pPr algn="l"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r>
              <a:rPr lang="en-US" dirty="0">
                <a:latin typeface="Calibri" panose="020F0502020204030204" pitchFamily="34" charset="0"/>
                <a:cs typeface="Calibri" panose="020F0502020204030204" pitchFamily="34" charset="0"/>
              </a:rPr>
              <a:t>INF.01017UF Data Management / </a:t>
            </a:r>
            <a:r>
              <a:rPr lang="en-AT" dirty="0">
                <a:latin typeface="Calibri" panose="020F0502020204030204" pitchFamily="34" charset="0"/>
                <a:cs typeface="Calibri" panose="020F0502020204030204" pitchFamily="34" charset="0"/>
              </a:rPr>
              <a:t>706.010</a:t>
            </a:r>
            <a:r>
              <a:rPr lang="en-US" dirty="0">
                <a:latin typeface="Calibri" panose="020F0502020204030204" pitchFamily="34" charset="0"/>
                <a:cs typeface="Calibri" panose="020F0502020204030204" pitchFamily="34" charset="0"/>
              </a:rPr>
              <a:t> Databases </a:t>
            </a:r>
            <a:r>
              <a:rPr lang="en-AT"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10</a:t>
            </a:r>
            <a:r>
              <a:rPr lang="en-US" baseline="0" dirty="0">
                <a:latin typeface="Calibri" panose="020F0502020204030204" pitchFamily="34" charset="0"/>
                <a:cs typeface="Calibri" panose="020F0502020204030204" pitchFamily="34" charset="0"/>
              </a:rPr>
              <a:t> NoSQL Systems</a:t>
            </a:r>
          </a:p>
          <a:p>
            <a:pPr algn="ctr"/>
            <a:r>
              <a:rPr lang="en-US" baseline="0" dirty="0">
                <a:latin typeface="Calibri" panose="020F0502020204030204" pitchFamily="34" charset="0"/>
                <a:cs typeface="Calibri" panose="020F0502020204030204" pitchFamily="34" charset="0"/>
              </a:rPr>
              <a:t>Matthias Boehm, Graz University of Technology, WS 2021/22</a:t>
            </a:r>
            <a:endParaRPr lang="en-US" dirty="0">
              <a:latin typeface="Calibri" panose="020F0502020204030204" pitchFamily="34" charset="0"/>
              <a:cs typeface="Calibri" panose="020F0502020204030204" pitchFamily="34" charset="0"/>
            </a:endParaRPr>
          </a:p>
        </p:txBody>
      </p:sp>
      <p:sp>
        <p:nvSpPr>
          <p:cNvPr id="11" name="Textplatzhalter 15"/>
          <p:cNvSpPr>
            <a:spLocks noGrp="1"/>
          </p:cNvSpPr>
          <p:nvPr>
            <p:ph type="body" sz="quarter" idx="14"/>
          </p:nvPr>
        </p:nvSpPr>
        <p:spPr>
          <a:xfrm>
            <a:off x="720725" y="190801"/>
            <a:ext cx="8229600" cy="332106"/>
          </a:xfrm>
          <a:prstGeom prst="rect">
            <a:avLst/>
          </a:prstGeom>
        </p:spPr>
        <p:txBody>
          <a:bodyPr>
            <a:normAutofit/>
          </a:bodyPr>
          <a:lstStyle>
            <a:lvl1pPr>
              <a:defRPr sz="1600">
                <a:latin typeface="Calibri" panose="020F0502020204030204" pitchFamily="34" charset="0"/>
                <a:cs typeface="Calibri" panose="020F0502020204030204" pitchFamily="34" charset="0"/>
              </a:defRPr>
            </a:lvl1pPr>
          </a:lstStyle>
          <a:p>
            <a:pPr lvl="0"/>
            <a:endParaRPr lang="de-DE" dirty="0"/>
          </a:p>
        </p:txBody>
      </p:sp>
    </p:spTree>
    <p:extLst>
      <p:ext uri="{BB962C8B-B14F-4D97-AF65-F5344CB8AC3E}">
        <p14:creationId xmlns:p14="http://schemas.microsoft.com/office/powerpoint/2010/main" val="158058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11" name="Titel 1"/>
          <p:cNvSpPr>
            <a:spLocks noGrp="1"/>
          </p:cNvSpPr>
          <p:nvPr>
            <p:ph type="title"/>
          </p:nvPr>
        </p:nvSpPr>
        <p:spPr>
          <a:xfrm>
            <a:off x="206748" y="2097090"/>
            <a:ext cx="8721352" cy="1299604"/>
          </a:xfrm>
          <a:prstGeom prst="rect">
            <a:avLst/>
          </a:prstGeom>
        </p:spPr>
        <p:txBody>
          <a:bodyPr anchor="b">
            <a:normAutofit/>
          </a:bodyPr>
          <a:lstStyle>
            <a:lvl1pPr algn="ctr">
              <a:defRPr sz="4400">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12" name="Inhaltsplatzhalter 2"/>
          <p:cNvSpPr>
            <a:spLocks noGrp="1"/>
          </p:cNvSpPr>
          <p:nvPr>
            <p:ph idx="1"/>
          </p:nvPr>
        </p:nvSpPr>
        <p:spPr>
          <a:xfrm>
            <a:off x="206748" y="3728980"/>
            <a:ext cx="8721352" cy="2596984"/>
          </a:xfrm>
          <a:prstGeom prst="rect">
            <a:avLst/>
          </a:prstGeom>
        </p:spPr>
        <p:txBody>
          <a:bodyPr/>
          <a:lstStyle>
            <a:lvl1pPr algn="ctr">
              <a:defRPr b="0">
                <a:latin typeface="Calibri" panose="020F0502020204030204" pitchFamily="34" charset="0"/>
                <a:cs typeface="Calibri" panose="020F0502020204030204" pitchFamily="34" charset="0"/>
              </a:defRPr>
            </a:lvl1pPr>
          </a:lstStyle>
          <a:p>
            <a:pPr lvl="0"/>
            <a:r>
              <a:rPr lang="de-DE"/>
              <a:t>Formatvorlagen des Textmasters bearbeiten</a:t>
            </a:r>
          </a:p>
        </p:txBody>
      </p:sp>
      <p:sp>
        <p:nvSpPr>
          <p:cNvPr id="17" name="Textplatzhalter 15"/>
          <p:cNvSpPr>
            <a:spLocks noGrp="1"/>
          </p:cNvSpPr>
          <p:nvPr>
            <p:ph type="body" sz="quarter" idx="14"/>
          </p:nvPr>
        </p:nvSpPr>
        <p:spPr>
          <a:xfrm>
            <a:off x="720725" y="190801"/>
            <a:ext cx="8229600" cy="253699"/>
          </a:xfrm>
          <a:prstGeom prst="rect">
            <a:avLst/>
          </a:prstGeom>
        </p:spPr>
        <p:txBody>
          <a:bodyPr>
            <a:normAutofit/>
          </a:bodyPr>
          <a:lstStyle>
            <a:lvl1pPr>
              <a:defRPr sz="1600">
                <a:latin typeface="Calibri" panose="020F0502020204030204" pitchFamily="34" charset="0"/>
                <a:cs typeface="Calibri" panose="020F0502020204030204" pitchFamily="34" charset="0"/>
              </a:defRPr>
            </a:lvl1pPr>
          </a:lstStyle>
          <a:p>
            <a:pPr lvl="0"/>
            <a:endParaRPr lang="de-DE" dirty="0"/>
          </a:p>
        </p:txBody>
      </p:sp>
      <p:sp>
        <p:nvSpPr>
          <p:cNvPr id="5" name="Footer Placeholder 4"/>
          <p:cNvSpPr txBox="1">
            <a:spLocks/>
          </p:cNvSpPr>
          <p:nvPr userDrawn="1"/>
        </p:nvSpPr>
        <p:spPr>
          <a:xfrm>
            <a:off x="0" y="6358467"/>
            <a:ext cx="9144000" cy="498481"/>
          </a:xfrm>
          <a:prstGeom prst="rect">
            <a:avLst/>
          </a:prstGeom>
        </p:spPr>
        <p:txBody>
          <a:bodyPr vert="horz" lIns="0" tIns="0" rIns="0" bIns="0" rtlCol="0" anchor="ctr" anchorCtr="0"/>
          <a:lstStyle>
            <a:defPPr>
              <a:defRPr lang="de-DE"/>
            </a:defPPr>
            <a:lvl1pPr algn="l"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r>
              <a:rPr lang="en-US" dirty="0">
                <a:latin typeface="Calibri" panose="020F0502020204030204" pitchFamily="34" charset="0"/>
                <a:cs typeface="Calibri" panose="020F0502020204030204" pitchFamily="34" charset="0"/>
              </a:rPr>
              <a:t>INF.01017UF Data Management / </a:t>
            </a:r>
            <a:r>
              <a:rPr lang="en-AT" dirty="0">
                <a:latin typeface="Calibri" panose="020F0502020204030204" pitchFamily="34" charset="0"/>
                <a:cs typeface="Calibri" panose="020F0502020204030204" pitchFamily="34" charset="0"/>
              </a:rPr>
              <a:t>706.010</a:t>
            </a:r>
            <a:r>
              <a:rPr lang="en-US" dirty="0">
                <a:latin typeface="Calibri" panose="020F0502020204030204" pitchFamily="34" charset="0"/>
                <a:cs typeface="Calibri" panose="020F0502020204030204" pitchFamily="34" charset="0"/>
              </a:rPr>
              <a:t> Databases </a:t>
            </a:r>
            <a:r>
              <a:rPr lang="en-AT"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10</a:t>
            </a:r>
            <a:r>
              <a:rPr lang="en-US" baseline="0" dirty="0">
                <a:latin typeface="Calibri" panose="020F0502020204030204" pitchFamily="34" charset="0"/>
                <a:cs typeface="Calibri" panose="020F0502020204030204" pitchFamily="34" charset="0"/>
              </a:rPr>
              <a:t> NoSQL Systems</a:t>
            </a:r>
          </a:p>
          <a:p>
            <a:pPr algn="ctr"/>
            <a:r>
              <a:rPr lang="en-US" baseline="0" dirty="0">
                <a:latin typeface="Calibri" panose="020F0502020204030204" pitchFamily="34" charset="0"/>
                <a:cs typeface="Calibri" panose="020F0502020204030204" pitchFamily="34" charset="0"/>
              </a:rPr>
              <a:t>Matthias Boehm, Graz University of Technology, WS 2021/22</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034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6354763"/>
            <a:ext cx="9144000" cy="5032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05" charset="-128"/>
              <a:cs typeface="ＭＳ Ｐゴシック" pitchFamily="-105" charset="-128"/>
            </a:endParaRPr>
          </a:p>
        </p:txBody>
      </p:sp>
      <p:cxnSp>
        <p:nvCxnSpPr>
          <p:cNvPr id="8" name="Gerade Verbindung 7"/>
          <p:cNvCxnSpPr/>
          <p:nvPr userDrawn="1"/>
        </p:nvCxnSpPr>
        <p:spPr bwMode="auto">
          <a:xfrm>
            <a:off x="720725" y="503238"/>
            <a:ext cx="8207375" cy="1587"/>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Rechteck 8"/>
          <p:cNvSpPr/>
          <p:nvPr userDrawn="1"/>
        </p:nvSpPr>
        <p:spPr>
          <a:xfrm>
            <a:off x="0" y="503238"/>
            <a:ext cx="503238" cy="504825"/>
          </a:xfrm>
          <a:prstGeom prst="rect">
            <a:avLst/>
          </a:prstGeom>
          <a:solidFill>
            <a:srgbClr val="F701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05" charset="-128"/>
              <a:cs typeface="ＭＳ Ｐゴシック" pitchFamily="-105" charset="-128"/>
            </a:endParaRPr>
          </a:p>
        </p:txBody>
      </p:sp>
      <p:sp>
        <p:nvSpPr>
          <p:cNvPr id="11" name="Foliennummernplatzhalter 5"/>
          <p:cNvSpPr txBox="1">
            <a:spLocks/>
          </p:cNvSpPr>
          <p:nvPr userDrawn="1"/>
        </p:nvSpPr>
        <p:spPr>
          <a:xfrm>
            <a:off x="0" y="582613"/>
            <a:ext cx="503238" cy="365125"/>
          </a:xfrm>
          <a:prstGeom prst="rect">
            <a:avLst/>
          </a:prstGeom>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341491D6-FCB3-AA48-877A-0FB5E714E925}" type="slidenum">
              <a:rPr lang="de-DE" sz="1200" smtClean="0">
                <a:solidFill>
                  <a:schemeClr val="bg1"/>
                </a:solidFill>
              </a:rPr>
              <a:pPr algn="ctr" eaLnBrk="1" hangingPunct="1">
                <a:defRPr/>
              </a:pPr>
              <a:t>‹#›</a:t>
            </a:fld>
            <a:endParaRPr lang="de-DE" sz="1200">
              <a:solidFill>
                <a:schemeClr val="bg1"/>
              </a:solidFill>
            </a:endParaRPr>
          </a:p>
        </p:txBody>
      </p:sp>
      <p:pic>
        <p:nvPicPr>
          <p:cNvPr id="16" name="Bildplatzhalter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8051284" y="97928"/>
            <a:ext cx="871105"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10" name="Grafik 10"/>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68321" y="6498439"/>
            <a:ext cx="777237" cy="245261"/>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04" r:id="rId2"/>
    <p:sldLayoutId id="2147483707" r:id="rId3"/>
  </p:sldLayoutIdLst>
  <p:hf sldNum="0" hdr="0"/>
  <p:txStyles>
    <p:titleStyle>
      <a:lvl1pPr algn="l" defTabSz="457200" rtl="0" eaLnBrk="1" fontAlgn="base" hangingPunct="1">
        <a:spcBef>
          <a:spcPct val="0"/>
        </a:spcBef>
        <a:spcAft>
          <a:spcPct val="0"/>
        </a:spcAft>
        <a:defRPr sz="3200" kern="1200">
          <a:solidFill>
            <a:srgbClr val="000000"/>
          </a:solidFill>
          <a:latin typeface="+mj-lt"/>
          <a:ea typeface="ＭＳ Ｐゴシック" pitchFamily="-107" charset="-128"/>
          <a:cs typeface="ＭＳ Ｐゴシック" pitchFamily="-107" charset="-128"/>
        </a:defRPr>
      </a:lvl1pPr>
      <a:lvl2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9pPr>
    </p:titleStyle>
    <p:bodyStyle>
      <a:lvl1pPr algn="l" defTabSz="457200" rtl="0" eaLnBrk="1" fontAlgn="base" hangingPunct="1">
        <a:spcBef>
          <a:spcPct val="20000"/>
        </a:spcBef>
        <a:spcAft>
          <a:spcPct val="0"/>
        </a:spcAft>
        <a:buFont typeface="Arial" charset="0"/>
        <a:defRPr sz="2600" kern="1200">
          <a:solidFill>
            <a:srgbClr val="000000"/>
          </a:solidFill>
          <a:latin typeface="+mn-lt"/>
          <a:ea typeface="ＭＳ Ｐゴシック" pitchFamily="-107" charset="-128"/>
          <a:cs typeface="ＭＳ Ｐゴシック" pitchFamily="-107" charset="-128"/>
        </a:defRPr>
      </a:lvl1pPr>
      <a:lvl2pPr marL="342900" indent="-342900" algn="l" defTabSz="457200" rtl="0" eaLnBrk="1" fontAlgn="base" hangingPunct="1">
        <a:spcBef>
          <a:spcPct val="20000"/>
        </a:spcBef>
        <a:spcAft>
          <a:spcPct val="0"/>
        </a:spcAft>
        <a:buClr>
          <a:schemeClr val="accent1"/>
        </a:buClr>
        <a:buFont typeface="Wingdings" panose="05000000000000000000" pitchFamily="2" charset="2"/>
        <a:buChar char="§"/>
        <a:defRPr sz="2400" kern="1200">
          <a:solidFill>
            <a:srgbClr val="000000"/>
          </a:solidFill>
          <a:latin typeface="+mn-lt"/>
          <a:ea typeface="ＭＳ Ｐゴシック" pitchFamily="-107" charset="-128"/>
          <a:cs typeface="+mn-cs"/>
        </a:defRPr>
      </a:lvl2pPr>
      <a:lvl3pPr marL="808038" indent="-271463" algn="l" defTabSz="457200" rtl="0" eaLnBrk="1" fontAlgn="base" hangingPunct="1">
        <a:spcBef>
          <a:spcPct val="20000"/>
        </a:spcBef>
        <a:spcAft>
          <a:spcPct val="0"/>
        </a:spcAft>
        <a:buFont typeface="Wingdings" charset="0"/>
        <a:buChar char="§"/>
        <a:defRPr sz="2000" kern="1200">
          <a:solidFill>
            <a:srgbClr val="000000"/>
          </a:solidFill>
          <a:latin typeface="+mn-lt"/>
          <a:ea typeface="ＭＳ Ｐゴシック" pitchFamily="-107" charset="-128"/>
          <a:cs typeface="+mn-cs"/>
        </a:defRPr>
      </a:lvl3pPr>
      <a:lvl4pPr marL="1438275" indent="-185738" algn="l" defTabSz="457200" rtl="0" eaLnBrk="1" fontAlgn="base" hangingPunct="1">
        <a:spcBef>
          <a:spcPct val="20000"/>
        </a:spcBef>
        <a:spcAft>
          <a:spcPct val="0"/>
        </a:spcAft>
        <a:buClr>
          <a:srgbClr val="A6A6A6"/>
        </a:buClr>
        <a:buFont typeface="Wingdings" charset="0"/>
        <a:buChar char="§"/>
        <a:defRPr sz="2000" kern="1200">
          <a:solidFill>
            <a:srgbClr val="000000"/>
          </a:solidFill>
          <a:latin typeface="+mn-lt"/>
          <a:ea typeface="ＭＳ Ｐゴシック" pitchFamily="-107" charset="-128"/>
          <a:cs typeface="+mn-cs"/>
        </a:defRPr>
      </a:lvl4pPr>
      <a:lvl5pPr marL="1588" indent="0" algn="l" defTabSz="457200" rtl="0" eaLnBrk="1" fontAlgn="base" hangingPunct="1">
        <a:spcBef>
          <a:spcPts val="0"/>
        </a:spcBef>
        <a:spcAft>
          <a:spcPct val="0"/>
        </a:spcAft>
        <a:buFontTx/>
        <a:buNone/>
        <a:defRPr sz="2000" kern="1200">
          <a:solidFill>
            <a:srgbClr val="000000"/>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6.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jsoniq.org/docs/JSONiq/html-single/index.html"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ugraz.webex.com/meet/m.boehm" TargetMode="External"/><Relationship Id="rId1" Type="http://schemas.openxmlformats.org/officeDocument/2006/relationships/slideLayout" Target="../slideLayouts/slideLayout2.xml"/><Relationship Id="rId6" Type="http://schemas.openxmlformats.org/officeDocument/2006/relationships/hyperlink" Target="https://mboehm7.github.io/teaching/ws2122_dbs/T3_data.zip"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hyperlink" Target="https://api.mongodb.com/python/curren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https://en.wikipedia.org/wiki/PageRan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emf"/><Relationship Id="rId3" Type="http://schemas.openxmlformats.org/officeDocument/2006/relationships/image" Target="../media/image49.emf"/><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emf"/><Relationship Id="rId9"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www.nosql-database.or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commons.wikimedia.org/wiki/File:Dagstuhl_DSC02285.jpg" TargetMode="External"/><Relationship Id="rId2" Type="http://schemas.openxmlformats.org/officeDocument/2006/relationships/image" Target="../media/image60.jpg"/><Relationship Id="rId1" Type="http://schemas.openxmlformats.org/officeDocument/2006/relationships/slideLayout" Target="../slideLayouts/slideLayout2.xml"/><Relationship Id="rId5" Type="http://schemas.openxmlformats.org/officeDocument/2006/relationships/image" Target="../media/image62.emf"/><Relationship Id="rId4" Type="http://schemas.openxmlformats.org/officeDocument/2006/relationships/image" Target="../media/image6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6.jpg"/><Relationship Id="rId5" Type="http://schemas.openxmlformats.org/officeDocument/2006/relationships/image" Target="../media/image65.png"/><Relationship Id="rId4" Type="http://schemas.openxmlformats.org/officeDocument/2006/relationships/image" Target="../media/image64.jp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emf"/><Relationship Id="rId2" Type="http://schemas.openxmlformats.org/officeDocument/2006/relationships/image" Target="../media/image70.emf"/><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github.com/cdarlint/winutils" TargetMode="External"/><Relationship Id="rId2" Type="http://schemas.openxmlformats.org/officeDocument/2006/relationships/hyperlink" Target="https://github.com/steveloughran/winutils/tree/master/hadoop-2.7.1/bin/winutils.ex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spark.apache.org/docs/latest/rdd-programming-guide.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geek-and-poke.com/" TargetMode="External"/><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20725" y="1069200"/>
            <a:ext cx="8423275" cy="2489199"/>
          </a:xfrm>
        </p:spPr>
        <p:txBody>
          <a:bodyPr/>
          <a:lstStyle/>
          <a:p>
            <a:r>
              <a:rPr lang="de-DE" b="1" dirty="0"/>
              <a:t>Data Management</a:t>
            </a:r>
            <a:br>
              <a:rPr lang="de-DE" b="1" dirty="0"/>
            </a:br>
            <a:r>
              <a:rPr lang="de-DE" b="1" dirty="0"/>
              <a:t>10 NoSQL Systems</a:t>
            </a:r>
          </a:p>
        </p:txBody>
      </p:sp>
      <p:sp>
        <p:nvSpPr>
          <p:cNvPr id="4" name="Fußzeilenplatzhalter 3"/>
          <p:cNvSpPr>
            <a:spLocks noGrp="1"/>
          </p:cNvSpPr>
          <p:nvPr>
            <p:ph type="ftr" sz="quarter" idx="11"/>
          </p:nvPr>
        </p:nvSpPr>
        <p:spPr>
          <a:xfrm>
            <a:off x="720725" y="3836432"/>
            <a:ext cx="7001102" cy="1632702"/>
          </a:xfrm>
        </p:spPr>
        <p:txBody>
          <a:bodyPr anchor="t"/>
          <a:lstStyle/>
          <a:p>
            <a:r>
              <a:rPr lang="en-GB" b="1" dirty="0"/>
              <a:t>Matthias Boehm</a:t>
            </a:r>
          </a:p>
          <a:p>
            <a:endParaRPr lang="en-GB" sz="1000" dirty="0"/>
          </a:p>
          <a:p>
            <a:r>
              <a:rPr lang="en-GB" dirty="0"/>
              <a:t>Graz University of Technology, Austria</a:t>
            </a:r>
            <a:br>
              <a:rPr lang="en-GB" dirty="0"/>
            </a:br>
            <a:r>
              <a:rPr lang="en-US" dirty="0"/>
              <a:t>Computer Science and Biomedical Engineering</a:t>
            </a:r>
            <a:endParaRPr lang="en-GB" dirty="0"/>
          </a:p>
          <a:p>
            <a:r>
              <a:rPr lang="en-GB" dirty="0"/>
              <a:t>Institute of Interactive Systems and Data Science</a:t>
            </a:r>
          </a:p>
          <a:p>
            <a:r>
              <a:rPr lang="de-AT"/>
              <a:t>BMK </a:t>
            </a:r>
            <a:r>
              <a:rPr lang="de-AT" dirty="0"/>
              <a:t>endowed chair for Data Management</a:t>
            </a:r>
            <a:endParaRPr lang="en-GB" dirty="0"/>
          </a:p>
        </p:txBody>
      </p:sp>
      <p:sp>
        <p:nvSpPr>
          <p:cNvPr id="2" name="TextBox 1"/>
          <p:cNvSpPr txBox="1"/>
          <p:nvPr/>
        </p:nvSpPr>
        <p:spPr>
          <a:xfrm>
            <a:off x="813915" y="6420899"/>
            <a:ext cx="2622621" cy="369332"/>
          </a:xfrm>
          <a:prstGeom prst="rect">
            <a:avLst/>
          </a:prstGeom>
          <a:noFill/>
        </p:spPr>
        <p:txBody>
          <a:bodyPr wrap="square" lIns="0" rIns="0" rtlCol="0">
            <a:spAutoFit/>
          </a:bodyPr>
          <a:lstStyle/>
          <a:p>
            <a:r>
              <a:rPr lang="en-US" dirty="0">
                <a:solidFill>
                  <a:schemeClr val="accent1"/>
                </a:solidFill>
                <a:latin typeface="Calibri" panose="020F0502020204030204" pitchFamily="34" charset="0"/>
                <a:cs typeface="Calibri" panose="020F0502020204030204" pitchFamily="34" charset="0"/>
              </a:rPr>
              <a:t>Last update: </a:t>
            </a:r>
            <a:r>
              <a:rPr lang="en-US">
                <a:solidFill>
                  <a:schemeClr val="accent1"/>
                </a:solidFill>
                <a:latin typeface="Calibri" panose="020F0502020204030204" pitchFamily="34" charset="0"/>
                <a:cs typeface="Calibri" panose="020F0502020204030204" pitchFamily="34" charset="0"/>
              </a:rPr>
              <a:t>Dec 13, </a:t>
            </a:r>
            <a:r>
              <a:rPr lang="en-US" dirty="0">
                <a:solidFill>
                  <a:schemeClr val="accent1"/>
                </a:solidFill>
                <a:latin typeface="Calibri" panose="020F0502020204030204" pitchFamily="34" charset="0"/>
                <a:cs typeface="Calibri" panose="020F0502020204030204" pitchFamily="34" charset="0"/>
              </a:rPr>
              <a:t>2021</a:t>
            </a:r>
          </a:p>
        </p:txBody>
      </p:sp>
      <p:pic>
        <p:nvPicPr>
          <p:cNvPr id="5" name="Picture 4">
            <a:extLst>
              <a:ext uri="{FF2B5EF4-FFF2-40B4-BE49-F238E27FC236}">
                <a16:creationId xmlns:a16="http://schemas.microsoft.com/office/drawing/2014/main" id="{D3C45E2C-11FB-49F0-92B5-975E9AEBB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265" y="5785289"/>
            <a:ext cx="853163" cy="301451"/>
          </a:xfrm>
          <a:prstGeom prst="rect">
            <a:avLst/>
          </a:prstGeom>
        </p:spPr>
      </p:pic>
    </p:spTree>
    <p:extLst>
      <p:ext uri="{BB962C8B-B14F-4D97-AF65-F5344CB8AC3E}">
        <p14:creationId xmlns:p14="http://schemas.microsoft.com/office/powerpoint/2010/main" val="58809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Properties</a:t>
            </a:r>
          </a:p>
        </p:txBody>
      </p:sp>
      <p:sp>
        <p:nvSpPr>
          <p:cNvPr id="3" name="Content Placeholder 2"/>
          <p:cNvSpPr>
            <a:spLocks noGrp="1"/>
          </p:cNvSpPr>
          <p:nvPr>
            <p:ph idx="1"/>
          </p:nvPr>
        </p:nvSpPr>
        <p:spPr/>
        <p:txBody>
          <a:bodyPr/>
          <a:lstStyle/>
          <a:p>
            <a:r>
              <a:rPr lang="en-US" dirty="0"/>
              <a:t>Basically Available</a:t>
            </a:r>
          </a:p>
          <a:p>
            <a:pPr lvl="1"/>
            <a:r>
              <a:rPr lang="en-US" b="1" dirty="0">
                <a:solidFill>
                  <a:srgbClr val="7889FB"/>
                </a:solidFill>
              </a:rPr>
              <a:t>Major focus on availability</a:t>
            </a:r>
            <a:r>
              <a:rPr lang="en-US" dirty="0"/>
              <a:t>, potentially with outdated data</a:t>
            </a:r>
          </a:p>
          <a:p>
            <a:pPr lvl="1"/>
            <a:r>
              <a:rPr lang="en-US" dirty="0"/>
              <a:t>No guarantee on global data consistency across entire system</a:t>
            </a:r>
          </a:p>
          <a:p>
            <a:pPr lvl="1"/>
            <a:endParaRPr lang="en-US" dirty="0"/>
          </a:p>
          <a:p>
            <a:r>
              <a:rPr lang="en-US" dirty="0"/>
              <a:t>Soft State</a:t>
            </a:r>
          </a:p>
          <a:p>
            <a:pPr lvl="1"/>
            <a:r>
              <a:rPr lang="en-US" dirty="0"/>
              <a:t>Even without explicit state updates, the </a:t>
            </a:r>
            <a:r>
              <a:rPr lang="en-US" b="1" dirty="0">
                <a:solidFill>
                  <a:schemeClr val="accent1"/>
                </a:solidFill>
              </a:rPr>
              <a:t>data might change</a:t>
            </a:r>
            <a:r>
              <a:rPr lang="en-US" dirty="0"/>
              <a:t> due to asynchronous propagation of updates and nodes that become available</a:t>
            </a:r>
          </a:p>
          <a:p>
            <a:pPr lvl="1"/>
            <a:endParaRPr lang="en-US" dirty="0"/>
          </a:p>
          <a:p>
            <a:r>
              <a:rPr lang="en-US" dirty="0">
                <a:solidFill>
                  <a:schemeClr val="accent1"/>
                </a:solidFill>
              </a:rPr>
              <a:t>Eventual Consistency</a:t>
            </a:r>
          </a:p>
          <a:p>
            <a:pPr lvl="1"/>
            <a:r>
              <a:rPr lang="en-US" dirty="0"/>
              <a:t>Updates eventually propagated, system would reach consistent state if no further updates, and network partitions fixed</a:t>
            </a:r>
          </a:p>
          <a:p>
            <a:pPr lvl="1"/>
            <a:r>
              <a:rPr lang="en-US" dirty="0"/>
              <a:t>No temporal guarantees on changes are propagated</a:t>
            </a:r>
          </a:p>
        </p:txBody>
      </p:sp>
      <p:sp>
        <p:nvSpPr>
          <p:cNvPr id="4" name="Text Placeholder 3"/>
          <p:cNvSpPr>
            <a:spLocks noGrp="1"/>
          </p:cNvSpPr>
          <p:nvPr>
            <p:ph type="body" sz="quarter" idx="14"/>
          </p:nvPr>
        </p:nvSpPr>
        <p:spPr/>
        <p:txBody>
          <a:bodyPr>
            <a:normAutofit lnSpcReduction="10000"/>
          </a:bodyPr>
          <a:lstStyle/>
          <a:p>
            <a:r>
              <a:rPr lang="en-US" dirty="0"/>
              <a:t>Consistency and Data Models</a:t>
            </a:r>
          </a:p>
          <a:p>
            <a:endParaRPr lang="en-US" dirty="0"/>
          </a:p>
        </p:txBody>
      </p:sp>
    </p:spTree>
    <p:extLst>
      <p:ext uri="{BB962C8B-B14F-4D97-AF65-F5344CB8AC3E}">
        <p14:creationId xmlns:p14="http://schemas.microsoft.com/office/powerpoint/2010/main" val="890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Eventual Consistency</a:t>
            </a:r>
          </a:p>
        </p:txBody>
      </p:sp>
      <p:sp>
        <p:nvSpPr>
          <p:cNvPr id="3" name="Content Placeholder 2"/>
          <p:cNvSpPr>
            <a:spLocks noGrp="1"/>
          </p:cNvSpPr>
          <p:nvPr>
            <p:ph idx="1"/>
          </p:nvPr>
        </p:nvSpPr>
        <p:spPr/>
        <p:txBody>
          <a:bodyPr/>
          <a:lstStyle/>
          <a:p>
            <a:r>
              <a:rPr lang="en-US" dirty="0"/>
              <a:t>Basic Concept</a:t>
            </a:r>
          </a:p>
          <a:p>
            <a:pPr lvl="1"/>
            <a:r>
              <a:rPr lang="en-US" dirty="0"/>
              <a:t>Changes made to a copy eventually migrate to all</a:t>
            </a:r>
          </a:p>
          <a:p>
            <a:pPr lvl="1"/>
            <a:r>
              <a:rPr lang="en-US" dirty="0"/>
              <a:t>If update activity stops, replicas will </a:t>
            </a:r>
            <a:br>
              <a:rPr lang="en-US" dirty="0"/>
            </a:br>
            <a:r>
              <a:rPr lang="en-US" b="1" dirty="0">
                <a:solidFill>
                  <a:srgbClr val="7889FB"/>
                </a:solidFill>
              </a:rPr>
              <a:t>converge to a logically equivalent state</a:t>
            </a:r>
          </a:p>
          <a:p>
            <a:pPr lvl="1"/>
            <a:r>
              <a:rPr lang="en-US" b="1" dirty="0">
                <a:solidFill>
                  <a:schemeClr val="accent1"/>
                </a:solidFill>
              </a:rPr>
              <a:t>Metric:</a:t>
            </a:r>
            <a:r>
              <a:rPr lang="en-US" dirty="0"/>
              <a:t> time to reach consistency </a:t>
            </a:r>
            <a:br>
              <a:rPr lang="en-US" dirty="0"/>
            </a:br>
            <a:r>
              <a:rPr lang="en-US" dirty="0"/>
              <a:t>(probabilistic bounded staleness)</a:t>
            </a:r>
          </a:p>
          <a:p>
            <a:pPr lvl="1"/>
            <a:endParaRPr lang="en-US" sz="700" dirty="0"/>
          </a:p>
          <a:p>
            <a:r>
              <a:rPr lang="en-US" dirty="0"/>
              <a:t>#1 </a:t>
            </a:r>
            <a:r>
              <a:rPr lang="en-US" dirty="0">
                <a:solidFill>
                  <a:schemeClr val="accent1"/>
                </a:solidFill>
              </a:rPr>
              <a:t>Monotonic Read Consistency</a:t>
            </a:r>
          </a:p>
          <a:p>
            <a:pPr lvl="1"/>
            <a:r>
              <a:rPr lang="en-US" dirty="0"/>
              <a:t>After reading data object A, the client never reads an older version</a:t>
            </a:r>
          </a:p>
          <a:p>
            <a:r>
              <a:rPr lang="en-US" dirty="0"/>
              <a:t>#2 </a:t>
            </a:r>
            <a:r>
              <a:rPr lang="en-US" dirty="0">
                <a:solidFill>
                  <a:schemeClr val="accent1"/>
                </a:solidFill>
              </a:rPr>
              <a:t>Monotonic Write Consistency</a:t>
            </a:r>
          </a:p>
          <a:p>
            <a:pPr lvl="1"/>
            <a:r>
              <a:rPr lang="en-US" dirty="0"/>
              <a:t>After writing data object A, it will never be replaced with an older version</a:t>
            </a:r>
          </a:p>
          <a:p>
            <a:r>
              <a:rPr lang="en-US" dirty="0"/>
              <a:t>#3 </a:t>
            </a:r>
            <a:r>
              <a:rPr lang="en-US" dirty="0">
                <a:solidFill>
                  <a:schemeClr val="accent1"/>
                </a:solidFill>
              </a:rPr>
              <a:t>Read Your Own Writes</a:t>
            </a:r>
            <a:r>
              <a:rPr lang="en-US" dirty="0"/>
              <a:t> / Session Consistency</a:t>
            </a:r>
          </a:p>
          <a:p>
            <a:pPr lvl="1"/>
            <a:r>
              <a:rPr lang="en-US" dirty="0"/>
              <a:t>After writing data object A, a client never reads an older version </a:t>
            </a:r>
          </a:p>
          <a:p>
            <a:r>
              <a:rPr lang="en-US" dirty="0"/>
              <a:t>#4 </a:t>
            </a:r>
            <a:r>
              <a:rPr lang="en-US" dirty="0">
                <a:solidFill>
                  <a:schemeClr val="accent1"/>
                </a:solidFill>
              </a:rPr>
              <a:t>Causal Consistency</a:t>
            </a:r>
          </a:p>
          <a:p>
            <a:pPr lvl="1"/>
            <a:r>
              <a:rPr lang="en-US" dirty="0"/>
              <a:t>If client 1 communicated to client 2 that data object A has been updated, subsequent reads on client 2 return the new value</a:t>
            </a:r>
          </a:p>
        </p:txBody>
      </p:sp>
      <p:sp>
        <p:nvSpPr>
          <p:cNvPr id="4" name="Text Placeholder 3"/>
          <p:cNvSpPr>
            <a:spLocks noGrp="1"/>
          </p:cNvSpPr>
          <p:nvPr>
            <p:ph type="body" sz="quarter" idx="14"/>
          </p:nvPr>
        </p:nvSpPr>
        <p:spPr/>
        <p:txBody>
          <a:bodyPr>
            <a:normAutofit lnSpcReduction="10000"/>
          </a:bodyPr>
          <a:lstStyle/>
          <a:p>
            <a:r>
              <a:rPr lang="en-US" dirty="0"/>
              <a:t>Consistency and Data Models</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933123132"/>
              </p:ext>
            </p:extLst>
          </p:nvPr>
        </p:nvGraphicFramePr>
        <p:xfrm>
          <a:off x="5496129" y="2137252"/>
          <a:ext cx="3421826" cy="930960"/>
        </p:xfrm>
        <a:graphic>
          <a:graphicData uri="http://schemas.openxmlformats.org/drawingml/2006/table">
            <a:tbl>
              <a:tblPr bandRow="1">
                <a:tableStyleId>{5C22544A-7EE6-4342-B048-85BDC9FD1C3A}</a:tableStyleId>
              </a:tblPr>
              <a:tblGrid>
                <a:gridCol w="2144781">
                  <a:extLst>
                    <a:ext uri="{9D8B030D-6E8A-4147-A177-3AD203B41FA5}">
                      <a16:colId xmlns:a16="http://schemas.microsoft.com/office/drawing/2014/main" val="3098362741"/>
                    </a:ext>
                  </a:extLst>
                </a:gridCol>
                <a:gridCol w="1277045">
                  <a:extLst>
                    <a:ext uri="{9D8B030D-6E8A-4147-A177-3AD203B41FA5}">
                      <a16:colId xmlns:a16="http://schemas.microsoft.com/office/drawing/2014/main" val="4133690313"/>
                    </a:ext>
                  </a:extLst>
                </a:gridCol>
              </a:tblGrid>
              <a:tr h="294665">
                <a:tc>
                  <a:txBody>
                    <a:bodyPr/>
                    <a:lstStyle/>
                    <a:p>
                      <a:pPr algn="ctr"/>
                      <a:r>
                        <a:rPr lang="en-US" dirty="0">
                          <a:latin typeface="Calibri" panose="020F0502020204030204" pitchFamily="34" charset="0"/>
                          <a:cs typeface="Calibri" panose="020F0502020204030204" pitchFamily="34" charset="0"/>
                        </a:rPr>
                        <a:t>Amazon</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SimpleDB</a:t>
                      </a:r>
                      <a:endParaRPr lang="en-US" dirty="0">
                        <a:latin typeface="Calibri" panose="020F0502020204030204" pitchFamily="34" charset="0"/>
                        <a:cs typeface="Calibri" panose="020F0502020204030204" pitchFamily="34" charset="0"/>
                      </a:endParaRPr>
                    </a:p>
                  </a:txBody>
                  <a:tcPr marT="18000" marB="18000"/>
                </a:tc>
                <a:tc>
                  <a:txBody>
                    <a:bodyPr/>
                    <a:lstStyle/>
                    <a:p>
                      <a:pPr algn="ctr"/>
                      <a:r>
                        <a:rPr lang="en-US" dirty="0">
                          <a:latin typeface="Calibri" panose="020F0502020204030204" pitchFamily="34" charset="0"/>
                          <a:cs typeface="Calibri" panose="020F0502020204030204" pitchFamily="34" charset="0"/>
                        </a:rPr>
                        <a:t>500ms</a:t>
                      </a:r>
                    </a:p>
                  </a:txBody>
                  <a:tcPr marT="18000" marB="18000"/>
                </a:tc>
                <a:extLst>
                  <a:ext uri="{0D108BD9-81ED-4DB2-BD59-A6C34878D82A}">
                    <a16:rowId xmlns:a16="http://schemas.microsoft.com/office/drawing/2014/main" val="391455009"/>
                  </a:ext>
                </a:extLst>
              </a:tr>
              <a:tr h="214953">
                <a:tc>
                  <a:txBody>
                    <a:bodyPr/>
                    <a:lstStyle/>
                    <a:p>
                      <a:pPr algn="ctr"/>
                      <a:r>
                        <a:rPr lang="en-US" dirty="0">
                          <a:latin typeface="Calibri" panose="020F0502020204030204" pitchFamily="34" charset="0"/>
                          <a:cs typeface="Calibri" panose="020F0502020204030204" pitchFamily="34" charset="0"/>
                        </a:rPr>
                        <a:t>Cassandra</a:t>
                      </a:r>
                    </a:p>
                  </a:txBody>
                  <a:tcPr marT="18000" marB="18000"/>
                </a:tc>
                <a:tc>
                  <a:txBody>
                    <a:bodyPr/>
                    <a:lstStyle/>
                    <a:p>
                      <a:pPr algn="ctr"/>
                      <a:r>
                        <a:rPr lang="en-US" dirty="0">
                          <a:latin typeface="Calibri" panose="020F0502020204030204" pitchFamily="34" charset="0"/>
                          <a:cs typeface="Calibri" panose="020F0502020204030204" pitchFamily="34" charset="0"/>
                        </a:rPr>
                        <a:t>200ms</a:t>
                      </a:r>
                    </a:p>
                  </a:txBody>
                  <a:tcPr marT="18000" marB="18000"/>
                </a:tc>
                <a:extLst>
                  <a:ext uri="{0D108BD9-81ED-4DB2-BD59-A6C34878D82A}">
                    <a16:rowId xmlns:a16="http://schemas.microsoft.com/office/drawing/2014/main" val="1895835622"/>
                  </a:ext>
                </a:extLst>
              </a:tr>
              <a:tr h="214953">
                <a:tc>
                  <a:txBody>
                    <a:bodyPr/>
                    <a:lstStyle/>
                    <a:p>
                      <a:pPr algn="ctr"/>
                      <a:r>
                        <a:rPr lang="en-US" dirty="0">
                          <a:latin typeface="Calibri" panose="020F0502020204030204" pitchFamily="34" charset="0"/>
                          <a:cs typeface="Calibri" panose="020F0502020204030204" pitchFamily="34" charset="0"/>
                        </a:rPr>
                        <a:t>Amazon S3</a:t>
                      </a:r>
                    </a:p>
                  </a:txBody>
                  <a:tcPr marT="18000" marB="18000"/>
                </a:tc>
                <a:tc>
                  <a:txBody>
                    <a:bodyPr/>
                    <a:lstStyle/>
                    <a:p>
                      <a:pPr algn="ctr"/>
                      <a:r>
                        <a:rPr lang="en-US" dirty="0">
                          <a:latin typeface="Calibri" panose="020F0502020204030204" pitchFamily="34" charset="0"/>
                          <a:cs typeface="Calibri" panose="020F0502020204030204" pitchFamily="34" charset="0"/>
                        </a:rPr>
                        <a:t>12s</a:t>
                      </a:r>
                    </a:p>
                  </a:txBody>
                  <a:tcPr marT="18000" marB="18000"/>
                </a:tc>
                <a:extLst>
                  <a:ext uri="{0D108BD9-81ED-4DB2-BD59-A6C34878D82A}">
                    <a16:rowId xmlns:a16="http://schemas.microsoft.com/office/drawing/2014/main" val="2089271677"/>
                  </a:ext>
                </a:extLst>
              </a:tr>
            </a:tbl>
          </a:graphicData>
        </a:graphic>
      </p:graphicFrame>
      <p:pic>
        <p:nvPicPr>
          <p:cNvPr id="9" name="Picture 8"/>
          <p:cNvPicPr>
            <a:picLocks noChangeAspect="1"/>
          </p:cNvPicPr>
          <p:nvPr/>
        </p:nvPicPr>
        <p:blipFill>
          <a:blip r:embed="rId3"/>
          <a:stretch>
            <a:fillRect/>
          </a:stretch>
        </p:blipFill>
        <p:spPr>
          <a:xfrm>
            <a:off x="8452616" y="849195"/>
            <a:ext cx="497709" cy="640080"/>
          </a:xfrm>
          <a:prstGeom prst="rect">
            <a:avLst/>
          </a:prstGeom>
          <a:ln w="25400">
            <a:solidFill>
              <a:srgbClr val="7889FB"/>
            </a:solidFill>
          </a:ln>
        </p:spPr>
      </p:pic>
      <p:sp>
        <p:nvSpPr>
          <p:cNvPr id="10" name="TextBox 9"/>
          <p:cNvSpPr txBox="1"/>
          <p:nvPr/>
        </p:nvSpPr>
        <p:spPr>
          <a:xfrm>
            <a:off x="5223757" y="790175"/>
            <a:ext cx="3103124"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[Peter </a:t>
            </a:r>
            <a:r>
              <a:rPr lang="en-US" sz="1400" dirty="0" err="1">
                <a:latin typeface="Calibri" panose="020F0502020204030204" pitchFamily="34" charset="0"/>
                <a:cs typeface="Calibri" panose="020F0502020204030204" pitchFamily="34" charset="0"/>
              </a:rPr>
              <a:t>Bailis</a:t>
            </a:r>
            <a:r>
              <a:rPr lang="en-US" sz="1400" dirty="0">
                <a:latin typeface="Calibri" panose="020F0502020204030204" pitchFamily="34" charset="0"/>
                <a:cs typeface="Calibri" panose="020F0502020204030204" pitchFamily="34" charset="0"/>
              </a:rPr>
              <a:t>, Ali </a:t>
            </a:r>
            <a:r>
              <a:rPr lang="en-US" sz="1400" dirty="0" err="1">
                <a:latin typeface="Calibri" panose="020F0502020204030204" pitchFamily="34" charset="0"/>
                <a:cs typeface="Calibri" panose="020F0502020204030204" pitchFamily="34" charset="0"/>
              </a:rPr>
              <a:t>Ghodsi</a:t>
            </a:r>
            <a:r>
              <a:rPr lang="en-US" sz="1400" dirty="0">
                <a:latin typeface="Calibri" panose="020F0502020204030204" pitchFamily="34" charset="0"/>
                <a:cs typeface="Calibri" panose="020F0502020204030204" pitchFamily="34" charset="0"/>
              </a:rPr>
              <a:t>: Eventual consistency today: limitations, extensions, and beyond. </a:t>
            </a:r>
            <a:r>
              <a:rPr lang="en-US" sz="1400" b="1" dirty="0" err="1">
                <a:latin typeface="Calibri" panose="020F0502020204030204" pitchFamily="34" charset="0"/>
                <a:cs typeface="Calibri" panose="020F0502020204030204" pitchFamily="34" charset="0"/>
              </a:rPr>
              <a:t>Commun</a:t>
            </a:r>
            <a:r>
              <a:rPr lang="en-US" sz="1400" b="1" dirty="0">
                <a:latin typeface="Calibri" panose="020F0502020204030204" pitchFamily="34" charset="0"/>
                <a:cs typeface="Calibri" panose="020F0502020204030204" pitchFamily="34" charset="0"/>
              </a:rPr>
              <a:t>. ACM 2013</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9937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Key-Value Stores</a:t>
            </a:r>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2780960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Motivation and Terminology</a:t>
            </a:r>
          </a:p>
        </p:txBody>
      </p:sp>
      <p:sp>
        <p:nvSpPr>
          <p:cNvPr id="6" name="Content Placeholder 5"/>
          <p:cNvSpPr>
            <a:spLocks noGrp="1"/>
          </p:cNvSpPr>
          <p:nvPr>
            <p:ph idx="1"/>
          </p:nvPr>
        </p:nvSpPr>
        <p:spPr/>
        <p:txBody>
          <a:bodyPr/>
          <a:lstStyle/>
          <a:p>
            <a:r>
              <a:rPr lang="en-US" dirty="0"/>
              <a:t>Motivation</a:t>
            </a:r>
          </a:p>
          <a:p>
            <a:pPr lvl="1"/>
            <a:r>
              <a:rPr lang="en-US" b="1" dirty="0">
                <a:solidFill>
                  <a:srgbClr val="7889FB"/>
                </a:solidFill>
              </a:rPr>
              <a:t>Basic key-value mapping via simple API </a:t>
            </a:r>
            <a:r>
              <a:rPr lang="en-US" dirty="0"/>
              <a:t>(more complex data models </a:t>
            </a:r>
            <a:br>
              <a:rPr lang="en-US" dirty="0"/>
            </a:br>
            <a:r>
              <a:rPr lang="en-US" dirty="0"/>
              <a:t>can be mapped to key-value representations)</a:t>
            </a:r>
          </a:p>
          <a:p>
            <a:pPr lvl="1"/>
            <a:r>
              <a:rPr lang="en-US" b="1" dirty="0">
                <a:solidFill>
                  <a:srgbClr val="7889FB"/>
                </a:solidFill>
              </a:rPr>
              <a:t>Reliability at massive scale on commodity HW</a:t>
            </a:r>
            <a:r>
              <a:rPr lang="en-US" dirty="0"/>
              <a:t> (cloud computing)</a:t>
            </a:r>
          </a:p>
          <a:p>
            <a:pPr lvl="1"/>
            <a:endParaRPr lang="en-US" dirty="0"/>
          </a:p>
          <a:p>
            <a:r>
              <a:rPr lang="en-US" dirty="0"/>
              <a:t>System Architecture</a:t>
            </a:r>
          </a:p>
          <a:p>
            <a:pPr lvl="1"/>
            <a:r>
              <a:rPr lang="en-US" b="1" dirty="0">
                <a:solidFill>
                  <a:schemeClr val="accent1"/>
                </a:solidFill>
              </a:rPr>
              <a:t>Key</a:t>
            </a:r>
            <a:r>
              <a:rPr lang="en-US" dirty="0"/>
              <a:t>-value maps, where values </a:t>
            </a:r>
            <a:br>
              <a:rPr lang="en-US" dirty="0"/>
            </a:br>
            <a:r>
              <a:rPr lang="en-US" dirty="0"/>
              <a:t>can be of a variety of data types</a:t>
            </a:r>
          </a:p>
          <a:p>
            <a:pPr lvl="1"/>
            <a:r>
              <a:rPr lang="en-US" dirty="0"/>
              <a:t>APIs for CRUD operations </a:t>
            </a:r>
            <a:br>
              <a:rPr lang="en-US" dirty="0"/>
            </a:br>
            <a:r>
              <a:rPr lang="en-US" dirty="0"/>
              <a:t>(create, read, update, delete)</a:t>
            </a:r>
          </a:p>
          <a:p>
            <a:pPr lvl="1"/>
            <a:r>
              <a:rPr lang="en-US" dirty="0"/>
              <a:t>Scalability via </a:t>
            </a:r>
            <a:r>
              <a:rPr lang="en-US" dirty="0" err="1"/>
              <a:t>sharding</a:t>
            </a:r>
            <a:r>
              <a:rPr lang="en-US" dirty="0"/>
              <a:t> </a:t>
            </a:r>
            <a:br>
              <a:rPr lang="en-US" dirty="0"/>
            </a:br>
            <a:r>
              <a:rPr lang="en-US" dirty="0"/>
              <a:t>(horizontal partitioning) </a:t>
            </a:r>
          </a:p>
          <a:p>
            <a:pPr lvl="1"/>
            <a:endParaRPr lang="en-US" dirty="0"/>
          </a:p>
          <a:p>
            <a:r>
              <a:rPr lang="en-US" dirty="0"/>
              <a:t>Example Systems</a:t>
            </a:r>
          </a:p>
          <a:p>
            <a:pPr lvl="1"/>
            <a:r>
              <a:rPr lang="en-US" b="1" dirty="0">
                <a:solidFill>
                  <a:srgbClr val="7889FB"/>
                </a:solidFill>
              </a:rPr>
              <a:t>Dynamo</a:t>
            </a:r>
            <a:r>
              <a:rPr lang="en-US" dirty="0"/>
              <a:t> (2007, AP) </a:t>
            </a:r>
            <a:r>
              <a:rPr lang="en-AT" dirty="0">
                <a:sym typeface="Wingdings" panose="05000000000000000000" pitchFamily="2" charset="2"/>
              </a:rPr>
              <a:t></a:t>
            </a:r>
            <a:r>
              <a:rPr lang="en-US" dirty="0">
                <a:sym typeface="Wingdings" panose="05000000000000000000" pitchFamily="2" charset="2"/>
              </a:rPr>
              <a:t> </a:t>
            </a:r>
            <a:r>
              <a:rPr lang="en-US" b="1" dirty="0">
                <a:solidFill>
                  <a:srgbClr val="7889FB"/>
                </a:solidFill>
              </a:rPr>
              <a:t>Amazon </a:t>
            </a:r>
            <a:r>
              <a:rPr lang="en-US" b="1" dirty="0" err="1">
                <a:solidFill>
                  <a:srgbClr val="7889FB"/>
                </a:solidFill>
              </a:rPr>
              <a:t>DynamoDB</a:t>
            </a:r>
            <a:r>
              <a:rPr lang="en-US" dirty="0"/>
              <a:t> (2012)</a:t>
            </a:r>
          </a:p>
          <a:p>
            <a:pPr lvl="1"/>
            <a:r>
              <a:rPr lang="en-US" b="1" dirty="0" err="1">
                <a:solidFill>
                  <a:srgbClr val="7889FB"/>
                </a:solidFill>
              </a:rPr>
              <a:t>Redis</a:t>
            </a:r>
            <a:r>
              <a:rPr lang="en-US" dirty="0"/>
              <a:t> (2009, CP/AP)</a:t>
            </a:r>
          </a:p>
        </p:txBody>
      </p:sp>
      <p:sp>
        <p:nvSpPr>
          <p:cNvPr id="7" name="Text Placeholder 6"/>
          <p:cNvSpPr>
            <a:spLocks noGrp="1"/>
          </p:cNvSpPr>
          <p:nvPr>
            <p:ph type="body" sz="quarter" idx="14"/>
          </p:nvPr>
        </p:nvSpPr>
        <p:spPr/>
        <p:txBody>
          <a:bodyPr>
            <a:normAutofit lnSpcReduction="10000"/>
          </a:bodyPr>
          <a:lstStyle/>
          <a:p>
            <a:r>
              <a:rPr lang="en-US" dirty="0"/>
              <a:t>Key-Value Stores</a:t>
            </a:r>
          </a:p>
        </p:txBody>
      </p:sp>
      <p:pic>
        <p:nvPicPr>
          <p:cNvPr id="2" name="Picture 1"/>
          <p:cNvPicPr>
            <a:picLocks noChangeAspect="1"/>
          </p:cNvPicPr>
          <p:nvPr/>
        </p:nvPicPr>
        <p:blipFill>
          <a:blip r:embed="rId3"/>
          <a:stretch>
            <a:fillRect/>
          </a:stretch>
        </p:blipFill>
        <p:spPr>
          <a:xfrm>
            <a:off x="3822347" y="6271576"/>
            <a:ext cx="1228685" cy="4006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0033" y="6156253"/>
            <a:ext cx="642207" cy="581918"/>
          </a:xfrm>
          <a:prstGeom prst="rect">
            <a:avLst/>
          </a:prstGeom>
        </p:spPr>
      </p:pic>
      <p:sp>
        <p:nvSpPr>
          <p:cNvPr id="4" name="TextBox 3"/>
          <p:cNvSpPr txBox="1"/>
          <p:nvPr/>
        </p:nvSpPr>
        <p:spPr>
          <a:xfrm>
            <a:off x="6420257" y="5754470"/>
            <a:ext cx="1893308"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[Giuseppe </a:t>
            </a:r>
            <a:r>
              <a:rPr lang="en-US" sz="1400" dirty="0" err="1">
                <a:latin typeface="Calibri" panose="020F0502020204030204" pitchFamily="34" charset="0"/>
                <a:cs typeface="Calibri" panose="020F0502020204030204" pitchFamily="34" charset="0"/>
              </a:rPr>
              <a:t>DeCandia</a:t>
            </a:r>
            <a:r>
              <a:rPr lang="en-US" sz="1400" dirty="0">
                <a:latin typeface="Calibri" panose="020F0502020204030204" pitchFamily="34" charset="0"/>
                <a:cs typeface="Calibri" panose="020F0502020204030204" pitchFamily="34" charset="0"/>
              </a:rPr>
              <a:t> et al: Dynamo: amazon's highly available </a:t>
            </a:r>
            <a:r>
              <a:rPr lang="en-US" sz="1400" b="1" dirty="0">
                <a:solidFill>
                  <a:schemeClr val="accent1"/>
                </a:solidFill>
                <a:latin typeface="Calibri" panose="020F0502020204030204" pitchFamily="34" charset="0"/>
                <a:cs typeface="Calibri" panose="020F0502020204030204" pitchFamily="34" charset="0"/>
              </a:rPr>
              <a:t>key-value store</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SOSP 2007</a:t>
            </a:r>
            <a:r>
              <a:rPr lang="en-US" sz="1400" dirty="0">
                <a:latin typeface="Calibri" panose="020F0502020204030204" pitchFamily="34" charset="0"/>
                <a:cs typeface="Calibri" panose="020F0502020204030204" pitchFamily="34" charset="0"/>
              </a:rPr>
              <a:t>]</a:t>
            </a:r>
          </a:p>
        </p:txBody>
      </p:sp>
      <p:pic>
        <p:nvPicPr>
          <p:cNvPr id="10" name="Picture 9"/>
          <p:cNvPicPr>
            <a:picLocks noChangeAspect="1"/>
          </p:cNvPicPr>
          <p:nvPr/>
        </p:nvPicPr>
        <p:blipFill>
          <a:blip r:embed="rId5"/>
          <a:stretch>
            <a:fillRect/>
          </a:stretch>
        </p:blipFill>
        <p:spPr>
          <a:xfrm>
            <a:off x="8420245" y="5909938"/>
            <a:ext cx="497709" cy="640080"/>
          </a:xfrm>
          <a:prstGeom prst="rect">
            <a:avLst/>
          </a:prstGeom>
          <a:ln w="25400">
            <a:solidFill>
              <a:srgbClr val="7889FB"/>
            </a:solidFill>
          </a:ln>
        </p:spPr>
      </p:pic>
      <p:sp>
        <p:nvSpPr>
          <p:cNvPr id="11" name="Rectangle 10"/>
          <p:cNvSpPr/>
          <p:nvPr/>
        </p:nvSpPr>
        <p:spPr>
          <a:xfrm>
            <a:off x="4669276" y="2996535"/>
            <a:ext cx="1118681" cy="4280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users:1:a</a:t>
            </a:r>
          </a:p>
        </p:txBody>
      </p:sp>
      <p:cxnSp>
        <p:nvCxnSpPr>
          <p:cNvPr id="12" name="Straight Arrow Connector 11"/>
          <p:cNvCxnSpPr/>
          <p:nvPr/>
        </p:nvCxnSpPr>
        <p:spPr>
          <a:xfrm flipH="1">
            <a:off x="4552802" y="4031069"/>
            <a:ext cx="4219025" cy="0"/>
          </a:xfrm>
          <a:prstGeom prst="straightConnector1">
            <a:avLst/>
          </a:prstGeom>
          <a:ln w="19050">
            <a:solidFill>
              <a:schemeClr val="tx1"/>
            </a:solidFill>
            <a:prstDash val="dash"/>
            <a:tailEnd type="none" w="med"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992240" y="2996536"/>
            <a:ext cx="2782830" cy="428016"/>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tx1"/>
                </a:solidFill>
                <a:latin typeface="Consolas" panose="020B0609020204030204" pitchFamily="49" charset="0"/>
                <a:cs typeface="Calibri" panose="020F0502020204030204" pitchFamily="34" charset="0"/>
              </a:rPr>
              <a:t>“</a:t>
            </a:r>
            <a:r>
              <a:rPr lang="en-US" sz="1500" dirty="0" err="1">
                <a:solidFill>
                  <a:schemeClr val="tx1"/>
                </a:solidFill>
                <a:latin typeface="Consolas" panose="020B0609020204030204" pitchFamily="49" charset="0"/>
                <a:cs typeface="Calibri" panose="020F0502020204030204" pitchFamily="34" charset="0"/>
              </a:rPr>
              <a:t>Inffeldgasse</a:t>
            </a:r>
            <a:r>
              <a:rPr lang="en-US" sz="1500" dirty="0">
                <a:solidFill>
                  <a:schemeClr val="tx1"/>
                </a:solidFill>
                <a:latin typeface="Consolas" panose="020B0609020204030204" pitchFamily="49" charset="0"/>
                <a:cs typeface="Calibri" panose="020F0502020204030204" pitchFamily="34" charset="0"/>
              </a:rPr>
              <a:t> 13, Graz”</a:t>
            </a:r>
          </a:p>
        </p:txBody>
      </p:sp>
      <p:sp>
        <p:nvSpPr>
          <p:cNvPr id="14" name="Rectangle 13"/>
          <p:cNvSpPr/>
          <p:nvPr/>
        </p:nvSpPr>
        <p:spPr>
          <a:xfrm>
            <a:off x="4656306" y="3499130"/>
            <a:ext cx="1125165" cy="4280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users:1:b</a:t>
            </a:r>
          </a:p>
        </p:txBody>
      </p:sp>
      <p:sp>
        <p:nvSpPr>
          <p:cNvPr id="15" name="Rectangle 14"/>
          <p:cNvSpPr/>
          <p:nvPr/>
        </p:nvSpPr>
        <p:spPr>
          <a:xfrm>
            <a:off x="5988997" y="3499132"/>
            <a:ext cx="2782830" cy="428016"/>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tx1"/>
                </a:solidFill>
                <a:latin typeface="Consolas" panose="020B0609020204030204" pitchFamily="49" charset="0"/>
                <a:cs typeface="Calibri" panose="020F0502020204030204" pitchFamily="34" charset="0"/>
              </a:rPr>
              <a:t>“[12, 34, 45, 67, 89]”</a:t>
            </a:r>
          </a:p>
        </p:txBody>
      </p:sp>
      <p:sp>
        <p:nvSpPr>
          <p:cNvPr id="18" name="Rectangle 17"/>
          <p:cNvSpPr/>
          <p:nvPr/>
        </p:nvSpPr>
        <p:spPr>
          <a:xfrm>
            <a:off x="4675760" y="4160614"/>
            <a:ext cx="1118681" cy="4280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users:2:a</a:t>
            </a:r>
          </a:p>
        </p:txBody>
      </p:sp>
      <p:sp>
        <p:nvSpPr>
          <p:cNvPr id="19" name="Rectangle 18"/>
          <p:cNvSpPr/>
          <p:nvPr/>
        </p:nvSpPr>
        <p:spPr>
          <a:xfrm>
            <a:off x="5998724" y="4160615"/>
            <a:ext cx="2782830" cy="428016"/>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tx1"/>
                </a:solidFill>
                <a:latin typeface="Consolas" panose="020B0609020204030204" pitchFamily="49" charset="0"/>
                <a:cs typeface="Calibri" panose="020F0502020204030204" pitchFamily="34" charset="0"/>
              </a:rPr>
              <a:t>“</a:t>
            </a:r>
            <a:r>
              <a:rPr lang="en-US" sz="1500" dirty="0" err="1">
                <a:solidFill>
                  <a:schemeClr val="tx1"/>
                </a:solidFill>
                <a:latin typeface="Consolas" panose="020B0609020204030204" pitchFamily="49" charset="0"/>
                <a:cs typeface="Calibri" panose="020F0502020204030204" pitchFamily="34" charset="0"/>
              </a:rPr>
              <a:t>Mandellstraße</a:t>
            </a:r>
            <a:r>
              <a:rPr lang="en-US" sz="1500" dirty="0">
                <a:solidFill>
                  <a:schemeClr val="tx1"/>
                </a:solidFill>
                <a:latin typeface="Consolas" panose="020B0609020204030204" pitchFamily="49" charset="0"/>
                <a:cs typeface="Calibri" panose="020F0502020204030204" pitchFamily="34" charset="0"/>
              </a:rPr>
              <a:t> 12, Graz”</a:t>
            </a:r>
          </a:p>
        </p:txBody>
      </p:sp>
      <p:sp>
        <p:nvSpPr>
          <p:cNvPr id="20" name="Rectangle 19"/>
          <p:cNvSpPr/>
          <p:nvPr/>
        </p:nvSpPr>
        <p:spPr>
          <a:xfrm>
            <a:off x="4662790" y="4663209"/>
            <a:ext cx="1125165" cy="4280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users:2:b</a:t>
            </a:r>
          </a:p>
        </p:txBody>
      </p:sp>
      <p:sp>
        <p:nvSpPr>
          <p:cNvPr id="21" name="Rectangle 20"/>
          <p:cNvSpPr/>
          <p:nvPr/>
        </p:nvSpPr>
        <p:spPr>
          <a:xfrm>
            <a:off x="5995481" y="4663211"/>
            <a:ext cx="2782830" cy="428016"/>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tx1"/>
                </a:solidFill>
                <a:latin typeface="Consolas" panose="020B0609020204030204" pitchFamily="49" charset="0"/>
                <a:cs typeface="Calibri" panose="020F0502020204030204" pitchFamily="34" charset="0"/>
              </a:rPr>
              <a:t>“[12, 212, 3212, 43212]”</a:t>
            </a:r>
          </a:p>
        </p:txBody>
      </p:sp>
    </p:spTree>
    <p:extLst>
      <p:ext uri="{BB962C8B-B14F-4D97-AF65-F5344CB8AC3E}">
        <p14:creationId xmlns:p14="http://schemas.microsoft.com/office/powerpoint/2010/main" val="204974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3" grpId="0" animBg="1"/>
      <p:bldP spid="14" grpId="0" animBg="1"/>
      <p:bldP spid="15"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Systems</a:t>
            </a:r>
          </a:p>
        </p:txBody>
      </p:sp>
      <p:sp>
        <p:nvSpPr>
          <p:cNvPr id="3" name="Content Placeholder 2"/>
          <p:cNvSpPr>
            <a:spLocks noGrp="1"/>
          </p:cNvSpPr>
          <p:nvPr>
            <p:ph idx="1"/>
          </p:nvPr>
        </p:nvSpPr>
        <p:spPr/>
        <p:txBody>
          <a:bodyPr/>
          <a:lstStyle/>
          <a:p>
            <a:r>
              <a:rPr lang="en-US" dirty="0" err="1"/>
              <a:t>Redis</a:t>
            </a:r>
            <a:r>
              <a:rPr lang="en-US" dirty="0"/>
              <a:t> Data Types</a:t>
            </a:r>
          </a:p>
          <a:p>
            <a:pPr lvl="1"/>
            <a:r>
              <a:rPr lang="en-US" dirty="0" err="1"/>
              <a:t>Redis</a:t>
            </a:r>
            <a:r>
              <a:rPr lang="en-US" dirty="0"/>
              <a:t> is not a plain KV-store, but “data structure server” with</a:t>
            </a:r>
            <a:br>
              <a:rPr lang="en-US" dirty="0"/>
            </a:br>
            <a:r>
              <a:rPr lang="en-US" dirty="0"/>
              <a:t>persistent log (</a:t>
            </a:r>
            <a:r>
              <a:rPr lang="en-US" b="1" dirty="0" err="1"/>
              <a:t>appendfsync</a:t>
            </a:r>
            <a:r>
              <a:rPr lang="en-US" b="1" dirty="0"/>
              <a:t> no/</a:t>
            </a:r>
            <a:r>
              <a:rPr lang="en-US" b="1" dirty="0" err="1"/>
              <a:t>everysec</a:t>
            </a:r>
            <a:r>
              <a:rPr lang="en-US" b="1" dirty="0"/>
              <a:t>/always</a:t>
            </a:r>
            <a:r>
              <a:rPr lang="en-US" dirty="0"/>
              <a:t>)</a:t>
            </a:r>
          </a:p>
          <a:p>
            <a:pPr lvl="1"/>
            <a:r>
              <a:rPr lang="en-US" b="1" dirty="0">
                <a:solidFill>
                  <a:srgbClr val="7889FB"/>
                </a:solidFill>
              </a:rPr>
              <a:t>Key:</a:t>
            </a:r>
            <a:r>
              <a:rPr lang="en-US" dirty="0"/>
              <a:t> ASCII string (max 512MB, common key schemes: comment:1234:reply.to)</a:t>
            </a:r>
          </a:p>
          <a:p>
            <a:pPr lvl="1"/>
            <a:r>
              <a:rPr lang="en-US" b="1" dirty="0">
                <a:solidFill>
                  <a:srgbClr val="7889FB"/>
                </a:solidFill>
              </a:rPr>
              <a:t>Values:</a:t>
            </a:r>
            <a:r>
              <a:rPr lang="en-US" dirty="0"/>
              <a:t> strings, lists, sets, sorted sets, hashes (map of string-string), </a:t>
            </a:r>
            <a:r>
              <a:rPr lang="en-US" dirty="0" err="1"/>
              <a:t>etc</a:t>
            </a:r>
            <a:endParaRPr lang="en-US" dirty="0"/>
          </a:p>
          <a:p>
            <a:pPr lvl="1"/>
            <a:endParaRPr lang="en-US" sz="700" dirty="0"/>
          </a:p>
          <a:p>
            <a:r>
              <a:rPr lang="en-US" dirty="0" err="1"/>
              <a:t>Redis</a:t>
            </a:r>
            <a:r>
              <a:rPr lang="en-US" dirty="0"/>
              <a:t> APIs</a:t>
            </a:r>
          </a:p>
          <a:p>
            <a:pPr lvl="1"/>
            <a:r>
              <a:rPr lang="en-US" b="1" dirty="0">
                <a:solidFill>
                  <a:schemeClr val="accent1"/>
                </a:solidFill>
              </a:rPr>
              <a:t>SET/GET/DEL:</a:t>
            </a:r>
            <a:r>
              <a:rPr lang="en-US" dirty="0"/>
              <a:t> insert a key-value pair, lookup value by key, or delete by key</a:t>
            </a:r>
          </a:p>
          <a:p>
            <a:pPr lvl="1"/>
            <a:r>
              <a:rPr lang="en-US" b="1" dirty="0">
                <a:solidFill>
                  <a:schemeClr val="accent1"/>
                </a:solidFill>
              </a:rPr>
              <a:t>MSET/MGET:</a:t>
            </a:r>
            <a:r>
              <a:rPr lang="en-US" dirty="0"/>
              <a:t> insert or lookup multiple keys at once </a:t>
            </a:r>
          </a:p>
          <a:p>
            <a:pPr lvl="1"/>
            <a:r>
              <a:rPr lang="en-US" b="1" dirty="0">
                <a:solidFill>
                  <a:schemeClr val="accent1"/>
                </a:solidFill>
              </a:rPr>
              <a:t>INCRBY/DECBY:</a:t>
            </a:r>
            <a:r>
              <a:rPr lang="en-US" dirty="0"/>
              <a:t> increment/decrement counters </a:t>
            </a:r>
          </a:p>
          <a:p>
            <a:pPr lvl="1"/>
            <a:r>
              <a:rPr lang="en-US" dirty="0"/>
              <a:t>Others: EXISTS, LPUSH, LPOP, LRANGE, LTRIM, LLEN, </a:t>
            </a:r>
            <a:r>
              <a:rPr lang="en-US" dirty="0" err="1"/>
              <a:t>etc</a:t>
            </a:r>
            <a:endParaRPr lang="en-US" dirty="0"/>
          </a:p>
          <a:p>
            <a:pPr lvl="1"/>
            <a:endParaRPr lang="en-US" sz="700" dirty="0"/>
          </a:p>
          <a:p>
            <a:r>
              <a:rPr lang="en-US" dirty="0"/>
              <a:t>Other systems</a:t>
            </a:r>
          </a:p>
          <a:p>
            <a:pPr lvl="1"/>
            <a:r>
              <a:rPr lang="en-US" dirty="0"/>
              <a:t>Classic KV stores (AP): </a:t>
            </a:r>
            <a:r>
              <a:rPr lang="en-US" b="1" dirty="0" err="1">
                <a:solidFill>
                  <a:srgbClr val="7889FB"/>
                </a:solidFill>
              </a:rPr>
              <a:t>Riak</a:t>
            </a:r>
            <a:r>
              <a:rPr lang="en-US" dirty="0"/>
              <a:t>, </a:t>
            </a:r>
            <a:r>
              <a:rPr lang="en-US" b="1" dirty="0">
                <a:solidFill>
                  <a:srgbClr val="7889FB"/>
                </a:solidFill>
              </a:rPr>
              <a:t>Aerospike</a:t>
            </a:r>
            <a:r>
              <a:rPr lang="en-US" dirty="0"/>
              <a:t>, </a:t>
            </a:r>
            <a:r>
              <a:rPr lang="en-US" b="1" dirty="0">
                <a:solidFill>
                  <a:srgbClr val="7889FB"/>
                </a:solidFill>
              </a:rPr>
              <a:t>Voldemort</a:t>
            </a:r>
            <a:r>
              <a:rPr lang="en-US" dirty="0"/>
              <a:t>, </a:t>
            </a:r>
            <a:br>
              <a:rPr lang="en-US" dirty="0"/>
            </a:br>
            <a:r>
              <a:rPr lang="en-US" b="1" dirty="0" err="1">
                <a:solidFill>
                  <a:srgbClr val="7889FB"/>
                </a:solidFill>
              </a:rPr>
              <a:t>LevelDB</a:t>
            </a:r>
            <a:r>
              <a:rPr lang="en-US" dirty="0"/>
              <a:t>, </a:t>
            </a:r>
            <a:r>
              <a:rPr lang="en-US" b="1" dirty="0" err="1">
                <a:solidFill>
                  <a:srgbClr val="7889FB"/>
                </a:solidFill>
              </a:rPr>
              <a:t>RocksDB</a:t>
            </a:r>
            <a:r>
              <a:rPr lang="en-US" dirty="0"/>
              <a:t>, </a:t>
            </a:r>
            <a:r>
              <a:rPr lang="en-US" b="1" dirty="0" err="1">
                <a:solidFill>
                  <a:srgbClr val="7889FB"/>
                </a:solidFill>
              </a:rPr>
              <a:t>FoundationDB</a:t>
            </a:r>
            <a:r>
              <a:rPr lang="en-US" dirty="0"/>
              <a:t>, </a:t>
            </a:r>
            <a:r>
              <a:rPr lang="en-US" b="1" dirty="0" err="1">
                <a:solidFill>
                  <a:srgbClr val="7889FB"/>
                </a:solidFill>
              </a:rPr>
              <a:t>Memcached</a:t>
            </a:r>
            <a:endParaRPr lang="en-US" b="1" dirty="0">
              <a:solidFill>
                <a:srgbClr val="7889FB"/>
              </a:solidFill>
            </a:endParaRPr>
          </a:p>
          <a:p>
            <a:pPr lvl="1"/>
            <a:r>
              <a:rPr lang="en-US" dirty="0"/>
              <a:t>Wide-column stores: </a:t>
            </a:r>
            <a:r>
              <a:rPr lang="en-US" b="1" dirty="0">
                <a:solidFill>
                  <a:srgbClr val="7889FB"/>
                </a:solidFill>
              </a:rPr>
              <a:t>Google </a:t>
            </a:r>
            <a:r>
              <a:rPr lang="en-US" b="1" dirty="0" err="1">
                <a:solidFill>
                  <a:srgbClr val="7889FB"/>
                </a:solidFill>
              </a:rPr>
              <a:t>BigTable</a:t>
            </a:r>
            <a:r>
              <a:rPr lang="en-US" dirty="0"/>
              <a:t> (CP), </a:t>
            </a:r>
            <a:br>
              <a:rPr lang="en-US" dirty="0"/>
            </a:br>
            <a:r>
              <a:rPr lang="en-US" b="1" dirty="0">
                <a:solidFill>
                  <a:srgbClr val="7889FB"/>
                </a:solidFill>
              </a:rPr>
              <a:t>Apache </a:t>
            </a:r>
            <a:r>
              <a:rPr lang="en-US" b="1" dirty="0" err="1">
                <a:solidFill>
                  <a:srgbClr val="7889FB"/>
                </a:solidFill>
              </a:rPr>
              <a:t>HBase</a:t>
            </a:r>
            <a:r>
              <a:rPr lang="en-US" dirty="0"/>
              <a:t> (CP), </a:t>
            </a:r>
            <a:r>
              <a:rPr lang="en-US" b="1" dirty="0">
                <a:solidFill>
                  <a:srgbClr val="7889FB"/>
                </a:solidFill>
              </a:rPr>
              <a:t>Apache Cassandra</a:t>
            </a:r>
            <a:r>
              <a:rPr lang="en-US" dirty="0"/>
              <a:t> (AP) </a:t>
            </a:r>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Key-Value Stores</a:t>
            </a:r>
          </a:p>
        </p:txBody>
      </p:sp>
      <p:pic>
        <p:nvPicPr>
          <p:cNvPr id="5" name="Picture 4"/>
          <p:cNvPicPr>
            <a:picLocks noChangeAspect="1"/>
          </p:cNvPicPr>
          <p:nvPr/>
        </p:nvPicPr>
        <p:blipFill>
          <a:blip r:embed="rId3"/>
          <a:stretch>
            <a:fillRect/>
          </a:stretch>
        </p:blipFill>
        <p:spPr>
          <a:xfrm>
            <a:off x="7689269" y="1433297"/>
            <a:ext cx="1228685" cy="400658"/>
          </a:xfrm>
          <a:prstGeom prst="rect">
            <a:avLst/>
          </a:prstGeom>
        </p:spPr>
      </p:pic>
      <p:pic>
        <p:nvPicPr>
          <p:cNvPr id="7" name="Picture 6"/>
          <p:cNvPicPr>
            <a:picLocks noChangeAspect="1"/>
          </p:cNvPicPr>
          <p:nvPr/>
        </p:nvPicPr>
        <p:blipFill>
          <a:blip r:embed="rId4"/>
          <a:stretch>
            <a:fillRect/>
          </a:stretch>
        </p:blipFill>
        <p:spPr>
          <a:xfrm>
            <a:off x="6873871" y="6201464"/>
            <a:ext cx="540000" cy="540000"/>
          </a:xfrm>
          <a:prstGeom prst="rect">
            <a:avLst/>
          </a:prstGeom>
        </p:spPr>
      </p:pic>
      <p:pic>
        <p:nvPicPr>
          <p:cNvPr id="8" name="Picture 7"/>
          <p:cNvPicPr>
            <a:picLocks noChangeAspect="1"/>
          </p:cNvPicPr>
          <p:nvPr/>
        </p:nvPicPr>
        <p:blipFill>
          <a:blip r:embed="rId5"/>
          <a:stretch>
            <a:fillRect/>
          </a:stretch>
        </p:blipFill>
        <p:spPr>
          <a:xfrm>
            <a:off x="6132206" y="4961563"/>
            <a:ext cx="986934" cy="335558"/>
          </a:xfrm>
          <a:prstGeom prst="rect">
            <a:avLst/>
          </a:prstGeom>
        </p:spPr>
      </p:pic>
      <p:pic>
        <p:nvPicPr>
          <p:cNvPr id="9" name="Picture 8"/>
          <p:cNvPicPr>
            <a:picLocks noChangeAspect="1"/>
          </p:cNvPicPr>
          <p:nvPr/>
        </p:nvPicPr>
        <p:blipFill>
          <a:blip r:embed="rId6"/>
          <a:stretch>
            <a:fillRect/>
          </a:stretch>
        </p:blipFill>
        <p:spPr>
          <a:xfrm>
            <a:off x="7233289" y="4901629"/>
            <a:ext cx="540000" cy="540000"/>
          </a:xfrm>
          <a:prstGeom prst="rect">
            <a:avLst/>
          </a:prstGeom>
        </p:spPr>
      </p:pic>
      <p:pic>
        <p:nvPicPr>
          <p:cNvPr id="10" name="Picture 9"/>
          <p:cNvPicPr>
            <a:picLocks noChangeAspect="1"/>
          </p:cNvPicPr>
          <p:nvPr/>
        </p:nvPicPr>
        <p:blipFill>
          <a:blip r:embed="rId7"/>
          <a:stretch>
            <a:fillRect/>
          </a:stretch>
        </p:blipFill>
        <p:spPr>
          <a:xfrm>
            <a:off x="7057235" y="5545470"/>
            <a:ext cx="1317074" cy="540000"/>
          </a:xfrm>
          <a:prstGeom prst="rect">
            <a:avLst/>
          </a:prstGeom>
        </p:spPr>
      </p:pic>
      <p:pic>
        <p:nvPicPr>
          <p:cNvPr id="11" name="Picture 10"/>
          <p:cNvPicPr>
            <a:picLocks noChangeAspect="1"/>
          </p:cNvPicPr>
          <p:nvPr/>
        </p:nvPicPr>
        <p:blipFill rotWithShape="1">
          <a:blip r:embed="rId8"/>
          <a:srcRect l="17319" t="15594" r="15277" b="8353"/>
          <a:stretch/>
        </p:blipFill>
        <p:spPr>
          <a:xfrm>
            <a:off x="8340748" y="5483135"/>
            <a:ext cx="678857" cy="540000"/>
          </a:xfrm>
          <a:prstGeom prst="rect">
            <a:avLst/>
          </a:prstGeom>
        </p:spPr>
      </p:pic>
      <p:pic>
        <p:nvPicPr>
          <p:cNvPr id="12" name="Picture 11"/>
          <p:cNvPicPr>
            <a:picLocks noChangeAspect="1"/>
          </p:cNvPicPr>
          <p:nvPr/>
        </p:nvPicPr>
        <p:blipFill rotWithShape="1">
          <a:blip r:embed="rId9"/>
          <a:srcRect t="31057" b="31605"/>
          <a:stretch/>
        </p:blipFill>
        <p:spPr>
          <a:xfrm>
            <a:off x="7904922" y="4855857"/>
            <a:ext cx="1126055" cy="420436"/>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81976" y="5519253"/>
            <a:ext cx="623077" cy="540000"/>
          </a:xfrm>
          <a:prstGeom prst="rect">
            <a:avLst/>
          </a:prstGeom>
        </p:spPr>
      </p:pic>
      <p:pic>
        <p:nvPicPr>
          <p:cNvPr id="14" name="Picture 13"/>
          <p:cNvPicPr>
            <a:picLocks noChangeAspect="1"/>
          </p:cNvPicPr>
          <p:nvPr/>
        </p:nvPicPr>
        <p:blipFill rotWithShape="1">
          <a:blip r:embed="rId11"/>
          <a:srcRect l="20894" t="39447" r="19873" b="35362"/>
          <a:stretch/>
        </p:blipFill>
        <p:spPr>
          <a:xfrm>
            <a:off x="5653528" y="6296925"/>
            <a:ext cx="1122176" cy="357936"/>
          </a:xfrm>
          <a:prstGeom prst="rect">
            <a:avLst/>
          </a:prstGeom>
        </p:spPr>
      </p:pic>
      <p:pic>
        <p:nvPicPr>
          <p:cNvPr id="15" name="Picture 14"/>
          <p:cNvPicPr>
            <a:picLocks noChangeAspect="1"/>
          </p:cNvPicPr>
          <p:nvPr/>
        </p:nvPicPr>
        <p:blipFill>
          <a:blip r:embed="rId12"/>
          <a:stretch>
            <a:fillRect/>
          </a:stretch>
        </p:blipFill>
        <p:spPr>
          <a:xfrm>
            <a:off x="7519579" y="6192179"/>
            <a:ext cx="804131" cy="540000"/>
          </a:xfrm>
          <a:prstGeom prst="rect">
            <a:avLst/>
          </a:prstGeom>
        </p:spPr>
      </p:pic>
      <p:pic>
        <p:nvPicPr>
          <p:cNvPr id="17" name="Picture 16"/>
          <p:cNvPicPr>
            <a:picLocks noChangeAspect="1"/>
          </p:cNvPicPr>
          <p:nvPr/>
        </p:nvPicPr>
        <p:blipFill>
          <a:blip r:embed="rId13"/>
          <a:stretch>
            <a:fillRect/>
          </a:stretch>
        </p:blipFill>
        <p:spPr>
          <a:xfrm>
            <a:off x="8353218" y="6136057"/>
            <a:ext cx="668624" cy="616620"/>
          </a:xfrm>
          <a:prstGeom prst="rect">
            <a:avLst/>
          </a:prstGeom>
        </p:spPr>
      </p:pic>
    </p:spTree>
    <p:extLst>
      <p:ext uri="{BB962C8B-B14F-4D97-AF65-F5344CB8AC3E}">
        <p14:creationId xmlns:p14="http://schemas.microsoft.com/office/powerpoint/2010/main" val="327747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Log-structured Merge Trees</a:t>
            </a:r>
          </a:p>
        </p:txBody>
      </p:sp>
      <p:sp>
        <p:nvSpPr>
          <p:cNvPr id="3" name="Content Placeholder 2"/>
          <p:cNvSpPr>
            <a:spLocks noGrp="1"/>
          </p:cNvSpPr>
          <p:nvPr>
            <p:ph idx="1"/>
          </p:nvPr>
        </p:nvSpPr>
        <p:spPr/>
        <p:txBody>
          <a:bodyPr/>
          <a:lstStyle/>
          <a:p>
            <a:r>
              <a:rPr lang="en-US" dirty="0"/>
              <a:t>LSM Overview</a:t>
            </a:r>
          </a:p>
          <a:p>
            <a:pPr lvl="1"/>
            <a:r>
              <a:rPr lang="en-US" dirty="0"/>
              <a:t>Many KV-stores rely on LSM-trees as their storage engine </a:t>
            </a:r>
            <a:br>
              <a:rPr lang="en-US" dirty="0"/>
            </a:br>
            <a:r>
              <a:rPr lang="en-US" dirty="0"/>
              <a:t>(e.g., </a:t>
            </a:r>
            <a:r>
              <a:rPr lang="en-US" b="1" dirty="0" err="1">
                <a:solidFill>
                  <a:srgbClr val="7889FB"/>
                </a:solidFill>
              </a:rPr>
              <a:t>BigTable</a:t>
            </a:r>
            <a:r>
              <a:rPr lang="en-US" dirty="0"/>
              <a:t>, </a:t>
            </a:r>
            <a:r>
              <a:rPr lang="en-US" b="1" dirty="0" err="1">
                <a:solidFill>
                  <a:srgbClr val="7889FB"/>
                </a:solidFill>
              </a:rPr>
              <a:t>DynamoDB</a:t>
            </a:r>
            <a:r>
              <a:rPr lang="en-US" dirty="0"/>
              <a:t>, </a:t>
            </a:r>
            <a:r>
              <a:rPr lang="en-US" b="1" dirty="0" err="1">
                <a:solidFill>
                  <a:srgbClr val="7889FB"/>
                </a:solidFill>
              </a:rPr>
              <a:t>LevelDB</a:t>
            </a:r>
            <a:r>
              <a:rPr lang="en-US" dirty="0"/>
              <a:t>, </a:t>
            </a:r>
            <a:r>
              <a:rPr lang="en-US" b="1" dirty="0" err="1">
                <a:solidFill>
                  <a:srgbClr val="7889FB"/>
                </a:solidFill>
              </a:rPr>
              <a:t>Riak</a:t>
            </a:r>
            <a:r>
              <a:rPr lang="en-US" dirty="0"/>
              <a:t>, </a:t>
            </a:r>
            <a:r>
              <a:rPr lang="en-US" b="1" dirty="0" err="1">
                <a:solidFill>
                  <a:srgbClr val="7889FB"/>
                </a:solidFill>
              </a:rPr>
              <a:t>RocksDB</a:t>
            </a:r>
            <a:r>
              <a:rPr lang="en-US" dirty="0"/>
              <a:t>, </a:t>
            </a:r>
            <a:r>
              <a:rPr lang="en-US" b="1" dirty="0">
                <a:solidFill>
                  <a:srgbClr val="7889FB"/>
                </a:solidFill>
              </a:rPr>
              <a:t>Cassandra</a:t>
            </a:r>
            <a:r>
              <a:rPr lang="en-US" dirty="0"/>
              <a:t>, </a:t>
            </a:r>
            <a:r>
              <a:rPr lang="en-US" b="1" dirty="0" err="1">
                <a:solidFill>
                  <a:srgbClr val="7889FB"/>
                </a:solidFill>
              </a:rPr>
              <a:t>HBase</a:t>
            </a:r>
            <a:r>
              <a:rPr lang="en-US" dirty="0"/>
              <a:t>)</a:t>
            </a:r>
          </a:p>
          <a:p>
            <a:pPr lvl="1"/>
            <a:r>
              <a:rPr lang="en-US" b="1" dirty="0">
                <a:solidFill>
                  <a:schemeClr val="accent1"/>
                </a:solidFill>
              </a:rPr>
              <a:t>Approach: </a:t>
            </a:r>
            <a:r>
              <a:rPr lang="en-US" dirty="0"/>
              <a:t>Buffers writes in memory, flushes data as sorted runs to storage, </a:t>
            </a:r>
            <a:br>
              <a:rPr lang="en-US" dirty="0"/>
            </a:br>
            <a:r>
              <a:rPr lang="en-US" dirty="0"/>
              <a:t>merges runs into larger runs of next level (compaction)</a:t>
            </a:r>
          </a:p>
          <a:p>
            <a:pPr lvl="1"/>
            <a:endParaRPr lang="en-US" sz="700" dirty="0"/>
          </a:p>
          <a:p>
            <a:r>
              <a:rPr lang="en-US" dirty="0"/>
              <a:t>System Architecture </a:t>
            </a:r>
          </a:p>
          <a:p>
            <a:pPr lvl="1"/>
            <a:r>
              <a:rPr lang="en-US" dirty="0"/>
              <a:t>Writes in C0</a:t>
            </a:r>
          </a:p>
          <a:p>
            <a:pPr lvl="1"/>
            <a:r>
              <a:rPr lang="en-US" dirty="0"/>
              <a:t>Reads against </a:t>
            </a:r>
            <a:br>
              <a:rPr lang="en-US" dirty="0"/>
            </a:br>
            <a:r>
              <a:rPr lang="en-US" dirty="0"/>
              <a:t>C0 and C1 (w/ </a:t>
            </a:r>
            <a:br>
              <a:rPr lang="en-US" dirty="0"/>
            </a:br>
            <a:r>
              <a:rPr lang="en-US" dirty="0"/>
              <a:t>buffer for C1)</a:t>
            </a:r>
          </a:p>
          <a:p>
            <a:pPr lvl="1"/>
            <a:r>
              <a:rPr lang="en-US" dirty="0"/>
              <a:t>Compaction </a:t>
            </a:r>
            <a:br>
              <a:rPr lang="en-US" dirty="0"/>
            </a:br>
            <a:r>
              <a:rPr lang="en-US" dirty="0"/>
              <a:t>(rolling merge): </a:t>
            </a:r>
            <a:br>
              <a:rPr lang="en-US" dirty="0"/>
            </a:br>
            <a:r>
              <a:rPr lang="en-US" dirty="0"/>
              <a:t>sort, merge, </a:t>
            </a:r>
            <a:br>
              <a:rPr lang="en-US" dirty="0"/>
            </a:br>
            <a:r>
              <a:rPr lang="en-US" dirty="0"/>
              <a:t>including</a:t>
            </a:r>
            <a:br>
              <a:rPr lang="en-US" dirty="0"/>
            </a:br>
            <a:r>
              <a:rPr lang="en-US" b="1" dirty="0">
                <a:solidFill>
                  <a:srgbClr val="7889FB"/>
                </a:solidFill>
              </a:rPr>
              <a:t>deduplication</a:t>
            </a:r>
            <a:r>
              <a:rPr lang="en-US" dirty="0"/>
              <a:t> </a:t>
            </a:r>
          </a:p>
        </p:txBody>
      </p:sp>
      <p:sp>
        <p:nvSpPr>
          <p:cNvPr id="4" name="Text Placeholder 3"/>
          <p:cNvSpPr>
            <a:spLocks noGrp="1"/>
          </p:cNvSpPr>
          <p:nvPr>
            <p:ph type="body" sz="quarter" idx="14"/>
          </p:nvPr>
        </p:nvSpPr>
        <p:spPr/>
        <p:txBody>
          <a:bodyPr>
            <a:normAutofit lnSpcReduction="10000"/>
          </a:bodyPr>
          <a:lstStyle/>
          <a:p>
            <a:r>
              <a:rPr lang="en-US" dirty="0"/>
              <a:t>Key-Value Stores</a:t>
            </a:r>
          </a:p>
        </p:txBody>
      </p:sp>
      <p:pic>
        <p:nvPicPr>
          <p:cNvPr id="5" name="Picture 4"/>
          <p:cNvPicPr>
            <a:picLocks noChangeAspect="1"/>
          </p:cNvPicPr>
          <p:nvPr/>
        </p:nvPicPr>
        <p:blipFill>
          <a:blip r:embed="rId3"/>
          <a:stretch>
            <a:fillRect/>
          </a:stretch>
        </p:blipFill>
        <p:spPr>
          <a:xfrm>
            <a:off x="8422556" y="813667"/>
            <a:ext cx="497709" cy="640080"/>
          </a:xfrm>
          <a:prstGeom prst="rect">
            <a:avLst/>
          </a:prstGeom>
          <a:ln w="25400">
            <a:solidFill>
              <a:srgbClr val="7889FB"/>
            </a:solidFill>
          </a:ln>
        </p:spPr>
      </p:pic>
      <p:sp>
        <p:nvSpPr>
          <p:cNvPr id="6" name="TextBox 5"/>
          <p:cNvSpPr txBox="1"/>
          <p:nvPr/>
        </p:nvSpPr>
        <p:spPr>
          <a:xfrm>
            <a:off x="5739320" y="656654"/>
            <a:ext cx="2568102"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[Patrick E. O'Neil, Edward Cheng, Dieter </a:t>
            </a:r>
            <a:r>
              <a:rPr lang="en-US" sz="1400" dirty="0" err="1">
                <a:latin typeface="Calibri" panose="020F0502020204030204" pitchFamily="34" charset="0"/>
                <a:cs typeface="Calibri" panose="020F0502020204030204" pitchFamily="34" charset="0"/>
              </a:rPr>
              <a:t>Gawlick</a:t>
            </a:r>
            <a:r>
              <a:rPr lang="en-US" sz="1400" dirty="0">
                <a:latin typeface="Calibri" panose="020F0502020204030204" pitchFamily="34" charset="0"/>
                <a:cs typeface="Calibri" panose="020F0502020204030204" pitchFamily="34" charset="0"/>
              </a:rPr>
              <a:t>, Elizabeth J. O'Neil: The Log-Structured Merge-Tree (LSM-Tree). </a:t>
            </a:r>
            <a:r>
              <a:rPr lang="en-US" sz="1400" b="1" dirty="0" err="1">
                <a:latin typeface="Calibri" panose="020F0502020204030204" pitchFamily="34" charset="0"/>
                <a:cs typeface="Calibri" panose="020F0502020204030204" pitchFamily="34" charset="0"/>
              </a:rPr>
              <a:t>Acta</a:t>
            </a:r>
            <a:r>
              <a:rPr lang="en-US" sz="1400" b="1" dirty="0">
                <a:latin typeface="Calibri" panose="020F0502020204030204" pitchFamily="34" charset="0"/>
                <a:cs typeface="Calibri" panose="020F0502020204030204" pitchFamily="34" charset="0"/>
              </a:rPr>
              <a:t> Inf. 1996</a:t>
            </a:r>
            <a:r>
              <a:rPr lang="en-US" sz="1400" dirty="0">
                <a:latin typeface="Calibri" panose="020F0502020204030204" pitchFamily="34" charset="0"/>
                <a:cs typeface="Calibri" panose="020F0502020204030204" pitchFamily="34" charset="0"/>
              </a:rPr>
              <a:t>]</a:t>
            </a:r>
          </a:p>
        </p:txBody>
      </p:sp>
      <p:sp>
        <p:nvSpPr>
          <p:cNvPr id="7" name="Isosceles Triangle 6"/>
          <p:cNvSpPr/>
          <p:nvPr/>
        </p:nvSpPr>
        <p:spPr>
          <a:xfrm>
            <a:off x="4844376" y="3365769"/>
            <a:ext cx="1293779" cy="76848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C0</a:t>
            </a:r>
          </a:p>
        </p:txBody>
      </p:sp>
      <p:sp>
        <p:nvSpPr>
          <p:cNvPr id="8" name="TextBox 7"/>
          <p:cNvSpPr txBox="1"/>
          <p:nvPr/>
        </p:nvSpPr>
        <p:spPr>
          <a:xfrm>
            <a:off x="3522634" y="3530767"/>
            <a:ext cx="783841" cy="276999"/>
          </a:xfrm>
          <a:prstGeom prst="rect">
            <a:avLst/>
          </a:prstGeom>
          <a:noFill/>
        </p:spPr>
        <p:txBody>
          <a:bodyPr wrap="square" lIns="0" tIns="0" rIns="0" bIns="0" rtlCol="0">
            <a:spAutoFit/>
          </a:bodyPr>
          <a:lstStyle/>
          <a:p>
            <a:pPr algn="ctr"/>
            <a:r>
              <a:rPr lang="en-US" b="1" dirty="0">
                <a:latin typeface="Calibri" panose="020F0502020204030204" pitchFamily="34" charset="0"/>
                <a:cs typeface="Calibri" panose="020F0502020204030204" pitchFamily="34" charset="0"/>
              </a:rPr>
              <a:t>writes </a:t>
            </a:r>
          </a:p>
        </p:txBody>
      </p:sp>
      <p:cxnSp>
        <p:nvCxnSpPr>
          <p:cNvPr id="9" name="Straight Arrow Connector 8"/>
          <p:cNvCxnSpPr>
            <a:stCxn id="8" idx="3"/>
          </p:cNvCxnSpPr>
          <p:nvPr/>
        </p:nvCxnSpPr>
        <p:spPr>
          <a:xfrm>
            <a:off x="4306475" y="3669267"/>
            <a:ext cx="372531" cy="0"/>
          </a:xfrm>
          <a:prstGeom prst="straightConnector1">
            <a:avLst/>
          </a:prstGeom>
          <a:ln w="19050">
            <a:solidFill>
              <a:schemeClr val="accent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00793" y="4299624"/>
            <a:ext cx="4844374" cy="0"/>
          </a:xfrm>
          <a:prstGeom prst="line">
            <a:avLst/>
          </a:prstGeom>
          <a:ln w="19050">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179014" y="3287947"/>
            <a:ext cx="1760707" cy="923330"/>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in-memory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buffer (</a:t>
            </a:r>
            <a:r>
              <a:rPr lang="en-US" b="1" dirty="0">
                <a:solidFill>
                  <a:srgbClr val="7889FB"/>
                </a:solidFill>
                <a:latin typeface="Calibri" panose="020F0502020204030204" pitchFamily="34" charset="0"/>
                <a:cs typeface="Calibri" panose="020F0502020204030204" pitchFamily="34" charset="0"/>
              </a:rPr>
              <a:t>C0</a:t>
            </a:r>
            <a:r>
              <a:rPr lang="en-US" dirty="0">
                <a:latin typeface="Calibri" panose="020F0502020204030204" pitchFamily="34" charset="0"/>
                <a:cs typeface="Calibri" panose="020F0502020204030204" pitchFamily="34" charset="0"/>
              </a:rPr>
              <a:t>)</a:t>
            </a:r>
            <a:br>
              <a:rPr lang="en-US" dirty="0">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max capacity T</a:t>
            </a:r>
          </a:p>
        </p:txBody>
      </p:sp>
      <p:sp>
        <p:nvSpPr>
          <p:cNvPr id="14" name="TextBox 13"/>
          <p:cNvSpPr txBox="1"/>
          <p:nvPr/>
        </p:nvSpPr>
        <p:spPr>
          <a:xfrm>
            <a:off x="7516239" y="4948136"/>
            <a:ext cx="1225685"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on-disk storage (</a:t>
            </a:r>
            <a:r>
              <a:rPr lang="en-US" b="1" dirty="0">
                <a:solidFill>
                  <a:srgbClr val="7889FB"/>
                </a:solidFill>
                <a:latin typeface="Calibri" panose="020F0502020204030204" pitchFamily="34" charset="0"/>
                <a:cs typeface="Calibri" panose="020F0502020204030204" pitchFamily="34" charset="0"/>
              </a:rPr>
              <a:t>C1</a:t>
            </a:r>
            <a:r>
              <a:rPr lang="en-US" dirty="0">
                <a:latin typeface="Calibri" panose="020F0502020204030204" pitchFamily="34" charset="0"/>
                <a:cs typeface="Calibri" panose="020F0502020204030204" pitchFamily="34" charset="0"/>
              </a:rPr>
              <a:t>)</a:t>
            </a:r>
          </a:p>
        </p:txBody>
      </p:sp>
      <p:sp>
        <p:nvSpPr>
          <p:cNvPr id="16" name="Rectangle 15"/>
          <p:cNvSpPr/>
          <p:nvPr/>
        </p:nvSpPr>
        <p:spPr>
          <a:xfrm>
            <a:off x="3920247" y="5466946"/>
            <a:ext cx="3424138" cy="321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C1</a:t>
            </a:r>
            <a:r>
              <a:rPr lang="en-US" baseline="-25000" dirty="0">
                <a:latin typeface="Calibri" panose="020F0502020204030204" pitchFamily="34" charset="0"/>
                <a:cs typeface="Calibri" panose="020F0502020204030204" pitchFamily="34" charset="0"/>
              </a:rPr>
              <a:t>t+1</a:t>
            </a:r>
          </a:p>
        </p:txBody>
      </p:sp>
      <p:sp>
        <p:nvSpPr>
          <p:cNvPr id="19" name="TextBox 18"/>
          <p:cNvSpPr txBox="1"/>
          <p:nvPr/>
        </p:nvSpPr>
        <p:spPr>
          <a:xfrm>
            <a:off x="3529119" y="3799900"/>
            <a:ext cx="783841" cy="276999"/>
          </a:xfrm>
          <a:prstGeom prst="rect">
            <a:avLst/>
          </a:prstGeom>
          <a:noFill/>
        </p:spPr>
        <p:txBody>
          <a:bodyPr wrap="square" lIns="0" tIns="0" rIns="0" bIns="0" rtlCol="0">
            <a:spAutoFit/>
          </a:bodyPr>
          <a:lstStyle/>
          <a:p>
            <a:pPr algn="ctr"/>
            <a:r>
              <a:rPr lang="en-US" b="1" dirty="0">
                <a:latin typeface="Calibri" panose="020F0502020204030204" pitchFamily="34" charset="0"/>
                <a:cs typeface="Calibri" panose="020F0502020204030204" pitchFamily="34" charset="0"/>
              </a:rPr>
              <a:t>reads </a:t>
            </a:r>
          </a:p>
        </p:txBody>
      </p:sp>
      <p:cxnSp>
        <p:nvCxnSpPr>
          <p:cNvPr id="20" name="Straight Arrow Connector 19"/>
          <p:cNvCxnSpPr>
            <a:stCxn id="19" idx="3"/>
          </p:cNvCxnSpPr>
          <p:nvPr/>
        </p:nvCxnSpPr>
        <p:spPr>
          <a:xfrm>
            <a:off x="4312960" y="3938400"/>
            <a:ext cx="372531" cy="0"/>
          </a:xfrm>
          <a:prstGeom prst="straightConnector1">
            <a:avLst/>
          </a:prstGeom>
          <a:ln w="19050">
            <a:solidFill>
              <a:schemeClr val="accent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3"/>
          </p:cNvCxnSpPr>
          <p:nvPr/>
        </p:nvCxnSpPr>
        <p:spPr>
          <a:xfrm>
            <a:off x="4312960" y="3938400"/>
            <a:ext cx="366046" cy="604416"/>
          </a:xfrm>
          <a:prstGeom prst="straightConnector1">
            <a:avLst/>
          </a:prstGeom>
          <a:ln w="19050">
            <a:solidFill>
              <a:schemeClr val="accent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26731" y="4773035"/>
            <a:ext cx="2668624" cy="321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C1</a:t>
            </a:r>
            <a:r>
              <a:rPr lang="en-US" baseline="-25000" dirty="0">
                <a:latin typeface="Calibri" panose="020F0502020204030204" pitchFamily="34" charset="0"/>
                <a:cs typeface="Calibri" panose="020F0502020204030204" pitchFamily="34" charset="0"/>
              </a:rPr>
              <a:t>t</a:t>
            </a:r>
          </a:p>
        </p:txBody>
      </p:sp>
      <p:cxnSp>
        <p:nvCxnSpPr>
          <p:cNvPr id="25" name="Straight Arrow Connector 24"/>
          <p:cNvCxnSpPr>
            <a:stCxn id="24" idx="2"/>
            <a:endCxn id="16" idx="0"/>
          </p:cNvCxnSpPr>
          <p:nvPr/>
        </p:nvCxnSpPr>
        <p:spPr>
          <a:xfrm>
            <a:off x="5261043" y="5094048"/>
            <a:ext cx="371273" cy="372898"/>
          </a:xfrm>
          <a:prstGeom prst="straightConnector1">
            <a:avLst/>
          </a:prstGeom>
          <a:ln w="19050">
            <a:solidFill>
              <a:srgbClr val="7889FB"/>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3"/>
            <a:endCxn id="16" idx="0"/>
          </p:cNvCxnSpPr>
          <p:nvPr/>
        </p:nvCxnSpPr>
        <p:spPr>
          <a:xfrm>
            <a:off x="5491266" y="4134254"/>
            <a:ext cx="141050" cy="1332692"/>
          </a:xfrm>
          <a:prstGeom prst="straightConnector1">
            <a:avLst/>
          </a:prstGeom>
          <a:ln w="19050">
            <a:solidFill>
              <a:srgbClr val="7889FB"/>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544766" y="4377446"/>
            <a:ext cx="1546698"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compaction</a:t>
            </a:r>
          </a:p>
        </p:txBody>
      </p:sp>
    </p:spTree>
    <p:extLst>
      <p:ext uri="{BB962C8B-B14F-4D97-AF65-F5344CB8AC3E}">
        <p14:creationId xmlns:p14="http://schemas.microsoft.com/office/powerpoint/2010/main" val="160877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14" grpId="0"/>
      <p:bldP spid="16" grpId="0" animBg="1"/>
      <p:bldP spid="19" grpId="0"/>
      <p:bldP spid="24" grpId="0" animBg="1"/>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Log-structured Merge Trees, cont.</a:t>
            </a:r>
          </a:p>
        </p:txBody>
      </p:sp>
      <p:sp>
        <p:nvSpPr>
          <p:cNvPr id="3" name="Content Placeholder 2"/>
          <p:cNvSpPr>
            <a:spLocks noGrp="1"/>
          </p:cNvSpPr>
          <p:nvPr>
            <p:ph idx="1"/>
          </p:nvPr>
        </p:nvSpPr>
        <p:spPr/>
        <p:txBody>
          <a:bodyPr/>
          <a:lstStyle/>
          <a:p>
            <a:r>
              <a:rPr lang="en-US" dirty="0"/>
              <a:t>LSM </a:t>
            </a:r>
            <a:r>
              <a:rPr lang="en-US" dirty="0" err="1"/>
              <a:t>Tiering</a:t>
            </a:r>
            <a:r>
              <a:rPr lang="en-US" dirty="0"/>
              <a:t> </a:t>
            </a:r>
          </a:p>
          <a:p>
            <a:pPr lvl="1"/>
            <a:r>
              <a:rPr lang="en-US" dirty="0"/>
              <a:t>Keep up to T-1 runs per level L</a:t>
            </a:r>
          </a:p>
          <a:p>
            <a:pPr lvl="1"/>
            <a:r>
              <a:rPr lang="en-US" dirty="0"/>
              <a:t>Merge all runs of L</a:t>
            </a:r>
            <a:r>
              <a:rPr lang="en-US" baseline="-25000" dirty="0"/>
              <a:t>i</a:t>
            </a:r>
            <a:r>
              <a:rPr lang="en-US" dirty="0"/>
              <a:t> into 1 run of L</a:t>
            </a:r>
            <a:r>
              <a:rPr lang="en-US" baseline="-25000" dirty="0"/>
              <a:t>i+1</a:t>
            </a:r>
          </a:p>
          <a:p>
            <a:pPr lvl="2"/>
            <a:r>
              <a:rPr lang="en-US" dirty="0"/>
              <a:t>L1</a:t>
            </a:r>
          </a:p>
          <a:p>
            <a:pPr lvl="2"/>
            <a:r>
              <a:rPr lang="en-US" dirty="0"/>
              <a:t>L2</a:t>
            </a:r>
          </a:p>
          <a:p>
            <a:pPr lvl="2"/>
            <a:r>
              <a:rPr lang="en-US" dirty="0"/>
              <a:t>L3</a:t>
            </a:r>
          </a:p>
          <a:p>
            <a:pPr lvl="1"/>
            <a:endParaRPr lang="en-US" dirty="0"/>
          </a:p>
          <a:p>
            <a:r>
              <a:rPr lang="en-US" dirty="0"/>
              <a:t>LSM Leveling</a:t>
            </a:r>
          </a:p>
          <a:p>
            <a:pPr lvl="1"/>
            <a:r>
              <a:rPr lang="en-US" dirty="0"/>
              <a:t>Keep 1 run per level L</a:t>
            </a:r>
          </a:p>
          <a:p>
            <a:pPr lvl="1"/>
            <a:r>
              <a:rPr lang="en-US" dirty="0"/>
              <a:t>Merge run of Li with Li+1</a:t>
            </a:r>
          </a:p>
          <a:p>
            <a:pPr lvl="2"/>
            <a:r>
              <a:rPr lang="en-US" dirty="0"/>
              <a:t>L1</a:t>
            </a:r>
          </a:p>
          <a:p>
            <a:pPr lvl="2"/>
            <a:r>
              <a:rPr lang="en-US" dirty="0"/>
              <a:t>L2</a:t>
            </a:r>
          </a:p>
          <a:p>
            <a:pPr lvl="2"/>
            <a:r>
              <a:rPr lang="en-US" dirty="0"/>
              <a:t>L3</a:t>
            </a:r>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Key-Value Stores</a:t>
            </a:r>
          </a:p>
        </p:txBody>
      </p:sp>
      <p:pic>
        <p:nvPicPr>
          <p:cNvPr id="5" name="Picture 4"/>
          <p:cNvPicPr>
            <a:picLocks noChangeAspect="1"/>
          </p:cNvPicPr>
          <p:nvPr/>
        </p:nvPicPr>
        <p:blipFill>
          <a:blip r:embed="rId2"/>
          <a:stretch>
            <a:fillRect/>
          </a:stretch>
        </p:blipFill>
        <p:spPr>
          <a:xfrm>
            <a:off x="7970215" y="4533871"/>
            <a:ext cx="980110" cy="548640"/>
          </a:xfrm>
          <a:prstGeom prst="rect">
            <a:avLst/>
          </a:prstGeom>
          <a:ln w="25400">
            <a:solidFill>
              <a:srgbClr val="7889FB"/>
            </a:solidFill>
          </a:ln>
        </p:spPr>
      </p:pic>
      <p:sp>
        <p:nvSpPr>
          <p:cNvPr id="6" name="TextBox 5"/>
          <p:cNvSpPr txBox="1"/>
          <p:nvPr/>
        </p:nvSpPr>
        <p:spPr>
          <a:xfrm>
            <a:off x="5780214" y="4451130"/>
            <a:ext cx="2052545"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Niv</a:t>
            </a:r>
            <a:r>
              <a:rPr lang="en-US" sz="1400" dirty="0">
                <a:latin typeface="Calibri" panose="020F0502020204030204" pitchFamily="34" charset="0"/>
                <a:cs typeface="Calibri" panose="020F0502020204030204" pitchFamily="34" charset="0"/>
              </a:rPr>
              <a:t> Dayan: Log-Structured-Merge Trees, </a:t>
            </a:r>
            <a:r>
              <a:rPr lang="en-US" sz="1400" b="1" dirty="0">
                <a:latin typeface="Calibri" panose="020F0502020204030204" pitchFamily="34" charset="0"/>
                <a:cs typeface="Calibri" panose="020F0502020204030204" pitchFamily="34" charset="0"/>
              </a:rPr>
              <a:t>Comp115 guest lecture, 2017</a:t>
            </a:r>
            <a:r>
              <a:rPr lang="en-US" sz="1400" dirty="0">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3"/>
          <a:stretch>
            <a:fillRect/>
          </a:stretch>
        </p:blipFill>
        <p:spPr>
          <a:xfrm>
            <a:off x="5377201" y="1449964"/>
            <a:ext cx="3361385" cy="2818936"/>
          </a:xfrm>
          <a:prstGeom prst="rect">
            <a:avLst/>
          </a:prstGeom>
        </p:spPr>
      </p:pic>
      <p:sp>
        <p:nvSpPr>
          <p:cNvPr id="8" name="TextBox 7"/>
          <p:cNvSpPr txBox="1"/>
          <p:nvPr/>
        </p:nvSpPr>
        <p:spPr>
          <a:xfrm>
            <a:off x="6186789" y="1284593"/>
            <a:ext cx="97276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write-optimized</a:t>
            </a:r>
          </a:p>
        </p:txBody>
      </p:sp>
      <p:sp>
        <p:nvSpPr>
          <p:cNvPr id="9" name="TextBox 8"/>
          <p:cNvSpPr txBox="1"/>
          <p:nvPr/>
        </p:nvSpPr>
        <p:spPr>
          <a:xfrm>
            <a:off x="7992892" y="2370851"/>
            <a:ext cx="97276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read-optimized</a:t>
            </a:r>
          </a:p>
        </p:txBody>
      </p:sp>
      <p:sp>
        <p:nvSpPr>
          <p:cNvPr id="10" name="Rectangle 9"/>
          <p:cNvSpPr/>
          <p:nvPr/>
        </p:nvSpPr>
        <p:spPr>
          <a:xfrm>
            <a:off x="2344365" y="2393004"/>
            <a:ext cx="58366" cy="2529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1" name="Rectangle 10"/>
          <p:cNvSpPr/>
          <p:nvPr/>
        </p:nvSpPr>
        <p:spPr>
          <a:xfrm>
            <a:off x="2438398" y="2389760"/>
            <a:ext cx="58366" cy="2529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2" name="Rectangle 11"/>
          <p:cNvSpPr/>
          <p:nvPr/>
        </p:nvSpPr>
        <p:spPr>
          <a:xfrm>
            <a:off x="2542159" y="2396245"/>
            <a:ext cx="58366" cy="2529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3" name="Rectangle 12"/>
          <p:cNvSpPr/>
          <p:nvPr/>
        </p:nvSpPr>
        <p:spPr>
          <a:xfrm>
            <a:off x="2354090" y="2723746"/>
            <a:ext cx="216000" cy="2529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4" name="Rectangle 13"/>
          <p:cNvSpPr/>
          <p:nvPr/>
        </p:nvSpPr>
        <p:spPr>
          <a:xfrm>
            <a:off x="2613495" y="2720503"/>
            <a:ext cx="216000" cy="2529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5" name="Rectangle 14"/>
          <p:cNvSpPr/>
          <p:nvPr/>
        </p:nvSpPr>
        <p:spPr>
          <a:xfrm>
            <a:off x="2882627" y="2726987"/>
            <a:ext cx="216000" cy="2529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 name="Rectangle 15"/>
          <p:cNvSpPr/>
          <p:nvPr/>
        </p:nvSpPr>
        <p:spPr>
          <a:xfrm>
            <a:off x="2350846" y="3051244"/>
            <a:ext cx="648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7997" y="3057729"/>
            <a:ext cx="648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 name="Rectangle 17"/>
          <p:cNvSpPr/>
          <p:nvPr/>
        </p:nvSpPr>
        <p:spPr>
          <a:xfrm>
            <a:off x="3735420" y="3054485"/>
            <a:ext cx="648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 name="Rectangle 18"/>
          <p:cNvSpPr/>
          <p:nvPr/>
        </p:nvSpPr>
        <p:spPr>
          <a:xfrm>
            <a:off x="2315184" y="2694560"/>
            <a:ext cx="832082" cy="321875"/>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20" name="Straight Arrow Connector 19"/>
          <p:cNvCxnSpPr/>
          <p:nvPr/>
        </p:nvCxnSpPr>
        <p:spPr>
          <a:xfrm>
            <a:off x="3147266" y="2850204"/>
            <a:ext cx="918896" cy="185688"/>
          </a:xfrm>
          <a:prstGeom prst="straightConnector1">
            <a:avLst/>
          </a:prstGeom>
          <a:ln w="19050">
            <a:solidFill>
              <a:srgbClr val="7889FB"/>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360573" y="4714676"/>
            <a:ext cx="216000" cy="2529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p:cNvSpPr/>
          <p:nvPr/>
        </p:nvSpPr>
        <p:spPr>
          <a:xfrm>
            <a:off x="2367059" y="5061630"/>
            <a:ext cx="648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p:cNvSpPr/>
          <p:nvPr/>
        </p:nvSpPr>
        <p:spPr>
          <a:xfrm>
            <a:off x="2363815" y="5379401"/>
            <a:ext cx="1944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 name="TextBox 20"/>
          <p:cNvSpPr txBox="1"/>
          <p:nvPr/>
        </p:nvSpPr>
        <p:spPr>
          <a:xfrm>
            <a:off x="5849364" y="5359841"/>
            <a:ext cx="2485056"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Stratos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Idreos</a:t>
            </a:r>
            <a:r>
              <a:rPr lang="en-US" sz="1400" dirty="0">
                <a:latin typeface="Calibri" panose="020F0502020204030204" pitchFamily="34" charset="0"/>
                <a:cs typeface="Calibri" panose="020F0502020204030204" pitchFamily="34" charset="0"/>
              </a:rPr>
              <a:t>, Mark Callaghan: Key-Value Storage Engines (Tutorial), </a:t>
            </a:r>
            <a:r>
              <a:rPr lang="en-US" sz="1400" b="1" dirty="0">
                <a:latin typeface="Calibri" panose="020F0502020204030204" pitchFamily="34" charset="0"/>
                <a:cs typeface="Calibri" panose="020F0502020204030204" pitchFamily="34" charset="0"/>
              </a:rPr>
              <a:t>SIGMOD 2020</a:t>
            </a:r>
            <a:r>
              <a:rPr lang="en-US" sz="1400" dirty="0">
                <a:latin typeface="Calibri" panose="020F0502020204030204" pitchFamily="34" charset="0"/>
                <a:cs typeface="Calibri" panose="020F0502020204030204" pitchFamily="34" charset="0"/>
              </a:rPr>
              <a:t>]</a:t>
            </a:r>
          </a:p>
        </p:txBody>
      </p:sp>
      <p:pic>
        <p:nvPicPr>
          <p:cNvPr id="22" name="Picture 21"/>
          <p:cNvPicPr>
            <a:picLocks noChangeAspect="1"/>
          </p:cNvPicPr>
          <p:nvPr/>
        </p:nvPicPr>
        <p:blipFill>
          <a:blip r:embed="rId4"/>
          <a:stretch>
            <a:fillRect/>
          </a:stretch>
        </p:blipFill>
        <p:spPr>
          <a:xfrm>
            <a:off x="8460302" y="5410271"/>
            <a:ext cx="496251" cy="640080"/>
          </a:xfrm>
          <a:prstGeom prst="rect">
            <a:avLst/>
          </a:prstGeom>
          <a:ln w="25400">
            <a:solidFill>
              <a:srgbClr val="7889FB"/>
            </a:solidFill>
          </a:ln>
        </p:spPr>
      </p:pic>
    </p:spTree>
    <p:extLst>
      <p:ext uri="{BB962C8B-B14F-4D97-AF65-F5344CB8AC3E}">
        <p14:creationId xmlns:p14="http://schemas.microsoft.com/office/powerpoint/2010/main" val="195866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Document Stores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6887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JSON (JavaScript Object Notation)</a:t>
            </a:r>
          </a:p>
        </p:txBody>
      </p:sp>
      <p:sp>
        <p:nvSpPr>
          <p:cNvPr id="3" name="Content Placeholder 2"/>
          <p:cNvSpPr>
            <a:spLocks noGrp="1"/>
          </p:cNvSpPr>
          <p:nvPr>
            <p:ph idx="1"/>
          </p:nvPr>
        </p:nvSpPr>
        <p:spPr/>
        <p:txBody>
          <a:bodyPr/>
          <a:lstStyle/>
          <a:p>
            <a:r>
              <a:rPr lang="en-US" dirty="0"/>
              <a:t>JSON Data Model</a:t>
            </a:r>
          </a:p>
          <a:p>
            <a:pPr lvl="1"/>
            <a:r>
              <a:rPr lang="en-US" dirty="0"/>
              <a:t>Data exchange format for </a:t>
            </a:r>
            <a:br>
              <a:rPr lang="en-US" dirty="0"/>
            </a:br>
            <a:r>
              <a:rPr lang="en-US" b="1" dirty="0">
                <a:solidFill>
                  <a:schemeClr val="accent1"/>
                </a:solidFill>
              </a:rPr>
              <a:t>semi-structured data</a:t>
            </a:r>
          </a:p>
          <a:p>
            <a:pPr lvl="1"/>
            <a:r>
              <a:rPr lang="en-US" b="1" dirty="0">
                <a:solidFill>
                  <a:srgbClr val="7889FB"/>
                </a:solidFill>
              </a:rPr>
              <a:t>Not as verbose as XML</a:t>
            </a:r>
            <a:br>
              <a:rPr lang="en-US" b="1" dirty="0">
                <a:solidFill>
                  <a:srgbClr val="7889FB"/>
                </a:solidFill>
              </a:rPr>
            </a:br>
            <a:r>
              <a:rPr lang="en-US" dirty="0">
                <a:solidFill>
                  <a:schemeClr val="tx1"/>
                </a:solidFill>
              </a:rPr>
              <a:t>(especially for arrays)</a:t>
            </a:r>
          </a:p>
          <a:p>
            <a:pPr lvl="1"/>
            <a:r>
              <a:rPr lang="en-US" dirty="0"/>
              <a:t>Popular format (e.g., Twitter)</a:t>
            </a:r>
          </a:p>
          <a:p>
            <a:endParaRPr lang="en-US" dirty="0"/>
          </a:p>
          <a:p>
            <a:r>
              <a:rPr lang="en-US" dirty="0"/>
              <a:t>Query Languages</a:t>
            </a:r>
          </a:p>
          <a:p>
            <a:pPr lvl="1"/>
            <a:r>
              <a:rPr lang="en-US" b="1" dirty="0">
                <a:solidFill>
                  <a:srgbClr val="7889FB"/>
                </a:solidFill>
              </a:rPr>
              <a:t>Most common:</a:t>
            </a:r>
            <a:r>
              <a:rPr lang="en-US" dirty="0"/>
              <a:t> </a:t>
            </a:r>
            <a:r>
              <a:rPr lang="en-US" b="1" dirty="0">
                <a:solidFill>
                  <a:schemeClr val="accent1"/>
                </a:solidFill>
              </a:rPr>
              <a:t>libraries</a:t>
            </a:r>
            <a:r>
              <a:rPr lang="en-US" dirty="0"/>
              <a:t> for </a:t>
            </a:r>
            <a:br>
              <a:rPr lang="en-US" dirty="0"/>
            </a:br>
            <a:r>
              <a:rPr lang="en-US" dirty="0"/>
              <a:t>tree traversal and data extraction</a:t>
            </a:r>
          </a:p>
          <a:p>
            <a:pPr lvl="1"/>
            <a:r>
              <a:rPr lang="en-US" b="1" dirty="0" err="1">
                <a:solidFill>
                  <a:schemeClr val="accent1"/>
                </a:solidFill>
              </a:rPr>
              <a:t>JSONig</a:t>
            </a:r>
            <a:r>
              <a:rPr lang="en-US" b="1" dirty="0">
                <a:solidFill>
                  <a:schemeClr val="accent1"/>
                </a:solidFill>
              </a:rPr>
              <a:t>:</a:t>
            </a:r>
            <a:r>
              <a:rPr lang="en-US" dirty="0"/>
              <a:t> XQuery-like query language</a:t>
            </a:r>
          </a:p>
          <a:p>
            <a:pPr lvl="1"/>
            <a:r>
              <a:rPr lang="en-US" b="1" dirty="0" err="1">
                <a:solidFill>
                  <a:schemeClr val="accent1"/>
                </a:solidFill>
              </a:rPr>
              <a:t>JSONPath</a:t>
            </a:r>
            <a:r>
              <a:rPr lang="en-US" b="1" dirty="0">
                <a:solidFill>
                  <a:schemeClr val="accent1"/>
                </a:solidFill>
              </a:rPr>
              <a:t>:</a:t>
            </a:r>
            <a:r>
              <a:rPr lang="en-US" dirty="0"/>
              <a:t> XPath-like query language</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Other Query Languages (XML, JSON)</a:t>
            </a:r>
          </a:p>
          <a:p>
            <a:endParaRPr lang="en-US" dirty="0"/>
          </a:p>
        </p:txBody>
      </p:sp>
      <p:sp>
        <p:nvSpPr>
          <p:cNvPr id="5" name="TextBox 4"/>
          <p:cNvSpPr txBox="1"/>
          <p:nvPr/>
        </p:nvSpPr>
        <p:spPr>
          <a:xfrm>
            <a:off x="4461469" y="1359483"/>
            <a:ext cx="4692578" cy="1600438"/>
          </a:xfrm>
          <a:prstGeom prst="rect">
            <a:avLst/>
          </a:prstGeom>
          <a:noFill/>
        </p:spPr>
        <p:txBody>
          <a:bodyPr wrap="square" lIns="0" rIns="0" rtlCol="0">
            <a:spAutoFit/>
          </a:bodyPr>
          <a:lstStyle/>
          <a:p>
            <a:r>
              <a:rPr lang="en-US" sz="1400" dirty="0">
                <a:latin typeface="Consolas" panose="020B0609020204030204" pitchFamily="49" charset="0"/>
                <a:cs typeface="Calibri" panose="020F0502020204030204" pitchFamily="34" charset="0"/>
              </a:rPr>
              <a:t>{“students:”[</a:t>
            </a:r>
          </a:p>
          <a:p>
            <a:r>
              <a:rPr lang="en-US" sz="1400" dirty="0">
                <a:latin typeface="Consolas" panose="020B0609020204030204" pitchFamily="49" charset="0"/>
                <a:cs typeface="Calibri" panose="020F0502020204030204" pitchFamily="34" charset="0"/>
              </a:rPr>
              <a:t>  {“id”: 1, “courses”:[</a:t>
            </a:r>
            <a:br>
              <a:rPr lang="en-US" sz="1400" dirty="0">
                <a:latin typeface="Consolas" panose="020B0609020204030204" pitchFamily="49" charset="0"/>
                <a:cs typeface="Calibri" panose="020F0502020204030204" pitchFamily="34" charset="0"/>
              </a:rPr>
            </a:br>
            <a:r>
              <a:rPr lang="en-US" sz="1400" dirty="0">
                <a:latin typeface="Consolas" panose="020B0609020204030204" pitchFamily="49" charset="0"/>
                <a:cs typeface="Calibri" panose="020F0502020204030204" pitchFamily="34" charset="0"/>
              </a:rPr>
              <a:t>    {“id“:“INF.01017UF”, “</a:t>
            </a:r>
            <a:r>
              <a:rPr lang="en-US" sz="1400" dirty="0" err="1">
                <a:latin typeface="Consolas" panose="020B0609020204030204" pitchFamily="49" charset="0"/>
                <a:cs typeface="Calibri" panose="020F0502020204030204" pitchFamily="34" charset="0"/>
              </a:rPr>
              <a:t>name“:“DM</a:t>
            </a:r>
            <a:r>
              <a:rPr lang="en-US" sz="1400" dirty="0">
                <a:latin typeface="Consolas" panose="020B0609020204030204" pitchFamily="49" charset="0"/>
                <a:cs typeface="Calibri" panose="020F0502020204030204" pitchFamily="34" charset="0"/>
              </a:rPr>
              <a:t>”},  </a:t>
            </a:r>
            <a:br>
              <a:rPr lang="en-US" sz="1400" dirty="0">
                <a:latin typeface="Consolas" panose="020B0609020204030204" pitchFamily="49" charset="0"/>
                <a:cs typeface="Calibri" panose="020F0502020204030204" pitchFamily="34" charset="0"/>
              </a:rPr>
            </a:br>
            <a:r>
              <a:rPr lang="en-US" sz="1400" dirty="0">
                <a:latin typeface="Consolas" panose="020B0609020204030204" pitchFamily="49" charset="0"/>
                <a:cs typeface="Calibri" panose="020F0502020204030204" pitchFamily="34" charset="0"/>
              </a:rPr>
              <a:t>    {“id“:“706.550”, “</a:t>
            </a:r>
            <a:r>
              <a:rPr lang="en-US" sz="1400" dirty="0" err="1">
                <a:latin typeface="Consolas" panose="020B0609020204030204" pitchFamily="49" charset="0"/>
                <a:cs typeface="Calibri" panose="020F0502020204030204" pitchFamily="34" charset="0"/>
              </a:rPr>
              <a:t>name“:“AMLS</a:t>
            </a:r>
            <a:r>
              <a:rPr lang="en-US" sz="1400" dirty="0">
                <a:latin typeface="Consolas" panose="020B0609020204030204" pitchFamily="49" charset="0"/>
                <a:cs typeface="Calibri" panose="020F0502020204030204" pitchFamily="34" charset="0"/>
              </a:rPr>
              <a:t>”}]},</a:t>
            </a:r>
          </a:p>
          <a:p>
            <a:r>
              <a:rPr lang="en-US" sz="1400" dirty="0">
                <a:latin typeface="Consolas" panose="020B0609020204030204" pitchFamily="49" charset="0"/>
                <a:cs typeface="Calibri" panose="020F0502020204030204" pitchFamily="34" charset="0"/>
              </a:rPr>
              <a:t> {“id”: 5, “courses”:[</a:t>
            </a:r>
            <a:br>
              <a:rPr lang="en-US" sz="1400" dirty="0">
                <a:latin typeface="Consolas" panose="020B0609020204030204" pitchFamily="49" charset="0"/>
                <a:cs typeface="Calibri" panose="020F0502020204030204" pitchFamily="34" charset="0"/>
              </a:rPr>
            </a:br>
            <a:r>
              <a:rPr lang="en-US" sz="1400" dirty="0">
                <a:latin typeface="Consolas" panose="020B0609020204030204" pitchFamily="49" charset="0"/>
                <a:cs typeface="Calibri" panose="020F0502020204030204" pitchFamily="34" charset="0"/>
              </a:rPr>
              <a:t>    {“id“:“706.520”, “</a:t>
            </a:r>
            <a:r>
              <a:rPr lang="en-US" sz="1400" dirty="0" err="1">
                <a:latin typeface="Consolas" panose="020B0609020204030204" pitchFamily="49" charset="0"/>
                <a:cs typeface="Calibri" panose="020F0502020204030204" pitchFamily="34" charset="0"/>
              </a:rPr>
              <a:t>name“:“DIA</a:t>
            </a:r>
            <a:r>
              <a:rPr lang="en-US" sz="1400" dirty="0">
                <a:latin typeface="Consolas" panose="020B0609020204030204" pitchFamily="49" charset="0"/>
                <a:cs typeface="Calibri" panose="020F0502020204030204" pitchFamily="34" charset="0"/>
              </a:rPr>
              <a:t>”}]},</a:t>
            </a:r>
          </a:p>
          <a:p>
            <a:r>
              <a:rPr lang="en-US" sz="1400" dirty="0">
                <a:latin typeface="Consolas" panose="020B0609020204030204" pitchFamily="49" charset="0"/>
                <a:cs typeface="Calibri" panose="020F0502020204030204" pitchFamily="34" charset="0"/>
              </a:rPr>
              <a:t>]}</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2252" t="17821" r="10272" b="15772"/>
          <a:stretch/>
        </p:blipFill>
        <p:spPr>
          <a:xfrm>
            <a:off x="674296" y="2816918"/>
            <a:ext cx="513644" cy="440267"/>
          </a:xfrm>
          <a:prstGeom prst="rect">
            <a:avLst/>
          </a:prstGeom>
        </p:spPr>
      </p:pic>
      <p:sp>
        <p:nvSpPr>
          <p:cNvPr id="8" name="TextBox 7"/>
          <p:cNvSpPr txBox="1"/>
          <p:nvPr/>
        </p:nvSpPr>
        <p:spPr>
          <a:xfrm>
            <a:off x="5114610" y="3674794"/>
            <a:ext cx="4029389" cy="1600438"/>
          </a:xfrm>
          <a:prstGeom prst="rect">
            <a:avLst/>
          </a:prstGeom>
          <a:noFill/>
        </p:spPr>
        <p:txBody>
          <a:bodyPr wrap="square" lIns="0" rIns="0" rtlCol="0">
            <a:spAutoFit/>
          </a:bodyPr>
          <a:lstStyle/>
          <a:p>
            <a:pPr algn="ctr"/>
            <a:r>
              <a:rPr lang="en-US" b="1" dirty="0" err="1">
                <a:latin typeface="Calibri" panose="020F0502020204030204" pitchFamily="34" charset="0"/>
                <a:cs typeface="Calibri" panose="020F0502020204030204" pitchFamily="34" charset="0"/>
              </a:rPr>
              <a:t>JSONiq</a:t>
            </a:r>
            <a:r>
              <a:rPr lang="en-US" b="1" dirty="0">
                <a:latin typeface="Calibri" panose="020F0502020204030204" pitchFamily="34" charset="0"/>
                <a:cs typeface="Calibri" panose="020F0502020204030204" pitchFamily="34" charset="0"/>
              </a:rPr>
              <a:t> Example:</a:t>
            </a:r>
          </a:p>
          <a:p>
            <a:r>
              <a:rPr lang="en-US" sz="1600" dirty="0">
                <a:latin typeface="Consolas" panose="020B0609020204030204" pitchFamily="49" charset="0"/>
                <a:cs typeface="Calibri" panose="020F0502020204030204" pitchFamily="34" charset="0"/>
              </a:rPr>
              <a:t>declare option </a:t>
            </a:r>
            <a:r>
              <a:rPr lang="en-US" sz="1600" dirty="0" err="1">
                <a:latin typeface="Consolas" panose="020B0609020204030204" pitchFamily="49" charset="0"/>
                <a:cs typeface="Calibri" panose="020F0502020204030204" pitchFamily="34" charset="0"/>
              </a:rPr>
              <a:t>jsoniq</a:t>
            </a:r>
            <a:r>
              <a:rPr lang="en-US" sz="1600" dirty="0">
                <a:latin typeface="Consolas" panose="020B0609020204030204" pitchFamily="49" charset="0"/>
                <a:cs typeface="Calibri" panose="020F0502020204030204" pitchFamily="34" charset="0"/>
              </a:rPr>
              <a:t>-version “</a:t>
            </a:r>
            <a:r>
              <a:rPr lang="en-AT" sz="1600" dirty="0">
                <a:latin typeface="Consolas" panose="020B0609020204030204" pitchFamily="49" charset="0"/>
                <a:cs typeface="Calibri" panose="020F0502020204030204" pitchFamily="34" charset="0"/>
              </a:rPr>
              <a:t>…</a:t>
            </a:r>
            <a:r>
              <a:rPr lang="en-US" sz="1600" dirty="0">
                <a:latin typeface="Consolas" panose="020B0609020204030204" pitchFamily="49" charset="0"/>
                <a:cs typeface="Calibri" panose="020F0502020204030204" pitchFamily="34" charset="0"/>
              </a:rPr>
              <a:t>”;</a:t>
            </a:r>
          </a:p>
          <a:p>
            <a:r>
              <a:rPr lang="en-US" sz="1600" dirty="0">
                <a:latin typeface="Consolas" panose="020B0609020204030204" pitchFamily="49" charset="0"/>
                <a:cs typeface="Calibri" panose="020F0502020204030204" pitchFamily="34" charset="0"/>
              </a:rPr>
              <a:t>for $x in collection(“students”)</a:t>
            </a:r>
          </a:p>
          <a:p>
            <a:r>
              <a:rPr lang="en-US" sz="1600" dirty="0">
                <a:latin typeface="Consolas" panose="020B0609020204030204" pitchFamily="49" charset="0"/>
                <a:cs typeface="Calibri" panose="020F0502020204030204" pitchFamily="34" charset="0"/>
              </a:rPr>
              <a:t>  where $x.id </a:t>
            </a:r>
            <a:r>
              <a:rPr lang="en-US" sz="1600" dirty="0" err="1">
                <a:latin typeface="Consolas" panose="020B0609020204030204" pitchFamily="49" charset="0"/>
                <a:cs typeface="Calibri" panose="020F0502020204030204" pitchFamily="34" charset="0"/>
              </a:rPr>
              <a:t>lt</a:t>
            </a:r>
            <a:r>
              <a:rPr lang="en-US" sz="1600" dirty="0">
                <a:latin typeface="Consolas" panose="020B0609020204030204" pitchFamily="49" charset="0"/>
                <a:cs typeface="Calibri" panose="020F0502020204030204" pitchFamily="34" charset="0"/>
              </a:rPr>
              <a:t> 10</a:t>
            </a:r>
          </a:p>
          <a:p>
            <a:r>
              <a:rPr lang="en-US" sz="1600" dirty="0">
                <a:latin typeface="Consolas" panose="020B0609020204030204" pitchFamily="49" charset="0"/>
                <a:cs typeface="Calibri" panose="020F0502020204030204" pitchFamily="34" charset="0"/>
              </a:rPr>
              <a:t>  let $c := count($</a:t>
            </a:r>
            <a:r>
              <a:rPr lang="en-US" sz="1600" dirty="0" err="1">
                <a:latin typeface="Consolas" panose="020B0609020204030204" pitchFamily="49" charset="0"/>
                <a:cs typeface="Calibri" panose="020F0502020204030204" pitchFamily="34" charset="0"/>
              </a:rPr>
              <a:t>x.courses</a:t>
            </a:r>
            <a:r>
              <a:rPr lang="en-US" sz="1600" dirty="0">
                <a:latin typeface="Consolas" panose="020B0609020204030204" pitchFamily="49" charset="0"/>
                <a:cs typeface="Calibri" panose="020F0502020204030204" pitchFamily="34" charset="0"/>
              </a:rPr>
              <a:t>)</a:t>
            </a:r>
          </a:p>
          <a:p>
            <a:r>
              <a:rPr lang="en-US" sz="1600" dirty="0">
                <a:latin typeface="Consolas" panose="020B0609020204030204" pitchFamily="49" charset="0"/>
                <a:cs typeface="Calibri" panose="020F0502020204030204" pitchFamily="34" charset="0"/>
              </a:rPr>
              <a:t>  return {“</a:t>
            </a:r>
            <a:r>
              <a:rPr lang="en-US" sz="1600" dirty="0" err="1">
                <a:latin typeface="Consolas" panose="020B0609020204030204" pitchFamily="49" charset="0"/>
                <a:cs typeface="Calibri" panose="020F0502020204030204" pitchFamily="34" charset="0"/>
              </a:rPr>
              <a:t>sid</a:t>
            </a:r>
            <a:r>
              <a:rPr lang="en-US" sz="1600" dirty="0">
                <a:latin typeface="Consolas" panose="020B0609020204030204" pitchFamily="49" charset="0"/>
                <a:cs typeface="Calibri" panose="020F0502020204030204" pitchFamily="34" charset="0"/>
              </a:rPr>
              <a:t>”:$x.id, “count”:$c}</a:t>
            </a:r>
          </a:p>
        </p:txBody>
      </p:sp>
      <p:sp>
        <p:nvSpPr>
          <p:cNvPr id="11" name="Rectangle 10"/>
          <p:cNvSpPr/>
          <p:nvPr/>
        </p:nvSpPr>
        <p:spPr>
          <a:xfrm>
            <a:off x="4029389" y="5508217"/>
            <a:ext cx="4923688" cy="307777"/>
          </a:xfrm>
          <a:prstGeom prst="rect">
            <a:avLst/>
          </a:prstGeom>
        </p:spPr>
        <p:txBody>
          <a:bodyPr wrap="square">
            <a:spAutoFit/>
          </a:bodyPr>
          <a:lstStyle/>
          <a:p>
            <a:pPr algn="r"/>
            <a:r>
              <a:rPr lang="en-US"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hlinkClick r:id="rId3"/>
              </a:rPr>
              <a:t>http://www.jsoniq.org/docs/JSONiq/html-single/index.html</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46466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Motivation and Terminology</a:t>
            </a:r>
          </a:p>
        </p:txBody>
      </p:sp>
      <p:sp>
        <p:nvSpPr>
          <p:cNvPr id="6" name="Content Placeholder 5"/>
          <p:cNvSpPr>
            <a:spLocks noGrp="1"/>
          </p:cNvSpPr>
          <p:nvPr>
            <p:ph idx="1"/>
          </p:nvPr>
        </p:nvSpPr>
        <p:spPr/>
        <p:txBody>
          <a:bodyPr/>
          <a:lstStyle/>
          <a:p>
            <a:r>
              <a:rPr lang="en-US" dirty="0"/>
              <a:t>Motivation</a:t>
            </a:r>
          </a:p>
          <a:p>
            <a:pPr lvl="1"/>
            <a:r>
              <a:rPr lang="en-US" dirty="0"/>
              <a:t>Application-oriented management of </a:t>
            </a:r>
            <a:r>
              <a:rPr lang="en-US" b="1" dirty="0">
                <a:solidFill>
                  <a:srgbClr val="7889FB"/>
                </a:solidFill>
              </a:rPr>
              <a:t>structured, semi-structured, and unstructured information </a:t>
            </a:r>
            <a:r>
              <a:rPr lang="en-US" dirty="0"/>
              <a:t>(pay-as-you-go, schema evolution)</a:t>
            </a:r>
          </a:p>
          <a:p>
            <a:pPr lvl="1"/>
            <a:r>
              <a:rPr lang="en-US" dirty="0"/>
              <a:t>Scalability via parallelization on commodity HW (cloud computing)</a:t>
            </a:r>
          </a:p>
          <a:p>
            <a:pPr lvl="1"/>
            <a:endParaRPr lang="en-US" dirty="0"/>
          </a:p>
          <a:p>
            <a:r>
              <a:rPr lang="en-US" dirty="0"/>
              <a:t>System Architecture</a:t>
            </a:r>
          </a:p>
          <a:p>
            <a:pPr lvl="1"/>
            <a:r>
              <a:rPr lang="en-US" dirty="0"/>
              <a:t>Collections of (</a:t>
            </a:r>
            <a:r>
              <a:rPr lang="en-US" b="1" dirty="0">
                <a:solidFill>
                  <a:schemeClr val="accent1"/>
                </a:solidFill>
              </a:rPr>
              <a:t>key</a:t>
            </a:r>
            <a:r>
              <a:rPr lang="en-US" dirty="0"/>
              <a:t>, </a:t>
            </a:r>
            <a:r>
              <a:rPr lang="en-US" b="1" dirty="0">
                <a:solidFill>
                  <a:srgbClr val="7889FB"/>
                </a:solidFill>
              </a:rPr>
              <a:t>document</a:t>
            </a:r>
            <a:r>
              <a:rPr lang="en-US" dirty="0"/>
              <a:t>)</a:t>
            </a:r>
          </a:p>
          <a:p>
            <a:pPr lvl="1"/>
            <a:r>
              <a:rPr lang="en-US" dirty="0"/>
              <a:t>Scalability via </a:t>
            </a:r>
            <a:r>
              <a:rPr lang="en-US" dirty="0" err="1"/>
              <a:t>sharding</a:t>
            </a:r>
            <a:r>
              <a:rPr lang="en-US" dirty="0"/>
              <a:t> </a:t>
            </a:r>
            <a:br>
              <a:rPr lang="en-US" dirty="0"/>
            </a:br>
            <a:r>
              <a:rPr lang="en-US" dirty="0"/>
              <a:t>(horizontal partitioning) </a:t>
            </a:r>
          </a:p>
          <a:p>
            <a:pPr lvl="1"/>
            <a:r>
              <a:rPr lang="en-US" dirty="0"/>
              <a:t>Custom SQL-like or </a:t>
            </a:r>
            <a:br>
              <a:rPr lang="en-US" dirty="0"/>
            </a:br>
            <a:r>
              <a:rPr lang="en-US" dirty="0"/>
              <a:t>functional query languages</a:t>
            </a:r>
          </a:p>
          <a:p>
            <a:pPr lvl="1"/>
            <a:endParaRPr lang="en-US" dirty="0"/>
          </a:p>
          <a:p>
            <a:r>
              <a:rPr lang="en-US" dirty="0"/>
              <a:t>Example Systems</a:t>
            </a:r>
          </a:p>
          <a:p>
            <a:pPr lvl="1"/>
            <a:r>
              <a:rPr lang="en-US" b="1" dirty="0">
                <a:solidFill>
                  <a:srgbClr val="7889FB"/>
                </a:solidFill>
              </a:rPr>
              <a:t>MongoDB</a:t>
            </a:r>
            <a:r>
              <a:rPr lang="en-US" dirty="0"/>
              <a:t> (C++, 2007, </a:t>
            </a:r>
            <a:r>
              <a:rPr lang="en-US" b="1" dirty="0">
                <a:solidFill>
                  <a:schemeClr val="accent1"/>
                </a:solidFill>
              </a:rPr>
              <a:t>CP</a:t>
            </a:r>
            <a:r>
              <a:rPr lang="en-US" dirty="0"/>
              <a:t>) </a:t>
            </a:r>
            <a:r>
              <a:rPr lang="en-AT" b="1" dirty="0">
                <a:solidFill>
                  <a:srgbClr val="7889FB"/>
                </a:solidFill>
                <a:sym typeface="Wingdings" panose="05000000000000000000" pitchFamily="2" charset="2"/>
              </a:rPr>
              <a:t></a:t>
            </a:r>
            <a:r>
              <a:rPr lang="en-US" b="1" dirty="0">
                <a:solidFill>
                  <a:srgbClr val="7889FB"/>
                </a:solidFill>
                <a:sym typeface="Wingdings" panose="05000000000000000000" pitchFamily="2" charset="2"/>
              </a:rPr>
              <a:t> </a:t>
            </a:r>
            <a:r>
              <a:rPr lang="en-US" b="1" dirty="0" err="1">
                <a:solidFill>
                  <a:srgbClr val="7889FB"/>
                </a:solidFill>
                <a:sym typeface="Wingdings" panose="05000000000000000000" pitchFamily="2" charset="2"/>
              </a:rPr>
              <a:t>RethinkDB</a:t>
            </a:r>
            <a:r>
              <a:rPr lang="en-US" dirty="0">
                <a:solidFill>
                  <a:schemeClr val="tx1"/>
                </a:solidFill>
                <a:sym typeface="Wingdings" panose="05000000000000000000" pitchFamily="2" charset="2"/>
              </a:rPr>
              <a:t>,</a:t>
            </a:r>
            <a:r>
              <a:rPr lang="en-US" b="1" dirty="0">
                <a:solidFill>
                  <a:srgbClr val="7889FB"/>
                </a:solidFill>
                <a:sym typeface="Wingdings" panose="05000000000000000000" pitchFamily="2" charset="2"/>
              </a:rPr>
              <a:t> Espresso</a:t>
            </a:r>
            <a:r>
              <a:rPr lang="en-US" dirty="0">
                <a:solidFill>
                  <a:schemeClr val="tx1"/>
                </a:solidFill>
                <a:sym typeface="Wingdings" panose="05000000000000000000" pitchFamily="2" charset="2"/>
              </a:rPr>
              <a:t>, </a:t>
            </a:r>
            <a:br>
              <a:rPr lang="en-US" b="1" dirty="0">
                <a:solidFill>
                  <a:srgbClr val="7889FB"/>
                </a:solidFill>
                <a:sym typeface="Wingdings" panose="05000000000000000000" pitchFamily="2" charset="2"/>
              </a:rPr>
            </a:br>
            <a:r>
              <a:rPr lang="en-US" b="1" dirty="0">
                <a:solidFill>
                  <a:srgbClr val="7889FB"/>
                </a:solidFill>
                <a:sym typeface="Wingdings" panose="05000000000000000000" pitchFamily="2" charset="2"/>
              </a:rPr>
              <a:t>Amazon </a:t>
            </a:r>
            <a:r>
              <a:rPr lang="en-US" b="1" dirty="0" err="1">
                <a:solidFill>
                  <a:srgbClr val="7889FB"/>
                </a:solidFill>
                <a:sym typeface="Wingdings" panose="05000000000000000000" pitchFamily="2" charset="2"/>
              </a:rPr>
              <a:t>DocumentDB</a:t>
            </a:r>
            <a:r>
              <a:rPr lang="en-US" dirty="0">
                <a:solidFill>
                  <a:schemeClr val="tx1"/>
                </a:solidFill>
                <a:sym typeface="Wingdings" panose="05000000000000000000" pitchFamily="2" charset="2"/>
              </a:rPr>
              <a:t> (Jan 2019)</a:t>
            </a:r>
            <a:endParaRPr lang="en-US" dirty="0">
              <a:solidFill>
                <a:schemeClr val="tx1"/>
              </a:solidFill>
            </a:endParaRPr>
          </a:p>
          <a:p>
            <a:pPr lvl="1"/>
            <a:r>
              <a:rPr lang="en-US" b="1" dirty="0" err="1">
                <a:solidFill>
                  <a:srgbClr val="7889FB"/>
                </a:solidFill>
              </a:rPr>
              <a:t>CouchDB</a:t>
            </a:r>
            <a:r>
              <a:rPr lang="en-US" dirty="0"/>
              <a:t> (</a:t>
            </a:r>
            <a:r>
              <a:rPr lang="en-US" dirty="0" err="1"/>
              <a:t>Erlang</a:t>
            </a:r>
            <a:r>
              <a:rPr lang="en-US" dirty="0"/>
              <a:t>, 2005, </a:t>
            </a:r>
            <a:r>
              <a:rPr lang="en-US" b="1" dirty="0">
                <a:solidFill>
                  <a:schemeClr val="accent1"/>
                </a:solidFill>
              </a:rPr>
              <a:t>AP</a:t>
            </a:r>
            <a:r>
              <a:rPr lang="en-US" dirty="0"/>
              <a:t>) </a:t>
            </a:r>
            <a:r>
              <a:rPr lang="en-AT" b="1" dirty="0">
                <a:solidFill>
                  <a:srgbClr val="7889FB"/>
                </a:solidFill>
                <a:sym typeface="Wingdings" panose="05000000000000000000" pitchFamily="2" charset="2"/>
              </a:rPr>
              <a:t></a:t>
            </a:r>
            <a:r>
              <a:rPr lang="en-US" b="1" dirty="0">
                <a:solidFill>
                  <a:srgbClr val="7889FB"/>
                </a:solidFill>
              </a:rPr>
              <a:t> </a:t>
            </a:r>
            <a:r>
              <a:rPr lang="en-US" b="1" dirty="0" err="1">
                <a:solidFill>
                  <a:srgbClr val="7889FB"/>
                </a:solidFill>
              </a:rPr>
              <a:t>CouchBase</a:t>
            </a:r>
            <a:endParaRPr lang="en-US" b="1" dirty="0">
              <a:solidFill>
                <a:srgbClr val="7889FB"/>
              </a:solidFill>
            </a:endParaRPr>
          </a:p>
        </p:txBody>
      </p:sp>
      <p:sp>
        <p:nvSpPr>
          <p:cNvPr id="7" name="Text Placeholder 6"/>
          <p:cNvSpPr>
            <a:spLocks noGrp="1"/>
          </p:cNvSpPr>
          <p:nvPr>
            <p:ph type="body" sz="quarter" idx="14"/>
          </p:nvPr>
        </p:nvSpPr>
        <p:spPr/>
        <p:txBody>
          <a:bodyPr>
            <a:normAutofit lnSpcReduction="10000"/>
          </a:bodyPr>
          <a:lstStyle/>
          <a:p>
            <a:r>
              <a:rPr lang="en-US" dirty="0"/>
              <a:t>Document Stores</a:t>
            </a:r>
          </a:p>
        </p:txBody>
      </p:sp>
      <p:pic>
        <p:nvPicPr>
          <p:cNvPr id="3" name="Picture 2"/>
          <p:cNvPicPr>
            <a:picLocks noChangeAspect="1"/>
          </p:cNvPicPr>
          <p:nvPr/>
        </p:nvPicPr>
        <p:blipFill>
          <a:blip r:embed="rId2"/>
          <a:stretch>
            <a:fillRect/>
          </a:stretch>
        </p:blipFill>
        <p:spPr>
          <a:xfrm>
            <a:off x="7044357" y="5383263"/>
            <a:ext cx="1730713" cy="493253"/>
          </a:xfrm>
          <a:prstGeom prst="rect">
            <a:avLst/>
          </a:prstGeom>
        </p:spPr>
      </p:pic>
      <p:pic>
        <p:nvPicPr>
          <p:cNvPr id="4" name="Picture 3"/>
          <p:cNvPicPr>
            <a:picLocks noChangeAspect="1"/>
          </p:cNvPicPr>
          <p:nvPr/>
        </p:nvPicPr>
        <p:blipFill>
          <a:blip r:embed="rId3"/>
          <a:stretch>
            <a:fillRect/>
          </a:stretch>
        </p:blipFill>
        <p:spPr>
          <a:xfrm>
            <a:off x="6247725" y="5945948"/>
            <a:ext cx="786252" cy="625071"/>
          </a:xfrm>
          <a:prstGeom prst="rect">
            <a:avLst/>
          </a:prstGeom>
        </p:spPr>
      </p:pic>
      <p:pic>
        <p:nvPicPr>
          <p:cNvPr id="12" name="Picture 11"/>
          <p:cNvPicPr>
            <a:picLocks noChangeAspect="1"/>
          </p:cNvPicPr>
          <p:nvPr/>
        </p:nvPicPr>
        <p:blipFill rotWithShape="1">
          <a:blip r:embed="rId4"/>
          <a:srcRect l="12213" t="25023" r="12723" b="19473"/>
          <a:stretch/>
        </p:blipFill>
        <p:spPr>
          <a:xfrm>
            <a:off x="7198906" y="5899810"/>
            <a:ext cx="1303067" cy="443220"/>
          </a:xfrm>
          <a:prstGeom prst="rect">
            <a:avLst/>
          </a:prstGeom>
        </p:spPr>
      </p:pic>
      <p:sp>
        <p:nvSpPr>
          <p:cNvPr id="13" name="Rectangle 12"/>
          <p:cNvSpPr/>
          <p:nvPr/>
        </p:nvSpPr>
        <p:spPr>
          <a:xfrm>
            <a:off x="4669276" y="2996535"/>
            <a:ext cx="661481" cy="4280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1234</a:t>
            </a:r>
          </a:p>
        </p:txBody>
      </p:sp>
      <p:cxnSp>
        <p:nvCxnSpPr>
          <p:cNvPr id="14" name="Straight Arrow Connector 13"/>
          <p:cNvCxnSpPr/>
          <p:nvPr/>
        </p:nvCxnSpPr>
        <p:spPr>
          <a:xfrm flipH="1">
            <a:off x="4552802" y="4400718"/>
            <a:ext cx="4219025" cy="0"/>
          </a:xfrm>
          <a:prstGeom prst="straightConnector1">
            <a:avLst/>
          </a:prstGeom>
          <a:ln w="19050">
            <a:solidFill>
              <a:schemeClr val="tx1"/>
            </a:solidFill>
            <a:prstDash val="dash"/>
            <a:tailEnd type="none" w="med"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447489" y="2996535"/>
            <a:ext cx="3327581" cy="768069"/>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tx1"/>
                </a:solidFill>
                <a:latin typeface="Consolas" panose="020B0609020204030204" pitchFamily="49" charset="0"/>
                <a:cs typeface="Calibri" panose="020F0502020204030204" pitchFamily="34" charset="0"/>
              </a:rPr>
              <a:t>{</a:t>
            </a:r>
            <a:r>
              <a:rPr lang="en-US" sz="1500" dirty="0" err="1">
                <a:solidFill>
                  <a:schemeClr val="tx1"/>
                </a:solidFill>
                <a:latin typeface="Consolas" panose="020B0609020204030204" pitchFamily="49" charset="0"/>
                <a:cs typeface="Calibri" panose="020F0502020204030204" pitchFamily="34" charset="0"/>
              </a:rPr>
              <a:t>customer:”Jane</a:t>
            </a:r>
            <a:r>
              <a:rPr lang="en-US" sz="1500" dirty="0">
                <a:solidFill>
                  <a:schemeClr val="tx1"/>
                </a:solidFill>
                <a:latin typeface="Consolas" panose="020B0609020204030204" pitchFamily="49" charset="0"/>
                <a:cs typeface="Calibri" panose="020F0502020204030204" pitchFamily="34" charset="0"/>
              </a:rPr>
              <a:t> Smith”, </a:t>
            </a:r>
            <a:br>
              <a:rPr lang="en-US" sz="1500" dirty="0">
                <a:solidFill>
                  <a:schemeClr val="tx1"/>
                </a:solidFill>
                <a:latin typeface="Consolas" panose="020B0609020204030204" pitchFamily="49" charset="0"/>
                <a:cs typeface="Calibri" panose="020F0502020204030204" pitchFamily="34" charset="0"/>
              </a:rPr>
            </a:br>
            <a:r>
              <a:rPr lang="en-US" sz="1500" dirty="0">
                <a:solidFill>
                  <a:schemeClr val="tx1"/>
                </a:solidFill>
                <a:latin typeface="Consolas" panose="020B0609020204030204" pitchFamily="49" charset="0"/>
                <a:cs typeface="Calibri" panose="020F0502020204030204" pitchFamily="34" charset="0"/>
              </a:rPr>
              <a:t>  items:[{name:”P1”,price:49},</a:t>
            </a:r>
            <a:br>
              <a:rPr lang="en-US" sz="1500" dirty="0">
                <a:solidFill>
                  <a:schemeClr val="tx1"/>
                </a:solidFill>
                <a:latin typeface="Consolas" panose="020B0609020204030204" pitchFamily="49" charset="0"/>
                <a:cs typeface="Calibri" panose="020F0502020204030204" pitchFamily="34" charset="0"/>
              </a:rPr>
            </a:br>
            <a:r>
              <a:rPr lang="en-US" sz="1500" dirty="0">
                <a:solidFill>
                  <a:schemeClr val="tx1"/>
                </a:solidFill>
                <a:latin typeface="Consolas" panose="020B0609020204030204" pitchFamily="49" charset="0"/>
                <a:cs typeface="Calibri" panose="020F0502020204030204" pitchFamily="34" charset="0"/>
              </a:rPr>
              <a:t>        {name:”P2”,price:19}]}</a:t>
            </a:r>
          </a:p>
        </p:txBody>
      </p:sp>
      <p:sp>
        <p:nvSpPr>
          <p:cNvPr id="17" name="Rectangle 16"/>
          <p:cNvSpPr/>
          <p:nvPr/>
        </p:nvSpPr>
        <p:spPr>
          <a:xfrm>
            <a:off x="4656306" y="3839600"/>
            <a:ext cx="661481" cy="4280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1756</a:t>
            </a:r>
          </a:p>
        </p:txBody>
      </p:sp>
      <p:sp>
        <p:nvSpPr>
          <p:cNvPr id="18" name="Rectangle 17"/>
          <p:cNvSpPr/>
          <p:nvPr/>
        </p:nvSpPr>
        <p:spPr>
          <a:xfrm>
            <a:off x="5444246" y="3849328"/>
            <a:ext cx="3327581" cy="41829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tx1"/>
                </a:solidFill>
                <a:latin typeface="Consolas" panose="020B0609020204030204" pitchFamily="49" charset="0"/>
                <a:cs typeface="Calibri" panose="020F0502020204030204" pitchFamily="34" charset="0"/>
              </a:rPr>
              <a:t>{</a:t>
            </a:r>
            <a:r>
              <a:rPr lang="en-US" sz="1500" dirty="0" err="1">
                <a:solidFill>
                  <a:schemeClr val="tx1"/>
                </a:solidFill>
                <a:latin typeface="Consolas" panose="020B0609020204030204" pitchFamily="49" charset="0"/>
                <a:cs typeface="Calibri" panose="020F0502020204030204" pitchFamily="34" charset="0"/>
              </a:rPr>
              <a:t>customer:”John</a:t>
            </a:r>
            <a:r>
              <a:rPr lang="en-US" sz="1500" dirty="0">
                <a:solidFill>
                  <a:schemeClr val="tx1"/>
                </a:solidFill>
                <a:latin typeface="Consolas" panose="020B0609020204030204" pitchFamily="49" charset="0"/>
                <a:cs typeface="Calibri" panose="020F0502020204030204" pitchFamily="34" charset="0"/>
              </a:rPr>
              <a:t> Smith”, ...}</a:t>
            </a:r>
          </a:p>
        </p:txBody>
      </p:sp>
      <p:sp>
        <p:nvSpPr>
          <p:cNvPr id="19" name="Rectangle 18"/>
          <p:cNvSpPr/>
          <p:nvPr/>
        </p:nvSpPr>
        <p:spPr>
          <a:xfrm>
            <a:off x="4662792" y="4546477"/>
            <a:ext cx="661481" cy="4280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989</a:t>
            </a:r>
          </a:p>
        </p:txBody>
      </p:sp>
      <p:sp>
        <p:nvSpPr>
          <p:cNvPr id="20" name="Rectangle 19"/>
          <p:cNvSpPr/>
          <p:nvPr/>
        </p:nvSpPr>
        <p:spPr>
          <a:xfrm>
            <a:off x="5450732" y="4556205"/>
            <a:ext cx="3327581" cy="41829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tx1"/>
                </a:solidFill>
                <a:latin typeface="Consolas" panose="020B0609020204030204" pitchFamily="49" charset="0"/>
                <a:cs typeface="Calibri" panose="020F0502020204030204" pitchFamily="34" charset="0"/>
              </a:rPr>
              <a:t>{</a:t>
            </a:r>
            <a:r>
              <a:rPr lang="en-US" sz="1500" dirty="0" err="1">
                <a:solidFill>
                  <a:schemeClr val="tx1"/>
                </a:solidFill>
                <a:latin typeface="Consolas" panose="020B0609020204030204" pitchFamily="49" charset="0"/>
                <a:cs typeface="Calibri" panose="020F0502020204030204" pitchFamily="34" charset="0"/>
              </a:rPr>
              <a:t>customer:”Jane</a:t>
            </a:r>
            <a:r>
              <a:rPr lang="en-US" sz="1500" dirty="0">
                <a:solidFill>
                  <a:schemeClr val="tx1"/>
                </a:solidFill>
                <a:latin typeface="Consolas" panose="020B0609020204030204" pitchFamily="49" charset="0"/>
                <a:cs typeface="Calibri" panose="020F0502020204030204" pitchFamily="34" charset="0"/>
              </a:rPr>
              <a:t> Smith”, ...}</a:t>
            </a:r>
          </a:p>
        </p:txBody>
      </p:sp>
    </p:spTree>
    <p:extLst>
      <p:ext uri="{BB962C8B-B14F-4D97-AF65-F5344CB8AC3E}">
        <p14:creationId xmlns:p14="http://schemas.microsoft.com/office/powerpoint/2010/main" val="228117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Announcements/Org</a:t>
            </a:r>
          </a:p>
        </p:txBody>
      </p:sp>
      <p:sp>
        <p:nvSpPr>
          <p:cNvPr id="3" name="Content Placeholder 2"/>
          <p:cNvSpPr>
            <a:spLocks noGrp="1"/>
          </p:cNvSpPr>
          <p:nvPr>
            <p:ph idx="1"/>
          </p:nvPr>
        </p:nvSpPr>
        <p:spPr>
          <a:xfrm>
            <a:off x="721784" y="1311256"/>
            <a:ext cx="8422216" cy="4941101"/>
          </a:xfrm>
        </p:spPr>
        <p:txBody>
          <a:bodyPr/>
          <a:lstStyle/>
          <a:p>
            <a:r>
              <a:rPr lang="en-US" dirty="0"/>
              <a:t>#1 Video Recording </a:t>
            </a:r>
          </a:p>
          <a:p>
            <a:pPr lvl="1"/>
            <a:r>
              <a:rPr lang="en-US" dirty="0"/>
              <a:t>Link in</a:t>
            </a:r>
            <a:r>
              <a:rPr lang="en-US" b="1" dirty="0">
                <a:solidFill>
                  <a:srgbClr val="7889FB"/>
                </a:solidFill>
              </a:rPr>
              <a:t> </a:t>
            </a:r>
            <a:r>
              <a:rPr lang="en-US" b="1" dirty="0" err="1">
                <a:solidFill>
                  <a:srgbClr val="7889FB"/>
                </a:solidFill>
              </a:rPr>
              <a:t>TUbe</a:t>
            </a:r>
            <a:r>
              <a:rPr lang="en-US" dirty="0">
                <a:solidFill>
                  <a:schemeClr val="tx1"/>
                </a:solidFill>
              </a:rPr>
              <a:t> &amp; </a:t>
            </a:r>
            <a:r>
              <a:rPr lang="en-US" b="1" dirty="0" err="1">
                <a:solidFill>
                  <a:srgbClr val="7889FB"/>
                </a:solidFill>
              </a:rPr>
              <a:t>TeachCenter</a:t>
            </a:r>
            <a:r>
              <a:rPr lang="en-US" dirty="0"/>
              <a:t> </a:t>
            </a:r>
            <a:r>
              <a:rPr lang="en-US" dirty="0">
                <a:solidFill>
                  <a:schemeClr val="tx1"/>
                </a:solidFill>
              </a:rPr>
              <a:t>(lectures will be public)</a:t>
            </a:r>
          </a:p>
          <a:p>
            <a:pPr lvl="1"/>
            <a:r>
              <a:rPr lang="en-US" dirty="0">
                <a:solidFill>
                  <a:schemeClr val="tx1"/>
                </a:solidFill>
              </a:rPr>
              <a:t>Optional attendance (independent of COVID)</a:t>
            </a:r>
          </a:p>
          <a:p>
            <a:pPr lvl="1"/>
            <a:r>
              <a:rPr lang="en-US" b="1" dirty="0">
                <a:solidFill>
                  <a:schemeClr val="accent1"/>
                </a:solidFill>
              </a:rPr>
              <a:t>Virtual lectures</a:t>
            </a:r>
            <a:r>
              <a:rPr lang="en-US" dirty="0">
                <a:solidFill>
                  <a:schemeClr val="tx1"/>
                </a:solidFill>
              </a:rPr>
              <a:t> (recorded) until end of the year</a:t>
            </a:r>
            <a:br>
              <a:rPr lang="en-US" dirty="0">
                <a:solidFill>
                  <a:schemeClr val="tx1"/>
                </a:solidFill>
              </a:rPr>
            </a:br>
            <a:r>
              <a:rPr lang="en-US" dirty="0">
                <a:hlinkClick r:id="rId2"/>
              </a:rPr>
              <a:t>https://tugraz.webex.com/meet/m.boehm</a:t>
            </a:r>
            <a:endParaRPr lang="en-US" dirty="0"/>
          </a:p>
          <a:p>
            <a:pPr lvl="1"/>
            <a:endParaRPr lang="en-US" sz="1200" dirty="0">
              <a:solidFill>
                <a:schemeClr val="tx1"/>
              </a:solidFill>
            </a:endParaRPr>
          </a:p>
          <a:p>
            <a:r>
              <a:rPr lang="en-US" dirty="0">
                <a:solidFill>
                  <a:schemeClr val="tx1"/>
                </a:solidFill>
              </a:rPr>
              <a:t>#2 Exercise Submissions </a:t>
            </a:r>
          </a:p>
          <a:p>
            <a:pPr lvl="1"/>
            <a:r>
              <a:rPr lang="en-US" b="1" dirty="0">
                <a:solidFill>
                  <a:schemeClr val="accent1"/>
                </a:solidFill>
              </a:rPr>
              <a:t>Exercise 2:</a:t>
            </a:r>
            <a:r>
              <a:rPr lang="en-US" dirty="0">
                <a:solidFill>
                  <a:schemeClr val="tx1"/>
                </a:solidFill>
              </a:rPr>
              <a:t> in process of begin graded (</a:t>
            </a:r>
            <a:r>
              <a:rPr lang="en-US" dirty="0">
                <a:solidFill>
                  <a:schemeClr val="tx1"/>
                </a:solidFill>
                <a:sym typeface="Wingdings" panose="05000000000000000000" pitchFamily="2" charset="2"/>
              </a:rPr>
              <a:t> </a:t>
            </a:r>
            <a:r>
              <a:rPr lang="en-US" dirty="0">
                <a:solidFill>
                  <a:schemeClr val="tx1"/>
                </a:solidFill>
              </a:rPr>
              <a:t>before Xmas)</a:t>
            </a:r>
          </a:p>
          <a:p>
            <a:pPr lvl="1"/>
            <a:r>
              <a:rPr lang="en-US" b="1" dirty="0">
                <a:solidFill>
                  <a:schemeClr val="accent1"/>
                </a:solidFill>
              </a:rPr>
              <a:t>Exercise 3:</a:t>
            </a:r>
            <a:r>
              <a:rPr lang="en-US" dirty="0">
                <a:solidFill>
                  <a:schemeClr val="tx1"/>
                </a:solidFill>
              </a:rPr>
              <a:t> due Dec 21, 11.59pm, provided data </a:t>
            </a:r>
          </a:p>
          <a:p>
            <a:pPr lvl="1"/>
            <a:r>
              <a:rPr lang="en-US" b="1" dirty="0">
                <a:solidFill>
                  <a:srgbClr val="7889FB"/>
                </a:solidFill>
              </a:rPr>
              <a:t>Exercise 4:</a:t>
            </a:r>
            <a:r>
              <a:rPr lang="en-US" dirty="0">
                <a:solidFill>
                  <a:schemeClr val="tx1"/>
                </a:solidFill>
              </a:rPr>
              <a:t> extra credit, published Dec 11</a:t>
            </a:r>
          </a:p>
          <a:p>
            <a:pPr lvl="1"/>
            <a:endParaRPr lang="en-US" sz="1200" dirty="0">
              <a:solidFill>
                <a:schemeClr val="tx1"/>
              </a:solidFill>
            </a:endParaRPr>
          </a:p>
          <a:p>
            <a:r>
              <a:rPr lang="en-US" dirty="0">
                <a:solidFill>
                  <a:schemeClr val="tx1"/>
                </a:solidFill>
              </a:rPr>
              <a:t>#3 Course Evaluation and Exam</a:t>
            </a:r>
          </a:p>
          <a:p>
            <a:pPr lvl="1"/>
            <a:r>
              <a:rPr lang="en-US" dirty="0">
                <a:solidFill>
                  <a:schemeClr val="tx1"/>
                </a:solidFill>
              </a:rPr>
              <a:t>Evaluation period: </a:t>
            </a:r>
            <a:r>
              <a:rPr lang="en-US" b="1" dirty="0">
                <a:solidFill>
                  <a:schemeClr val="accent1"/>
                </a:solidFill>
              </a:rPr>
              <a:t>Jan 01 – Feb 15</a:t>
            </a:r>
          </a:p>
          <a:p>
            <a:pPr lvl="1"/>
            <a:r>
              <a:rPr lang="en-US" dirty="0">
                <a:solidFill>
                  <a:schemeClr val="tx1"/>
                </a:solidFill>
              </a:rPr>
              <a:t>Exam dates: </a:t>
            </a:r>
            <a:r>
              <a:rPr lang="en-US" b="1" dirty="0">
                <a:solidFill>
                  <a:schemeClr val="accent1"/>
                </a:solidFill>
              </a:rPr>
              <a:t>Feb 04, 12.30pm</a:t>
            </a:r>
            <a:r>
              <a:rPr lang="en-US" dirty="0">
                <a:solidFill>
                  <a:schemeClr val="tx1"/>
                </a:solidFill>
              </a:rPr>
              <a:t> and </a:t>
            </a:r>
            <a:r>
              <a:rPr lang="en-US" b="1" dirty="0">
                <a:solidFill>
                  <a:schemeClr val="accent1"/>
                </a:solidFill>
              </a:rPr>
              <a:t>Feb 04, 5.30pm</a:t>
            </a:r>
            <a:br>
              <a:rPr lang="en-US" dirty="0">
                <a:solidFill>
                  <a:schemeClr val="tx1"/>
                </a:solidFill>
              </a:rPr>
            </a:br>
            <a:r>
              <a:rPr lang="en-US" dirty="0">
                <a:solidFill>
                  <a:schemeClr val="tx1"/>
                </a:solidFill>
              </a:rPr>
              <a:t>(90+min written exam, start 10 late)</a:t>
            </a:r>
          </a:p>
          <a:p>
            <a:pPr lvl="1"/>
            <a:endParaRPr lang="en-US" dirty="0">
              <a:solidFill>
                <a:schemeClr val="tx1"/>
              </a:solidFill>
            </a:endParaRPr>
          </a:p>
        </p:txBody>
      </p:sp>
      <p:pic>
        <p:nvPicPr>
          <p:cNvPr id="7" name="Picture 6"/>
          <p:cNvPicPr>
            <a:picLocks noChangeAspect="1"/>
          </p:cNvPicPr>
          <p:nvPr/>
        </p:nvPicPr>
        <p:blipFill>
          <a:blip r:embed="rId3"/>
          <a:stretch>
            <a:fillRect/>
          </a:stretch>
        </p:blipFill>
        <p:spPr>
          <a:xfrm>
            <a:off x="7190554" y="1537397"/>
            <a:ext cx="1727400" cy="505183"/>
          </a:xfrm>
          <a:prstGeom prst="rect">
            <a:avLst/>
          </a:prstGeom>
        </p:spPr>
      </p:pic>
      <p:pic>
        <p:nvPicPr>
          <p:cNvPr id="9" name="Picture 8"/>
          <p:cNvPicPr>
            <a:picLocks noChangeAspect="1"/>
          </p:cNvPicPr>
          <p:nvPr/>
        </p:nvPicPr>
        <p:blipFill>
          <a:blip r:embed="rId4"/>
          <a:stretch>
            <a:fillRect/>
          </a:stretch>
        </p:blipFill>
        <p:spPr>
          <a:xfrm>
            <a:off x="7450496" y="2155445"/>
            <a:ext cx="1326503" cy="468178"/>
          </a:xfrm>
          <a:prstGeom prst="rect">
            <a:avLst/>
          </a:prstGeom>
        </p:spPr>
      </p:pic>
      <p:sp>
        <p:nvSpPr>
          <p:cNvPr id="6" name="TextBox 5"/>
          <p:cNvSpPr txBox="1"/>
          <p:nvPr/>
        </p:nvSpPr>
        <p:spPr>
          <a:xfrm>
            <a:off x="7576160" y="3405984"/>
            <a:ext cx="1075174" cy="523220"/>
          </a:xfrm>
          <a:prstGeom prst="rect">
            <a:avLst/>
          </a:prstGeom>
          <a:noFill/>
        </p:spPr>
        <p:txBody>
          <a:bodyPr wrap="square" lIns="0" rIns="0"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Q</a:t>
            </a:r>
            <a:r>
              <a:rPr lang="en-US" sz="2800" b="1" dirty="0">
                <a:latin typeface="Calibri" panose="020F0502020204030204" pitchFamily="34" charset="0"/>
                <a:cs typeface="Calibri" panose="020F0502020204030204" pitchFamily="34" charset="0"/>
              </a:rPr>
              <a:t>&amp;</a:t>
            </a:r>
            <a:r>
              <a:rPr lang="en-US" sz="2800" b="1" dirty="0">
                <a:solidFill>
                  <a:schemeClr val="accent1"/>
                </a:solidFill>
                <a:latin typeface="Calibri" panose="020F0502020204030204" pitchFamily="34" charset="0"/>
                <a:cs typeface="Calibri" panose="020F0502020204030204" pitchFamily="34" charset="0"/>
              </a:rPr>
              <a:t>A</a:t>
            </a:r>
          </a:p>
        </p:txBody>
      </p:sp>
      <p:pic>
        <p:nvPicPr>
          <p:cNvPr id="8" name="Picture 7"/>
          <p:cNvPicPr>
            <a:picLocks noChangeAspect="1"/>
          </p:cNvPicPr>
          <p:nvPr/>
        </p:nvPicPr>
        <p:blipFill>
          <a:blip r:embed="rId5"/>
          <a:stretch>
            <a:fillRect/>
          </a:stretch>
        </p:blipFill>
        <p:spPr>
          <a:xfrm>
            <a:off x="7832254" y="5012884"/>
            <a:ext cx="663161" cy="397897"/>
          </a:xfrm>
          <a:prstGeom prst="rect">
            <a:avLst/>
          </a:prstGeom>
        </p:spPr>
      </p:pic>
      <p:sp>
        <p:nvSpPr>
          <p:cNvPr id="4" name="Rectangle 3"/>
          <p:cNvSpPr/>
          <p:nvPr/>
        </p:nvSpPr>
        <p:spPr>
          <a:xfrm>
            <a:off x="6035120" y="3975613"/>
            <a:ext cx="2943509" cy="523220"/>
          </a:xfrm>
          <a:prstGeom prst="rect">
            <a:avLst/>
          </a:prstGeom>
        </p:spPr>
        <p:txBody>
          <a:bodyPr wrap="square">
            <a:spAutoFit/>
          </a:bodyPr>
          <a:lstStyle/>
          <a:p>
            <a:pPr algn="r"/>
            <a:r>
              <a:rPr lang="en-US"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hlinkClick r:id="rId6"/>
              </a:rPr>
              <a:t>https://mboehm7.github.io/</a:t>
            </a:r>
            <a:br>
              <a:rPr lang="en-US" sz="1400" dirty="0">
                <a:latin typeface="Calibri" panose="020F0502020204030204" pitchFamily="34" charset="0"/>
                <a:cs typeface="Calibri" panose="020F0502020204030204" pitchFamily="34" charset="0"/>
                <a:hlinkClick r:id="rId6"/>
              </a:rPr>
            </a:br>
            <a:r>
              <a:rPr lang="en-US" sz="1400" dirty="0">
                <a:latin typeface="Calibri" panose="020F0502020204030204" pitchFamily="34" charset="0"/>
                <a:cs typeface="Calibri" panose="020F0502020204030204" pitchFamily="34" charset="0"/>
                <a:hlinkClick r:id="rId6"/>
              </a:rPr>
              <a:t>teaching/ws2122_dbs/T3_data.zip</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7113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MongoDB</a:t>
            </a:r>
          </a:p>
        </p:txBody>
      </p:sp>
      <p:sp>
        <p:nvSpPr>
          <p:cNvPr id="3" name="Content Placeholder 2"/>
          <p:cNvSpPr>
            <a:spLocks noGrp="1"/>
          </p:cNvSpPr>
          <p:nvPr>
            <p:ph idx="1"/>
          </p:nvPr>
        </p:nvSpPr>
        <p:spPr/>
        <p:txBody>
          <a:bodyPr/>
          <a:lstStyle/>
          <a:p>
            <a:r>
              <a:rPr lang="en-US" dirty="0"/>
              <a:t>Creating </a:t>
            </a:r>
            <a:br>
              <a:rPr lang="en-US" dirty="0"/>
            </a:br>
            <a:r>
              <a:rPr lang="en-US" dirty="0"/>
              <a:t>a Collection</a:t>
            </a:r>
          </a:p>
          <a:p>
            <a:pPr lvl="1"/>
            <a:endParaRPr lang="en-US" dirty="0"/>
          </a:p>
          <a:p>
            <a:pPr lvl="1"/>
            <a:endParaRPr lang="en-US" dirty="0"/>
          </a:p>
          <a:p>
            <a:r>
              <a:rPr lang="en-US" dirty="0"/>
              <a:t>Inserting into </a:t>
            </a:r>
            <a:br>
              <a:rPr lang="en-US" dirty="0"/>
            </a:br>
            <a:r>
              <a:rPr lang="en-US" dirty="0"/>
              <a:t>a Collection</a:t>
            </a:r>
          </a:p>
          <a:p>
            <a:pPr lvl="1"/>
            <a:endParaRPr lang="en-US" dirty="0"/>
          </a:p>
          <a:p>
            <a:pPr lvl="1"/>
            <a:endParaRPr lang="en-US" dirty="0"/>
          </a:p>
          <a:p>
            <a:pPr lvl="1"/>
            <a:endParaRPr lang="en-US" dirty="0"/>
          </a:p>
          <a:p>
            <a:pPr lvl="1"/>
            <a:endParaRPr lang="en-US" dirty="0"/>
          </a:p>
          <a:p>
            <a:r>
              <a:rPr lang="en-US" dirty="0"/>
              <a:t>Querying </a:t>
            </a:r>
            <a:br>
              <a:rPr lang="en-US" dirty="0"/>
            </a:br>
            <a:r>
              <a:rPr lang="en-US" dirty="0"/>
              <a:t>a Collection</a:t>
            </a:r>
          </a:p>
        </p:txBody>
      </p:sp>
      <p:sp>
        <p:nvSpPr>
          <p:cNvPr id="4" name="Text Placeholder 3"/>
          <p:cNvSpPr>
            <a:spLocks noGrp="1"/>
          </p:cNvSpPr>
          <p:nvPr>
            <p:ph type="body" sz="quarter" idx="14"/>
          </p:nvPr>
        </p:nvSpPr>
        <p:spPr/>
        <p:txBody>
          <a:bodyPr>
            <a:normAutofit lnSpcReduction="10000"/>
          </a:bodyPr>
          <a:lstStyle/>
          <a:p>
            <a:r>
              <a:rPr lang="en-US" dirty="0"/>
              <a:t>Document Stores</a:t>
            </a:r>
          </a:p>
        </p:txBody>
      </p:sp>
      <p:sp>
        <p:nvSpPr>
          <p:cNvPr id="5" name="TextBox 4"/>
          <p:cNvSpPr txBox="1"/>
          <p:nvPr/>
        </p:nvSpPr>
        <p:spPr>
          <a:xfrm>
            <a:off x="3482502" y="1313231"/>
            <a:ext cx="5425724" cy="1077218"/>
          </a:xfrm>
          <a:prstGeom prst="rect">
            <a:avLst/>
          </a:prstGeom>
          <a:noFill/>
        </p:spPr>
        <p:txBody>
          <a:bodyPr wrap="square" lIns="0" rIns="0" rtlCol="0">
            <a:spAutoFit/>
          </a:bodyPr>
          <a:lstStyle/>
          <a:p>
            <a:r>
              <a:rPr lang="en-US" sz="1600" b="1" dirty="0">
                <a:latin typeface="Consolas" panose="020B0609020204030204" pitchFamily="49" charset="0"/>
              </a:rPr>
              <a:t>import</a:t>
            </a:r>
            <a:r>
              <a:rPr lang="en-US" sz="1600" dirty="0">
                <a:latin typeface="Consolas" panose="020B0609020204030204" pitchFamily="49" charset="0"/>
              </a:rPr>
              <a:t> </a:t>
            </a:r>
            <a:r>
              <a:rPr lang="en-US" sz="1600" dirty="0" err="1">
                <a:latin typeface="Consolas" panose="020B0609020204030204" pitchFamily="49" charset="0"/>
              </a:rPr>
              <a:t>pymongo</a:t>
            </a:r>
            <a:r>
              <a:rPr lang="en-US" sz="1600" dirty="0">
                <a:latin typeface="Consolas" panose="020B0609020204030204" pitchFamily="49" charset="0"/>
              </a:rPr>
              <a:t> </a:t>
            </a:r>
            <a:r>
              <a:rPr lang="en-US" sz="1600" b="1" dirty="0">
                <a:latin typeface="Consolas" panose="020B0609020204030204" pitchFamily="49" charset="0"/>
              </a:rPr>
              <a:t>as</a:t>
            </a:r>
            <a:r>
              <a:rPr lang="en-US" sz="1600" dirty="0">
                <a:latin typeface="Consolas" panose="020B0609020204030204" pitchFamily="49" charset="0"/>
              </a:rPr>
              <a:t> m</a:t>
            </a:r>
            <a:br>
              <a:rPr lang="en-US" sz="1600" dirty="0">
                <a:latin typeface="Consolas" panose="020B0609020204030204" pitchFamily="49" charset="0"/>
              </a:rPr>
            </a:br>
            <a:r>
              <a:rPr lang="en-US" sz="1600" dirty="0">
                <a:latin typeface="Consolas" panose="020B0609020204030204" pitchFamily="49" charset="0"/>
              </a:rPr>
              <a:t>conn = </a:t>
            </a:r>
            <a:r>
              <a:rPr lang="en-US" sz="1600" dirty="0" err="1">
                <a:latin typeface="Consolas" panose="020B0609020204030204" pitchFamily="49" charset="0"/>
              </a:rPr>
              <a:t>m.MongoClient</a:t>
            </a:r>
            <a:r>
              <a:rPr lang="en-US" sz="1600" dirty="0">
                <a:latin typeface="Consolas" panose="020B0609020204030204" pitchFamily="49" charset="0"/>
              </a:rPr>
              <a:t>(“</a:t>
            </a:r>
            <a:r>
              <a:rPr lang="en-US" sz="1600" dirty="0" err="1">
                <a:latin typeface="Consolas" panose="020B0609020204030204" pitchFamily="49" charset="0"/>
              </a:rPr>
              <a:t>mongodb</a:t>
            </a:r>
            <a:r>
              <a:rPr lang="en-US" sz="1600" dirty="0">
                <a:latin typeface="Consolas" panose="020B0609020204030204" pitchFamily="49" charset="0"/>
              </a:rPr>
              <a:t>://localhost:123/”)</a:t>
            </a:r>
            <a:br>
              <a:rPr lang="en-US" sz="1600" dirty="0">
                <a:latin typeface="Consolas" panose="020B0609020204030204" pitchFamily="49" charset="0"/>
              </a:rPr>
            </a:br>
            <a:r>
              <a:rPr lang="en-US" sz="1600" dirty="0" err="1">
                <a:latin typeface="Consolas" panose="020B0609020204030204" pitchFamily="49" charset="0"/>
              </a:rPr>
              <a:t>db</a:t>
            </a:r>
            <a:r>
              <a:rPr lang="en-US" sz="1600" dirty="0">
                <a:latin typeface="Consolas" panose="020B0609020204030204" pitchFamily="49" charset="0"/>
              </a:rPr>
              <a:t> = conn[“dbs19”]      </a:t>
            </a:r>
            <a:r>
              <a:rPr lang="en-US" sz="1600" b="1" dirty="0">
                <a:solidFill>
                  <a:srgbClr val="00B050"/>
                </a:solidFill>
                <a:latin typeface="Consolas" panose="020B0609020204030204" pitchFamily="49" charset="0"/>
              </a:rPr>
              <a:t># database dbs19</a:t>
            </a:r>
            <a:br>
              <a:rPr lang="en-US" sz="1600" dirty="0">
                <a:latin typeface="Consolas" panose="020B0609020204030204" pitchFamily="49" charset="0"/>
              </a:rPr>
            </a:br>
            <a:r>
              <a:rPr lang="en-US" sz="1600" dirty="0" err="1">
                <a:latin typeface="Consolas" panose="020B0609020204030204" pitchFamily="49" charset="0"/>
              </a:rPr>
              <a:t>cust</a:t>
            </a:r>
            <a:r>
              <a:rPr lang="en-US" sz="1600" dirty="0">
                <a:latin typeface="Consolas" panose="020B0609020204030204" pitchFamily="49" charset="0"/>
              </a:rPr>
              <a:t> = </a:t>
            </a:r>
            <a:r>
              <a:rPr lang="en-US" sz="1600" dirty="0" err="1">
                <a:latin typeface="Consolas" panose="020B0609020204030204" pitchFamily="49" charset="0"/>
              </a:rPr>
              <a:t>db</a:t>
            </a:r>
            <a:r>
              <a:rPr lang="en-US" sz="1600" dirty="0">
                <a:latin typeface="Consolas" panose="020B0609020204030204" pitchFamily="49" charset="0"/>
              </a:rPr>
              <a:t>[“customers”]  </a:t>
            </a:r>
            <a:r>
              <a:rPr lang="en-US" sz="1600" b="1" dirty="0">
                <a:solidFill>
                  <a:srgbClr val="00B050"/>
                </a:solidFill>
                <a:latin typeface="Consolas" panose="020B0609020204030204" pitchFamily="49" charset="0"/>
              </a:rPr>
              <a:t># collection customers</a:t>
            </a:r>
            <a:endParaRPr lang="en-US" sz="1600" b="1" dirty="0">
              <a:solidFill>
                <a:srgbClr val="00B050"/>
              </a:solidFill>
              <a:latin typeface="Consolas" panose="020B0609020204030204" pitchFamily="49" charset="0"/>
              <a:cs typeface="Calibri" panose="020F0502020204030204" pitchFamily="34" charset="0"/>
            </a:endParaRPr>
          </a:p>
        </p:txBody>
      </p:sp>
      <p:sp>
        <p:nvSpPr>
          <p:cNvPr id="6" name="TextBox 5"/>
          <p:cNvSpPr txBox="1"/>
          <p:nvPr/>
        </p:nvSpPr>
        <p:spPr>
          <a:xfrm>
            <a:off x="3472775" y="2671863"/>
            <a:ext cx="5467822" cy="1569660"/>
          </a:xfrm>
          <a:prstGeom prst="rect">
            <a:avLst/>
          </a:prstGeom>
          <a:noFill/>
        </p:spPr>
        <p:txBody>
          <a:bodyPr wrap="square" lIns="0" rIns="0" rtlCol="0">
            <a:spAutoFit/>
          </a:bodyPr>
          <a:lstStyle/>
          <a:p>
            <a:r>
              <a:rPr lang="en-US" sz="1600" dirty="0" err="1">
                <a:latin typeface="Consolas" panose="020B0609020204030204" pitchFamily="49" charset="0"/>
                <a:cs typeface="Calibri" panose="020F0502020204030204" pitchFamily="34" charset="0"/>
              </a:rPr>
              <a:t>mdict</a:t>
            </a:r>
            <a:r>
              <a:rPr lang="en-US" sz="1600" dirty="0">
                <a:latin typeface="Consolas" panose="020B0609020204030204" pitchFamily="49" charset="0"/>
                <a:cs typeface="Calibri" panose="020F0502020204030204" pitchFamily="34" charset="0"/>
              </a:rPr>
              <a:t> = {</a:t>
            </a:r>
          </a:p>
          <a:p>
            <a:r>
              <a:rPr lang="en-US" sz="1600" dirty="0">
                <a:latin typeface="Consolas" panose="020B0609020204030204" pitchFamily="49" charset="0"/>
                <a:cs typeface="Calibri" panose="020F0502020204030204" pitchFamily="34" charset="0"/>
              </a:rPr>
              <a:t>  “name“: “Jane Smith”,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  “address”: “</a:t>
            </a:r>
            <a:r>
              <a:rPr lang="en-US" sz="1600" dirty="0" err="1">
                <a:latin typeface="Consolas" panose="020B0609020204030204" pitchFamily="49" charset="0"/>
                <a:cs typeface="Calibri" panose="020F0502020204030204" pitchFamily="34" charset="0"/>
              </a:rPr>
              <a:t>Inffeldgasse</a:t>
            </a:r>
            <a:r>
              <a:rPr lang="en-US" sz="1600" dirty="0">
                <a:latin typeface="Consolas" panose="020B0609020204030204" pitchFamily="49" charset="0"/>
                <a:cs typeface="Calibri" panose="020F0502020204030204" pitchFamily="34" charset="0"/>
              </a:rPr>
              <a:t> 13, Graz”</a:t>
            </a:r>
          </a:p>
          <a:p>
            <a:r>
              <a:rPr lang="en-US" sz="1600" dirty="0">
                <a:latin typeface="Consolas" panose="020B0609020204030204" pitchFamily="49" charset="0"/>
                <a:cs typeface="Calibri" panose="020F0502020204030204" pitchFamily="34" charset="0"/>
              </a:rPr>
              <a:t>}</a:t>
            </a:r>
          </a:p>
          <a:p>
            <a:r>
              <a:rPr lang="en-US" sz="1600" dirty="0">
                <a:latin typeface="Consolas" panose="020B0609020204030204" pitchFamily="49" charset="0"/>
                <a:cs typeface="Calibri" panose="020F0502020204030204" pitchFamily="34" charset="0"/>
              </a:rPr>
              <a:t>id = </a:t>
            </a:r>
            <a:r>
              <a:rPr lang="en-US" sz="1600" b="1" dirty="0" err="1">
                <a:solidFill>
                  <a:schemeClr val="accent1"/>
                </a:solidFill>
                <a:latin typeface="Consolas" panose="020B0609020204030204" pitchFamily="49" charset="0"/>
                <a:cs typeface="Calibri" panose="020F0502020204030204" pitchFamily="34" charset="0"/>
              </a:rPr>
              <a:t>cust.insert_one</a:t>
            </a:r>
            <a:r>
              <a:rPr lang="en-US" sz="1600" dirty="0">
                <a:latin typeface="Consolas" panose="020B0609020204030204" pitchFamily="49" charset="0"/>
                <a:cs typeface="Calibri" panose="020F0502020204030204" pitchFamily="34" charset="0"/>
              </a:rPr>
              <a:t>(</a:t>
            </a:r>
            <a:r>
              <a:rPr lang="en-US" sz="1600" dirty="0" err="1">
                <a:latin typeface="Consolas" panose="020B0609020204030204" pitchFamily="49" charset="0"/>
                <a:cs typeface="Calibri" panose="020F0502020204030204" pitchFamily="34" charset="0"/>
              </a:rPr>
              <a:t>mdict</a:t>
            </a:r>
            <a:r>
              <a:rPr lang="en-US" sz="1600" dirty="0">
                <a:latin typeface="Consolas" panose="020B0609020204030204" pitchFamily="49" charset="0"/>
                <a:cs typeface="Calibri" panose="020F0502020204030204" pitchFamily="34" charset="0"/>
              </a:rPr>
              <a:t>).</a:t>
            </a:r>
            <a:r>
              <a:rPr lang="en-US" sz="1600" dirty="0" err="1">
                <a:latin typeface="Consolas" panose="020B0609020204030204" pitchFamily="49" charset="0"/>
                <a:cs typeface="Calibri" panose="020F0502020204030204" pitchFamily="34" charset="0"/>
              </a:rPr>
              <a:t>inserted_id</a:t>
            </a:r>
            <a:endParaRPr lang="en-US" sz="1600" dirty="0">
              <a:latin typeface="Consolas" panose="020B0609020204030204" pitchFamily="49" charset="0"/>
              <a:cs typeface="Calibri" panose="020F0502020204030204" pitchFamily="34" charset="0"/>
            </a:endParaRPr>
          </a:p>
          <a:p>
            <a:r>
              <a:rPr lang="en-US" sz="1600" b="1" dirty="0">
                <a:solidFill>
                  <a:srgbClr val="00B050"/>
                </a:solidFill>
                <a:latin typeface="Consolas" panose="020B0609020204030204" pitchFamily="49" charset="0"/>
                <a:cs typeface="Calibri" panose="020F0502020204030204" pitchFamily="34" charset="0"/>
              </a:rPr>
              <a:t># ids = </a:t>
            </a:r>
            <a:r>
              <a:rPr lang="en-US" sz="1600" b="1" dirty="0" err="1">
                <a:solidFill>
                  <a:srgbClr val="00B050"/>
                </a:solidFill>
                <a:latin typeface="Consolas" panose="020B0609020204030204" pitchFamily="49" charset="0"/>
                <a:cs typeface="Calibri" panose="020F0502020204030204" pitchFamily="34" charset="0"/>
              </a:rPr>
              <a:t>cust.insert_many</a:t>
            </a:r>
            <a:r>
              <a:rPr lang="en-US" sz="1600" b="1" dirty="0">
                <a:solidFill>
                  <a:srgbClr val="00B050"/>
                </a:solidFill>
                <a:latin typeface="Consolas" panose="020B0609020204030204" pitchFamily="49" charset="0"/>
                <a:cs typeface="Calibri" panose="020F0502020204030204" pitchFamily="34" charset="0"/>
              </a:rPr>
              <a:t>(</a:t>
            </a:r>
            <a:r>
              <a:rPr lang="en-US" sz="1600" b="1" dirty="0" err="1">
                <a:solidFill>
                  <a:srgbClr val="00B050"/>
                </a:solidFill>
                <a:latin typeface="Consolas" panose="020B0609020204030204" pitchFamily="49" charset="0"/>
                <a:cs typeface="Calibri" panose="020F0502020204030204" pitchFamily="34" charset="0"/>
              </a:rPr>
              <a:t>mlist</a:t>
            </a:r>
            <a:r>
              <a:rPr lang="en-US" sz="1600" b="1" dirty="0">
                <a:solidFill>
                  <a:srgbClr val="00B050"/>
                </a:solidFill>
                <a:latin typeface="Consolas" panose="020B0609020204030204" pitchFamily="49" charset="0"/>
                <a:cs typeface="Calibri" panose="020F0502020204030204" pitchFamily="34" charset="0"/>
              </a:rPr>
              <a:t>).</a:t>
            </a:r>
            <a:r>
              <a:rPr lang="en-US" sz="1600" b="1" dirty="0" err="1">
                <a:solidFill>
                  <a:srgbClr val="00B050"/>
                </a:solidFill>
                <a:latin typeface="Consolas" panose="020B0609020204030204" pitchFamily="49" charset="0"/>
                <a:cs typeface="Calibri" panose="020F0502020204030204" pitchFamily="34" charset="0"/>
              </a:rPr>
              <a:t>inserted_ids</a:t>
            </a:r>
            <a:endParaRPr lang="en-US" sz="1600" b="1" dirty="0">
              <a:solidFill>
                <a:srgbClr val="00B050"/>
              </a:solidFill>
              <a:latin typeface="Consolas" panose="020B0609020204030204" pitchFamily="49" charset="0"/>
              <a:cs typeface="Calibri" panose="020F0502020204030204" pitchFamily="34" charset="0"/>
            </a:endParaRPr>
          </a:p>
        </p:txBody>
      </p:sp>
      <p:sp>
        <p:nvSpPr>
          <p:cNvPr id="7" name="TextBox 6"/>
          <p:cNvSpPr txBox="1"/>
          <p:nvPr/>
        </p:nvSpPr>
        <p:spPr>
          <a:xfrm>
            <a:off x="6342435" y="690664"/>
            <a:ext cx="2637074" cy="523220"/>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Credit:</a:t>
            </a:r>
            <a:r>
              <a:rPr lang="en-US"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hlinkClick r:id="rId2"/>
              </a:rPr>
              <a:t>https://api.mongodb.com/</a:t>
            </a:r>
            <a:br>
              <a:rPr lang="en-US" sz="1400" dirty="0">
                <a:latin typeface="Calibri" panose="020F0502020204030204" pitchFamily="34" charset="0"/>
                <a:cs typeface="Calibri" panose="020F0502020204030204" pitchFamily="34" charset="0"/>
                <a:hlinkClick r:id="rId2"/>
              </a:rPr>
            </a:br>
            <a:r>
              <a:rPr lang="en-US" sz="1400" dirty="0">
                <a:latin typeface="Calibri" panose="020F0502020204030204" pitchFamily="34" charset="0"/>
                <a:cs typeface="Calibri" panose="020F0502020204030204" pitchFamily="34" charset="0"/>
                <a:hlinkClick r:id="rId2"/>
              </a:rPr>
              <a:t>python/current</a:t>
            </a:r>
            <a:r>
              <a:rPr lang="en-US" sz="1400" dirty="0">
                <a:latin typeface="Calibri" panose="020F0502020204030204" pitchFamily="34" charset="0"/>
                <a:cs typeface="Calibri" panose="020F0502020204030204" pitchFamily="34" charset="0"/>
              </a:rPr>
              <a:t>]</a:t>
            </a:r>
          </a:p>
        </p:txBody>
      </p:sp>
      <p:sp>
        <p:nvSpPr>
          <p:cNvPr id="10" name="TextBox 9"/>
          <p:cNvSpPr txBox="1"/>
          <p:nvPr/>
        </p:nvSpPr>
        <p:spPr>
          <a:xfrm>
            <a:off x="3479260" y="4623882"/>
            <a:ext cx="5467822" cy="1323439"/>
          </a:xfrm>
          <a:prstGeom prst="rect">
            <a:avLst/>
          </a:prstGeom>
          <a:noFill/>
        </p:spPr>
        <p:txBody>
          <a:bodyPr wrap="square" lIns="0" rIns="0" rtlCol="0">
            <a:spAutoFit/>
          </a:bodyPr>
          <a:lstStyle/>
          <a:p>
            <a:r>
              <a:rPr lang="en-US" sz="1600" dirty="0">
                <a:latin typeface="Consolas" panose="020B0609020204030204" pitchFamily="49" charset="0"/>
                <a:cs typeface="Calibri" panose="020F0502020204030204" pitchFamily="34" charset="0"/>
              </a:rPr>
              <a:t>print(</a:t>
            </a:r>
            <a:r>
              <a:rPr lang="en-US" sz="1600" b="1" dirty="0" err="1">
                <a:solidFill>
                  <a:schemeClr val="accent1"/>
                </a:solidFill>
                <a:latin typeface="Consolas" panose="020B0609020204030204" pitchFamily="49" charset="0"/>
                <a:cs typeface="Calibri" panose="020F0502020204030204" pitchFamily="34" charset="0"/>
              </a:rPr>
              <a:t>cust.find_one</a:t>
            </a:r>
            <a:r>
              <a:rPr lang="en-US" sz="1600" dirty="0">
                <a:latin typeface="Consolas" panose="020B0609020204030204" pitchFamily="49" charset="0"/>
                <a:cs typeface="Calibri" panose="020F0502020204030204" pitchFamily="34" charset="0"/>
              </a:rPr>
              <a:t>({"_id": id}))</a:t>
            </a:r>
          </a:p>
          <a:p>
            <a:endParaRPr lang="en-US" sz="1600" dirty="0">
              <a:latin typeface="Consolas" panose="020B0609020204030204" pitchFamily="49" charset="0"/>
              <a:cs typeface="Calibri" panose="020F0502020204030204" pitchFamily="34" charset="0"/>
            </a:endParaRPr>
          </a:p>
          <a:p>
            <a:r>
              <a:rPr lang="en-US" sz="1600" dirty="0">
                <a:latin typeface="Consolas" panose="020B0609020204030204" pitchFamily="49" charset="0"/>
                <a:cs typeface="Calibri" panose="020F0502020204030204" pitchFamily="34" charset="0"/>
              </a:rPr>
              <a:t>ret = </a:t>
            </a:r>
            <a:r>
              <a:rPr lang="en-US" sz="1600" b="1" dirty="0" err="1">
                <a:solidFill>
                  <a:schemeClr val="accent1"/>
                </a:solidFill>
                <a:latin typeface="Consolas" panose="020B0609020204030204" pitchFamily="49" charset="0"/>
                <a:cs typeface="Calibri" panose="020F0502020204030204" pitchFamily="34" charset="0"/>
              </a:rPr>
              <a:t>cust.find</a:t>
            </a:r>
            <a:r>
              <a:rPr lang="en-US" sz="1600" dirty="0">
                <a:latin typeface="Consolas" panose="020B0609020204030204" pitchFamily="49" charset="0"/>
                <a:cs typeface="Calibri" panose="020F0502020204030204" pitchFamily="34" charset="0"/>
              </a:rPr>
              <a:t>({"name": "Jane Smith"})</a:t>
            </a:r>
          </a:p>
          <a:p>
            <a:r>
              <a:rPr lang="en-US" sz="1600" b="1" dirty="0">
                <a:latin typeface="Consolas" panose="020B0609020204030204" pitchFamily="49" charset="0"/>
                <a:cs typeface="Calibri" panose="020F0502020204030204" pitchFamily="34" charset="0"/>
              </a:rPr>
              <a:t>for</a:t>
            </a:r>
            <a:r>
              <a:rPr lang="en-US" sz="1600" dirty="0">
                <a:latin typeface="Consolas" panose="020B0609020204030204" pitchFamily="49" charset="0"/>
                <a:cs typeface="Calibri" panose="020F0502020204030204" pitchFamily="34" charset="0"/>
              </a:rPr>
              <a:t> x in ret:</a:t>
            </a:r>
          </a:p>
          <a:p>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print</a:t>
            </a:r>
            <a:r>
              <a:rPr lang="en-US" sz="1600" dirty="0">
                <a:latin typeface="Consolas" panose="020B0609020204030204" pitchFamily="49" charset="0"/>
                <a:cs typeface="Calibri" panose="020F0502020204030204" pitchFamily="34" charset="0"/>
              </a:rPr>
              <a:t>(x)</a:t>
            </a:r>
          </a:p>
        </p:txBody>
      </p:sp>
    </p:spTree>
    <p:extLst>
      <p:ext uri="{BB962C8B-B14F-4D97-AF65-F5344CB8AC3E}">
        <p14:creationId xmlns:p14="http://schemas.microsoft.com/office/powerpoint/2010/main" val="90005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(and Test Yourself)</a:t>
            </a:r>
          </a:p>
        </p:txBody>
      </p:sp>
      <p:sp>
        <p:nvSpPr>
          <p:cNvPr id="3" name="Content Placeholder 2"/>
          <p:cNvSpPr>
            <a:spLocks noGrp="1"/>
          </p:cNvSpPr>
          <p:nvPr>
            <p:ph idx="1"/>
          </p:nvPr>
        </p:nvSpPr>
        <p:spPr/>
        <p:txBody>
          <a:bodyPr/>
          <a:lstStyle/>
          <a:p>
            <a:r>
              <a:rPr lang="en-US" dirty="0"/>
              <a:t>NoSQL Systems </a:t>
            </a:r>
            <a:r>
              <a:rPr lang="en-US" b="0" dirty="0"/>
              <a:t>(10/100 points)</a:t>
            </a:r>
          </a:p>
          <a:p>
            <a:pPr lvl="1"/>
            <a:r>
              <a:rPr lang="en-US" dirty="0"/>
              <a:t>Describe the concept and system architecture of a </a:t>
            </a:r>
            <a:r>
              <a:rPr lang="en-US" b="1" dirty="0">
                <a:solidFill>
                  <a:srgbClr val="7889FB"/>
                </a:solidFill>
              </a:rPr>
              <a:t>key-value store</a:t>
            </a:r>
            <a:r>
              <a:rPr lang="en-US" dirty="0"/>
              <a:t>, including techniques for achieving </a:t>
            </a:r>
            <a:r>
              <a:rPr lang="en-US" b="1" dirty="0">
                <a:solidFill>
                  <a:schemeClr val="accent1"/>
                </a:solidFill>
              </a:rPr>
              <a:t>high write throughput</a:t>
            </a:r>
            <a:r>
              <a:rPr lang="en-US" dirty="0"/>
              <a:t>, and </a:t>
            </a:r>
            <a:r>
              <a:rPr lang="en-US" b="1" dirty="0">
                <a:solidFill>
                  <a:schemeClr val="accent1"/>
                </a:solidFill>
              </a:rPr>
              <a:t>scale-out</a:t>
            </a:r>
            <a:r>
              <a:rPr lang="en-US" dirty="0"/>
              <a:t> in distributed environments. […]</a:t>
            </a:r>
          </a:p>
          <a:p>
            <a:pPr lvl="1"/>
            <a:endParaRPr lang="en-US" sz="700" dirty="0"/>
          </a:p>
          <a:p>
            <a:r>
              <a:rPr lang="en-US" dirty="0"/>
              <a:t>Solution</a:t>
            </a:r>
          </a:p>
          <a:p>
            <a:pPr lvl="1"/>
            <a:r>
              <a:rPr lang="en-US" dirty="0"/>
              <a:t>Key-value store </a:t>
            </a:r>
            <a:br>
              <a:rPr lang="en-US" dirty="0"/>
            </a:br>
            <a:r>
              <a:rPr lang="en-US" dirty="0"/>
              <a:t>system architecture [4]</a:t>
            </a:r>
          </a:p>
          <a:p>
            <a:pPr lvl="1"/>
            <a:endParaRPr lang="en-US" sz="700" dirty="0"/>
          </a:p>
          <a:p>
            <a:pPr lvl="1"/>
            <a:r>
              <a:rPr lang="en-US" dirty="0"/>
              <a:t>Write-throughput via </a:t>
            </a:r>
            <a:r>
              <a:rPr lang="en-US" b="1" dirty="0">
                <a:solidFill>
                  <a:schemeClr val="accent1"/>
                </a:solidFill>
              </a:rPr>
              <a:t>LSM</a:t>
            </a:r>
            <a:r>
              <a:rPr lang="en-US" dirty="0"/>
              <a:t> </a:t>
            </a:r>
            <a:br>
              <a:rPr lang="en-US" dirty="0"/>
            </a:br>
            <a:r>
              <a:rPr lang="en-US" dirty="0"/>
              <a:t>(log-structured merge tree) [3] </a:t>
            </a:r>
          </a:p>
          <a:p>
            <a:pPr lvl="1"/>
            <a:endParaRPr lang="en-US" sz="700" dirty="0"/>
          </a:p>
          <a:p>
            <a:pPr lvl="1"/>
            <a:r>
              <a:rPr lang="en-US" b="1" dirty="0">
                <a:solidFill>
                  <a:schemeClr val="accent1"/>
                </a:solidFill>
              </a:rPr>
              <a:t>Horizontal partitioning</a:t>
            </a:r>
            <a:r>
              <a:rPr lang="en-US" dirty="0"/>
              <a:t> [3]</a:t>
            </a:r>
            <a:br>
              <a:rPr lang="en-US" dirty="0"/>
            </a:br>
            <a:r>
              <a:rPr lang="en-US" dirty="0"/>
              <a:t>(see </a:t>
            </a:r>
            <a:r>
              <a:rPr lang="en-US" b="1" dirty="0">
                <a:solidFill>
                  <a:srgbClr val="7889FB"/>
                </a:solidFill>
              </a:rPr>
              <a:t>07 Physical Design</a:t>
            </a:r>
            <a:r>
              <a:rPr lang="en-US" dirty="0"/>
              <a:t>)</a:t>
            </a:r>
          </a:p>
        </p:txBody>
      </p:sp>
      <p:graphicFrame>
        <p:nvGraphicFramePr>
          <p:cNvPr id="14" name="Table 13"/>
          <p:cNvGraphicFramePr>
            <a:graphicFrameLocks noGrp="1"/>
          </p:cNvGraphicFramePr>
          <p:nvPr>
            <p:extLst>
              <p:ext uri="{D42A27DB-BD31-4B8C-83A1-F6EECF244321}">
                <p14:modId xmlns:p14="http://schemas.microsoft.com/office/powerpoint/2010/main" val="2475332839"/>
              </p:ext>
            </p:extLst>
          </p:nvPr>
        </p:nvGraphicFramePr>
        <p:xfrm>
          <a:off x="7257596" y="3136044"/>
          <a:ext cx="1627408" cy="2706552"/>
        </p:xfrm>
        <a:graphic>
          <a:graphicData uri="http://schemas.openxmlformats.org/drawingml/2006/table">
            <a:tbl>
              <a:tblPr firstRow="1" bandRow="1">
                <a:tableStyleId>{5C22544A-7EE6-4342-B048-85BDC9FD1C3A}</a:tableStyleId>
              </a:tblPr>
              <a:tblGrid>
                <a:gridCol w="824423">
                  <a:extLst>
                    <a:ext uri="{9D8B030D-6E8A-4147-A177-3AD203B41FA5}">
                      <a16:colId xmlns:a16="http://schemas.microsoft.com/office/drawing/2014/main" val="3661410330"/>
                    </a:ext>
                  </a:extLst>
                </a:gridCol>
                <a:gridCol w="802985">
                  <a:extLst>
                    <a:ext uri="{9D8B030D-6E8A-4147-A177-3AD203B41FA5}">
                      <a16:colId xmlns:a16="http://schemas.microsoft.com/office/drawing/2014/main" val="2022204254"/>
                    </a:ext>
                  </a:extLst>
                </a:gridCol>
              </a:tblGrid>
              <a:tr h="294504">
                <a:tc>
                  <a:txBody>
                    <a:bodyPr/>
                    <a:lstStyle/>
                    <a:p>
                      <a:pPr algn="ctr"/>
                      <a:r>
                        <a:rPr lang="en-US" sz="1700" u="sng" dirty="0">
                          <a:latin typeface="Calibri" panose="020F0502020204030204" pitchFamily="34" charset="0"/>
                          <a:cs typeface="Calibri" panose="020F0502020204030204" pitchFamily="34" charset="0"/>
                        </a:rPr>
                        <a:t>k</a:t>
                      </a:r>
                    </a:p>
                  </a:txBody>
                  <a:tcPr/>
                </a:tc>
                <a:tc>
                  <a:txBody>
                    <a:bodyPr/>
                    <a:lstStyle/>
                    <a:p>
                      <a:pPr algn="ctr"/>
                      <a:r>
                        <a:rPr lang="en-US" sz="1700" dirty="0">
                          <a:latin typeface="Calibri" panose="020F0502020204030204" pitchFamily="34" charset="0"/>
                          <a:cs typeface="Calibri" panose="020F0502020204030204" pitchFamily="34" charset="0"/>
                        </a:rPr>
                        <a:t>v</a:t>
                      </a:r>
                    </a:p>
                  </a:txBody>
                  <a:tcPr/>
                </a:tc>
                <a:extLst>
                  <a:ext uri="{0D108BD9-81ED-4DB2-BD59-A6C34878D82A}">
                    <a16:rowId xmlns:a16="http://schemas.microsoft.com/office/drawing/2014/main" val="3651390957"/>
                  </a:ext>
                </a:extLst>
              </a:tr>
              <a:tr h="294504">
                <a:tc>
                  <a:txBody>
                    <a:bodyPr/>
                    <a:lstStyle/>
                    <a:p>
                      <a:pPr algn="ctr"/>
                      <a:r>
                        <a:rPr lang="en-US" sz="1700" b="1" dirty="0">
                          <a:latin typeface="Calibri" panose="020F0502020204030204" pitchFamily="34" charset="0"/>
                          <a:cs typeface="Calibri" panose="020F0502020204030204" pitchFamily="34" charset="0"/>
                        </a:rPr>
                        <a:t>1</a:t>
                      </a:r>
                    </a:p>
                  </a:txBody>
                  <a:tcPr marT="0" marB="0"/>
                </a:tc>
                <a:tc>
                  <a:txBody>
                    <a:bodyPr/>
                    <a:lstStyle/>
                    <a:p>
                      <a:pPr algn="ctr"/>
                      <a:r>
                        <a:rPr lang="en-US" sz="1700" dirty="0">
                          <a:latin typeface="Calibri" panose="020F0502020204030204" pitchFamily="34" charset="0"/>
                          <a:cs typeface="Calibri" panose="020F0502020204030204" pitchFamily="34" charset="0"/>
                        </a:rPr>
                        <a:t>Blob1</a:t>
                      </a:r>
                    </a:p>
                  </a:txBody>
                  <a:tcPr marT="0" marB="0"/>
                </a:tc>
                <a:extLst>
                  <a:ext uri="{0D108BD9-81ED-4DB2-BD59-A6C34878D82A}">
                    <a16:rowId xmlns:a16="http://schemas.microsoft.com/office/drawing/2014/main" val="1708184790"/>
                  </a:ext>
                </a:extLst>
              </a:tr>
              <a:tr h="294504">
                <a:tc>
                  <a:txBody>
                    <a:bodyPr/>
                    <a:lstStyle/>
                    <a:p>
                      <a:pPr algn="ctr"/>
                      <a:r>
                        <a:rPr lang="en-US" sz="1700" b="1" dirty="0">
                          <a:latin typeface="Calibri" panose="020F0502020204030204" pitchFamily="34" charset="0"/>
                          <a:cs typeface="Calibri" panose="020F0502020204030204" pitchFamily="34" charset="0"/>
                        </a:rPr>
                        <a:t>2</a:t>
                      </a:r>
                    </a:p>
                  </a:txBody>
                  <a:tcPr marT="0" marB="0"/>
                </a:tc>
                <a:tc>
                  <a:txBody>
                    <a:bodyPr/>
                    <a:lstStyle/>
                    <a:p>
                      <a:pPr algn="ctr"/>
                      <a:r>
                        <a:rPr lang="en-US" sz="1700" dirty="0">
                          <a:latin typeface="Calibri" panose="020F0502020204030204" pitchFamily="34" charset="0"/>
                          <a:cs typeface="Calibri" panose="020F0502020204030204" pitchFamily="34" charset="0"/>
                        </a:rPr>
                        <a:t>Blob2</a:t>
                      </a:r>
                    </a:p>
                  </a:txBody>
                  <a:tcPr marT="0" marB="0"/>
                </a:tc>
                <a:extLst>
                  <a:ext uri="{0D108BD9-81ED-4DB2-BD59-A6C34878D82A}">
                    <a16:rowId xmlns:a16="http://schemas.microsoft.com/office/drawing/2014/main" val="3182916989"/>
                  </a:ext>
                </a:extLst>
              </a:tr>
              <a:tr h="294504">
                <a:tc>
                  <a:txBody>
                    <a:bodyPr/>
                    <a:lstStyle/>
                    <a:p>
                      <a:pPr algn="ctr"/>
                      <a:r>
                        <a:rPr lang="en-US" sz="1700" b="1" dirty="0">
                          <a:latin typeface="Calibri" panose="020F0502020204030204" pitchFamily="34" charset="0"/>
                          <a:cs typeface="Calibri" panose="020F0502020204030204" pitchFamily="34" charset="0"/>
                        </a:rPr>
                        <a:t>4</a:t>
                      </a:r>
                    </a:p>
                  </a:txBody>
                  <a:tcPr marT="0" marB="0"/>
                </a:tc>
                <a:tc>
                  <a:txBody>
                    <a:bodyPr/>
                    <a:lstStyle/>
                    <a:p>
                      <a:pPr algn="ctr"/>
                      <a:r>
                        <a:rPr lang="en-US" sz="1700" dirty="0">
                          <a:latin typeface="Calibri" panose="020F0502020204030204" pitchFamily="34" charset="0"/>
                          <a:cs typeface="Calibri" panose="020F0502020204030204" pitchFamily="34" charset="0"/>
                        </a:rPr>
                        <a:t>Blob4</a:t>
                      </a:r>
                    </a:p>
                  </a:txBody>
                  <a:tcPr marT="0" marB="0"/>
                </a:tc>
                <a:extLst>
                  <a:ext uri="{0D108BD9-81ED-4DB2-BD59-A6C34878D82A}">
                    <a16:rowId xmlns:a16="http://schemas.microsoft.com/office/drawing/2014/main" val="1365569117"/>
                  </a:ext>
                </a:extLst>
              </a:tr>
              <a:tr h="294504">
                <a:tc>
                  <a:txBody>
                    <a:bodyPr/>
                    <a:lstStyle/>
                    <a:p>
                      <a:pPr algn="ctr"/>
                      <a:r>
                        <a:rPr lang="en-US" sz="1700" b="1" dirty="0">
                          <a:latin typeface="Calibri" panose="020F0502020204030204" pitchFamily="34" charset="0"/>
                          <a:cs typeface="Calibri" panose="020F0502020204030204" pitchFamily="34" charset="0"/>
                        </a:rPr>
                        <a:t>7</a:t>
                      </a:r>
                    </a:p>
                  </a:txBody>
                  <a:tcPr marT="0" marB="0"/>
                </a:tc>
                <a:tc>
                  <a:txBody>
                    <a:bodyPr/>
                    <a:lstStyle/>
                    <a:p>
                      <a:pPr algn="ctr"/>
                      <a:r>
                        <a:rPr lang="en-US" sz="1700" dirty="0">
                          <a:latin typeface="Calibri" panose="020F0502020204030204" pitchFamily="34" charset="0"/>
                          <a:cs typeface="Calibri" panose="020F0502020204030204" pitchFamily="34" charset="0"/>
                        </a:rPr>
                        <a:t>Blob7</a:t>
                      </a:r>
                    </a:p>
                  </a:txBody>
                  <a:tcPr marT="0" marB="0"/>
                </a:tc>
                <a:extLst>
                  <a:ext uri="{0D108BD9-81ED-4DB2-BD59-A6C34878D82A}">
                    <a16:rowId xmlns:a16="http://schemas.microsoft.com/office/drawing/2014/main" val="3098738522"/>
                  </a:ext>
                </a:extLst>
              </a:tr>
              <a:tr h="294504">
                <a:tc>
                  <a:txBody>
                    <a:bodyPr/>
                    <a:lstStyle/>
                    <a:p>
                      <a:pPr algn="ctr"/>
                      <a:r>
                        <a:rPr lang="en-US" sz="1700" b="1" dirty="0">
                          <a:latin typeface="Calibri" panose="020F0502020204030204" pitchFamily="34" charset="0"/>
                          <a:cs typeface="Calibri" panose="020F0502020204030204" pitchFamily="34" charset="0"/>
                        </a:rPr>
                        <a:t>15</a:t>
                      </a:r>
                    </a:p>
                  </a:txBody>
                  <a:tcPr marT="0" marB="0"/>
                </a:tc>
                <a:tc>
                  <a:txBody>
                    <a:bodyPr/>
                    <a:lstStyle/>
                    <a:p>
                      <a:pPr algn="ctr"/>
                      <a:r>
                        <a:rPr lang="en-US" sz="1700" dirty="0">
                          <a:latin typeface="Calibri" panose="020F0502020204030204" pitchFamily="34" charset="0"/>
                          <a:cs typeface="Calibri" panose="020F0502020204030204" pitchFamily="34" charset="0"/>
                        </a:rPr>
                        <a:t>Blob15</a:t>
                      </a:r>
                    </a:p>
                  </a:txBody>
                  <a:tcPr marT="0" marB="0"/>
                </a:tc>
                <a:extLst>
                  <a:ext uri="{0D108BD9-81ED-4DB2-BD59-A6C34878D82A}">
                    <a16:rowId xmlns:a16="http://schemas.microsoft.com/office/drawing/2014/main" val="1445744035"/>
                  </a:ext>
                </a:extLst>
              </a:tr>
              <a:tr h="294504">
                <a:tc>
                  <a:txBody>
                    <a:bodyPr/>
                    <a:lstStyle/>
                    <a:p>
                      <a:pPr algn="ctr"/>
                      <a:r>
                        <a:rPr lang="en-US" sz="1700" b="1" dirty="0">
                          <a:latin typeface="Calibri" panose="020F0502020204030204" pitchFamily="34" charset="0"/>
                          <a:cs typeface="Calibri" panose="020F0502020204030204" pitchFamily="34" charset="0"/>
                        </a:rPr>
                        <a:t>9</a:t>
                      </a:r>
                    </a:p>
                  </a:txBody>
                  <a:tcPr marT="0" marB="0"/>
                </a:tc>
                <a:tc>
                  <a:txBody>
                    <a:bodyPr/>
                    <a:lstStyle/>
                    <a:p>
                      <a:pPr algn="ctr"/>
                      <a:r>
                        <a:rPr lang="en-US" sz="1700" dirty="0">
                          <a:latin typeface="Calibri" panose="020F0502020204030204" pitchFamily="34" charset="0"/>
                          <a:cs typeface="Calibri" panose="020F0502020204030204" pitchFamily="34" charset="0"/>
                        </a:rPr>
                        <a:t>Blob9</a:t>
                      </a:r>
                    </a:p>
                  </a:txBody>
                  <a:tcPr marT="0" marB="0"/>
                </a:tc>
                <a:extLst>
                  <a:ext uri="{0D108BD9-81ED-4DB2-BD59-A6C34878D82A}">
                    <a16:rowId xmlns:a16="http://schemas.microsoft.com/office/drawing/2014/main" val="1411545213"/>
                  </a:ext>
                </a:extLst>
              </a:tr>
              <a:tr h="294504">
                <a:tc>
                  <a:txBody>
                    <a:bodyPr/>
                    <a:lstStyle/>
                    <a:p>
                      <a:pPr algn="ctr"/>
                      <a:r>
                        <a:rPr lang="en-US" sz="1700" b="1" dirty="0">
                          <a:latin typeface="Calibri" panose="020F0502020204030204" pitchFamily="34" charset="0"/>
                          <a:cs typeface="Calibri" panose="020F0502020204030204" pitchFamily="34" charset="0"/>
                        </a:rPr>
                        <a:t>14</a:t>
                      </a:r>
                    </a:p>
                  </a:txBody>
                  <a:tcPr marT="0" marB="0"/>
                </a:tc>
                <a:tc>
                  <a:txBody>
                    <a:bodyPr/>
                    <a:lstStyle/>
                    <a:p>
                      <a:pPr algn="ctr"/>
                      <a:r>
                        <a:rPr lang="en-US" sz="1700" dirty="0">
                          <a:latin typeface="Calibri" panose="020F0502020204030204" pitchFamily="34" charset="0"/>
                          <a:cs typeface="Calibri" panose="020F0502020204030204" pitchFamily="34" charset="0"/>
                        </a:rPr>
                        <a:t>Blob14</a:t>
                      </a:r>
                    </a:p>
                  </a:txBody>
                  <a:tcPr marT="0" marB="0"/>
                </a:tc>
                <a:extLst>
                  <a:ext uri="{0D108BD9-81ED-4DB2-BD59-A6C34878D82A}">
                    <a16:rowId xmlns:a16="http://schemas.microsoft.com/office/drawing/2014/main" val="308500234"/>
                  </a:ext>
                </a:extLst>
              </a:tr>
              <a:tr h="294504">
                <a:tc>
                  <a:txBody>
                    <a:bodyPr/>
                    <a:lstStyle/>
                    <a:p>
                      <a:pPr algn="ctr"/>
                      <a:r>
                        <a:rPr lang="en-US" sz="1700" b="1" dirty="0">
                          <a:latin typeface="Calibri" panose="020F0502020204030204" pitchFamily="34" charset="0"/>
                          <a:cs typeface="Calibri" panose="020F0502020204030204" pitchFamily="34" charset="0"/>
                        </a:rPr>
                        <a:t>8</a:t>
                      </a:r>
                    </a:p>
                  </a:txBody>
                  <a:tcPr marT="0" marB="0"/>
                </a:tc>
                <a:tc>
                  <a:txBody>
                    <a:bodyPr/>
                    <a:lstStyle/>
                    <a:p>
                      <a:pPr algn="ctr"/>
                      <a:r>
                        <a:rPr lang="en-US" sz="1700" dirty="0">
                          <a:latin typeface="Calibri" panose="020F0502020204030204" pitchFamily="34" charset="0"/>
                          <a:cs typeface="Calibri" panose="020F0502020204030204" pitchFamily="34" charset="0"/>
                        </a:rPr>
                        <a:t>Blob8</a:t>
                      </a:r>
                    </a:p>
                  </a:txBody>
                  <a:tcPr marT="0" marB="0"/>
                </a:tc>
                <a:extLst>
                  <a:ext uri="{0D108BD9-81ED-4DB2-BD59-A6C34878D82A}">
                    <a16:rowId xmlns:a16="http://schemas.microsoft.com/office/drawing/2014/main" val="1736460219"/>
                  </a:ext>
                </a:extLst>
              </a:tr>
            </a:tbl>
          </a:graphicData>
        </a:graphic>
      </p:graphicFrame>
      <p:sp>
        <p:nvSpPr>
          <p:cNvPr id="15" name="TextBox 14"/>
          <p:cNvSpPr txBox="1"/>
          <p:nvPr/>
        </p:nvSpPr>
        <p:spPr>
          <a:xfrm>
            <a:off x="7257596" y="2778127"/>
            <a:ext cx="1627408"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R</a:t>
            </a:r>
          </a:p>
        </p:txBody>
      </p:sp>
      <p:grpSp>
        <p:nvGrpSpPr>
          <p:cNvPr id="29" name="Group 28"/>
          <p:cNvGrpSpPr/>
          <p:nvPr/>
        </p:nvGrpSpPr>
        <p:grpSpPr>
          <a:xfrm>
            <a:off x="4542818" y="3313885"/>
            <a:ext cx="2068236" cy="919969"/>
            <a:chOff x="4542818" y="3313885"/>
            <a:chExt cx="2068236" cy="919969"/>
          </a:xfrm>
        </p:grpSpPr>
        <p:sp>
          <p:nvSpPr>
            <p:cNvPr id="16" name="Rectangle 15"/>
            <p:cNvSpPr/>
            <p:nvPr/>
          </p:nvSpPr>
          <p:spPr>
            <a:xfrm>
              <a:off x="4571999" y="3317129"/>
              <a:ext cx="58366" cy="2529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4666032" y="3313885"/>
              <a:ext cx="58366" cy="2529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 name="Rectangle 17"/>
            <p:cNvSpPr/>
            <p:nvPr/>
          </p:nvSpPr>
          <p:spPr>
            <a:xfrm>
              <a:off x="4769793" y="3320370"/>
              <a:ext cx="58366" cy="2529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 name="Rectangle 18"/>
            <p:cNvSpPr/>
            <p:nvPr/>
          </p:nvSpPr>
          <p:spPr>
            <a:xfrm>
              <a:off x="4581724" y="3647871"/>
              <a:ext cx="216000" cy="2529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p:cNvSpPr/>
            <p:nvPr/>
          </p:nvSpPr>
          <p:spPr>
            <a:xfrm>
              <a:off x="4841129" y="3644628"/>
              <a:ext cx="216000" cy="2529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 name="Rectangle 20"/>
            <p:cNvSpPr/>
            <p:nvPr/>
          </p:nvSpPr>
          <p:spPr>
            <a:xfrm>
              <a:off x="5110261" y="3651112"/>
              <a:ext cx="216000" cy="2529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2" name="Rectangle 21"/>
            <p:cNvSpPr/>
            <p:nvPr/>
          </p:nvSpPr>
          <p:spPr>
            <a:xfrm>
              <a:off x="4578480" y="3975369"/>
              <a:ext cx="648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3" name="Rectangle 22"/>
            <p:cNvSpPr/>
            <p:nvPr/>
          </p:nvSpPr>
          <p:spPr>
            <a:xfrm>
              <a:off x="5275631" y="3981854"/>
              <a:ext cx="648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4" name="Rectangle 23"/>
            <p:cNvSpPr/>
            <p:nvPr/>
          </p:nvSpPr>
          <p:spPr>
            <a:xfrm>
              <a:off x="5963054" y="3978610"/>
              <a:ext cx="648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p:cNvSpPr/>
            <p:nvPr/>
          </p:nvSpPr>
          <p:spPr>
            <a:xfrm>
              <a:off x="4542818" y="3618685"/>
              <a:ext cx="832082" cy="321875"/>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26" name="Straight Arrow Connector 25"/>
            <p:cNvCxnSpPr/>
            <p:nvPr/>
          </p:nvCxnSpPr>
          <p:spPr>
            <a:xfrm>
              <a:off x="5374900" y="3774329"/>
              <a:ext cx="918896" cy="185688"/>
            </a:xfrm>
            <a:prstGeom prst="straightConnector1">
              <a:avLst/>
            </a:prstGeom>
            <a:ln w="19050">
              <a:solidFill>
                <a:srgbClr val="7889FB"/>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4551938" y="4507148"/>
            <a:ext cx="2752725" cy="923330"/>
          </a:xfrm>
          <a:prstGeom prst="rect">
            <a:avLst/>
          </a:prstGeom>
          <a:noFill/>
        </p:spPr>
        <p:txBody>
          <a:bodyPr wrap="square" lIns="0" rIns="0" rtlCol="0">
            <a:spAutoFit/>
          </a:bodyPr>
          <a:lstStyle/>
          <a:p>
            <a:r>
              <a:rPr lang="en-US" dirty="0">
                <a:latin typeface="Consolas" panose="020B0609020204030204" pitchFamily="49" charset="0"/>
                <a:cs typeface="Calibri" panose="020F0502020204030204" pitchFamily="34" charset="0"/>
              </a:rPr>
              <a:t>R1 = </a:t>
            </a:r>
            <a:r>
              <a:rPr lang="el-GR" dirty="0">
                <a:latin typeface="Consolas" panose="020B0609020204030204" pitchFamily="49" charset="0"/>
                <a:cs typeface="Calibri" panose="020F0502020204030204" pitchFamily="34" charset="0"/>
              </a:rPr>
              <a:t>σ</a:t>
            </a:r>
            <a:r>
              <a:rPr lang="en-US" baseline="-25000" dirty="0">
                <a:latin typeface="Consolas" panose="020B0609020204030204" pitchFamily="49" charset="0"/>
                <a:cs typeface="Calibri" panose="020F0502020204030204" pitchFamily="34" charset="0"/>
              </a:rPr>
              <a:t>k&lt;=5</a:t>
            </a:r>
            <a:r>
              <a:rPr lang="en-US" dirty="0">
                <a:latin typeface="Consolas" panose="020B0609020204030204" pitchFamily="49" charset="0"/>
                <a:cs typeface="Calibri" panose="020F0502020204030204" pitchFamily="34" charset="0"/>
              </a:rPr>
              <a:t>(R)</a:t>
            </a:r>
          </a:p>
          <a:p>
            <a:r>
              <a:rPr lang="en-US" dirty="0">
                <a:latin typeface="Consolas" panose="020B0609020204030204" pitchFamily="49" charset="0"/>
                <a:cs typeface="Calibri" panose="020F0502020204030204" pitchFamily="34" charset="0"/>
              </a:rPr>
              <a:t>R2 = </a:t>
            </a:r>
            <a:r>
              <a:rPr lang="el-GR" dirty="0">
                <a:latin typeface="Consolas" panose="020B0609020204030204" pitchFamily="49" charset="0"/>
                <a:cs typeface="Calibri" panose="020F0502020204030204" pitchFamily="34" charset="0"/>
              </a:rPr>
              <a:t>σ</a:t>
            </a:r>
            <a:r>
              <a:rPr lang="en-US" baseline="-25000" dirty="0">
                <a:latin typeface="Consolas" panose="020B0609020204030204" pitchFamily="49" charset="0"/>
                <a:cs typeface="Calibri" panose="020F0502020204030204" pitchFamily="34" charset="0"/>
              </a:rPr>
              <a:t>k&gt;5</a:t>
            </a:r>
            <a:r>
              <a:rPr lang="el-GR" baseline="-25000" dirty="0">
                <a:latin typeface="Consolas" panose="020B0609020204030204" pitchFamily="49" charset="0"/>
                <a:cs typeface="Calibri" panose="020F0502020204030204" pitchFamily="34" charset="0"/>
              </a:rPr>
              <a:t>Λ</a:t>
            </a:r>
            <a:r>
              <a:rPr lang="en-US" baseline="-25000" dirty="0">
                <a:latin typeface="Consolas" panose="020B0609020204030204" pitchFamily="49" charset="0"/>
                <a:cs typeface="Calibri" panose="020F0502020204030204" pitchFamily="34" charset="0"/>
              </a:rPr>
              <a:t>k&lt;=10</a:t>
            </a:r>
            <a:r>
              <a:rPr lang="en-US" dirty="0">
                <a:latin typeface="Consolas" panose="020B0609020204030204" pitchFamily="49" charset="0"/>
                <a:cs typeface="Calibri" panose="020F0502020204030204" pitchFamily="34" charset="0"/>
              </a:rPr>
              <a:t>(R)</a:t>
            </a:r>
          </a:p>
          <a:p>
            <a:r>
              <a:rPr lang="en-US" dirty="0">
                <a:latin typeface="Consolas" panose="020B0609020204030204" pitchFamily="49" charset="0"/>
                <a:cs typeface="Calibri" panose="020F0502020204030204" pitchFamily="34" charset="0"/>
              </a:rPr>
              <a:t>R3 = </a:t>
            </a:r>
            <a:r>
              <a:rPr lang="el-GR" dirty="0">
                <a:latin typeface="Consolas" panose="020B0609020204030204" pitchFamily="49" charset="0"/>
                <a:cs typeface="Calibri" panose="020F0502020204030204" pitchFamily="34" charset="0"/>
              </a:rPr>
              <a:t>σ</a:t>
            </a:r>
            <a:r>
              <a:rPr lang="en-US" baseline="-25000" dirty="0">
                <a:latin typeface="Consolas" panose="020B0609020204030204" pitchFamily="49" charset="0"/>
                <a:cs typeface="Calibri" panose="020F0502020204030204" pitchFamily="34" charset="0"/>
              </a:rPr>
              <a:t>k&gt;10</a:t>
            </a:r>
            <a:r>
              <a:rPr lang="el-GR" baseline="-25000" dirty="0">
                <a:latin typeface="Consolas" panose="020B0609020204030204" pitchFamily="49" charset="0"/>
                <a:cs typeface="Calibri" panose="020F0502020204030204" pitchFamily="34" charset="0"/>
              </a:rPr>
              <a:t>Λ</a:t>
            </a:r>
            <a:r>
              <a:rPr lang="en-US" baseline="-25000" dirty="0">
                <a:latin typeface="Consolas" panose="020B0609020204030204" pitchFamily="49" charset="0"/>
                <a:cs typeface="Calibri" panose="020F0502020204030204" pitchFamily="34" charset="0"/>
              </a:rPr>
              <a:t>k&lt;=15</a:t>
            </a:r>
            <a:r>
              <a:rPr lang="en-US" dirty="0">
                <a:latin typeface="Consolas" panose="020B0609020204030204" pitchFamily="49" charset="0"/>
                <a:cs typeface="Calibri" panose="020F0502020204030204" pitchFamily="34" charset="0"/>
              </a:rPr>
              <a:t>(R)</a:t>
            </a:r>
          </a:p>
        </p:txBody>
      </p:sp>
      <p:sp>
        <p:nvSpPr>
          <p:cNvPr id="28" name="TextBox 27"/>
          <p:cNvSpPr txBox="1"/>
          <p:nvPr/>
        </p:nvSpPr>
        <p:spPr>
          <a:xfrm>
            <a:off x="4570988" y="5526323"/>
            <a:ext cx="2562225" cy="369332"/>
          </a:xfrm>
          <a:prstGeom prst="rect">
            <a:avLst/>
          </a:prstGeom>
          <a:noFill/>
        </p:spPr>
        <p:txBody>
          <a:bodyPr wrap="square" lIns="0" rIns="0" rtlCol="0">
            <a:spAutoFit/>
          </a:bodyPr>
          <a:lstStyle/>
          <a:p>
            <a:r>
              <a:rPr lang="en-US" dirty="0">
                <a:latin typeface="Consolas" panose="020B0609020204030204" pitchFamily="49" charset="0"/>
                <a:cs typeface="Calibri" panose="020F0502020204030204" pitchFamily="34" charset="0"/>
              </a:rPr>
              <a:t>R = </a:t>
            </a:r>
            <a:r>
              <a:rPr lang="en-US" altLang="ja-JP" dirty="0">
                <a:latin typeface="Consolas" panose="020B0609020204030204" pitchFamily="49" charset="0"/>
                <a:ea typeface="Sun-ExtA" pitchFamily="2" charset="-128"/>
                <a:cs typeface="Sun-ExtA" pitchFamily="2" charset="-128"/>
              </a:rPr>
              <a:t>(R1 </a:t>
            </a:r>
            <a:r>
              <a:rPr lang="ja-JP" altLang="de-DE" dirty="0">
                <a:latin typeface="Consolas" panose="020B0609020204030204" pitchFamily="49" charset="0"/>
                <a:ea typeface="Sun-ExtA" pitchFamily="2" charset="-128"/>
                <a:cs typeface="Sun-ExtA" pitchFamily="2" charset="-128"/>
              </a:rPr>
              <a:t>∪ </a:t>
            </a:r>
            <a:r>
              <a:rPr lang="en-US" altLang="ja-JP" dirty="0">
                <a:latin typeface="Consolas" panose="020B0609020204030204" pitchFamily="49" charset="0"/>
                <a:ea typeface="Sun-ExtA" pitchFamily="2" charset="-128"/>
                <a:cs typeface="Sun-ExtA" pitchFamily="2" charset="-128"/>
              </a:rPr>
              <a:t>R2) </a:t>
            </a:r>
            <a:r>
              <a:rPr lang="ja-JP" altLang="de-DE" dirty="0">
                <a:latin typeface="Consolas" panose="020B0609020204030204" pitchFamily="49" charset="0"/>
                <a:ea typeface="Sun-ExtA" pitchFamily="2" charset="-128"/>
                <a:cs typeface="Sun-ExtA" pitchFamily="2" charset="-128"/>
              </a:rPr>
              <a:t>∪ </a:t>
            </a:r>
            <a:r>
              <a:rPr lang="en-US" altLang="ja-JP" dirty="0">
                <a:latin typeface="Consolas" panose="020B0609020204030204" pitchFamily="49" charset="0"/>
                <a:ea typeface="Sun-ExtA" pitchFamily="2" charset="-128"/>
                <a:cs typeface="Sun-ExtA" pitchFamily="2" charset="-128"/>
              </a:rPr>
              <a:t>R3)</a:t>
            </a:r>
            <a:endParaRPr lang="en-US" dirty="0">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32983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Graph Processing</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36276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596" y="2072726"/>
            <a:ext cx="2023358" cy="1507701"/>
          </a:xfrm>
          <a:prstGeom prst="rect">
            <a:avLst/>
          </a:prstGeom>
        </p:spPr>
      </p:pic>
      <p:sp>
        <p:nvSpPr>
          <p:cNvPr id="5" name="Title 4"/>
          <p:cNvSpPr>
            <a:spLocks noGrp="1"/>
          </p:cNvSpPr>
          <p:nvPr>
            <p:ph type="title"/>
          </p:nvPr>
        </p:nvSpPr>
        <p:spPr/>
        <p:txBody>
          <a:bodyPr/>
          <a:lstStyle/>
          <a:p>
            <a:r>
              <a:rPr lang="en-US" dirty="0"/>
              <a:t>Motivation and Terminology</a:t>
            </a:r>
          </a:p>
        </p:txBody>
      </p:sp>
      <p:sp>
        <p:nvSpPr>
          <p:cNvPr id="6" name="Content Placeholder 5"/>
          <p:cNvSpPr>
            <a:spLocks noGrp="1"/>
          </p:cNvSpPr>
          <p:nvPr>
            <p:ph idx="1"/>
          </p:nvPr>
        </p:nvSpPr>
        <p:spPr/>
        <p:txBody>
          <a:bodyPr/>
          <a:lstStyle/>
          <a:p>
            <a:r>
              <a:rPr lang="en-US" dirty="0"/>
              <a:t>Ubiquitous Graphs</a:t>
            </a:r>
          </a:p>
          <a:p>
            <a:pPr lvl="1"/>
            <a:r>
              <a:rPr lang="en-US" b="1" dirty="0">
                <a:solidFill>
                  <a:srgbClr val="7889FB"/>
                </a:solidFill>
              </a:rPr>
              <a:t>Domains: </a:t>
            </a:r>
            <a:r>
              <a:rPr lang="en-US" dirty="0"/>
              <a:t>social networks, open/linked data, knowledge bases, bioinformatics</a:t>
            </a:r>
          </a:p>
          <a:p>
            <a:pPr lvl="1"/>
            <a:r>
              <a:rPr lang="en-US" b="1" dirty="0">
                <a:solidFill>
                  <a:srgbClr val="7889FB"/>
                </a:solidFill>
              </a:rPr>
              <a:t>Applications: </a:t>
            </a:r>
            <a:r>
              <a:rPr lang="en-US" dirty="0"/>
              <a:t>influencer analysis, ranking, topology analysis</a:t>
            </a:r>
          </a:p>
          <a:p>
            <a:pPr lvl="1"/>
            <a:endParaRPr lang="en-US" sz="700" dirty="0"/>
          </a:p>
          <a:p>
            <a:r>
              <a:rPr lang="en-US" dirty="0"/>
              <a:t>Terminology</a:t>
            </a:r>
          </a:p>
          <a:p>
            <a:pPr lvl="1"/>
            <a:r>
              <a:rPr lang="en-US" dirty="0"/>
              <a:t>Graph G = (V, E) of vertices V (set of nodes) </a:t>
            </a:r>
            <a:br>
              <a:rPr lang="en-US" dirty="0"/>
            </a:br>
            <a:r>
              <a:rPr lang="en-US" dirty="0"/>
              <a:t>and edges E (set of links between nodes)</a:t>
            </a:r>
          </a:p>
          <a:p>
            <a:pPr lvl="1"/>
            <a:r>
              <a:rPr lang="en-US" b="1" dirty="0">
                <a:solidFill>
                  <a:schemeClr val="accent1"/>
                </a:solidFill>
              </a:rPr>
              <a:t>Different types of graphs</a:t>
            </a:r>
          </a:p>
        </p:txBody>
      </p:sp>
      <p:sp>
        <p:nvSpPr>
          <p:cNvPr id="7" name="Text Placeholder 6"/>
          <p:cNvSpPr>
            <a:spLocks noGrp="1"/>
          </p:cNvSpPr>
          <p:nvPr>
            <p:ph type="body" sz="quarter" idx="14"/>
          </p:nvPr>
        </p:nvSpPr>
        <p:spPr/>
        <p:txBody>
          <a:bodyPr>
            <a:normAutofit lnSpcReduction="10000"/>
          </a:bodyPr>
          <a:lstStyle/>
          <a:p>
            <a:r>
              <a:rPr lang="en-US" dirty="0"/>
              <a:t>Graph Processing</a:t>
            </a:r>
          </a:p>
        </p:txBody>
      </p:sp>
      <p:sp>
        <p:nvSpPr>
          <p:cNvPr id="3" name="TextBox 2"/>
          <p:cNvSpPr txBox="1"/>
          <p:nvPr/>
        </p:nvSpPr>
        <p:spPr>
          <a:xfrm>
            <a:off x="535019" y="3920248"/>
            <a:ext cx="1498061"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Undirected Graph</a:t>
            </a:r>
          </a:p>
        </p:txBody>
      </p:sp>
      <p:grpSp>
        <p:nvGrpSpPr>
          <p:cNvPr id="8" name="Group 7"/>
          <p:cNvGrpSpPr/>
          <p:nvPr/>
        </p:nvGrpSpPr>
        <p:grpSpPr>
          <a:xfrm>
            <a:off x="757466" y="4836338"/>
            <a:ext cx="1053165" cy="927172"/>
            <a:chOff x="7715697" y="1309758"/>
            <a:chExt cx="1053165" cy="927172"/>
          </a:xfrm>
        </p:grpSpPr>
        <p:cxnSp>
          <p:nvCxnSpPr>
            <p:cNvPr id="9" name="Straight Arrow Connector 8"/>
            <p:cNvCxnSpPr>
              <a:stCxn id="15" idx="6"/>
              <a:endCxn id="12" idx="2"/>
            </p:cNvCxnSpPr>
            <p:nvPr/>
          </p:nvCxnSpPr>
          <p:spPr>
            <a:xfrm flipV="1">
              <a:off x="7896331" y="1754800"/>
              <a:ext cx="336855" cy="5027"/>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511190" y="1309758"/>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1" name="Oval 10"/>
            <p:cNvSpPr/>
            <p:nvPr/>
          </p:nvSpPr>
          <p:spPr>
            <a:xfrm>
              <a:off x="7909965" y="1311433"/>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2" name="Oval 11"/>
            <p:cNvSpPr/>
            <p:nvPr/>
          </p:nvSpPr>
          <p:spPr>
            <a:xfrm>
              <a:off x="8233186" y="166480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3" name="Oval 12"/>
            <p:cNvSpPr/>
            <p:nvPr/>
          </p:nvSpPr>
          <p:spPr>
            <a:xfrm>
              <a:off x="8089395" y="205693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4" name="Oval 13"/>
            <p:cNvSpPr/>
            <p:nvPr/>
          </p:nvSpPr>
          <p:spPr>
            <a:xfrm>
              <a:off x="8588228" y="185907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5" name="Oval 14"/>
            <p:cNvSpPr/>
            <p:nvPr/>
          </p:nvSpPr>
          <p:spPr>
            <a:xfrm>
              <a:off x="7715697" y="1669827"/>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16" name="Straight Arrow Connector 15"/>
            <p:cNvCxnSpPr>
              <a:stCxn id="14" idx="2"/>
              <a:endCxn id="12" idx="5"/>
            </p:cNvCxnSpPr>
            <p:nvPr/>
          </p:nvCxnSpPr>
          <p:spPr>
            <a:xfrm flipH="1" flipV="1">
              <a:off x="8387367" y="1818440"/>
              <a:ext cx="200861" cy="130630"/>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0"/>
              <a:endCxn id="10" idx="4"/>
            </p:cNvCxnSpPr>
            <p:nvPr/>
          </p:nvCxnSpPr>
          <p:spPr>
            <a:xfrm flipH="1" flipV="1">
              <a:off x="8601507" y="1489758"/>
              <a:ext cx="77038" cy="369312"/>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1"/>
              <a:endCxn id="11" idx="5"/>
            </p:cNvCxnSpPr>
            <p:nvPr/>
          </p:nvCxnSpPr>
          <p:spPr>
            <a:xfrm flipH="1" flipV="1">
              <a:off x="8064146" y="1465073"/>
              <a:ext cx="195493" cy="226087"/>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4"/>
              <a:endCxn id="13" idx="6"/>
            </p:cNvCxnSpPr>
            <p:nvPr/>
          </p:nvCxnSpPr>
          <p:spPr>
            <a:xfrm flipH="1">
              <a:off x="8270029" y="2039070"/>
              <a:ext cx="408516" cy="107860"/>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5"/>
              <a:endCxn id="13" idx="2"/>
            </p:cNvCxnSpPr>
            <p:nvPr/>
          </p:nvCxnSpPr>
          <p:spPr>
            <a:xfrm>
              <a:off x="7869878" y="1823467"/>
              <a:ext cx="219517" cy="323463"/>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243846" y="3926733"/>
            <a:ext cx="1498061"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Directed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Graph</a:t>
            </a:r>
          </a:p>
        </p:txBody>
      </p:sp>
      <p:grpSp>
        <p:nvGrpSpPr>
          <p:cNvPr id="22" name="Group 21"/>
          <p:cNvGrpSpPr/>
          <p:nvPr/>
        </p:nvGrpSpPr>
        <p:grpSpPr>
          <a:xfrm>
            <a:off x="2466293" y="4842823"/>
            <a:ext cx="1053165" cy="927172"/>
            <a:chOff x="7715697" y="1309758"/>
            <a:chExt cx="1053165" cy="927172"/>
          </a:xfrm>
        </p:grpSpPr>
        <p:cxnSp>
          <p:nvCxnSpPr>
            <p:cNvPr id="23" name="Straight Arrow Connector 22"/>
            <p:cNvCxnSpPr>
              <a:stCxn id="29" idx="6"/>
              <a:endCxn id="26" idx="2"/>
            </p:cNvCxnSpPr>
            <p:nvPr/>
          </p:nvCxnSpPr>
          <p:spPr>
            <a:xfrm flipV="1">
              <a:off x="7896331" y="1754800"/>
              <a:ext cx="336855" cy="5027"/>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8511190" y="1309758"/>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Oval 24"/>
            <p:cNvSpPr/>
            <p:nvPr/>
          </p:nvSpPr>
          <p:spPr>
            <a:xfrm>
              <a:off x="7909965" y="1311433"/>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Oval 25"/>
            <p:cNvSpPr/>
            <p:nvPr/>
          </p:nvSpPr>
          <p:spPr>
            <a:xfrm>
              <a:off x="8233186" y="166480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7" name="Oval 26"/>
            <p:cNvSpPr/>
            <p:nvPr/>
          </p:nvSpPr>
          <p:spPr>
            <a:xfrm>
              <a:off x="8089395" y="205693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8" name="Oval 27"/>
            <p:cNvSpPr/>
            <p:nvPr/>
          </p:nvSpPr>
          <p:spPr>
            <a:xfrm>
              <a:off x="8588228" y="185907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9" name="Oval 28"/>
            <p:cNvSpPr/>
            <p:nvPr/>
          </p:nvSpPr>
          <p:spPr>
            <a:xfrm>
              <a:off x="7715697" y="1669827"/>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30" name="Straight Arrow Connector 29"/>
            <p:cNvCxnSpPr>
              <a:stCxn id="28" idx="2"/>
              <a:endCxn id="26" idx="5"/>
            </p:cNvCxnSpPr>
            <p:nvPr/>
          </p:nvCxnSpPr>
          <p:spPr>
            <a:xfrm flipH="1" flipV="1">
              <a:off x="8387367" y="1818440"/>
              <a:ext cx="200861" cy="130630"/>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0"/>
              <a:endCxn id="24" idx="4"/>
            </p:cNvCxnSpPr>
            <p:nvPr/>
          </p:nvCxnSpPr>
          <p:spPr>
            <a:xfrm flipH="1" flipV="1">
              <a:off x="8601507" y="1489758"/>
              <a:ext cx="77038" cy="369312"/>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6" idx="1"/>
              <a:endCxn id="25" idx="5"/>
            </p:cNvCxnSpPr>
            <p:nvPr/>
          </p:nvCxnSpPr>
          <p:spPr>
            <a:xfrm flipH="1" flipV="1">
              <a:off x="8064146" y="1465073"/>
              <a:ext cx="195493" cy="226087"/>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8" idx="4"/>
              <a:endCxn id="27" idx="6"/>
            </p:cNvCxnSpPr>
            <p:nvPr/>
          </p:nvCxnSpPr>
          <p:spPr>
            <a:xfrm flipH="1">
              <a:off x="8270029" y="2039070"/>
              <a:ext cx="408516" cy="107860"/>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9" idx="5"/>
              <a:endCxn id="27" idx="2"/>
            </p:cNvCxnSpPr>
            <p:nvPr/>
          </p:nvCxnSpPr>
          <p:spPr>
            <a:xfrm>
              <a:off x="7869878" y="1823467"/>
              <a:ext cx="219517" cy="323463"/>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3894307" y="3923490"/>
            <a:ext cx="1498061"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Multi</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Graph</a:t>
            </a:r>
          </a:p>
        </p:txBody>
      </p:sp>
      <p:grpSp>
        <p:nvGrpSpPr>
          <p:cNvPr id="111" name="Group 110"/>
          <p:cNvGrpSpPr/>
          <p:nvPr/>
        </p:nvGrpSpPr>
        <p:grpSpPr>
          <a:xfrm>
            <a:off x="4116754" y="4839580"/>
            <a:ext cx="1053165" cy="927172"/>
            <a:chOff x="4116754" y="4839580"/>
            <a:chExt cx="1053165" cy="927172"/>
          </a:xfrm>
        </p:grpSpPr>
        <p:cxnSp>
          <p:nvCxnSpPr>
            <p:cNvPr id="69" name="Straight Arrow Connector 68"/>
            <p:cNvCxnSpPr>
              <a:stCxn id="38" idx="0"/>
              <a:endCxn id="42" idx="0"/>
            </p:cNvCxnSpPr>
            <p:nvPr/>
          </p:nvCxnSpPr>
          <p:spPr>
            <a:xfrm>
              <a:off x="5002564" y="4839580"/>
              <a:ext cx="77038" cy="549312"/>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3" idx="6"/>
              <a:endCxn id="40" idx="2"/>
            </p:cNvCxnSpPr>
            <p:nvPr/>
          </p:nvCxnSpPr>
          <p:spPr>
            <a:xfrm flipV="1">
              <a:off x="4297388" y="5284622"/>
              <a:ext cx="336855" cy="5027"/>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4912247" y="483958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 name="Oval 38"/>
            <p:cNvSpPr/>
            <p:nvPr/>
          </p:nvSpPr>
          <p:spPr>
            <a:xfrm>
              <a:off x="4311022" y="4841255"/>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0" name="Oval 39"/>
            <p:cNvSpPr/>
            <p:nvPr/>
          </p:nvSpPr>
          <p:spPr>
            <a:xfrm>
              <a:off x="4634243" y="5194622"/>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1" name="Oval 40"/>
            <p:cNvSpPr/>
            <p:nvPr/>
          </p:nvSpPr>
          <p:spPr>
            <a:xfrm>
              <a:off x="4490452" y="5586752"/>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Oval 41"/>
            <p:cNvSpPr/>
            <p:nvPr/>
          </p:nvSpPr>
          <p:spPr>
            <a:xfrm>
              <a:off x="4989285" y="5388892"/>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3" name="Oval 42"/>
            <p:cNvSpPr/>
            <p:nvPr/>
          </p:nvSpPr>
          <p:spPr>
            <a:xfrm>
              <a:off x="4116754" y="5199649"/>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44" name="Straight Arrow Connector 43"/>
            <p:cNvCxnSpPr>
              <a:stCxn id="42" idx="2"/>
              <a:endCxn id="40" idx="5"/>
            </p:cNvCxnSpPr>
            <p:nvPr/>
          </p:nvCxnSpPr>
          <p:spPr>
            <a:xfrm flipH="1" flipV="1">
              <a:off x="4788424" y="5348262"/>
              <a:ext cx="200861" cy="130630"/>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2" idx="1"/>
              <a:endCxn id="38" idx="3"/>
            </p:cNvCxnSpPr>
            <p:nvPr/>
          </p:nvCxnSpPr>
          <p:spPr>
            <a:xfrm flipH="1" flipV="1">
              <a:off x="4938700" y="4993220"/>
              <a:ext cx="77038" cy="422032"/>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0" idx="0"/>
              <a:endCxn id="39" idx="6"/>
            </p:cNvCxnSpPr>
            <p:nvPr/>
          </p:nvCxnSpPr>
          <p:spPr>
            <a:xfrm flipH="1" flipV="1">
              <a:off x="4491656" y="4931255"/>
              <a:ext cx="232904" cy="263367"/>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2" idx="4"/>
              <a:endCxn id="41" idx="5"/>
            </p:cNvCxnSpPr>
            <p:nvPr/>
          </p:nvCxnSpPr>
          <p:spPr>
            <a:xfrm flipH="1">
              <a:off x="4644633" y="5568892"/>
              <a:ext cx="434969" cy="171500"/>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3" idx="5"/>
              <a:endCxn id="41" idx="1"/>
            </p:cNvCxnSpPr>
            <p:nvPr/>
          </p:nvCxnSpPr>
          <p:spPr>
            <a:xfrm>
              <a:off x="4270935" y="5353289"/>
              <a:ext cx="245970" cy="259823"/>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1" idx="2"/>
              <a:endCxn id="43" idx="4"/>
            </p:cNvCxnSpPr>
            <p:nvPr/>
          </p:nvCxnSpPr>
          <p:spPr>
            <a:xfrm flipH="1" flipV="1">
              <a:off x="4207071" y="5379649"/>
              <a:ext cx="283381" cy="297103"/>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2" idx="3"/>
              <a:endCxn id="41" idx="7"/>
            </p:cNvCxnSpPr>
            <p:nvPr/>
          </p:nvCxnSpPr>
          <p:spPr>
            <a:xfrm flipH="1">
              <a:off x="4644633" y="5542532"/>
              <a:ext cx="371105" cy="70580"/>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2" idx="7"/>
              <a:endCxn id="38" idx="6"/>
            </p:cNvCxnSpPr>
            <p:nvPr/>
          </p:nvCxnSpPr>
          <p:spPr>
            <a:xfrm flipH="1" flipV="1">
              <a:off x="5092881" y="4929580"/>
              <a:ext cx="50585" cy="485672"/>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9" idx="4"/>
              <a:endCxn id="40" idx="1"/>
            </p:cNvCxnSpPr>
            <p:nvPr/>
          </p:nvCxnSpPr>
          <p:spPr>
            <a:xfrm>
              <a:off x="4401339" y="5021255"/>
              <a:ext cx="259357" cy="199727"/>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5551267" y="3926734"/>
            <a:ext cx="1498061"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Labeled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Graph</a:t>
            </a:r>
          </a:p>
        </p:txBody>
      </p:sp>
      <p:grpSp>
        <p:nvGrpSpPr>
          <p:cNvPr id="79" name="Group 78"/>
          <p:cNvGrpSpPr/>
          <p:nvPr/>
        </p:nvGrpSpPr>
        <p:grpSpPr>
          <a:xfrm>
            <a:off x="5773714" y="4842824"/>
            <a:ext cx="1053165" cy="927172"/>
            <a:chOff x="7715697" y="1309758"/>
            <a:chExt cx="1053165" cy="927172"/>
          </a:xfrm>
        </p:grpSpPr>
        <p:cxnSp>
          <p:nvCxnSpPr>
            <p:cNvPr id="80" name="Straight Arrow Connector 79"/>
            <p:cNvCxnSpPr>
              <a:stCxn id="86" idx="6"/>
              <a:endCxn id="83" idx="2"/>
            </p:cNvCxnSpPr>
            <p:nvPr/>
          </p:nvCxnSpPr>
          <p:spPr>
            <a:xfrm flipV="1">
              <a:off x="7896331" y="1754800"/>
              <a:ext cx="336855" cy="5027"/>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8511190" y="1309758"/>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2" name="Oval 81"/>
            <p:cNvSpPr/>
            <p:nvPr/>
          </p:nvSpPr>
          <p:spPr>
            <a:xfrm>
              <a:off x="7909965" y="1311433"/>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3" name="Oval 82"/>
            <p:cNvSpPr/>
            <p:nvPr/>
          </p:nvSpPr>
          <p:spPr>
            <a:xfrm>
              <a:off x="8233186" y="166480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4" name="Oval 83"/>
            <p:cNvSpPr/>
            <p:nvPr/>
          </p:nvSpPr>
          <p:spPr>
            <a:xfrm>
              <a:off x="8089395" y="205693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5" name="Oval 84"/>
            <p:cNvSpPr/>
            <p:nvPr/>
          </p:nvSpPr>
          <p:spPr>
            <a:xfrm>
              <a:off x="8588228" y="185907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6" name="Oval 85"/>
            <p:cNvSpPr/>
            <p:nvPr/>
          </p:nvSpPr>
          <p:spPr>
            <a:xfrm>
              <a:off x="7715697" y="1669827"/>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87" name="Straight Arrow Connector 86"/>
            <p:cNvCxnSpPr>
              <a:stCxn id="85" idx="2"/>
              <a:endCxn id="83" idx="5"/>
            </p:cNvCxnSpPr>
            <p:nvPr/>
          </p:nvCxnSpPr>
          <p:spPr>
            <a:xfrm flipH="1" flipV="1">
              <a:off x="8387367" y="1818440"/>
              <a:ext cx="200861" cy="130630"/>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5" idx="0"/>
              <a:endCxn id="81" idx="4"/>
            </p:cNvCxnSpPr>
            <p:nvPr/>
          </p:nvCxnSpPr>
          <p:spPr>
            <a:xfrm flipH="1" flipV="1">
              <a:off x="8601507" y="1489758"/>
              <a:ext cx="77038" cy="369312"/>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83" idx="1"/>
              <a:endCxn id="82" idx="5"/>
            </p:cNvCxnSpPr>
            <p:nvPr/>
          </p:nvCxnSpPr>
          <p:spPr>
            <a:xfrm flipH="1" flipV="1">
              <a:off x="8064146" y="1465073"/>
              <a:ext cx="195493" cy="226087"/>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5" idx="4"/>
              <a:endCxn id="84" idx="6"/>
            </p:cNvCxnSpPr>
            <p:nvPr/>
          </p:nvCxnSpPr>
          <p:spPr>
            <a:xfrm flipH="1">
              <a:off x="8270029" y="2039070"/>
              <a:ext cx="408516" cy="107860"/>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6" idx="5"/>
              <a:endCxn id="84" idx="2"/>
            </p:cNvCxnSpPr>
            <p:nvPr/>
          </p:nvCxnSpPr>
          <p:spPr>
            <a:xfrm>
              <a:off x="7869878" y="1823467"/>
              <a:ext cx="219517" cy="323463"/>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7094723" y="3923491"/>
            <a:ext cx="1498061"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Data/Property</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Graph</a:t>
            </a:r>
          </a:p>
        </p:txBody>
      </p:sp>
      <p:grpSp>
        <p:nvGrpSpPr>
          <p:cNvPr id="93" name="Group 92"/>
          <p:cNvGrpSpPr/>
          <p:nvPr/>
        </p:nvGrpSpPr>
        <p:grpSpPr>
          <a:xfrm>
            <a:off x="7317170" y="4839581"/>
            <a:ext cx="1053165" cy="927172"/>
            <a:chOff x="7715697" y="1309758"/>
            <a:chExt cx="1053165" cy="927172"/>
          </a:xfrm>
        </p:grpSpPr>
        <p:cxnSp>
          <p:nvCxnSpPr>
            <p:cNvPr id="94" name="Straight Arrow Connector 93"/>
            <p:cNvCxnSpPr>
              <a:stCxn id="100" idx="6"/>
              <a:endCxn id="97" idx="2"/>
            </p:cNvCxnSpPr>
            <p:nvPr/>
          </p:nvCxnSpPr>
          <p:spPr>
            <a:xfrm flipV="1">
              <a:off x="7896331" y="1754800"/>
              <a:ext cx="336855" cy="5027"/>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8511190" y="1309758"/>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6" name="Oval 95"/>
            <p:cNvSpPr/>
            <p:nvPr/>
          </p:nvSpPr>
          <p:spPr>
            <a:xfrm>
              <a:off x="7909965" y="1311433"/>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7" name="Oval 96"/>
            <p:cNvSpPr/>
            <p:nvPr/>
          </p:nvSpPr>
          <p:spPr>
            <a:xfrm>
              <a:off x="8233186" y="166480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8" name="Oval 97"/>
            <p:cNvSpPr/>
            <p:nvPr/>
          </p:nvSpPr>
          <p:spPr>
            <a:xfrm>
              <a:off x="8089395" y="205693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9" name="Oval 98"/>
            <p:cNvSpPr/>
            <p:nvPr/>
          </p:nvSpPr>
          <p:spPr>
            <a:xfrm>
              <a:off x="8588228" y="185907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0" name="Oval 99"/>
            <p:cNvSpPr/>
            <p:nvPr/>
          </p:nvSpPr>
          <p:spPr>
            <a:xfrm>
              <a:off x="7715697" y="1669827"/>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101" name="Straight Arrow Connector 100"/>
            <p:cNvCxnSpPr>
              <a:stCxn id="99" idx="2"/>
              <a:endCxn id="97" idx="5"/>
            </p:cNvCxnSpPr>
            <p:nvPr/>
          </p:nvCxnSpPr>
          <p:spPr>
            <a:xfrm flipH="1" flipV="1">
              <a:off x="8387367" y="1818440"/>
              <a:ext cx="200861" cy="130630"/>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9" idx="0"/>
              <a:endCxn id="95" idx="4"/>
            </p:cNvCxnSpPr>
            <p:nvPr/>
          </p:nvCxnSpPr>
          <p:spPr>
            <a:xfrm flipH="1" flipV="1">
              <a:off x="8601507" y="1489758"/>
              <a:ext cx="77038" cy="369312"/>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7" idx="1"/>
              <a:endCxn id="96" idx="5"/>
            </p:cNvCxnSpPr>
            <p:nvPr/>
          </p:nvCxnSpPr>
          <p:spPr>
            <a:xfrm flipH="1" flipV="1">
              <a:off x="8064146" y="1465073"/>
              <a:ext cx="195493" cy="226087"/>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9" idx="4"/>
              <a:endCxn id="98" idx="6"/>
            </p:cNvCxnSpPr>
            <p:nvPr/>
          </p:nvCxnSpPr>
          <p:spPr>
            <a:xfrm flipH="1">
              <a:off x="8270029" y="2039070"/>
              <a:ext cx="408516" cy="107860"/>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00" idx="5"/>
              <a:endCxn id="98" idx="2"/>
            </p:cNvCxnSpPr>
            <p:nvPr/>
          </p:nvCxnSpPr>
          <p:spPr>
            <a:xfrm>
              <a:off x="7869878" y="1823467"/>
              <a:ext cx="219517" cy="323463"/>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06" name="TextBox 105"/>
          <p:cNvSpPr txBox="1"/>
          <p:nvPr/>
        </p:nvSpPr>
        <p:spPr>
          <a:xfrm>
            <a:off x="5733342" y="5701902"/>
            <a:ext cx="517489"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Gene</a:t>
            </a:r>
          </a:p>
        </p:txBody>
      </p:sp>
      <p:sp>
        <p:nvSpPr>
          <p:cNvPr id="107" name="TextBox 106"/>
          <p:cNvSpPr txBox="1"/>
          <p:nvPr/>
        </p:nvSpPr>
        <p:spPr>
          <a:xfrm>
            <a:off x="6430493" y="5572199"/>
            <a:ext cx="517489"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inter-acts</a:t>
            </a:r>
          </a:p>
        </p:txBody>
      </p:sp>
      <p:sp>
        <p:nvSpPr>
          <p:cNvPr id="108" name="TextBox 107"/>
          <p:cNvSpPr txBox="1"/>
          <p:nvPr/>
        </p:nvSpPr>
        <p:spPr>
          <a:xfrm>
            <a:off x="7799737" y="5614539"/>
            <a:ext cx="889217"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k2=v3</a:t>
            </a:r>
          </a:p>
        </p:txBody>
      </p:sp>
      <p:sp>
        <p:nvSpPr>
          <p:cNvPr id="110" name="TextBox 109"/>
          <p:cNvSpPr txBox="1"/>
          <p:nvPr/>
        </p:nvSpPr>
        <p:spPr>
          <a:xfrm>
            <a:off x="8224512" y="4463430"/>
            <a:ext cx="832397"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k1=v1</a:t>
            </a:r>
          </a:p>
          <a:p>
            <a:pPr algn="ctr"/>
            <a:r>
              <a:rPr lang="en-US" dirty="0">
                <a:latin typeface="Calibri" panose="020F0502020204030204" pitchFamily="34" charset="0"/>
                <a:cs typeface="Calibri" panose="020F0502020204030204" pitchFamily="34" charset="0"/>
              </a:rPr>
              <a:t>k2=v2</a:t>
            </a:r>
          </a:p>
        </p:txBody>
      </p:sp>
    </p:spTree>
    <p:extLst>
      <p:ext uri="{BB962C8B-B14F-4D97-AF65-F5344CB8AC3E}">
        <p14:creationId xmlns:p14="http://schemas.microsoft.com/office/powerpoint/2010/main" val="220379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35" grpId="0"/>
      <p:bldP spid="78" grpId="0"/>
      <p:bldP spid="92" grpId="0"/>
      <p:bldP spid="106" grpId="0"/>
      <p:bldP spid="107" grpId="0"/>
      <p:bldP spid="108" grpId="0"/>
      <p:bldP spid="1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and Graph Characteristics</a:t>
            </a:r>
          </a:p>
        </p:txBody>
      </p:sp>
      <p:sp>
        <p:nvSpPr>
          <p:cNvPr id="3" name="Content Placeholder 2"/>
          <p:cNvSpPr>
            <a:spLocks noGrp="1"/>
          </p:cNvSpPr>
          <p:nvPr>
            <p:ph idx="1"/>
          </p:nvPr>
        </p:nvSpPr>
        <p:spPr/>
        <p:txBody>
          <a:bodyPr/>
          <a:lstStyle/>
          <a:p>
            <a:r>
              <a:rPr lang="en-US" dirty="0"/>
              <a:t>Terminology, cont.</a:t>
            </a:r>
          </a:p>
          <a:p>
            <a:pPr lvl="1"/>
            <a:r>
              <a:rPr lang="en-US" b="1" dirty="0">
                <a:solidFill>
                  <a:srgbClr val="7889FB"/>
                </a:solidFill>
              </a:rPr>
              <a:t>Path:</a:t>
            </a:r>
            <a:r>
              <a:rPr lang="en-US" dirty="0"/>
              <a:t> Sequence of edges and vertices (</a:t>
            </a:r>
            <a:r>
              <a:rPr lang="en-US" b="1" dirty="0">
                <a:solidFill>
                  <a:srgbClr val="7889FB"/>
                </a:solidFill>
              </a:rPr>
              <a:t>walk: </a:t>
            </a:r>
            <a:r>
              <a:rPr lang="en-US" dirty="0"/>
              <a:t>allows repeated edges/vertices)</a:t>
            </a:r>
          </a:p>
          <a:p>
            <a:pPr lvl="1"/>
            <a:r>
              <a:rPr lang="en-US" b="1" dirty="0">
                <a:solidFill>
                  <a:srgbClr val="7889FB"/>
                </a:solidFill>
              </a:rPr>
              <a:t>Cycle:</a:t>
            </a:r>
            <a:r>
              <a:rPr lang="en-US" dirty="0"/>
              <a:t> Closed walk, i.e., a walk that starts and ends at the same vertex</a:t>
            </a:r>
          </a:p>
          <a:p>
            <a:pPr lvl="1"/>
            <a:r>
              <a:rPr lang="en-US" b="1" dirty="0">
                <a:solidFill>
                  <a:srgbClr val="7889FB"/>
                </a:solidFill>
              </a:rPr>
              <a:t>Clique:</a:t>
            </a:r>
            <a:r>
              <a:rPr lang="en-US" dirty="0"/>
              <a:t> Subgraph of vertices where every two distinct vertices are adjacent</a:t>
            </a:r>
          </a:p>
          <a:p>
            <a:pPr lvl="1"/>
            <a:endParaRPr lang="en-US" dirty="0"/>
          </a:p>
          <a:p>
            <a:r>
              <a:rPr lang="en-US" dirty="0"/>
              <a:t>Metrics</a:t>
            </a:r>
          </a:p>
          <a:p>
            <a:pPr lvl="1"/>
            <a:r>
              <a:rPr lang="en-US" b="1" dirty="0">
                <a:solidFill>
                  <a:schemeClr val="accent1"/>
                </a:solidFill>
              </a:rPr>
              <a:t>Degree</a:t>
            </a:r>
            <a:r>
              <a:rPr lang="en-US" dirty="0"/>
              <a:t> (in/out-degree): number of </a:t>
            </a:r>
            <a:br>
              <a:rPr lang="en-US" dirty="0"/>
            </a:br>
            <a:r>
              <a:rPr lang="en-US" dirty="0"/>
              <a:t>incoming/outgoing edges of that vertex</a:t>
            </a:r>
          </a:p>
          <a:p>
            <a:pPr lvl="1"/>
            <a:r>
              <a:rPr lang="en-US" b="1" dirty="0">
                <a:solidFill>
                  <a:schemeClr val="accent1"/>
                </a:solidFill>
              </a:rPr>
              <a:t>Diameter:</a:t>
            </a:r>
            <a:r>
              <a:rPr lang="en-US" dirty="0"/>
              <a:t> Maximum distance of pairs of vertices </a:t>
            </a:r>
            <a:br>
              <a:rPr lang="en-US" dirty="0"/>
            </a:br>
            <a:r>
              <a:rPr lang="en-US" dirty="0"/>
              <a:t>(longest shortest-path)</a:t>
            </a:r>
          </a:p>
          <a:p>
            <a:pPr lvl="1"/>
            <a:endParaRPr lang="en-US" dirty="0"/>
          </a:p>
          <a:p>
            <a:r>
              <a:rPr lang="en-US" dirty="0"/>
              <a:t>Power Law Distribution</a:t>
            </a:r>
          </a:p>
          <a:p>
            <a:pPr lvl="1"/>
            <a:r>
              <a:rPr lang="en-US" dirty="0"/>
              <a:t>Degree of most real graphs follows </a:t>
            </a:r>
            <a:br>
              <a:rPr lang="en-US" dirty="0"/>
            </a:br>
            <a:r>
              <a:rPr lang="en-US" dirty="0"/>
              <a:t>a power law distribution</a:t>
            </a:r>
          </a:p>
        </p:txBody>
      </p:sp>
      <p:sp>
        <p:nvSpPr>
          <p:cNvPr id="4" name="Text Placeholder 3"/>
          <p:cNvSpPr>
            <a:spLocks noGrp="1"/>
          </p:cNvSpPr>
          <p:nvPr>
            <p:ph type="body" sz="quarter" idx="14"/>
          </p:nvPr>
        </p:nvSpPr>
        <p:spPr/>
        <p:txBody>
          <a:bodyPr>
            <a:normAutofit lnSpcReduction="10000"/>
          </a:bodyPr>
          <a:lstStyle/>
          <a:p>
            <a:r>
              <a:rPr lang="en-US" dirty="0"/>
              <a:t>Graph Processing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8303" y="4984645"/>
            <a:ext cx="2182037" cy="1134659"/>
          </a:xfrm>
          <a:prstGeom prst="rect">
            <a:avLst/>
          </a:prstGeom>
        </p:spPr>
      </p:pic>
      <p:sp>
        <p:nvSpPr>
          <p:cNvPr id="6" name="TextBox 5"/>
          <p:cNvSpPr txBox="1"/>
          <p:nvPr/>
        </p:nvSpPr>
        <p:spPr>
          <a:xfrm>
            <a:off x="6439707" y="4961105"/>
            <a:ext cx="739302"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Tall head</a:t>
            </a:r>
          </a:p>
        </p:txBody>
      </p:sp>
      <p:sp>
        <p:nvSpPr>
          <p:cNvPr id="7" name="TextBox 6"/>
          <p:cNvSpPr txBox="1"/>
          <p:nvPr/>
        </p:nvSpPr>
        <p:spPr>
          <a:xfrm>
            <a:off x="7516236" y="5648530"/>
            <a:ext cx="1063559"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Long tail</a:t>
            </a:r>
          </a:p>
        </p:txBody>
      </p:sp>
      <p:sp>
        <p:nvSpPr>
          <p:cNvPr id="8" name="TextBox 7"/>
          <p:cNvSpPr txBox="1"/>
          <p:nvPr/>
        </p:nvSpPr>
        <p:spPr>
          <a:xfrm>
            <a:off x="7256832" y="4951378"/>
            <a:ext cx="1128409"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e.g., 80-20 rule</a:t>
            </a:r>
          </a:p>
        </p:txBody>
      </p:sp>
      <p:cxnSp>
        <p:nvCxnSpPr>
          <p:cNvPr id="10" name="Straight Arrow Connector 9"/>
          <p:cNvCxnSpPr>
            <a:endCxn id="13" idx="2"/>
          </p:cNvCxnSpPr>
          <p:nvPr/>
        </p:nvCxnSpPr>
        <p:spPr>
          <a:xfrm>
            <a:off x="7072009" y="3633549"/>
            <a:ext cx="310628"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382637" y="3543549"/>
            <a:ext cx="180634" cy="180000"/>
          </a:xfrm>
          <a:prstGeom prst="ellipse">
            <a:avLst/>
          </a:prstGeom>
          <a:solidFill>
            <a:schemeClr val="tx1"/>
          </a:solidFill>
          <a:ln>
            <a:no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17" name="Straight Arrow Connector 16"/>
          <p:cNvCxnSpPr>
            <a:endCxn id="13" idx="4"/>
          </p:cNvCxnSpPr>
          <p:nvPr/>
        </p:nvCxnSpPr>
        <p:spPr>
          <a:xfrm flipV="1">
            <a:off x="7472954" y="3723549"/>
            <a:ext cx="0" cy="20866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7"/>
          </p:cNvCxnSpPr>
          <p:nvPr/>
        </p:nvCxnSpPr>
        <p:spPr>
          <a:xfrm flipV="1">
            <a:off x="7536818" y="3424887"/>
            <a:ext cx="283740" cy="145022"/>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3" idx="1"/>
          </p:cNvCxnSpPr>
          <p:nvPr/>
        </p:nvCxnSpPr>
        <p:spPr>
          <a:xfrm>
            <a:off x="7094941" y="3404512"/>
            <a:ext cx="314149" cy="16539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6"/>
          </p:cNvCxnSpPr>
          <p:nvPr/>
        </p:nvCxnSpPr>
        <p:spPr>
          <a:xfrm>
            <a:off x="7563271" y="3633549"/>
            <a:ext cx="287696" cy="0"/>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410523" y="3653005"/>
            <a:ext cx="942930" cy="646331"/>
          </a:xfrm>
          <a:prstGeom prst="rect">
            <a:avLst/>
          </a:prstGeom>
          <a:noFill/>
        </p:spPr>
        <p:txBody>
          <a:bodyPr wrap="square" lIns="0" rIns="0" rtlCol="0">
            <a:spAutoFit/>
          </a:bodyPr>
          <a:lstStyle/>
          <a:p>
            <a:pPr algn="ctr"/>
            <a:r>
              <a:rPr lang="en-US" b="1" dirty="0">
                <a:solidFill>
                  <a:srgbClr val="7889FB"/>
                </a:solidFill>
                <a:latin typeface="Calibri" panose="020F0502020204030204" pitchFamily="34" charset="0"/>
                <a:cs typeface="Calibri" panose="020F0502020204030204" pitchFamily="34" charset="0"/>
              </a:rPr>
              <a:t>in-</a:t>
            </a:r>
            <a:br>
              <a:rPr lang="en-US" b="1" dirty="0">
                <a:solidFill>
                  <a:srgbClr val="7889FB"/>
                </a:solidFill>
                <a:latin typeface="Calibri" panose="020F0502020204030204" pitchFamily="34" charset="0"/>
                <a:cs typeface="Calibri" panose="020F0502020204030204" pitchFamily="34" charset="0"/>
              </a:rPr>
            </a:br>
            <a:r>
              <a:rPr lang="en-US" b="1" dirty="0">
                <a:solidFill>
                  <a:srgbClr val="7889FB"/>
                </a:solidFill>
                <a:latin typeface="Calibri" panose="020F0502020204030204" pitchFamily="34" charset="0"/>
                <a:cs typeface="Calibri" panose="020F0502020204030204" pitchFamily="34" charset="0"/>
              </a:rPr>
              <a:t>degree 3</a:t>
            </a:r>
          </a:p>
        </p:txBody>
      </p:sp>
      <p:sp>
        <p:nvSpPr>
          <p:cNvPr id="44" name="TextBox 43"/>
          <p:cNvSpPr txBox="1"/>
          <p:nvPr/>
        </p:nvSpPr>
        <p:spPr>
          <a:xfrm>
            <a:off x="7603781" y="3649762"/>
            <a:ext cx="956559"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out-</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degree 2</a:t>
            </a:r>
          </a:p>
        </p:txBody>
      </p:sp>
    </p:spTree>
    <p:extLst>
      <p:ext uri="{BB962C8B-B14F-4D97-AF65-F5344CB8AC3E}">
        <p14:creationId xmlns:p14="http://schemas.microsoft.com/office/powerpoint/2010/main" val="127258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animBg="1"/>
      <p:bldP spid="43" grpId="0"/>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Vertex-Centric Processing</a:t>
            </a:r>
          </a:p>
        </p:txBody>
      </p:sp>
      <p:sp>
        <p:nvSpPr>
          <p:cNvPr id="3" name="Content Placeholder 2"/>
          <p:cNvSpPr>
            <a:spLocks noGrp="1"/>
          </p:cNvSpPr>
          <p:nvPr>
            <p:ph idx="1"/>
          </p:nvPr>
        </p:nvSpPr>
        <p:spPr/>
        <p:txBody>
          <a:bodyPr/>
          <a:lstStyle/>
          <a:p>
            <a:r>
              <a:rPr lang="en-US" dirty="0"/>
              <a:t>Google </a:t>
            </a:r>
            <a:r>
              <a:rPr lang="en-US" dirty="0" err="1">
                <a:solidFill>
                  <a:schemeClr val="accent1"/>
                </a:solidFill>
              </a:rPr>
              <a:t>Pregel</a:t>
            </a:r>
            <a:endParaRPr lang="en-US" dirty="0">
              <a:solidFill>
                <a:schemeClr val="accent1"/>
              </a:solidFill>
            </a:endParaRPr>
          </a:p>
          <a:p>
            <a:pPr lvl="1"/>
            <a:r>
              <a:rPr lang="en-US" dirty="0"/>
              <a:t>Name: Seven Bridges of </a:t>
            </a:r>
            <a:r>
              <a:rPr lang="en-US" dirty="0" err="1"/>
              <a:t>Koenigsberg</a:t>
            </a:r>
            <a:r>
              <a:rPr lang="en-US" dirty="0"/>
              <a:t> (Euler 1736)</a:t>
            </a:r>
          </a:p>
          <a:p>
            <a:pPr lvl="1"/>
            <a:r>
              <a:rPr lang="en-US" b="1" dirty="0">
                <a:solidFill>
                  <a:srgbClr val="7889FB"/>
                </a:solidFill>
              </a:rPr>
              <a:t>“Think-like-a-vertex”</a:t>
            </a:r>
            <a:r>
              <a:rPr lang="en-US" dirty="0"/>
              <a:t> computation model</a:t>
            </a:r>
          </a:p>
          <a:p>
            <a:pPr lvl="1"/>
            <a:r>
              <a:rPr lang="en-US" dirty="0"/>
              <a:t>Iterative processing in super steps, comm.: message passing</a:t>
            </a:r>
          </a:p>
          <a:p>
            <a:pPr lvl="1"/>
            <a:endParaRPr lang="en-US" sz="700" dirty="0"/>
          </a:p>
          <a:p>
            <a:r>
              <a:rPr lang="en-US" dirty="0"/>
              <a:t>Programming Model</a:t>
            </a:r>
          </a:p>
          <a:p>
            <a:pPr lvl="1"/>
            <a:r>
              <a:rPr lang="en-US" dirty="0"/>
              <a:t>Represent graph as collection of </a:t>
            </a:r>
            <a:br>
              <a:rPr lang="en-US" dirty="0"/>
            </a:br>
            <a:r>
              <a:rPr lang="en-US" dirty="0"/>
              <a:t>vertices w/ edge (adjacency) lists</a:t>
            </a:r>
          </a:p>
          <a:p>
            <a:pPr lvl="1"/>
            <a:r>
              <a:rPr lang="en-US" dirty="0"/>
              <a:t>Implement algorithms via Vertex API</a:t>
            </a:r>
          </a:p>
          <a:p>
            <a:pPr lvl="1"/>
            <a:r>
              <a:rPr lang="en-US" dirty="0"/>
              <a:t>Terminate if all vertices halted / no more </a:t>
            </a:r>
            <a:r>
              <a:rPr lang="en-US" dirty="0" err="1"/>
              <a:t>msgs</a:t>
            </a:r>
            <a:endParaRPr lang="en-US" dirty="0"/>
          </a:p>
        </p:txBody>
      </p:sp>
      <p:sp>
        <p:nvSpPr>
          <p:cNvPr id="4" name="Text Placeholder 3"/>
          <p:cNvSpPr>
            <a:spLocks noGrp="1"/>
          </p:cNvSpPr>
          <p:nvPr>
            <p:ph type="body" sz="quarter" idx="14"/>
          </p:nvPr>
        </p:nvSpPr>
        <p:spPr/>
        <p:txBody>
          <a:bodyPr>
            <a:normAutofit lnSpcReduction="10000"/>
          </a:bodyPr>
          <a:lstStyle/>
          <a:p>
            <a:r>
              <a:rPr lang="en-US" dirty="0"/>
              <a:t>Graph Processing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086" y="1741250"/>
            <a:ext cx="1233906" cy="973415"/>
          </a:xfrm>
          <a:prstGeom prst="rect">
            <a:avLst/>
          </a:prstGeom>
        </p:spPr>
      </p:pic>
      <p:sp>
        <p:nvSpPr>
          <p:cNvPr id="6" name="TextBox 5"/>
          <p:cNvSpPr txBox="1"/>
          <p:nvPr/>
        </p:nvSpPr>
        <p:spPr>
          <a:xfrm>
            <a:off x="5714999" y="650061"/>
            <a:ext cx="2594326"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[Grzegorz </a:t>
            </a:r>
            <a:r>
              <a:rPr lang="en-US" sz="1400" dirty="0" err="1">
                <a:latin typeface="Calibri" panose="020F0502020204030204" pitchFamily="34" charset="0"/>
                <a:cs typeface="Calibri" panose="020F0502020204030204" pitchFamily="34" charset="0"/>
              </a:rPr>
              <a:t>Malewicz</a:t>
            </a:r>
            <a:r>
              <a:rPr lang="en-US" sz="1400" dirty="0">
                <a:latin typeface="Calibri" panose="020F0502020204030204" pitchFamily="34" charset="0"/>
                <a:cs typeface="Calibri" panose="020F0502020204030204" pitchFamily="34" charset="0"/>
              </a:rPr>
              <a:t> et al: </a:t>
            </a:r>
            <a:r>
              <a:rPr lang="en-US" sz="1400" dirty="0">
                <a:solidFill>
                  <a:schemeClr val="accent1"/>
                </a:solidFill>
                <a:latin typeface="Calibri" panose="020F0502020204030204" pitchFamily="34" charset="0"/>
                <a:cs typeface="Calibri" panose="020F0502020204030204" pitchFamily="34" charset="0"/>
              </a:rPr>
              <a:t>Pregel:</a:t>
            </a:r>
            <a:r>
              <a:rPr lang="en-US" sz="1400" dirty="0">
                <a:latin typeface="Calibri" panose="020F0502020204030204" pitchFamily="34" charset="0"/>
                <a:cs typeface="Calibri" panose="020F0502020204030204" pitchFamily="34" charset="0"/>
              </a:rPr>
              <a:t>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a system for large-scale graph processing. </a:t>
            </a:r>
            <a:r>
              <a:rPr lang="en-US" sz="1400" b="1" dirty="0">
                <a:latin typeface="Calibri" panose="020F0502020204030204" pitchFamily="34" charset="0"/>
                <a:cs typeface="Calibri" panose="020F0502020204030204" pitchFamily="34" charset="0"/>
              </a:rPr>
              <a:t>SIGMOD 2010</a:t>
            </a:r>
          </a:p>
          <a:p>
            <a:pPr algn="r"/>
            <a:r>
              <a:rPr lang="en-US" sz="1400" dirty="0">
                <a:solidFill>
                  <a:schemeClr val="accent1"/>
                </a:solidFill>
                <a:latin typeface="Calibri" panose="020F0502020204030204" pitchFamily="34" charset="0"/>
                <a:cs typeface="Calibri" panose="020F0502020204030204" pitchFamily="34" charset="0"/>
              </a:rPr>
              <a:t>SIGMOD 2020 Test of Time Award</a:t>
            </a:r>
            <a:r>
              <a:rPr lang="en-US" sz="1400" dirty="0">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4"/>
          <a:stretch>
            <a:fillRect/>
          </a:stretch>
        </p:blipFill>
        <p:spPr>
          <a:xfrm>
            <a:off x="8426484" y="790451"/>
            <a:ext cx="497489" cy="640080"/>
          </a:xfrm>
          <a:prstGeom prst="rect">
            <a:avLst/>
          </a:prstGeom>
          <a:ln w="25400">
            <a:solidFill>
              <a:srgbClr val="7889FB"/>
            </a:solidFill>
          </a:ln>
        </p:spPr>
      </p:pic>
      <p:sp>
        <p:nvSpPr>
          <p:cNvPr id="8" name="TextBox 7"/>
          <p:cNvSpPr txBox="1"/>
          <p:nvPr/>
        </p:nvSpPr>
        <p:spPr>
          <a:xfrm>
            <a:off x="1264594" y="4503906"/>
            <a:ext cx="4717915" cy="2169825"/>
          </a:xfrm>
          <a:prstGeom prst="rect">
            <a:avLst/>
          </a:prstGeom>
          <a:noFill/>
        </p:spPr>
        <p:txBody>
          <a:bodyPr wrap="square" lIns="0" rIns="0" rtlCol="0">
            <a:spAutoFit/>
          </a:bodyPr>
          <a:lstStyle/>
          <a:p>
            <a:r>
              <a:rPr lang="en-US" sz="1600" b="1" dirty="0">
                <a:latin typeface="Consolas" panose="020B0609020204030204" pitchFamily="49" charset="0"/>
                <a:cs typeface="Calibri" panose="020F0502020204030204" pitchFamily="34" charset="0"/>
              </a:rPr>
              <a:t>public abstract class</a:t>
            </a:r>
            <a:r>
              <a:rPr lang="en-US" sz="1600" dirty="0">
                <a:latin typeface="Consolas" panose="020B0609020204030204" pitchFamily="49" charset="0"/>
                <a:cs typeface="Calibri" panose="020F0502020204030204" pitchFamily="34" charset="0"/>
              </a:rPr>
              <a:t> </a:t>
            </a:r>
            <a:r>
              <a:rPr lang="en-US" sz="1600" b="1" dirty="0">
                <a:solidFill>
                  <a:srgbClr val="7889FB"/>
                </a:solidFill>
                <a:latin typeface="Consolas" panose="020B0609020204030204" pitchFamily="49" charset="0"/>
                <a:cs typeface="Calibri" panose="020F0502020204030204" pitchFamily="34" charset="0"/>
              </a:rPr>
              <a:t>Vertex</a:t>
            </a:r>
            <a:r>
              <a:rPr lang="en-US" sz="1600" dirty="0">
                <a:latin typeface="Consolas" panose="020B0609020204030204" pitchFamily="49" charset="0"/>
                <a:cs typeface="Calibri" panose="020F0502020204030204" pitchFamily="34" charset="0"/>
              </a:rPr>
              <a:t> {</a:t>
            </a:r>
          </a:p>
          <a:p>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public</a:t>
            </a:r>
            <a:r>
              <a:rPr lang="en-US" sz="1600" dirty="0">
                <a:latin typeface="Consolas" panose="020B0609020204030204" pitchFamily="49" charset="0"/>
                <a:cs typeface="Calibri" panose="020F0502020204030204" pitchFamily="34" charset="0"/>
              </a:rPr>
              <a:t> String </a:t>
            </a:r>
            <a:r>
              <a:rPr lang="en-US" sz="1600" dirty="0" err="1">
                <a:latin typeface="Consolas" panose="020B0609020204030204" pitchFamily="49" charset="0"/>
                <a:cs typeface="Calibri" panose="020F0502020204030204" pitchFamily="34" charset="0"/>
              </a:rPr>
              <a:t>getID</a:t>
            </a:r>
            <a:r>
              <a:rPr lang="en-US" sz="1600" dirty="0">
                <a:latin typeface="Consolas" panose="020B0609020204030204" pitchFamily="49" charset="0"/>
                <a:cs typeface="Calibri" panose="020F0502020204030204" pitchFamily="34" charset="0"/>
              </a:rPr>
              <a:t>();</a:t>
            </a:r>
          </a:p>
          <a:p>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public</a:t>
            </a:r>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long</a:t>
            </a:r>
            <a:r>
              <a:rPr lang="en-US" sz="1600" dirty="0">
                <a:latin typeface="Consolas" panose="020B0609020204030204" pitchFamily="49" charset="0"/>
                <a:cs typeface="Calibri" panose="020F0502020204030204" pitchFamily="34" charset="0"/>
              </a:rPr>
              <a:t> </a:t>
            </a:r>
            <a:r>
              <a:rPr lang="en-US" sz="1600" dirty="0" err="1">
                <a:latin typeface="Consolas" panose="020B0609020204030204" pitchFamily="49" charset="0"/>
                <a:cs typeface="Calibri" panose="020F0502020204030204" pitchFamily="34" charset="0"/>
              </a:rPr>
              <a:t>superstep</a:t>
            </a:r>
            <a:r>
              <a:rPr lang="en-US" sz="1600" dirty="0">
                <a:latin typeface="Consolas" panose="020B0609020204030204" pitchFamily="49" charset="0"/>
                <a:cs typeface="Calibri" panose="020F0502020204030204" pitchFamily="34" charset="0"/>
              </a:rPr>
              <a:t>();</a:t>
            </a:r>
          </a:p>
          <a:p>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public</a:t>
            </a:r>
            <a:r>
              <a:rPr lang="en-US" sz="1600" dirty="0">
                <a:latin typeface="Consolas" panose="020B0609020204030204" pitchFamily="49" charset="0"/>
                <a:cs typeface="Calibri" panose="020F0502020204030204" pitchFamily="34" charset="0"/>
              </a:rPr>
              <a:t> </a:t>
            </a:r>
            <a:r>
              <a:rPr lang="en-US" sz="1600" dirty="0" err="1">
                <a:latin typeface="Consolas" panose="020B0609020204030204" pitchFamily="49" charset="0"/>
                <a:cs typeface="Calibri" panose="020F0502020204030204" pitchFamily="34" charset="0"/>
              </a:rPr>
              <a:t>VertexValue</a:t>
            </a:r>
            <a:r>
              <a:rPr lang="en-US" sz="1600" dirty="0">
                <a:latin typeface="Consolas" panose="020B0609020204030204" pitchFamily="49" charset="0"/>
                <a:cs typeface="Calibri" panose="020F0502020204030204" pitchFamily="34" charset="0"/>
              </a:rPr>
              <a:t> </a:t>
            </a:r>
            <a:r>
              <a:rPr lang="en-US" sz="1600" dirty="0" err="1">
                <a:latin typeface="Consolas" panose="020B0609020204030204" pitchFamily="49" charset="0"/>
                <a:cs typeface="Calibri" panose="020F0502020204030204" pitchFamily="34" charset="0"/>
              </a:rPr>
              <a:t>getValue</a:t>
            </a:r>
            <a:r>
              <a:rPr lang="en-US" sz="1600" dirty="0">
                <a:latin typeface="Consolas" panose="020B0609020204030204" pitchFamily="49" charset="0"/>
                <a:cs typeface="Calibri" panose="020F0502020204030204" pitchFamily="34" charset="0"/>
              </a:rPr>
              <a:t>();</a:t>
            </a:r>
          </a:p>
          <a:p>
            <a:endParaRPr lang="en-US" sz="700" dirty="0">
              <a:latin typeface="Consolas" panose="020B0609020204030204" pitchFamily="49" charset="0"/>
              <a:cs typeface="Calibri" panose="020F0502020204030204" pitchFamily="34" charset="0"/>
            </a:endParaRPr>
          </a:p>
          <a:p>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public</a:t>
            </a:r>
            <a:r>
              <a:rPr lang="en-US" sz="1600" dirty="0">
                <a:latin typeface="Consolas" panose="020B0609020204030204" pitchFamily="49" charset="0"/>
                <a:cs typeface="Calibri" panose="020F0502020204030204" pitchFamily="34" charset="0"/>
              </a:rPr>
              <a:t> </a:t>
            </a:r>
            <a:r>
              <a:rPr lang="en-US" sz="1600" dirty="0">
                <a:solidFill>
                  <a:schemeClr val="accent1"/>
                </a:solidFill>
                <a:latin typeface="Consolas" panose="020B0609020204030204" pitchFamily="49" charset="0"/>
                <a:cs typeface="Calibri" panose="020F0502020204030204" pitchFamily="34" charset="0"/>
              </a:rPr>
              <a:t>compute(Iterator&lt;Message&gt; </a:t>
            </a:r>
            <a:r>
              <a:rPr lang="en-US" sz="1600" dirty="0" err="1">
                <a:solidFill>
                  <a:schemeClr val="accent1"/>
                </a:solidFill>
                <a:latin typeface="Consolas" panose="020B0609020204030204" pitchFamily="49" charset="0"/>
                <a:cs typeface="Calibri" panose="020F0502020204030204" pitchFamily="34" charset="0"/>
              </a:rPr>
              <a:t>msgs</a:t>
            </a:r>
            <a:r>
              <a:rPr lang="en-US" sz="1600" dirty="0">
                <a:solidFill>
                  <a:schemeClr val="accent1"/>
                </a:solidFill>
                <a:latin typeface="Consolas" panose="020B0609020204030204" pitchFamily="49" charset="0"/>
                <a:cs typeface="Calibri" panose="020F0502020204030204" pitchFamily="34" charset="0"/>
              </a:rPr>
              <a:t>)</a:t>
            </a:r>
            <a:r>
              <a:rPr lang="en-US" sz="1600" dirty="0">
                <a:latin typeface="Consolas" panose="020B0609020204030204" pitchFamily="49" charset="0"/>
                <a:cs typeface="Calibri" panose="020F0502020204030204" pitchFamily="34" charset="0"/>
              </a:rPr>
              <a:t>;</a:t>
            </a:r>
          </a:p>
          <a:p>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public</a:t>
            </a:r>
            <a:r>
              <a:rPr lang="en-US" sz="1600" dirty="0">
                <a:latin typeface="Consolas" panose="020B0609020204030204" pitchFamily="49" charset="0"/>
                <a:cs typeface="Calibri" panose="020F0502020204030204" pitchFamily="34" charset="0"/>
              </a:rPr>
              <a:t> </a:t>
            </a:r>
            <a:r>
              <a:rPr lang="en-US" sz="1600" dirty="0" err="1">
                <a:solidFill>
                  <a:schemeClr val="accent1"/>
                </a:solidFill>
                <a:latin typeface="Consolas" panose="020B0609020204030204" pitchFamily="49" charset="0"/>
                <a:cs typeface="Calibri" panose="020F0502020204030204" pitchFamily="34" charset="0"/>
              </a:rPr>
              <a:t>sendMsgTo</a:t>
            </a:r>
            <a:r>
              <a:rPr lang="en-US" sz="1600" dirty="0">
                <a:solidFill>
                  <a:schemeClr val="accent1"/>
                </a:solidFill>
                <a:latin typeface="Consolas" panose="020B0609020204030204" pitchFamily="49" charset="0"/>
                <a:cs typeface="Calibri" panose="020F0502020204030204" pitchFamily="34" charset="0"/>
              </a:rPr>
              <a:t>(String v, Message </a:t>
            </a:r>
            <a:r>
              <a:rPr lang="en-US" sz="1600" dirty="0" err="1">
                <a:solidFill>
                  <a:schemeClr val="accent1"/>
                </a:solidFill>
                <a:latin typeface="Consolas" panose="020B0609020204030204" pitchFamily="49" charset="0"/>
                <a:cs typeface="Calibri" panose="020F0502020204030204" pitchFamily="34" charset="0"/>
              </a:rPr>
              <a:t>msg</a:t>
            </a:r>
            <a:r>
              <a:rPr lang="en-US" sz="1600" dirty="0">
                <a:solidFill>
                  <a:schemeClr val="accent1"/>
                </a:solidFill>
                <a:latin typeface="Consolas" panose="020B0609020204030204" pitchFamily="49" charset="0"/>
                <a:cs typeface="Calibri" panose="020F0502020204030204" pitchFamily="34" charset="0"/>
              </a:rPr>
              <a:t>)</a:t>
            </a:r>
            <a:r>
              <a:rPr lang="en-US" sz="1600" dirty="0">
                <a:latin typeface="Consolas" panose="020B0609020204030204" pitchFamily="49" charset="0"/>
                <a:cs typeface="Calibri" panose="020F0502020204030204" pitchFamily="34" charset="0"/>
              </a:rPr>
              <a:t>;</a:t>
            </a:r>
          </a:p>
          <a:p>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public </a:t>
            </a:r>
            <a:r>
              <a:rPr lang="en-US" sz="1600" b="1" dirty="0">
                <a:solidFill>
                  <a:schemeClr val="accent1"/>
                </a:solidFill>
                <a:latin typeface="Consolas" panose="020B0609020204030204" pitchFamily="49" charset="0"/>
                <a:cs typeface="Calibri" panose="020F0502020204030204" pitchFamily="34" charset="0"/>
              </a:rPr>
              <a:t>void</a:t>
            </a:r>
            <a:r>
              <a:rPr lang="en-US" sz="1600" dirty="0">
                <a:solidFill>
                  <a:schemeClr val="accent1"/>
                </a:solidFill>
                <a:latin typeface="Consolas" panose="020B0609020204030204" pitchFamily="49" charset="0"/>
                <a:cs typeface="Calibri" panose="020F0502020204030204" pitchFamily="34" charset="0"/>
              </a:rPr>
              <a:t> </a:t>
            </a:r>
            <a:r>
              <a:rPr lang="en-US" sz="1600" dirty="0" err="1">
                <a:solidFill>
                  <a:schemeClr val="accent1"/>
                </a:solidFill>
                <a:latin typeface="Consolas" panose="020B0609020204030204" pitchFamily="49" charset="0"/>
                <a:cs typeface="Calibri" panose="020F0502020204030204" pitchFamily="34" charset="0"/>
              </a:rPr>
              <a:t>voteToHalt</a:t>
            </a:r>
            <a:r>
              <a:rPr lang="en-US" sz="1600" dirty="0">
                <a:solidFill>
                  <a:schemeClr val="accent1"/>
                </a:solidFill>
                <a:latin typeface="Consolas" panose="020B0609020204030204" pitchFamily="49" charset="0"/>
                <a:cs typeface="Calibri" panose="020F0502020204030204" pitchFamily="34" charset="0"/>
              </a:rPr>
              <a:t>()</a:t>
            </a:r>
            <a:r>
              <a:rPr lang="en-US" sz="1600" dirty="0">
                <a:latin typeface="Consolas" panose="020B0609020204030204" pitchFamily="49" charset="0"/>
                <a:cs typeface="Calibri" panose="020F0502020204030204" pitchFamily="34" charset="0"/>
              </a:rPr>
              <a:t>;</a:t>
            </a:r>
          </a:p>
          <a:p>
            <a:r>
              <a:rPr lang="en-US" sz="1600" dirty="0">
                <a:latin typeface="Consolas" panose="020B0609020204030204" pitchFamily="49" charset="0"/>
                <a:cs typeface="Calibri" panose="020F0502020204030204" pitchFamily="34" charset="0"/>
              </a:rPr>
              <a:t>}</a:t>
            </a:r>
          </a:p>
        </p:txBody>
      </p:sp>
      <p:grpSp>
        <p:nvGrpSpPr>
          <p:cNvPr id="70" name="Group 69"/>
          <p:cNvGrpSpPr/>
          <p:nvPr/>
        </p:nvGrpSpPr>
        <p:grpSpPr>
          <a:xfrm>
            <a:off x="6624612" y="2794113"/>
            <a:ext cx="1925163" cy="1237734"/>
            <a:chOff x="6624612" y="2794113"/>
            <a:chExt cx="1925163" cy="1237734"/>
          </a:xfrm>
        </p:grpSpPr>
        <p:sp>
          <p:nvSpPr>
            <p:cNvPr id="10" name="Oval 9"/>
            <p:cNvSpPr/>
            <p:nvPr/>
          </p:nvSpPr>
          <p:spPr>
            <a:xfrm>
              <a:off x="6624612" y="2794113"/>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1</a:t>
              </a:r>
            </a:p>
          </p:txBody>
        </p:sp>
        <p:sp>
          <p:nvSpPr>
            <p:cNvPr id="11" name="Oval 10"/>
            <p:cNvSpPr/>
            <p:nvPr/>
          </p:nvSpPr>
          <p:spPr>
            <a:xfrm>
              <a:off x="7467677" y="3063246"/>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2</a:t>
              </a:r>
            </a:p>
          </p:txBody>
        </p:sp>
        <p:sp>
          <p:nvSpPr>
            <p:cNvPr id="12" name="Oval 11"/>
            <p:cNvSpPr/>
            <p:nvPr/>
          </p:nvSpPr>
          <p:spPr>
            <a:xfrm>
              <a:off x="6880776" y="3303194"/>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4</a:t>
              </a:r>
            </a:p>
          </p:txBody>
        </p:sp>
        <p:sp>
          <p:nvSpPr>
            <p:cNvPr id="13" name="Oval 12"/>
            <p:cNvSpPr/>
            <p:nvPr/>
          </p:nvSpPr>
          <p:spPr>
            <a:xfrm>
              <a:off x="8210223" y="3066487"/>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3</a:t>
              </a:r>
            </a:p>
          </p:txBody>
        </p:sp>
        <p:sp>
          <p:nvSpPr>
            <p:cNvPr id="14" name="Oval 13"/>
            <p:cNvSpPr/>
            <p:nvPr/>
          </p:nvSpPr>
          <p:spPr>
            <a:xfrm>
              <a:off x="7905423" y="3413439"/>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5</a:t>
              </a:r>
            </a:p>
          </p:txBody>
        </p:sp>
        <p:sp>
          <p:nvSpPr>
            <p:cNvPr id="15" name="Oval 14"/>
            <p:cNvSpPr/>
            <p:nvPr/>
          </p:nvSpPr>
          <p:spPr>
            <a:xfrm>
              <a:off x="7551985" y="3779847"/>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7</a:t>
              </a:r>
            </a:p>
          </p:txBody>
        </p:sp>
        <p:sp>
          <p:nvSpPr>
            <p:cNvPr id="16" name="Oval 15"/>
            <p:cNvSpPr/>
            <p:nvPr/>
          </p:nvSpPr>
          <p:spPr>
            <a:xfrm>
              <a:off x="8297775" y="3776605"/>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6</a:t>
              </a:r>
            </a:p>
          </p:txBody>
        </p:sp>
        <p:cxnSp>
          <p:nvCxnSpPr>
            <p:cNvPr id="17" name="Straight Arrow Connector 16"/>
            <p:cNvCxnSpPr>
              <a:stCxn id="12" idx="1"/>
              <a:endCxn id="10" idx="4"/>
            </p:cNvCxnSpPr>
            <p:nvPr/>
          </p:nvCxnSpPr>
          <p:spPr>
            <a:xfrm flipH="1" flipV="1">
              <a:off x="6750612" y="3046113"/>
              <a:ext cx="167069" cy="293986"/>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1"/>
              <a:endCxn id="10" idx="6"/>
            </p:cNvCxnSpPr>
            <p:nvPr/>
          </p:nvCxnSpPr>
          <p:spPr>
            <a:xfrm flipH="1" flipV="1">
              <a:off x="6876612" y="2920113"/>
              <a:ext cx="627970" cy="180038"/>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11" idx="3"/>
            </p:cNvCxnSpPr>
            <p:nvPr/>
          </p:nvCxnSpPr>
          <p:spPr>
            <a:xfrm flipV="1">
              <a:off x="7132776" y="3278341"/>
              <a:ext cx="371806" cy="150853"/>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2"/>
              <a:endCxn id="11" idx="6"/>
            </p:cNvCxnSpPr>
            <p:nvPr/>
          </p:nvCxnSpPr>
          <p:spPr>
            <a:xfrm flipH="1" flipV="1">
              <a:off x="7719677" y="3189246"/>
              <a:ext cx="490546" cy="3241"/>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7"/>
              <a:endCxn id="14" idx="3"/>
            </p:cNvCxnSpPr>
            <p:nvPr/>
          </p:nvCxnSpPr>
          <p:spPr>
            <a:xfrm flipV="1">
              <a:off x="7767080" y="3628534"/>
              <a:ext cx="175248" cy="188218"/>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6" idx="1"/>
              <a:endCxn id="14" idx="5"/>
            </p:cNvCxnSpPr>
            <p:nvPr/>
          </p:nvCxnSpPr>
          <p:spPr>
            <a:xfrm flipH="1" flipV="1">
              <a:off x="8120518" y="3628534"/>
              <a:ext cx="214162" cy="184976"/>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6" idx="2"/>
              <a:endCxn id="15" idx="6"/>
            </p:cNvCxnSpPr>
            <p:nvPr/>
          </p:nvCxnSpPr>
          <p:spPr>
            <a:xfrm flipH="1">
              <a:off x="7803985" y="3902605"/>
              <a:ext cx="493790" cy="3242"/>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41" name="Right Arrow 40"/>
          <p:cNvSpPr/>
          <p:nvPr/>
        </p:nvSpPr>
        <p:spPr>
          <a:xfrm rot="5400000">
            <a:off x="7060992" y="3924863"/>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Arrow Connector 56"/>
          <p:cNvCxnSpPr/>
          <p:nvPr/>
        </p:nvCxnSpPr>
        <p:spPr>
          <a:xfrm flipH="1">
            <a:off x="6563860" y="5743134"/>
            <a:ext cx="2354094" cy="0"/>
          </a:xfrm>
          <a:prstGeom prst="straightConnector1">
            <a:avLst/>
          </a:prstGeom>
          <a:ln w="19050">
            <a:solidFill>
              <a:schemeClr val="tx1"/>
            </a:solidFill>
            <a:prstDash val="dash"/>
            <a:tailEnd type="none" w="med"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8083302" y="4767654"/>
            <a:ext cx="807777"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Worker 1</a:t>
            </a:r>
          </a:p>
        </p:txBody>
      </p:sp>
      <p:sp>
        <p:nvSpPr>
          <p:cNvPr id="62" name="TextBox 61"/>
          <p:cNvSpPr txBox="1"/>
          <p:nvPr/>
        </p:nvSpPr>
        <p:spPr>
          <a:xfrm>
            <a:off x="8089786" y="5922003"/>
            <a:ext cx="807777"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Worker 2</a:t>
            </a:r>
          </a:p>
        </p:txBody>
      </p:sp>
      <p:grpSp>
        <p:nvGrpSpPr>
          <p:cNvPr id="72" name="Group 71"/>
          <p:cNvGrpSpPr/>
          <p:nvPr/>
        </p:nvGrpSpPr>
        <p:grpSpPr>
          <a:xfrm>
            <a:off x="6619264" y="4425117"/>
            <a:ext cx="1273191" cy="2305142"/>
            <a:chOff x="6619264" y="4425117"/>
            <a:chExt cx="1273191" cy="2305142"/>
          </a:xfrm>
        </p:grpSpPr>
        <p:sp>
          <p:nvSpPr>
            <p:cNvPr id="63" name="TextBox 62"/>
            <p:cNvSpPr txBox="1"/>
            <p:nvPr/>
          </p:nvSpPr>
          <p:spPr>
            <a:xfrm>
              <a:off x="7047690" y="4425117"/>
              <a:ext cx="841524" cy="369332"/>
            </a:xfrm>
            <a:prstGeom prst="rect">
              <a:avLst/>
            </a:prstGeom>
            <a:noFill/>
          </p:spPr>
          <p:txBody>
            <a:bodyPr wrap="square" lIns="0" rIns="0" rtlCol="0">
              <a:spAutoFit/>
            </a:bodyPr>
            <a:lstStyle/>
            <a:p>
              <a:r>
                <a:rPr lang="en-US" dirty="0">
                  <a:latin typeface="Calibri" panose="020F0502020204030204" pitchFamily="34" charset="0"/>
                  <a:cs typeface="Calibri" panose="020F0502020204030204" pitchFamily="34" charset="0"/>
                </a:rPr>
                <a:t>[1, 3, 4]</a:t>
              </a:r>
            </a:p>
          </p:txBody>
        </p:sp>
        <p:grpSp>
          <p:nvGrpSpPr>
            <p:cNvPr id="71" name="Group 70"/>
            <p:cNvGrpSpPr/>
            <p:nvPr/>
          </p:nvGrpSpPr>
          <p:grpSpPr>
            <a:xfrm>
              <a:off x="6619264" y="4483484"/>
              <a:ext cx="1273191" cy="2246775"/>
              <a:chOff x="6619264" y="4483484"/>
              <a:chExt cx="1273191" cy="2246775"/>
            </a:xfrm>
          </p:grpSpPr>
          <p:sp>
            <p:nvSpPr>
              <p:cNvPr id="45" name="Oval 44"/>
              <p:cNvSpPr/>
              <p:nvPr/>
            </p:nvSpPr>
            <p:spPr>
              <a:xfrm>
                <a:off x="6631098" y="4483484"/>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2</a:t>
                </a:r>
              </a:p>
            </p:txBody>
          </p:sp>
          <p:sp>
            <p:nvSpPr>
              <p:cNvPr id="46" name="Oval 45"/>
              <p:cNvSpPr/>
              <p:nvPr/>
            </p:nvSpPr>
            <p:spPr>
              <a:xfrm>
                <a:off x="6625181" y="4807027"/>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7</a:t>
                </a:r>
              </a:p>
            </p:txBody>
          </p:sp>
          <p:sp>
            <p:nvSpPr>
              <p:cNvPr id="47" name="Oval 46"/>
              <p:cNvSpPr/>
              <p:nvPr/>
            </p:nvSpPr>
            <p:spPr>
              <a:xfrm>
                <a:off x="6631098" y="5116027"/>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4</a:t>
                </a:r>
              </a:p>
            </p:txBody>
          </p:sp>
          <p:sp>
            <p:nvSpPr>
              <p:cNvPr id="48" name="Oval 47"/>
              <p:cNvSpPr/>
              <p:nvPr/>
            </p:nvSpPr>
            <p:spPr>
              <a:xfrm>
                <a:off x="6625181" y="5444407"/>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1</a:t>
                </a:r>
              </a:p>
            </p:txBody>
          </p:sp>
          <p:sp>
            <p:nvSpPr>
              <p:cNvPr id="49" name="Oval 48"/>
              <p:cNvSpPr/>
              <p:nvPr/>
            </p:nvSpPr>
            <p:spPr>
              <a:xfrm>
                <a:off x="6619264" y="5797134"/>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5</a:t>
                </a:r>
              </a:p>
            </p:txBody>
          </p:sp>
          <p:sp>
            <p:nvSpPr>
              <p:cNvPr id="50" name="Oval 49"/>
              <p:cNvSpPr/>
              <p:nvPr/>
            </p:nvSpPr>
            <p:spPr>
              <a:xfrm>
                <a:off x="6625181" y="6125587"/>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3</a:t>
                </a:r>
              </a:p>
            </p:txBody>
          </p:sp>
          <p:sp>
            <p:nvSpPr>
              <p:cNvPr id="56" name="Oval 55"/>
              <p:cNvSpPr/>
              <p:nvPr/>
            </p:nvSpPr>
            <p:spPr>
              <a:xfrm>
                <a:off x="6619264" y="6446602"/>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6</a:t>
                </a:r>
              </a:p>
            </p:txBody>
          </p:sp>
          <p:sp>
            <p:nvSpPr>
              <p:cNvPr id="64" name="TextBox 63"/>
              <p:cNvSpPr txBox="1"/>
              <p:nvPr/>
            </p:nvSpPr>
            <p:spPr>
              <a:xfrm>
                <a:off x="7044447" y="4742888"/>
                <a:ext cx="841524" cy="369332"/>
              </a:xfrm>
              <a:prstGeom prst="rect">
                <a:avLst/>
              </a:prstGeom>
              <a:noFill/>
            </p:spPr>
            <p:txBody>
              <a:bodyPr wrap="square" lIns="0" rIns="0" rtlCol="0">
                <a:spAutoFit/>
              </a:bodyPr>
              <a:lstStyle/>
              <a:p>
                <a:r>
                  <a:rPr lang="en-US" dirty="0">
                    <a:latin typeface="Calibri" panose="020F0502020204030204" pitchFamily="34" charset="0"/>
                    <a:cs typeface="Calibri" panose="020F0502020204030204" pitchFamily="34" charset="0"/>
                  </a:rPr>
                  <a:t>[5, 6]</a:t>
                </a:r>
              </a:p>
            </p:txBody>
          </p:sp>
          <p:sp>
            <p:nvSpPr>
              <p:cNvPr id="65" name="TextBox 64"/>
              <p:cNvSpPr txBox="1"/>
              <p:nvPr/>
            </p:nvSpPr>
            <p:spPr>
              <a:xfrm>
                <a:off x="7050931" y="5041204"/>
                <a:ext cx="841524" cy="369332"/>
              </a:xfrm>
              <a:prstGeom prst="rect">
                <a:avLst/>
              </a:prstGeom>
              <a:noFill/>
            </p:spPr>
            <p:txBody>
              <a:bodyPr wrap="square" lIns="0" rIns="0" rtlCol="0">
                <a:spAutoFit/>
              </a:bodyPr>
              <a:lstStyle/>
              <a:p>
                <a:r>
                  <a:rPr lang="en-US" dirty="0">
                    <a:latin typeface="Calibri" panose="020F0502020204030204" pitchFamily="34" charset="0"/>
                    <a:cs typeface="Calibri" panose="020F0502020204030204" pitchFamily="34" charset="0"/>
                  </a:rPr>
                  <a:t>[1, 2]</a:t>
                </a:r>
              </a:p>
            </p:txBody>
          </p:sp>
          <p:sp>
            <p:nvSpPr>
              <p:cNvPr id="66" name="TextBox 65"/>
              <p:cNvSpPr txBox="1"/>
              <p:nvPr/>
            </p:nvSpPr>
            <p:spPr>
              <a:xfrm>
                <a:off x="7047688" y="5349248"/>
                <a:ext cx="841524" cy="369332"/>
              </a:xfrm>
              <a:prstGeom prst="rect">
                <a:avLst/>
              </a:prstGeom>
              <a:noFill/>
            </p:spPr>
            <p:txBody>
              <a:bodyPr wrap="square" lIns="0" rIns="0" rtlCol="0">
                <a:spAutoFit/>
              </a:bodyPr>
              <a:lstStyle/>
              <a:p>
                <a:r>
                  <a:rPr lang="en-US" dirty="0">
                    <a:latin typeface="Calibri" panose="020F0502020204030204" pitchFamily="34" charset="0"/>
                    <a:cs typeface="Calibri" panose="020F0502020204030204" pitchFamily="34" charset="0"/>
                  </a:rPr>
                  <a:t>[1, 2, 4]</a:t>
                </a:r>
              </a:p>
            </p:txBody>
          </p:sp>
          <p:sp>
            <p:nvSpPr>
              <p:cNvPr id="67" name="TextBox 66"/>
              <p:cNvSpPr txBox="1"/>
              <p:nvPr/>
            </p:nvSpPr>
            <p:spPr>
              <a:xfrm>
                <a:off x="7044444" y="5715656"/>
                <a:ext cx="841524" cy="369332"/>
              </a:xfrm>
              <a:prstGeom prst="rect">
                <a:avLst/>
              </a:prstGeom>
              <a:noFill/>
            </p:spPr>
            <p:txBody>
              <a:bodyPr wrap="square" lIns="0" rIns="0" rtlCol="0">
                <a:spAutoFit/>
              </a:bodyPr>
              <a:lstStyle/>
              <a:p>
                <a:r>
                  <a:rPr lang="en-US" dirty="0">
                    <a:latin typeface="Calibri" panose="020F0502020204030204" pitchFamily="34" charset="0"/>
                    <a:cs typeface="Calibri" panose="020F0502020204030204" pitchFamily="34" charset="0"/>
                  </a:rPr>
                  <a:t>[6, 7]</a:t>
                </a:r>
              </a:p>
            </p:txBody>
          </p:sp>
          <p:sp>
            <p:nvSpPr>
              <p:cNvPr id="68" name="TextBox 67"/>
              <p:cNvSpPr txBox="1"/>
              <p:nvPr/>
            </p:nvSpPr>
            <p:spPr>
              <a:xfrm>
                <a:off x="7041201" y="6033428"/>
                <a:ext cx="841524" cy="369332"/>
              </a:xfrm>
              <a:prstGeom prst="rect">
                <a:avLst/>
              </a:prstGeom>
              <a:noFill/>
            </p:spPr>
            <p:txBody>
              <a:bodyPr wrap="square" lIns="0" rIns="0" rtlCol="0">
                <a:spAutoFit/>
              </a:bodyPr>
              <a:lstStyle/>
              <a:p>
                <a:r>
                  <a:rPr lang="en-US" dirty="0">
                    <a:latin typeface="Calibri" panose="020F0502020204030204" pitchFamily="34" charset="0"/>
                    <a:cs typeface="Calibri" panose="020F0502020204030204" pitchFamily="34" charset="0"/>
                  </a:rPr>
                  <a:t>[2]</a:t>
                </a:r>
              </a:p>
            </p:txBody>
          </p:sp>
          <p:sp>
            <p:nvSpPr>
              <p:cNvPr id="69" name="TextBox 68"/>
              <p:cNvSpPr txBox="1"/>
              <p:nvPr/>
            </p:nvSpPr>
            <p:spPr>
              <a:xfrm>
                <a:off x="7047686" y="6360927"/>
                <a:ext cx="841524" cy="369332"/>
              </a:xfrm>
              <a:prstGeom prst="rect">
                <a:avLst/>
              </a:prstGeom>
              <a:noFill/>
            </p:spPr>
            <p:txBody>
              <a:bodyPr wrap="square" lIns="0" rIns="0" rtlCol="0">
                <a:spAutoFit/>
              </a:bodyPr>
              <a:lstStyle/>
              <a:p>
                <a:r>
                  <a:rPr lang="en-US" dirty="0">
                    <a:latin typeface="Calibri" panose="020F0502020204030204" pitchFamily="34" charset="0"/>
                    <a:cs typeface="Calibri" panose="020F0502020204030204" pitchFamily="34" charset="0"/>
                  </a:rPr>
                  <a:t>[5, 7]</a:t>
                </a:r>
              </a:p>
            </p:txBody>
          </p:sp>
        </p:grpSp>
      </p:grpSp>
    </p:spTree>
    <p:extLst>
      <p:ext uri="{BB962C8B-B14F-4D97-AF65-F5344CB8AC3E}">
        <p14:creationId xmlns:p14="http://schemas.microsoft.com/office/powerpoint/2010/main" val="129044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1" grpId="0" animBg="1"/>
      <p:bldP spid="61" grpId="0"/>
      <p:bldP spid="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Vertex-Centric Processing, cont.</a:t>
            </a:r>
          </a:p>
        </p:txBody>
      </p:sp>
      <p:sp>
        <p:nvSpPr>
          <p:cNvPr id="3" name="Content Placeholder 2"/>
          <p:cNvSpPr>
            <a:spLocks noGrp="1"/>
          </p:cNvSpPr>
          <p:nvPr>
            <p:ph idx="1"/>
          </p:nvPr>
        </p:nvSpPr>
        <p:spPr/>
        <p:txBody>
          <a:bodyPr/>
          <a:lstStyle/>
          <a:p>
            <a:r>
              <a:rPr lang="en-US" dirty="0"/>
              <a:t>Example1: Connected Components</a:t>
            </a:r>
          </a:p>
          <a:p>
            <a:pPr lvl="1"/>
            <a:r>
              <a:rPr lang="en-US" dirty="0"/>
              <a:t>Determine connected components of a graph (subgraphs of connected nodes)</a:t>
            </a:r>
          </a:p>
          <a:p>
            <a:pPr lvl="1"/>
            <a:r>
              <a:rPr lang="en-US" dirty="0"/>
              <a:t>Propagate max(current, </a:t>
            </a:r>
            <a:r>
              <a:rPr lang="en-US" dirty="0" err="1"/>
              <a:t>msgs</a:t>
            </a:r>
            <a:r>
              <a:rPr lang="en-US" dirty="0"/>
              <a:t>) if != current to neighbors, terminate if no </a:t>
            </a:r>
            <a:r>
              <a:rPr lang="en-US" dirty="0" err="1"/>
              <a:t>msgs</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sz="700" dirty="0"/>
          </a:p>
          <a:p>
            <a:r>
              <a:rPr lang="en-US" dirty="0"/>
              <a:t>Example 2: Page Rank</a:t>
            </a:r>
          </a:p>
          <a:p>
            <a:pPr lvl="1"/>
            <a:r>
              <a:rPr lang="en-US" dirty="0"/>
              <a:t>Ranking of webpages by importance / impact</a:t>
            </a:r>
          </a:p>
          <a:p>
            <a:pPr lvl="1"/>
            <a:r>
              <a:rPr lang="en-US" b="1" dirty="0"/>
              <a:t>#1: </a:t>
            </a:r>
            <a:r>
              <a:rPr lang="en-US" b="1" dirty="0">
                <a:solidFill>
                  <a:srgbClr val="7889FB"/>
                </a:solidFill>
              </a:rPr>
              <a:t>Initialize vertices</a:t>
            </a:r>
            <a:r>
              <a:rPr lang="en-US" dirty="0"/>
              <a:t> to 1/</a:t>
            </a:r>
            <a:r>
              <a:rPr lang="en-US" dirty="0" err="1"/>
              <a:t>numVertices</a:t>
            </a:r>
            <a:r>
              <a:rPr lang="en-US" dirty="0"/>
              <a:t>()</a:t>
            </a:r>
          </a:p>
          <a:p>
            <a:pPr lvl="1"/>
            <a:r>
              <a:rPr lang="en-US" b="1" dirty="0"/>
              <a:t>#2: </a:t>
            </a:r>
            <a:r>
              <a:rPr lang="en-US" b="1" dirty="0">
                <a:solidFill>
                  <a:srgbClr val="7889FB"/>
                </a:solidFill>
              </a:rPr>
              <a:t>In each super step</a:t>
            </a:r>
          </a:p>
          <a:p>
            <a:pPr lvl="2"/>
            <a:r>
              <a:rPr lang="en-US" dirty="0"/>
              <a:t>Compute current vertex value:</a:t>
            </a:r>
            <a:br>
              <a:rPr lang="en-US" dirty="0"/>
            </a:br>
            <a:r>
              <a:rPr lang="en-US" sz="1600" dirty="0">
                <a:latin typeface="Consolas" panose="020B0609020204030204" pitchFamily="49" charset="0"/>
              </a:rPr>
              <a:t>value = 0.15/</a:t>
            </a:r>
            <a:r>
              <a:rPr lang="en-US" sz="1600" dirty="0" err="1">
                <a:latin typeface="Consolas" panose="020B0609020204030204" pitchFamily="49" charset="0"/>
              </a:rPr>
              <a:t>numVertices</a:t>
            </a:r>
            <a:r>
              <a:rPr lang="en-US" sz="1600" dirty="0">
                <a:latin typeface="Consolas" panose="020B0609020204030204" pitchFamily="49" charset="0"/>
              </a:rPr>
              <a:t>()+0.85*sum(</a:t>
            </a:r>
            <a:r>
              <a:rPr lang="en-US" sz="1600" dirty="0" err="1">
                <a:latin typeface="Consolas" panose="020B0609020204030204" pitchFamily="49" charset="0"/>
              </a:rPr>
              <a:t>msg</a:t>
            </a:r>
            <a:r>
              <a:rPr lang="en-US" sz="1600" dirty="0">
                <a:latin typeface="Consolas" panose="020B0609020204030204" pitchFamily="49" charset="0"/>
              </a:rPr>
              <a:t>)</a:t>
            </a:r>
          </a:p>
          <a:p>
            <a:pPr lvl="2"/>
            <a:r>
              <a:rPr lang="en-US" dirty="0"/>
              <a:t>Send to all neighbors:</a:t>
            </a:r>
            <a:br>
              <a:rPr lang="en-US" dirty="0"/>
            </a:br>
            <a:r>
              <a:rPr lang="en-US" sz="1600" dirty="0">
                <a:latin typeface="Consolas" panose="020B0609020204030204" pitchFamily="49" charset="0"/>
              </a:rPr>
              <a:t>value/</a:t>
            </a:r>
            <a:r>
              <a:rPr lang="en-US" sz="1600" dirty="0" err="1">
                <a:latin typeface="Consolas" panose="020B0609020204030204" pitchFamily="49" charset="0"/>
              </a:rPr>
              <a:t>numOutgoingEdges</a:t>
            </a:r>
            <a:r>
              <a:rPr lang="en-US" sz="1600" dirty="0">
                <a:latin typeface="Consolas" panose="020B0609020204030204" pitchFamily="49" charset="0"/>
              </a:rPr>
              <a:t>()</a:t>
            </a:r>
          </a:p>
        </p:txBody>
      </p:sp>
      <p:sp>
        <p:nvSpPr>
          <p:cNvPr id="4" name="Text Placeholder 3"/>
          <p:cNvSpPr>
            <a:spLocks noGrp="1"/>
          </p:cNvSpPr>
          <p:nvPr>
            <p:ph type="body" sz="quarter" idx="14"/>
          </p:nvPr>
        </p:nvSpPr>
        <p:spPr/>
        <p:txBody>
          <a:bodyPr>
            <a:normAutofit lnSpcReduction="10000"/>
          </a:bodyPr>
          <a:lstStyle/>
          <a:p>
            <a:r>
              <a:rPr lang="en-US" dirty="0"/>
              <a:t>Graph Processing</a:t>
            </a:r>
          </a:p>
        </p:txBody>
      </p:sp>
      <p:grpSp>
        <p:nvGrpSpPr>
          <p:cNvPr id="21" name="Group 20"/>
          <p:cNvGrpSpPr/>
          <p:nvPr/>
        </p:nvGrpSpPr>
        <p:grpSpPr>
          <a:xfrm>
            <a:off x="1118732" y="2550926"/>
            <a:ext cx="1925163" cy="1237734"/>
            <a:chOff x="6624612" y="2794113"/>
            <a:chExt cx="1925163" cy="1237734"/>
          </a:xfrm>
        </p:grpSpPr>
        <p:sp>
          <p:nvSpPr>
            <p:cNvPr id="5" name="Oval 4"/>
            <p:cNvSpPr/>
            <p:nvPr/>
          </p:nvSpPr>
          <p:spPr>
            <a:xfrm>
              <a:off x="6624612" y="2794113"/>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1</a:t>
              </a:r>
            </a:p>
          </p:txBody>
        </p:sp>
        <p:sp>
          <p:nvSpPr>
            <p:cNvPr id="6" name="Oval 5"/>
            <p:cNvSpPr/>
            <p:nvPr/>
          </p:nvSpPr>
          <p:spPr>
            <a:xfrm>
              <a:off x="7467677" y="3063246"/>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2</a:t>
              </a:r>
            </a:p>
          </p:txBody>
        </p:sp>
        <p:sp>
          <p:nvSpPr>
            <p:cNvPr id="7" name="Oval 6"/>
            <p:cNvSpPr/>
            <p:nvPr/>
          </p:nvSpPr>
          <p:spPr>
            <a:xfrm>
              <a:off x="6880776" y="3303194"/>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4</a:t>
              </a:r>
            </a:p>
          </p:txBody>
        </p:sp>
        <p:sp>
          <p:nvSpPr>
            <p:cNvPr id="8" name="Oval 7"/>
            <p:cNvSpPr/>
            <p:nvPr/>
          </p:nvSpPr>
          <p:spPr>
            <a:xfrm>
              <a:off x="8210223" y="3066487"/>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3</a:t>
              </a:r>
            </a:p>
          </p:txBody>
        </p:sp>
        <p:sp>
          <p:nvSpPr>
            <p:cNvPr id="9" name="Oval 8"/>
            <p:cNvSpPr/>
            <p:nvPr/>
          </p:nvSpPr>
          <p:spPr>
            <a:xfrm>
              <a:off x="7905423" y="3413439"/>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5</a:t>
              </a:r>
            </a:p>
          </p:txBody>
        </p:sp>
        <p:sp>
          <p:nvSpPr>
            <p:cNvPr id="10" name="Oval 9"/>
            <p:cNvSpPr/>
            <p:nvPr/>
          </p:nvSpPr>
          <p:spPr>
            <a:xfrm>
              <a:off x="7551985" y="3779847"/>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7</a:t>
              </a:r>
            </a:p>
          </p:txBody>
        </p:sp>
        <p:sp>
          <p:nvSpPr>
            <p:cNvPr id="11" name="Oval 10"/>
            <p:cNvSpPr/>
            <p:nvPr/>
          </p:nvSpPr>
          <p:spPr>
            <a:xfrm>
              <a:off x="8297775" y="3776605"/>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6</a:t>
              </a:r>
            </a:p>
          </p:txBody>
        </p:sp>
        <p:cxnSp>
          <p:nvCxnSpPr>
            <p:cNvPr id="12" name="Straight Arrow Connector 11"/>
            <p:cNvCxnSpPr>
              <a:stCxn id="7" idx="1"/>
              <a:endCxn id="5" idx="4"/>
            </p:cNvCxnSpPr>
            <p:nvPr/>
          </p:nvCxnSpPr>
          <p:spPr>
            <a:xfrm flipH="1" flipV="1">
              <a:off x="6750612" y="3046113"/>
              <a:ext cx="167069" cy="293986"/>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1"/>
              <a:endCxn id="5" idx="6"/>
            </p:cNvCxnSpPr>
            <p:nvPr/>
          </p:nvCxnSpPr>
          <p:spPr>
            <a:xfrm flipH="1" flipV="1">
              <a:off x="6876612" y="2920113"/>
              <a:ext cx="627970" cy="180038"/>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a:endCxn id="6" idx="3"/>
            </p:cNvCxnSpPr>
            <p:nvPr/>
          </p:nvCxnSpPr>
          <p:spPr>
            <a:xfrm flipV="1">
              <a:off x="7132776" y="3278341"/>
              <a:ext cx="371806" cy="150853"/>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6" idx="6"/>
            </p:cNvCxnSpPr>
            <p:nvPr/>
          </p:nvCxnSpPr>
          <p:spPr>
            <a:xfrm flipH="1" flipV="1">
              <a:off x="7719677" y="3189246"/>
              <a:ext cx="490546" cy="3241"/>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7"/>
              <a:endCxn id="9" idx="3"/>
            </p:cNvCxnSpPr>
            <p:nvPr/>
          </p:nvCxnSpPr>
          <p:spPr>
            <a:xfrm flipV="1">
              <a:off x="7767080" y="3628534"/>
              <a:ext cx="175248" cy="188218"/>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1"/>
              <a:endCxn id="9" idx="5"/>
            </p:cNvCxnSpPr>
            <p:nvPr/>
          </p:nvCxnSpPr>
          <p:spPr>
            <a:xfrm flipH="1" flipV="1">
              <a:off x="8120518" y="3628534"/>
              <a:ext cx="214162" cy="184976"/>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2"/>
              <a:endCxn id="10" idx="6"/>
            </p:cNvCxnSpPr>
            <p:nvPr/>
          </p:nvCxnSpPr>
          <p:spPr>
            <a:xfrm flipH="1">
              <a:off x="7803985" y="3902605"/>
              <a:ext cx="493790" cy="3242"/>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225277" y="2373556"/>
            <a:ext cx="1711611" cy="369332"/>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Step 0</a:t>
            </a:r>
          </a:p>
        </p:txBody>
      </p:sp>
      <p:grpSp>
        <p:nvGrpSpPr>
          <p:cNvPr id="22" name="Group 21"/>
          <p:cNvGrpSpPr/>
          <p:nvPr/>
        </p:nvGrpSpPr>
        <p:grpSpPr>
          <a:xfrm>
            <a:off x="3479320" y="2547683"/>
            <a:ext cx="1925163" cy="1237734"/>
            <a:chOff x="6624612" y="2794113"/>
            <a:chExt cx="1925163" cy="1237734"/>
          </a:xfrm>
        </p:grpSpPr>
        <p:sp>
          <p:nvSpPr>
            <p:cNvPr id="23" name="Oval 22"/>
            <p:cNvSpPr/>
            <p:nvPr/>
          </p:nvSpPr>
          <p:spPr>
            <a:xfrm>
              <a:off x="6624612" y="2794113"/>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4</a:t>
              </a:r>
            </a:p>
          </p:txBody>
        </p:sp>
        <p:sp>
          <p:nvSpPr>
            <p:cNvPr id="24" name="Oval 23"/>
            <p:cNvSpPr/>
            <p:nvPr/>
          </p:nvSpPr>
          <p:spPr>
            <a:xfrm>
              <a:off x="7467677" y="3063246"/>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4</a:t>
              </a:r>
            </a:p>
          </p:txBody>
        </p:sp>
        <p:sp>
          <p:nvSpPr>
            <p:cNvPr id="25" name="Oval 24"/>
            <p:cNvSpPr/>
            <p:nvPr/>
          </p:nvSpPr>
          <p:spPr>
            <a:xfrm>
              <a:off x="6880776" y="3303194"/>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4</a:t>
              </a:r>
            </a:p>
          </p:txBody>
        </p:sp>
        <p:sp>
          <p:nvSpPr>
            <p:cNvPr id="26" name="Oval 25"/>
            <p:cNvSpPr/>
            <p:nvPr/>
          </p:nvSpPr>
          <p:spPr>
            <a:xfrm>
              <a:off x="8210223" y="3066487"/>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3</a:t>
              </a:r>
            </a:p>
          </p:txBody>
        </p:sp>
        <p:sp>
          <p:nvSpPr>
            <p:cNvPr id="27" name="Oval 26"/>
            <p:cNvSpPr/>
            <p:nvPr/>
          </p:nvSpPr>
          <p:spPr>
            <a:xfrm>
              <a:off x="7905423" y="3413439"/>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7</a:t>
              </a:r>
            </a:p>
          </p:txBody>
        </p:sp>
        <p:sp>
          <p:nvSpPr>
            <p:cNvPr id="28" name="Oval 27"/>
            <p:cNvSpPr/>
            <p:nvPr/>
          </p:nvSpPr>
          <p:spPr>
            <a:xfrm>
              <a:off x="7551985" y="3779847"/>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7</a:t>
              </a:r>
            </a:p>
          </p:txBody>
        </p:sp>
        <p:sp>
          <p:nvSpPr>
            <p:cNvPr id="29" name="Oval 28"/>
            <p:cNvSpPr/>
            <p:nvPr/>
          </p:nvSpPr>
          <p:spPr>
            <a:xfrm>
              <a:off x="8297775" y="3776605"/>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7</a:t>
              </a:r>
            </a:p>
          </p:txBody>
        </p:sp>
        <p:cxnSp>
          <p:nvCxnSpPr>
            <p:cNvPr id="30" name="Straight Arrow Connector 29"/>
            <p:cNvCxnSpPr>
              <a:stCxn id="25" idx="1"/>
              <a:endCxn id="23" idx="4"/>
            </p:cNvCxnSpPr>
            <p:nvPr/>
          </p:nvCxnSpPr>
          <p:spPr>
            <a:xfrm flipH="1" flipV="1">
              <a:off x="6750612" y="3046113"/>
              <a:ext cx="167069" cy="293986"/>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4" idx="1"/>
              <a:endCxn id="23" idx="6"/>
            </p:cNvCxnSpPr>
            <p:nvPr/>
          </p:nvCxnSpPr>
          <p:spPr>
            <a:xfrm flipH="1" flipV="1">
              <a:off x="6876612" y="2920113"/>
              <a:ext cx="627970" cy="180038"/>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6"/>
              <a:endCxn id="24" idx="3"/>
            </p:cNvCxnSpPr>
            <p:nvPr/>
          </p:nvCxnSpPr>
          <p:spPr>
            <a:xfrm flipV="1">
              <a:off x="7132776" y="3278341"/>
              <a:ext cx="371806" cy="150853"/>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2"/>
              <a:endCxn id="24" idx="6"/>
            </p:cNvCxnSpPr>
            <p:nvPr/>
          </p:nvCxnSpPr>
          <p:spPr>
            <a:xfrm flipH="1" flipV="1">
              <a:off x="7719677" y="3189246"/>
              <a:ext cx="490546" cy="3241"/>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8" idx="7"/>
              <a:endCxn id="27" idx="3"/>
            </p:cNvCxnSpPr>
            <p:nvPr/>
          </p:nvCxnSpPr>
          <p:spPr>
            <a:xfrm flipV="1">
              <a:off x="7767080" y="3628534"/>
              <a:ext cx="175248" cy="188218"/>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9" idx="1"/>
              <a:endCxn id="27" idx="5"/>
            </p:cNvCxnSpPr>
            <p:nvPr/>
          </p:nvCxnSpPr>
          <p:spPr>
            <a:xfrm flipH="1" flipV="1">
              <a:off x="8120518" y="3628534"/>
              <a:ext cx="214162" cy="184976"/>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9" idx="2"/>
              <a:endCxn id="28" idx="6"/>
            </p:cNvCxnSpPr>
            <p:nvPr/>
          </p:nvCxnSpPr>
          <p:spPr>
            <a:xfrm flipH="1">
              <a:off x="7803985" y="3902605"/>
              <a:ext cx="493790" cy="3242"/>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3692872" y="2380039"/>
            <a:ext cx="1711611" cy="369332"/>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Step 1</a:t>
            </a:r>
          </a:p>
        </p:txBody>
      </p:sp>
      <p:grpSp>
        <p:nvGrpSpPr>
          <p:cNvPr id="53" name="Group 52"/>
          <p:cNvGrpSpPr/>
          <p:nvPr/>
        </p:nvGrpSpPr>
        <p:grpSpPr>
          <a:xfrm>
            <a:off x="5800991" y="2544440"/>
            <a:ext cx="1925163" cy="1237734"/>
            <a:chOff x="6624612" y="2794113"/>
            <a:chExt cx="1925163" cy="1237734"/>
          </a:xfrm>
        </p:grpSpPr>
        <p:sp>
          <p:nvSpPr>
            <p:cNvPr id="54" name="Oval 53"/>
            <p:cNvSpPr/>
            <p:nvPr/>
          </p:nvSpPr>
          <p:spPr>
            <a:xfrm>
              <a:off x="6624612" y="2794113"/>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4</a:t>
              </a:r>
            </a:p>
          </p:txBody>
        </p:sp>
        <p:sp>
          <p:nvSpPr>
            <p:cNvPr id="55" name="Oval 54"/>
            <p:cNvSpPr/>
            <p:nvPr/>
          </p:nvSpPr>
          <p:spPr>
            <a:xfrm>
              <a:off x="7467677" y="3063246"/>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4</a:t>
              </a:r>
            </a:p>
          </p:txBody>
        </p:sp>
        <p:sp>
          <p:nvSpPr>
            <p:cNvPr id="56" name="Oval 55"/>
            <p:cNvSpPr/>
            <p:nvPr/>
          </p:nvSpPr>
          <p:spPr>
            <a:xfrm>
              <a:off x="6880776" y="3303194"/>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4</a:t>
              </a:r>
            </a:p>
          </p:txBody>
        </p:sp>
        <p:sp>
          <p:nvSpPr>
            <p:cNvPr id="57" name="Oval 56"/>
            <p:cNvSpPr/>
            <p:nvPr/>
          </p:nvSpPr>
          <p:spPr>
            <a:xfrm>
              <a:off x="8210223" y="3066487"/>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4</a:t>
              </a:r>
            </a:p>
          </p:txBody>
        </p:sp>
        <p:sp>
          <p:nvSpPr>
            <p:cNvPr id="58" name="Oval 57"/>
            <p:cNvSpPr/>
            <p:nvPr/>
          </p:nvSpPr>
          <p:spPr>
            <a:xfrm>
              <a:off x="7905423" y="3413439"/>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7</a:t>
              </a:r>
            </a:p>
          </p:txBody>
        </p:sp>
        <p:sp>
          <p:nvSpPr>
            <p:cNvPr id="59" name="Oval 58"/>
            <p:cNvSpPr/>
            <p:nvPr/>
          </p:nvSpPr>
          <p:spPr>
            <a:xfrm>
              <a:off x="7551985" y="3779847"/>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7</a:t>
              </a:r>
            </a:p>
          </p:txBody>
        </p:sp>
        <p:sp>
          <p:nvSpPr>
            <p:cNvPr id="60" name="Oval 59"/>
            <p:cNvSpPr/>
            <p:nvPr/>
          </p:nvSpPr>
          <p:spPr>
            <a:xfrm>
              <a:off x="8297775" y="3776605"/>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7</a:t>
              </a:r>
            </a:p>
          </p:txBody>
        </p:sp>
        <p:cxnSp>
          <p:nvCxnSpPr>
            <p:cNvPr id="61" name="Straight Arrow Connector 60"/>
            <p:cNvCxnSpPr>
              <a:stCxn id="56" idx="1"/>
              <a:endCxn id="54" idx="4"/>
            </p:cNvCxnSpPr>
            <p:nvPr/>
          </p:nvCxnSpPr>
          <p:spPr>
            <a:xfrm flipH="1" flipV="1">
              <a:off x="6750612" y="3046113"/>
              <a:ext cx="167069" cy="293986"/>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1"/>
              <a:endCxn id="54" idx="6"/>
            </p:cNvCxnSpPr>
            <p:nvPr/>
          </p:nvCxnSpPr>
          <p:spPr>
            <a:xfrm flipH="1" flipV="1">
              <a:off x="6876612" y="2920113"/>
              <a:ext cx="627970" cy="180038"/>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6" idx="6"/>
              <a:endCxn id="55" idx="3"/>
            </p:cNvCxnSpPr>
            <p:nvPr/>
          </p:nvCxnSpPr>
          <p:spPr>
            <a:xfrm flipV="1">
              <a:off x="7132776" y="3278341"/>
              <a:ext cx="371806" cy="150853"/>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7" idx="2"/>
              <a:endCxn id="55" idx="6"/>
            </p:cNvCxnSpPr>
            <p:nvPr/>
          </p:nvCxnSpPr>
          <p:spPr>
            <a:xfrm flipH="1" flipV="1">
              <a:off x="7719677" y="3189246"/>
              <a:ext cx="490546" cy="3241"/>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9" idx="7"/>
              <a:endCxn id="58" idx="3"/>
            </p:cNvCxnSpPr>
            <p:nvPr/>
          </p:nvCxnSpPr>
          <p:spPr>
            <a:xfrm flipV="1">
              <a:off x="7767080" y="3628534"/>
              <a:ext cx="175248" cy="188218"/>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0" idx="1"/>
              <a:endCxn id="58" idx="5"/>
            </p:cNvCxnSpPr>
            <p:nvPr/>
          </p:nvCxnSpPr>
          <p:spPr>
            <a:xfrm flipH="1" flipV="1">
              <a:off x="8120518" y="3628534"/>
              <a:ext cx="214162" cy="184976"/>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0" idx="2"/>
              <a:endCxn id="59" idx="6"/>
            </p:cNvCxnSpPr>
            <p:nvPr/>
          </p:nvCxnSpPr>
          <p:spPr>
            <a:xfrm flipH="1">
              <a:off x="7803985" y="3902605"/>
              <a:ext cx="493790" cy="3242"/>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6014543" y="2376796"/>
            <a:ext cx="1711611" cy="369332"/>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Step 2</a:t>
            </a:r>
          </a:p>
        </p:txBody>
      </p:sp>
      <p:sp>
        <p:nvSpPr>
          <p:cNvPr id="69" name="TextBox 68"/>
          <p:cNvSpPr txBox="1"/>
          <p:nvPr/>
        </p:nvSpPr>
        <p:spPr>
          <a:xfrm>
            <a:off x="7820647" y="2373551"/>
            <a:ext cx="1223767" cy="646331"/>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Step 3</a:t>
            </a:r>
            <a:br>
              <a:rPr lang="en-US" b="1" dirty="0">
                <a:latin typeface="Calibri" panose="020F0502020204030204" pitchFamily="34" charset="0"/>
                <a:cs typeface="Calibri" panose="020F0502020204030204" pitchFamily="34" charset="0"/>
              </a:rPr>
            </a:br>
            <a:r>
              <a:rPr lang="en-US" b="1" dirty="0">
                <a:solidFill>
                  <a:srgbClr val="7889FB"/>
                </a:solidFill>
                <a:latin typeface="Calibri" panose="020F0502020204030204" pitchFamily="34" charset="0"/>
                <a:cs typeface="Calibri" panose="020F0502020204030204" pitchFamily="34" charset="0"/>
              </a:rPr>
              <a:t>converged</a:t>
            </a:r>
          </a:p>
        </p:txBody>
      </p:sp>
      <p:sp>
        <p:nvSpPr>
          <p:cNvPr id="71" name="TextBox 70"/>
          <p:cNvSpPr txBox="1"/>
          <p:nvPr/>
        </p:nvSpPr>
        <p:spPr>
          <a:xfrm>
            <a:off x="6363588" y="6132885"/>
            <a:ext cx="2664196" cy="523220"/>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Credit: </a:t>
            </a:r>
            <a:r>
              <a:rPr lang="en-US" sz="1400" dirty="0">
                <a:latin typeface="Calibri" panose="020F0502020204030204" pitchFamily="34" charset="0"/>
                <a:cs typeface="Calibri" panose="020F0502020204030204" pitchFamily="34" charset="0"/>
                <a:hlinkClick r:id="rId2"/>
              </a:rPr>
              <a:t>https://en.</a:t>
            </a:r>
          </a:p>
          <a:p>
            <a:pPr algn="ctr"/>
            <a:r>
              <a:rPr lang="en-US" sz="1400" dirty="0">
                <a:latin typeface="Calibri" panose="020F0502020204030204" pitchFamily="34" charset="0"/>
                <a:cs typeface="Calibri" panose="020F0502020204030204" pitchFamily="34" charset="0"/>
                <a:hlinkClick r:id="rId2"/>
              </a:rPr>
              <a:t>wikipedia.org/wiki/PageRank</a:t>
            </a:r>
            <a:r>
              <a:rPr lang="en-US" sz="1400" dirty="0">
                <a:latin typeface="Calibri" panose="020F0502020204030204" pitchFamily="34" charset="0"/>
                <a:cs typeface="Calibri" panose="020F0502020204030204" pitchFamily="34" charset="0"/>
              </a:rPr>
              <a:t> ]</a:t>
            </a:r>
          </a:p>
        </p:txBody>
      </p:sp>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470" y="4124648"/>
            <a:ext cx="2435473" cy="2013324"/>
          </a:xfrm>
          <a:prstGeom prst="rect">
            <a:avLst/>
          </a:prstGeom>
        </p:spPr>
      </p:pic>
    </p:spTree>
    <p:extLst>
      <p:ext uri="{BB962C8B-B14F-4D97-AF65-F5344CB8AC3E}">
        <p14:creationId xmlns:p14="http://schemas.microsoft.com/office/powerpoint/2010/main" val="47301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8" grpId="0"/>
      <p:bldP spid="69" grpId="0"/>
      <p:bldP spid="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Graph-Centric Processing</a:t>
            </a:r>
          </a:p>
        </p:txBody>
      </p:sp>
      <p:sp>
        <p:nvSpPr>
          <p:cNvPr id="3" name="Content Placeholder 2"/>
          <p:cNvSpPr>
            <a:spLocks noGrp="1"/>
          </p:cNvSpPr>
          <p:nvPr>
            <p:ph idx="1"/>
          </p:nvPr>
        </p:nvSpPr>
        <p:spPr/>
        <p:txBody>
          <a:bodyPr/>
          <a:lstStyle/>
          <a:p>
            <a:r>
              <a:rPr lang="en-US" dirty="0"/>
              <a:t>Motivation</a:t>
            </a:r>
          </a:p>
          <a:p>
            <a:pPr lvl="1"/>
            <a:r>
              <a:rPr lang="en-US" dirty="0"/>
              <a:t>Exploit graph structure for algorithm-specific optimizations</a:t>
            </a:r>
            <a:br>
              <a:rPr lang="en-US" dirty="0"/>
            </a:br>
            <a:r>
              <a:rPr lang="en-US" dirty="0"/>
              <a:t>(number of network messages, scheduling overhead for super steps)</a:t>
            </a:r>
          </a:p>
          <a:p>
            <a:pPr lvl="1"/>
            <a:r>
              <a:rPr lang="en-US" b="1" dirty="0">
                <a:solidFill>
                  <a:schemeClr val="accent1"/>
                </a:solidFill>
              </a:rPr>
              <a:t>Large diameter / average vertex degree</a:t>
            </a:r>
          </a:p>
          <a:p>
            <a:pPr lvl="1"/>
            <a:endParaRPr lang="en-US" dirty="0"/>
          </a:p>
          <a:p>
            <a:r>
              <a:rPr lang="en-US" dirty="0"/>
              <a:t>Programming Model</a:t>
            </a:r>
          </a:p>
          <a:p>
            <a:pPr lvl="1"/>
            <a:r>
              <a:rPr lang="en-US" b="1" dirty="0">
                <a:solidFill>
                  <a:srgbClr val="7889FB"/>
                </a:solidFill>
              </a:rPr>
              <a:t>Partition graph into subgraphs </a:t>
            </a:r>
            <a:r>
              <a:rPr lang="en-US" dirty="0"/>
              <a:t>(block/graph)</a:t>
            </a:r>
          </a:p>
          <a:p>
            <a:pPr lvl="1"/>
            <a:r>
              <a:rPr lang="en-US" dirty="0"/>
              <a:t>Implement algorithm directly against </a:t>
            </a:r>
            <a:br>
              <a:rPr lang="en-US" dirty="0"/>
            </a:br>
            <a:r>
              <a:rPr lang="en-US" dirty="0"/>
              <a:t>subgraphs (internal and boundary nodes)</a:t>
            </a:r>
          </a:p>
          <a:p>
            <a:pPr lvl="1"/>
            <a:r>
              <a:rPr lang="en-US" dirty="0"/>
              <a:t>Exchange messages in super steps only </a:t>
            </a:r>
            <a:br>
              <a:rPr lang="en-US" dirty="0"/>
            </a:br>
            <a:r>
              <a:rPr lang="en-US" dirty="0"/>
              <a:t>between boundary nodes </a:t>
            </a:r>
            <a:r>
              <a:rPr lang="en-AT" b="1" dirty="0">
                <a:solidFill>
                  <a:srgbClr val="7889FB"/>
                </a:solidFill>
                <a:sym typeface="Wingdings" panose="05000000000000000000" pitchFamily="2" charset="2"/>
              </a:rPr>
              <a:t></a:t>
            </a:r>
            <a:r>
              <a:rPr lang="en-US" b="1" dirty="0">
                <a:solidFill>
                  <a:srgbClr val="7889FB"/>
                </a:solidFill>
                <a:sym typeface="Wingdings" panose="05000000000000000000" pitchFamily="2" charset="2"/>
              </a:rPr>
              <a:t> faster convergence</a:t>
            </a:r>
            <a:endParaRPr lang="en-US" b="1" dirty="0">
              <a:solidFill>
                <a:srgbClr val="7889FB"/>
              </a:solidFill>
            </a:endParaRPr>
          </a:p>
          <a:p>
            <a:endParaRPr lang="en-US" dirty="0"/>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Graph Processing</a:t>
            </a:r>
          </a:p>
        </p:txBody>
      </p:sp>
      <p:grpSp>
        <p:nvGrpSpPr>
          <p:cNvPr id="61" name="Group 60"/>
          <p:cNvGrpSpPr/>
          <p:nvPr/>
        </p:nvGrpSpPr>
        <p:grpSpPr>
          <a:xfrm>
            <a:off x="6624612" y="2638470"/>
            <a:ext cx="1925163" cy="1237734"/>
            <a:chOff x="6624612" y="2638470"/>
            <a:chExt cx="1925163" cy="1237734"/>
          </a:xfrm>
        </p:grpSpPr>
        <p:sp>
          <p:nvSpPr>
            <p:cNvPr id="5" name="Oval 4"/>
            <p:cNvSpPr/>
            <p:nvPr/>
          </p:nvSpPr>
          <p:spPr>
            <a:xfrm>
              <a:off x="6624612" y="2638470"/>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1</a:t>
              </a:r>
            </a:p>
          </p:txBody>
        </p:sp>
        <p:sp>
          <p:nvSpPr>
            <p:cNvPr id="6" name="Oval 5"/>
            <p:cNvSpPr/>
            <p:nvPr/>
          </p:nvSpPr>
          <p:spPr>
            <a:xfrm>
              <a:off x="7467677" y="2907603"/>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2</a:t>
              </a:r>
            </a:p>
          </p:txBody>
        </p:sp>
        <p:sp>
          <p:nvSpPr>
            <p:cNvPr id="7" name="Oval 6"/>
            <p:cNvSpPr/>
            <p:nvPr/>
          </p:nvSpPr>
          <p:spPr>
            <a:xfrm>
              <a:off x="6880776" y="3147551"/>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4</a:t>
              </a:r>
            </a:p>
          </p:txBody>
        </p:sp>
        <p:sp>
          <p:nvSpPr>
            <p:cNvPr id="8" name="Oval 7"/>
            <p:cNvSpPr/>
            <p:nvPr/>
          </p:nvSpPr>
          <p:spPr>
            <a:xfrm>
              <a:off x="8210223" y="2910844"/>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3</a:t>
              </a:r>
            </a:p>
          </p:txBody>
        </p:sp>
        <p:sp>
          <p:nvSpPr>
            <p:cNvPr id="9" name="Oval 8"/>
            <p:cNvSpPr/>
            <p:nvPr/>
          </p:nvSpPr>
          <p:spPr>
            <a:xfrm>
              <a:off x="7905423" y="3257796"/>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5</a:t>
              </a:r>
            </a:p>
          </p:txBody>
        </p:sp>
        <p:sp>
          <p:nvSpPr>
            <p:cNvPr id="10" name="Oval 9"/>
            <p:cNvSpPr/>
            <p:nvPr/>
          </p:nvSpPr>
          <p:spPr>
            <a:xfrm>
              <a:off x="7551985" y="3624204"/>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7</a:t>
              </a:r>
            </a:p>
          </p:txBody>
        </p:sp>
        <p:sp>
          <p:nvSpPr>
            <p:cNvPr id="11" name="Oval 10"/>
            <p:cNvSpPr/>
            <p:nvPr/>
          </p:nvSpPr>
          <p:spPr>
            <a:xfrm>
              <a:off x="8297775" y="3620962"/>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6</a:t>
              </a:r>
            </a:p>
          </p:txBody>
        </p:sp>
        <p:cxnSp>
          <p:nvCxnSpPr>
            <p:cNvPr id="12" name="Straight Arrow Connector 11"/>
            <p:cNvCxnSpPr>
              <a:stCxn id="7" idx="1"/>
              <a:endCxn id="5" idx="4"/>
            </p:cNvCxnSpPr>
            <p:nvPr/>
          </p:nvCxnSpPr>
          <p:spPr>
            <a:xfrm flipH="1" flipV="1">
              <a:off x="6750612" y="2890470"/>
              <a:ext cx="167069" cy="293986"/>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1"/>
              <a:endCxn id="5" idx="6"/>
            </p:cNvCxnSpPr>
            <p:nvPr/>
          </p:nvCxnSpPr>
          <p:spPr>
            <a:xfrm flipH="1" flipV="1">
              <a:off x="6876612" y="2764470"/>
              <a:ext cx="627970" cy="180038"/>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a:endCxn id="6" idx="3"/>
            </p:cNvCxnSpPr>
            <p:nvPr/>
          </p:nvCxnSpPr>
          <p:spPr>
            <a:xfrm flipV="1">
              <a:off x="7132776" y="3122698"/>
              <a:ext cx="371806" cy="150853"/>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6" idx="6"/>
            </p:cNvCxnSpPr>
            <p:nvPr/>
          </p:nvCxnSpPr>
          <p:spPr>
            <a:xfrm flipH="1" flipV="1">
              <a:off x="7719677" y="3033603"/>
              <a:ext cx="490546" cy="3241"/>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7"/>
              <a:endCxn id="9" idx="3"/>
            </p:cNvCxnSpPr>
            <p:nvPr/>
          </p:nvCxnSpPr>
          <p:spPr>
            <a:xfrm flipV="1">
              <a:off x="7767080" y="3472891"/>
              <a:ext cx="175248" cy="188218"/>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1"/>
              <a:endCxn id="9" idx="5"/>
            </p:cNvCxnSpPr>
            <p:nvPr/>
          </p:nvCxnSpPr>
          <p:spPr>
            <a:xfrm flipH="1" flipV="1">
              <a:off x="8120518" y="3472891"/>
              <a:ext cx="214162" cy="184976"/>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2"/>
              <a:endCxn id="10" idx="6"/>
            </p:cNvCxnSpPr>
            <p:nvPr/>
          </p:nvCxnSpPr>
          <p:spPr>
            <a:xfrm flipH="1">
              <a:off x="7803985" y="3746962"/>
              <a:ext cx="493790" cy="3242"/>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9" name="Right Arrow 18"/>
          <p:cNvSpPr/>
          <p:nvPr/>
        </p:nvSpPr>
        <p:spPr>
          <a:xfrm rot="5400000">
            <a:off x="7549303" y="3991406"/>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a:off x="6563860" y="5743134"/>
            <a:ext cx="2354094" cy="0"/>
          </a:xfrm>
          <a:prstGeom prst="straightConnector1">
            <a:avLst/>
          </a:prstGeom>
          <a:ln w="19050">
            <a:solidFill>
              <a:schemeClr val="tx1"/>
            </a:solidFill>
            <a:prstDash val="dash"/>
            <a:tailEnd type="none" w="med"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83302" y="4436913"/>
            <a:ext cx="807777"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Worker 2</a:t>
            </a:r>
          </a:p>
        </p:txBody>
      </p:sp>
      <p:sp>
        <p:nvSpPr>
          <p:cNvPr id="29" name="TextBox 28"/>
          <p:cNvSpPr txBox="1"/>
          <p:nvPr/>
        </p:nvSpPr>
        <p:spPr>
          <a:xfrm>
            <a:off x="8089786" y="5922003"/>
            <a:ext cx="807777"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Worker 3</a:t>
            </a:r>
          </a:p>
        </p:txBody>
      </p:sp>
      <p:cxnSp>
        <p:nvCxnSpPr>
          <p:cNvPr id="45" name="Straight Arrow Connector 44"/>
          <p:cNvCxnSpPr/>
          <p:nvPr/>
        </p:nvCxnSpPr>
        <p:spPr>
          <a:xfrm flipV="1">
            <a:off x="8020151" y="4541574"/>
            <a:ext cx="0" cy="1201560"/>
          </a:xfrm>
          <a:prstGeom prst="straightConnector1">
            <a:avLst/>
          </a:prstGeom>
          <a:ln w="19050">
            <a:solidFill>
              <a:schemeClr val="tx1"/>
            </a:solidFill>
            <a:prstDash val="dash"/>
            <a:tailEnd type="none" w="med"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912738" y="4453125"/>
            <a:ext cx="807777"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Worker 1</a:t>
            </a:r>
          </a:p>
        </p:txBody>
      </p:sp>
      <p:grpSp>
        <p:nvGrpSpPr>
          <p:cNvPr id="62" name="Group 61"/>
          <p:cNvGrpSpPr/>
          <p:nvPr/>
        </p:nvGrpSpPr>
        <p:grpSpPr>
          <a:xfrm>
            <a:off x="6777012" y="4979597"/>
            <a:ext cx="1837611" cy="1558750"/>
            <a:chOff x="6777012" y="4979597"/>
            <a:chExt cx="1837611" cy="1558750"/>
          </a:xfrm>
        </p:grpSpPr>
        <p:grpSp>
          <p:nvGrpSpPr>
            <p:cNvPr id="44" name="Group 43"/>
            <p:cNvGrpSpPr/>
            <p:nvPr/>
          </p:nvGrpSpPr>
          <p:grpSpPr>
            <a:xfrm>
              <a:off x="6848350" y="5919939"/>
              <a:ext cx="997790" cy="618408"/>
              <a:chOff x="6848350" y="5919939"/>
              <a:chExt cx="997790" cy="618408"/>
            </a:xfrm>
          </p:grpSpPr>
          <p:sp>
            <p:nvSpPr>
              <p:cNvPr id="38" name="Oval 37"/>
              <p:cNvSpPr/>
              <p:nvPr/>
            </p:nvSpPr>
            <p:spPr>
              <a:xfrm>
                <a:off x="7201788" y="5919939"/>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5</a:t>
                </a:r>
              </a:p>
            </p:txBody>
          </p:sp>
          <p:sp>
            <p:nvSpPr>
              <p:cNvPr id="39" name="Oval 38"/>
              <p:cNvSpPr/>
              <p:nvPr/>
            </p:nvSpPr>
            <p:spPr>
              <a:xfrm>
                <a:off x="6848350" y="6286347"/>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7</a:t>
                </a:r>
              </a:p>
            </p:txBody>
          </p:sp>
          <p:sp>
            <p:nvSpPr>
              <p:cNvPr id="40" name="Oval 39"/>
              <p:cNvSpPr/>
              <p:nvPr/>
            </p:nvSpPr>
            <p:spPr>
              <a:xfrm>
                <a:off x="7594140" y="6283105"/>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6</a:t>
                </a:r>
              </a:p>
            </p:txBody>
          </p:sp>
          <p:cxnSp>
            <p:nvCxnSpPr>
              <p:cNvPr id="41" name="Straight Arrow Connector 40"/>
              <p:cNvCxnSpPr>
                <a:stCxn id="39" idx="7"/>
                <a:endCxn id="38" idx="3"/>
              </p:cNvCxnSpPr>
              <p:nvPr/>
            </p:nvCxnSpPr>
            <p:spPr>
              <a:xfrm flipV="1">
                <a:off x="7063445" y="6135034"/>
                <a:ext cx="175248" cy="188218"/>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0" idx="1"/>
                <a:endCxn id="38" idx="5"/>
              </p:cNvCxnSpPr>
              <p:nvPr/>
            </p:nvCxnSpPr>
            <p:spPr>
              <a:xfrm flipH="1" flipV="1">
                <a:off x="7416883" y="6135034"/>
                <a:ext cx="214162" cy="184976"/>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0" idx="2"/>
                <a:endCxn id="39" idx="6"/>
              </p:cNvCxnSpPr>
              <p:nvPr/>
            </p:nvCxnSpPr>
            <p:spPr>
              <a:xfrm flipH="1">
                <a:off x="7100350" y="6409105"/>
                <a:ext cx="493790" cy="3242"/>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49" name="Oval 48"/>
            <p:cNvSpPr/>
            <p:nvPr/>
          </p:nvSpPr>
          <p:spPr>
            <a:xfrm>
              <a:off x="6777012" y="4979597"/>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1</a:t>
              </a:r>
            </a:p>
          </p:txBody>
        </p:sp>
        <p:sp>
          <p:nvSpPr>
            <p:cNvPr id="50" name="Oval 49"/>
            <p:cNvSpPr/>
            <p:nvPr/>
          </p:nvSpPr>
          <p:spPr>
            <a:xfrm>
              <a:off x="7620077" y="5122270"/>
              <a:ext cx="252000" cy="252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2</a:t>
              </a:r>
            </a:p>
          </p:txBody>
        </p:sp>
        <p:sp>
          <p:nvSpPr>
            <p:cNvPr id="51" name="Oval 50"/>
            <p:cNvSpPr/>
            <p:nvPr/>
          </p:nvSpPr>
          <p:spPr>
            <a:xfrm>
              <a:off x="7033176" y="5362218"/>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4</a:t>
              </a:r>
            </a:p>
          </p:txBody>
        </p:sp>
        <p:sp>
          <p:nvSpPr>
            <p:cNvPr id="52" name="Oval 51"/>
            <p:cNvSpPr/>
            <p:nvPr/>
          </p:nvSpPr>
          <p:spPr>
            <a:xfrm>
              <a:off x="8362623" y="5125511"/>
              <a:ext cx="252000" cy="252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3</a:t>
              </a:r>
            </a:p>
          </p:txBody>
        </p:sp>
        <p:cxnSp>
          <p:nvCxnSpPr>
            <p:cNvPr id="53" name="Straight Arrow Connector 52"/>
            <p:cNvCxnSpPr>
              <a:stCxn id="51" idx="1"/>
              <a:endCxn id="49" idx="4"/>
            </p:cNvCxnSpPr>
            <p:nvPr/>
          </p:nvCxnSpPr>
          <p:spPr>
            <a:xfrm flipH="1" flipV="1">
              <a:off x="6903012" y="5231597"/>
              <a:ext cx="167069" cy="167526"/>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0" idx="1"/>
              <a:endCxn id="49" idx="6"/>
            </p:cNvCxnSpPr>
            <p:nvPr/>
          </p:nvCxnSpPr>
          <p:spPr>
            <a:xfrm flipH="1" flipV="1">
              <a:off x="7029012" y="5105597"/>
              <a:ext cx="627970" cy="53578"/>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1" idx="6"/>
              <a:endCxn id="50" idx="3"/>
            </p:cNvCxnSpPr>
            <p:nvPr/>
          </p:nvCxnSpPr>
          <p:spPr>
            <a:xfrm flipV="1">
              <a:off x="7285176" y="5337365"/>
              <a:ext cx="371806" cy="150853"/>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2" idx="2"/>
              <a:endCxn id="50" idx="6"/>
            </p:cNvCxnSpPr>
            <p:nvPr/>
          </p:nvCxnSpPr>
          <p:spPr>
            <a:xfrm flipH="1" flipV="1">
              <a:off x="7872077" y="5248270"/>
              <a:ext cx="490546" cy="3241"/>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grpSp>
      <p:pic>
        <p:nvPicPr>
          <p:cNvPr id="57" name="Picture 56"/>
          <p:cNvPicPr>
            <a:picLocks noChangeAspect="1"/>
          </p:cNvPicPr>
          <p:nvPr/>
        </p:nvPicPr>
        <p:blipFill>
          <a:blip r:embed="rId2"/>
          <a:stretch>
            <a:fillRect/>
          </a:stretch>
        </p:blipFill>
        <p:spPr>
          <a:xfrm>
            <a:off x="1071130" y="5122270"/>
            <a:ext cx="496005" cy="640080"/>
          </a:xfrm>
          <a:prstGeom prst="rect">
            <a:avLst/>
          </a:prstGeom>
          <a:ln w="25400">
            <a:solidFill>
              <a:srgbClr val="7889FB"/>
            </a:solidFill>
          </a:ln>
        </p:spPr>
      </p:pic>
      <p:pic>
        <p:nvPicPr>
          <p:cNvPr id="58" name="Picture 57"/>
          <p:cNvPicPr>
            <a:picLocks noChangeAspect="1"/>
          </p:cNvPicPr>
          <p:nvPr/>
        </p:nvPicPr>
        <p:blipFill>
          <a:blip r:embed="rId3"/>
          <a:stretch>
            <a:fillRect/>
          </a:stretch>
        </p:blipFill>
        <p:spPr>
          <a:xfrm>
            <a:off x="1071130" y="5939512"/>
            <a:ext cx="496251" cy="640080"/>
          </a:xfrm>
          <a:prstGeom prst="rect">
            <a:avLst/>
          </a:prstGeom>
          <a:ln w="25400">
            <a:solidFill>
              <a:srgbClr val="7889FB"/>
            </a:solidFill>
          </a:ln>
        </p:spPr>
      </p:pic>
      <p:sp>
        <p:nvSpPr>
          <p:cNvPr id="59" name="TextBox 58"/>
          <p:cNvSpPr txBox="1"/>
          <p:nvPr/>
        </p:nvSpPr>
        <p:spPr>
          <a:xfrm>
            <a:off x="1702343" y="5890220"/>
            <a:ext cx="4134255"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[Da Yan, James Cheng, Yi Lu, Wilfred Ng: </a:t>
            </a:r>
            <a:r>
              <a:rPr lang="en-US" sz="1400" dirty="0" err="1">
                <a:latin typeface="Calibri" panose="020F0502020204030204" pitchFamily="34" charset="0"/>
                <a:cs typeface="Calibri" panose="020F0502020204030204" pitchFamily="34" charset="0"/>
              </a:rPr>
              <a:t>Blogel</a:t>
            </a:r>
            <a:r>
              <a:rPr lang="en-US" sz="1400" dirty="0">
                <a:latin typeface="Calibri" panose="020F0502020204030204" pitchFamily="34" charset="0"/>
                <a:cs typeface="Calibri" panose="020F0502020204030204" pitchFamily="34" charset="0"/>
              </a:rPr>
              <a:t>: A Block-Centric Framework for Distributed Computation on Real-World Graphs. </a:t>
            </a:r>
            <a:r>
              <a:rPr lang="en-US" sz="1400" b="1" dirty="0">
                <a:latin typeface="Calibri" panose="020F0502020204030204" pitchFamily="34" charset="0"/>
                <a:cs typeface="Calibri" panose="020F0502020204030204" pitchFamily="34" charset="0"/>
              </a:rPr>
              <a:t>PVLDB 2014</a:t>
            </a:r>
            <a:r>
              <a:rPr lang="en-US" sz="1400" dirty="0">
                <a:latin typeface="Calibri" panose="020F0502020204030204" pitchFamily="34" charset="0"/>
                <a:cs typeface="Calibri" panose="020F0502020204030204" pitchFamily="34" charset="0"/>
              </a:rPr>
              <a:t>]</a:t>
            </a:r>
          </a:p>
        </p:txBody>
      </p:sp>
      <p:sp>
        <p:nvSpPr>
          <p:cNvPr id="60" name="TextBox 59"/>
          <p:cNvSpPr txBox="1"/>
          <p:nvPr/>
        </p:nvSpPr>
        <p:spPr>
          <a:xfrm>
            <a:off x="1699100" y="5079578"/>
            <a:ext cx="4134255"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a:t>
            </a:r>
            <a:r>
              <a:rPr lang="en-US" sz="1400" dirty="0" err="1">
                <a:solidFill>
                  <a:schemeClr val="accent1"/>
                </a:solidFill>
                <a:latin typeface="Calibri" panose="020F0502020204030204" pitchFamily="34" charset="0"/>
                <a:cs typeface="Calibri" panose="020F0502020204030204" pitchFamily="34" charset="0"/>
              </a:rPr>
              <a:t>Yuanyuan</a:t>
            </a:r>
            <a:r>
              <a:rPr lang="en-US" sz="1400" dirty="0">
                <a:solidFill>
                  <a:schemeClr val="accent1"/>
                </a:solidFill>
                <a:latin typeface="Calibri" panose="020F0502020204030204" pitchFamily="34" charset="0"/>
                <a:cs typeface="Calibri" panose="020F0502020204030204" pitchFamily="34" charset="0"/>
              </a:rPr>
              <a:t> Tian</a:t>
            </a:r>
            <a:r>
              <a:rPr lang="en-US" sz="1400" dirty="0">
                <a:latin typeface="Calibri" panose="020F0502020204030204" pitchFamily="34" charset="0"/>
                <a:cs typeface="Calibri" panose="020F0502020204030204" pitchFamily="34" charset="0"/>
              </a:rPr>
              <a:t>, Andrey </a:t>
            </a:r>
            <a:r>
              <a:rPr lang="en-US" sz="1400" dirty="0" err="1">
                <a:latin typeface="Calibri" panose="020F0502020204030204" pitchFamily="34" charset="0"/>
                <a:cs typeface="Calibri" panose="020F0502020204030204" pitchFamily="34" charset="0"/>
              </a:rPr>
              <a:t>Balmin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Severin</a:t>
            </a:r>
            <a:r>
              <a:rPr lang="en-US" sz="1400" dirty="0">
                <a:latin typeface="Calibri" panose="020F0502020204030204" pitchFamily="34" charset="0"/>
                <a:cs typeface="Calibri" panose="020F0502020204030204" pitchFamily="34" charset="0"/>
              </a:rPr>
              <a:t> Andreas </a:t>
            </a:r>
            <a:r>
              <a:rPr lang="en-US" sz="1400" dirty="0" err="1">
                <a:latin typeface="Calibri" panose="020F0502020204030204" pitchFamily="34" charset="0"/>
                <a:cs typeface="Calibri" panose="020F0502020204030204" pitchFamily="34" charset="0"/>
              </a:rPr>
              <a:t>Corsten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Shirish</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Tatikonda</a:t>
            </a:r>
            <a:r>
              <a:rPr lang="en-US" sz="1400" dirty="0">
                <a:latin typeface="Calibri" panose="020F0502020204030204" pitchFamily="34" charset="0"/>
                <a:cs typeface="Calibri" panose="020F0502020204030204" pitchFamily="34" charset="0"/>
              </a:rPr>
              <a:t>, John McPherson: From "Think Like a Vertex" to "Think Like a Graph". </a:t>
            </a:r>
            <a:r>
              <a:rPr lang="en-US" sz="1400" b="1" dirty="0">
                <a:latin typeface="Calibri" panose="020F0502020204030204" pitchFamily="34" charset="0"/>
                <a:cs typeface="Calibri" panose="020F0502020204030204" pitchFamily="34" charset="0"/>
              </a:rPr>
              <a:t>PVLDB 2013</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580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p:bldP spid="29" grpId="0"/>
      <p:bldP spid="48" grpId="0"/>
      <p:bldP spid="59" grpId="0"/>
      <p:bldP spid="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Resource Description Framework (RDF)</a:t>
            </a:r>
          </a:p>
        </p:txBody>
      </p:sp>
      <p:sp>
        <p:nvSpPr>
          <p:cNvPr id="3" name="Content Placeholder 2"/>
          <p:cNvSpPr>
            <a:spLocks noGrp="1"/>
          </p:cNvSpPr>
          <p:nvPr>
            <p:ph idx="1"/>
          </p:nvPr>
        </p:nvSpPr>
        <p:spPr/>
        <p:txBody>
          <a:bodyPr/>
          <a:lstStyle/>
          <a:p>
            <a:r>
              <a:rPr lang="en-US" dirty="0"/>
              <a:t>RDF Data</a:t>
            </a:r>
          </a:p>
          <a:p>
            <a:pPr lvl="1"/>
            <a:r>
              <a:rPr lang="en-US" dirty="0"/>
              <a:t>Data and meta data description via triples</a:t>
            </a:r>
          </a:p>
          <a:p>
            <a:pPr lvl="1"/>
            <a:r>
              <a:rPr lang="en-US" b="1" dirty="0">
                <a:solidFill>
                  <a:srgbClr val="7889FB"/>
                </a:solidFill>
              </a:rPr>
              <a:t>Triple: (subject, predicate, object)</a:t>
            </a:r>
          </a:p>
          <a:p>
            <a:pPr lvl="1"/>
            <a:r>
              <a:rPr lang="en-US" dirty="0"/>
              <a:t>Triple components can be URIs or literals</a:t>
            </a:r>
          </a:p>
          <a:p>
            <a:pPr lvl="1"/>
            <a:r>
              <a:rPr lang="en-US" dirty="0"/>
              <a:t>Formats: e.g., RDF/XML, RDF/JSON, Turtle</a:t>
            </a:r>
          </a:p>
          <a:p>
            <a:pPr lvl="1"/>
            <a:r>
              <a:rPr lang="en-US" dirty="0"/>
              <a:t>RDF graph is a directed, labeled multigraph</a:t>
            </a:r>
          </a:p>
          <a:p>
            <a:pPr lvl="1"/>
            <a:endParaRPr lang="en-US" dirty="0"/>
          </a:p>
          <a:p>
            <a:r>
              <a:rPr lang="en-US" dirty="0"/>
              <a:t>Querying RDF Data</a:t>
            </a:r>
          </a:p>
          <a:p>
            <a:pPr lvl="1"/>
            <a:r>
              <a:rPr lang="en-US" dirty="0"/>
              <a:t>SPARQL (SPARQL </a:t>
            </a:r>
            <a:br>
              <a:rPr lang="en-US" dirty="0"/>
            </a:br>
            <a:r>
              <a:rPr lang="en-US" dirty="0"/>
              <a:t>Protocol And RDF </a:t>
            </a:r>
            <a:br>
              <a:rPr lang="en-US" dirty="0"/>
            </a:br>
            <a:r>
              <a:rPr lang="en-US" dirty="0"/>
              <a:t>Query Language)</a:t>
            </a:r>
          </a:p>
          <a:p>
            <a:pPr lvl="1"/>
            <a:r>
              <a:rPr lang="en-US" dirty="0"/>
              <a:t>Subgraph matching</a:t>
            </a:r>
          </a:p>
          <a:p>
            <a:pPr lvl="1"/>
            <a:endParaRPr lang="en-US" dirty="0"/>
          </a:p>
          <a:p>
            <a:r>
              <a:rPr lang="en-US" dirty="0"/>
              <a:t>Selected </a:t>
            </a:r>
            <a:br>
              <a:rPr lang="en-US" dirty="0"/>
            </a:br>
            <a:r>
              <a:rPr lang="en-US" dirty="0"/>
              <a:t>Example Systems</a:t>
            </a:r>
          </a:p>
          <a:p>
            <a:endParaRPr lang="en-US" dirty="0"/>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Graph Processing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383" y="5591435"/>
            <a:ext cx="1424156" cy="10666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0963" y="5947404"/>
            <a:ext cx="1589589" cy="71213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983" y="5575934"/>
            <a:ext cx="1909696" cy="474241"/>
          </a:xfrm>
          <a:prstGeom prst="rect">
            <a:avLst/>
          </a:prstGeom>
        </p:spPr>
      </p:pic>
      <p:pic>
        <p:nvPicPr>
          <p:cNvPr id="10" name="Picture 9"/>
          <p:cNvPicPr>
            <a:picLocks noChangeAspect="1"/>
          </p:cNvPicPr>
          <p:nvPr/>
        </p:nvPicPr>
        <p:blipFill rotWithShape="1">
          <a:blip r:embed="rId5"/>
          <a:srcRect t="10130" b="15693"/>
          <a:stretch/>
        </p:blipFill>
        <p:spPr>
          <a:xfrm>
            <a:off x="7960166" y="5904692"/>
            <a:ext cx="952500" cy="671208"/>
          </a:xfrm>
          <a:prstGeom prst="rect">
            <a:avLst/>
          </a:prstGeom>
        </p:spPr>
      </p:pic>
      <p:sp>
        <p:nvSpPr>
          <p:cNvPr id="11" name="AutoShape 4" descr="Bildergebnis für sparks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6"/>
          <a:stretch>
            <a:fillRect/>
          </a:stretch>
        </p:blipFill>
        <p:spPr>
          <a:xfrm>
            <a:off x="6844123" y="5589936"/>
            <a:ext cx="1280540" cy="314647"/>
          </a:xfrm>
          <a:prstGeom prst="rect">
            <a:avLst/>
          </a:prstGeom>
        </p:spPr>
      </p:pic>
      <p:sp>
        <p:nvSpPr>
          <p:cNvPr id="13" name="Oval 12"/>
          <p:cNvSpPr/>
          <p:nvPr/>
        </p:nvSpPr>
        <p:spPr>
          <a:xfrm>
            <a:off x="6273300" y="2065355"/>
            <a:ext cx="1857983" cy="4766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a:latin typeface="Calibri" panose="020F0502020204030204" pitchFamily="34" charset="0"/>
                <a:cs typeface="Calibri" panose="020F0502020204030204" pitchFamily="34" charset="0"/>
              </a:rPr>
              <a:t>uri2:T.Mueller</a:t>
            </a:r>
          </a:p>
        </p:txBody>
      </p:sp>
      <p:sp>
        <p:nvSpPr>
          <p:cNvPr id="14" name="Oval 13"/>
          <p:cNvSpPr/>
          <p:nvPr/>
        </p:nvSpPr>
        <p:spPr>
          <a:xfrm>
            <a:off x="7160552" y="1247584"/>
            <a:ext cx="1857983" cy="4766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a:latin typeface="Calibri" panose="020F0502020204030204" pitchFamily="34" charset="0"/>
                <a:cs typeface="Calibri" panose="020F0502020204030204" pitchFamily="34" charset="0"/>
              </a:rPr>
              <a:t>uri1:Bayern</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Munich</a:t>
            </a:r>
          </a:p>
        </p:txBody>
      </p:sp>
      <p:cxnSp>
        <p:nvCxnSpPr>
          <p:cNvPr id="15" name="Straight Arrow Connector 14"/>
          <p:cNvCxnSpPr>
            <a:stCxn id="13" idx="0"/>
            <a:endCxn id="14" idx="3"/>
          </p:cNvCxnSpPr>
          <p:nvPr/>
        </p:nvCxnSpPr>
        <p:spPr>
          <a:xfrm flipV="1">
            <a:off x="7202292" y="1654434"/>
            <a:ext cx="230355" cy="41092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657213" y="2937604"/>
            <a:ext cx="1506167" cy="4766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a:latin typeface="Calibri" panose="020F0502020204030204" pitchFamily="34" charset="0"/>
                <a:cs typeface="Calibri" panose="020F0502020204030204" pitchFamily="34" charset="0"/>
              </a:rPr>
              <a:t>uri3:Player</a:t>
            </a:r>
          </a:p>
        </p:txBody>
      </p:sp>
      <p:sp>
        <p:nvSpPr>
          <p:cNvPr id="19" name="Rounded Rectangle 18"/>
          <p:cNvSpPr/>
          <p:nvPr/>
        </p:nvSpPr>
        <p:spPr>
          <a:xfrm>
            <a:off x="8047899" y="2946954"/>
            <a:ext cx="464797" cy="47665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29</a:t>
            </a:r>
          </a:p>
        </p:txBody>
      </p:sp>
      <p:cxnSp>
        <p:nvCxnSpPr>
          <p:cNvPr id="20" name="Straight Arrow Connector 19"/>
          <p:cNvCxnSpPr>
            <a:stCxn id="13" idx="3"/>
            <a:endCxn id="18" idx="0"/>
          </p:cNvCxnSpPr>
          <p:nvPr/>
        </p:nvCxnSpPr>
        <p:spPr>
          <a:xfrm flipH="1">
            <a:off x="6410297" y="2472205"/>
            <a:ext cx="135098" cy="46539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5"/>
            <a:endCxn id="19" idx="0"/>
          </p:cNvCxnSpPr>
          <p:nvPr/>
        </p:nvCxnSpPr>
        <p:spPr>
          <a:xfrm>
            <a:off x="7859188" y="2472205"/>
            <a:ext cx="421110" cy="47474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46840" y="2415641"/>
            <a:ext cx="855855"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uri4#age</a:t>
            </a:r>
          </a:p>
        </p:txBody>
      </p:sp>
      <p:sp>
        <p:nvSpPr>
          <p:cNvPr id="28" name="TextBox 27"/>
          <p:cNvSpPr txBox="1"/>
          <p:nvPr/>
        </p:nvSpPr>
        <p:spPr>
          <a:xfrm>
            <a:off x="7430753" y="1750914"/>
            <a:ext cx="1460325"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uri4#worksFor</a:t>
            </a:r>
          </a:p>
        </p:txBody>
      </p:sp>
      <p:sp>
        <p:nvSpPr>
          <p:cNvPr id="34" name="TextBox 33"/>
          <p:cNvSpPr txBox="1"/>
          <p:nvPr/>
        </p:nvSpPr>
        <p:spPr>
          <a:xfrm>
            <a:off x="6532564" y="2535612"/>
            <a:ext cx="937100" cy="369332"/>
          </a:xfrm>
          <a:prstGeom prst="rect">
            <a:avLst/>
          </a:prstGeom>
          <a:noFill/>
        </p:spPr>
        <p:txBody>
          <a:bodyPr wrap="square" lIns="0" rIns="0" rtlCol="0">
            <a:spAutoFit/>
          </a:bodyPr>
          <a:lstStyle/>
          <a:p>
            <a:pPr algn="ctr"/>
            <a:r>
              <a:rPr lang="en-US" dirty="0" err="1">
                <a:latin typeface="Calibri" panose="020F0502020204030204" pitchFamily="34" charset="0"/>
                <a:cs typeface="Calibri" panose="020F0502020204030204" pitchFamily="34" charset="0"/>
              </a:rPr>
              <a:t>rdf#type</a:t>
            </a:r>
            <a:endParaRPr lang="en-US" dirty="0">
              <a:latin typeface="Calibri" panose="020F0502020204030204" pitchFamily="34" charset="0"/>
              <a:cs typeface="Calibri" panose="020F0502020204030204" pitchFamily="34" charset="0"/>
            </a:endParaRPr>
          </a:p>
        </p:txBody>
      </p:sp>
      <p:sp>
        <p:nvSpPr>
          <p:cNvPr id="36" name="TextBox 35"/>
          <p:cNvSpPr txBox="1"/>
          <p:nvPr/>
        </p:nvSpPr>
        <p:spPr>
          <a:xfrm>
            <a:off x="3715960" y="3774334"/>
            <a:ext cx="5234365" cy="1323439"/>
          </a:xfrm>
          <a:prstGeom prst="rect">
            <a:avLst/>
          </a:prstGeom>
          <a:noFill/>
        </p:spPr>
        <p:txBody>
          <a:bodyPr wrap="square" lIns="0" rIns="0" rtlCol="0">
            <a:spAutoFit/>
          </a:bodyPr>
          <a:lstStyle/>
          <a:p>
            <a:r>
              <a:rPr lang="en-US" sz="1600" b="1" dirty="0">
                <a:latin typeface="Consolas" panose="020B0609020204030204" pitchFamily="49" charset="0"/>
                <a:cs typeface="Calibri" panose="020F0502020204030204" pitchFamily="34" charset="0"/>
              </a:rPr>
              <a:t>SELECT</a:t>
            </a:r>
            <a:r>
              <a:rPr lang="en-US" sz="1600" dirty="0">
                <a:latin typeface="Consolas" panose="020B0609020204030204" pitchFamily="49" charset="0"/>
                <a:cs typeface="Calibri" panose="020F0502020204030204" pitchFamily="34" charset="0"/>
              </a:rPr>
              <a:t> </a:t>
            </a:r>
            <a:r>
              <a:rPr lang="en-US" sz="1600" dirty="0">
                <a:solidFill>
                  <a:srgbClr val="7889FB"/>
                </a:solidFill>
                <a:latin typeface="Consolas" panose="020B0609020204030204" pitchFamily="49" charset="0"/>
                <a:cs typeface="Calibri" panose="020F0502020204030204" pitchFamily="34" charset="0"/>
              </a:rPr>
              <a:t>?person</a:t>
            </a:r>
          </a:p>
          <a:p>
            <a:r>
              <a:rPr lang="en-US" sz="1600" b="1" dirty="0">
                <a:latin typeface="Consolas" panose="020B0609020204030204" pitchFamily="49" charset="0"/>
                <a:cs typeface="Calibri" panose="020F0502020204030204" pitchFamily="34" charset="0"/>
              </a:rPr>
              <a:t>WHERE</a:t>
            </a:r>
            <a:r>
              <a:rPr lang="en-US" sz="1600" dirty="0">
                <a:latin typeface="Consolas" panose="020B0609020204030204" pitchFamily="49" charset="0"/>
                <a:cs typeface="Calibri" panose="020F0502020204030204" pitchFamily="34" charset="0"/>
              </a:rPr>
              <a:t> {</a:t>
            </a:r>
          </a:p>
          <a:p>
            <a:r>
              <a:rPr lang="en-US" sz="1600" dirty="0">
                <a:latin typeface="Consolas" panose="020B0609020204030204" pitchFamily="49" charset="0"/>
                <a:cs typeface="Calibri" panose="020F0502020204030204" pitchFamily="34" charset="0"/>
              </a:rPr>
              <a:t>  </a:t>
            </a:r>
            <a:r>
              <a:rPr lang="en-US" sz="1600" dirty="0">
                <a:solidFill>
                  <a:srgbClr val="7889FB"/>
                </a:solidFill>
                <a:latin typeface="Consolas" panose="020B0609020204030204" pitchFamily="49" charset="0"/>
                <a:cs typeface="Calibri" panose="020F0502020204030204" pitchFamily="34" charset="0"/>
              </a:rPr>
              <a:t>?person</a:t>
            </a:r>
            <a:r>
              <a:rPr lang="en-US" sz="1600" dirty="0">
                <a:latin typeface="Consolas" panose="020B0609020204030204" pitchFamily="49" charset="0"/>
                <a:cs typeface="Calibri" panose="020F0502020204030204" pitchFamily="34" charset="0"/>
              </a:rPr>
              <a:t> </a:t>
            </a:r>
            <a:r>
              <a:rPr lang="en-US" sz="1600" dirty="0" err="1">
                <a:latin typeface="Consolas" panose="020B0609020204030204" pitchFamily="49" charset="0"/>
                <a:cs typeface="Calibri" panose="020F0502020204030204" pitchFamily="34" charset="0"/>
              </a:rPr>
              <a:t>rdf:type</a:t>
            </a:r>
            <a:r>
              <a:rPr lang="en-US" sz="1600" dirty="0">
                <a:latin typeface="Consolas" panose="020B0609020204030204" pitchFamily="49" charset="0"/>
                <a:cs typeface="Calibri" panose="020F0502020204030204" pitchFamily="34" charset="0"/>
              </a:rPr>
              <a:t> uri3:Player ;</a:t>
            </a:r>
          </a:p>
          <a:p>
            <a:r>
              <a:rPr lang="en-US" sz="1600" dirty="0">
                <a:latin typeface="Consolas" panose="020B0609020204030204" pitchFamily="49" charset="0"/>
                <a:cs typeface="Calibri" panose="020F0502020204030204" pitchFamily="34" charset="0"/>
              </a:rPr>
              <a:t>          uri4:worksFor uri1:”Bayern Munich” .</a:t>
            </a:r>
          </a:p>
          <a:p>
            <a:r>
              <a:rPr lang="en-US" sz="1600" dirty="0">
                <a:latin typeface="Consolas" panose="020B0609020204030204" pitchFamily="49" charset="0"/>
                <a:cs typeface="Calibri" panose="020F0502020204030204" pitchFamily="34" charset="0"/>
              </a:rPr>
              <a:t>}</a:t>
            </a:r>
          </a:p>
        </p:txBody>
      </p:sp>
    </p:spTree>
    <p:extLst>
      <p:ext uri="{BB962C8B-B14F-4D97-AF65-F5344CB8AC3E}">
        <p14:creationId xmlns:p14="http://schemas.microsoft.com/office/powerpoint/2010/main" val="182292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Excursus: Example Systems</a:t>
            </a:r>
          </a:p>
        </p:txBody>
      </p:sp>
      <p:sp>
        <p:nvSpPr>
          <p:cNvPr id="3" name="Content Placeholder 2"/>
          <p:cNvSpPr>
            <a:spLocks noGrp="1"/>
          </p:cNvSpPr>
          <p:nvPr>
            <p:ph idx="1"/>
          </p:nvPr>
        </p:nvSpPr>
        <p:spPr/>
        <p:txBody>
          <a:bodyPr/>
          <a:lstStyle/>
          <a:p>
            <a:r>
              <a:rPr lang="en-US" dirty="0"/>
              <a:t>Understanding Use in Practice</a:t>
            </a:r>
          </a:p>
          <a:p>
            <a:pPr lvl="1"/>
            <a:r>
              <a:rPr lang="en-US" dirty="0"/>
              <a:t>Types of graphs user have</a:t>
            </a:r>
          </a:p>
          <a:p>
            <a:pPr lvl="1"/>
            <a:r>
              <a:rPr lang="en-US" dirty="0"/>
              <a:t>Graph computations run</a:t>
            </a:r>
          </a:p>
          <a:p>
            <a:pPr lvl="1"/>
            <a:r>
              <a:rPr lang="en-US" dirty="0"/>
              <a:t>Types of graph systems used</a:t>
            </a:r>
          </a:p>
          <a:p>
            <a:pPr lvl="1"/>
            <a:endParaRPr lang="en-US" dirty="0"/>
          </a:p>
          <a:p>
            <a:pPr lvl="1"/>
            <a:endParaRPr lang="en-US" dirty="0"/>
          </a:p>
          <a:p>
            <a:pPr lvl="1"/>
            <a:endParaRPr lang="en-US" dirty="0"/>
          </a:p>
          <a:p>
            <a:pPr lvl="1"/>
            <a:endParaRPr lang="en-US" dirty="0"/>
          </a:p>
          <a:p>
            <a:endParaRPr lang="en-US" dirty="0"/>
          </a:p>
          <a:p>
            <a:endParaRPr lang="en-US" dirty="0"/>
          </a:p>
          <a:p>
            <a:endParaRPr lang="en-US" dirty="0"/>
          </a:p>
          <a:p>
            <a:endParaRPr lang="en-US" dirty="0"/>
          </a:p>
          <a:p>
            <a:r>
              <a:rPr lang="en-US" dirty="0"/>
              <a:t>Summary of State of the Art</a:t>
            </a:r>
            <a:br>
              <a:rPr lang="en-US" dirty="0"/>
            </a:br>
            <a:r>
              <a:rPr lang="en-US" dirty="0"/>
              <a:t>Runtime Techniques</a:t>
            </a:r>
          </a:p>
        </p:txBody>
      </p:sp>
      <p:sp>
        <p:nvSpPr>
          <p:cNvPr id="4" name="Text Placeholder 3"/>
          <p:cNvSpPr>
            <a:spLocks noGrp="1"/>
          </p:cNvSpPr>
          <p:nvPr>
            <p:ph type="body" sz="quarter" idx="14"/>
          </p:nvPr>
        </p:nvSpPr>
        <p:spPr/>
        <p:txBody>
          <a:bodyPr>
            <a:normAutofit lnSpcReduction="10000"/>
          </a:bodyPr>
          <a:lstStyle/>
          <a:p>
            <a:r>
              <a:rPr lang="en-US" dirty="0"/>
              <a:t>Graph Processing</a:t>
            </a:r>
          </a:p>
        </p:txBody>
      </p:sp>
      <p:pic>
        <p:nvPicPr>
          <p:cNvPr id="5" name="Picture 4"/>
          <p:cNvPicPr>
            <a:picLocks noChangeAspect="1"/>
          </p:cNvPicPr>
          <p:nvPr/>
        </p:nvPicPr>
        <p:blipFill>
          <a:blip r:embed="rId3"/>
          <a:stretch>
            <a:fillRect/>
          </a:stretch>
        </p:blipFill>
        <p:spPr>
          <a:xfrm>
            <a:off x="827537" y="3010482"/>
            <a:ext cx="496251" cy="640080"/>
          </a:xfrm>
          <a:prstGeom prst="rect">
            <a:avLst/>
          </a:prstGeom>
          <a:ln w="25400">
            <a:solidFill>
              <a:srgbClr val="7889FB"/>
            </a:solidFill>
          </a:ln>
        </p:spPr>
      </p:pic>
      <p:sp>
        <p:nvSpPr>
          <p:cNvPr id="6" name="TextBox 5"/>
          <p:cNvSpPr txBox="1"/>
          <p:nvPr/>
        </p:nvSpPr>
        <p:spPr>
          <a:xfrm>
            <a:off x="1449418" y="2821019"/>
            <a:ext cx="2684834" cy="1169551"/>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[Siddhartha </a:t>
            </a:r>
            <a:r>
              <a:rPr lang="en-US" sz="1400" dirty="0" err="1">
                <a:latin typeface="Calibri" panose="020F0502020204030204" pitchFamily="34" charset="0"/>
                <a:cs typeface="Calibri" panose="020F0502020204030204" pitchFamily="34" charset="0"/>
              </a:rPr>
              <a:t>Sahu</a:t>
            </a:r>
            <a:r>
              <a:rPr lang="en-US" sz="1400" dirty="0">
                <a:latin typeface="Calibri" panose="020F0502020204030204" pitchFamily="34" charset="0"/>
                <a:cs typeface="Calibri" panose="020F0502020204030204" pitchFamily="34" charset="0"/>
              </a:rPr>
              <a:t>, Amine </a:t>
            </a:r>
            <a:r>
              <a:rPr lang="en-US" sz="1400" dirty="0" err="1">
                <a:latin typeface="Calibri" panose="020F0502020204030204" pitchFamily="34" charset="0"/>
                <a:cs typeface="Calibri" panose="020F0502020204030204" pitchFamily="34" charset="0"/>
              </a:rPr>
              <a:t>Mhedhbi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Semih</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Salihoglu</a:t>
            </a:r>
            <a:r>
              <a:rPr lang="en-US" sz="1400" dirty="0">
                <a:latin typeface="Calibri" panose="020F0502020204030204" pitchFamily="34" charset="0"/>
                <a:cs typeface="Calibri" panose="020F0502020204030204" pitchFamily="34" charset="0"/>
              </a:rPr>
              <a:t>, Jimmy Lin, M. Tamer </a:t>
            </a:r>
            <a:r>
              <a:rPr lang="en-US" sz="1400" dirty="0" err="1">
                <a:latin typeface="Calibri" panose="020F0502020204030204" pitchFamily="34" charset="0"/>
                <a:cs typeface="Calibri" panose="020F0502020204030204" pitchFamily="34" charset="0"/>
              </a:rPr>
              <a:t>Özsu</a:t>
            </a:r>
            <a:r>
              <a:rPr lang="en-US" sz="1400" dirty="0">
                <a:latin typeface="Calibri" panose="020F0502020204030204" pitchFamily="34" charset="0"/>
                <a:cs typeface="Calibri" panose="020F0502020204030204" pitchFamily="34" charset="0"/>
              </a:rPr>
              <a:t>: The Ubiquity of Large Graphs and Surprising Challenges of Graph Processing. </a:t>
            </a:r>
            <a:r>
              <a:rPr lang="en-US" sz="1400" b="1" dirty="0">
                <a:latin typeface="Calibri" panose="020F0502020204030204" pitchFamily="34" charset="0"/>
                <a:cs typeface="Calibri" panose="020F0502020204030204" pitchFamily="34" charset="0"/>
              </a:rPr>
              <a:t>PVLDB 2017</a:t>
            </a:r>
            <a:r>
              <a:rPr lang="en-US" sz="1400" dirty="0">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4"/>
          <a:stretch>
            <a:fillRect/>
          </a:stretch>
        </p:blipFill>
        <p:spPr>
          <a:xfrm>
            <a:off x="4376657" y="1394385"/>
            <a:ext cx="3670636" cy="3955828"/>
          </a:xfrm>
          <a:prstGeom prst="rect">
            <a:avLst/>
          </a:prstGeom>
        </p:spPr>
      </p:pic>
      <p:pic>
        <p:nvPicPr>
          <p:cNvPr id="8" name="Graphic 74">
            <a:extLst>
              <a:ext uri="{FF2B5EF4-FFF2-40B4-BE49-F238E27FC236}">
                <a16:creationId xmlns:a16="http://schemas.microsoft.com/office/drawing/2014/main" id="{CADCB196-AD1C-40C2-AD60-A025EBF287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37553" y="816137"/>
            <a:ext cx="948844" cy="342462"/>
          </a:xfrm>
          <a:prstGeom prst="rect">
            <a:avLst/>
          </a:prstGeom>
        </p:spPr>
      </p:pic>
      <p:pic>
        <p:nvPicPr>
          <p:cNvPr id="9" name="Graphic 75">
            <a:extLst>
              <a:ext uri="{FF2B5EF4-FFF2-40B4-BE49-F238E27FC236}">
                <a16:creationId xmlns:a16="http://schemas.microsoft.com/office/drawing/2014/main" id="{B9C41EFF-B989-49E0-85E8-23517731DC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72063" y="2448706"/>
            <a:ext cx="606189" cy="729831"/>
          </a:xfrm>
          <a:prstGeom prst="rect">
            <a:avLst/>
          </a:prstGeom>
        </p:spPr>
      </p:pic>
      <p:pic>
        <p:nvPicPr>
          <p:cNvPr id="10" name="Picture 9">
            <a:extLst>
              <a:ext uri="{FF2B5EF4-FFF2-40B4-BE49-F238E27FC236}">
                <a16:creationId xmlns:a16="http://schemas.microsoft.com/office/drawing/2014/main" id="{083AD177-5F3B-4753-883E-7A5CF09126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21601" y="3287378"/>
            <a:ext cx="741075" cy="385587"/>
          </a:xfrm>
          <a:prstGeom prst="rect">
            <a:avLst/>
          </a:prstGeom>
        </p:spPr>
      </p:pic>
      <p:sp>
        <p:nvSpPr>
          <p:cNvPr id="11" name="TextBox 10"/>
          <p:cNvSpPr txBox="1"/>
          <p:nvPr/>
        </p:nvSpPr>
        <p:spPr>
          <a:xfrm>
            <a:off x="8163234" y="3614598"/>
            <a:ext cx="799442" cy="338554"/>
          </a:xfrm>
          <a:prstGeom prst="rect">
            <a:avLst/>
          </a:prstGeom>
          <a:noFill/>
        </p:spPr>
        <p:txBody>
          <a:bodyPr wrap="square" lIns="0" rIns="0" rtlCol="0">
            <a:spAutoFit/>
          </a:bodyPr>
          <a:lstStyle/>
          <a:p>
            <a:pPr algn="ctr"/>
            <a:r>
              <a:rPr lang="en-US" sz="1600" dirty="0">
                <a:latin typeface="Calibri" panose="020F0502020204030204" pitchFamily="34" charset="0"/>
                <a:cs typeface="Calibri" panose="020F0502020204030204" pitchFamily="34" charset="0"/>
              </a:rPr>
              <a:t>Graph X</a:t>
            </a: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53508" y="1736150"/>
            <a:ext cx="869355" cy="453307"/>
          </a:xfrm>
          <a:prstGeom prst="rect">
            <a:avLst/>
          </a:prstGeom>
        </p:spPr>
      </p:pic>
      <p:pic>
        <p:nvPicPr>
          <p:cNvPr id="15" name="Picture 14"/>
          <p:cNvPicPr>
            <a:picLocks noChangeAspect="1"/>
          </p:cNvPicPr>
          <p:nvPr/>
        </p:nvPicPr>
        <p:blipFill>
          <a:blip r:embed="rId11"/>
          <a:stretch>
            <a:fillRect/>
          </a:stretch>
        </p:blipFill>
        <p:spPr>
          <a:xfrm>
            <a:off x="8172960" y="885904"/>
            <a:ext cx="777365" cy="777365"/>
          </a:xfrm>
          <a:prstGeom prst="rect">
            <a:avLst/>
          </a:prstGeom>
        </p:spPr>
      </p:pic>
      <p:pic>
        <p:nvPicPr>
          <p:cNvPr id="20" name="Picture 19"/>
          <p:cNvPicPr>
            <a:picLocks noChangeAspect="1"/>
          </p:cNvPicPr>
          <p:nvPr/>
        </p:nvPicPr>
        <p:blipFill rotWithShape="1">
          <a:blip r:embed="rId12"/>
          <a:srcRect t="25234" b="30341"/>
          <a:stretch/>
        </p:blipFill>
        <p:spPr>
          <a:xfrm>
            <a:off x="7006439" y="689968"/>
            <a:ext cx="1195706" cy="531199"/>
          </a:xfrm>
          <a:prstGeom prst="rect">
            <a:avLst/>
          </a:prstGeom>
        </p:spPr>
      </p:pic>
      <p:pic>
        <p:nvPicPr>
          <p:cNvPr id="21" name="Picture 20"/>
          <p:cNvPicPr>
            <a:picLocks noChangeAspect="1"/>
          </p:cNvPicPr>
          <p:nvPr/>
        </p:nvPicPr>
        <p:blipFill>
          <a:blip r:embed="rId13"/>
          <a:stretch>
            <a:fillRect/>
          </a:stretch>
        </p:blipFill>
        <p:spPr>
          <a:xfrm>
            <a:off x="8143409" y="5549546"/>
            <a:ext cx="734843" cy="548640"/>
          </a:xfrm>
          <a:prstGeom prst="rect">
            <a:avLst/>
          </a:prstGeom>
          <a:ln w="25400">
            <a:solidFill>
              <a:srgbClr val="7889FB"/>
            </a:solidFill>
          </a:ln>
        </p:spPr>
      </p:pic>
      <p:sp>
        <p:nvSpPr>
          <p:cNvPr id="22" name="TextBox 21"/>
          <p:cNvSpPr txBox="1"/>
          <p:nvPr/>
        </p:nvSpPr>
        <p:spPr>
          <a:xfrm>
            <a:off x="4717915" y="5454534"/>
            <a:ext cx="3258765"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[Da Yan, </a:t>
            </a:r>
            <a:r>
              <a:rPr lang="en-US" sz="1400" dirty="0" err="1">
                <a:latin typeface="Calibri" panose="020F0502020204030204" pitchFamily="34" charset="0"/>
                <a:cs typeface="Calibri" panose="020F0502020204030204" pitchFamily="34" charset="0"/>
              </a:rPr>
              <a:t>Yingyi</a:t>
            </a:r>
            <a:r>
              <a:rPr lang="en-US" sz="1400" dirty="0">
                <a:latin typeface="Calibri" panose="020F0502020204030204" pitchFamily="34" charset="0"/>
                <a:cs typeface="Calibri" panose="020F0502020204030204" pitchFamily="34" charset="0"/>
              </a:rPr>
              <a:t> Bu, </a:t>
            </a:r>
            <a:r>
              <a:rPr lang="en-US" sz="1400" dirty="0" err="1">
                <a:latin typeface="Calibri" panose="020F0502020204030204" pitchFamily="34" charset="0"/>
                <a:cs typeface="Calibri" panose="020F0502020204030204" pitchFamily="34" charset="0"/>
              </a:rPr>
              <a:t>Yuanyuan</a:t>
            </a:r>
            <a:r>
              <a:rPr lang="en-US" sz="1400" dirty="0">
                <a:latin typeface="Calibri" panose="020F0502020204030204" pitchFamily="34" charset="0"/>
                <a:cs typeface="Calibri" panose="020F0502020204030204" pitchFamily="34" charset="0"/>
              </a:rPr>
              <a:t> Tian, </a:t>
            </a:r>
            <a:r>
              <a:rPr lang="en-US" sz="1400" dirty="0" err="1">
                <a:latin typeface="Calibri" panose="020F0502020204030204" pitchFamily="34" charset="0"/>
                <a:cs typeface="Calibri" panose="020F0502020204030204" pitchFamily="34" charset="0"/>
              </a:rPr>
              <a:t>Amol</a:t>
            </a:r>
            <a:r>
              <a:rPr lang="en-US" sz="1400" dirty="0">
                <a:latin typeface="Calibri" panose="020F0502020204030204" pitchFamily="34" charset="0"/>
                <a:cs typeface="Calibri" panose="020F0502020204030204" pitchFamily="34" charset="0"/>
              </a:rPr>
              <a:t> Deshpande, James Cheng: Big Graph Analytics Systems. </a:t>
            </a:r>
            <a:r>
              <a:rPr lang="en-US" sz="1400" b="1" dirty="0">
                <a:latin typeface="Calibri" panose="020F0502020204030204" pitchFamily="34" charset="0"/>
                <a:cs typeface="Calibri" panose="020F0502020204030204" pitchFamily="34" charset="0"/>
              </a:rPr>
              <a:t>SIGMOD 2016</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2502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vs NoSQL Motivation</a:t>
            </a:r>
          </a:p>
        </p:txBody>
      </p:sp>
      <p:sp>
        <p:nvSpPr>
          <p:cNvPr id="3" name="Content Placeholder 2"/>
          <p:cNvSpPr>
            <a:spLocks noGrp="1"/>
          </p:cNvSpPr>
          <p:nvPr>
            <p:ph idx="1"/>
          </p:nvPr>
        </p:nvSpPr>
        <p:spPr/>
        <p:txBody>
          <a:bodyPr/>
          <a:lstStyle/>
          <a:p>
            <a:r>
              <a:rPr lang="en-US" dirty="0"/>
              <a:t>#1 </a:t>
            </a:r>
            <a:r>
              <a:rPr lang="en-US" dirty="0">
                <a:solidFill>
                  <a:schemeClr val="accent1"/>
                </a:solidFill>
              </a:rPr>
              <a:t>Data Models</a:t>
            </a:r>
            <a:r>
              <a:rPr lang="en-US" dirty="0"/>
              <a:t>/Schema</a:t>
            </a:r>
          </a:p>
          <a:p>
            <a:pPr lvl="1"/>
            <a:r>
              <a:rPr lang="en-US" b="1" dirty="0">
                <a:solidFill>
                  <a:srgbClr val="7889FB"/>
                </a:solidFill>
              </a:rPr>
              <a:t>Non-relational:</a:t>
            </a:r>
            <a:r>
              <a:rPr lang="en-US" dirty="0"/>
              <a:t> key-value, graph, doc, time series</a:t>
            </a:r>
            <a:br>
              <a:rPr lang="en-US" dirty="0"/>
            </a:br>
            <a:r>
              <a:rPr lang="en-US" dirty="0"/>
              <a:t>(logs, social media, documents/media, sensors)</a:t>
            </a:r>
          </a:p>
          <a:p>
            <a:pPr lvl="1"/>
            <a:r>
              <a:rPr lang="en-US" dirty="0"/>
              <a:t>Impedance mismatch / complexity</a:t>
            </a:r>
          </a:p>
          <a:p>
            <a:pPr lvl="1"/>
            <a:r>
              <a:rPr lang="en-US" b="1" dirty="0">
                <a:solidFill>
                  <a:srgbClr val="7889FB"/>
                </a:solidFill>
              </a:rPr>
              <a:t>Pay-as-you-go/schema-free</a:t>
            </a:r>
            <a:r>
              <a:rPr lang="en-US" dirty="0"/>
              <a:t> (flexible/implicit)</a:t>
            </a:r>
          </a:p>
          <a:p>
            <a:pPr lvl="1"/>
            <a:endParaRPr lang="en-US" sz="700" dirty="0"/>
          </a:p>
          <a:p>
            <a:r>
              <a:rPr lang="en-US" dirty="0"/>
              <a:t>#2 </a:t>
            </a:r>
            <a:r>
              <a:rPr lang="en-US" dirty="0">
                <a:solidFill>
                  <a:schemeClr val="accent1"/>
                </a:solidFill>
              </a:rPr>
              <a:t>Scalability</a:t>
            </a:r>
          </a:p>
          <a:p>
            <a:pPr lvl="1"/>
            <a:r>
              <a:rPr lang="en-US" dirty="0"/>
              <a:t>Scale-up vs simple scale-out</a:t>
            </a:r>
          </a:p>
          <a:p>
            <a:pPr lvl="1"/>
            <a:r>
              <a:rPr lang="en-US" dirty="0"/>
              <a:t>Horizontal partitioning (</a:t>
            </a:r>
            <a:r>
              <a:rPr lang="en-US" dirty="0" err="1"/>
              <a:t>sharding</a:t>
            </a:r>
            <a:r>
              <a:rPr lang="en-US" dirty="0"/>
              <a:t>) and scaling</a:t>
            </a:r>
          </a:p>
          <a:p>
            <a:pPr lvl="1"/>
            <a:r>
              <a:rPr lang="en-US" b="1" dirty="0">
                <a:solidFill>
                  <a:srgbClr val="7889FB"/>
                </a:solidFill>
              </a:rPr>
              <a:t>Commodity hardware, network, disks</a:t>
            </a:r>
            <a:r>
              <a:rPr lang="en-US" dirty="0"/>
              <a:t> ($)</a:t>
            </a:r>
          </a:p>
          <a:p>
            <a:pPr lvl="1"/>
            <a:endParaRPr lang="en-US" sz="700" dirty="0"/>
          </a:p>
          <a:p>
            <a:r>
              <a:rPr lang="en-US" dirty="0"/>
              <a:t>NoSQL Evolution</a:t>
            </a:r>
          </a:p>
          <a:p>
            <a:pPr lvl="1"/>
            <a:r>
              <a:rPr lang="en-US" dirty="0"/>
              <a:t>Late 2000s: Non-relational, distributed, open source DBMSs</a:t>
            </a:r>
          </a:p>
          <a:p>
            <a:pPr lvl="1"/>
            <a:r>
              <a:rPr lang="en-US" dirty="0"/>
              <a:t>Early 2010s: </a:t>
            </a:r>
            <a:r>
              <a:rPr lang="en-US" dirty="0" err="1"/>
              <a:t>NewSQL</a:t>
            </a:r>
            <a:r>
              <a:rPr lang="en-US" dirty="0"/>
              <a:t>: modern, distributed, relational DBMSs</a:t>
            </a:r>
          </a:p>
          <a:p>
            <a:pPr lvl="1"/>
            <a:r>
              <a:rPr lang="en-US" dirty="0"/>
              <a:t>Not Only SQL: combination with relational techniques</a:t>
            </a:r>
          </a:p>
          <a:p>
            <a:pPr marL="457200" lvl="1" indent="0">
              <a:buNone/>
            </a:pPr>
            <a:r>
              <a:rPr lang="en-AT" b="1" dirty="0">
                <a:solidFill>
                  <a:srgbClr val="7889FB"/>
                </a:solidFill>
                <a:sym typeface="Wingdings" panose="05000000000000000000" pitchFamily="2" charset="2"/>
              </a:rPr>
              <a:t></a:t>
            </a:r>
            <a:r>
              <a:rPr lang="en-US" b="1" dirty="0">
                <a:solidFill>
                  <a:srgbClr val="7889FB"/>
                </a:solidFill>
                <a:sym typeface="Wingdings" panose="05000000000000000000" pitchFamily="2" charset="2"/>
              </a:rPr>
              <a:t> RDBMS and specialized systems</a:t>
            </a:r>
            <a:r>
              <a:rPr lang="en-US" dirty="0">
                <a:sym typeface="Wingdings" panose="05000000000000000000" pitchFamily="2" charset="2"/>
              </a:rPr>
              <a:t> (consistency/data models)</a:t>
            </a:r>
            <a:r>
              <a:rPr lang="en-US" dirty="0"/>
              <a:t> </a:t>
            </a:r>
          </a:p>
          <a:p>
            <a:pPr lvl="1"/>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28435764"/>
              </p:ext>
            </p:extLst>
          </p:nvPr>
        </p:nvGraphicFramePr>
        <p:xfrm>
          <a:off x="8276593" y="2094475"/>
          <a:ext cx="624840" cy="59436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635073989"/>
                    </a:ext>
                  </a:extLst>
                </a:gridCol>
                <a:gridCol w="208280">
                  <a:extLst>
                    <a:ext uri="{9D8B030D-6E8A-4147-A177-3AD203B41FA5}">
                      <a16:colId xmlns:a16="http://schemas.microsoft.com/office/drawing/2014/main" val="2591145586"/>
                    </a:ext>
                  </a:extLst>
                </a:gridCol>
                <a:gridCol w="208280">
                  <a:extLst>
                    <a:ext uri="{9D8B030D-6E8A-4147-A177-3AD203B41FA5}">
                      <a16:colId xmlns:a16="http://schemas.microsoft.com/office/drawing/2014/main" val="1741330353"/>
                    </a:ext>
                  </a:extLst>
                </a:gridCol>
              </a:tblGrid>
              <a:tr h="183562">
                <a:tc>
                  <a:txBody>
                    <a:bodyPr/>
                    <a:lstStyle/>
                    <a:p>
                      <a:endParaRPr lang="en-US" sz="700" dirty="0"/>
                    </a:p>
                  </a:txBody>
                  <a:tcPr/>
                </a:tc>
                <a:tc>
                  <a:txBody>
                    <a:bodyPr/>
                    <a:lstStyle/>
                    <a:p>
                      <a:endParaRPr lang="en-US" sz="700" dirty="0"/>
                    </a:p>
                  </a:txBody>
                  <a:tcPr/>
                </a:tc>
                <a:tc>
                  <a:txBody>
                    <a:bodyPr/>
                    <a:lstStyle/>
                    <a:p>
                      <a:endParaRPr lang="en-US" sz="700" dirty="0"/>
                    </a:p>
                  </a:txBody>
                  <a:tcPr/>
                </a:tc>
                <a:extLst>
                  <a:ext uri="{0D108BD9-81ED-4DB2-BD59-A6C34878D82A}">
                    <a16:rowId xmlns:a16="http://schemas.microsoft.com/office/drawing/2014/main" val="2418258298"/>
                  </a:ext>
                </a:extLst>
              </a:tr>
              <a:tr h="183562">
                <a:tc>
                  <a:txBody>
                    <a:bodyPr/>
                    <a:lstStyle/>
                    <a:p>
                      <a:endParaRPr lang="en-US" sz="700"/>
                    </a:p>
                  </a:txBody>
                  <a:tcPr/>
                </a:tc>
                <a:tc>
                  <a:txBody>
                    <a:bodyPr/>
                    <a:lstStyle/>
                    <a:p>
                      <a:endParaRPr lang="en-US" sz="700"/>
                    </a:p>
                  </a:txBody>
                  <a:tcPr/>
                </a:tc>
                <a:tc>
                  <a:txBody>
                    <a:bodyPr/>
                    <a:lstStyle/>
                    <a:p>
                      <a:endParaRPr lang="en-US" sz="700" dirty="0"/>
                    </a:p>
                  </a:txBody>
                  <a:tcPr/>
                </a:tc>
                <a:extLst>
                  <a:ext uri="{0D108BD9-81ED-4DB2-BD59-A6C34878D82A}">
                    <a16:rowId xmlns:a16="http://schemas.microsoft.com/office/drawing/2014/main" val="3816045393"/>
                  </a:ext>
                </a:extLst>
              </a:tr>
              <a:tr h="183562">
                <a:tc>
                  <a:txBody>
                    <a:bodyPr/>
                    <a:lstStyle/>
                    <a:p>
                      <a:endParaRPr lang="en-US" sz="700"/>
                    </a:p>
                  </a:txBody>
                  <a:tcPr/>
                </a:tc>
                <a:tc>
                  <a:txBody>
                    <a:bodyPr/>
                    <a:lstStyle/>
                    <a:p>
                      <a:endParaRPr lang="en-US" sz="700"/>
                    </a:p>
                  </a:txBody>
                  <a:tcPr/>
                </a:tc>
                <a:tc>
                  <a:txBody>
                    <a:bodyPr/>
                    <a:lstStyle/>
                    <a:p>
                      <a:endParaRPr lang="en-US" sz="700" dirty="0"/>
                    </a:p>
                  </a:txBody>
                  <a:tcPr/>
                </a:tc>
                <a:extLst>
                  <a:ext uri="{0D108BD9-81ED-4DB2-BD59-A6C34878D82A}">
                    <a16:rowId xmlns:a16="http://schemas.microsoft.com/office/drawing/2014/main" val="34609277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40929492"/>
              </p:ext>
            </p:extLst>
          </p:nvPr>
        </p:nvGraphicFramePr>
        <p:xfrm>
          <a:off x="7755893" y="2388737"/>
          <a:ext cx="833120" cy="3962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133533560"/>
                    </a:ext>
                  </a:extLst>
                </a:gridCol>
                <a:gridCol w="208280">
                  <a:extLst>
                    <a:ext uri="{9D8B030D-6E8A-4147-A177-3AD203B41FA5}">
                      <a16:colId xmlns:a16="http://schemas.microsoft.com/office/drawing/2014/main" val="3578850610"/>
                    </a:ext>
                  </a:extLst>
                </a:gridCol>
                <a:gridCol w="208280">
                  <a:extLst>
                    <a:ext uri="{9D8B030D-6E8A-4147-A177-3AD203B41FA5}">
                      <a16:colId xmlns:a16="http://schemas.microsoft.com/office/drawing/2014/main" val="2556591827"/>
                    </a:ext>
                  </a:extLst>
                </a:gridCol>
                <a:gridCol w="208280">
                  <a:extLst>
                    <a:ext uri="{9D8B030D-6E8A-4147-A177-3AD203B41FA5}">
                      <a16:colId xmlns:a16="http://schemas.microsoft.com/office/drawing/2014/main" val="3378505330"/>
                    </a:ext>
                  </a:extLst>
                </a:gridCol>
              </a:tblGrid>
              <a:tr h="183562">
                <a:tc>
                  <a:txBody>
                    <a:bodyPr/>
                    <a:lstStyle/>
                    <a:p>
                      <a:endParaRPr lang="en-US" sz="700" dirty="0"/>
                    </a:p>
                  </a:txBody>
                  <a:tcPr/>
                </a:tc>
                <a:tc>
                  <a:txBody>
                    <a:bodyPr/>
                    <a:lstStyle/>
                    <a:p>
                      <a:endParaRPr lang="en-US" sz="700" dirty="0"/>
                    </a:p>
                  </a:txBody>
                  <a:tcPr/>
                </a:tc>
                <a:tc>
                  <a:txBody>
                    <a:bodyPr/>
                    <a:lstStyle/>
                    <a:p>
                      <a:endParaRPr lang="en-US" sz="700" dirty="0"/>
                    </a:p>
                  </a:txBody>
                  <a:tcPr/>
                </a:tc>
                <a:tc>
                  <a:txBody>
                    <a:bodyPr/>
                    <a:lstStyle/>
                    <a:p>
                      <a:endParaRPr lang="en-US" sz="700" dirty="0"/>
                    </a:p>
                  </a:txBody>
                  <a:tcPr/>
                </a:tc>
                <a:extLst>
                  <a:ext uri="{0D108BD9-81ED-4DB2-BD59-A6C34878D82A}">
                    <a16:rowId xmlns:a16="http://schemas.microsoft.com/office/drawing/2014/main" val="905145872"/>
                  </a:ext>
                </a:extLst>
              </a:tr>
              <a:tr h="183562">
                <a:tc>
                  <a:txBody>
                    <a:bodyPr/>
                    <a:lstStyle/>
                    <a:p>
                      <a:endParaRPr lang="en-US" sz="700" dirty="0"/>
                    </a:p>
                  </a:txBody>
                  <a:tcPr/>
                </a:tc>
                <a:tc>
                  <a:txBody>
                    <a:bodyPr/>
                    <a:lstStyle/>
                    <a:p>
                      <a:endParaRPr lang="en-US" sz="700" dirty="0"/>
                    </a:p>
                  </a:txBody>
                  <a:tcPr/>
                </a:tc>
                <a:tc>
                  <a:txBody>
                    <a:bodyPr/>
                    <a:lstStyle/>
                    <a:p>
                      <a:endParaRPr lang="en-US" sz="700" dirty="0"/>
                    </a:p>
                  </a:txBody>
                  <a:tcPr/>
                </a:tc>
                <a:tc>
                  <a:txBody>
                    <a:bodyPr/>
                    <a:lstStyle/>
                    <a:p>
                      <a:endParaRPr lang="en-US" sz="700" dirty="0"/>
                    </a:p>
                  </a:txBody>
                  <a:tcPr/>
                </a:tc>
                <a:extLst>
                  <a:ext uri="{0D108BD9-81ED-4DB2-BD59-A6C34878D82A}">
                    <a16:rowId xmlns:a16="http://schemas.microsoft.com/office/drawing/2014/main" val="3217581064"/>
                  </a:ext>
                </a:extLst>
              </a:tr>
            </a:tbl>
          </a:graphicData>
        </a:graphic>
      </p:graphicFrame>
      <p:grpSp>
        <p:nvGrpSpPr>
          <p:cNvPr id="19" name="Group 18"/>
          <p:cNvGrpSpPr/>
          <p:nvPr/>
        </p:nvGrpSpPr>
        <p:grpSpPr>
          <a:xfrm>
            <a:off x="6460968" y="1559012"/>
            <a:ext cx="1053165" cy="927172"/>
            <a:chOff x="7715697" y="1309758"/>
            <a:chExt cx="1053165" cy="927172"/>
          </a:xfrm>
        </p:grpSpPr>
        <p:cxnSp>
          <p:nvCxnSpPr>
            <p:cNvPr id="4" name="Straight Arrow Connector 3"/>
            <p:cNvCxnSpPr>
              <a:stCxn id="12" idx="6"/>
              <a:endCxn id="9" idx="2"/>
            </p:cNvCxnSpPr>
            <p:nvPr/>
          </p:nvCxnSpPr>
          <p:spPr>
            <a:xfrm flipV="1">
              <a:off x="7896331" y="1754800"/>
              <a:ext cx="336855" cy="5027"/>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511190" y="1309758"/>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Oval 7"/>
            <p:cNvSpPr/>
            <p:nvPr/>
          </p:nvSpPr>
          <p:spPr>
            <a:xfrm>
              <a:off x="7909965" y="1311433"/>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 name="Oval 8"/>
            <p:cNvSpPr/>
            <p:nvPr/>
          </p:nvSpPr>
          <p:spPr>
            <a:xfrm>
              <a:off x="8233186" y="166480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Oval 9"/>
            <p:cNvSpPr/>
            <p:nvPr/>
          </p:nvSpPr>
          <p:spPr>
            <a:xfrm>
              <a:off x="8089395" y="205693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1" name="Oval 10"/>
            <p:cNvSpPr/>
            <p:nvPr/>
          </p:nvSpPr>
          <p:spPr>
            <a:xfrm>
              <a:off x="8588228" y="185907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2" name="Oval 11"/>
            <p:cNvSpPr/>
            <p:nvPr/>
          </p:nvSpPr>
          <p:spPr>
            <a:xfrm>
              <a:off x="7715697" y="1669827"/>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13" name="Straight Arrow Connector 12"/>
            <p:cNvCxnSpPr>
              <a:stCxn id="11" idx="2"/>
              <a:endCxn id="9" idx="5"/>
            </p:cNvCxnSpPr>
            <p:nvPr/>
          </p:nvCxnSpPr>
          <p:spPr>
            <a:xfrm flipH="1" flipV="1">
              <a:off x="8387367" y="1818440"/>
              <a:ext cx="200861" cy="130630"/>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0"/>
              <a:endCxn id="7" idx="4"/>
            </p:cNvCxnSpPr>
            <p:nvPr/>
          </p:nvCxnSpPr>
          <p:spPr>
            <a:xfrm flipH="1" flipV="1">
              <a:off x="8601507" y="1489758"/>
              <a:ext cx="77038" cy="369312"/>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1"/>
              <a:endCxn id="8" idx="5"/>
            </p:cNvCxnSpPr>
            <p:nvPr/>
          </p:nvCxnSpPr>
          <p:spPr>
            <a:xfrm flipH="1" flipV="1">
              <a:off x="8064146" y="1465073"/>
              <a:ext cx="195493" cy="226087"/>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4"/>
              <a:endCxn id="10" idx="6"/>
            </p:cNvCxnSpPr>
            <p:nvPr/>
          </p:nvCxnSpPr>
          <p:spPr>
            <a:xfrm flipH="1">
              <a:off x="8270029" y="2039070"/>
              <a:ext cx="408516" cy="107860"/>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5"/>
              <a:endCxn id="10" idx="2"/>
            </p:cNvCxnSpPr>
            <p:nvPr/>
          </p:nvCxnSpPr>
          <p:spPr>
            <a:xfrm>
              <a:off x="7869878" y="1823467"/>
              <a:ext cx="219517" cy="323463"/>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a:xfrm>
            <a:off x="7570807" y="2004054"/>
            <a:ext cx="602810" cy="238302"/>
          </a:xfrm>
          <a:prstGeom prst="straightConnector1">
            <a:avLst/>
          </a:prstGeom>
          <a:ln w="19050">
            <a:solidFill>
              <a:schemeClr val="accent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pic>
        <p:nvPicPr>
          <p:cNvPr id="22" name="Picture 10" descr="http://www.nersc.gov/assets/ImageGallery/Computational-Systems/_resampled/resizedimage250247-Magellan1.jpg"/>
          <p:cNvPicPr>
            <a:picLocks noChangeAspect="1" noChangeArrowheads="1"/>
          </p:cNvPicPr>
          <p:nvPr/>
        </p:nvPicPr>
        <p:blipFill>
          <a:blip r:embed="rId2"/>
          <a:srcRect/>
          <a:stretch>
            <a:fillRect/>
          </a:stretch>
        </p:blipFill>
        <p:spPr bwMode="auto">
          <a:xfrm>
            <a:off x="7812547" y="3217243"/>
            <a:ext cx="1089025" cy="1076325"/>
          </a:xfrm>
          <a:prstGeom prst="rect">
            <a:avLst/>
          </a:prstGeom>
          <a:noFill/>
          <a:ln w="9525">
            <a:noFill/>
            <a:miter lim="800000"/>
            <a:headEnd/>
            <a:tailEnd/>
          </a:ln>
        </p:spPr>
      </p:pic>
      <p:pic>
        <p:nvPicPr>
          <p:cNvPr id="23" name="Picture 10" descr="http://www.nersc.gov/assets/ImageGallery/Computational-Systems/_resampled/resizedimage250247-Magellan1.jpg"/>
          <p:cNvPicPr>
            <a:picLocks noChangeAspect="1" noChangeArrowheads="1"/>
          </p:cNvPicPr>
          <p:nvPr/>
        </p:nvPicPr>
        <p:blipFill>
          <a:blip r:embed="rId2"/>
          <a:srcRect/>
          <a:stretch>
            <a:fillRect/>
          </a:stretch>
        </p:blipFill>
        <p:spPr bwMode="auto">
          <a:xfrm>
            <a:off x="6641602" y="3217242"/>
            <a:ext cx="1089025" cy="1076325"/>
          </a:xfrm>
          <a:prstGeom prst="rect">
            <a:avLst/>
          </a:prstGeom>
          <a:noFill/>
          <a:ln w="9525">
            <a:noFill/>
            <a:miter lim="800000"/>
            <a:headEnd/>
            <a:tailEnd/>
          </a:ln>
        </p:spPr>
      </p:pic>
      <p:pic>
        <p:nvPicPr>
          <p:cNvPr id="24" name="Picture 23"/>
          <p:cNvPicPr>
            <a:picLocks noChangeAspect="1"/>
          </p:cNvPicPr>
          <p:nvPr/>
        </p:nvPicPr>
        <p:blipFill>
          <a:blip r:embed="rId3"/>
          <a:stretch>
            <a:fillRect/>
          </a:stretch>
        </p:blipFill>
        <p:spPr>
          <a:xfrm>
            <a:off x="7674896" y="4780694"/>
            <a:ext cx="1203393" cy="876967"/>
          </a:xfrm>
          <a:prstGeom prst="rect">
            <a:avLst/>
          </a:prstGeom>
          <a:ln w="25400">
            <a:solidFill>
              <a:srgbClr val="7889FB"/>
            </a:solidFill>
          </a:ln>
        </p:spPr>
      </p:pic>
      <p:sp>
        <p:nvSpPr>
          <p:cNvPr id="25" name="TextBox 24"/>
          <p:cNvSpPr txBox="1"/>
          <p:nvPr/>
        </p:nvSpPr>
        <p:spPr>
          <a:xfrm>
            <a:off x="7353882" y="5719864"/>
            <a:ext cx="1790117" cy="523220"/>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Credit:</a:t>
            </a:r>
            <a:r>
              <a:rPr lang="en-US"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hlinkClick r:id="rId4"/>
              </a:rPr>
              <a:t>http://nosql-database.org/</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4625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Excursus: Future Graph Processing Systems</a:t>
            </a:r>
          </a:p>
        </p:txBody>
      </p:sp>
      <p:sp>
        <p:nvSpPr>
          <p:cNvPr id="3" name="Content Placeholder 2"/>
          <p:cNvSpPr>
            <a:spLocks noGrp="1"/>
          </p:cNvSpPr>
          <p:nvPr>
            <p:ph idx="1"/>
          </p:nvPr>
        </p:nvSpPr>
        <p:spPr/>
        <p:txBody>
          <a:bodyPr/>
          <a:lstStyle/>
          <a:p>
            <a:r>
              <a:rPr lang="en-US" dirty="0"/>
              <a:t>Community Perspective</a:t>
            </a:r>
          </a:p>
          <a:p>
            <a:pPr lvl="1"/>
            <a:r>
              <a:rPr lang="en-US" dirty="0"/>
              <a:t>2019 </a:t>
            </a:r>
            <a:r>
              <a:rPr lang="en-US" dirty="0" err="1"/>
              <a:t>Dagstuhl</a:t>
            </a:r>
            <a:r>
              <a:rPr lang="en-US" dirty="0"/>
              <a:t> Seminar on Big Graph Processing Systems</a:t>
            </a:r>
          </a:p>
          <a:p>
            <a:pPr lvl="1"/>
            <a:r>
              <a:rPr lang="en-US" dirty="0"/>
              <a:t>Opportunities and challenges:</a:t>
            </a:r>
            <a:br>
              <a:rPr lang="en-US" dirty="0"/>
            </a:br>
            <a:r>
              <a:rPr lang="en-US" b="1" dirty="0">
                <a:solidFill>
                  <a:srgbClr val="7889FB"/>
                </a:solidFill>
              </a:rPr>
              <a:t>Abstractions</a:t>
            </a:r>
            <a:r>
              <a:rPr lang="en-US" dirty="0"/>
              <a:t>, </a:t>
            </a:r>
            <a:r>
              <a:rPr lang="en-US" b="1" dirty="0">
                <a:solidFill>
                  <a:srgbClr val="7889FB"/>
                </a:solidFill>
              </a:rPr>
              <a:t>Ecosystems</a:t>
            </a:r>
            <a:r>
              <a:rPr lang="en-US" dirty="0"/>
              <a:t>, and </a:t>
            </a:r>
            <a:r>
              <a:rPr lang="en-US" b="1" dirty="0">
                <a:solidFill>
                  <a:srgbClr val="7889FB"/>
                </a:solidFill>
              </a:rPr>
              <a:t>Performance</a:t>
            </a:r>
            <a:r>
              <a:rPr lang="en-US" dirty="0"/>
              <a:t> </a:t>
            </a:r>
          </a:p>
        </p:txBody>
      </p:sp>
      <p:sp>
        <p:nvSpPr>
          <p:cNvPr id="4" name="Text Placeholder 3"/>
          <p:cNvSpPr>
            <a:spLocks noGrp="1"/>
          </p:cNvSpPr>
          <p:nvPr>
            <p:ph type="body" sz="quarter" idx="14"/>
          </p:nvPr>
        </p:nvSpPr>
        <p:spPr/>
        <p:txBody>
          <a:bodyPr/>
          <a:lstStyle/>
          <a:p>
            <a:r>
              <a:rPr lang="en-US" dirty="0"/>
              <a:t>Graph Processing</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7171" y="1367095"/>
            <a:ext cx="1400783" cy="1050587"/>
          </a:xfrm>
          <a:prstGeom prst="rect">
            <a:avLst/>
          </a:prstGeom>
        </p:spPr>
      </p:pic>
      <p:sp>
        <p:nvSpPr>
          <p:cNvPr id="6" name="Rectangle 5"/>
          <p:cNvSpPr/>
          <p:nvPr/>
        </p:nvSpPr>
        <p:spPr>
          <a:xfrm>
            <a:off x="6400800" y="2211547"/>
            <a:ext cx="2645075" cy="738664"/>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Credit:</a:t>
            </a:r>
            <a:r>
              <a:rPr lang="en-US" sz="1400" dirty="0">
                <a:latin typeface="Calibri" panose="020F0502020204030204" pitchFamily="34" charset="0"/>
                <a:cs typeface="Calibri" panose="020F0502020204030204" pitchFamily="34" charset="0"/>
              </a:rPr>
              <a:t>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hlinkClick r:id="rId3"/>
              </a:rPr>
              <a:t>https://commons.wikimedia.org/</a:t>
            </a:r>
            <a:br>
              <a:rPr lang="en-US" sz="1400" dirty="0">
                <a:latin typeface="Calibri" panose="020F0502020204030204" pitchFamily="34" charset="0"/>
                <a:cs typeface="Calibri" panose="020F0502020204030204" pitchFamily="34" charset="0"/>
                <a:hlinkClick r:id="rId3"/>
              </a:rPr>
            </a:br>
            <a:r>
              <a:rPr lang="en-US" sz="1400" dirty="0">
                <a:latin typeface="Calibri" panose="020F0502020204030204" pitchFamily="34" charset="0"/>
                <a:cs typeface="Calibri" panose="020F0502020204030204" pitchFamily="34" charset="0"/>
                <a:hlinkClick r:id="rId3"/>
              </a:rPr>
              <a:t>wiki/File:Dagstuhl_DSC02285.jpg</a:t>
            </a:r>
            <a:r>
              <a:rPr lang="en-US" sz="1400" dirty="0">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4"/>
          <a:stretch>
            <a:fillRect/>
          </a:stretch>
        </p:blipFill>
        <p:spPr>
          <a:xfrm>
            <a:off x="374992" y="2815714"/>
            <a:ext cx="479579" cy="640080"/>
          </a:xfrm>
          <a:prstGeom prst="rect">
            <a:avLst/>
          </a:prstGeom>
          <a:ln w="25400">
            <a:solidFill>
              <a:srgbClr val="7889FB"/>
            </a:solidFill>
          </a:ln>
        </p:spPr>
      </p:pic>
      <p:pic>
        <p:nvPicPr>
          <p:cNvPr id="9" name="Picture 8"/>
          <p:cNvPicPr>
            <a:picLocks noChangeAspect="1"/>
          </p:cNvPicPr>
          <p:nvPr/>
        </p:nvPicPr>
        <p:blipFill rotWithShape="1">
          <a:blip r:embed="rId5"/>
          <a:srcRect l="594" t="1449"/>
          <a:stretch/>
        </p:blipFill>
        <p:spPr>
          <a:xfrm>
            <a:off x="1186770" y="3284868"/>
            <a:ext cx="7198468" cy="2977795"/>
          </a:xfrm>
          <a:prstGeom prst="rect">
            <a:avLst/>
          </a:prstGeom>
        </p:spPr>
      </p:pic>
      <p:sp>
        <p:nvSpPr>
          <p:cNvPr id="10" name="TextBox 9"/>
          <p:cNvSpPr txBox="1"/>
          <p:nvPr/>
        </p:nvSpPr>
        <p:spPr>
          <a:xfrm>
            <a:off x="982492" y="2756694"/>
            <a:ext cx="3044758"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Sherif</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Sakr</a:t>
            </a:r>
            <a:r>
              <a:rPr lang="en-US" sz="1400" dirty="0">
                <a:latin typeface="Calibri" panose="020F0502020204030204" pitchFamily="34" charset="0"/>
                <a:cs typeface="Calibri" panose="020F0502020204030204" pitchFamily="34" charset="0"/>
              </a:rPr>
              <a:t> et al: The future is big graphs: a community view on graph processing systems. </a:t>
            </a:r>
            <a:r>
              <a:rPr lang="en-US" sz="1400" b="1" dirty="0">
                <a:latin typeface="Calibri" panose="020F0502020204030204" pitchFamily="34" charset="0"/>
                <a:cs typeface="Calibri" panose="020F0502020204030204" pitchFamily="34" charset="0"/>
              </a:rPr>
              <a:t>CACM 64(9), 2021</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6865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Databases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0118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Motivation and Terminology</a:t>
            </a:r>
          </a:p>
        </p:txBody>
      </p:sp>
      <p:sp>
        <p:nvSpPr>
          <p:cNvPr id="6" name="Content Placeholder 5"/>
          <p:cNvSpPr>
            <a:spLocks noGrp="1"/>
          </p:cNvSpPr>
          <p:nvPr>
            <p:ph idx="1"/>
          </p:nvPr>
        </p:nvSpPr>
        <p:spPr/>
        <p:txBody>
          <a:bodyPr/>
          <a:lstStyle/>
          <a:p>
            <a:r>
              <a:rPr lang="en-US" dirty="0"/>
              <a:t>Ubiquitous Time Series</a:t>
            </a:r>
          </a:p>
          <a:p>
            <a:pPr lvl="1"/>
            <a:r>
              <a:rPr lang="en-US" b="1" dirty="0">
                <a:solidFill>
                  <a:srgbClr val="7889FB"/>
                </a:solidFill>
              </a:rPr>
              <a:t>Domains:</a:t>
            </a:r>
            <a:r>
              <a:rPr lang="en-US" dirty="0"/>
              <a:t> Internet-of-Things (</a:t>
            </a:r>
            <a:r>
              <a:rPr lang="en-US" dirty="0" err="1"/>
              <a:t>IoT</a:t>
            </a:r>
            <a:r>
              <a:rPr lang="en-US" dirty="0"/>
              <a:t>), sensor networks, smart production/planet, </a:t>
            </a:r>
            <a:br>
              <a:rPr lang="en-US" dirty="0"/>
            </a:br>
            <a:r>
              <a:rPr lang="en-US" dirty="0"/>
              <a:t>telemetry, stock trading, server/application metrics, event/log streams</a:t>
            </a:r>
          </a:p>
          <a:p>
            <a:pPr lvl="1"/>
            <a:r>
              <a:rPr lang="en-US" b="1" dirty="0">
                <a:solidFill>
                  <a:srgbClr val="7889FB"/>
                </a:solidFill>
              </a:rPr>
              <a:t>Applications: </a:t>
            </a:r>
            <a:r>
              <a:rPr lang="en-US" dirty="0"/>
              <a:t>monitoring, anomaly detection, time series forecasting</a:t>
            </a:r>
          </a:p>
          <a:p>
            <a:pPr lvl="1"/>
            <a:r>
              <a:rPr lang="en-US" dirty="0"/>
              <a:t>Dedicated storage and analysis techniques </a:t>
            </a:r>
            <a:r>
              <a:rPr lang="en-AT" dirty="0">
                <a:sym typeface="Wingdings" panose="05000000000000000000" pitchFamily="2" charset="2"/>
              </a:rPr>
              <a:t></a:t>
            </a:r>
            <a:r>
              <a:rPr lang="en-US" dirty="0">
                <a:sym typeface="Wingdings" panose="05000000000000000000" pitchFamily="2" charset="2"/>
              </a:rPr>
              <a:t> Specialized systems</a:t>
            </a:r>
            <a:endParaRPr lang="en-US" dirty="0"/>
          </a:p>
          <a:p>
            <a:pPr lvl="1"/>
            <a:endParaRPr lang="en-US" sz="700" dirty="0"/>
          </a:p>
          <a:p>
            <a:r>
              <a:rPr lang="en-US" dirty="0"/>
              <a:t>Terminology </a:t>
            </a:r>
          </a:p>
          <a:p>
            <a:pPr lvl="1"/>
            <a:r>
              <a:rPr lang="en-US" dirty="0"/>
              <a:t>Time series X is a sequence of data </a:t>
            </a:r>
            <a:br>
              <a:rPr lang="en-US" dirty="0"/>
            </a:br>
            <a:r>
              <a:rPr lang="en-US" dirty="0"/>
              <a:t>points x</a:t>
            </a:r>
            <a:r>
              <a:rPr lang="en-US" baseline="-25000" dirty="0"/>
              <a:t>i</a:t>
            </a:r>
            <a:r>
              <a:rPr lang="en-US" dirty="0"/>
              <a:t> for a specific measurement </a:t>
            </a:r>
            <a:br>
              <a:rPr lang="en-US" dirty="0"/>
            </a:br>
            <a:r>
              <a:rPr lang="en-US" dirty="0"/>
              <a:t>identity (e.g., sensor) and time granularity </a:t>
            </a:r>
          </a:p>
          <a:p>
            <a:pPr lvl="1"/>
            <a:r>
              <a:rPr lang="en-US" b="1" dirty="0">
                <a:solidFill>
                  <a:schemeClr val="accent1"/>
                </a:solidFill>
              </a:rPr>
              <a:t>Regular</a:t>
            </a:r>
            <a:r>
              <a:rPr lang="en-US" dirty="0"/>
              <a:t> (equidistant) time series (x</a:t>
            </a:r>
            <a:r>
              <a:rPr lang="en-US" baseline="-25000" dirty="0"/>
              <a:t>i</a:t>
            </a:r>
            <a:r>
              <a:rPr lang="en-US" dirty="0"/>
              <a:t>) </a:t>
            </a:r>
            <a:br>
              <a:rPr lang="en-US" dirty="0"/>
            </a:br>
            <a:r>
              <a:rPr lang="en-US" dirty="0"/>
              <a:t>vs </a:t>
            </a:r>
            <a:r>
              <a:rPr lang="en-US" b="1" dirty="0">
                <a:solidFill>
                  <a:schemeClr val="accent1"/>
                </a:solidFill>
              </a:rPr>
              <a:t>irregular</a:t>
            </a:r>
            <a:r>
              <a:rPr lang="en-US" dirty="0"/>
              <a:t> time series (</a:t>
            </a:r>
            <a:r>
              <a:rPr lang="en-US" dirty="0" err="1"/>
              <a:t>t</a:t>
            </a:r>
            <a:r>
              <a:rPr lang="en-US" baseline="-25000" dirty="0" err="1"/>
              <a:t>i</a:t>
            </a:r>
            <a:r>
              <a:rPr lang="en-US" dirty="0"/>
              <a:t>, x</a:t>
            </a:r>
            <a:r>
              <a:rPr lang="en-US" baseline="-25000" dirty="0"/>
              <a:t>i</a:t>
            </a:r>
            <a:r>
              <a:rPr lang="en-US" dirty="0"/>
              <a:t>)  </a:t>
            </a:r>
          </a:p>
          <a:p>
            <a:endParaRPr lang="en-US" dirty="0"/>
          </a:p>
        </p:txBody>
      </p:sp>
      <p:sp>
        <p:nvSpPr>
          <p:cNvPr id="7" name="Text Placeholder 6"/>
          <p:cNvSpPr>
            <a:spLocks noGrp="1"/>
          </p:cNvSpPr>
          <p:nvPr>
            <p:ph type="body" sz="quarter" idx="14"/>
          </p:nvPr>
        </p:nvSpPr>
        <p:spPr/>
        <p:txBody>
          <a:bodyPr>
            <a:normAutofit lnSpcReduction="10000"/>
          </a:bodyPr>
          <a:lstStyle/>
          <a:p>
            <a:r>
              <a:rPr lang="en-US" dirty="0"/>
              <a:t>Time Series Databases</a:t>
            </a:r>
          </a:p>
        </p:txBody>
      </p:sp>
      <p:pic>
        <p:nvPicPr>
          <p:cNvPr id="3" name="Picture 2"/>
          <p:cNvPicPr>
            <a:picLocks noChangeAspect="1"/>
          </p:cNvPicPr>
          <p:nvPr/>
        </p:nvPicPr>
        <p:blipFill>
          <a:blip r:embed="rId3"/>
          <a:stretch>
            <a:fillRect/>
          </a:stretch>
        </p:blipFill>
        <p:spPr>
          <a:xfrm>
            <a:off x="1409100" y="5162621"/>
            <a:ext cx="969421" cy="96942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032" y="5150177"/>
            <a:ext cx="1726963" cy="970334"/>
          </a:xfrm>
          <a:prstGeom prst="rect">
            <a:avLst/>
          </a:prstGeom>
        </p:spPr>
      </p:pic>
      <p:pic>
        <p:nvPicPr>
          <p:cNvPr id="9" name="Picture 8"/>
          <p:cNvPicPr>
            <a:picLocks noChangeAspect="1"/>
          </p:cNvPicPr>
          <p:nvPr/>
        </p:nvPicPr>
        <p:blipFill>
          <a:blip r:embed="rId5"/>
          <a:stretch>
            <a:fillRect/>
          </a:stretch>
        </p:blipFill>
        <p:spPr>
          <a:xfrm>
            <a:off x="331962" y="5160042"/>
            <a:ext cx="1011764" cy="972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6506" y="5148511"/>
            <a:ext cx="1461655" cy="972000"/>
          </a:xfrm>
          <a:prstGeom prst="rect">
            <a:avLst/>
          </a:prstGeom>
        </p:spPr>
      </p:pic>
      <p:pic>
        <p:nvPicPr>
          <p:cNvPr id="12" name="Picture 11"/>
          <p:cNvPicPr>
            <a:picLocks noChangeAspect="1"/>
          </p:cNvPicPr>
          <p:nvPr/>
        </p:nvPicPr>
        <p:blipFill>
          <a:blip r:embed="rId7"/>
          <a:stretch>
            <a:fillRect/>
          </a:stretch>
        </p:blipFill>
        <p:spPr>
          <a:xfrm>
            <a:off x="5778672" y="5150177"/>
            <a:ext cx="1296000" cy="972000"/>
          </a:xfrm>
          <a:prstGeom prst="rect">
            <a:avLst/>
          </a:prstGeom>
        </p:spPr>
      </p:pic>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t="13882" b="14323"/>
          <a:stretch/>
        </p:blipFill>
        <p:spPr>
          <a:xfrm>
            <a:off x="7145183" y="5162621"/>
            <a:ext cx="1805142" cy="972000"/>
          </a:xfrm>
          <a:prstGeom prst="rect">
            <a:avLst/>
          </a:prstGeom>
        </p:spPr>
      </p:pic>
      <p:grpSp>
        <p:nvGrpSpPr>
          <p:cNvPr id="42" name="Group 41"/>
          <p:cNvGrpSpPr/>
          <p:nvPr/>
        </p:nvGrpSpPr>
        <p:grpSpPr>
          <a:xfrm>
            <a:off x="5601158" y="3626038"/>
            <a:ext cx="3021698" cy="194556"/>
            <a:chOff x="5601158" y="3626038"/>
            <a:chExt cx="3021698" cy="194556"/>
          </a:xfrm>
        </p:grpSpPr>
        <p:cxnSp>
          <p:nvCxnSpPr>
            <p:cNvPr id="16" name="Straight Arrow Connector 15"/>
            <p:cNvCxnSpPr/>
            <p:nvPr/>
          </p:nvCxnSpPr>
          <p:spPr>
            <a:xfrm>
              <a:off x="5601158" y="3720866"/>
              <a:ext cx="3021698" cy="0"/>
            </a:xfrm>
            <a:prstGeom prst="straightConnector1">
              <a:avLst/>
            </a:prstGeom>
            <a:ln w="19050">
              <a:solidFill>
                <a:schemeClr val="accent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778672" y="3630866"/>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Oval 19"/>
            <p:cNvSpPr/>
            <p:nvPr/>
          </p:nvSpPr>
          <p:spPr>
            <a:xfrm>
              <a:off x="6164536" y="3637351"/>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 name="Oval 20"/>
            <p:cNvSpPr/>
            <p:nvPr/>
          </p:nvSpPr>
          <p:spPr>
            <a:xfrm>
              <a:off x="6550402" y="3640594"/>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2" name="Oval 21"/>
            <p:cNvSpPr/>
            <p:nvPr/>
          </p:nvSpPr>
          <p:spPr>
            <a:xfrm>
              <a:off x="6936003" y="3635766"/>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3" name="Oval 22"/>
            <p:cNvSpPr/>
            <p:nvPr/>
          </p:nvSpPr>
          <p:spPr>
            <a:xfrm>
              <a:off x="7321868" y="3632523"/>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4" name="Oval 23"/>
            <p:cNvSpPr/>
            <p:nvPr/>
          </p:nvSpPr>
          <p:spPr>
            <a:xfrm>
              <a:off x="7707731" y="3626038"/>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 name="Oval 29"/>
            <p:cNvSpPr/>
            <p:nvPr/>
          </p:nvSpPr>
          <p:spPr>
            <a:xfrm>
              <a:off x="8093595" y="3632522"/>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43" name="Group 42"/>
          <p:cNvGrpSpPr/>
          <p:nvPr/>
        </p:nvGrpSpPr>
        <p:grpSpPr>
          <a:xfrm>
            <a:off x="5607643" y="4347471"/>
            <a:ext cx="3021698" cy="199454"/>
            <a:chOff x="5607643" y="4347471"/>
            <a:chExt cx="3021698" cy="199454"/>
          </a:xfrm>
        </p:grpSpPr>
        <p:cxnSp>
          <p:nvCxnSpPr>
            <p:cNvPr id="18" name="Straight Arrow Connector 17"/>
            <p:cNvCxnSpPr/>
            <p:nvPr/>
          </p:nvCxnSpPr>
          <p:spPr>
            <a:xfrm>
              <a:off x="5607643" y="4437471"/>
              <a:ext cx="3021698" cy="0"/>
            </a:xfrm>
            <a:prstGeom prst="straightConnector1">
              <a:avLst/>
            </a:prstGeom>
            <a:ln w="19050">
              <a:solidFill>
                <a:schemeClr val="accent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775428" y="4347471"/>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3" name="Oval 32"/>
            <p:cNvSpPr/>
            <p:nvPr/>
          </p:nvSpPr>
          <p:spPr>
            <a:xfrm>
              <a:off x="6375304" y="4353956"/>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4" name="Oval 33"/>
            <p:cNvSpPr/>
            <p:nvPr/>
          </p:nvSpPr>
          <p:spPr>
            <a:xfrm>
              <a:off x="6615256" y="4360440"/>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5" name="Oval 34"/>
            <p:cNvSpPr/>
            <p:nvPr/>
          </p:nvSpPr>
          <p:spPr>
            <a:xfrm>
              <a:off x="6933026" y="4366925"/>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Oval 35"/>
            <p:cNvSpPr/>
            <p:nvPr/>
          </p:nvSpPr>
          <p:spPr>
            <a:xfrm>
              <a:off x="7669087" y="4353954"/>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Oval 36"/>
            <p:cNvSpPr/>
            <p:nvPr/>
          </p:nvSpPr>
          <p:spPr>
            <a:xfrm>
              <a:off x="7889580" y="4360438"/>
              <a:ext cx="180634" cy="180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sp>
        <p:nvSpPr>
          <p:cNvPr id="38" name="TextBox 37"/>
          <p:cNvSpPr txBox="1"/>
          <p:nvPr/>
        </p:nvSpPr>
        <p:spPr>
          <a:xfrm>
            <a:off x="5956062" y="3723316"/>
            <a:ext cx="208474"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1s</a:t>
            </a:r>
          </a:p>
        </p:txBody>
      </p:sp>
      <p:sp>
        <p:nvSpPr>
          <p:cNvPr id="39" name="TextBox 38"/>
          <p:cNvSpPr txBox="1"/>
          <p:nvPr/>
        </p:nvSpPr>
        <p:spPr>
          <a:xfrm>
            <a:off x="6332199" y="3720073"/>
            <a:ext cx="208474"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1s</a:t>
            </a:r>
          </a:p>
        </p:txBody>
      </p:sp>
      <p:sp>
        <p:nvSpPr>
          <p:cNvPr id="40" name="TextBox 39"/>
          <p:cNvSpPr txBox="1"/>
          <p:nvPr/>
        </p:nvSpPr>
        <p:spPr>
          <a:xfrm>
            <a:off x="7502502" y="3219855"/>
            <a:ext cx="1120354"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regular</a:t>
            </a:r>
          </a:p>
        </p:txBody>
      </p:sp>
      <p:sp>
        <p:nvSpPr>
          <p:cNvPr id="41" name="TextBox 40"/>
          <p:cNvSpPr txBox="1"/>
          <p:nvPr/>
        </p:nvSpPr>
        <p:spPr>
          <a:xfrm>
            <a:off x="7499258" y="4520122"/>
            <a:ext cx="1120354"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irregular</a:t>
            </a:r>
          </a:p>
        </p:txBody>
      </p:sp>
    </p:spTree>
    <p:extLst>
      <p:ext uri="{BB962C8B-B14F-4D97-AF65-F5344CB8AC3E}">
        <p14:creationId xmlns:p14="http://schemas.microsoft.com/office/powerpoint/2010/main" val="247354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InfluxDB</a:t>
            </a:r>
            <a:endParaRPr lang="en-US" dirty="0"/>
          </a:p>
        </p:txBody>
      </p:sp>
      <p:sp>
        <p:nvSpPr>
          <p:cNvPr id="3" name="Content Placeholder 2"/>
          <p:cNvSpPr>
            <a:spLocks noGrp="1"/>
          </p:cNvSpPr>
          <p:nvPr>
            <p:ph idx="1"/>
          </p:nvPr>
        </p:nvSpPr>
        <p:spPr/>
        <p:txBody>
          <a:bodyPr/>
          <a:lstStyle/>
          <a:p>
            <a:r>
              <a:rPr lang="en-US" dirty="0"/>
              <a:t>Input Data</a:t>
            </a:r>
          </a:p>
          <a:p>
            <a:pPr marL="457200" lvl="1" indent="0">
              <a:buNone/>
            </a:pPr>
            <a:endParaRPr lang="en-US" dirty="0"/>
          </a:p>
          <a:p>
            <a:r>
              <a:rPr lang="en-US" dirty="0"/>
              <a:t>System Architecture </a:t>
            </a:r>
          </a:p>
          <a:p>
            <a:pPr lvl="1"/>
            <a:r>
              <a:rPr lang="en-US" dirty="0"/>
              <a:t>Written in Go, originally </a:t>
            </a:r>
            <a:r>
              <a:rPr lang="en-US" b="1" dirty="0">
                <a:solidFill>
                  <a:schemeClr val="accent1"/>
                </a:solidFill>
              </a:rPr>
              <a:t>key-value store</a:t>
            </a:r>
            <a:r>
              <a:rPr lang="en-US" dirty="0"/>
              <a:t>, now </a:t>
            </a:r>
            <a:r>
              <a:rPr lang="en-US" b="1" dirty="0">
                <a:solidFill>
                  <a:srgbClr val="7889FB"/>
                </a:solidFill>
              </a:rPr>
              <a:t>dedicated storage engine</a:t>
            </a:r>
          </a:p>
          <a:p>
            <a:pPr lvl="1"/>
            <a:r>
              <a:rPr lang="en-US" b="1" dirty="0">
                <a:solidFill>
                  <a:srgbClr val="7889FB"/>
                </a:solidFill>
              </a:rPr>
              <a:t>Time Structured Merge Tree (TSM)</a:t>
            </a:r>
            <a:r>
              <a:rPr lang="en-US" dirty="0"/>
              <a:t>, similar to LSM</a:t>
            </a:r>
          </a:p>
          <a:p>
            <a:pPr lvl="1"/>
            <a:r>
              <a:rPr lang="en-US" dirty="0"/>
              <a:t>Organized in shards, TSM indexes and inverted index for reads</a:t>
            </a:r>
          </a:p>
        </p:txBody>
      </p:sp>
      <p:sp>
        <p:nvSpPr>
          <p:cNvPr id="4" name="Text Placeholder 3"/>
          <p:cNvSpPr>
            <a:spLocks noGrp="1"/>
          </p:cNvSpPr>
          <p:nvPr>
            <p:ph type="body" sz="quarter" idx="14"/>
          </p:nvPr>
        </p:nvSpPr>
        <p:spPr/>
        <p:txBody>
          <a:bodyPr>
            <a:normAutofit lnSpcReduction="10000"/>
          </a:bodyPr>
          <a:lstStyle/>
          <a:p>
            <a:r>
              <a:rPr lang="en-US" dirty="0"/>
              <a:t>Time Series Databases</a:t>
            </a:r>
          </a:p>
          <a:p>
            <a:endParaRPr lang="en-US" dirty="0"/>
          </a:p>
        </p:txBody>
      </p:sp>
      <p:sp>
        <p:nvSpPr>
          <p:cNvPr id="5" name="Rectangle 4"/>
          <p:cNvSpPr/>
          <p:nvPr/>
        </p:nvSpPr>
        <p:spPr>
          <a:xfrm>
            <a:off x="1429966" y="3954958"/>
            <a:ext cx="946826" cy="4708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WAL</a:t>
            </a:r>
          </a:p>
        </p:txBody>
      </p:sp>
      <p:sp>
        <p:nvSpPr>
          <p:cNvPr id="6" name="Rectangle 5"/>
          <p:cNvSpPr/>
          <p:nvPr/>
        </p:nvSpPr>
        <p:spPr>
          <a:xfrm>
            <a:off x="1426723" y="4715961"/>
            <a:ext cx="946826" cy="564135"/>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In-Mem</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Index</a:t>
            </a:r>
          </a:p>
        </p:txBody>
      </p:sp>
      <p:sp>
        <p:nvSpPr>
          <p:cNvPr id="7" name="TextBox 6"/>
          <p:cNvSpPr txBox="1"/>
          <p:nvPr/>
        </p:nvSpPr>
        <p:spPr>
          <a:xfrm>
            <a:off x="243192" y="4005543"/>
            <a:ext cx="778213"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Write</a:t>
            </a:r>
          </a:p>
        </p:txBody>
      </p:sp>
      <p:sp>
        <p:nvSpPr>
          <p:cNvPr id="8" name="Rectangle 7"/>
          <p:cNvSpPr/>
          <p:nvPr/>
        </p:nvSpPr>
        <p:spPr>
          <a:xfrm>
            <a:off x="2376790" y="5510387"/>
            <a:ext cx="946826" cy="5641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TSM Indexes</a:t>
            </a:r>
          </a:p>
        </p:txBody>
      </p:sp>
      <p:cxnSp>
        <p:nvCxnSpPr>
          <p:cNvPr id="9" name="Straight Arrow Connector 8"/>
          <p:cNvCxnSpPr>
            <a:stCxn id="7" idx="3"/>
            <a:endCxn id="5" idx="1"/>
          </p:cNvCxnSpPr>
          <p:nvPr/>
        </p:nvCxnSpPr>
        <p:spPr>
          <a:xfrm>
            <a:off x="1021405" y="4190209"/>
            <a:ext cx="408561" cy="159"/>
          </a:xfrm>
          <a:prstGeom prst="straightConnector1">
            <a:avLst/>
          </a:prstGeom>
          <a:ln w="19050">
            <a:solidFill>
              <a:schemeClr val="accent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6" idx="1"/>
          </p:cNvCxnSpPr>
          <p:nvPr/>
        </p:nvCxnSpPr>
        <p:spPr>
          <a:xfrm>
            <a:off x="1021405" y="4190209"/>
            <a:ext cx="405318" cy="807820"/>
          </a:xfrm>
          <a:prstGeom prst="straightConnector1">
            <a:avLst/>
          </a:prstGeom>
          <a:ln w="19050">
            <a:solidFill>
              <a:schemeClr val="accent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a:endCxn id="8" idx="1"/>
          </p:cNvCxnSpPr>
          <p:nvPr/>
        </p:nvCxnSpPr>
        <p:spPr>
          <a:xfrm>
            <a:off x="1900136" y="5280096"/>
            <a:ext cx="476654" cy="512359"/>
          </a:xfrm>
          <a:prstGeom prst="straightConnector1">
            <a:avLst/>
          </a:prstGeom>
          <a:ln w="19050">
            <a:solidFill>
              <a:schemeClr val="accent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8" name="Flowchart: Sequential Access Storage 17"/>
          <p:cNvSpPr/>
          <p:nvPr/>
        </p:nvSpPr>
        <p:spPr>
          <a:xfrm>
            <a:off x="3323616" y="3956368"/>
            <a:ext cx="475777" cy="479137"/>
          </a:xfrm>
          <a:prstGeom prst="flowChartMagneticTap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latin typeface="Calibri" panose="020F0502020204030204" pitchFamily="34" charset="0"/>
              <a:cs typeface="Calibri" panose="020F0502020204030204" pitchFamily="34" charset="0"/>
            </a:endParaRPr>
          </a:p>
        </p:txBody>
      </p:sp>
      <p:cxnSp>
        <p:nvCxnSpPr>
          <p:cNvPr id="19" name="Straight Arrow Connector 18"/>
          <p:cNvCxnSpPr>
            <a:stCxn id="5" idx="3"/>
            <a:endCxn id="18" idx="1"/>
          </p:cNvCxnSpPr>
          <p:nvPr/>
        </p:nvCxnSpPr>
        <p:spPr>
          <a:xfrm>
            <a:off x="2376792" y="4190368"/>
            <a:ext cx="946824" cy="5569"/>
          </a:xfrm>
          <a:prstGeom prst="straightConnector1">
            <a:avLst/>
          </a:prstGeom>
          <a:ln w="19050">
            <a:solidFill>
              <a:schemeClr val="accent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56813" y="3511686"/>
            <a:ext cx="1299387"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append-only</a:t>
            </a:r>
          </a:p>
          <a:p>
            <a:pPr algn="ctr"/>
            <a:r>
              <a:rPr lang="en-US" dirty="0" err="1">
                <a:latin typeface="Calibri" panose="020F0502020204030204" pitchFamily="34" charset="0"/>
                <a:cs typeface="Calibri" panose="020F0502020204030204" pitchFamily="34" charset="0"/>
              </a:rPr>
              <a:t>fsync</a:t>
            </a:r>
            <a:endParaRPr lang="en-US" dirty="0">
              <a:latin typeface="Calibri" panose="020F0502020204030204" pitchFamily="34" charset="0"/>
              <a:cs typeface="Calibri" panose="020F0502020204030204" pitchFamily="34" charset="0"/>
            </a:endParaRPr>
          </a:p>
        </p:txBody>
      </p:sp>
      <p:sp>
        <p:nvSpPr>
          <p:cNvPr id="23" name="TextBox 22"/>
          <p:cNvSpPr txBox="1"/>
          <p:nvPr/>
        </p:nvSpPr>
        <p:spPr>
          <a:xfrm>
            <a:off x="2389759" y="4714674"/>
            <a:ext cx="1180292"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periodic flushes</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128" y="829034"/>
            <a:ext cx="1552197" cy="406909"/>
          </a:xfrm>
          <a:prstGeom prst="rect">
            <a:avLst/>
          </a:prstGeom>
        </p:spPr>
      </p:pic>
      <p:sp>
        <p:nvSpPr>
          <p:cNvPr id="25" name="TextBox 24"/>
          <p:cNvSpPr txBox="1"/>
          <p:nvPr/>
        </p:nvSpPr>
        <p:spPr>
          <a:xfrm>
            <a:off x="2480552" y="1324028"/>
            <a:ext cx="4270444" cy="584775"/>
          </a:xfrm>
          <a:prstGeom prst="rect">
            <a:avLst/>
          </a:prstGeom>
          <a:noFill/>
        </p:spPr>
        <p:txBody>
          <a:bodyPr wrap="square" lIns="0" rIns="0" rtlCol="0">
            <a:spAutoFit/>
          </a:bodyPr>
          <a:lstStyle/>
          <a:p>
            <a:r>
              <a:rPr lang="en-US" sz="1600" b="1" i="1" dirty="0" err="1">
                <a:latin typeface="Consolas" panose="020B0609020204030204" pitchFamily="49" charset="0"/>
                <a:cs typeface="Calibri" panose="020F0502020204030204" pitchFamily="34" charset="0"/>
              </a:rPr>
              <a:t>cpu,</a:t>
            </a:r>
            <a:r>
              <a:rPr lang="en-US" sz="1600" b="1" dirty="0" err="1">
                <a:solidFill>
                  <a:srgbClr val="7889FB"/>
                </a:solidFill>
                <a:latin typeface="Consolas" panose="020B0609020204030204" pitchFamily="49" charset="0"/>
                <a:cs typeface="Calibri" panose="020F0502020204030204" pitchFamily="34" charset="0"/>
              </a:rPr>
              <a:t>region</a:t>
            </a:r>
            <a:r>
              <a:rPr lang="en-US" sz="1600" b="1" dirty="0">
                <a:solidFill>
                  <a:srgbClr val="7889FB"/>
                </a:solidFill>
                <a:latin typeface="Consolas" panose="020B0609020204030204" pitchFamily="49" charset="0"/>
                <a:cs typeface="Calibri" panose="020F0502020204030204" pitchFamily="34" charset="0"/>
              </a:rPr>
              <a:t>=</a:t>
            </a:r>
            <a:r>
              <a:rPr lang="en-US" sz="1600" b="1" dirty="0" err="1">
                <a:solidFill>
                  <a:srgbClr val="7889FB"/>
                </a:solidFill>
                <a:latin typeface="Consolas" panose="020B0609020204030204" pitchFamily="49" charset="0"/>
                <a:cs typeface="Calibri" panose="020F0502020204030204" pitchFamily="34" charset="0"/>
              </a:rPr>
              <a:t>west,host</a:t>
            </a:r>
            <a:r>
              <a:rPr lang="en-US" sz="1600" b="1" dirty="0">
                <a:solidFill>
                  <a:srgbClr val="7889FB"/>
                </a:solidFill>
                <a:latin typeface="Consolas" panose="020B0609020204030204" pitchFamily="49" charset="0"/>
                <a:cs typeface="Calibri" panose="020F0502020204030204" pitchFamily="34" charset="0"/>
              </a:rPr>
              <a:t>=A</a:t>
            </a:r>
            <a:r>
              <a:rPr lang="en-US" sz="1600" dirty="0">
                <a:latin typeface="Consolas" panose="020B0609020204030204" pitchFamily="49" charset="0"/>
                <a:cs typeface="Calibri" panose="020F0502020204030204" pitchFamily="34" charset="0"/>
              </a:rPr>
              <a:t>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  user=85,sys=2,idle=10 </a:t>
            </a:r>
            <a:r>
              <a:rPr lang="en-US" sz="1600" b="1" dirty="0">
                <a:solidFill>
                  <a:schemeClr val="accent1"/>
                </a:solidFill>
                <a:latin typeface="Consolas" panose="020B0609020204030204" pitchFamily="49" charset="0"/>
                <a:cs typeface="Calibri" panose="020F0502020204030204" pitchFamily="34" charset="0"/>
              </a:rPr>
              <a:t>1443782126</a:t>
            </a:r>
          </a:p>
        </p:txBody>
      </p:sp>
      <p:sp>
        <p:nvSpPr>
          <p:cNvPr id="26" name="TextBox 25"/>
          <p:cNvSpPr txBox="1"/>
          <p:nvPr/>
        </p:nvSpPr>
        <p:spPr>
          <a:xfrm>
            <a:off x="7088220" y="1261559"/>
            <a:ext cx="1822316"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[Paul Dix: </a:t>
            </a:r>
            <a:r>
              <a:rPr lang="en-US" sz="1400" dirty="0" err="1">
                <a:latin typeface="Calibri" panose="020F0502020204030204" pitchFamily="34" charset="0"/>
                <a:cs typeface="Calibri" panose="020F0502020204030204" pitchFamily="34" charset="0"/>
              </a:rPr>
              <a:t>InfluxDB</a:t>
            </a:r>
            <a:r>
              <a:rPr lang="en-US" sz="1400" dirty="0">
                <a:latin typeface="Calibri" panose="020F0502020204030204" pitchFamily="34" charset="0"/>
                <a:cs typeface="Calibri" panose="020F0502020204030204" pitchFamily="34" charset="0"/>
              </a:rPr>
              <a:t> Storage Engine Internals, CMU Seminar, 09/2017]</a:t>
            </a:r>
          </a:p>
        </p:txBody>
      </p:sp>
      <p:sp>
        <p:nvSpPr>
          <p:cNvPr id="27" name="Isosceles Triangle 26"/>
          <p:cNvSpPr/>
          <p:nvPr/>
        </p:nvSpPr>
        <p:spPr>
          <a:xfrm>
            <a:off x="3929974" y="5792455"/>
            <a:ext cx="379379" cy="282067"/>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8" name="Isosceles Triangle 27"/>
          <p:cNvSpPr/>
          <p:nvPr/>
        </p:nvSpPr>
        <p:spPr>
          <a:xfrm>
            <a:off x="4345023" y="5789212"/>
            <a:ext cx="379379" cy="282067"/>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Isosceles Triangle 30"/>
          <p:cNvSpPr/>
          <p:nvPr/>
        </p:nvSpPr>
        <p:spPr>
          <a:xfrm>
            <a:off x="4789254" y="5642043"/>
            <a:ext cx="423468" cy="42599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2" name="Isosceles Triangle 31"/>
          <p:cNvSpPr/>
          <p:nvPr/>
        </p:nvSpPr>
        <p:spPr>
          <a:xfrm>
            <a:off x="5262669" y="5638800"/>
            <a:ext cx="423468" cy="42599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3" name="Isosceles Triangle 32"/>
          <p:cNvSpPr/>
          <p:nvPr/>
        </p:nvSpPr>
        <p:spPr>
          <a:xfrm>
            <a:off x="5745812" y="5510388"/>
            <a:ext cx="531778" cy="541436"/>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4" name="TextBox 33"/>
          <p:cNvSpPr txBox="1"/>
          <p:nvPr/>
        </p:nvSpPr>
        <p:spPr>
          <a:xfrm>
            <a:off x="3660838" y="4886529"/>
            <a:ext cx="1815831"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compaction &amp; compression</a:t>
            </a:r>
          </a:p>
        </p:txBody>
      </p:sp>
      <p:sp>
        <p:nvSpPr>
          <p:cNvPr id="35" name="TextBox 34"/>
          <p:cNvSpPr txBox="1"/>
          <p:nvPr/>
        </p:nvSpPr>
        <p:spPr>
          <a:xfrm>
            <a:off x="6536986" y="5194571"/>
            <a:ext cx="2226633" cy="923330"/>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periodic drop of shards (files) according to retention policy</a:t>
            </a:r>
          </a:p>
        </p:txBody>
      </p:sp>
      <p:sp>
        <p:nvSpPr>
          <p:cNvPr id="36" name="TextBox 35"/>
          <p:cNvSpPr txBox="1"/>
          <p:nvPr/>
        </p:nvSpPr>
        <p:spPr>
          <a:xfrm>
            <a:off x="4730887" y="3501959"/>
            <a:ext cx="3974365" cy="646331"/>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Index per TSM file:</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Header | </a:t>
            </a:r>
            <a:r>
              <a:rPr lang="en-US" b="1" dirty="0">
                <a:solidFill>
                  <a:schemeClr val="accent1"/>
                </a:solidFill>
                <a:latin typeface="Calibri" panose="020F0502020204030204" pitchFamily="34" charset="0"/>
                <a:cs typeface="Calibri" panose="020F0502020204030204" pitchFamily="34" charset="0"/>
              </a:rPr>
              <a:t>Blocks </a:t>
            </a:r>
            <a:r>
              <a:rPr lang="en-US" dirty="0">
                <a:latin typeface="Calibri" panose="020F0502020204030204" pitchFamily="34" charset="0"/>
                <a:cs typeface="Calibri" panose="020F0502020204030204" pitchFamily="34" charset="0"/>
              </a:rPr>
              <a:t>| Index | Footer</a:t>
            </a:r>
          </a:p>
        </p:txBody>
      </p:sp>
      <p:sp>
        <p:nvSpPr>
          <p:cNvPr id="37" name="TextBox 36"/>
          <p:cNvSpPr txBox="1"/>
          <p:nvPr/>
        </p:nvSpPr>
        <p:spPr>
          <a:xfrm>
            <a:off x="4516875" y="4208835"/>
            <a:ext cx="4399144" cy="369332"/>
          </a:xfrm>
          <a:prstGeom prst="rect">
            <a:avLst/>
          </a:prstGeom>
          <a:noFill/>
        </p:spPr>
        <p:txBody>
          <a:bodyPr wrap="square" lIns="0" rIns="0" rtlCol="0">
            <a:spAutoFit/>
          </a:bodyPr>
          <a:lstStyle/>
          <a:p>
            <a:pPr algn="ctr"/>
            <a:r>
              <a:rPr lang="en-US" dirty="0" err="1">
                <a:latin typeface="Calibri" panose="020F0502020204030204" pitchFamily="34" charset="0"/>
                <a:cs typeface="Calibri" panose="020F0502020204030204" pitchFamily="34" charset="0"/>
              </a:rPr>
              <a:t>KeyLen</a:t>
            </a:r>
            <a:r>
              <a:rPr lang="en-US" dirty="0">
                <a:latin typeface="Calibri" panose="020F0502020204030204" pitchFamily="34" charset="0"/>
                <a:cs typeface="Calibri" panose="020F0502020204030204" pitchFamily="34" charset="0"/>
              </a:rPr>
              <a:t> | Key | Type | Min T | Max T| Off | </a:t>
            </a:r>
            <a:r>
              <a:rPr lang="en-AT"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cxnSp>
        <p:nvCxnSpPr>
          <p:cNvPr id="38" name="Straight Arrow Connector 37"/>
          <p:cNvCxnSpPr/>
          <p:nvPr/>
        </p:nvCxnSpPr>
        <p:spPr>
          <a:xfrm flipV="1">
            <a:off x="4656307" y="4063911"/>
            <a:ext cx="2143325" cy="183836"/>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7496781" y="4070396"/>
            <a:ext cx="1335932" cy="187079"/>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494823" y="1884290"/>
            <a:ext cx="1197806" cy="369332"/>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Time</a:t>
            </a:r>
          </a:p>
        </p:txBody>
      </p:sp>
      <p:sp>
        <p:nvSpPr>
          <p:cNvPr id="44" name="TextBox 43"/>
          <p:cNvSpPr txBox="1"/>
          <p:nvPr/>
        </p:nvSpPr>
        <p:spPr>
          <a:xfrm>
            <a:off x="3565500" y="1881047"/>
            <a:ext cx="1760708"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Fields (values)</a:t>
            </a:r>
          </a:p>
        </p:txBody>
      </p:sp>
      <p:sp>
        <p:nvSpPr>
          <p:cNvPr id="45" name="TextBox 44"/>
          <p:cNvSpPr txBox="1"/>
          <p:nvPr/>
        </p:nvSpPr>
        <p:spPr>
          <a:xfrm>
            <a:off x="3961091" y="963403"/>
            <a:ext cx="1515578"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Measurement</a:t>
            </a:r>
          </a:p>
        </p:txBody>
      </p:sp>
      <p:sp>
        <p:nvSpPr>
          <p:cNvPr id="46" name="TextBox 45"/>
          <p:cNvSpPr txBox="1"/>
          <p:nvPr/>
        </p:nvSpPr>
        <p:spPr>
          <a:xfrm>
            <a:off x="5572642" y="1222807"/>
            <a:ext cx="672516" cy="369332"/>
          </a:xfrm>
          <a:prstGeom prst="rect">
            <a:avLst/>
          </a:prstGeom>
          <a:noFill/>
        </p:spPr>
        <p:txBody>
          <a:bodyPr wrap="square" lIns="0" rIns="0" rtlCol="0">
            <a:spAutoFit/>
          </a:bodyPr>
          <a:lstStyle/>
          <a:p>
            <a:pPr algn="ctr"/>
            <a:r>
              <a:rPr lang="en-US" dirty="0">
                <a:solidFill>
                  <a:srgbClr val="7889FB"/>
                </a:solidFill>
                <a:latin typeface="Calibri" panose="020F0502020204030204" pitchFamily="34" charset="0"/>
                <a:cs typeface="Calibri" panose="020F0502020204030204" pitchFamily="34" charset="0"/>
              </a:rPr>
              <a:t>Tags</a:t>
            </a:r>
          </a:p>
        </p:txBody>
      </p:sp>
      <p:cxnSp>
        <p:nvCxnSpPr>
          <p:cNvPr id="47" name="Straight Arrow Connector 46"/>
          <p:cNvCxnSpPr>
            <a:endCxn id="45" idx="1"/>
          </p:cNvCxnSpPr>
          <p:nvPr/>
        </p:nvCxnSpPr>
        <p:spPr>
          <a:xfrm flipV="1">
            <a:off x="2762655" y="1148069"/>
            <a:ext cx="1198436" cy="262442"/>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46" idx="1"/>
          </p:cNvCxnSpPr>
          <p:nvPr/>
        </p:nvCxnSpPr>
        <p:spPr>
          <a:xfrm flipV="1">
            <a:off x="5068111" y="1407473"/>
            <a:ext cx="504531" cy="90587"/>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5326208" y="1881049"/>
            <a:ext cx="419604" cy="184664"/>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4" idx="1"/>
          </p:cNvCxnSpPr>
          <p:nvPr/>
        </p:nvCxnSpPr>
        <p:spPr>
          <a:xfrm flipH="1" flipV="1">
            <a:off x="3200402" y="1884291"/>
            <a:ext cx="365098" cy="181422"/>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85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8" grpId="0" animBg="1"/>
      <p:bldP spid="22" grpId="0"/>
      <p:bldP spid="23" grpId="0"/>
      <p:bldP spid="27" grpId="0" animBg="1"/>
      <p:bldP spid="28" grpId="0" animBg="1"/>
      <p:bldP spid="31" grpId="0" animBg="1"/>
      <p:bldP spid="32" grpId="0" animBg="1"/>
      <p:bldP spid="33" grpId="0" animBg="1"/>
      <p:bldP spid="34" grpId="0"/>
      <p:bldP spid="35" grpId="0"/>
      <p:bldP spid="36" grpId="0"/>
      <p:bldP spid="37" grpId="0"/>
      <p:bldP spid="43" grpId="0"/>
      <p:bldP spid="44" grpId="0"/>
      <p:bldP spid="45" grpId="0"/>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InfluxDB</a:t>
            </a:r>
            <a:r>
              <a:rPr lang="en-US" dirty="0"/>
              <a:t>, cont.</a:t>
            </a:r>
          </a:p>
        </p:txBody>
      </p:sp>
      <p:sp>
        <p:nvSpPr>
          <p:cNvPr id="3" name="Content Placeholder 2"/>
          <p:cNvSpPr>
            <a:spLocks noGrp="1"/>
          </p:cNvSpPr>
          <p:nvPr>
            <p:ph idx="1"/>
          </p:nvPr>
        </p:nvSpPr>
        <p:spPr/>
        <p:txBody>
          <a:bodyPr/>
          <a:lstStyle/>
          <a:p>
            <a:r>
              <a:rPr lang="en-US" dirty="0"/>
              <a:t>Compression (of blocks)</a:t>
            </a:r>
          </a:p>
          <a:p>
            <a:pPr lvl="1"/>
            <a:r>
              <a:rPr lang="en-US" b="1" dirty="0">
                <a:solidFill>
                  <a:srgbClr val="7889FB"/>
                </a:solidFill>
              </a:rPr>
              <a:t>Compress up to 1000 values per block</a:t>
            </a:r>
            <a:r>
              <a:rPr lang="en-US" dirty="0"/>
              <a:t> (Type | Len | Timestamps | Values)</a:t>
            </a:r>
          </a:p>
          <a:p>
            <a:pPr lvl="1"/>
            <a:r>
              <a:rPr lang="en-US" b="1" dirty="0">
                <a:solidFill>
                  <a:schemeClr val="accent1"/>
                </a:solidFill>
              </a:rPr>
              <a:t>Timestamps:</a:t>
            </a:r>
            <a:r>
              <a:rPr lang="en-US" dirty="0"/>
              <a:t> Delta + Run-length encoding for regular time series; </a:t>
            </a:r>
            <a:br>
              <a:rPr lang="en-US" dirty="0"/>
            </a:br>
            <a:r>
              <a:rPr lang="en-US" dirty="0"/>
              <a:t>Simple8B or uncompressed for irregular</a:t>
            </a:r>
          </a:p>
          <a:p>
            <a:pPr lvl="1"/>
            <a:r>
              <a:rPr lang="en-US" b="1" dirty="0">
                <a:solidFill>
                  <a:schemeClr val="accent1"/>
                </a:solidFill>
              </a:rPr>
              <a:t>Values:</a:t>
            </a:r>
            <a:r>
              <a:rPr lang="en-US" dirty="0"/>
              <a:t> double delta for FP64, bits for Bool, double delta + zig zag for INT64, Snappy for strings</a:t>
            </a:r>
          </a:p>
          <a:p>
            <a:pPr lvl="1"/>
            <a:endParaRPr lang="en-US" sz="700" dirty="0"/>
          </a:p>
          <a:p>
            <a:r>
              <a:rPr lang="en-US" dirty="0"/>
              <a:t>Query Processing</a:t>
            </a:r>
          </a:p>
          <a:p>
            <a:pPr lvl="1"/>
            <a:r>
              <a:rPr lang="en-US" dirty="0"/>
              <a:t>SQL-like and functional APIs for </a:t>
            </a:r>
            <a:br>
              <a:rPr lang="en-US" dirty="0"/>
            </a:br>
            <a:r>
              <a:rPr lang="en-US" dirty="0"/>
              <a:t>filtering (e.g., range) and aggregation</a:t>
            </a:r>
          </a:p>
          <a:p>
            <a:pPr lvl="1"/>
            <a:r>
              <a:rPr lang="en-US" dirty="0"/>
              <a:t>Inverted indexes </a:t>
            </a:r>
          </a:p>
        </p:txBody>
      </p:sp>
      <p:sp>
        <p:nvSpPr>
          <p:cNvPr id="4" name="Text Placeholder 3"/>
          <p:cNvSpPr>
            <a:spLocks noGrp="1"/>
          </p:cNvSpPr>
          <p:nvPr>
            <p:ph type="body" sz="quarter" idx="14"/>
          </p:nvPr>
        </p:nvSpPr>
        <p:spPr/>
        <p:txBody>
          <a:bodyPr>
            <a:normAutofit lnSpcReduction="10000"/>
          </a:bodyPr>
          <a:lstStyle/>
          <a:p>
            <a:r>
              <a:rPr lang="en-US" dirty="0"/>
              <a:t>Time Series Databases</a:t>
            </a:r>
          </a:p>
          <a:p>
            <a:endParaRPr lang="en-US" dirty="0"/>
          </a:p>
        </p:txBody>
      </p:sp>
      <p:sp>
        <p:nvSpPr>
          <p:cNvPr id="5" name="TextBox 4"/>
          <p:cNvSpPr txBox="1"/>
          <p:nvPr/>
        </p:nvSpPr>
        <p:spPr>
          <a:xfrm>
            <a:off x="5252934" y="3356040"/>
            <a:ext cx="3599234" cy="1077218"/>
          </a:xfrm>
          <a:prstGeom prst="rect">
            <a:avLst/>
          </a:prstGeom>
          <a:noFill/>
        </p:spPr>
        <p:txBody>
          <a:bodyPr wrap="square" lIns="0" rIns="0" rtlCol="0">
            <a:spAutoFit/>
          </a:bodyPr>
          <a:lstStyle/>
          <a:p>
            <a:r>
              <a:rPr lang="en-US" sz="1600" b="1" dirty="0">
                <a:latin typeface="Consolas" panose="020B0609020204030204" pitchFamily="49" charset="0"/>
                <a:cs typeface="Calibri" panose="020F0502020204030204" pitchFamily="34" charset="0"/>
              </a:rPr>
              <a:t>SELECT</a:t>
            </a:r>
            <a:r>
              <a:rPr lang="en-US" sz="1600" dirty="0">
                <a:latin typeface="Consolas" panose="020B0609020204030204" pitchFamily="49" charset="0"/>
                <a:cs typeface="Calibri" panose="020F0502020204030204" pitchFamily="34" charset="0"/>
              </a:rPr>
              <a:t> percentile(90, user)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FROM</a:t>
            </a:r>
            <a:r>
              <a:rPr lang="en-US" sz="1600" dirty="0">
                <a:latin typeface="Consolas" panose="020B0609020204030204" pitchFamily="49" charset="0"/>
                <a:cs typeface="Calibri" panose="020F0502020204030204" pitchFamily="34" charset="0"/>
              </a:rPr>
              <a:t> </a:t>
            </a:r>
            <a:r>
              <a:rPr lang="en-US" sz="1600" dirty="0" err="1">
                <a:latin typeface="Consolas" panose="020B0609020204030204" pitchFamily="49" charset="0"/>
                <a:cs typeface="Calibri" panose="020F0502020204030204" pitchFamily="34" charset="0"/>
              </a:rPr>
              <a:t>cpu</a:t>
            </a:r>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WHERE</a:t>
            </a:r>
            <a:r>
              <a:rPr lang="en-US" sz="1600" dirty="0">
                <a:latin typeface="Consolas" panose="020B0609020204030204" pitchFamily="49" charset="0"/>
                <a:cs typeface="Calibri" panose="020F0502020204030204" pitchFamily="34" charset="0"/>
              </a:rPr>
              <a:t> time&gt;now()-12h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AND</a:t>
            </a:r>
            <a:r>
              <a:rPr lang="en-US" sz="1600" dirty="0">
                <a:latin typeface="Consolas" panose="020B0609020204030204" pitchFamily="49" charset="0"/>
                <a:cs typeface="Calibri" panose="020F0502020204030204" pitchFamily="34" charset="0"/>
              </a:rPr>
              <a:t> “region”=‘west’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GROUP BY</a:t>
            </a:r>
            <a:r>
              <a:rPr lang="en-US" sz="1600" dirty="0">
                <a:latin typeface="Consolas" panose="020B0609020204030204" pitchFamily="49" charset="0"/>
                <a:cs typeface="Calibri" panose="020F0502020204030204" pitchFamily="34" charset="0"/>
              </a:rPr>
              <a:t> time(10m), host</a:t>
            </a:r>
          </a:p>
        </p:txBody>
      </p:sp>
      <p:sp>
        <p:nvSpPr>
          <p:cNvPr id="6" name="TextBox 5"/>
          <p:cNvSpPr txBox="1"/>
          <p:nvPr/>
        </p:nvSpPr>
        <p:spPr>
          <a:xfrm>
            <a:off x="1342417" y="4883286"/>
            <a:ext cx="2431914" cy="1477328"/>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Measurement to fields:</a:t>
            </a:r>
          </a:p>
          <a:p>
            <a:pPr algn="ctr"/>
            <a:r>
              <a:rPr lang="en-US" dirty="0" err="1">
                <a:latin typeface="Calibri" panose="020F0502020204030204" pitchFamily="34" charset="0"/>
                <a:cs typeface="Calibri" panose="020F0502020204030204" pitchFamily="34" charset="0"/>
              </a:rPr>
              <a:t>cpu</a:t>
            </a:r>
            <a:r>
              <a:rPr lang="en-US" dirty="0">
                <a:latin typeface="Calibri" panose="020F0502020204030204" pitchFamily="34" charset="0"/>
                <a:cs typeface="Calibri" panose="020F0502020204030204" pitchFamily="34" charset="0"/>
              </a:rPr>
              <a:t> </a:t>
            </a:r>
            <a:r>
              <a:rPr lang="en-AT" dirty="0">
                <a:latin typeface="Calibri" panose="020F0502020204030204" pitchFamily="34" charset="0"/>
                <a:cs typeface="Calibri" panose="020F0502020204030204" pitchFamily="34" charset="0"/>
                <a:sym typeface="Wingdings" panose="05000000000000000000" pitchFamily="2" charset="2"/>
              </a:rPr>
              <a:t></a:t>
            </a:r>
            <a:r>
              <a:rPr lang="en-US" dirty="0">
                <a:latin typeface="Calibri" panose="020F0502020204030204" pitchFamily="34" charset="0"/>
                <a:cs typeface="Calibri" panose="020F0502020204030204" pitchFamily="34" charset="0"/>
                <a:sym typeface="Wingdings" panose="05000000000000000000" pitchFamily="2" charset="2"/>
              </a:rPr>
              <a:t> [</a:t>
            </a:r>
            <a:r>
              <a:rPr lang="en-US" dirty="0" err="1">
                <a:latin typeface="Calibri" panose="020F0502020204030204" pitchFamily="34" charset="0"/>
                <a:cs typeface="Calibri" panose="020F0502020204030204" pitchFamily="34" charset="0"/>
                <a:sym typeface="Wingdings" panose="05000000000000000000" pitchFamily="2" charset="2"/>
              </a:rPr>
              <a:t>user,sys,idle</a:t>
            </a: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host </a:t>
            </a:r>
            <a:r>
              <a:rPr lang="en-AT" dirty="0">
                <a:latin typeface="Calibri" panose="020F0502020204030204" pitchFamily="34" charset="0"/>
                <a:cs typeface="Calibri" panose="020F0502020204030204" pitchFamily="34" charset="0"/>
                <a:sym typeface="Wingdings" panose="05000000000000000000" pitchFamily="2" charset="2"/>
              </a:rPr>
              <a:t></a:t>
            </a:r>
            <a:r>
              <a:rPr lang="en-US" dirty="0">
                <a:latin typeface="Calibri" panose="020F0502020204030204" pitchFamily="34" charset="0"/>
                <a:cs typeface="Calibri" panose="020F0502020204030204" pitchFamily="34" charset="0"/>
                <a:sym typeface="Wingdings" panose="05000000000000000000" pitchFamily="2" charset="2"/>
              </a:rPr>
              <a:t> [A, B]</a:t>
            </a:r>
          </a:p>
          <a:p>
            <a:pPr algn="ctr"/>
            <a:r>
              <a:rPr lang="en-US" dirty="0">
                <a:latin typeface="Calibri" panose="020F0502020204030204" pitchFamily="34" charset="0"/>
                <a:cs typeface="Calibri" panose="020F0502020204030204" pitchFamily="34" charset="0"/>
                <a:sym typeface="Wingdings" panose="05000000000000000000" pitchFamily="2" charset="2"/>
              </a:rPr>
              <a:t>Region </a:t>
            </a:r>
            <a:r>
              <a:rPr lang="en-AT" dirty="0">
                <a:latin typeface="Calibri" panose="020F0502020204030204" pitchFamily="34" charset="0"/>
                <a:cs typeface="Calibri" panose="020F0502020204030204" pitchFamily="34" charset="0"/>
                <a:sym typeface="Wingdings" panose="05000000000000000000" pitchFamily="2" charset="2"/>
              </a:rPr>
              <a:t></a:t>
            </a:r>
            <a:r>
              <a:rPr lang="en-US" dirty="0">
                <a:latin typeface="Calibri" panose="020F0502020204030204" pitchFamily="34" charset="0"/>
                <a:cs typeface="Calibri" panose="020F0502020204030204" pitchFamily="34" charset="0"/>
                <a:sym typeface="Wingdings" panose="05000000000000000000" pitchFamily="2" charset="2"/>
              </a:rPr>
              <a:t> [west, east]</a:t>
            </a:r>
          </a:p>
          <a:p>
            <a:pPr algn="ctr"/>
            <a:endParaRPr lang="en-US" dirty="0">
              <a:latin typeface="Calibri" panose="020F0502020204030204" pitchFamily="34" charset="0"/>
              <a:cs typeface="Calibri" panose="020F0502020204030204" pitchFamily="34" charset="0"/>
            </a:endParaRPr>
          </a:p>
        </p:txBody>
      </p:sp>
      <p:sp>
        <p:nvSpPr>
          <p:cNvPr id="7" name="TextBox 6"/>
          <p:cNvSpPr txBox="1"/>
          <p:nvPr/>
        </p:nvSpPr>
        <p:spPr>
          <a:xfrm>
            <a:off x="4036977" y="4606287"/>
            <a:ext cx="2431914" cy="1477328"/>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Posting lists:</a:t>
            </a:r>
          </a:p>
          <a:p>
            <a:pPr algn="ctr"/>
            <a:r>
              <a:rPr lang="en-US" dirty="0" err="1">
                <a:latin typeface="Calibri" panose="020F0502020204030204" pitchFamily="34" charset="0"/>
                <a:cs typeface="Calibri" panose="020F0502020204030204" pitchFamily="34" charset="0"/>
              </a:rPr>
              <a:t>cpu</a:t>
            </a:r>
            <a:r>
              <a:rPr lang="en-US" dirty="0">
                <a:latin typeface="Calibri" panose="020F0502020204030204" pitchFamily="34" charset="0"/>
                <a:cs typeface="Calibri" panose="020F0502020204030204" pitchFamily="34" charset="0"/>
              </a:rPr>
              <a:t> </a:t>
            </a:r>
            <a:r>
              <a:rPr lang="en-AT" dirty="0">
                <a:latin typeface="Calibri" panose="020F0502020204030204" pitchFamily="34" charset="0"/>
                <a:cs typeface="Calibri" panose="020F0502020204030204" pitchFamily="34" charset="0"/>
                <a:sym typeface="Wingdings" panose="05000000000000000000" pitchFamily="2" charset="2"/>
              </a:rPr>
              <a:t></a:t>
            </a:r>
            <a:r>
              <a:rPr lang="en-US" dirty="0">
                <a:latin typeface="Calibri" panose="020F0502020204030204" pitchFamily="34" charset="0"/>
                <a:cs typeface="Calibri" panose="020F0502020204030204" pitchFamily="34" charset="0"/>
                <a:sym typeface="Wingdings" panose="05000000000000000000" pitchFamily="2" charset="2"/>
              </a:rPr>
              <a:t> [1,2,3,4,5,6]</a:t>
            </a:r>
          </a:p>
          <a:p>
            <a:pPr algn="ctr"/>
            <a:r>
              <a:rPr lang="en-US" dirty="0">
                <a:latin typeface="Calibri" panose="020F0502020204030204" pitchFamily="34" charset="0"/>
                <a:cs typeface="Calibri" panose="020F0502020204030204" pitchFamily="34" charset="0"/>
                <a:sym typeface="Wingdings" panose="05000000000000000000" pitchFamily="2" charset="2"/>
              </a:rPr>
              <a:t>host=A </a:t>
            </a:r>
            <a:r>
              <a:rPr lang="en-AT" dirty="0">
                <a:latin typeface="Calibri" panose="020F0502020204030204" pitchFamily="34" charset="0"/>
                <a:cs typeface="Calibri" panose="020F0502020204030204" pitchFamily="34" charset="0"/>
                <a:sym typeface="Wingdings" panose="05000000000000000000" pitchFamily="2" charset="2"/>
              </a:rPr>
              <a:t></a:t>
            </a:r>
            <a:r>
              <a:rPr lang="en-US" dirty="0">
                <a:latin typeface="Calibri" panose="020F0502020204030204" pitchFamily="34" charset="0"/>
                <a:cs typeface="Calibri" panose="020F0502020204030204" pitchFamily="34" charset="0"/>
                <a:sym typeface="Wingdings" panose="05000000000000000000" pitchFamily="2" charset="2"/>
              </a:rPr>
              <a:t> [1,2,3]</a:t>
            </a:r>
          </a:p>
          <a:p>
            <a:pPr algn="ctr"/>
            <a:r>
              <a:rPr lang="en-US" dirty="0">
                <a:latin typeface="Calibri" panose="020F0502020204030204" pitchFamily="34" charset="0"/>
                <a:cs typeface="Calibri" panose="020F0502020204030204" pitchFamily="34" charset="0"/>
                <a:sym typeface="Wingdings" panose="05000000000000000000" pitchFamily="2" charset="2"/>
              </a:rPr>
              <a:t>host=B </a:t>
            </a:r>
            <a:r>
              <a:rPr lang="en-AT" dirty="0">
                <a:latin typeface="Calibri" panose="020F0502020204030204" pitchFamily="34" charset="0"/>
                <a:cs typeface="Calibri" panose="020F0502020204030204" pitchFamily="34" charset="0"/>
                <a:sym typeface="Wingdings" panose="05000000000000000000" pitchFamily="2" charset="2"/>
              </a:rPr>
              <a:t></a:t>
            </a:r>
            <a:r>
              <a:rPr lang="en-US" dirty="0">
                <a:latin typeface="Calibri" panose="020F0502020204030204" pitchFamily="34" charset="0"/>
                <a:cs typeface="Calibri" panose="020F0502020204030204" pitchFamily="34" charset="0"/>
                <a:sym typeface="Wingdings" panose="05000000000000000000" pitchFamily="2" charset="2"/>
              </a:rPr>
              <a:t> [4,5,6]</a:t>
            </a:r>
          </a:p>
          <a:p>
            <a:pPr algn="ctr"/>
            <a:r>
              <a:rPr lang="en-US" dirty="0">
                <a:latin typeface="Calibri" panose="020F0502020204030204" pitchFamily="34" charset="0"/>
                <a:cs typeface="Calibri" panose="020F0502020204030204" pitchFamily="34" charset="0"/>
                <a:sym typeface="Wingdings" panose="05000000000000000000" pitchFamily="2" charset="2"/>
              </a:rPr>
              <a:t>region=west </a:t>
            </a:r>
            <a:r>
              <a:rPr lang="en-AT" dirty="0">
                <a:latin typeface="Calibri" panose="020F0502020204030204" pitchFamily="34" charset="0"/>
                <a:cs typeface="Calibri" panose="020F0502020204030204" pitchFamily="34" charset="0"/>
                <a:sym typeface="Wingdings" panose="05000000000000000000" pitchFamily="2" charset="2"/>
              </a:rPr>
              <a:t></a:t>
            </a:r>
            <a:r>
              <a:rPr lang="en-US" dirty="0">
                <a:latin typeface="Calibri" panose="020F0502020204030204" pitchFamily="34" charset="0"/>
                <a:cs typeface="Calibri" panose="020F0502020204030204" pitchFamily="34" charset="0"/>
                <a:sym typeface="Wingdings" panose="05000000000000000000" pitchFamily="2" charset="2"/>
              </a:rPr>
              <a:t> [1,2,3]</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996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Systems</a:t>
            </a:r>
          </a:p>
        </p:txBody>
      </p:sp>
      <p:sp>
        <p:nvSpPr>
          <p:cNvPr id="3" name="Content Placeholder 2"/>
          <p:cNvSpPr>
            <a:spLocks noGrp="1"/>
          </p:cNvSpPr>
          <p:nvPr>
            <p:ph idx="1"/>
          </p:nvPr>
        </p:nvSpPr>
        <p:spPr/>
        <p:txBody>
          <a:bodyPr/>
          <a:lstStyle/>
          <a:p>
            <a:r>
              <a:rPr lang="en-US" dirty="0"/>
              <a:t>Prometheus</a:t>
            </a:r>
          </a:p>
          <a:p>
            <a:pPr lvl="1"/>
            <a:r>
              <a:rPr lang="en-US" dirty="0"/>
              <a:t>Metrics, high-dim data model, </a:t>
            </a:r>
            <a:r>
              <a:rPr lang="en-US" dirty="0" err="1"/>
              <a:t>sharding</a:t>
            </a:r>
            <a:r>
              <a:rPr lang="en-US" dirty="0"/>
              <a:t> and federation</a:t>
            </a:r>
            <a:br>
              <a:rPr lang="en-US" dirty="0"/>
            </a:br>
            <a:r>
              <a:rPr lang="en-US" dirty="0"/>
              <a:t>custom storage and query engine, implemented in Go</a:t>
            </a:r>
          </a:p>
          <a:p>
            <a:pPr lvl="1"/>
            <a:endParaRPr lang="en-US" sz="700" dirty="0"/>
          </a:p>
          <a:p>
            <a:r>
              <a:rPr lang="en-US" dirty="0" err="1"/>
              <a:t>OpenTSDB</a:t>
            </a:r>
            <a:endParaRPr lang="en-US" dirty="0"/>
          </a:p>
          <a:p>
            <a:pPr lvl="1"/>
            <a:r>
              <a:rPr lang="en-US" dirty="0"/>
              <a:t>TSDB on top of </a:t>
            </a:r>
            <a:r>
              <a:rPr lang="en-US" dirty="0" err="1"/>
              <a:t>HBase</a:t>
            </a:r>
            <a:r>
              <a:rPr lang="en-US" dirty="0"/>
              <a:t> or Google </a:t>
            </a:r>
            <a:r>
              <a:rPr lang="en-US" dirty="0" err="1"/>
              <a:t>BigTable</a:t>
            </a:r>
            <a:r>
              <a:rPr lang="en-US" dirty="0"/>
              <a:t>, Hadoop</a:t>
            </a:r>
          </a:p>
          <a:p>
            <a:pPr marL="457200" lvl="1" indent="0">
              <a:buNone/>
            </a:pPr>
            <a:endParaRPr lang="en-US" sz="700" dirty="0"/>
          </a:p>
          <a:p>
            <a:r>
              <a:rPr lang="en-US" dirty="0" err="1"/>
              <a:t>TimescaleDB</a:t>
            </a:r>
            <a:endParaRPr lang="en-US" dirty="0"/>
          </a:p>
          <a:p>
            <a:pPr lvl="1"/>
            <a:r>
              <a:rPr lang="en-US" dirty="0"/>
              <a:t>TSDB on top of PostgreSQL, standard SQL and reliability</a:t>
            </a:r>
          </a:p>
          <a:p>
            <a:pPr lvl="1"/>
            <a:endParaRPr lang="en-US" sz="700" dirty="0"/>
          </a:p>
          <a:p>
            <a:r>
              <a:rPr lang="en-US" dirty="0"/>
              <a:t>Druid </a:t>
            </a:r>
          </a:p>
          <a:p>
            <a:pPr lvl="1"/>
            <a:r>
              <a:rPr lang="en-US" dirty="0"/>
              <a:t>Column-oriented storage for time series, OLAP, and search</a:t>
            </a:r>
          </a:p>
          <a:p>
            <a:pPr lvl="1"/>
            <a:endParaRPr lang="en-US" sz="700" dirty="0"/>
          </a:p>
          <a:p>
            <a:r>
              <a:rPr lang="en-US" dirty="0"/>
              <a:t>IBM Event Store</a:t>
            </a:r>
          </a:p>
          <a:p>
            <a:pPr lvl="1"/>
            <a:r>
              <a:rPr lang="en-US" dirty="0"/>
              <a:t>HTAP system for high data ingest rates, </a:t>
            </a:r>
            <a:br>
              <a:rPr lang="en-US" dirty="0"/>
            </a:br>
            <a:r>
              <a:rPr lang="en-US" dirty="0"/>
              <a:t>and data-parallel analytics via Spark </a:t>
            </a:r>
          </a:p>
          <a:p>
            <a:pPr lvl="1"/>
            <a:r>
              <a:rPr lang="en-US" dirty="0"/>
              <a:t>Shard-local logs </a:t>
            </a:r>
            <a:r>
              <a:rPr lang="en-AT" dirty="0">
                <a:sym typeface="Wingdings" panose="05000000000000000000" pitchFamily="2" charset="2"/>
              </a:rPr>
              <a:t></a:t>
            </a:r>
            <a:r>
              <a:rPr lang="en-US" dirty="0"/>
              <a:t> groomed data </a:t>
            </a:r>
          </a:p>
        </p:txBody>
      </p:sp>
      <p:sp>
        <p:nvSpPr>
          <p:cNvPr id="4" name="Text Placeholder 3"/>
          <p:cNvSpPr>
            <a:spLocks noGrp="1"/>
          </p:cNvSpPr>
          <p:nvPr>
            <p:ph type="body" sz="quarter" idx="14"/>
          </p:nvPr>
        </p:nvSpPr>
        <p:spPr/>
        <p:txBody>
          <a:bodyPr>
            <a:normAutofit lnSpcReduction="10000"/>
          </a:bodyPr>
          <a:lstStyle/>
          <a:p>
            <a:r>
              <a:rPr lang="en-US" dirty="0"/>
              <a:t>Time Series Databases</a:t>
            </a:r>
          </a:p>
          <a:p>
            <a:endParaRPr lang="en-US" dirty="0"/>
          </a:p>
        </p:txBody>
      </p:sp>
      <p:sp>
        <p:nvSpPr>
          <p:cNvPr id="6" name="TextBox 5"/>
          <p:cNvSpPr txBox="1"/>
          <p:nvPr/>
        </p:nvSpPr>
        <p:spPr>
          <a:xfrm>
            <a:off x="6080962" y="4898919"/>
            <a:ext cx="2266546"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[Ronald Barber et al: Evolving Databases for New-Gen Big Data Applications. </a:t>
            </a:r>
            <a:r>
              <a:rPr lang="en-US" sz="1400" b="1" dirty="0">
                <a:latin typeface="Calibri" panose="020F0502020204030204" pitchFamily="34" charset="0"/>
                <a:cs typeface="Calibri" panose="020F0502020204030204" pitchFamily="34" charset="0"/>
              </a:rPr>
              <a:t>CIDR 2017</a:t>
            </a:r>
            <a:r>
              <a:rPr lang="en-US" sz="1400" dirty="0">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2"/>
          <a:stretch>
            <a:fillRect/>
          </a:stretch>
        </p:blipFill>
        <p:spPr>
          <a:xfrm>
            <a:off x="8452616" y="4976721"/>
            <a:ext cx="497709" cy="640080"/>
          </a:xfrm>
          <a:prstGeom prst="rect">
            <a:avLst/>
          </a:prstGeom>
          <a:ln w="25400">
            <a:solidFill>
              <a:srgbClr val="7889FB"/>
            </a:solidFill>
          </a:ln>
        </p:spPr>
      </p:pic>
      <p:pic>
        <p:nvPicPr>
          <p:cNvPr id="8" name="Picture 7"/>
          <p:cNvPicPr>
            <a:picLocks noChangeAspect="1"/>
          </p:cNvPicPr>
          <p:nvPr/>
        </p:nvPicPr>
        <p:blipFill>
          <a:blip r:embed="rId3"/>
          <a:stretch>
            <a:fillRect/>
          </a:stretch>
        </p:blipFill>
        <p:spPr>
          <a:xfrm>
            <a:off x="7033097" y="1659907"/>
            <a:ext cx="1917227" cy="417461"/>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28316" b="29945"/>
          <a:stretch/>
        </p:blipFill>
        <p:spPr>
          <a:xfrm>
            <a:off x="6989038" y="3404680"/>
            <a:ext cx="1928916" cy="42066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2824" y="2635704"/>
            <a:ext cx="1905397" cy="392595"/>
          </a:xfrm>
          <a:prstGeom prst="rect">
            <a:avLst/>
          </a:prstGeom>
        </p:spPr>
      </p:pic>
      <p:pic>
        <p:nvPicPr>
          <p:cNvPr id="11" name="Picture 10"/>
          <p:cNvPicPr>
            <a:picLocks noChangeAspect="1"/>
          </p:cNvPicPr>
          <p:nvPr/>
        </p:nvPicPr>
        <p:blipFill>
          <a:blip r:embed="rId6"/>
          <a:stretch>
            <a:fillRect/>
          </a:stretch>
        </p:blipFill>
        <p:spPr>
          <a:xfrm>
            <a:off x="7340173" y="4210016"/>
            <a:ext cx="1303073" cy="501785"/>
          </a:xfrm>
          <a:prstGeom prst="rect">
            <a:avLst/>
          </a:prstGeom>
        </p:spPr>
      </p:pic>
      <p:pic>
        <p:nvPicPr>
          <p:cNvPr id="5" name="Picture 4"/>
          <p:cNvPicPr>
            <a:picLocks noChangeAspect="1"/>
          </p:cNvPicPr>
          <p:nvPr/>
        </p:nvPicPr>
        <p:blipFill>
          <a:blip r:embed="rId7"/>
          <a:stretch>
            <a:fillRect/>
          </a:stretch>
        </p:blipFill>
        <p:spPr>
          <a:xfrm>
            <a:off x="8452836" y="5673076"/>
            <a:ext cx="497489" cy="640080"/>
          </a:xfrm>
          <a:prstGeom prst="rect">
            <a:avLst/>
          </a:prstGeom>
          <a:noFill/>
          <a:ln w="25400">
            <a:solidFill>
              <a:srgbClr val="7889FB"/>
            </a:solidFill>
          </a:ln>
        </p:spPr>
      </p:pic>
      <p:sp>
        <p:nvSpPr>
          <p:cNvPr id="12" name="TextBox 11"/>
          <p:cNvSpPr txBox="1"/>
          <p:nvPr/>
        </p:nvSpPr>
        <p:spPr>
          <a:xfrm>
            <a:off x="5309755" y="5612433"/>
            <a:ext cx="3034288"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[Christian Garcia-Arellano et al: </a:t>
            </a:r>
            <a:br>
              <a:rPr lang="en-US" sz="1400" dirty="0">
                <a:latin typeface="Calibri" panose="020F0502020204030204" pitchFamily="34" charset="0"/>
                <a:cs typeface="Calibri" panose="020F0502020204030204" pitchFamily="34" charset="0"/>
              </a:rPr>
            </a:br>
            <a:r>
              <a:rPr lang="en-US" sz="1400" b="1" dirty="0">
                <a:solidFill>
                  <a:schemeClr val="accent1"/>
                </a:solidFill>
                <a:latin typeface="Calibri" panose="020F0502020204030204" pitchFamily="34" charset="0"/>
                <a:cs typeface="Calibri" panose="020F0502020204030204" pitchFamily="34" charset="0"/>
              </a:rPr>
              <a:t>Db2 Event Store:</a:t>
            </a:r>
            <a:r>
              <a:rPr lang="en-US" sz="1400" dirty="0">
                <a:latin typeface="Calibri" panose="020F0502020204030204" pitchFamily="34" charset="0"/>
                <a:cs typeface="Calibri" panose="020F0502020204030204" pitchFamily="34" charset="0"/>
              </a:rPr>
              <a:t> A Purpose-Built </a:t>
            </a:r>
            <a:r>
              <a:rPr lang="en-US" sz="1400" dirty="0" err="1">
                <a:latin typeface="Calibri" panose="020F0502020204030204" pitchFamily="34" charset="0"/>
                <a:cs typeface="Calibri" panose="020F0502020204030204" pitchFamily="34" charset="0"/>
              </a:rPr>
              <a:t>IoT</a:t>
            </a:r>
            <a:r>
              <a:rPr lang="en-US" sz="1400" dirty="0">
                <a:latin typeface="Calibri" panose="020F0502020204030204" pitchFamily="34" charset="0"/>
                <a:cs typeface="Calibri" panose="020F0502020204030204" pitchFamily="34" charset="0"/>
              </a:rPr>
              <a:t> Database Engine. </a:t>
            </a:r>
            <a:r>
              <a:rPr lang="en-US" sz="1400" b="1" dirty="0">
                <a:latin typeface="Calibri" panose="020F0502020204030204" pitchFamily="34" charset="0"/>
                <a:cs typeface="Calibri" panose="020F0502020204030204" pitchFamily="34" charset="0"/>
              </a:rPr>
              <a:t>PVLDB 13(12) 2020</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6453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Exercise 4:</a:t>
            </a:r>
            <a:br>
              <a:rPr lang="en-US" dirty="0"/>
            </a:br>
            <a:r>
              <a:rPr lang="en-US" dirty="0"/>
              <a:t>Large-Scale Data Analysis </a:t>
            </a:r>
          </a:p>
        </p:txBody>
      </p:sp>
      <p:sp>
        <p:nvSpPr>
          <p:cNvPr id="3" name="Content Placeholder 2"/>
          <p:cNvSpPr>
            <a:spLocks noGrp="1"/>
          </p:cNvSpPr>
          <p:nvPr>
            <p:ph idx="1"/>
          </p:nvPr>
        </p:nvSpPr>
        <p:spPr/>
        <p:txBody>
          <a:bodyPr/>
          <a:lstStyle/>
          <a:p>
            <a:r>
              <a:rPr lang="en-US" dirty="0"/>
              <a:t>Published: Dec 11</a:t>
            </a:r>
          </a:p>
          <a:p>
            <a:r>
              <a:rPr lang="en-US" dirty="0"/>
              <a:t>Deadline: Jan 18</a:t>
            </a:r>
          </a:p>
          <a:p>
            <a:endParaRPr lang="en-US" dirty="0"/>
          </a:p>
          <a:p>
            <a:r>
              <a:rPr lang="en-US" dirty="0">
                <a:solidFill>
                  <a:schemeClr val="accent1"/>
                </a:solidFill>
              </a:rPr>
              <a:t>Entire Exercise is Extra Credit</a:t>
            </a:r>
          </a:p>
          <a:p>
            <a:endParaRPr lang="en-US" dirty="0"/>
          </a:p>
        </p:txBody>
      </p:sp>
    </p:spTree>
    <p:extLst>
      <p:ext uri="{BB962C8B-B14F-4D97-AF65-F5344CB8AC3E}">
        <p14:creationId xmlns:p14="http://schemas.microsoft.com/office/powerpoint/2010/main" val="2340289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Task 4.1 Apache Spark Setup</a:t>
            </a:r>
          </a:p>
        </p:txBody>
      </p:sp>
      <p:sp>
        <p:nvSpPr>
          <p:cNvPr id="6" name="Content Placeholder 5"/>
          <p:cNvSpPr>
            <a:spLocks noGrp="1"/>
          </p:cNvSpPr>
          <p:nvPr>
            <p:ph idx="1"/>
          </p:nvPr>
        </p:nvSpPr>
        <p:spPr/>
        <p:txBody>
          <a:bodyPr/>
          <a:lstStyle/>
          <a:p>
            <a:r>
              <a:rPr lang="en-US" dirty="0"/>
              <a:t>#1 Pick your Spark Language Binding</a:t>
            </a:r>
          </a:p>
          <a:p>
            <a:pPr lvl="1"/>
            <a:r>
              <a:rPr lang="en-US" dirty="0"/>
              <a:t>Java, Scala, Python</a:t>
            </a:r>
          </a:p>
          <a:p>
            <a:pPr lvl="1"/>
            <a:endParaRPr lang="en-US" dirty="0"/>
          </a:p>
          <a:p>
            <a:r>
              <a:rPr lang="en-US" dirty="0"/>
              <a:t>#2 Install Dependencies</a:t>
            </a:r>
          </a:p>
          <a:p>
            <a:pPr lvl="1"/>
            <a:r>
              <a:rPr lang="en-US" dirty="0"/>
              <a:t>Java: Maven </a:t>
            </a:r>
            <a:br>
              <a:rPr lang="en-US" dirty="0"/>
            </a:br>
            <a:r>
              <a:rPr lang="en-US" b="1" dirty="0">
                <a:solidFill>
                  <a:srgbClr val="7889FB"/>
                </a:solidFill>
              </a:rPr>
              <a:t>spark-core, spark-</a:t>
            </a:r>
            <a:r>
              <a:rPr lang="en-US" b="1" dirty="0" err="1">
                <a:solidFill>
                  <a:srgbClr val="7889FB"/>
                </a:solidFill>
              </a:rPr>
              <a:t>sql</a:t>
            </a:r>
            <a:endParaRPr lang="en-US" b="1" dirty="0">
              <a:solidFill>
                <a:srgbClr val="7889FB"/>
              </a:solidFill>
            </a:endParaRPr>
          </a:p>
          <a:p>
            <a:pPr lvl="1"/>
            <a:r>
              <a:rPr lang="en-US" dirty="0"/>
              <a:t>Python: </a:t>
            </a:r>
            <a:br>
              <a:rPr lang="en-US" dirty="0"/>
            </a:br>
            <a:r>
              <a:rPr lang="en-US" b="1" dirty="0">
                <a:solidFill>
                  <a:srgbClr val="7889FB"/>
                </a:solidFill>
              </a:rPr>
              <a:t>pip install </a:t>
            </a:r>
            <a:r>
              <a:rPr lang="en-US" b="1" dirty="0" err="1">
                <a:solidFill>
                  <a:srgbClr val="7889FB"/>
                </a:solidFill>
              </a:rPr>
              <a:t>pyspark</a:t>
            </a:r>
            <a:endParaRPr lang="en-US" b="1" dirty="0">
              <a:solidFill>
                <a:srgbClr val="7889FB"/>
              </a:solidFill>
            </a:endParaRPr>
          </a:p>
          <a:p>
            <a:pPr lvl="1"/>
            <a:endParaRPr lang="en-US" b="1" dirty="0">
              <a:solidFill>
                <a:srgbClr val="7889FB"/>
              </a:solidFill>
            </a:endParaRPr>
          </a:p>
          <a:p>
            <a:r>
              <a:rPr lang="en-US" dirty="0">
                <a:solidFill>
                  <a:schemeClr val="tx1"/>
                </a:solidFill>
              </a:rPr>
              <a:t>(#3 Win Environment)</a:t>
            </a:r>
          </a:p>
          <a:p>
            <a:pPr lvl="1"/>
            <a:r>
              <a:rPr lang="en-US" dirty="0">
                <a:solidFill>
                  <a:schemeClr val="tx1"/>
                </a:solidFill>
              </a:rPr>
              <a:t>Download </a:t>
            </a:r>
            <a:r>
              <a:rPr lang="en-US" b="0" dirty="0">
                <a:hlinkClick r:id="rId2"/>
              </a:rPr>
              <a:t>https://github.com/steveloughran/winutils/tree/master/hadoop-2.7.1/bin/winutils.exe</a:t>
            </a:r>
            <a:r>
              <a:rPr lang="en-US" b="0" dirty="0"/>
              <a:t> (</a:t>
            </a:r>
            <a:r>
              <a:rPr lang="en-US" dirty="0"/>
              <a:t>or </a:t>
            </a:r>
            <a:r>
              <a:rPr lang="en-US" dirty="0">
                <a:hlinkClick r:id="rId3"/>
              </a:rPr>
              <a:t>https://github.com/cdarlint/winutils</a:t>
            </a:r>
            <a:r>
              <a:rPr lang="en-US" dirty="0"/>
              <a:t>)</a:t>
            </a:r>
            <a:endParaRPr lang="en-US" b="0" dirty="0"/>
          </a:p>
          <a:p>
            <a:pPr lvl="1"/>
            <a:r>
              <a:rPr lang="en-US" dirty="0">
                <a:solidFill>
                  <a:schemeClr val="tx1"/>
                </a:solidFill>
              </a:rPr>
              <a:t>Create environment variable </a:t>
            </a:r>
            <a:r>
              <a:rPr lang="en-US" dirty="0">
                <a:solidFill>
                  <a:schemeClr val="tx1"/>
                </a:solidFill>
                <a:latin typeface="Consolas" panose="020B0609020204030204" pitchFamily="49" charset="0"/>
              </a:rPr>
              <a:t>HADOOP_HOME=“&lt;some-path&gt;/</a:t>
            </a:r>
            <a:r>
              <a:rPr lang="en-US" dirty="0" err="1">
                <a:solidFill>
                  <a:schemeClr val="tx1"/>
                </a:solidFill>
                <a:latin typeface="Consolas" panose="020B0609020204030204" pitchFamily="49" charset="0"/>
              </a:rPr>
              <a:t>hadoop</a:t>
            </a:r>
            <a:r>
              <a:rPr lang="en-US" dirty="0">
                <a:solidFill>
                  <a:schemeClr val="tx1"/>
                </a:solidFill>
                <a:latin typeface="Consolas" panose="020B0609020204030204" pitchFamily="49" charset="0"/>
              </a:rPr>
              <a:t>”</a:t>
            </a:r>
          </a:p>
        </p:txBody>
      </p:sp>
      <p:sp>
        <p:nvSpPr>
          <p:cNvPr id="7" name="Text Placeholder 6"/>
          <p:cNvSpPr>
            <a:spLocks noGrp="1"/>
          </p:cNvSpPr>
          <p:nvPr>
            <p:ph type="body" sz="quarter" idx="14"/>
          </p:nvPr>
        </p:nvSpPr>
        <p:spPr/>
        <p:txBody>
          <a:bodyPr>
            <a:normAutofit lnSpcReduction="10000"/>
          </a:bodyPr>
          <a:lstStyle/>
          <a:p>
            <a:r>
              <a:rPr lang="en-US" dirty="0"/>
              <a:t>Exercise 4: Large-Scale Data Analysis </a:t>
            </a:r>
          </a:p>
        </p:txBody>
      </p:sp>
      <p:sp>
        <p:nvSpPr>
          <p:cNvPr id="9" name="TextBox 8"/>
          <p:cNvSpPr txBox="1"/>
          <p:nvPr/>
        </p:nvSpPr>
        <p:spPr>
          <a:xfrm>
            <a:off x="4212074" y="1945532"/>
            <a:ext cx="4679884" cy="2400657"/>
          </a:xfrm>
          <a:prstGeom prst="rect">
            <a:avLst/>
          </a:prstGeom>
          <a:noFill/>
        </p:spPr>
        <p:txBody>
          <a:bodyPr wrap="square" lIns="0" rIns="0" rtlCol="0">
            <a:spAutoFit/>
          </a:bodyPr>
          <a:lstStyle/>
          <a:p>
            <a:r>
              <a:rPr lang="en-US" sz="1500" dirty="0">
                <a:latin typeface="Consolas" panose="020B0609020204030204" pitchFamily="49" charset="0"/>
              </a:rPr>
              <a:t>&lt;dependency&gt;</a:t>
            </a:r>
          </a:p>
          <a:p>
            <a:r>
              <a:rPr lang="en-US" sz="1500" dirty="0">
                <a:latin typeface="Consolas" panose="020B0609020204030204" pitchFamily="49" charset="0"/>
              </a:rPr>
              <a:t>  &lt;</a:t>
            </a:r>
            <a:r>
              <a:rPr lang="en-US" sz="1500" dirty="0" err="1">
                <a:latin typeface="Consolas" panose="020B0609020204030204" pitchFamily="49" charset="0"/>
              </a:rPr>
              <a:t>groupId</a:t>
            </a:r>
            <a:r>
              <a:rPr lang="en-US" sz="1500" dirty="0">
                <a:latin typeface="Consolas" panose="020B0609020204030204" pitchFamily="49" charset="0"/>
              </a:rPr>
              <a:t>&gt;</a:t>
            </a:r>
            <a:r>
              <a:rPr lang="en-US" sz="1500" dirty="0" err="1">
                <a:solidFill>
                  <a:schemeClr val="accent1"/>
                </a:solidFill>
                <a:latin typeface="Consolas" panose="020B0609020204030204" pitchFamily="49" charset="0"/>
              </a:rPr>
              <a:t>org.apache.spark</a:t>
            </a:r>
            <a:r>
              <a:rPr lang="en-US" sz="1500" dirty="0">
                <a:latin typeface="Consolas" panose="020B0609020204030204" pitchFamily="49" charset="0"/>
              </a:rPr>
              <a:t>&lt;/</a:t>
            </a:r>
            <a:r>
              <a:rPr lang="en-US" sz="1500" dirty="0" err="1">
                <a:latin typeface="Consolas" panose="020B0609020204030204" pitchFamily="49" charset="0"/>
              </a:rPr>
              <a:t>groupId</a:t>
            </a:r>
            <a:r>
              <a:rPr lang="en-US" sz="1500" dirty="0">
                <a:latin typeface="Consolas" panose="020B0609020204030204" pitchFamily="49" charset="0"/>
              </a:rPr>
              <a:t>&gt;</a:t>
            </a:r>
          </a:p>
          <a:p>
            <a:r>
              <a:rPr lang="en-US" sz="1500" dirty="0">
                <a:latin typeface="Consolas" panose="020B0609020204030204" pitchFamily="49" charset="0"/>
              </a:rPr>
              <a:t>  &lt;</a:t>
            </a:r>
            <a:r>
              <a:rPr lang="en-US" sz="1500" dirty="0" err="1">
                <a:latin typeface="Consolas" panose="020B0609020204030204" pitchFamily="49" charset="0"/>
              </a:rPr>
              <a:t>artifactId</a:t>
            </a:r>
            <a:r>
              <a:rPr lang="en-US" sz="1500" dirty="0">
                <a:latin typeface="Consolas" panose="020B0609020204030204" pitchFamily="49" charset="0"/>
              </a:rPr>
              <a:t>&gt;</a:t>
            </a:r>
            <a:r>
              <a:rPr lang="en-US" sz="1500" dirty="0">
                <a:solidFill>
                  <a:srgbClr val="7889FB"/>
                </a:solidFill>
                <a:latin typeface="Consolas" panose="020B0609020204030204" pitchFamily="49" charset="0"/>
              </a:rPr>
              <a:t>spark-core_2.11</a:t>
            </a:r>
            <a:r>
              <a:rPr lang="en-US" sz="1500" dirty="0">
                <a:latin typeface="Consolas" panose="020B0609020204030204" pitchFamily="49" charset="0"/>
              </a:rPr>
              <a:t>&lt;/</a:t>
            </a:r>
            <a:r>
              <a:rPr lang="en-US" sz="1500" dirty="0" err="1">
                <a:latin typeface="Consolas" panose="020B0609020204030204" pitchFamily="49" charset="0"/>
              </a:rPr>
              <a:t>artifactId</a:t>
            </a:r>
            <a:r>
              <a:rPr lang="en-US" sz="1500" dirty="0">
                <a:latin typeface="Consolas" panose="020B0609020204030204" pitchFamily="49" charset="0"/>
              </a:rPr>
              <a:t>&gt;</a:t>
            </a:r>
          </a:p>
          <a:p>
            <a:r>
              <a:rPr lang="en-US" sz="1500" dirty="0">
                <a:latin typeface="Consolas" panose="020B0609020204030204" pitchFamily="49" charset="0"/>
              </a:rPr>
              <a:t>  &lt;version&gt;2.4.7&lt;/version&gt;</a:t>
            </a:r>
          </a:p>
          <a:p>
            <a:r>
              <a:rPr lang="en-US" sz="1500" dirty="0">
                <a:latin typeface="Consolas" panose="020B0609020204030204" pitchFamily="49" charset="0"/>
              </a:rPr>
              <a:t> &lt;/dependency&gt;</a:t>
            </a:r>
          </a:p>
          <a:p>
            <a:r>
              <a:rPr lang="en-US" sz="1500" dirty="0">
                <a:latin typeface="Consolas" panose="020B0609020204030204" pitchFamily="49" charset="0"/>
              </a:rPr>
              <a:t>&lt;dependency&gt;</a:t>
            </a:r>
          </a:p>
          <a:p>
            <a:r>
              <a:rPr lang="en-US" sz="1500" dirty="0">
                <a:latin typeface="Consolas" panose="020B0609020204030204" pitchFamily="49" charset="0"/>
              </a:rPr>
              <a:t>  &lt;</a:t>
            </a:r>
            <a:r>
              <a:rPr lang="en-US" sz="1500" dirty="0" err="1">
                <a:latin typeface="Consolas" panose="020B0609020204030204" pitchFamily="49" charset="0"/>
              </a:rPr>
              <a:t>groupId</a:t>
            </a:r>
            <a:r>
              <a:rPr lang="en-US" sz="1500" dirty="0">
                <a:latin typeface="Consolas" panose="020B0609020204030204" pitchFamily="49" charset="0"/>
              </a:rPr>
              <a:t>&gt;</a:t>
            </a:r>
            <a:r>
              <a:rPr lang="en-US" sz="1500" dirty="0" err="1">
                <a:solidFill>
                  <a:schemeClr val="accent1"/>
                </a:solidFill>
                <a:latin typeface="Consolas" panose="020B0609020204030204" pitchFamily="49" charset="0"/>
              </a:rPr>
              <a:t>org.apache.spark</a:t>
            </a:r>
            <a:r>
              <a:rPr lang="en-US" sz="1500" dirty="0">
                <a:latin typeface="Consolas" panose="020B0609020204030204" pitchFamily="49" charset="0"/>
              </a:rPr>
              <a:t>&lt;/</a:t>
            </a:r>
            <a:r>
              <a:rPr lang="en-US" sz="1500" dirty="0" err="1">
                <a:latin typeface="Consolas" panose="020B0609020204030204" pitchFamily="49" charset="0"/>
              </a:rPr>
              <a:t>groupId</a:t>
            </a:r>
            <a:r>
              <a:rPr lang="en-US" sz="1500" dirty="0">
                <a:latin typeface="Consolas" panose="020B0609020204030204" pitchFamily="49" charset="0"/>
              </a:rPr>
              <a:t>&gt;</a:t>
            </a:r>
          </a:p>
          <a:p>
            <a:r>
              <a:rPr lang="en-US" sz="1500" dirty="0">
                <a:latin typeface="Consolas" panose="020B0609020204030204" pitchFamily="49" charset="0"/>
              </a:rPr>
              <a:t>  &lt;</a:t>
            </a:r>
            <a:r>
              <a:rPr lang="en-US" sz="1500" dirty="0" err="1">
                <a:latin typeface="Consolas" panose="020B0609020204030204" pitchFamily="49" charset="0"/>
              </a:rPr>
              <a:t>artifactId</a:t>
            </a:r>
            <a:r>
              <a:rPr lang="en-US" sz="1500" dirty="0">
                <a:latin typeface="Consolas" panose="020B0609020204030204" pitchFamily="49" charset="0"/>
              </a:rPr>
              <a:t>&gt;</a:t>
            </a:r>
            <a:r>
              <a:rPr lang="en-US" sz="1500" dirty="0">
                <a:solidFill>
                  <a:srgbClr val="7889FB"/>
                </a:solidFill>
                <a:latin typeface="Consolas" panose="020B0609020204030204" pitchFamily="49" charset="0"/>
              </a:rPr>
              <a:t>spark-sql_2.11</a:t>
            </a:r>
            <a:r>
              <a:rPr lang="en-US" sz="1500" dirty="0">
                <a:latin typeface="Consolas" panose="020B0609020204030204" pitchFamily="49" charset="0"/>
              </a:rPr>
              <a:t>&lt;/</a:t>
            </a:r>
            <a:r>
              <a:rPr lang="en-US" sz="1500" dirty="0" err="1">
                <a:latin typeface="Consolas" panose="020B0609020204030204" pitchFamily="49" charset="0"/>
              </a:rPr>
              <a:t>artifactId</a:t>
            </a:r>
            <a:r>
              <a:rPr lang="en-US" sz="1500" dirty="0">
                <a:latin typeface="Consolas" panose="020B0609020204030204" pitchFamily="49" charset="0"/>
              </a:rPr>
              <a:t>&gt;</a:t>
            </a:r>
          </a:p>
          <a:p>
            <a:r>
              <a:rPr lang="en-US" sz="1500" dirty="0">
                <a:latin typeface="Consolas" panose="020B0609020204030204" pitchFamily="49" charset="0"/>
              </a:rPr>
              <a:t>  &lt;version&gt;2.4.7&lt;/version&gt;</a:t>
            </a:r>
          </a:p>
          <a:p>
            <a:r>
              <a:rPr lang="en-US" sz="1500" dirty="0">
                <a:latin typeface="Consolas" panose="020B0609020204030204" pitchFamily="49" charset="0"/>
              </a:rPr>
              <a:t>&lt;/dependency&gt;</a:t>
            </a:r>
            <a:endParaRPr lang="en-US" sz="1500" dirty="0">
              <a:latin typeface="Consolas" panose="020B0609020204030204" pitchFamily="49" charset="0"/>
              <a:cs typeface="Calibri" panose="020F0502020204030204" pitchFamily="34" charset="0"/>
            </a:endParaRPr>
          </a:p>
        </p:txBody>
      </p:sp>
      <p:sp>
        <p:nvSpPr>
          <p:cNvPr id="10" name="TextBox 9"/>
          <p:cNvSpPr txBox="1"/>
          <p:nvPr/>
        </p:nvSpPr>
        <p:spPr>
          <a:xfrm>
            <a:off x="8103140" y="654936"/>
            <a:ext cx="97276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3/25 points</a:t>
            </a:r>
          </a:p>
        </p:txBody>
      </p:sp>
    </p:spTree>
    <p:extLst>
      <p:ext uri="{BB962C8B-B14F-4D97-AF65-F5344CB8AC3E}">
        <p14:creationId xmlns:p14="http://schemas.microsoft.com/office/powerpoint/2010/main" val="287233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Task 4.2 Query Processing via Spark RDDs</a:t>
            </a:r>
          </a:p>
        </p:txBody>
      </p:sp>
      <p:sp>
        <p:nvSpPr>
          <p:cNvPr id="3" name="Content Placeholder 2"/>
          <p:cNvSpPr>
            <a:spLocks noGrp="1"/>
          </p:cNvSpPr>
          <p:nvPr>
            <p:ph idx="1"/>
          </p:nvPr>
        </p:nvSpPr>
        <p:spPr/>
        <p:txBody>
          <a:bodyPr/>
          <a:lstStyle/>
          <a:p>
            <a:r>
              <a:rPr lang="en-US" dirty="0"/>
              <a:t>#1 Spark Context Creation</a:t>
            </a:r>
          </a:p>
          <a:p>
            <a:pPr lvl="1"/>
            <a:r>
              <a:rPr lang="en-US" dirty="0"/>
              <a:t>Create a spark context </a:t>
            </a:r>
            <a:r>
              <a:rPr lang="en-US" dirty="0" err="1"/>
              <a:t>sc</a:t>
            </a:r>
            <a:r>
              <a:rPr lang="en-US" dirty="0"/>
              <a:t> w/ local master (</a:t>
            </a:r>
            <a:r>
              <a:rPr lang="en-US" dirty="0">
                <a:latin typeface="Consolas" panose="020B0609020204030204" pitchFamily="49" charset="0"/>
              </a:rPr>
              <a:t>local[*]</a:t>
            </a:r>
            <a:r>
              <a:rPr lang="en-US" dirty="0"/>
              <a:t>)</a:t>
            </a:r>
          </a:p>
          <a:p>
            <a:pPr lvl="1"/>
            <a:endParaRPr lang="en-US" sz="1200" dirty="0"/>
          </a:p>
          <a:p>
            <a:r>
              <a:rPr lang="en-US" dirty="0"/>
              <a:t>#2 </a:t>
            </a:r>
            <a:r>
              <a:rPr lang="en-US" dirty="0">
                <a:solidFill>
                  <a:schemeClr val="accent1"/>
                </a:solidFill>
              </a:rPr>
              <a:t>Implement </a:t>
            </a:r>
            <a:r>
              <a:rPr lang="en-US" dirty="0" err="1">
                <a:solidFill>
                  <a:schemeClr val="accent1"/>
                </a:solidFill>
              </a:rPr>
              <a:t>Q09</a:t>
            </a:r>
            <a:r>
              <a:rPr lang="en-US" dirty="0">
                <a:solidFill>
                  <a:schemeClr val="accent1"/>
                </a:solidFill>
              </a:rPr>
              <a:t> via RDD Operations</a:t>
            </a:r>
          </a:p>
          <a:p>
            <a:pPr lvl="1"/>
            <a:r>
              <a:rPr lang="en-US" dirty="0"/>
              <a:t>Implement Q09 in self-contained </a:t>
            </a:r>
            <a:r>
              <a:rPr lang="en-US" dirty="0">
                <a:latin typeface="Consolas" panose="020B0609020204030204" pitchFamily="49" charset="0"/>
              </a:rPr>
              <a:t>executeQ09RDD()</a:t>
            </a:r>
          </a:p>
          <a:p>
            <a:pPr lvl="1"/>
            <a:r>
              <a:rPr lang="en-US" dirty="0"/>
              <a:t>All reads should use </a:t>
            </a:r>
            <a:r>
              <a:rPr lang="en-US" dirty="0" err="1">
                <a:latin typeface="Consolas" panose="020B0609020204030204" pitchFamily="49" charset="0"/>
              </a:rPr>
              <a:t>sc.textFile</a:t>
            </a:r>
            <a:r>
              <a:rPr lang="en-US" dirty="0">
                <a:latin typeface="Consolas" panose="020B0609020204030204" pitchFamily="49" charset="0"/>
              </a:rPr>
              <a:t>(</a:t>
            </a:r>
            <a:r>
              <a:rPr lang="en-US" dirty="0" err="1">
                <a:latin typeface="Consolas" panose="020B0609020204030204" pitchFamily="49" charset="0"/>
              </a:rPr>
              <a:t>fname</a:t>
            </a:r>
            <a:r>
              <a:rPr lang="en-US" dirty="0">
                <a:latin typeface="Consolas" panose="020B0609020204030204" pitchFamily="49" charset="0"/>
              </a:rPr>
              <a:t>)</a:t>
            </a:r>
          </a:p>
          <a:p>
            <a:pPr lvl="1"/>
            <a:r>
              <a:rPr lang="en-US" dirty="0"/>
              <a:t>RDD operations only </a:t>
            </a:r>
            <a:r>
              <a:rPr lang="en-AT" dirty="0">
                <a:sym typeface="Wingdings" panose="05000000000000000000" pitchFamily="2" charset="2"/>
              </a:rPr>
              <a:t></a:t>
            </a:r>
            <a:r>
              <a:rPr lang="en-US" dirty="0">
                <a:sym typeface="Wingdings" panose="05000000000000000000" pitchFamily="2" charset="2"/>
              </a:rPr>
              <a:t> </a:t>
            </a:r>
            <a:r>
              <a:rPr lang="en-US" dirty="0" err="1">
                <a:sym typeface="Wingdings" panose="05000000000000000000" pitchFamily="2" charset="2"/>
              </a:rPr>
              <a:t>stdout</a:t>
            </a:r>
            <a:endParaRPr lang="en-US" dirty="0">
              <a:sym typeface="Wingdings" panose="05000000000000000000" pitchFamily="2" charset="2"/>
            </a:endParaRPr>
          </a:p>
          <a:p>
            <a:pPr lvl="1"/>
            <a:endParaRPr lang="en-US" sz="1200" dirty="0">
              <a:sym typeface="Wingdings" panose="05000000000000000000" pitchFamily="2" charset="2"/>
            </a:endParaRPr>
          </a:p>
          <a:p>
            <a:r>
              <a:rPr lang="en-US" dirty="0">
                <a:sym typeface="Wingdings" panose="05000000000000000000" pitchFamily="2" charset="2"/>
              </a:rPr>
              <a:t>Note: </a:t>
            </a:r>
            <a:r>
              <a:rPr lang="en-US" b="0" dirty="0">
                <a:sym typeface="Wingdings" panose="05000000000000000000" pitchFamily="2" charset="2"/>
              </a:rPr>
              <a:t>Query will be shared by Dec 28</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Exercise 4: Large-Scale Data Analysis </a:t>
            </a:r>
          </a:p>
          <a:p>
            <a:endParaRPr lang="en-US" dirty="0"/>
          </a:p>
        </p:txBody>
      </p:sp>
      <p:sp>
        <p:nvSpPr>
          <p:cNvPr id="7" name="TextBox 6"/>
          <p:cNvSpPr txBox="1"/>
          <p:nvPr/>
        </p:nvSpPr>
        <p:spPr>
          <a:xfrm>
            <a:off x="8103140" y="654936"/>
            <a:ext cx="97276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11/25 points</a:t>
            </a:r>
          </a:p>
        </p:txBody>
      </p:sp>
      <p:sp>
        <p:nvSpPr>
          <p:cNvPr id="5" name="TextBox 4"/>
          <p:cNvSpPr txBox="1"/>
          <p:nvPr/>
        </p:nvSpPr>
        <p:spPr>
          <a:xfrm>
            <a:off x="6607020" y="2394865"/>
            <a:ext cx="2468886" cy="923330"/>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hlinkClick r:id="rId2"/>
              </a:rPr>
              <a:t>https://spark.apache.org/docs/latest/rdd-programming-guide.html</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711475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4.3 Query Processing via Spark SQL</a:t>
            </a:r>
          </a:p>
        </p:txBody>
      </p:sp>
      <p:sp>
        <p:nvSpPr>
          <p:cNvPr id="3" name="Content Placeholder 2"/>
          <p:cNvSpPr>
            <a:spLocks noGrp="1"/>
          </p:cNvSpPr>
          <p:nvPr>
            <p:ph idx="1"/>
          </p:nvPr>
        </p:nvSpPr>
        <p:spPr/>
        <p:txBody>
          <a:bodyPr/>
          <a:lstStyle/>
          <a:p>
            <a:r>
              <a:rPr lang="en-US" dirty="0"/>
              <a:t>#1 Spark Session Creation</a:t>
            </a:r>
          </a:p>
          <a:p>
            <a:pPr lvl="1"/>
            <a:r>
              <a:rPr lang="en-US" dirty="0"/>
              <a:t>Create a spark session via a spark session builder </a:t>
            </a:r>
            <a:br>
              <a:rPr lang="en-US" dirty="0"/>
            </a:br>
            <a:r>
              <a:rPr lang="en-US" dirty="0"/>
              <a:t>and w/ local master (</a:t>
            </a:r>
            <a:r>
              <a:rPr lang="en-US" dirty="0">
                <a:latin typeface="Consolas" panose="020B0609020204030204" pitchFamily="49" charset="0"/>
              </a:rPr>
              <a:t>local[*]</a:t>
            </a:r>
            <a:r>
              <a:rPr lang="en-US" dirty="0"/>
              <a:t>)</a:t>
            </a:r>
          </a:p>
          <a:p>
            <a:pPr lvl="1"/>
            <a:endParaRPr lang="en-US" dirty="0"/>
          </a:p>
          <a:p>
            <a:r>
              <a:rPr lang="en-US" dirty="0"/>
              <a:t>#2 </a:t>
            </a:r>
            <a:r>
              <a:rPr lang="en-US" dirty="0">
                <a:solidFill>
                  <a:schemeClr val="accent1"/>
                </a:solidFill>
              </a:rPr>
              <a:t>Implement </a:t>
            </a:r>
            <a:r>
              <a:rPr lang="en-US" dirty="0" err="1">
                <a:solidFill>
                  <a:schemeClr val="accent1"/>
                </a:solidFill>
              </a:rPr>
              <a:t>Q09</a:t>
            </a:r>
            <a:r>
              <a:rPr lang="en-US" dirty="0">
                <a:solidFill>
                  <a:schemeClr val="accent1"/>
                </a:solidFill>
              </a:rPr>
              <a:t> via Dataset Operations</a:t>
            </a:r>
          </a:p>
          <a:p>
            <a:pPr lvl="1"/>
            <a:r>
              <a:rPr lang="en-US" dirty="0"/>
              <a:t>Implement Q09 self-contained in </a:t>
            </a:r>
            <a:r>
              <a:rPr lang="en-US" dirty="0">
                <a:latin typeface="Consolas" panose="020B0609020204030204" pitchFamily="49" charset="0"/>
              </a:rPr>
              <a:t>executeQ09Dataset()</a:t>
            </a:r>
          </a:p>
          <a:p>
            <a:pPr lvl="1"/>
            <a:r>
              <a:rPr lang="en-US" dirty="0"/>
              <a:t>All reads should use </a:t>
            </a:r>
            <a:r>
              <a:rPr lang="en-US" dirty="0" err="1">
                <a:latin typeface="Consolas" panose="020B0609020204030204" pitchFamily="49" charset="0"/>
              </a:rPr>
              <a:t>sc.read</a:t>
            </a:r>
            <a:r>
              <a:rPr lang="en-US" dirty="0">
                <a:latin typeface="Consolas" panose="020B0609020204030204" pitchFamily="49" charset="0"/>
              </a:rPr>
              <a:t>().format("csv")</a:t>
            </a:r>
          </a:p>
          <a:p>
            <a:pPr lvl="1"/>
            <a:r>
              <a:rPr lang="en-US" dirty="0"/>
              <a:t>SQL or Dataset operations only </a:t>
            </a:r>
            <a:r>
              <a:rPr lang="en-AT" dirty="0">
                <a:sym typeface="Wingdings" panose="05000000000000000000" pitchFamily="2" charset="2"/>
              </a:rPr>
              <a:t></a:t>
            </a:r>
            <a:r>
              <a:rPr lang="en-US" dirty="0">
                <a:sym typeface="Wingdings" panose="05000000000000000000" pitchFamily="2" charset="2"/>
              </a:rPr>
              <a:t> </a:t>
            </a:r>
            <a:r>
              <a:rPr lang="en-US" dirty="0">
                <a:latin typeface="Consolas" panose="020B0609020204030204" pitchFamily="49" charset="0"/>
                <a:sym typeface="Wingdings" panose="05000000000000000000" pitchFamily="2" charset="2"/>
              </a:rPr>
              <a:t>out07.json</a:t>
            </a:r>
            <a:endParaRPr lang="en-US" dirty="0">
              <a:latin typeface="Consolas" panose="020B0609020204030204" pitchFamily="49" charset="0"/>
            </a:endParaRPr>
          </a:p>
          <a:p>
            <a:pPr marL="457200" lvl="1" indent="0">
              <a:buNone/>
            </a:pPr>
            <a:endParaRPr lang="en-US" dirty="0"/>
          </a:p>
          <a:p>
            <a:r>
              <a:rPr lang="en-US" dirty="0" err="1"/>
              <a:t>WebUI</a:t>
            </a:r>
            <a:endParaRPr lang="en-US" dirty="0"/>
          </a:p>
        </p:txBody>
      </p:sp>
      <p:sp>
        <p:nvSpPr>
          <p:cNvPr id="4" name="Text Placeholder 3"/>
          <p:cNvSpPr>
            <a:spLocks noGrp="1"/>
          </p:cNvSpPr>
          <p:nvPr>
            <p:ph type="body" sz="quarter" idx="14"/>
          </p:nvPr>
        </p:nvSpPr>
        <p:spPr/>
        <p:txBody>
          <a:bodyPr>
            <a:normAutofit lnSpcReduction="10000"/>
          </a:bodyPr>
          <a:lstStyle/>
          <a:p>
            <a:r>
              <a:rPr lang="en-US" dirty="0"/>
              <a:t>Exercise 4: Large-Scale Data Analysis </a:t>
            </a:r>
          </a:p>
          <a:p>
            <a:endParaRPr lang="en-US" dirty="0"/>
          </a:p>
        </p:txBody>
      </p:sp>
      <p:sp>
        <p:nvSpPr>
          <p:cNvPr id="7" name="TextBox 6"/>
          <p:cNvSpPr txBox="1"/>
          <p:nvPr/>
        </p:nvSpPr>
        <p:spPr>
          <a:xfrm>
            <a:off x="6296104" y="1728810"/>
            <a:ext cx="2770074" cy="923330"/>
          </a:xfrm>
          <a:prstGeom prst="rect">
            <a:avLst/>
          </a:prstGeom>
          <a:noFill/>
        </p:spPr>
        <p:txBody>
          <a:bodyPr wrap="square" lIns="0" rIns="0" rtlCol="0">
            <a:spAutoFit/>
          </a:bodyPr>
          <a:lstStyle/>
          <a:p>
            <a:pPr algn="ctr"/>
            <a:r>
              <a:rPr lang="en-AT" b="1" dirty="0">
                <a:solidFill>
                  <a:srgbClr val="7889FB"/>
                </a:solidFill>
                <a:latin typeface="Calibri" panose="020F0502020204030204" pitchFamily="34" charset="0"/>
                <a:cs typeface="Calibri" panose="020F0502020204030204" pitchFamily="34" charset="0"/>
                <a:sym typeface="Wingdings" panose="05000000000000000000" pitchFamily="2" charset="2"/>
              </a:rPr>
              <a:t></a:t>
            </a:r>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 SQL processing of high importance in modern </a:t>
            </a:r>
            <a:b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br>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data management</a:t>
            </a:r>
            <a:endParaRPr lang="en-US" b="1" dirty="0">
              <a:solidFill>
                <a:srgbClr val="7889FB"/>
              </a:solidFill>
              <a:latin typeface="Calibri" panose="020F0502020204030204" pitchFamily="34" charset="0"/>
              <a:cs typeface="Calibri" panose="020F0502020204030204" pitchFamily="34" charset="0"/>
            </a:endParaRPr>
          </a:p>
        </p:txBody>
      </p:sp>
      <p:sp>
        <p:nvSpPr>
          <p:cNvPr id="8" name="TextBox 7"/>
          <p:cNvSpPr txBox="1"/>
          <p:nvPr/>
        </p:nvSpPr>
        <p:spPr>
          <a:xfrm>
            <a:off x="8103140" y="654936"/>
            <a:ext cx="97276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5/25 points</a:t>
            </a:r>
          </a:p>
        </p:txBody>
      </p:sp>
      <p:sp>
        <p:nvSpPr>
          <p:cNvPr id="10" name="TextBox 9"/>
          <p:cNvSpPr txBox="1"/>
          <p:nvPr/>
        </p:nvSpPr>
        <p:spPr>
          <a:xfrm>
            <a:off x="2024231" y="4332123"/>
            <a:ext cx="6769573" cy="553998"/>
          </a:xfrm>
          <a:prstGeom prst="rect">
            <a:avLst/>
          </a:prstGeom>
          <a:noFill/>
        </p:spPr>
        <p:txBody>
          <a:bodyPr wrap="square" lIns="0" rIns="0" rtlCol="0">
            <a:spAutoFit/>
          </a:bodyPr>
          <a:lstStyle/>
          <a:p>
            <a:r>
              <a:rPr lang="en-US" sz="1500" dirty="0">
                <a:latin typeface="Consolas" panose="020B0609020204030204" pitchFamily="49" charset="0"/>
              </a:rPr>
              <a:t>INFO </a:t>
            </a:r>
            <a:r>
              <a:rPr lang="en-US" sz="1500" dirty="0" err="1">
                <a:latin typeface="Consolas" panose="020B0609020204030204" pitchFamily="49" charset="0"/>
              </a:rPr>
              <a:t>Utils</a:t>
            </a:r>
            <a:r>
              <a:rPr lang="en-US" sz="1500" dirty="0">
                <a:latin typeface="Consolas" panose="020B0609020204030204" pitchFamily="49" charset="0"/>
              </a:rPr>
              <a:t>: Successfully started service '</a:t>
            </a:r>
            <a:r>
              <a:rPr lang="en-US" sz="1500" dirty="0" err="1">
                <a:latin typeface="Consolas" panose="020B0609020204030204" pitchFamily="49" charset="0"/>
              </a:rPr>
              <a:t>SparkUI</a:t>
            </a:r>
            <a:r>
              <a:rPr lang="en-US" sz="1500" dirty="0">
                <a:latin typeface="Consolas" panose="020B0609020204030204" pitchFamily="49" charset="0"/>
              </a:rPr>
              <a:t>' on port 4040.</a:t>
            </a:r>
          </a:p>
          <a:p>
            <a:r>
              <a:rPr lang="en-US" sz="1500" dirty="0">
                <a:latin typeface="Consolas" panose="020B0609020204030204" pitchFamily="49" charset="0"/>
              </a:rPr>
              <a:t>INFO </a:t>
            </a:r>
            <a:r>
              <a:rPr lang="en-US" sz="1500" dirty="0" err="1">
                <a:latin typeface="Consolas" panose="020B0609020204030204" pitchFamily="49" charset="0"/>
              </a:rPr>
              <a:t>SparkUI</a:t>
            </a:r>
            <a:r>
              <a:rPr lang="en-US" sz="1500" dirty="0">
                <a:latin typeface="Consolas" panose="020B0609020204030204" pitchFamily="49" charset="0"/>
              </a:rPr>
              <a:t>: Bound </a:t>
            </a:r>
            <a:r>
              <a:rPr lang="en-US" sz="1500" dirty="0" err="1">
                <a:latin typeface="Consolas" panose="020B0609020204030204" pitchFamily="49" charset="0"/>
              </a:rPr>
              <a:t>SparkUI</a:t>
            </a:r>
            <a:r>
              <a:rPr lang="en-US" sz="1500" dirty="0">
                <a:latin typeface="Consolas" panose="020B0609020204030204" pitchFamily="49" charset="0"/>
              </a:rPr>
              <a:t> to […] </a:t>
            </a:r>
            <a:r>
              <a:rPr lang="en-US" sz="1500" dirty="0">
                <a:solidFill>
                  <a:schemeClr val="accent1"/>
                </a:solidFill>
                <a:latin typeface="Consolas" panose="020B0609020204030204" pitchFamily="49" charset="0"/>
              </a:rPr>
              <a:t>http://192.168.108.220:4040</a:t>
            </a:r>
            <a:endParaRPr lang="en-US" sz="1500" dirty="0">
              <a:solidFill>
                <a:schemeClr val="accent1"/>
              </a:solidFill>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187268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idx="1"/>
          </p:nvPr>
        </p:nvSpPr>
        <p:spPr/>
        <p:txBody>
          <a:bodyPr/>
          <a:lstStyle/>
          <a:p>
            <a:r>
              <a:rPr lang="en-US" dirty="0"/>
              <a:t>Consistency and Data Models</a:t>
            </a:r>
          </a:p>
          <a:p>
            <a:r>
              <a:rPr lang="en-US" dirty="0"/>
              <a:t>Key-Value Stores</a:t>
            </a:r>
          </a:p>
          <a:p>
            <a:r>
              <a:rPr lang="en-US" dirty="0"/>
              <a:t>Document Stores</a:t>
            </a:r>
          </a:p>
          <a:p>
            <a:r>
              <a:rPr lang="en-US" dirty="0"/>
              <a:t>Graph Processing</a:t>
            </a:r>
          </a:p>
          <a:p>
            <a:r>
              <a:rPr lang="en-US" dirty="0"/>
              <a:t>Time Series Databases</a:t>
            </a:r>
          </a:p>
          <a:p>
            <a:r>
              <a:rPr lang="en-US" dirty="0">
                <a:solidFill>
                  <a:srgbClr val="7889FB"/>
                </a:solidFill>
              </a:rPr>
              <a:t>Exercise 4:</a:t>
            </a:r>
            <a:r>
              <a:rPr lang="en-US" dirty="0"/>
              <a:t> Large-Scale Data Analysis</a:t>
            </a:r>
          </a:p>
        </p:txBody>
      </p:sp>
      <p:pic>
        <p:nvPicPr>
          <p:cNvPr id="3" name="Picture 2"/>
          <p:cNvPicPr>
            <a:picLocks noChangeAspect="1"/>
          </p:cNvPicPr>
          <p:nvPr/>
        </p:nvPicPr>
        <p:blipFill>
          <a:blip r:embed="rId3"/>
          <a:stretch>
            <a:fillRect/>
          </a:stretch>
        </p:blipFill>
        <p:spPr>
          <a:xfrm>
            <a:off x="855101" y="5363543"/>
            <a:ext cx="734995" cy="548640"/>
          </a:xfrm>
          <a:prstGeom prst="rect">
            <a:avLst/>
          </a:prstGeom>
          <a:ln w="25400">
            <a:solidFill>
              <a:srgbClr val="7889FB"/>
            </a:solidFill>
          </a:ln>
        </p:spPr>
      </p:pic>
      <p:sp>
        <p:nvSpPr>
          <p:cNvPr id="5" name="TextBox 4"/>
          <p:cNvSpPr txBox="1"/>
          <p:nvPr/>
        </p:nvSpPr>
        <p:spPr>
          <a:xfrm>
            <a:off x="1712066" y="5253090"/>
            <a:ext cx="3715966"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[Wolfram </a:t>
            </a:r>
            <a:r>
              <a:rPr lang="en-US" sz="1400" dirty="0" err="1">
                <a:latin typeface="Calibri" panose="020F0502020204030204" pitchFamily="34" charset="0"/>
                <a:cs typeface="Calibri" panose="020F0502020204030204" pitchFamily="34" charset="0"/>
              </a:rPr>
              <a:t>Wingerath</a:t>
            </a:r>
            <a:r>
              <a:rPr lang="en-US" sz="1400" dirty="0">
                <a:latin typeface="Calibri" panose="020F0502020204030204" pitchFamily="34" charset="0"/>
                <a:cs typeface="Calibri" panose="020F0502020204030204" pitchFamily="34" charset="0"/>
              </a:rPr>
              <a:t>, Felix </a:t>
            </a:r>
            <a:r>
              <a:rPr lang="en-US" sz="1400" dirty="0" err="1">
                <a:latin typeface="Calibri" panose="020F0502020204030204" pitchFamily="34" charset="0"/>
                <a:cs typeface="Calibri" panose="020F0502020204030204" pitchFamily="34" charset="0"/>
              </a:rPr>
              <a:t>Gessert</a:t>
            </a:r>
            <a:r>
              <a:rPr lang="en-US" sz="1400" dirty="0">
                <a:latin typeface="Calibri" panose="020F0502020204030204" pitchFamily="34" charset="0"/>
                <a:cs typeface="Calibri" panose="020F0502020204030204" pitchFamily="34" charset="0"/>
              </a:rPr>
              <a:t>, Norbert Ritter: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NoSQL &amp; Real-Time Data Management in Research &amp; Practice. </a:t>
            </a:r>
            <a:r>
              <a:rPr lang="en-US" sz="1400" b="1" dirty="0">
                <a:latin typeface="Calibri" panose="020F0502020204030204" pitchFamily="34" charset="0"/>
                <a:cs typeface="Calibri" panose="020F0502020204030204" pitchFamily="34" charset="0"/>
              </a:rPr>
              <a:t>BTW 2019</a:t>
            </a:r>
            <a:r>
              <a:rPr lang="en-US" sz="1400" dirty="0">
                <a:latin typeface="Calibri" panose="020F0502020204030204" pitchFamily="34" charset="0"/>
                <a:cs typeface="Calibri" panose="020F0502020204030204" pitchFamily="34" charset="0"/>
              </a:rPr>
              <a:t>]</a:t>
            </a:r>
          </a:p>
        </p:txBody>
      </p:sp>
      <p:sp>
        <p:nvSpPr>
          <p:cNvPr id="7" name="Right Brace 6"/>
          <p:cNvSpPr/>
          <p:nvPr/>
        </p:nvSpPr>
        <p:spPr>
          <a:xfrm>
            <a:off x="4112021" y="1767006"/>
            <a:ext cx="180871" cy="1326389"/>
          </a:xfrm>
          <a:prstGeom prst="rightBrace">
            <a:avLst/>
          </a:prstGeom>
          <a:ln w="19050">
            <a:solidFill>
              <a:srgbClr val="7889FB"/>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444639" y="1829872"/>
            <a:ext cx="1353045" cy="1200329"/>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Lack of standards</a:t>
            </a:r>
            <a:br>
              <a:rPr lang="en-US" b="1" dirty="0">
                <a:solidFill>
                  <a:schemeClr val="accent1"/>
                </a:solidFill>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and </a:t>
            </a:r>
            <a:r>
              <a:rPr lang="en-US" b="1" dirty="0">
                <a:solidFill>
                  <a:schemeClr val="accent1"/>
                </a:solidFill>
                <a:latin typeface="Calibri" panose="020F0502020204030204" pitchFamily="34" charset="0"/>
                <a:cs typeface="Calibri" panose="020F0502020204030204" pitchFamily="34" charset="0"/>
              </a:rPr>
              <a:t>imprecise classification</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6236" t="9789" r="11707" b="12907"/>
          <a:stretch/>
        </p:blipFill>
        <p:spPr>
          <a:xfrm>
            <a:off x="6152942" y="1371599"/>
            <a:ext cx="2803333" cy="4365191"/>
          </a:xfrm>
          <a:prstGeom prst="rect">
            <a:avLst/>
          </a:prstGeom>
        </p:spPr>
      </p:pic>
      <p:sp>
        <p:nvSpPr>
          <p:cNvPr id="6" name="TextBox 5"/>
          <p:cNvSpPr txBox="1"/>
          <p:nvPr/>
        </p:nvSpPr>
        <p:spPr>
          <a:xfrm>
            <a:off x="6213988" y="5756454"/>
            <a:ext cx="2358098" cy="307777"/>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hlinkClick r:id="rId5"/>
              </a:rPr>
              <a:t>http://geek-and-poke.com/</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7629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Task 4.4 Graph Processing</a:t>
            </a:r>
          </a:p>
        </p:txBody>
      </p:sp>
      <p:sp>
        <p:nvSpPr>
          <p:cNvPr id="3" name="Content Placeholder 2"/>
          <p:cNvSpPr>
            <a:spLocks noGrp="1"/>
          </p:cNvSpPr>
          <p:nvPr>
            <p:ph idx="1"/>
          </p:nvPr>
        </p:nvSpPr>
        <p:spPr/>
        <p:txBody>
          <a:bodyPr/>
          <a:lstStyle/>
          <a:p>
            <a:r>
              <a:rPr lang="en-US" dirty="0"/>
              <a:t>Input Co-author graph</a:t>
            </a:r>
          </a:p>
          <a:p>
            <a:pPr lvl="1"/>
            <a:r>
              <a:rPr lang="en-US" b="1" dirty="0">
                <a:solidFill>
                  <a:srgbClr val="7889FB"/>
                </a:solidFill>
              </a:rPr>
              <a:t>AuthPapersCOO.csv</a:t>
            </a:r>
            <a:r>
              <a:rPr lang="en-US" dirty="0"/>
              <a:t> </a:t>
            </a:r>
            <a:br>
              <a:rPr lang="en-US" dirty="0"/>
            </a:br>
            <a:r>
              <a:rPr lang="en-US" dirty="0"/>
              <a:t>(coordinate format)</a:t>
            </a:r>
            <a:br>
              <a:rPr lang="en-US" dirty="0"/>
            </a:br>
            <a:r>
              <a:rPr lang="en-US" b="1" dirty="0">
                <a:solidFill>
                  <a:srgbClr val="7889FB"/>
                </a:solidFill>
              </a:rPr>
              <a:t>AuthPapersCSR.csv</a:t>
            </a:r>
            <a:r>
              <a:rPr lang="en-US" dirty="0"/>
              <a:t> </a:t>
            </a:r>
            <a:br>
              <a:rPr lang="en-US" dirty="0"/>
            </a:br>
            <a:r>
              <a:rPr lang="en-US" dirty="0"/>
              <a:t>(compressed sparse row)</a:t>
            </a:r>
          </a:p>
          <a:p>
            <a:pPr lvl="1"/>
            <a:endParaRPr lang="en-US" sz="1000" dirty="0"/>
          </a:p>
          <a:p>
            <a:r>
              <a:rPr lang="en-US" dirty="0"/>
              <a:t>#1 Compute </a:t>
            </a:r>
            <a:r>
              <a:rPr lang="en-US" dirty="0">
                <a:solidFill>
                  <a:schemeClr val="accent1"/>
                </a:solidFill>
              </a:rPr>
              <a:t>Connected Components</a:t>
            </a:r>
          </a:p>
          <a:p>
            <a:pPr lvl="1"/>
            <a:r>
              <a:rPr lang="en-US" dirty="0"/>
              <a:t>Leverage Spark to compute assignment</a:t>
            </a:r>
            <a:br>
              <a:rPr lang="en-US" dirty="0"/>
            </a:br>
            <a:r>
              <a:rPr lang="en-US" dirty="0"/>
              <a:t>of vertices to components</a:t>
            </a:r>
          </a:p>
          <a:p>
            <a:pPr lvl="1"/>
            <a:r>
              <a:rPr lang="en-US" dirty="0"/>
              <a:t>Write output to text file, print #components to </a:t>
            </a:r>
            <a:r>
              <a:rPr lang="en-US" dirty="0" err="1"/>
              <a:t>stdout</a:t>
            </a:r>
            <a:endParaRPr lang="en-US" dirty="0"/>
          </a:p>
          <a:p>
            <a:pPr lvl="1"/>
            <a:r>
              <a:rPr lang="en-US" dirty="0"/>
              <a:t>APIs up to you (e.g., Spark RDDs, Spark SQL, Spark </a:t>
            </a:r>
            <a:r>
              <a:rPr lang="en-US" dirty="0" err="1"/>
              <a:t>GraphX</a:t>
            </a:r>
            <a:r>
              <a:rPr lang="en-US" dirty="0"/>
              <a:t>) </a:t>
            </a:r>
          </a:p>
          <a:p>
            <a:pPr lvl="1"/>
            <a:endParaRPr lang="en-US" sz="1000" dirty="0"/>
          </a:p>
          <a:p>
            <a:pPr lvl="1"/>
            <a:r>
              <a:rPr lang="en-US" dirty="0"/>
              <a:t>Example </a:t>
            </a:r>
            <a:br>
              <a:rPr lang="en-US" dirty="0"/>
            </a:br>
            <a:r>
              <a:rPr lang="en-US" dirty="0"/>
              <a:t>Apache </a:t>
            </a:r>
            <a:br>
              <a:rPr lang="en-US" dirty="0"/>
            </a:br>
            <a:r>
              <a:rPr lang="en-US" dirty="0" err="1"/>
              <a:t>SystemDS</a:t>
            </a:r>
            <a:r>
              <a:rPr lang="en-US" dirty="0"/>
              <a:t> </a:t>
            </a:r>
          </a:p>
        </p:txBody>
      </p:sp>
      <p:sp>
        <p:nvSpPr>
          <p:cNvPr id="4" name="Text Placeholder 3"/>
          <p:cNvSpPr>
            <a:spLocks noGrp="1"/>
          </p:cNvSpPr>
          <p:nvPr>
            <p:ph type="body" sz="quarter" idx="14"/>
          </p:nvPr>
        </p:nvSpPr>
        <p:spPr/>
        <p:txBody>
          <a:bodyPr>
            <a:normAutofit lnSpcReduction="10000"/>
          </a:bodyPr>
          <a:lstStyle/>
          <a:p>
            <a:r>
              <a:rPr lang="en-US" dirty="0"/>
              <a:t>Exercise 4: Large-Scale Data Analysis </a:t>
            </a:r>
          </a:p>
        </p:txBody>
      </p:sp>
      <p:grpSp>
        <p:nvGrpSpPr>
          <p:cNvPr id="10" name="Group 9"/>
          <p:cNvGrpSpPr/>
          <p:nvPr/>
        </p:nvGrpSpPr>
        <p:grpSpPr>
          <a:xfrm>
            <a:off x="6585695" y="3085945"/>
            <a:ext cx="1925163" cy="1237734"/>
            <a:chOff x="6624612" y="2794113"/>
            <a:chExt cx="1925163" cy="1237734"/>
          </a:xfrm>
        </p:grpSpPr>
        <p:sp>
          <p:nvSpPr>
            <p:cNvPr id="11" name="Oval 10"/>
            <p:cNvSpPr/>
            <p:nvPr/>
          </p:nvSpPr>
          <p:spPr>
            <a:xfrm>
              <a:off x="6624612" y="2794113"/>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1</a:t>
              </a:r>
            </a:p>
          </p:txBody>
        </p:sp>
        <p:sp>
          <p:nvSpPr>
            <p:cNvPr id="12" name="Oval 11"/>
            <p:cNvSpPr/>
            <p:nvPr/>
          </p:nvSpPr>
          <p:spPr>
            <a:xfrm>
              <a:off x="7467677" y="3063246"/>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2</a:t>
              </a:r>
            </a:p>
          </p:txBody>
        </p:sp>
        <p:sp>
          <p:nvSpPr>
            <p:cNvPr id="13" name="Oval 12"/>
            <p:cNvSpPr/>
            <p:nvPr/>
          </p:nvSpPr>
          <p:spPr>
            <a:xfrm>
              <a:off x="6880776" y="3303194"/>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4</a:t>
              </a:r>
            </a:p>
          </p:txBody>
        </p:sp>
        <p:sp>
          <p:nvSpPr>
            <p:cNvPr id="14" name="Oval 13"/>
            <p:cNvSpPr/>
            <p:nvPr/>
          </p:nvSpPr>
          <p:spPr>
            <a:xfrm>
              <a:off x="8210223" y="3066487"/>
              <a:ext cx="252000" cy="25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3</a:t>
              </a:r>
            </a:p>
          </p:txBody>
        </p:sp>
        <p:sp>
          <p:nvSpPr>
            <p:cNvPr id="15" name="Oval 14"/>
            <p:cNvSpPr/>
            <p:nvPr/>
          </p:nvSpPr>
          <p:spPr>
            <a:xfrm>
              <a:off x="7905423" y="3413439"/>
              <a:ext cx="252000" cy="252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5</a:t>
              </a:r>
            </a:p>
          </p:txBody>
        </p:sp>
        <p:sp>
          <p:nvSpPr>
            <p:cNvPr id="16" name="Oval 15"/>
            <p:cNvSpPr/>
            <p:nvPr/>
          </p:nvSpPr>
          <p:spPr>
            <a:xfrm>
              <a:off x="7551985" y="3779847"/>
              <a:ext cx="252000" cy="252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7</a:t>
              </a:r>
            </a:p>
          </p:txBody>
        </p:sp>
        <p:sp>
          <p:nvSpPr>
            <p:cNvPr id="17" name="Oval 16"/>
            <p:cNvSpPr/>
            <p:nvPr/>
          </p:nvSpPr>
          <p:spPr>
            <a:xfrm>
              <a:off x="8297775" y="3776605"/>
              <a:ext cx="252000" cy="25200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6</a:t>
              </a:r>
            </a:p>
          </p:txBody>
        </p:sp>
        <p:cxnSp>
          <p:nvCxnSpPr>
            <p:cNvPr id="18" name="Straight Arrow Connector 17"/>
            <p:cNvCxnSpPr>
              <a:stCxn id="13" idx="1"/>
              <a:endCxn id="11" idx="4"/>
            </p:cNvCxnSpPr>
            <p:nvPr/>
          </p:nvCxnSpPr>
          <p:spPr>
            <a:xfrm flipH="1" flipV="1">
              <a:off x="6750612" y="3046113"/>
              <a:ext cx="167069" cy="293986"/>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1"/>
              <a:endCxn id="11" idx="6"/>
            </p:cNvCxnSpPr>
            <p:nvPr/>
          </p:nvCxnSpPr>
          <p:spPr>
            <a:xfrm flipH="1" flipV="1">
              <a:off x="6876612" y="2920113"/>
              <a:ext cx="627970" cy="180038"/>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6"/>
              <a:endCxn id="12" idx="3"/>
            </p:cNvCxnSpPr>
            <p:nvPr/>
          </p:nvCxnSpPr>
          <p:spPr>
            <a:xfrm flipV="1">
              <a:off x="7132776" y="3278341"/>
              <a:ext cx="371806" cy="150853"/>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2"/>
              <a:endCxn id="12" idx="6"/>
            </p:cNvCxnSpPr>
            <p:nvPr/>
          </p:nvCxnSpPr>
          <p:spPr>
            <a:xfrm flipH="1" flipV="1">
              <a:off x="7719677" y="3189246"/>
              <a:ext cx="490546" cy="3241"/>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7"/>
              <a:endCxn id="15" idx="3"/>
            </p:cNvCxnSpPr>
            <p:nvPr/>
          </p:nvCxnSpPr>
          <p:spPr>
            <a:xfrm flipV="1">
              <a:off x="7767080" y="3628534"/>
              <a:ext cx="175248" cy="188218"/>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1"/>
              <a:endCxn id="15" idx="5"/>
            </p:cNvCxnSpPr>
            <p:nvPr/>
          </p:nvCxnSpPr>
          <p:spPr>
            <a:xfrm flipH="1" flipV="1">
              <a:off x="8120518" y="3628534"/>
              <a:ext cx="214162" cy="184976"/>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2"/>
              <a:endCxn id="16" idx="6"/>
            </p:cNvCxnSpPr>
            <p:nvPr/>
          </p:nvCxnSpPr>
          <p:spPr>
            <a:xfrm flipH="1">
              <a:off x="7803985" y="3902605"/>
              <a:ext cx="493790" cy="3242"/>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grpSp>
      <p:pic>
        <p:nvPicPr>
          <p:cNvPr id="29" name="Picture 28"/>
          <p:cNvPicPr>
            <a:picLocks noChangeAspect="1"/>
          </p:cNvPicPr>
          <p:nvPr/>
        </p:nvPicPr>
        <p:blipFill>
          <a:blip r:embed="rId2"/>
          <a:stretch>
            <a:fillRect/>
          </a:stretch>
        </p:blipFill>
        <p:spPr>
          <a:xfrm>
            <a:off x="4045204" y="1732428"/>
            <a:ext cx="1168918" cy="514042"/>
          </a:xfrm>
          <a:prstGeom prst="rect">
            <a:avLst/>
          </a:prstGeom>
        </p:spPr>
      </p:pic>
      <p:pic>
        <p:nvPicPr>
          <p:cNvPr id="30" name="Picture 29"/>
          <p:cNvPicPr>
            <a:picLocks noChangeAspect="1"/>
          </p:cNvPicPr>
          <p:nvPr/>
        </p:nvPicPr>
        <p:blipFill>
          <a:blip r:embed="rId3"/>
          <a:stretch>
            <a:fillRect/>
          </a:stretch>
        </p:blipFill>
        <p:spPr>
          <a:xfrm>
            <a:off x="4045204" y="2312077"/>
            <a:ext cx="4767212" cy="499959"/>
          </a:xfrm>
          <a:prstGeom prst="rect">
            <a:avLst/>
          </a:prstGeom>
        </p:spPr>
      </p:pic>
      <p:pic>
        <p:nvPicPr>
          <p:cNvPr id="5" name="Picture 4"/>
          <p:cNvPicPr>
            <a:picLocks noChangeAspect="1"/>
          </p:cNvPicPr>
          <p:nvPr/>
        </p:nvPicPr>
        <p:blipFill>
          <a:blip r:embed="rId4"/>
          <a:stretch>
            <a:fillRect/>
          </a:stretch>
        </p:blipFill>
        <p:spPr>
          <a:xfrm>
            <a:off x="2728233" y="4900636"/>
            <a:ext cx="4177558" cy="1826067"/>
          </a:xfrm>
          <a:prstGeom prst="rect">
            <a:avLst/>
          </a:prstGeom>
        </p:spPr>
      </p:pic>
      <p:sp>
        <p:nvSpPr>
          <p:cNvPr id="25" name="TextBox 24"/>
          <p:cNvSpPr txBox="1"/>
          <p:nvPr/>
        </p:nvSpPr>
        <p:spPr>
          <a:xfrm>
            <a:off x="8103140" y="654936"/>
            <a:ext cx="97276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6/25 points</a:t>
            </a:r>
          </a:p>
        </p:txBody>
      </p:sp>
    </p:spTree>
    <p:extLst>
      <p:ext uri="{BB962C8B-B14F-4D97-AF65-F5344CB8AC3E}">
        <p14:creationId xmlns:p14="http://schemas.microsoft.com/office/powerpoint/2010/main" val="218732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and Q&amp;A</a:t>
            </a:r>
          </a:p>
        </p:txBody>
      </p:sp>
      <p:sp>
        <p:nvSpPr>
          <p:cNvPr id="3" name="Content Placeholder 2"/>
          <p:cNvSpPr>
            <a:spLocks noGrp="1"/>
          </p:cNvSpPr>
          <p:nvPr>
            <p:ph idx="1"/>
          </p:nvPr>
        </p:nvSpPr>
        <p:spPr/>
        <p:txBody>
          <a:bodyPr/>
          <a:lstStyle/>
          <a:p>
            <a:r>
              <a:rPr lang="en-US" dirty="0"/>
              <a:t>Summary </a:t>
            </a:r>
            <a:r>
              <a:rPr lang="en-US" dirty="0">
                <a:solidFill>
                  <a:srgbClr val="7889FB"/>
                </a:solidFill>
              </a:rPr>
              <a:t>10 NoSQL Systems</a:t>
            </a:r>
          </a:p>
          <a:p>
            <a:pPr lvl="1"/>
            <a:r>
              <a:rPr lang="en-US" dirty="0"/>
              <a:t>Consistency and Data Models</a:t>
            </a:r>
          </a:p>
          <a:p>
            <a:pPr lvl="1"/>
            <a:r>
              <a:rPr lang="en-US" dirty="0"/>
              <a:t>Key-Value and Document Stores</a:t>
            </a:r>
          </a:p>
          <a:p>
            <a:pPr lvl="1"/>
            <a:r>
              <a:rPr lang="en-US" dirty="0"/>
              <a:t>Graph and Time Series Databases</a:t>
            </a:r>
          </a:p>
          <a:p>
            <a:pPr lvl="1"/>
            <a:endParaRPr lang="en-US" dirty="0"/>
          </a:p>
          <a:p>
            <a:r>
              <a:rPr lang="en-US" dirty="0"/>
              <a:t>Next Lectures </a:t>
            </a:r>
            <a:r>
              <a:rPr lang="en-US" b="0" dirty="0"/>
              <a:t>(</a:t>
            </a:r>
            <a:r>
              <a:rPr lang="en-US" b="0" dirty="0">
                <a:solidFill>
                  <a:schemeClr val="accent1"/>
                </a:solidFill>
              </a:rPr>
              <a:t>Part B:</a:t>
            </a:r>
            <a:r>
              <a:rPr lang="en-US" b="0" dirty="0"/>
              <a:t> </a:t>
            </a:r>
            <a:r>
              <a:rPr lang="en-US" b="0" dirty="0">
                <a:solidFill>
                  <a:schemeClr val="accent1"/>
                </a:solidFill>
              </a:rPr>
              <a:t>Modern Data Management</a:t>
            </a:r>
            <a:r>
              <a:rPr lang="en-US" b="0" dirty="0"/>
              <a:t>)</a:t>
            </a:r>
          </a:p>
          <a:p>
            <a:pPr lvl="1"/>
            <a:r>
              <a:rPr lang="en-US" b="1" dirty="0">
                <a:solidFill>
                  <a:srgbClr val="7889FB"/>
                </a:solidFill>
              </a:rPr>
              <a:t>11 Distributed Storage and Data Analysis</a:t>
            </a:r>
            <a:r>
              <a:rPr lang="en-US" dirty="0">
                <a:solidFill>
                  <a:schemeClr val="tx1"/>
                </a:solidFill>
              </a:rPr>
              <a:t> [Jan 10]</a:t>
            </a:r>
          </a:p>
          <a:p>
            <a:pPr lvl="1"/>
            <a:r>
              <a:rPr lang="en-US" b="1" dirty="0">
                <a:solidFill>
                  <a:srgbClr val="7889FB"/>
                </a:solidFill>
              </a:rPr>
              <a:t>12 Data stream processing systems</a:t>
            </a:r>
            <a:r>
              <a:rPr lang="en-US" dirty="0">
                <a:solidFill>
                  <a:schemeClr val="tx1"/>
                </a:solidFill>
              </a:rPr>
              <a:t>, </a:t>
            </a:r>
            <a:r>
              <a:rPr lang="en-US" b="1" dirty="0">
                <a:solidFill>
                  <a:schemeClr val="accent1"/>
                </a:solidFill>
              </a:rPr>
              <a:t>Q&amp;A</a:t>
            </a:r>
            <a:r>
              <a:rPr lang="en-US" dirty="0">
                <a:solidFill>
                  <a:schemeClr val="tx1"/>
                </a:solidFill>
              </a:rPr>
              <a:t> [Jan 17]</a:t>
            </a:r>
          </a:p>
        </p:txBody>
      </p:sp>
    </p:spTree>
    <p:extLst>
      <p:ext uri="{BB962C8B-B14F-4D97-AF65-F5344CB8AC3E}">
        <p14:creationId xmlns:p14="http://schemas.microsoft.com/office/powerpoint/2010/main" val="3867010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Consistency and Data Models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3502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ACID Properties</a:t>
            </a:r>
          </a:p>
        </p:txBody>
      </p:sp>
      <p:sp>
        <p:nvSpPr>
          <p:cNvPr id="6" name="Content Placeholder 5"/>
          <p:cNvSpPr>
            <a:spLocks noGrp="1"/>
          </p:cNvSpPr>
          <p:nvPr>
            <p:ph idx="1"/>
          </p:nvPr>
        </p:nvSpPr>
        <p:spPr/>
        <p:txBody>
          <a:bodyPr/>
          <a:lstStyle/>
          <a:p>
            <a:r>
              <a:rPr lang="en-US" dirty="0"/>
              <a:t>Atomicity</a:t>
            </a:r>
          </a:p>
          <a:p>
            <a:pPr lvl="1"/>
            <a:r>
              <a:rPr lang="en-US" dirty="0"/>
              <a:t>A transaction is executed atomically (</a:t>
            </a:r>
            <a:r>
              <a:rPr lang="en-US" b="1" dirty="0">
                <a:solidFill>
                  <a:srgbClr val="7889FB"/>
                </a:solidFill>
              </a:rPr>
              <a:t>completely or not at all</a:t>
            </a:r>
            <a:r>
              <a:rPr lang="en-US" dirty="0"/>
              <a:t>)</a:t>
            </a:r>
          </a:p>
          <a:p>
            <a:pPr lvl="1"/>
            <a:r>
              <a:rPr lang="en-US" dirty="0"/>
              <a:t>If the transaction fails/aborts no changes are made to the database (</a:t>
            </a:r>
            <a:r>
              <a:rPr lang="en-US" b="1" dirty="0">
                <a:solidFill>
                  <a:schemeClr val="accent1"/>
                </a:solidFill>
              </a:rPr>
              <a:t>UNDO</a:t>
            </a:r>
            <a:r>
              <a:rPr lang="en-US" dirty="0"/>
              <a:t>)</a:t>
            </a:r>
          </a:p>
          <a:p>
            <a:pPr lvl="1"/>
            <a:endParaRPr lang="en-US" sz="700" dirty="0"/>
          </a:p>
          <a:p>
            <a:r>
              <a:rPr lang="en-US" dirty="0"/>
              <a:t>Consistency</a:t>
            </a:r>
          </a:p>
          <a:p>
            <a:pPr lvl="1"/>
            <a:r>
              <a:rPr lang="en-US" dirty="0"/>
              <a:t>A successful transaction ensures that all </a:t>
            </a:r>
            <a:r>
              <a:rPr lang="en-US" b="1" dirty="0">
                <a:solidFill>
                  <a:srgbClr val="7889FB"/>
                </a:solidFill>
              </a:rPr>
              <a:t>consistency constraints are met</a:t>
            </a:r>
            <a:br>
              <a:rPr lang="en-US" dirty="0"/>
            </a:br>
            <a:r>
              <a:rPr lang="en-US" dirty="0"/>
              <a:t>(referential integrity, semantic/domain constraints) </a:t>
            </a:r>
          </a:p>
          <a:p>
            <a:pPr lvl="1"/>
            <a:endParaRPr lang="en-US" sz="700" dirty="0"/>
          </a:p>
          <a:p>
            <a:r>
              <a:rPr lang="en-US" dirty="0"/>
              <a:t>Isolation</a:t>
            </a:r>
          </a:p>
          <a:p>
            <a:pPr lvl="1"/>
            <a:r>
              <a:rPr lang="en-US" dirty="0"/>
              <a:t>Concurrent transactions are executed in isolation of each other</a:t>
            </a:r>
          </a:p>
          <a:p>
            <a:pPr lvl="1"/>
            <a:r>
              <a:rPr lang="en-US" b="1" dirty="0">
                <a:solidFill>
                  <a:srgbClr val="7889FB"/>
                </a:solidFill>
              </a:rPr>
              <a:t>Appearance of serial transaction execution</a:t>
            </a:r>
          </a:p>
          <a:p>
            <a:pPr lvl="1"/>
            <a:endParaRPr lang="en-US" sz="700" dirty="0"/>
          </a:p>
          <a:p>
            <a:r>
              <a:rPr lang="en-US" dirty="0"/>
              <a:t>Durability</a:t>
            </a:r>
          </a:p>
          <a:p>
            <a:pPr lvl="1"/>
            <a:r>
              <a:rPr lang="en-US" b="1" dirty="0">
                <a:solidFill>
                  <a:srgbClr val="7889FB"/>
                </a:solidFill>
              </a:rPr>
              <a:t>Guaranteed persistence</a:t>
            </a:r>
            <a:r>
              <a:rPr lang="en-US" dirty="0"/>
              <a:t> of all changes made by a successful transaction</a:t>
            </a:r>
          </a:p>
          <a:p>
            <a:pPr lvl="1"/>
            <a:r>
              <a:rPr lang="en-US" dirty="0"/>
              <a:t>In case of system failures, the database is recoverable (</a:t>
            </a:r>
            <a:r>
              <a:rPr lang="en-US" b="1" dirty="0">
                <a:solidFill>
                  <a:schemeClr val="accent1"/>
                </a:solidFill>
              </a:rPr>
              <a:t>REDO</a:t>
            </a:r>
            <a:r>
              <a:rPr lang="en-US" dirty="0"/>
              <a:t>)</a:t>
            </a:r>
          </a:p>
        </p:txBody>
      </p:sp>
      <p:sp>
        <p:nvSpPr>
          <p:cNvPr id="7" name="Text Placeholder 6"/>
          <p:cNvSpPr>
            <a:spLocks noGrp="1"/>
          </p:cNvSpPr>
          <p:nvPr>
            <p:ph type="body" sz="quarter" idx="14"/>
          </p:nvPr>
        </p:nvSpPr>
        <p:spPr/>
        <p:txBody>
          <a:bodyPr>
            <a:normAutofit lnSpcReduction="10000"/>
          </a:bodyPr>
          <a:lstStyle/>
          <a:p>
            <a:r>
              <a:rPr lang="en-US" dirty="0"/>
              <a:t>Consistency and Data Models</a:t>
            </a:r>
          </a:p>
        </p:txBody>
      </p:sp>
    </p:spTree>
    <p:extLst>
      <p:ext uri="{BB962C8B-B14F-4D97-AF65-F5344CB8AC3E}">
        <p14:creationId xmlns:p14="http://schemas.microsoft.com/office/powerpoint/2010/main" val="94595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Two-Phase Commit (2PC) Protocol</a:t>
            </a:r>
          </a:p>
        </p:txBody>
      </p:sp>
      <p:sp>
        <p:nvSpPr>
          <p:cNvPr id="3" name="Content Placeholder 2"/>
          <p:cNvSpPr>
            <a:spLocks noGrp="1"/>
          </p:cNvSpPr>
          <p:nvPr>
            <p:ph idx="1"/>
          </p:nvPr>
        </p:nvSpPr>
        <p:spPr/>
        <p:txBody>
          <a:bodyPr/>
          <a:lstStyle/>
          <a:p>
            <a:r>
              <a:rPr lang="en-US" dirty="0"/>
              <a:t>Distributed TX Processing</a:t>
            </a:r>
          </a:p>
          <a:p>
            <a:pPr lvl="1"/>
            <a:r>
              <a:rPr lang="en-US" dirty="0"/>
              <a:t>N nodes with logically related but physically distributed data </a:t>
            </a:r>
            <a:br>
              <a:rPr lang="en-US" dirty="0"/>
            </a:br>
            <a:r>
              <a:rPr lang="en-US" dirty="0"/>
              <a:t>(e.g., vertical data partitioning)</a:t>
            </a:r>
          </a:p>
          <a:p>
            <a:pPr lvl="1"/>
            <a:r>
              <a:rPr lang="en-US" b="1" dirty="0">
                <a:solidFill>
                  <a:srgbClr val="7889FB"/>
                </a:solidFill>
              </a:rPr>
              <a:t>Distributed TX processing to ensure consistent view</a:t>
            </a:r>
            <a:r>
              <a:rPr lang="en-US" dirty="0"/>
              <a:t> (atomicity/durability)</a:t>
            </a:r>
          </a:p>
          <a:p>
            <a:pPr lvl="1"/>
            <a:endParaRPr lang="en-US" sz="700" dirty="0"/>
          </a:p>
          <a:p>
            <a:r>
              <a:rPr lang="en-US" dirty="0"/>
              <a:t>Two-Phase Commit </a:t>
            </a:r>
            <a:r>
              <a:rPr lang="en-US" b="0" dirty="0"/>
              <a:t>(via 2N </a:t>
            </a:r>
            <a:r>
              <a:rPr lang="en-US" b="0" dirty="0" err="1"/>
              <a:t>msgs</a:t>
            </a:r>
            <a:r>
              <a:rPr lang="en-US" b="0" dirty="0"/>
              <a:t>)</a:t>
            </a:r>
          </a:p>
          <a:p>
            <a:pPr lvl="1"/>
            <a:r>
              <a:rPr lang="en-US" b="1" dirty="0">
                <a:solidFill>
                  <a:srgbClr val="7889FB"/>
                </a:solidFill>
              </a:rPr>
              <a:t>Phase 1 PREPARE:</a:t>
            </a:r>
            <a:r>
              <a:rPr lang="en-US" dirty="0"/>
              <a:t> check for </a:t>
            </a:r>
            <a:br>
              <a:rPr lang="en-US" dirty="0"/>
            </a:br>
            <a:r>
              <a:rPr lang="en-US" dirty="0"/>
              <a:t>successful completion, logging</a:t>
            </a:r>
          </a:p>
          <a:p>
            <a:pPr lvl="1"/>
            <a:r>
              <a:rPr lang="en-US" b="1" dirty="0">
                <a:solidFill>
                  <a:srgbClr val="7889FB"/>
                </a:solidFill>
              </a:rPr>
              <a:t>Phase 2 COMMIT:</a:t>
            </a:r>
            <a:r>
              <a:rPr lang="en-US" dirty="0"/>
              <a:t> release locks, </a:t>
            </a:r>
            <a:br>
              <a:rPr lang="en-US" dirty="0"/>
            </a:br>
            <a:r>
              <a:rPr lang="en-US" dirty="0"/>
              <a:t>and other cleanups</a:t>
            </a:r>
          </a:p>
          <a:p>
            <a:pPr lvl="1"/>
            <a:r>
              <a:rPr lang="en-US" b="1" dirty="0">
                <a:solidFill>
                  <a:schemeClr val="accent1"/>
                </a:solidFill>
              </a:rPr>
              <a:t>Problem: Blocking protocol</a:t>
            </a:r>
          </a:p>
          <a:p>
            <a:pPr lvl="1"/>
            <a:endParaRPr lang="en-US" sz="700" dirty="0"/>
          </a:p>
          <a:p>
            <a:r>
              <a:rPr lang="en-US" dirty="0"/>
              <a:t>Excursus: Wedding Analogy</a:t>
            </a:r>
          </a:p>
          <a:p>
            <a:pPr lvl="1"/>
            <a:r>
              <a:rPr lang="en-US" dirty="0"/>
              <a:t>Coordinator: marriage registrar</a:t>
            </a:r>
          </a:p>
          <a:p>
            <a:pPr lvl="1"/>
            <a:r>
              <a:rPr lang="en-US" b="1" dirty="0">
                <a:solidFill>
                  <a:srgbClr val="7889FB"/>
                </a:solidFill>
              </a:rPr>
              <a:t>Phase 1:</a:t>
            </a:r>
            <a:r>
              <a:rPr lang="en-US" dirty="0"/>
              <a:t> Ask for willingness</a:t>
            </a:r>
          </a:p>
          <a:p>
            <a:pPr lvl="1"/>
            <a:r>
              <a:rPr lang="en-US" b="1" dirty="0">
                <a:solidFill>
                  <a:srgbClr val="7889FB"/>
                </a:solidFill>
              </a:rPr>
              <a:t>Phase 2:</a:t>
            </a:r>
            <a:r>
              <a:rPr lang="en-US" dirty="0"/>
              <a:t> If all willing, declare marriage</a:t>
            </a:r>
          </a:p>
        </p:txBody>
      </p:sp>
      <p:sp>
        <p:nvSpPr>
          <p:cNvPr id="4" name="Text Placeholder 3"/>
          <p:cNvSpPr>
            <a:spLocks noGrp="1"/>
          </p:cNvSpPr>
          <p:nvPr>
            <p:ph type="body" sz="quarter" idx="14"/>
          </p:nvPr>
        </p:nvSpPr>
        <p:spPr/>
        <p:txBody>
          <a:bodyPr>
            <a:normAutofit lnSpcReduction="10000"/>
          </a:bodyPr>
          <a:lstStyle/>
          <a:p>
            <a:r>
              <a:rPr lang="en-US" dirty="0"/>
              <a:t>Consistency and Data Models</a:t>
            </a:r>
          </a:p>
        </p:txBody>
      </p:sp>
      <p:pic>
        <p:nvPicPr>
          <p:cNvPr id="6" name="Picture 5"/>
          <p:cNvPicPr>
            <a:picLocks noChangeAspect="1"/>
          </p:cNvPicPr>
          <p:nvPr/>
        </p:nvPicPr>
        <p:blipFill>
          <a:blip r:embed="rId2"/>
          <a:stretch>
            <a:fillRect/>
          </a:stretch>
        </p:blipFill>
        <p:spPr>
          <a:xfrm>
            <a:off x="6193281" y="4910744"/>
            <a:ext cx="1885986" cy="1255038"/>
          </a:xfrm>
          <a:prstGeom prst="rect">
            <a:avLst/>
          </a:prstGeom>
        </p:spPr>
      </p:pic>
      <p:sp>
        <p:nvSpPr>
          <p:cNvPr id="7" name="Can 6"/>
          <p:cNvSpPr/>
          <p:nvPr/>
        </p:nvSpPr>
        <p:spPr>
          <a:xfrm>
            <a:off x="4980562" y="3499706"/>
            <a:ext cx="1001949" cy="486382"/>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DBS 1</a:t>
            </a:r>
          </a:p>
        </p:txBody>
      </p:sp>
      <p:sp>
        <p:nvSpPr>
          <p:cNvPr id="8" name="Can 7"/>
          <p:cNvSpPr/>
          <p:nvPr/>
        </p:nvSpPr>
        <p:spPr>
          <a:xfrm>
            <a:off x="6669935" y="3934208"/>
            <a:ext cx="1001949" cy="486382"/>
          </a:xfrm>
          <a:prstGeom prst="can">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DBS 4</a:t>
            </a:r>
          </a:p>
        </p:txBody>
      </p:sp>
      <p:sp>
        <p:nvSpPr>
          <p:cNvPr id="10" name="Can 9"/>
          <p:cNvSpPr/>
          <p:nvPr/>
        </p:nvSpPr>
        <p:spPr>
          <a:xfrm>
            <a:off x="6906641" y="2896590"/>
            <a:ext cx="1001949" cy="486382"/>
          </a:xfrm>
          <a:prstGeom prst="can">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DBS 2</a:t>
            </a:r>
          </a:p>
        </p:txBody>
      </p:sp>
      <p:sp>
        <p:nvSpPr>
          <p:cNvPr id="11" name="Can 10"/>
          <p:cNvSpPr/>
          <p:nvPr/>
        </p:nvSpPr>
        <p:spPr>
          <a:xfrm>
            <a:off x="7834011" y="3532132"/>
            <a:ext cx="1001949" cy="486382"/>
          </a:xfrm>
          <a:prstGeom prst="can">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DBS 3</a:t>
            </a:r>
          </a:p>
        </p:txBody>
      </p:sp>
      <p:cxnSp>
        <p:nvCxnSpPr>
          <p:cNvPr id="12" name="Straight Arrow Connector 11"/>
          <p:cNvCxnSpPr>
            <a:stCxn id="7" idx="4"/>
            <a:endCxn id="10" idx="2"/>
          </p:cNvCxnSpPr>
          <p:nvPr/>
        </p:nvCxnSpPr>
        <p:spPr>
          <a:xfrm flipV="1">
            <a:off x="5982511" y="3139781"/>
            <a:ext cx="924130" cy="603116"/>
          </a:xfrm>
          <a:prstGeom prst="straightConnector1">
            <a:avLst/>
          </a:prstGeom>
          <a:ln w="19050">
            <a:solidFill>
              <a:schemeClr val="accent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11" idx="2"/>
          </p:cNvCxnSpPr>
          <p:nvPr/>
        </p:nvCxnSpPr>
        <p:spPr>
          <a:xfrm>
            <a:off x="5982511" y="3742897"/>
            <a:ext cx="1851500" cy="32426"/>
          </a:xfrm>
          <a:prstGeom prst="straightConnector1">
            <a:avLst/>
          </a:prstGeom>
          <a:ln w="19050">
            <a:solidFill>
              <a:schemeClr val="accent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4"/>
            <a:endCxn id="8" idx="2"/>
          </p:cNvCxnSpPr>
          <p:nvPr/>
        </p:nvCxnSpPr>
        <p:spPr>
          <a:xfrm>
            <a:off x="5982511" y="3742897"/>
            <a:ext cx="687424" cy="434502"/>
          </a:xfrm>
          <a:prstGeom prst="straightConnector1">
            <a:avLst/>
          </a:prstGeom>
          <a:ln w="19050">
            <a:solidFill>
              <a:schemeClr val="accent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19340" y="3091387"/>
            <a:ext cx="1349092"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coordinator</a:t>
            </a:r>
          </a:p>
        </p:txBody>
      </p:sp>
    </p:spTree>
    <p:extLst>
      <p:ext uri="{BB962C8B-B14F-4D97-AF65-F5344CB8AC3E}">
        <p14:creationId xmlns:p14="http://schemas.microsoft.com/office/powerpoint/2010/main" val="297442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Theorem</a:t>
            </a:r>
          </a:p>
        </p:txBody>
      </p:sp>
      <p:sp>
        <p:nvSpPr>
          <p:cNvPr id="3" name="Content Placeholder 2"/>
          <p:cNvSpPr>
            <a:spLocks noGrp="1"/>
          </p:cNvSpPr>
          <p:nvPr>
            <p:ph idx="1"/>
          </p:nvPr>
        </p:nvSpPr>
        <p:spPr/>
        <p:txBody>
          <a:bodyPr/>
          <a:lstStyle/>
          <a:p>
            <a:r>
              <a:rPr lang="en-US" dirty="0"/>
              <a:t>Consistency</a:t>
            </a:r>
          </a:p>
          <a:p>
            <a:pPr lvl="1"/>
            <a:r>
              <a:rPr lang="en-US" b="1" dirty="0">
                <a:solidFill>
                  <a:srgbClr val="7889FB"/>
                </a:solidFill>
              </a:rPr>
              <a:t>Visibility of updates </a:t>
            </a:r>
            <a:r>
              <a:rPr lang="en-US" dirty="0"/>
              <a:t>to distributed data (atomic or </a:t>
            </a:r>
            <a:r>
              <a:rPr lang="en-US" dirty="0" err="1"/>
              <a:t>linearizable</a:t>
            </a:r>
            <a:r>
              <a:rPr lang="en-US" dirty="0"/>
              <a:t> consistency)</a:t>
            </a:r>
          </a:p>
          <a:p>
            <a:pPr lvl="1"/>
            <a:r>
              <a:rPr lang="en-US" dirty="0"/>
              <a:t>Different from ACIDs consistency in terms of integrity constraints</a:t>
            </a:r>
          </a:p>
          <a:p>
            <a:pPr lvl="1"/>
            <a:endParaRPr lang="en-US" sz="700" dirty="0"/>
          </a:p>
          <a:p>
            <a:r>
              <a:rPr lang="en-US" dirty="0"/>
              <a:t>Availability</a:t>
            </a:r>
          </a:p>
          <a:p>
            <a:pPr lvl="1"/>
            <a:r>
              <a:rPr lang="en-US" b="1" dirty="0">
                <a:solidFill>
                  <a:srgbClr val="7889FB"/>
                </a:solidFill>
              </a:rPr>
              <a:t>Responsiveness</a:t>
            </a:r>
            <a:r>
              <a:rPr lang="en-US" dirty="0"/>
              <a:t> of a services (clients reach available service, </a:t>
            </a:r>
            <a:r>
              <a:rPr lang="en-US" b="1" dirty="0">
                <a:solidFill>
                  <a:schemeClr val="accent1"/>
                </a:solidFill>
              </a:rPr>
              <a:t>read/write</a:t>
            </a:r>
            <a:r>
              <a:rPr lang="en-US" dirty="0"/>
              <a:t>)</a:t>
            </a:r>
          </a:p>
          <a:p>
            <a:pPr lvl="1"/>
            <a:endParaRPr lang="en-US" sz="700" dirty="0"/>
          </a:p>
          <a:p>
            <a:r>
              <a:rPr lang="en-US" dirty="0"/>
              <a:t>Partition Tolerance</a:t>
            </a:r>
          </a:p>
          <a:p>
            <a:pPr lvl="1"/>
            <a:r>
              <a:rPr lang="en-US" dirty="0"/>
              <a:t>Tolerance of temporarily </a:t>
            </a:r>
            <a:r>
              <a:rPr lang="en-US" b="1" dirty="0">
                <a:solidFill>
                  <a:srgbClr val="7889FB"/>
                </a:solidFill>
              </a:rPr>
              <a:t>unreachable network partitions</a:t>
            </a:r>
          </a:p>
          <a:p>
            <a:pPr lvl="1"/>
            <a:r>
              <a:rPr lang="en-US" dirty="0"/>
              <a:t>System characteristics (e.g., latency) maintained</a:t>
            </a:r>
          </a:p>
          <a:p>
            <a:pPr lvl="1"/>
            <a:endParaRPr lang="en-US" dirty="0"/>
          </a:p>
          <a:p>
            <a:r>
              <a:rPr lang="en-US" dirty="0"/>
              <a:t>CAP Theorem</a:t>
            </a:r>
          </a:p>
          <a:p>
            <a:endParaRPr lang="en-US" dirty="0"/>
          </a:p>
          <a:p>
            <a:r>
              <a:rPr lang="en-US" dirty="0"/>
              <a:t>Proof</a:t>
            </a:r>
          </a:p>
        </p:txBody>
      </p:sp>
      <p:sp>
        <p:nvSpPr>
          <p:cNvPr id="4" name="Text Placeholder 3"/>
          <p:cNvSpPr>
            <a:spLocks noGrp="1"/>
          </p:cNvSpPr>
          <p:nvPr>
            <p:ph type="body" sz="quarter" idx="14"/>
          </p:nvPr>
        </p:nvSpPr>
        <p:spPr/>
        <p:txBody>
          <a:bodyPr>
            <a:normAutofit lnSpcReduction="10000"/>
          </a:bodyPr>
          <a:lstStyle/>
          <a:p>
            <a:r>
              <a:rPr lang="en-US" dirty="0"/>
              <a:t>Consistency and Data Models</a:t>
            </a:r>
          </a:p>
        </p:txBody>
      </p:sp>
      <p:sp>
        <p:nvSpPr>
          <p:cNvPr id="5" name="TextBox 4"/>
          <p:cNvSpPr txBox="1"/>
          <p:nvPr/>
        </p:nvSpPr>
        <p:spPr>
          <a:xfrm>
            <a:off x="2616738" y="4630364"/>
            <a:ext cx="3414409" cy="923330"/>
          </a:xfrm>
          <a:prstGeom prst="rect">
            <a:avLst/>
          </a:prstGeom>
          <a:noFill/>
        </p:spPr>
        <p:txBody>
          <a:bodyPr wrap="square" lIns="0" rIns="0" rtlCol="0">
            <a:spAutoFit/>
          </a:bodyPr>
          <a:lstStyle/>
          <a:p>
            <a:r>
              <a:rPr lang="en-US" b="1" i="1" dirty="0">
                <a:latin typeface="Calibri" panose="020F0502020204030204" pitchFamily="34" charset="0"/>
                <a:cs typeface="Calibri" panose="020F0502020204030204" pitchFamily="34" charset="0"/>
              </a:rPr>
              <a:t>”You can have </a:t>
            </a:r>
            <a:r>
              <a:rPr lang="en-US" b="1" i="1" dirty="0">
                <a:solidFill>
                  <a:schemeClr val="accent1"/>
                </a:solidFill>
                <a:latin typeface="Calibri" panose="020F0502020204030204" pitchFamily="34" charset="0"/>
                <a:cs typeface="Calibri" panose="020F0502020204030204" pitchFamily="34" charset="0"/>
              </a:rPr>
              <a:t>AT MOST TWO of these properties</a:t>
            </a:r>
            <a:r>
              <a:rPr lang="en-US" b="1" i="1" dirty="0">
                <a:latin typeface="Calibri" panose="020F0502020204030204" pitchFamily="34" charset="0"/>
                <a:cs typeface="Calibri" panose="020F0502020204030204" pitchFamily="34" charset="0"/>
              </a:rPr>
              <a:t> for a networked shared-data systems.”</a:t>
            </a:r>
          </a:p>
        </p:txBody>
      </p:sp>
      <p:pic>
        <p:nvPicPr>
          <p:cNvPr id="6" name="Picture 5"/>
          <p:cNvPicPr>
            <a:picLocks noChangeAspect="1"/>
          </p:cNvPicPr>
          <p:nvPr/>
        </p:nvPicPr>
        <p:blipFill>
          <a:blip r:embed="rId2"/>
          <a:stretch>
            <a:fillRect/>
          </a:stretch>
        </p:blipFill>
        <p:spPr>
          <a:xfrm>
            <a:off x="8426365" y="4702924"/>
            <a:ext cx="497709" cy="640080"/>
          </a:xfrm>
          <a:prstGeom prst="rect">
            <a:avLst/>
          </a:prstGeom>
          <a:ln w="25400">
            <a:solidFill>
              <a:srgbClr val="7889FB"/>
            </a:solidFill>
          </a:ln>
        </p:spPr>
      </p:pic>
      <p:pic>
        <p:nvPicPr>
          <p:cNvPr id="7" name="Picture 6"/>
          <p:cNvPicPr>
            <a:picLocks noChangeAspect="1"/>
          </p:cNvPicPr>
          <p:nvPr/>
        </p:nvPicPr>
        <p:blipFill>
          <a:blip r:embed="rId3"/>
          <a:stretch>
            <a:fillRect/>
          </a:stretch>
        </p:blipFill>
        <p:spPr>
          <a:xfrm>
            <a:off x="8426366" y="5551813"/>
            <a:ext cx="497559" cy="640080"/>
          </a:xfrm>
          <a:prstGeom prst="rect">
            <a:avLst/>
          </a:prstGeom>
          <a:ln w="25400">
            <a:solidFill>
              <a:srgbClr val="7889FB"/>
            </a:solidFill>
          </a:ln>
        </p:spPr>
      </p:pic>
      <p:sp>
        <p:nvSpPr>
          <p:cNvPr id="8" name="TextBox 7"/>
          <p:cNvSpPr txBox="1"/>
          <p:nvPr/>
        </p:nvSpPr>
        <p:spPr>
          <a:xfrm>
            <a:off x="6070060" y="4654284"/>
            <a:ext cx="2237361"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[Eric A. Brewer: Towards robust distributed systems (abstract). </a:t>
            </a:r>
            <a:r>
              <a:rPr lang="en-US" sz="1400" b="1" dirty="0">
                <a:latin typeface="Calibri" panose="020F0502020204030204" pitchFamily="34" charset="0"/>
                <a:cs typeface="Calibri" panose="020F0502020204030204" pitchFamily="34" charset="0"/>
              </a:rPr>
              <a:t>PODC 2000</a:t>
            </a:r>
            <a:r>
              <a:rPr lang="en-US" sz="1400" dirty="0">
                <a:latin typeface="Calibri" panose="020F0502020204030204" pitchFamily="34" charset="0"/>
                <a:cs typeface="Calibri" panose="020F0502020204030204" pitchFamily="34" charset="0"/>
              </a:rPr>
              <a:t>]</a:t>
            </a:r>
          </a:p>
        </p:txBody>
      </p:sp>
      <p:sp>
        <p:nvSpPr>
          <p:cNvPr id="9" name="TextBox 8"/>
          <p:cNvSpPr txBox="1"/>
          <p:nvPr/>
        </p:nvSpPr>
        <p:spPr>
          <a:xfrm>
            <a:off x="4464997" y="5500745"/>
            <a:ext cx="3842426"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[Seth Gilbert, Nancy A. Lynch: Brewer's conjecture and the feasibility of consistent, available, partition-tolerant web services. </a:t>
            </a:r>
            <a:r>
              <a:rPr lang="en-US" sz="1400" b="1" dirty="0">
                <a:latin typeface="Calibri" panose="020F0502020204030204" pitchFamily="34" charset="0"/>
                <a:cs typeface="Calibri" panose="020F0502020204030204" pitchFamily="34" charset="0"/>
              </a:rPr>
              <a:t>SIGACT News 2002</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0146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Theorem, cont.</a:t>
            </a:r>
          </a:p>
        </p:txBody>
      </p:sp>
      <p:sp>
        <p:nvSpPr>
          <p:cNvPr id="3" name="Content Placeholder 2"/>
          <p:cNvSpPr>
            <a:spLocks noGrp="1"/>
          </p:cNvSpPr>
          <p:nvPr>
            <p:ph idx="1"/>
          </p:nvPr>
        </p:nvSpPr>
        <p:spPr/>
        <p:txBody>
          <a:bodyPr/>
          <a:lstStyle/>
          <a:p>
            <a:r>
              <a:rPr lang="en-US" dirty="0">
                <a:solidFill>
                  <a:schemeClr val="tx1"/>
                </a:solidFill>
              </a:rPr>
              <a:t>CA: </a:t>
            </a:r>
            <a:r>
              <a:rPr lang="en-US" dirty="0"/>
              <a:t>Consistency &amp; Availability (ACID single node)</a:t>
            </a:r>
          </a:p>
          <a:p>
            <a:pPr lvl="1"/>
            <a:r>
              <a:rPr lang="en-US" dirty="0"/>
              <a:t>Network partitions cannot be tolerated</a:t>
            </a:r>
          </a:p>
          <a:p>
            <a:pPr lvl="1"/>
            <a:r>
              <a:rPr lang="en-US" dirty="0">
                <a:solidFill>
                  <a:schemeClr val="tx1"/>
                </a:solidFill>
              </a:rPr>
              <a:t>Visibility of updates</a:t>
            </a:r>
            <a:r>
              <a:rPr lang="en-US" dirty="0"/>
              <a:t> (</a:t>
            </a:r>
            <a:r>
              <a:rPr lang="en-US" b="1" dirty="0">
                <a:solidFill>
                  <a:srgbClr val="7889FB"/>
                </a:solidFill>
              </a:rPr>
              <a:t>consistency</a:t>
            </a:r>
            <a:r>
              <a:rPr lang="en-US" dirty="0"/>
              <a:t>) in conflict </a:t>
            </a:r>
            <a:br>
              <a:rPr lang="en-US" dirty="0"/>
            </a:br>
            <a:r>
              <a:rPr lang="en-US" dirty="0">
                <a:solidFill>
                  <a:schemeClr val="tx1"/>
                </a:solidFill>
              </a:rPr>
              <a:t>with </a:t>
            </a:r>
            <a:r>
              <a:rPr lang="en-US" b="1" dirty="0">
                <a:solidFill>
                  <a:srgbClr val="7889FB"/>
                </a:solidFill>
              </a:rPr>
              <a:t>availability </a:t>
            </a:r>
            <a:r>
              <a:rPr lang="en-AT" dirty="0">
                <a:sym typeface="Wingdings" panose="05000000000000000000" pitchFamily="2" charset="2"/>
              </a:rPr>
              <a:t></a:t>
            </a:r>
            <a:r>
              <a:rPr lang="en-US" dirty="0">
                <a:sym typeface="Wingdings" panose="05000000000000000000" pitchFamily="2" charset="2"/>
              </a:rPr>
              <a:t> </a:t>
            </a:r>
            <a:r>
              <a:rPr lang="en-US" b="1" dirty="0">
                <a:solidFill>
                  <a:schemeClr val="accent1"/>
                </a:solidFill>
                <a:sym typeface="Wingdings" panose="05000000000000000000" pitchFamily="2" charset="2"/>
              </a:rPr>
              <a:t>no distributed systems</a:t>
            </a:r>
            <a:endParaRPr lang="en-US" b="1" dirty="0">
              <a:solidFill>
                <a:schemeClr val="accent1"/>
              </a:solidFill>
            </a:endParaRPr>
          </a:p>
          <a:p>
            <a:pPr lvl="1"/>
            <a:endParaRPr lang="en-US" dirty="0"/>
          </a:p>
          <a:p>
            <a:r>
              <a:rPr lang="en-US" dirty="0">
                <a:solidFill>
                  <a:schemeClr val="accent1"/>
                </a:solidFill>
              </a:rPr>
              <a:t>CP: </a:t>
            </a:r>
            <a:r>
              <a:rPr lang="en-US" dirty="0"/>
              <a:t>Consistency &amp; Partition Tolerance (ACID distributed)</a:t>
            </a:r>
          </a:p>
          <a:p>
            <a:pPr lvl="1"/>
            <a:r>
              <a:rPr lang="en-US" dirty="0"/>
              <a:t>Availability cannot be guaranteed</a:t>
            </a:r>
          </a:p>
          <a:p>
            <a:pPr lvl="1"/>
            <a:r>
              <a:rPr lang="en-US" b="1" dirty="0">
                <a:solidFill>
                  <a:srgbClr val="7889FB"/>
                </a:solidFill>
              </a:rPr>
              <a:t>On connection failure, unavailable</a:t>
            </a:r>
            <a:br>
              <a:rPr lang="en-US" dirty="0"/>
            </a:br>
            <a:r>
              <a:rPr lang="en-US" dirty="0"/>
              <a:t>(wait for overall system to become consistent)</a:t>
            </a:r>
          </a:p>
          <a:p>
            <a:pPr lvl="1"/>
            <a:endParaRPr lang="en-US" dirty="0"/>
          </a:p>
          <a:p>
            <a:r>
              <a:rPr lang="en-US" dirty="0">
                <a:solidFill>
                  <a:schemeClr val="accent1"/>
                </a:solidFill>
              </a:rPr>
              <a:t>AP: </a:t>
            </a:r>
            <a:r>
              <a:rPr lang="en-US" dirty="0"/>
              <a:t>Availability &amp; Partition Tolerance (BASE)</a:t>
            </a:r>
          </a:p>
          <a:p>
            <a:pPr lvl="1"/>
            <a:r>
              <a:rPr lang="en-US" dirty="0"/>
              <a:t>Consistency cannot be guaranteed, use of optimistic strategies</a:t>
            </a:r>
          </a:p>
          <a:p>
            <a:pPr lvl="1"/>
            <a:r>
              <a:rPr lang="en-US" dirty="0"/>
              <a:t>Simple to implement, main concern: availability to ensure revenue ($$$)</a:t>
            </a:r>
          </a:p>
          <a:p>
            <a:pPr marL="457200" lvl="1" indent="0">
              <a:buNone/>
            </a:pPr>
            <a:r>
              <a:rPr lang="en-AT" b="1" dirty="0">
                <a:solidFill>
                  <a:srgbClr val="7889FB"/>
                </a:solidFill>
                <a:sym typeface="Wingdings" panose="05000000000000000000" pitchFamily="2" charset="2"/>
              </a:rPr>
              <a:t></a:t>
            </a:r>
            <a:r>
              <a:rPr lang="en-US" b="1" dirty="0">
                <a:solidFill>
                  <a:srgbClr val="7889FB"/>
                </a:solidFill>
                <a:sym typeface="Wingdings" panose="05000000000000000000" pitchFamily="2" charset="2"/>
              </a:rPr>
              <a:t> BASE consistency model</a:t>
            </a:r>
            <a:endParaRPr lang="en-US" b="1" dirty="0">
              <a:solidFill>
                <a:srgbClr val="7889FB"/>
              </a:solidFill>
            </a:endParaRPr>
          </a:p>
        </p:txBody>
      </p:sp>
      <p:sp>
        <p:nvSpPr>
          <p:cNvPr id="4" name="Text Placeholder 3"/>
          <p:cNvSpPr>
            <a:spLocks noGrp="1"/>
          </p:cNvSpPr>
          <p:nvPr>
            <p:ph type="body" sz="quarter" idx="14"/>
          </p:nvPr>
        </p:nvSpPr>
        <p:spPr/>
        <p:txBody>
          <a:bodyPr>
            <a:normAutofit lnSpcReduction="10000"/>
          </a:bodyPr>
          <a:lstStyle/>
          <a:p>
            <a:r>
              <a:rPr lang="en-US" dirty="0"/>
              <a:t>Consistency and Data Models</a:t>
            </a:r>
          </a:p>
        </p:txBody>
      </p:sp>
      <p:sp>
        <p:nvSpPr>
          <p:cNvPr id="5" name="Rectangle 4"/>
          <p:cNvSpPr/>
          <p:nvPr/>
        </p:nvSpPr>
        <p:spPr>
          <a:xfrm>
            <a:off x="7733491" y="1178874"/>
            <a:ext cx="437745" cy="321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1</a:t>
            </a:r>
          </a:p>
        </p:txBody>
      </p:sp>
      <p:sp>
        <p:nvSpPr>
          <p:cNvPr id="6" name="Rectangle 5"/>
          <p:cNvSpPr/>
          <p:nvPr/>
        </p:nvSpPr>
        <p:spPr>
          <a:xfrm>
            <a:off x="8450096" y="1331274"/>
            <a:ext cx="437745" cy="321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2</a:t>
            </a:r>
          </a:p>
        </p:txBody>
      </p:sp>
      <p:sp>
        <p:nvSpPr>
          <p:cNvPr id="7" name="Rectangle 6"/>
          <p:cNvSpPr/>
          <p:nvPr/>
        </p:nvSpPr>
        <p:spPr>
          <a:xfrm>
            <a:off x="7885891" y="1700924"/>
            <a:ext cx="437745" cy="321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3</a:t>
            </a:r>
          </a:p>
        </p:txBody>
      </p:sp>
      <p:sp>
        <p:nvSpPr>
          <p:cNvPr id="8" name="Rectangle 7"/>
          <p:cNvSpPr/>
          <p:nvPr/>
        </p:nvSpPr>
        <p:spPr>
          <a:xfrm>
            <a:off x="7200089" y="2471032"/>
            <a:ext cx="437745" cy="321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7</a:t>
            </a:r>
          </a:p>
        </p:txBody>
      </p:sp>
      <p:sp>
        <p:nvSpPr>
          <p:cNvPr id="9" name="Rectangle 8"/>
          <p:cNvSpPr/>
          <p:nvPr/>
        </p:nvSpPr>
        <p:spPr>
          <a:xfrm>
            <a:off x="7892375" y="2310526"/>
            <a:ext cx="437745" cy="321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4</a:t>
            </a:r>
          </a:p>
        </p:txBody>
      </p:sp>
      <p:sp>
        <p:nvSpPr>
          <p:cNvPr id="10" name="Rectangle 9"/>
          <p:cNvSpPr/>
          <p:nvPr/>
        </p:nvSpPr>
        <p:spPr>
          <a:xfrm>
            <a:off x="7731869" y="2847169"/>
            <a:ext cx="437745" cy="321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6</a:t>
            </a:r>
          </a:p>
        </p:txBody>
      </p:sp>
      <p:sp>
        <p:nvSpPr>
          <p:cNvPr id="11" name="Rectangle 10"/>
          <p:cNvSpPr/>
          <p:nvPr/>
        </p:nvSpPr>
        <p:spPr>
          <a:xfrm>
            <a:off x="8448473" y="2600734"/>
            <a:ext cx="437745" cy="321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5</a:t>
            </a:r>
          </a:p>
        </p:txBody>
      </p:sp>
      <p:cxnSp>
        <p:nvCxnSpPr>
          <p:cNvPr id="12" name="Straight Arrow Connector 11"/>
          <p:cNvCxnSpPr>
            <a:stCxn id="7" idx="0"/>
            <a:endCxn id="5" idx="2"/>
          </p:cNvCxnSpPr>
          <p:nvPr/>
        </p:nvCxnSpPr>
        <p:spPr>
          <a:xfrm flipH="1" flipV="1">
            <a:off x="7952364" y="1499887"/>
            <a:ext cx="152400" cy="201037"/>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6" idx="2"/>
          </p:cNvCxnSpPr>
          <p:nvPr/>
        </p:nvCxnSpPr>
        <p:spPr>
          <a:xfrm flipV="1">
            <a:off x="8323636" y="1652287"/>
            <a:ext cx="345333" cy="209144"/>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a:endCxn id="6" idx="1"/>
          </p:cNvCxnSpPr>
          <p:nvPr/>
        </p:nvCxnSpPr>
        <p:spPr>
          <a:xfrm>
            <a:off x="8171236" y="1339381"/>
            <a:ext cx="278860" cy="152400"/>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a:endCxn id="9" idx="0"/>
          </p:cNvCxnSpPr>
          <p:nvPr/>
        </p:nvCxnSpPr>
        <p:spPr>
          <a:xfrm>
            <a:off x="8104764" y="2021937"/>
            <a:ext cx="6484" cy="288589"/>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3"/>
            <a:endCxn id="11" idx="0"/>
          </p:cNvCxnSpPr>
          <p:nvPr/>
        </p:nvCxnSpPr>
        <p:spPr>
          <a:xfrm>
            <a:off x="8330120" y="2471033"/>
            <a:ext cx="337226" cy="129701"/>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3"/>
            <a:endCxn id="11" idx="2"/>
          </p:cNvCxnSpPr>
          <p:nvPr/>
        </p:nvCxnSpPr>
        <p:spPr>
          <a:xfrm flipV="1">
            <a:off x="8169614" y="2921747"/>
            <a:ext cx="497732" cy="85929"/>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1"/>
            <a:endCxn id="8" idx="2"/>
          </p:cNvCxnSpPr>
          <p:nvPr/>
        </p:nvCxnSpPr>
        <p:spPr>
          <a:xfrm flipH="1" flipV="1">
            <a:off x="7418962" y="2792045"/>
            <a:ext cx="312907" cy="215631"/>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8" idx="3"/>
            <a:endCxn id="11" idx="1"/>
          </p:cNvCxnSpPr>
          <p:nvPr/>
        </p:nvCxnSpPr>
        <p:spPr>
          <a:xfrm>
            <a:off x="7637834" y="2631539"/>
            <a:ext cx="810639" cy="129702"/>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3"/>
            <a:endCxn id="9" idx="1"/>
          </p:cNvCxnSpPr>
          <p:nvPr/>
        </p:nvCxnSpPr>
        <p:spPr>
          <a:xfrm flipV="1">
            <a:off x="7637834" y="2471033"/>
            <a:ext cx="254541" cy="160506"/>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200089" y="2021937"/>
            <a:ext cx="1717865" cy="288589"/>
          </a:xfrm>
          <a:prstGeom prst="straightConnector1">
            <a:avLst/>
          </a:prstGeom>
          <a:ln w="19050">
            <a:solidFill>
              <a:schemeClr val="tx1"/>
            </a:solidFill>
            <a:prstDash val="dash"/>
            <a:tailEnd type="none" w="med"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480570" y="3436731"/>
            <a:ext cx="948447" cy="276999"/>
          </a:xfrm>
          <a:prstGeom prst="rect">
            <a:avLst/>
          </a:prstGeom>
          <a:noFill/>
        </p:spPr>
        <p:txBody>
          <a:bodyPr wrap="square" lIns="0" tIns="0" rIns="0" bIns="0" rtlCol="0">
            <a:spAutoFit/>
          </a:bodyPr>
          <a:lstStyle/>
          <a:p>
            <a:pPr algn="ctr"/>
            <a:r>
              <a:rPr lang="en-US" dirty="0">
                <a:latin typeface="Calibri" panose="020F0502020204030204" pitchFamily="34" charset="0"/>
                <a:cs typeface="Calibri" panose="020F0502020204030204" pitchFamily="34" charset="0"/>
              </a:rPr>
              <a:t>read A</a:t>
            </a:r>
          </a:p>
        </p:txBody>
      </p:sp>
      <p:cxnSp>
        <p:nvCxnSpPr>
          <p:cNvPr id="46" name="Straight Arrow Connector 45"/>
          <p:cNvCxnSpPr>
            <a:stCxn id="45" idx="0"/>
            <a:endCxn id="10" idx="2"/>
          </p:cNvCxnSpPr>
          <p:nvPr/>
        </p:nvCxnSpPr>
        <p:spPr>
          <a:xfrm flipH="1" flipV="1">
            <a:off x="7950742" y="3168182"/>
            <a:ext cx="4052" cy="268549"/>
          </a:xfrm>
          <a:prstGeom prst="straightConnector1">
            <a:avLst/>
          </a:prstGeom>
          <a:ln w="19050">
            <a:solidFill>
              <a:schemeClr val="accent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674410" y="1205852"/>
            <a:ext cx="783841" cy="276999"/>
          </a:xfrm>
          <a:prstGeom prst="rect">
            <a:avLst/>
          </a:prstGeom>
          <a:noFill/>
        </p:spPr>
        <p:txBody>
          <a:bodyPr wrap="square" lIns="0" tIns="0" rIns="0" bIns="0" rtlCol="0">
            <a:spAutoFit/>
          </a:bodyPr>
          <a:lstStyle/>
          <a:p>
            <a:pPr algn="ctr"/>
            <a:r>
              <a:rPr lang="en-US" dirty="0">
                <a:latin typeface="Calibri" panose="020F0502020204030204" pitchFamily="34" charset="0"/>
                <a:cs typeface="Calibri" panose="020F0502020204030204" pitchFamily="34" charset="0"/>
              </a:rPr>
              <a:t>write A</a:t>
            </a:r>
          </a:p>
        </p:txBody>
      </p:sp>
      <p:cxnSp>
        <p:nvCxnSpPr>
          <p:cNvPr id="50" name="Straight Arrow Connector 49"/>
          <p:cNvCxnSpPr>
            <a:stCxn id="49" idx="3"/>
            <a:endCxn id="5" idx="1"/>
          </p:cNvCxnSpPr>
          <p:nvPr/>
        </p:nvCxnSpPr>
        <p:spPr>
          <a:xfrm flipV="1">
            <a:off x="7458251" y="1339381"/>
            <a:ext cx="275240" cy="4971"/>
          </a:xfrm>
          <a:prstGeom prst="straightConnector1">
            <a:avLst/>
          </a:prstGeom>
          <a:ln w="19050">
            <a:solidFill>
              <a:schemeClr val="accent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807396" y="2761241"/>
            <a:ext cx="5642042" cy="0"/>
          </a:xfrm>
          <a:prstGeom prst="line">
            <a:avLst/>
          </a:prstGeom>
          <a:ln w="19050">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1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U Graz Standard">
  <a:themeElements>
    <a:clrScheme name="Benutzerdefiniert 3">
      <a:dk1>
        <a:srgbClr val="0F0F0F"/>
      </a:dk1>
      <a:lt1>
        <a:srgbClr val="FFFFFF"/>
      </a:lt1>
      <a:dk2>
        <a:srgbClr val="3B5A70"/>
      </a:dk2>
      <a:lt2>
        <a:srgbClr val="EEECE1"/>
      </a:lt2>
      <a:accent1>
        <a:srgbClr val="F70146"/>
      </a:accent1>
      <a:accent2>
        <a:srgbClr val="5191C1"/>
      </a:accent2>
      <a:accent3>
        <a:srgbClr val="A5A5A5"/>
      </a:accent3>
      <a:accent4>
        <a:srgbClr val="285F82"/>
      </a:accent4>
      <a:accent5>
        <a:srgbClr val="78BE73"/>
      </a:accent5>
      <a:accent6>
        <a:srgbClr val="E59352"/>
      </a:accent6>
      <a:hlink>
        <a:srgbClr val="0066D8"/>
      </a:hlink>
      <a:folHlink>
        <a:srgbClr val="6C2F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a:latin typeface="Calibri" panose="020F0502020204030204" pitchFamily="34" charset="0"/>
            <a:cs typeface="Calibri" panose="020F0502020204030204" pitchFamily="34"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spAutoFit/>
      </a:bodyPr>
      <a:lstStyle>
        <a:defPPr algn="ctr">
          <a:defRPr dirty="0"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TU-Graz-Powerpoint-Standard-Juli2018-v4.potx" id="{4AC053B4-8322-43F5-A727-5B659888AAC6}" vid="{588F3A19-2155-4FC5-B6D9-DEED5DC3003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TU-Graz-Powerpoint-Standard-Juli2018-v4</Template>
  <TotalTime>31962</TotalTime>
  <Words>4643</Words>
  <Application>Microsoft Office PowerPoint</Application>
  <PresentationFormat>On-screen Show (4:3)</PresentationFormat>
  <Paragraphs>736</Paragraphs>
  <Slides>41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Consolas</vt:lpstr>
      <vt:lpstr>Wingdings</vt:lpstr>
      <vt:lpstr>TU Graz Standard</vt:lpstr>
      <vt:lpstr>Data Management 10 NoSQL Systems</vt:lpstr>
      <vt:lpstr>Announcements/Org</vt:lpstr>
      <vt:lpstr>SQL vs NoSQL Motivation</vt:lpstr>
      <vt:lpstr>Agenda</vt:lpstr>
      <vt:lpstr>Consistency and Data Models</vt:lpstr>
      <vt:lpstr>Recap: ACID Properties</vt:lpstr>
      <vt:lpstr>Two-Phase Commit (2PC) Protocol</vt:lpstr>
      <vt:lpstr>CAP Theorem</vt:lpstr>
      <vt:lpstr>CAP Theorem, cont.</vt:lpstr>
      <vt:lpstr>BASE Properties</vt:lpstr>
      <vt:lpstr>Eventual Consistency</vt:lpstr>
      <vt:lpstr>Key-Value Stores</vt:lpstr>
      <vt:lpstr>Motivation and Terminology</vt:lpstr>
      <vt:lpstr>Example Systems</vt:lpstr>
      <vt:lpstr>Log-structured Merge Trees</vt:lpstr>
      <vt:lpstr>Log-structured Merge Trees, cont.</vt:lpstr>
      <vt:lpstr>Document Stores</vt:lpstr>
      <vt:lpstr>Recap: JSON (JavaScript Object Notation)</vt:lpstr>
      <vt:lpstr>Motivation and Terminology</vt:lpstr>
      <vt:lpstr>Example MongoDB</vt:lpstr>
      <vt:lpstr>BREAK (and Test Yourself)</vt:lpstr>
      <vt:lpstr>Graph Processing</vt:lpstr>
      <vt:lpstr>Motivation and Terminology</vt:lpstr>
      <vt:lpstr>Terminology and Graph Characteristics</vt:lpstr>
      <vt:lpstr>Vertex-Centric Processing</vt:lpstr>
      <vt:lpstr>Vertex-Centric Processing, cont.</vt:lpstr>
      <vt:lpstr>Graph-Centric Processing</vt:lpstr>
      <vt:lpstr>Resource Description Framework (RDF)</vt:lpstr>
      <vt:lpstr>Excursus: Example Systems</vt:lpstr>
      <vt:lpstr>Excursus: Future Graph Processing Systems</vt:lpstr>
      <vt:lpstr>Time Series Databases</vt:lpstr>
      <vt:lpstr>Motivation and Terminology</vt:lpstr>
      <vt:lpstr>Example InfluxDB</vt:lpstr>
      <vt:lpstr>Example InfluxDB, cont.</vt:lpstr>
      <vt:lpstr>Other Systems</vt:lpstr>
      <vt:lpstr>Exercise 4: Large-Scale Data Analysis </vt:lpstr>
      <vt:lpstr>Task 4.1 Apache Spark Setup</vt:lpstr>
      <vt:lpstr>Task 4.2 Query Processing via Spark RDDs</vt:lpstr>
      <vt:lpstr>Task 4.3 Query Processing via Spark SQL</vt:lpstr>
      <vt:lpstr>Task 4.4 Graph Processing</vt:lpstr>
      <vt:lpstr>Conclusions and 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- 10 NoSQL Systems</dc:title>
  <dc:subject/>
  <dc:creator>mboehm</dc:creator>
  <cp:keywords/>
  <dc:description/>
  <cp:lastModifiedBy>Böhm, Matthias</cp:lastModifiedBy>
  <cp:revision>1643</cp:revision>
  <cp:lastPrinted>2021-01-11T19:34:17Z</cp:lastPrinted>
  <dcterms:created xsi:type="dcterms:W3CDTF">2018-07-12T06:39:10Z</dcterms:created>
  <dcterms:modified xsi:type="dcterms:W3CDTF">2021-12-13T13:40:53Z</dcterms:modified>
  <cp:category/>
</cp:coreProperties>
</file>