
<file path=[Content_Types].xml><?xml version="1.0" encoding="utf-8"?>
<Types xmlns="http://schemas.openxmlformats.org/package/2006/content-types">
  <Default Extension="png" ContentType="image/png"/>
  <Default Extension="emf" ContentType="image/x-emf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8" r:id="rId2"/>
    <p:sldId id="658" r:id="rId3"/>
    <p:sldId id="289" r:id="rId4"/>
    <p:sldId id="563" r:id="rId5"/>
    <p:sldId id="565" r:id="rId6"/>
    <p:sldId id="595" r:id="rId7"/>
    <p:sldId id="599" r:id="rId8"/>
    <p:sldId id="596" r:id="rId9"/>
    <p:sldId id="567" r:id="rId10"/>
    <p:sldId id="569" r:id="rId11"/>
    <p:sldId id="570" r:id="rId12"/>
    <p:sldId id="598" r:id="rId13"/>
    <p:sldId id="594" r:id="rId14"/>
    <p:sldId id="564" r:id="rId15"/>
    <p:sldId id="571" r:id="rId16"/>
    <p:sldId id="572" r:id="rId17"/>
    <p:sldId id="573" r:id="rId18"/>
    <p:sldId id="646" r:id="rId19"/>
    <p:sldId id="577" r:id="rId20"/>
    <p:sldId id="578" r:id="rId21"/>
    <p:sldId id="601" r:id="rId22"/>
    <p:sldId id="648" r:id="rId23"/>
    <p:sldId id="647" r:id="rId24"/>
    <p:sldId id="650" r:id="rId25"/>
    <p:sldId id="649" r:id="rId26"/>
    <p:sldId id="626" r:id="rId27"/>
    <p:sldId id="627" r:id="rId28"/>
    <p:sldId id="628" r:id="rId29"/>
    <p:sldId id="629" r:id="rId30"/>
    <p:sldId id="630" r:id="rId31"/>
    <p:sldId id="656" r:id="rId32"/>
    <p:sldId id="631" r:id="rId33"/>
    <p:sldId id="652" r:id="rId34"/>
    <p:sldId id="633" r:id="rId35"/>
    <p:sldId id="653" r:id="rId36"/>
    <p:sldId id="657" r:id="rId37"/>
    <p:sldId id="635" r:id="rId38"/>
    <p:sldId id="644" r:id="rId39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88499" autoAdjust="0"/>
  </p:normalViewPr>
  <p:slideViewPr>
    <p:cSldViewPr snapToGrid="0" snapToObjects="1">
      <p:cViewPr varScale="1">
        <p:scale>
          <a:sx n="79" d="100"/>
          <a:sy n="79" d="100"/>
        </p:scale>
        <p:origin x="72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01" y="8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05.01.2022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05.01.2022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downloads.html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798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178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Dryad-­‐like DAGs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Pipelines functions within a stage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Locality &amp; data reuse aware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Partitioning-­‐aware to avoid shuffles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163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563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Spark Local Mode</a:t>
            </a:r>
          </a:p>
          <a:p>
            <a:pPr lvl="1"/>
            <a:r>
              <a:rPr lang="en-US" dirty="0"/>
              <a:t>Download and unzip Spark </a:t>
            </a:r>
            <a:r>
              <a:rPr lang="en-US" dirty="0">
                <a:hlinkClick r:id="rId3"/>
              </a:rPr>
              <a:t>https://spark.apache.org/downloads.html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or pull dependency into IDE project via maven or similar tools</a:t>
            </a:r>
          </a:p>
          <a:p>
            <a:pPr lvl="1"/>
            <a:r>
              <a:rPr lang="en-US" dirty="0"/>
              <a:t>Setup prerequisites and path variables </a:t>
            </a:r>
          </a:p>
          <a:p>
            <a:pPr lvl="1"/>
            <a:r>
              <a:rPr lang="en-US" dirty="0"/>
              <a:t>Test spark-shell, spark-submit, or in your IDE</a:t>
            </a:r>
          </a:p>
          <a:p>
            <a:pPr lvl="1"/>
            <a:r>
              <a:rPr lang="en-US" dirty="0"/>
              <a:t>NOTE: in local mode, operations run in driver JVM and I/O to local FS</a:t>
            </a:r>
          </a:p>
          <a:p>
            <a:pPr lvl="1"/>
            <a:endParaRPr lang="en-US" dirty="0"/>
          </a:p>
          <a:p>
            <a:r>
              <a:rPr lang="en-US" dirty="0"/>
              <a:t>Amazon AWS EMR (Elastic Map Reduce)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76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1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53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130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erasure coding in Hadoop 3.0: https://blog.cloudera.com/introduction-to-hdfs-erasure-coding-in-apache-hadoop/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85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462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42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170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11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11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Distributed Storage and Data Analytics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WS 2021/22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11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Distributed Storage and Data Analytics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WS 2021/22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ibra.com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boehm7.github.io/teaching/ws2122_dbs/T3_data.zip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adoop.apache.org/docs/current/hadoop-project-dist/hadoop-hdfs/Federation.html" TargetMode="Externa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emf"/><Relationship Id="rId7" Type="http://schemas.openxmlformats.org/officeDocument/2006/relationships/image" Target="../media/image45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9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spark.apache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ache/spark/blob/master/mllib/src/main/scala/org/apache/spark/mllib/clustering/KMeans.scal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emf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b="1" dirty="0"/>
              <a:t>Data Management</a:t>
            </a:r>
            <a:br>
              <a:rPr lang="de-DE" b="1" dirty="0"/>
            </a:br>
            <a:r>
              <a:rPr lang="de-DE" sz="4300" b="1" dirty="0"/>
              <a:t>11 Distributed Storage &amp; Analysis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  <a:endParaRPr lang="en-GB" b="1" u="sng" dirty="0"/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/>
              <a:t>BMK </a:t>
            </a:r>
            <a:r>
              <a:rPr lang="de-AT" dirty="0"/>
              <a:t>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05,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Yearly Data Center Failures</a:t>
            </a:r>
          </a:p>
          <a:p>
            <a:pPr lvl="1"/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~0.5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overheating</a:t>
            </a:r>
            <a:r>
              <a:rPr lang="en-US" b="0" dirty="0">
                <a:solidFill>
                  <a:srgbClr val="C00000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(power down most machines in &lt;5 </a:t>
            </a:r>
            <a:r>
              <a:rPr lang="en-US" b="0" dirty="0" err="1">
                <a:solidFill>
                  <a:schemeClr val="dk1"/>
                </a:solidFill>
                <a:ea typeface="Helvetica Neue Light"/>
                <a:sym typeface="Helvetica Neue Light"/>
              </a:rPr>
              <a:t>mins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, ~1-2 days)</a:t>
            </a:r>
            <a:endParaRPr lang="en-US" dirty="0">
              <a:sym typeface="Helvetica Neue Light"/>
            </a:endParaRPr>
          </a:p>
          <a:p>
            <a:pPr lvl="1"/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~1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PDU failure</a:t>
            </a:r>
            <a:r>
              <a:rPr lang="en-US" b="0" dirty="0">
                <a:solidFill>
                  <a:srgbClr val="C00000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(~500-1000 machines suddenly disappear, ~6 </a:t>
            </a:r>
            <a:r>
              <a:rPr lang="en-US" b="0" dirty="0" err="1">
                <a:solidFill>
                  <a:schemeClr val="dk1"/>
                </a:solidFill>
                <a:ea typeface="Helvetica Neue Light"/>
                <a:sym typeface="Helvetica Neue Light"/>
              </a:rPr>
              <a:t>hrs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)</a:t>
            </a:r>
            <a:endParaRPr lang="en-US" dirty="0">
              <a:sym typeface="Helvetica Neue Light"/>
            </a:endParaRPr>
          </a:p>
          <a:p>
            <a:pPr lvl="1"/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~1</a:t>
            </a:r>
            <a:r>
              <a:rPr lang="en-US" b="0" dirty="0">
                <a:solidFill>
                  <a:srgbClr val="C00000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rack-move</a:t>
            </a:r>
            <a:r>
              <a:rPr lang="en-US" b="0" dirty="0">
                <a:solidFill>
                  <a:srgbClr val="C00000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(plenty of warning, ~500-1000 machines powered down, ~6 </a:t>
            </a:r>
            <a:r>
              <a:rPr lang="en-US" b="0" dirty="0" err="1">
                <a:solidFill>
                  <a:schemeClr val="dk1"/>
                </a:solidFill>
                <a:ea typeface="Helvetica Neue Light"/>
                <a:sym typeface="Helvetica Neue Light"/>
              </a:rPr>
              <a:t>hrs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)</a:t>
            </a:r>
            <a:endParaRPr lang="en-US" dirty="0">
              <a:sym typeface="Helvetica Neue Light"/>
            </a:endParaRPr>
          </a:p>
          <a:p>
            <a:pPr lvl="1"/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~1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network rewiring</a:t>
            </a:r>
            <a:r>
              <a:rPr lang="en-US" b="0" dirty="0">
                <a:solidFill>
                  <a:srgbClr val="C00000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(rolling ~5% of machines down over 2-day span)</a:t>
            </a:r>
            <a:endParaRPr lang="en-US" dirty="0">
              <a:sym typeface="Helvetica Neue Light"/>
            </a:endParaRPr>
          </a:p>
          <a:p>
            <a:pPr lvl="1"/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~20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rack failures</a:t>
            </a:r>
            <a:r>
              <a:rPr lang="en-US" b="0" dirty="0">
                <a:solidFill>
                  <a:srgbClr val="C00000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(40-80 machines instantly disappear, 1-6 </a:t>
            </a:r>
            <a:r>
              <a:rPr lang="en-US" b="0" dirty="0" err="1">
                <a:solidFill>
                  <a:schemeClr val="dk1"/>
                </a:solidFill>
                <a:ea typeface="Helvetica Neue Light"/>
                <a:sym typeface="Helvetica Neue Light"/>
              </a:rPr>
              <a:t>hrs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)</a:t>
            </a:r>
            <a:endParaRPr lang="en-US" dirty="0">
              <a:sym typeface="Helvetica Neue Light"/>
            </a:endParaRPr>
          </a:p>
          <a:p>
            <a:pPr lvl="1"/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~5 racks go wonky</a:t>
            </a:r>
            <a:r>
              <a:rPr lang="en-US" b="0" dirty="0">
                <a:solidFill>
                  <a:srgbClr val="C00000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(40-80 machines see 50% packet loss)</a:t>
            </a:r>
            <a:endParaRPr lang="en-US" dirty="0">
              <a:sym typeface="Helvetica Neue Light"/>
            </a:endParaRPr>
          </a:p>
          <a:p>
            <a:pPr lvl="1"/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~8 network maintenances</a:t>
            </a:r>
            <a:r>
              <a:rPr lang="en-US" b="0" dirty="0">
                <a:solidFill>
                  <a:srgbClr val="C00000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(~30-minute random connectivity losses)</a:t>
            </a:r>
            <a:r>
              <a:rPr lang="en-US" dirty="0">
                <a:sym typeface="Helvetica Neue Light"/>
              </a:rPr>
              <a:t> </a:t>
            </a:r>
          </a:p>
          <a:p>
            <a:pPr lvl="1"/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~12 router reloads</a:t>
            </a:r>
            <a:r>
              <a:rPr lang="en-US" b="0" dirty="0">
                <a:solidFill>
                  <a:srgbClr val="C00000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(takes out DNS and external </a:t>
            </a:r>
            <a:r>
              <a:rPr lang="en-US" b="0" dirty="0" err="1">
                <a:solidFill>
                  <a:schemeClr val="dk1"/>
                </a:solidFill>
                <a:ea typeface="Helvetica Neue Light"/>
                <a:sym typeface="Helvetica Neue Light"/>
              </a:rPr>
              <a:t>vIPs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 for a couple minutes)</a:t>
            </a:r>
            <a:endParaRPr lang="en-US" dirty="0">
              <a:sym typeface="Helvetica Neue Light"/>
            </a:endParaRPr>
          </a:p>
          <a:p>
            <a:pPr lvl="1"/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~3 router failures</a:t>
            </a:r>
            <a:r>
              <a:rPr lang="en-US" b="0" dirty="0">
                <a:solidFill>
                  <a:srgbClr val="C00000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(immediately pull traffic for an hour)</a:t>
            </a:r>
            <a:endParaRPr lang="en-US" dirty="0">
              <a:sym typeface="Helvetica Neue Light"/>
            </a:endParaRPr>
          </a:p>
          <a:p>
            <a:pPr lvl="1"/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~dozens of minor 30-second blips for </a:t>
            </a:r>
            <a:r>
              <a:rPr lang="en-US" b="0" dirty="0" err="1">
                <a:solidFill>
                  <a:schemeClr val="accent1"/>
                </a:solidFill>
                <a:ea typeface="Helvetica Neue Light"/>
                <a:sym typeface="Helvetica Neue Light"/>
              </a:rPr>
              <a:t>dns</a:t>
            </a:r>
            <a:endParaRPr lang="en-US" dirty="0">
              <a:solidFill>
                <a:schemeClr val="accent1"/>
              </a:solidFill>
              <a:ea typeface="Helvetica Neue Light"/>
              <a:sym typeface="Helvetica Neue Light"/>
            </a:endParaRPr>
          </a:p>
          <a:p>
            <a:pPr lvl="1"/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~1000 individual machine failures</a:t>
            </a:r>
            <a:r>
              <a:rPr lang="en-US" b="0" dirty="0">
                <a:solidFill>
                  <a:srgbClr val="C00000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(2-4% failure rate, at least twice)</a:t>
            </a:r>
            <a:endParaRPr lang="en-US" dirty="0">
              <a:sym typeface="Helvetica Neue Light"/>
            </a:endParaRPr>
          </a:p>
          <a:p>
            <a:pPr lvl="1"/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~thousands of hard drive failures</a:t>
            </a:r>
            <a:r>
              <a:rPr lang="en-US" b="0" dirty="0">
                <a:solidFill>
                  <a:srgbClr val="C00000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(1-5% of all disks will die)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Overview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954" y="817445"/>
            <a:ext cx="720000" cy="552853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89123" y="714796"/>
            <a:ext cx="268483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[Christos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Kozyrakis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CS349D: Cloud Computing Technology, lecture,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Stanford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27830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Common Issues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Configuration issues</a:t>
            </a:r>
            <a:r>
              <a:rPr lang="en-US" dirty="0"/>
              <a:t>, partial SW updates, SW bugs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Transient errors:</a:t>
            </a:r>
            <a:r>
              <a:rPr lang="en-US" dirty="0"/>
              <a:t> no space left on device, memory corruption, stragglers</a:t>
            </a:r>
          </a:p>
          <a:p>
            <a:pPr lvl="1"/>
            <a:endParaRPr lang="en-US" sz="700" dirty="0"/>
          </a:p>
          <a:p>
            <a:r>
              <a:rPr lang="en-US" dirty="0"/>
              <a:t>Recap: Error Rates at Scale</a:t>
            </a:r>
          </a:p>
          <a:p>
            <a:pPr lvl="1"/>
            <a:r>
              <a:rPr lang="en-US" dirty="0"/>
              <a:t>Cost-effective commodity hardware</a:t>
            </a:r>
          </a:p>
          <a:p>
            <a:pPr lvl="1"/>
            <a:r>
              <a:rPr lang="en-US" dirty="0"/>
              <a:t>Error rate increases with increasing scale</a:t>
            </a:r>
          </a:p>
          <a:p>
            <a:pPr lvl="1"/>
            <a:r>
              <a:rPr lang="en-US" dirty="0"/>
              <a:t>Fault Tolerance for distributed/cloud </a:t>
            </a:r>
            <a:br>
              <a:rPr lang="en-US" dirty="0"/>
            </a:br>
            <a:r>
              <a:rPr lang="en-US" dirty="0"/>
              <a:t>storage and data analysis</a:t>
            </a:r>
          </a:p>
          <a:p>
            <a:pPr lvl="1"/>
            <a:endParaRPr lang="en-US" sz="700" dirty="0"/>
          </a:p>
          <a:p>
            <a:pPr marL="0" indent="0">
              <a:buNone/>
            </a:pP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Cost-effective Fault Tolerance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BASE</a:t>
            </a:r>
            <a:r>
              <a:rPr lang="en-US" dirty="0"/>
              <a:t> (basically </a:t>
            </a:r>
            <a:r>
              <a:rPr lang="en-US" b="1" dirty="0">
                <a:solidFill>
                  <a:srgbClr val="7889FB"/>
                </a:solidFill>
              </a:rPr>
              <a:t>available</a:t>
            </a:r>
            <a:r>
              <a:rPr lang="en-US" dirty="0"/>
              <a:t>, soft state, </a:t>
            </a:r>
            <a:r>
              <a:rPr lang="en-US" b="1" dirty="0">
                <a:solidFill>
                  <a:srgbClr val="7889FB"/>
                </a:solidFill>
              </a:rPr>
              <a:t>eventual consistency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Effective techniques</a:t>
            </a:r>
          </a:p>
          <a:p>
            <a:pPr lvl="2"/>
            <a:r>
              <a:rPr lang="en-US" dirty="0"/>
              <a:t>ECC (error correction codes), CRC (cyclic redundancy check) for detection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Resilient storage:</a:t>
            </a:r>
            <a:r>
              <a:rPr lang="en-US" dirty="0"/>
              <a:t> replication/erasure coding, </a:t>
            </a:r>
            <a:r>
              <a:rPr lang="en-US" dirty="0" err="1"/>
              <a:t>checkpointing</a:t>
            </a:r>
            <a:r>
              <a:rPr lang="en-US" dirty="0"/>
              <a:t>, and lineage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Resilient compute:</a:t>
            </a:r>
            <a:r>
              <a:rPr lang="en-US" dirty="0"/>
              <a:t> task re-execution / speculative execution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Overview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0485A-2C51-4EC7-99B9-C41A28168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789" y="2540252"/>
            <a:ext cx="3055888" cy="190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5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Docker Containers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Shipping container analogy</a:t>
            </a:r>
          </a:p>
          <a:p>
            <a:pPr lvl="2"/>
            <a:r>
              <a:rPr lang="en-US" dirty="0"/>
              <a:t>Arbitrary, self-contained goods, </a:t>
            </a:r>
            <a:br>
              <a:rPr lang="en-US" dirty="0"/>
            </a:br>
            <a:r>
              <a:rPr lang="en-US" dirty="0"/>
              <a:t>standardized units</a:t>
            </a:r>
          </a:p>
          <a:p>
            <a:pPr lvl="2"/>
            <a:r>
              <a:rPr lang="en-US" dirty="0"/>
              <a:t>Containers reduced loading times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efficient international trade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#1</a:t>
            </a:r>
            <a:r>
              <a:rPr lang="en-US" b="1" dirty="0">
                <a:solidFill>
                  <a:srgbClr val="7889FB"/>
                </a:solidFill>
              </a:rPr>
              <a:t> Self-contained package</a:t>
            </a:r>
            <a:r>
              <a:rPr lang="en-US" dirty="0"/>
              <a:t> of necessary SW and data (read-only image)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#2</a:t>
            </a:r>
            <a:r>
              <a:rPr lang="en-US" b="1" dirty="0">
                <a:solidFill>
                  <a:srgbClr val="7889FB"/>
                </a:solidFill>
              </a:rPr>
              <a:t> Lightweight virtualization</a:t>
            </a:r>
            <a:r>
              <a:rPr lang="en-US" dirty="0"/>
              <a:t> w/ shared OS and resource isolation via </a:t>
            </a:r>
            <a:r>
              <a:rPr lang="en-US" b="1" dirty="0" err="1">
                <a:solidFill>
                  <a:schemeClr val="accent1"/>
                </a:solidFill>
              </a:rPr>
              <a:t>cgroups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Cluster Schedulers</a:t>
            </a:r>
          </a:p>
          <a:p>
            <a:pPr lvl="1"/>
            <a:r>
              <a:rPr lang="en-US" dirty="0"/>
              <a:t>Container orchestration: scheduling, </a:t>
            </a:r>
            <a:br>
              <a:rPr lang="en-US" dirty="0"/>
            </a:br>
            <a:r>
              <a:rPr lang="en-US" dirty="0"/>
              <a:t>deployment, and management </a:t>
            </a:r>
          </a:p>
          <a:p>
            <a:pPr lvl="1"/>
            <a:r>
              <a:rPr lang="en-US" dirty="0"/>
              <a:t>Resource negotiation with clients</a:t>
            </a:r>
          </a:p>
          <a:p>
            <a:pPr lvl="1"/>
            <a:r>
              <a:rPr lang="en-US" dirty="0"/>
              <a:t>Typical resource bundles (CPU, memory, device)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Kubernetes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Mesos</a:t>
            </a:r>
            <a:r>
              <a:rPr lang="en-US" dirty="0"/>
              <a:t>, (</a:t>
            </a:r>
            <a:r>
              <a:rPr lang="en-US" b="1" dirty="0">
                <a:solidFill>
                  <a:srgbClr val="7889FB"/>
                </a:solidFill>
              </a:rPr>
              <a:t>YARN</a:t>
            </a:r>
            <a:r>
              <a:rPr lang="en-US" dirty="0"/>
              <a:t>),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Amazon ECS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Microsoft ACS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Docker Swarm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Overview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1" b="9611"/>
          <a:stretch/>
        </p:blipFill>
        <p:spPr>
          <a:xfrm>
            <a:off x="5747428" y="1333609"/>
            <a:ext cx="2676728" cy="970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488" y="2043822"/>
            <a:ext cx="1573652" cy="426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3" b="12968"/>
          <a:stretch/>
        </p:blipFill>
        <p:spPr>
          <a:xfrm>
            <a:off x="7654212" y="5856051"/>
            <a:ext cx="1364789" cy="447474"/>
          </a:xfrm>
          <a:prstGeom prst="rect">
            <a:avLst/>
          </a:prstGeom>
        </p:spPr>
      </p:pic>
      <p:pic>
        <p:nvPicPr>
          <p:cNvPr id="9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DC6AB0B5-1FBE-493F-8514-8ED35611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9511" y="5595622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88" y="5987971"/>
            <a:ext cx="1497409" cy="2643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58382" y="3923066"/>
            <a:ext cx="321012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[Brendan Burns, Brian Grant, David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Oppen-heimer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Eric Brewer, John Wilkes: Borg, Omega, and Kubernetes.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CACM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6408" y="4627717"/>
            <a:ext cx="34533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machine- to application-oriented scheduling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6861" y="3967745"/>
            <a:ext cx="48030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40860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Amazon Services </a:t>
            </a:r>
            <a:r>
              <a:rPr lang="en-AT" dirty="0"/>
              <a:t>–</a:t>
            </a:r>
            <a:r>
              <a:rPr lang="en-US" dirty="0"/>
              <a:t> Pricing (current gen)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Amazon EC2 (Elastic </a:t>
            </a:r>
            <a:br>
              <a:rPr lang="en-US" dirty="0"/>
            </a:br>
            <a:r>
              <a:rPr lang="en-US" dirty="0"/>
              <a:t>Compute Cloud)</a:t>
            </a:r>
          </a:p>
          <a:p>
            <a:pPr lvl="1"/>
            <a:r>
              <a:rPr lang="en-US" dirty="0"/>
              <a:t>IaaS offering of different </a:t>
            </a:r>
            <a:br>
              <a:rPr lang="en-US" dirty="0"/>
            </a:br>
            <a:r>
              <a:rPr lang="en-US" dirty="0"/>
              <a:t>node types and generations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On-demand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reserved</a:t>
            </a:r>
            <a:r>
              <a:rPr lang="en-US" dirty="0"/>
              <a:t>, and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spot</a:t>
            </a:r>
            <a:r>
              <a:rPr lang="en-US" dirty="0"/>
              <a:t> instances</a:t>
            </a:r>
          </a:p>
          <a:p>
            <a:pPr lvl="1"/>
            <a:endParaRPr lang="en-US" sz="700" dirty="0"/>
          </a:p>
          <a:p>
            <a:r>
              <a:rPr lang="en-US" dirty="0"/>
              <a:t>Amazon ECS (Elastic Container Service)</a:t>
            </a:r>
          </a:p>
          <a:p>
            <a:pPr lvl="1"/>
            <a:r>
              <a:rPr lang="en-US" dirty="0"/>
              <a:t>PaaS offering for Docker containers</a:t>
            </a:r>
          </a:p>
          <a:p>
            <a:pPr lvl="1"/>
            <a:r>
              <a:rPr lang="en-US" dirty="0"/>
              <a:t>Automatic setup of Docker environment</a:t>
            </a:r>
          </a:p>
          <a:p>
            <a:pPr lvl="1"/>
            <a:endParaRPr lang="en-US" sz="700" dirty="0"/>
          </a:p>
          <a:p>
            <a:r>
              <a:rPr lang="en-US" dirty="0"/>
              <a:t>Amazon EMR (Elastic Map Reduce)</a:t>
            </a:r>
          </a:p>
          <a:p>
            <a:pPr lvl="1"/>
            <a:r>
              <a:rPr lang="en-US" dirty="0"/>
              <a:t>PaaS offering for Hadoop workloads</a:t>
            </a:r>
          </a:p>
          <a:p>
            <a:pPr lvl="1"/>
            <a:r>
              <a:rPr lang="en-US" dirty="0"/>
              <a:t>Automatic setup of YARN, HDFS, and</a:t>
            </a:r>
            <a:br>
              <a:rPr lang="en-US" dirty="0"/>
            </a:br>
            <a:r>
              <a:rPr lang="en-US" dirty="0"/>
              <a:t>specialized frameworks like Spark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Prices in addition to EC2 prices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Overview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39543" y="3456633"/>
            <a:ext cx="244174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Pricing according to EC2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(in EC2 launch mode)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637" y="4602597"/>
            <a:ext cx="3679317" cy="15634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3559" y="1167322"/>
            <a:ext cx="85603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vCores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7361" y="1173806"/>
            <a:ext cx="61284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03140" y="4602597"/>
            <a:ext cx="847185" cy="156343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317" y="1593511"/>
            <a:ext cx="4546866" cy="160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3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Object Storage</a:t>
            </a:r>
          </a:p>
          <a:p>
            <a:r>
              <a:rPr lang="en-US" dirty="0"/>
              <a:t>Distributed File Systems</a:t>
            </a:r>
          </a:p>
        </p:txBody>
      </p:sp>
    </p:spTree>
    <p:extLst>
      <p:ext uri="{BB962C8B-B14F-4D97-AF65-F5344CB8AC3E}">
        <p14:creationId xmlns:p14="http://schemas.microsoft.com/office/powerpoint/2010/main" val="152283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Lakes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 “Data Lake”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Store massive amounts of un/semi-structured, and structured data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(append only, no update in place)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 need for architected schema</a:t>
            </a:r>
            <a:r>
              <a:rPr lang="en-US" dirty="0"/>
              <a:t> or upfront costs (unknown analysis)</a:t>
            </a:r>
          </a:p>
          <a:p>
            <a:pPr lvl="1"/>
            <a:r>
              <a:rPr lang="en-US" dirty="0"/>
              <a:t>Typically: file storage in open, raw formats (inputs and intermediates)</a:t>
            </a:r>
          </a:p>
          <a:p>
            <a:pPr marL="457200" lvl="1" indent="0">
              <a:buNone/>
            </a:pP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Distributed storage and analytics</a:t>
            </a:r>
            <a:r>
              <a:rPr lang="en-US" dirty="0">
                <a:sym typeface="Wingdings" panose="05000000000000000000" pitchFamily="2" charset="2"/>
              </a:rPr>
              <a:t> for scalability and agility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Criticism: Data Swamp</a:t>
            </a:r>
          </a:p>
          <a:p>
            <a:pPr lvl="1"/>
            <a:r>
              <a:rPr lang="en-US" dirty="0"/>
              <a:t>Low data quality </a:t>
            </a:r>
            <a:r>
              <a:rPr lang="en-US" dirty="0">
                <a:sym typeface="Wingdings" panose="05000000000000000000" pitchFamily="2" charset="2"/>
              </a:rPr>
              <a:t>(lack of schema,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integrity constraints, validation)</a:t>
            </a:r>
            <a:endParaRPr lang="en-US" dirty="0"/>
          </a:p>
          <a:p>
            <a:pPr lvl="1"/>
            <a:r>
              <a:rPr lang="en-US" dirty="0"/>
              <a:t>Missing meta data (context) and </a:t>
            </a:r>
            <a:br>
              <a:rPr lang="en-US" dirty="0"/>
            </a:br>
            <a:r>
              <a:rPr lang="en-US" dirty="0"/>
              <a:t>data catalog for search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Requires proper data curation / tools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According to priorities (data governance)</a:t>
            </a:r>
          </a:p>
          <a:p>
            <a:pPr marL="457200" lvl="1" indent="0">
              <a:buNone/>
            </a:pPr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Excursus: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Research Data Management</a:t>
            </a:r>
          </a:p>
          <a:p>
            <a:pPr lvl="1"/>
            <a:r>
              <a:rPr lang="en-US" dirty="0"/>
              <a:t>FAIR data principles: findable, accessible, interoperable, re-usable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Storage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02" y="3703868"/>
            <a:ext cx="3272952" cy="13969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01966" y="5136203"/>
            <a:ext cx="2519464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www.collibra.com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9477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Key-Value Stores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Key</a:t>
            </a:r>
            <a:r>
              <a:rPr lang="en-US" dirty="0"/>
              <a:t>-value mapping, where values can be of a variety of data types</a:t>
            </a:r>
          </a:p>
          <a:p>
            <a:pPr lvl="1"/>
            <a:r>
              <a:rPr lang="en-US" dirty="0"/>
              <a:t>APIs for CRUD operations; scalability via </a:t>
            </a:r>
            <a:r>
              <a:rPr lang="en-US" dirty="0" err="1"/>
              <a:t>sharding</a:t>
            </a:r>
            <a:r>
              <a:rPr lang="en-US" dirty="0"/>
              <a:t> (</a:t>
            </a:r>
            <a:r>
              <a:rPr lang="en-US" b="1" dirty="0">
                <a:solidFill>
                  <a:srgbClr val="7889FB"/>
                </a:solidFill>
              </a:rPr>
              <a:t>objects</a:t>
            </a:r>
            <a:r>
              <a:rPr lang="en-US" dirty="0"/>
              <a:t> or object segments)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sz="1400" dirty="0"/>
          </a:p>
          <a:p>
            <a:r>
              <a:rPr lang="en-US" dirty="0"/>
              <a:t>Object Store</a:t>
            </a:r>
          </a:p>
          <a:p>
            <a:pPr lvl="1"/>
            <a:r>
              <a:rPr lang="en-US" dirty="0"/>
              <a:t>Similar to key-value stores, but: </a:t>
            </a:r>
            <a:r>
              <a:rPr lang="en-US" b="1" dirty="0">
                <a:solidFill>
                  <a:srgbClr val="7889FB"/>
                </a:solidFill>
              </a:rPr>
              <a:t>optimized for large objects in GBs and TBs</a:t>
            </a:r>
          </a:p>
          <a:p>
            <a:pPr lvl="1"/>
            <a:r>
              <a:rPr lang="en-US" dirty="0"/>
              <a:t>Object identifier (</a:t>
            </a:r>
            <a:r>
              <a:rPr lang="en-US" b="1" dirty="0">
                <a:solidFill>
                  <a:schemeClr val="accent1"/>
                </a:solidFill>
              </a:rPr>
              <a:t>key</a:t>
            </a:r>
            <a:r>
              <a:rPr lang="en-US" dirty="0"/>
              <a:t>), </a:t>
            </a:r>
            <a:r>
              <a:rPr lang="en-US" b="1" dirty="0">
                <a:solidFill>
                  <a:schemeClr val="accent1"/>
                </a:solidFill>
              </a:rPr>
              <a:t>meta data</a:t>
            </a:r>
            <a:r>
              <a:rPr lang="en-US" dirty="0"/>
              <a:t>, and object as binary large object (</a:t>
            </a:r>
            <a:r>
              <a:rPr lang="en-US" b="1" dirty="0">
                <a:solidFill>
                  <a:schemeClr val="accent1"/>
                </a:solidFill>
              </a:rPr>
              <a:t>BLOB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APIs: often REST APIs, SDKs, sometimes implementation of DFS APIs</a:t>
            </a:r>
          </a:p>
          <a:p>
            <a:pPr lvl="1"/>
            <a:endParaRPr lang="en-US" sz="1400" dirty="0"/>
          </a:p>
          <a:p>
            <a:r>
              <a:rPr lang="en-US" dirty="0"/>
              <a:t>Key Techniques</a:t>
            </a:r>
          </a:p>
          <a:p>
            <a:pPr lvl="1"/>
            <a:r>
              <a:rPr lang="en-US" dirty="0"/>
              <a:t>Partitioning</a:t>
            </a:r>
          </a:p>
          <a:p>
            <a:pPr lvl="1"/>
            <a:r>
              <a:rPr lang="en-US" dirty="0"/>
              <a:t>Replication &amp; </a:t>
            </a:r>
            <a:br>
              <a:rPr lang="en-US" dirty="0"/>
            </a:br>
            <a:r>
              <a:rPr lang="en-US" dirty="0"/>
              <a:t>Distribution</a:t>
            </a:r>
          </a:p>
          <a:p>
            <a:pPr lvl="1"/>
            <a:r>
              <a:rPr lang="en-US" dirty="0"/>
              <a:t>Erasure Coding</a:t>
            </a:r>
            <a:br>
              <a:rPr lang="en-US" dirty="0"/>
            </a:br>
            <a:r>
              <a:rPr lang="en-US" dirty="0"/>
              <a:t>(partitioning + parity)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Storage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297678" y="4192623"/>
            <a:ext cx="2751769" cy="885216"/>
            <a:chOff x="3297678" y="4192623"/>
            <a:chExt cx="2751769" cy="885216"/>
          </a:xfrm>
        </p:grpSpPr>
        <p:sp>
          <p:nvSpPr>
            <p:cNvPr id="5" name="Folded Corner 4"/>
            <p:cNvSpPr/>
            <p:nvPr/>
          </p:nvSpPr>
          <p:spPr>
            <a:xfrm>
              <a:off x="3297678" y="4357994"/>
              <a:ext cx="680936" cy="671208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6" name="Straight Arrow Connector 5"/>
            <p:cNvCxnSpPr>
              <a:stCxn id="5" idx="3"/>
              <a:endCxn id="11" idx="1"/>
            </p:cNvCxnSpPr>
            <p:nvPr/>
          </p:nvCxnSpPr>
          <p:spPr>
            <a:xfrm>
              <a:off x="3978614" y="4693598"/>
              <a:ext cx="1386652" cy="4864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10" name="Folded Corner 9"/>
            <p:cNvSpPr/>
            <p:nvPr/>
          </p:nvSpPr>
          <p:spPr>
            <a:xfrm>
              <a:off x="5368511" y="430935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Folded Corner 10"/>
            <p:cNvSpPr/>
            <p:nvPr/>
          </p:nvSpPr>
          <p:spPr>
            <a:xfrm>
              <a:off x="5365266" y="458821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Folded Corner 11"/>
            <p:cNvSpPr/>
            <p:nvPr/>
          </p:nvSpPr>
          <p:spPr>
            <a:xfrm>
              <a:off x="5362022" y="4857347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34256" y="4192623"/>
              <a:ext cx="111219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Partitioning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046202" y="4218563"/>
            <a:ext cx="2827516" cy="859276"/>
            <a:chOff x="6046202" y="4218563"/>
            <a:chExt cx="2827516" cy="859276"/>
          </a:xfrm>
        </p:grpSpPr>
        <p:cxnSp>
          <p:nvCxnSpPr>
            <p:cNvPr id="17" name="Straight Arrow Connector 16"/>
            <p:cNvCxnSpPr>
              <a:stCxn id="11" idx="3"/>
              <a:endCxn id="23" idx="1"/>
            </p:cNvCxnSpPr>
            <p:nvPr/>
          </p:nvCxnSpPr>
          <p:spPr>
            <a:xfrm>
              <a:off x="6046202" y="4698462"/>
              <a:ext cx="1404029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203007" y="4218563"/>
              <a:ext cx="111219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Replication</a:t>
              </a:r>
            </a:p>
          </p:txBody>
        </p:sp>
        <p:sp>
          <p:nvSpPr>
            <p:cNvPr id="22" name="Folded Corner 21"/>
            <p:cNvSpPr/>
            <p:nvPr/>
          </p:nvSpPr>
          <p:spPr>
            <a:xfrm>
              <a:off x="7453476" y="430935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23" name="Folded Corner 22"/>
            <p:cNvSpPr/>
            <p:nvPr/>
          </p:nvSpPr>
          <p:spPr>
            <a:xfrm>
              <a:off x="7450231" y="458821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24" name="Folded Corner 23"/>
            <p:cNvSpPr/>
            <p:nvPr/>
          </p:nvSpPr>
          <p:spPr>
            <a:xfrm>
              <a:off x="7446987" y="4857347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31</a:t>
              </a:r>
            </a:p>
          </p:txBody>
        </p:sp>
        <p:sp>
          <p:nvSpPr>
            <p:cNvPr id="25" name="Folded Corner 24"/>
            <p:cNvSpPr/>
            <p:nvPr/>
          </p:nvSpPr>
          <p:spPr>
            <a:xfrm>
              <a:off x="8192782" y="4309356"/>
              <a:ext cx="680936" cy="220492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26" name="Folded Corner 25"/>
            <p:cNvSpPr/>
            <p:nvPr/>
          </p:nvSpPr>
          <p:spPr>
            <a:xfrm>
              <a:off x="8189537" y="4588216"/>
              <a:ext cx="680936" cy="220492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27" name="Folded Corner 26"/>
            <p:cNvSpPr/>
            <p:nvPr/>
          </p:nvSpPr>
          <p:spPr>
            <a:xfrm>
              <a:off x="8186293" y="4857347"/>
              <a:ext cx="680936" cy="220492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88691" y="5077840"/>
            <a:ext cx="4569973" cy="962579"/>
            <a:chOff x="4288691" y="5077840"/>
            <a:chExt cx="4569973" cy="962579"/>
          </a:xfrm>
        </p:grpSpPr>
        <p:sp>
          <p:nvSpPr>
            <p:cNvPr id="29" name="Can 28"/>
            <p:cNvSpPr/>
            <p:nvPr/>
          </p:nvSpPr>
          <p:spPr>
            <a:xfrm>
              <a:off x="4386241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Can 29"/>
            <p:cNvSpPr/>
            <p:nvPr/>
          </p:nvSpPr>
          <p:spPr>
            <a:xfrm>
              <a:off x="5454436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Can 30"/>
            <p:cNvSpPr/>
            <p:nvPr/>
          </p:nvSpPr>
          <p:spPr>
            <a:xfrm>
              <a:off x="6520775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Can 31"/>
            <p:cNvSpPr/>
            <p:nvPr/>
          </p:nvSpPr>
          <p:spPr>
            <a:xfrm>
              <a:off x="7587114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Folded Corner 32"/>
            <p:cNvSpPr/>
            <p:nvPr/>
          </p:nvSpPr>
          <p:spPr>
            <a:xfrm>
              <a:off x="4288691" y="5810442"/>
              <a:ext cx="432000" cy="2196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34" name="Folded Corner 33"/>
            <p:cNvSpPr/>
            <p:nvPr/>
          </p:nvSpPr>
          <p:spPr>
            <a:xfrm>
              <a:off x="6434480" y="5810442"/>
              <a:ext cx="432000" cy="2196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35" name="Folded Corner 34"/>
            <p:cNvSpPr/>
            <p:nvPr/>
          </p:nvSpPr>
          <p:spPr>
            <a:xfrm>
              <a:off x="8026752" y="5820819"/>
              <a:ext cx="432000" cy="2196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31</a:t>
              </a:r>
            </a:p>
          </p:txBody>
        </p:sp>
        <p:sp>
          <p:nvSpPr>
            <p:cNvPr id="36" name="Folded Corner 35"/>
            <p:cNvSpPr/>
            <p:nvPr/>
          </p:nvSpPr>
          <p:spPr>
            <a:xfrm>
              <a:off x="5377495" y="5802556"/>
              <a:ext cx="432000" cy="219600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37" name="Folded Corner 36"/>
            <p:cNvSpPr/>
            <p:nvPr/>
          </p:nvSpPr>
          <p:spPr>
            <a:xfrm>
              <a:off x="7491465" y="5810442"/>
              <a:ext cx="432000" cy="219600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38" name="Folded Corner 37"/>
            <p:cNvSpPr/>
            <p:nvPr/>
          </p:nvSpPr>
          <p:spPr>
            <a:xfrm>
              <a:off x="6943047" y="5818642"/>
              <a:ext cx="432000" cy="219600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6323905" y="5077840"/>
              <a:ext cx="1810509" cy="46347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7746465" y="5158905"/>
              <a:ext cx="111219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5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Storage,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Object Stores / Protocols</a:t>
            </a:r>
          </a:p>
          <a:p>
            <a:pPr lvl="1"/>
            <a:r>
              <a:rPr lang="en-US" dirty="0"/>
              <a:t>Amazon Simple Storage Service (S3)</a:t>
            </a:r>
          </a:p>
          <a:p>
            <a:pPr lvl="1"/>
            <a:r>
              <a:rPr lang="en-US" dirty="0"/>
              <a:t>OpenStack Object Storage (Swift)</a:t>
            </a:r>
          </a:p>
          <a:p>
            <a:pPr lvl="1"/>
            <a:r>
              <a:rPr lang="en-US" dirty="0"/>
              <a:t>IBM Object Storage</a:t>
            </a:r>
          </a:p>
          <a:p>
            <a:pPr lvl="1"/>
            <a:r>
              <a:rPr lang="en-US" dirty="0"/>
              <a:t>Microsoft Azure Blob Storage</a:t>
            </a:r>
          </a:p>
          <a:p>
            <a:endParaRPr lang="en-US" dirty="0"/>
          </a:p>
          <a:p>
            <a:r>
              <a:rPr lang="en-US" dirty="0"/>
              <a:t>Amazon S3</a:t>
            </a:r>
          </a:p>
          <a:p>
            <a:pPr lvl="1"/>
            <a:r>
              <a:rPr lang="en-US" dirty="0"/>
              <a:t>Reliable object store for photos, videos, documents or any binary data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Bucket: </a:t>
            </a:r>
            <a:r>
              <a:rPr lang="en-US" dirty="0"/>
              <a:t>Uniquely named, static data container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http://s3.aws-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eu-central-1</a:t>
            </a:r>
            <a:r>
              <a:rPr lang="en-US" dirty="0">
                <a:latin typeface="Consolas" panose="020B0609020204030204" pitchFamily="49" charset="0"/>
              </a:rPr>
              <a:t>.amazonaws.com/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mboehm-b1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Object:</a:t>
            </a:r>
            <a:r>
              <a:rPr lang="en-US" dirty="0"/>
              <a:t> key, version ID, value, metadata, access control</a:t>
            </a:r>
          </a:p>
          <a:p>
            <a:pPr lvl="1"/>
            <a:r>
              <a:rPr lang="en-US" dirty="0"/>
              <a:t>Single (5GB)/multi-part (5TB) upload and direct/</a:t>
            </a:r>
            <a:r>
              <a:rPr lang="en-US" dirty="0" err="1"/>
              <a:t>BitTorrent</a:t>
            </a:r>
            <a:r>
              <a:rPr lang="en-US" dirty="0"/>
              <a:t> download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Storage classes:</a:t>
            </a:r>
            <a:r>
              <a:rPr lang="en-US" dirty="0"/>
              <a:t> STANDARD, STANDARD_IA, GLACIER, DEEP_ARCHIVE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Operations:</a:t>
            </a:r>
            <a:r>
              <a:rPr lang="en-US" dirty="0"/>
              <a:t> GET/PUT/LIST/DEL, and SQL over CSV/JSON objects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Storage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14" y="1256252"/>
            <a:ext cx="1088631" cy="816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89" y="2255899"/>
            <a:ext cx="1085243" cy="723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97" y="1747305"/>
            <a:ext cx="1081539" cy="81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1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 Distributed File System (HDFS)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 Hadoop History</a:t>
            </a:r>
          </a:p>
          <a:p>
            <a:pPr lvl="1"/>
            <a:r>
              <a:rPr lang="en-US" dirty="0"/>
              <a:t>Google’s GFS + </a:t>
            </a:r>
            <a:r>
              <a:rPr lang="en-US" dirty="0" err="1"/>
              <a:t>MapReduce</a:t>
            </a:r>
            <a:r>
              <a:rPr lang="en-US" dirty="0"/>
              <a:t> [ODSI’04]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Apache Hadoop </a:t>
            </a:r>
            <a:r>
              <a:rPr lang="en-US" dirty="0"/>
              <a:t>(2006)</a:t>
            </a:r>
          </a:p>
          <a:p>
            <a:pPr lvl="1"/>
            <a:r>
              <a:rPr lang="en-US" dirty="0"/>
              <a:t>Apache Hive (SQL), Pig (ETL), Mahout/</a:t>
            </a:r>
            <a:r>
              <a:rPr lang="en-US" dirty="0" err="1"/>
              <a:t>SystemML</a:t>
            </a:r>
            <a:r>
              <a:rPr lang="en-US" dirty="0"/>
              <a:t> (ML), </a:t>
            </a:r>
            <a:r>
              <a:rPr lang="en-US" dirty="0" err="1"/>
              <a:t>Giraph</a:t>
            </a:r>
            <a:r>
              <a:rPr lang="en-US" dirty="0"/>
              <a:t> (Graph)</a:t>
            </a:r>
          </a:p>
          <a:p>
            <a:pPr lvl="1"/>
            <a:endParaRPr lang="en-US" sz="700" dirty="0"/>
          </a:p>
          <a:p>
            <a:r>
              <a:rPr lang="en-US" dirty="0"/>
              <a:t>HDFS Overview</a:t>
            </a:r>
          </a:p>
          <a:p>
            <a:pPr lvl="1"/>
            <a:r>
              <a:rPr lang="en-US" dirty="0"/>
              <a:t>Hadoop’s distributed file system, for large clusters and datasets</a:t>
            </a:r>
          </a:p>
          <a:p>
            <a:pPr lvl="1"/>
            <a:r>
              <a:rPr lang="en-US" dirty="0"/>
              <a:t>Implemented in Java, w/ native libraries for compression, I/O, CRC32</a:t>
            </a:r>
          </a:p>
          <a:p>
            <a:pPr lvl="1"/>
            <a:r>
              <a:rPr lang="en-US" dirty="0"/>
              <a:t>Files split into 128MB blocks, replicated (3x), and distributed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Storage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31375" y="3780453"/>
            <a:ext cx="8045706" cy="2548691"/>
            <a:chOff x="631375" y="3624810"/>
            <a:chExt cx="8045706" cy="2548691"/>
          </a:xfrm>
        </p:grpSpPr>
        <p:sp>
          <p:nvSpPr>
            <p:cNvPr id="5" name="Can 4"/>
            <p:cNvSpPr/>
            <p:nvPr/>
          </p:nvSpPr>
          <p:spPr>
            <a:xfrm>
              <a:off x="3336589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Can 5"/>
            <p:cNvSpPr/>
            <p:nvPr/>
          </p:nvSpPr>
          <p:spPr>
            <a:xfrm>
              <a:off x="4160198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" name="Can 6"/>
            <p:cNvSpPr/>
            <p:nvPr/>
          </p:nvSpPr>
          <p:spPr>
            <a:xfrm>
              <a:off x="5003263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" name="Can 7"/>
            <p:cNvSpPr/>
            <p:nvPr/>
          </p:nvSpPr>
          <p:spPr>
            <a:xfrm>
              <a:off x="5830118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" name="Can 8"/>
            <p:cNvSpPr/>
            <p:nvPr/>
          </p:nvSpPr>
          <p:spPr>
            <a:xfrm>
              <a:off x="6653727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" name="Can 9"/>
            <p:cNvSpPr/>
            <p:nvPr/>
          </p:nvSpPr>
          <p:spPr>
            <a:xfrm>
              <a:off x="7457880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1" name="Can 10"/>
            <p:cNvSpPr/>
            <p:nvPr/>
          </p:nvSpPr>
          <p:spPr>
            <a:xfrm>
              <a:off x="1966926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36971" y="5797685"/>
              <a:ext cx="14007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Head Node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58649" y="5804169"/>
              <a:ext cx="396239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Worker Nodes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(shared-nothing cluster)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1" y="4280172"/>
              <a:ext cx="6290562" cy="3998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Hadoop Distributed File System (HDFS)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375" y="4280172"/>
              <a:ext cx="1041398" cy="39984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276298" y="3624810"/>
              <a:ext cx="14007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Client</a:t>
              </a:r>
            </a:p>
          </p:txBody>
        </p:sp>
        <p:cxnSp>
          <p:nvCxnSpPr>
            <p:cNvPr id="18" name="Straight Arrow Connector 17"/>
            <p:cNvCxnSpPr>
              <a:stCxn id="17" idx="2"/>
            </p:cNvCxnSpPr>
            <p:nvPr/>
          </p:nvCxnSpPr>
          <p:spPr>
            <a:xfrm flipH="1">
              <a:off x="7149830" y="3994142"/>
              <a:ext cx="826860" cy="208207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1828802" y="4718931"/>
              <a:ext cx="885216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Name Node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44792" y="4715687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87856" y="4722173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21193" y="4718929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44801" y="4715685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68409" y="4722169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82290" y="4728655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812" y="148334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662505" y="1444436"/>
            <a:ext cx="25985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[Sanjay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Ghemawat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Howard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Gobioff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Shun-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Leung: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Google file system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245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 Distributed File System,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NameNode</a:t>
            </a:r>
            <a:endParaRPr lang="en-US" dirty="0"/>
          </a:p>
          <a:p>
            <a:pPr lvl="1"/>
            <a:r>
              <a:rPr lang="en-US" dirty="0"/>
              <a:t>Master daemon that manages file system </a:t>
            </a:r>
            <a:br>
              <a:rPr lang="en-US" dirty="0"/>
            </a:br>
            <a:r>
              <a:rPr lang="en-US" dirty="0"/>
              <a:t>namespace and access by clients</a:t>
            </a:r>
          </a:p>
          <a:p>
            <a:pPr lvl="1"/>
            <a:r>
              <a:rPr lang="en-US" dirty="0"/>
              <a:t>Metadata for all files (e.g., replication, </a:t>
            </a:r>
            <a:br>
              <a:rPr lang="en-US" dirty="0"/>
            </a:br>
            <a:r>
              <a:rPr lang="en-US" dirty="0"/>
              <a:t>permissions, sizes, block ids,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FSImage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checkpoint of FS namespace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EditLog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write-ahead-log (WAL)</a:t>
            </a:r>
            <a:r>
              <a:rPr lang="en-US" dirty="0"/>
              <a:t> of file write operations (merged on startup)</a:t>
            </a:r>
          </a:p>
          <a:p>
            <a:pPr lvl="1"/>
            <a:endParaRPr lang="en-US" sz="700" dirty="0"/>
          </a:p>
          <a:p>
            <a:r>
              <a:rPr lang="en-US" dirty="0"/>
              <a:t>HDFS </a:t>
            </a:r>
            <a:r>
              <a:rPr lang="en-US" dirty="0" err="1"/>
              <a:t>DataNode</a:t>
            </a:r>
            <a:endParaRPr lang="en-US" dirty="0"/>
          </a:p>
          <a:p>
            <a:pPr lvl="1"/>
            <a:r>
              <a:rPr lang="en-US" dirty="0"/>
              <a:t>Worker daemon per cluster node that manages block storage (list of disks)</a:t>
            </a:r>
          </a:p>
          <a:p>
            <a:pPr lvl="1"/>
            <a:r>
              <a:rPr lang="en-US" dirty="0"/>
              <a:t>Block creation, deletion, replication as individual files in local FS</a:t>
            </a:r>
          </a:p>
          <a:p>
            <a:pPr lvl="1"/>
            <a:r>
              <a:rPr lang="en-US" dirty="0"/>
              <a:t>On startup: scan local blocks and send </a:t>
            </a:r>
            <a:r>
              <a:rPr lang="en-US" b="1" dirty="0">
                <a:solidFill>
                  <a:schemeClr val="accent1"/>
                </a:solidFill>
              </a:rPr>
              <a:t>block report</a:t>
            </a:r>
            <a:r>
              <a:rPr lang="en-US" dirty="0"/>
              <a:t> to name node</a:t>
            </a:r>
          </a:p>
          <a:p>
            <a:pPr lvl="1"/>
            <a:r>
              <a:rPr lang="en-US" dirty="0"/>
              <a:t>Serving block read and write requests</a:t>
            </a:r>
          </a:p>
          <a:p>
            <a:pPr lvl="1"/>
            <a:r>
              <a:rPr lang="en-US" dirty="0"/>
              <a:t>Send heartbeats to </a:t>
            </a:r>
            <a:r>
              <a:rPr lang="en-US" dirty="0" err="1"/>
              <a:t>NameNode</a:t>
            </a:r>
            <a:r>
              <a:rPr lang="en-US" dirty="0"/>
              <a:t> (capacity, current transfers) and</a:t>
            </a:r>
            <a:br>
              <a:rPr lang="en-US" dirty="0"/>
            </a:br>
            <a:r>
              <a:rPr lang="en-US" dirty="0"/>
              <a:t>receives replies (replication, removal of block replicas)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Storage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906" y="1694841"/>
            <a:ext cx="3376419" cy="1281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9128" y="1352142"/>
            <a:ext cx="373542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hadoop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fs -ls ./data/mnist1m.bin</a:t>
            </a:r>
          </a:p>
        </p:txBody>
      </p:sp>
    </p:spTree>
    <p:extLst>
      <p:ext uri="{BB962C8B-B14F-4D97-AF65-F5344CB8AC3E}">
        <p14:creationId xmlns:p14="http://schemas.microsoft.com/office/powerpoint/2010/main" val="220670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Virtual lectures</a:t>
            </a:r>
            <a:r>
              <a:rPr lang="en-US" dirty="0">
                <a:solidFill>
                  <a:schemeClr val="tx1"/>
                </a:solidFill>
              </a:rPr>
              <a:t> (recorded) until end of </a:t>
            </a:r>
            <a:r>
              <a:rPr lang="en-US" dirty="0" smtClean="0">
                <a:solidFill>
                  <a:schemeClr val="tx1"/>
                </a:solidFill>
              </a:rPr>
              <a:t>semester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hlinkClick r:id="rId2"/>
              </a:rPr>
              <a:t>https://tugraz.webex.com/meet/m.boehm</a:t>
            </a:r>
            <a:endParaRPr lang="en-US" dirty="0"/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Exercise Submissions 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Exercise </a:t>
            </a:r>
            <a:r>
              <a:rPr lang="en-US" b="1" dirty="0">
                <a:solidFill>
                  <a:schemeClr val="accent1"/>
                </a:solidFill>
              </a:rPr>
              <a:t>3: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 progress of being graded (target Jan 16)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Exercise 4:</a:t>
            </a:r>
            <a:r>
              <a:rPr lang="en-US" dirty="0">
                <a:solidFill>
                  <a:schemeClr val="tx1"/>
                </a:solidFill>
              </a:rPr>
              <a:t> extra credit, </a:t>
            </a:r>
            <a:r>
              <a:rPr lang="en-US" b="1" dirty="0" smtClean="0">
                <a:solidFill>
                  <a:schemeClr val="accent1"/>
                </a:solidFill>
              </a:rPr>
              <a:t>due Jan 18</a:t>
            </a:r>
            <a:r>
              <a:rPr lang="en-US" dirty="0" smtClean="0">
                <a:solidFill>
                  <a:schemeClr val="tx1"/>
                </a:solidFill>
              </a:rPr>
              <a:t> + 7 late days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Course Evaluation and Exam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Evaluation period: </a:t>
            </a:r>
            <a:r>
              <a:rPr lang="en-US" b="1" dirty="0">
                <a:solidFill>
                  <a:schemeClr val="accent1"/>
                </a:solidFill>
              </a:rPr>
              <a:t>Jan 01 – Feb </a:t>
            </a:r>
            <a:r>
              <a:rPr lang="en-US" b="1" dirty="0" smtClean="0">
                <a:solidFill>
                  <a:schemeClr val="accent1"/>
                </a:solidFill>
              </a:rPr>
              <a:t>15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(thanks for the nomination for price of excellent teaching)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Exam </a:t>
            </a:r>
            <a:r>
              <a:rPr lang="en-US" dirty="0">
                <a:solidFill>
                  <a:schemeClr val="tx1"/>
                </a:solidFill>
              </a:rPr>
              <a:t>dates: </a:t>
            </a:r>
            <a:r>
              <a:rPr lang="en-US" b="1" dirty="0">
                <a:solidFill>
                  <a:schemeClr val="accent1"/>
                </a:solidFill>
              </a:rPr>
              <a:t>Feb 04, 12.30pm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accent1"/>
                </a:solidFill>
              </a:rPr>
              <a:t>Feb 04, 5.30pm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(90+min written exam, start 10 late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6160" y="3405984"/>
            <a:ext cx="10751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254" y="5012884"/>
            <a:ext cx="663161" cy="3978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35120" y="3975613"/>
            <a:ext cx="2943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https://mboehm7.github.io/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teaching/ws2122_dbs/T3_data.zip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56699" y="2329641"/>
            <a:ext cx="9338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Status: RED</a:t>
            </a:r>
            <a:endParaRPr lang="en-US" b="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2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 Distributed File System,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HDFS Write</a:t>
            </a:r>
          </a:p>
          <a:p>
            <a:pPr lvl="1"/>
            <a:r>
              <a:rPr lang="en-US" dirty="0"/>
              <a:t>#1 Client RPC to </a:t>
            </a:r>
            <a:r>
              <a:rPr lang="en-US" dirty="0" err="1"/>
              <a:t>NameNode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create file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lease/replica DNs</a:t>
            </a:r>
            <a:endParaRPr lang="en-US" dirty="0"/>
          </a:p>
          <a:p>
            <a:pPr lvl="1"/>
            <a:r>
              <a:rPr lang="en-US" dirty="0"/>
              <a:t>#2 Write blocks to DNs, pipelined </a:t>
            </a:r>
            <a:br>
              <a:rPr lang="en-US" dirty="0"/>
            </a:br>
            <a:r>
              <a:rPr lang="en-US" dirty="0"/>
              <a:t>replication to other DNs</a:t>
            </a:r>
          </a:p>
          <a:p>
            <a:pPr lvl="1"/>
            <a:r>
              <a:rPr lang="en-US" dirty="0"/>
              <a:t>#3 DNs report to NN via heartbeat</a:t>
            </a:r>
          </a:p>
          <a:p>
            <a:pPr lvl="1"/>
            <a:endParaRPr lang="en-US" dirty="0"/>
          </a:p>
          <a:p>
            <a:r>
              <a:rPr lang="en-US" dirty="0"/>
              <a:t>HDFS Read</a:t>
            </a:r>
          </a:p>
          <a:p>
            <a:pPr lvl="1"/>
            <a:r>
              <a:rPr lang="en-US" dirty="0"/>
              <a:t>#1 Client RPC to </a:t>
            </a:r>
            <a:r>
              <a:rPr lang="en-US" dirty="0" err="1"/>
              <a:t>NameNode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open file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DNs for blocks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#2 Read blocks sequentially from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closest DN w/ block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InputFormats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 err="1">
                <a:sym typeface="Wingdings" panose="05000000000000000000" pitchFamily="2" charset="2"/>
              </a:rPr>
              <a:t>RecordReaders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as abstraction for multi-part files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(incl. compression/encryption) 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Storage</a:t>
            </a:r>
          </a:p>
        </p:txBody>
      </p:sp>
      <p:sp>
        <p:nvSpPr>
          <p:cNvPr id="5" name="Can 4"/>
          <p:cNvSpPr/>
          <p:nvPr/>
        </p:nvSpPr>
        <p:spPr>
          <a:xfrm>
            <a:off x="5799624" y="2833262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6" name="Rectangle 5"/>
          <p:cNvSpPr/>
          <p:nvPr/>
        </p:nvSpPr>
        <p:spPr>
          <a:xfrm>
            <a:off x="5661500" y="2323655"/>
            <a:ext cx="885216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 Node</a:t>
            </a:r>
          </a:p>
        </p:txBody>
      </p:sp>
      <p:sp>
        <p:nvSpPr>
          <p:cNvPr id="7" name="Can 6"/>
          <p:cNvSpPr/>
          <p:nvPr/>
        </p:nvSpPr>
        <p:spPr>
          <a:xfrm>
            <a:off x="7023183" y="2835898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Can 7"/>
          <p:cNvSpPr/>
          <p:nvPr/>
        </p:nvSpPr>
        <p:spPr>
          <a:xfrm>
            <a:off x="8128896" y="2835898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6931386" y="2323047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56554" y="2329533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5436" y="1028677"/>
            <a:ext cx="86977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Client</a:t>
            </a:r>
          </a:p>
        </p:txBody>
      </p:sp>
      <p:cxnSp>
        <p:nvCxnSpPr>
          <p:cNvPr id="12" name="Straight Arrow Connector 11"/>
          <p:cNvCxnSpPr>
            <a:stCxn id="11" idx="2"/>
            <a:endCxn id="14" idx="0"/>
          </p:cNvCxnSpPr>
          <p:nvPr/>
        </p:nvCxnSpPr>
        <p:spPr>
          <a:xfrm>
            <a:off x="7300324" y="1398009"/>
            <a:ext cx="0" cy="2256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662877" y="1623641"/>
            <a:ext cx="127489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HDFS Client</a:t>
            </a:r>
          </a:p>
        </p:txBody>
      </p:sp>
      <p:cxnSp>
        <p:nvCxnSpPr>
          <p:cNvPr id="17" name="Straight Arrow Connector 16"/>
          <p:cNvCxnSpPr>
            <a:stCxn id="14" idx="1"/>
            <a:endCxn id="6" idx="0"/>
          </p:cNvCxnSpPr>
          <p:nvPr/>
        </p:nvCxnSpPr>
        <p:spPr>
          <a:xfrm flipH="1">
            <a:off x="6104108" y="1808307"/>
            <a:ext cx="558769" cy="51534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21" name="Folded Corner 20"/>
          <p:cNvSpPr/>
          <p:nvPr/>
        </p:nvSpPr>
        <p:spPr>
          <a:xfrm>
            <a:off x="7943980" y="1632208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2" name="Folded Corner 21"/>
          <p:cNvSpPr/>
          <p:nvPr/>
        </p:nvSpPr>
        <p:spPr>
          <a:xfrm>
            <a:off x="7940735" y="1911068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3" name="Straight Arrow Connector 22"/>
          <p:cNvCxnSpPr>
            <a:stCxn id="10" idx="1"/>
            <a:endCxn id="9" idx="3"/>
          </p:cNvCxnSpPr>
          <p:nvPr/>
        </p:nvCxnSpPr>
        <p:spPr>
          <a:xfrm flipH="1" flipV="1">
            <a:off x="7662970" y="2558395"/>
            <a:ext cx="393584" cy="6486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26" name="Straight Arrow Connector 25"/>
          <p:cNvCxnSpPr>
            <a:stCxn id="6" idx="3"/>
            <a:endCxn id="9" idx="1"/>
          </p:cNvCxnSpPr>
          <p:nvPr/>
        </p:nvCxnSpPr>
        <p:spPr>
          <a:xfrm flipV="1">
            <a:off x="6546716" y="2558395"/>
            <a:ext cx="384670" cy="60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29" name="Straight Arrow Connector 28"/>
          <p:cNvCxnSpPr>
            <a:stCxn id="14" idx="2"/>
            <a:endCxn id="9" idx="0"/>
          </p:cNvCxnSpPr>
          <p:nvPr/>
        </p:nvCxnSpPr>
        <p:spPr>
          <a:xfrm flipH="1">
            <a:off x="7297178" y="1992973"/>
            <a:ext cx="3146" cy="330074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387983" y="1400087"/>
            <a:ext cx="12597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Create foo.txt</a:t>
            </a:r>
          </a:p>
        </p:txBody>
      </p:sp>
      <p:sp>
        <p:nvSpPr>
          <p:cNvPr id="33" name="Folded Corner 32"/>
          <p:cNvSpPr/>
          <p:nvPr/>
        </p:nvSpPr>
        <p:spPr>
          <a:xfrm>
            <a:off x="7662971" y="919957"/>
            <a:ext cx="393583" cy="413026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Folded Corner 33"/>
          <p:cNvSpPr/>
          <p:nvPr/>
        </p:nvSpPr>
        <p:spPr>
          <a:xfrm>
            <a:off x="6870695" y="3243761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" name="Folded Corner 34"/>
          <p:cNvSpPr/>
          <p:nvPr/>
        </p:nvSpPr>
        <p:spPr>
          <a:xfrm>
            <a:off x="7314921" y="3240514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51265" y="2255291"/>
            <a:ext cx="81322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foo.txt: D1-1,2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D2-1,2</a:t>
            </a:r>
          </a:p>
        </p:txBody>
      </p:sp>
      <p:sp>
        <p:nvSpPr>
          <p:cNvPr id="37" name="Folded Corner 36"/>
          <p:cNvSpPr/>
          <p:nvPr/>
        </p:nvSpPr>
        <p:spPr>
          <a:xfrm>
            <a:off x="8005590" y="3250245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8449816" y="3246998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537802" y="2756193"/>
            <a:ext cx="1515509" cy="0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41" name="Can 40"/>
          <p:cNvSpPr/>
          <p:nvPr/>
        </p:nvSpPr>
        <p:spPr>
          <a:xfrm>
            <a:off x="5796381" y="5388401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658257" y="4878794"/>
            <a:ext cx="885216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 Node</a:t>
            </a:r>
          </a:p>
        </p:txBody>
      </p:sp>
      <p:sp>
        <p:nvSpPr>
          <p:cNvPr id="43" name="Can 42"/>
          <p:cNvSpPr/>
          <p:nvPr/>
        </p:nvSpPr>
        <p:spPr>
          <a:xfrm>
            <a:off x="7019940" y="5391037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Can 43"/>
          <p:cNvSpPr/>
          <p:nvPr/>
        </p:nvSpPr>
        <p:spPr>
          <a:xfrm>
            <a:off x="8125653" y="5391037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928143" y="4878186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053311" y="4884672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cxnSp>
        <p:nvCxnSpPr>
          <p:cNvPr id="48" name="Straight Arrow Connector 47"/>
          <p:cNvCxnSpPr>
            <a:endCxn id="49" idx="0"/>
          </p:cNvCxnSpPr>
          <p:nvPr/>
        </p:nvCxnSpPr>
        <p:spPr>
          <a:xfrm>
            <a:off x="7297081" y="3953148"/>
            <a:ext cx="0" cy="2256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/>
            <a:tailEnd type="none" w="med" len="lg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659634" y="4178780"/>
            <a:ext cx="127489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HDFS Client</a:t>
            </a:r>
          </a:p>
        </p:txBody>
      </p:sp>
      <p:cxnSp>
        <p:nvCxnSpPr>
          <p:cNvPr id="50" name="Straight Arrow Connector 49"/>
          <p:cNvCxnSpPr>
            <a:stCxn id="49" idx="1"/>
            <a:endCxn id="42" idx="0"/>
          </p:cNvCxnSpPr>
          <p:nvPr/>
        </p:nvCxnSpPr>
        <p:spPr>
          <a:xfrm flipH="1">
            <a:off x="6100865" y="4363446"/>
            <a:ext cx="558769" cy="51534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51" name="Folded Corner 50"/>
          <p:cNvSpPr/>
          <p:nvPr/>
        </p:nvSpPr>
        <p:spPr>
          <a:xfrm>
            <a:off x="7940737" y="4187347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Folded Corner 51"/>
          <p:cNvSpPr/>
          <p:nvPr/>
        </p:nvSpPr>
        <p:spPr>
          <a:xfrm>
            <a:off x="7937492" y="4466207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55" name="Straight Arrow Connector 54"/>
          <p:cNvCxnSpPr>
            <a:endCxn id="49" idx="2"/>
          </p:cNvCxnSpPr>
          <p:nvPr/>
        </p:nvCxnSpPr>
        <p:spPr>
          <a:xfrm flipV="1">
            <a:off x="7293935" y="4548112"/>
            <a:ext cx="3146" cy="26231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384740" y="3955226"/>
            <a:ext cx="12597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Open foo.txt</a:t>
            </a:r>
          </a:p>
        </p:txBody>
      </p:sp>
      <p:sp>
        <p:nvSpPr>
          <p:cNvPr id="58" name="Folded Corner 57"/>
          <p:cNvSpPr/>
          <p:nvPr/>
        </p:nvSpPr>
        <p:spPr>
          <a:xfrm>
            <a:off x="6867452" y="5798900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9" name="Folded Corner 58"/>
          <p:cNvSpPr/>
          <p:nvPr/>
        </p:nvSpPr>
        <p:spPr>
          <a:xfrm>
            <a:off x="7311678" y="5795653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48022" y="4810430"/>
            <a:ext cx="81322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foo.txt: D1-1,2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D2-1,2</a:t>
            </a:r>
          </a:p>
        </p:txBody>
      </p:sp>
      <p:sp>
        <p:nvSpPr>
          <p:cNvPr id="61" name="Folded Corner 60"/>
          <p:cNvSpPr/>
          <p:nvPr/>
        </p:nvSpPr>
        <p:spPr>
          <a:xfrm>
            <a:off x="8002347" y="5805384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Folded Corner 61"/>
          <p:cNvSpPr/>
          <p:nvPr/>
        </p:nvSpPr>
        <p:spPr>
          <a:xfrm>
            <a:off x="8446573" y="5802137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23183" y="1939548"/>
            <a:ext cx="237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621103" y="2179500"/>
            <a:ext cx="237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971302" y="4475231"/>
            <a:ext cx="237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301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/>
      <p:bldP spid="34" grpId="0" animBg="1"/>
      <p:bldP spid="35" grpId="0" animBg="1"/>
      <p:bldP spid="36" grpId="0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/>
      <p:bldP spid="51" grpId="0" animBg="1"/>
      <p:bldP spid="52" grpId="0" animBg="1"/>
      <p:bldP spid="56" grpId="0"/>
      <p:bldP spid="58" grpId="0" animBg="1"/>
      <p:bldP spid="59" grpId="0" animBg="1"/>
      <p:bldP spid="60" grpId="0"/>
      <p:bldP spid="61" grpId="0" animBg="1"/>
      <p:bldP spid="62" grpId="0" animBg="1"/>
      <p:bldP spid="64" grpId="0"/>
      <p:bldP spid="65" grpId="0"/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 Distributed File System,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Locality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HDFS is generally rack-aware </a:t>
            </a:r>
            <a:r>
              <a:rPr lang="en-US" dirty="0"/>
              <a:t>(node-local, rack-local, other)</a:t>
            </a:r>
          </a:p>
          <a:p>
            <a:pPr lvl="1"/>
            <a:r>
              <a:rPr lang="en-US" dirty="0"/>
              <a:t>Schedule reads from closest data node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Replica placement </a:t>
            </a:r>
            <a:r>
              <a:rPr lang="en-US" dirty="0"/>
              <a:t>(rep 3): local DN, other-rack DN, same-rack DN </a:t>
            </a:r>
          </a:p>
          <a:p>
            <a:pPr lvl="1"/>
            <a:r>
              <a:rPr lang="en-US" dirty="0" err="1"/>
              <a:t>MapReduce</a:t>
            </a:r>
            <a:r>
              <a:rPr lang="en-US" dirty="0"/>
              <a:t>/Spark: locality-aware execution (</a:t>
            </a:r>
            <a:r>
              <a:rPr lang="en-US" b="1" dirty="0">
                <a:solidFill>
                  <a:schemeClr val="accent1"/>
                </a:solidFill>
              </a:rPr>
              <a:t>function vs data shipping</a:t>
            </a:r>
            <a:r>
              <a:rPr lang="en-US" dirty="0"/>
              <a:t>) </a:t>
            </a:r>
          </a:p>
          <a:p>
            <a:pPr lvl="1"/>
            <a:endParaRPr lang="en-US" dirty="0"/>
          </a:p>
          <a:p>
            <a:r>
              <a:rPr lang="en-US" dirty="0"/>
              <a:t>HDFS Federation</a:t>
            </a:r>
          </a:p>
          <a:p>
            <a:pPr lvl="1"/>
            <a:r>
              <a:rPr lang="en-US" dirty="0"/>
              <a:t>Eliminate </a:t>
            </a:r>
            <a:r>
              <a:rPr lang="en-US" dirty="0" err="1"/>
              <a:t>NameNode</a:t>
            </a:r>
            <a:r>
              <a:rPr lang="en-US" dirty="0"/>
              <a:t> as </a:t>
            </a:r>
            <a:br>
              <a:rPr lang="en-US" dirty="0"/>
            </a:br>
            <a:r>
              <a:rPr lang="en-US" dirty="0"/>
              <a:t>namespace scalability bottleneck</a:t>
            </a:r>
          </a:p>
          <a:p>
            <a:pPr lvl="1"/>
            <a:r>
              <a:rPr lang="en-US" dirty="0"/>
              <a:t>Independent </a:t>
            </a:r>
            <a:r>
              <a:rPr lang="en-US" dirty="0" err="1"/>
              <a:t>NameNodes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responsible for name spaces</a:t>
            </a:r>
          </a:p>
          <a:p>
            <a:pPr lvl="1"/>
            <a:r>
              <a:rPr lang="en-US" dirty="0" err="1"/>
              <a:t>DataNodes</a:t>
            </a:r>
            <a:r>
              <a:rPr lang="en-US" dirty="0"/>
              <a:t> store blocks of</a:t>
            </a:r>
            <a:br>
              <a:rPr lang="en-US" dirty="0"/>
            </a:br>
            <a:r>
              <a:rPr lang="en-US" dirty="0"/>
              <a:t>all </a:t>
            </a:r>
            <a:r>
              <a:rPr lang="en-US" dirty="0" err="1"/>
              <a:t>NameNodes</a:t>
            </a:r>
            <a:endParaRPr lang="en-US" dirty="0"/>
          </a:p>
          <a:p>
            <a:pPr lvl="1"/>
            <a:r>
              <a:rPr lang="en-US" dirty="0"/>
              <a:t>Client-side mount tables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Storage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91" y="3325745"/>
            <a:ext cx="4113951" cy="2471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1184" y="5797685"/>
            <a:ext cx="454281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https://hadoop.apache.org/docs/current/hadoop-project-dist/hadoop-hdfs/Federation.html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5333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14" y="2587555"/>
            <a:ext cx="3564640" cy="3647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Amazon Redshift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b="0" dirty="0"/>
              <a:t>(release 02/2013)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Simplicity and cost-effectiveness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(fully-managed DWH at petabyte scale)</a:t>
            </a:r>
          </a:p>
          <a:p>
            <a:pPr lvl="1"/>
            <a:endParaRPr lang="en-US" sz="700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b="1" dirty="0"/>
              <a:t>Data plane:</a:t>
            </a:r>
            <a:r>
              <a:rPr lang="en-US" dirty="0"/>
              <a:t> data storage and </a:t>
            </a:r>
            <a:r>
              <a:rPr lang="en-US" b="1" dirty="0">
                <a:solidFill>
                  <a:srgbClr val="7889FB"/>
                </a:solidFill>
              </a:rPr>
              <a:t>SQL</a:t>
            </a:r>
            <a:r>
              <a:rPr lang="en-US" dirty="0"/>
              <a:t> execution</a:t>
            </a:r>
          </a:p>
          <a:p>
            <a:pPr lvl="1"/>
            <a:r>
              <a:rPr lang="en-US" b="1" dirty="0"/>
              <a:t>Control plane:</a:t>
            </a:r>
            <a:r>
              <a:rPr lang="en-US" dirty="0"/>
              <a:t> workflows for monitoring, </a:t>
            </a:r>
            <a:br>
              <a:rPr lang="en-US" dirty="0"/>
            </a:br>
            <a:r>
              <a:rPr lang="en-US" dirty="0"/>
              <a:t>and managing databases, AWS services</a:t>
            </a:r>
          </a:p>
          <a:p>
            <a:pPr lvl="1"/>
            <a:endParaRPr lang="en-US" sz="700" dirty="0"/>
          </a:p>
          <a:p>
            <a:r>
              <a:rPr lang="en-US" dirty="0"/>
              <a:t>Data Plane</a:t>
            </a:r>
          </a:p>
          <a:p>
            <a:pPr lvl="1"/>
            <a:r>
              <a:rPr lang="en-US" dirty="0"/>
              <a:t>Leader node + sliced compute nodes </a:t>
            </a:r>
            <a:br>
              <a:rPr lang="en-US" dirty="0"/>
            </a:br>
            <a:r>
              <a:rPr lang="en-US" dirty="0"/>
              <a:t>in </a:t>
            </a:r>
            <a:r>
              <a:rPr lang="en-US" b="1" dirty="0">
                <a:solidFill>
                  <a:schemeClr val="accent1"/>
                </a:solidFill>
              </a:rPr>
              <a:t>EC2</a:t>
            </a:r>
            <a:r>
              <a:rPr lang="en-US" dirty="0"/>
              <a:t> with </a:t>
            </a:r>
            <a:r>
              <a:rPr lang="en-US" b="1" dirty="0">
                <a:solidFill>
                  <a:schemeClr val="accent1"/>
                </a:solidFill>
              </a:rPr>
              <a:t>local storage</a:t>
            </a:r>
            <a:endParaRPr lang="en-US" dirty="0"/>
          </a:p>
          <a:p>
            <a:pPr lvl="1"/>
            <a:r>
              <a:rPr lang="en-US" dirty="0"/>
              <a:t>Replication across nodes + </a:t>
            </a:r>
            <a:r>
              <a:rPr lang="en-US" b="1" dirty="0">
                <a:solidFill>
                  <a:schemeClr val="accent1"/>
                </a:solidFill>
              </a:rPr>
              <a:t>S3 backup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Query compilation </a:t>
            </a:r>
            <a:r>
              <a:rPr lang="en-US" dirty="0"/>
              <a:t>in C++ code</a:t>
            </a:r>
          </a:p>
          <a:p>
            <a:pPr lvl="1"/>
            <a:r>
              <a:rPr lang="en-US" dirty="0"/>
              <a:t>Support for </a:t>
            </a:r>
            <a:r>
              <a:rPr lang="en-US" b="1" dirty="0">
                <a:solidFill>
                  <a:schemeClr val="accent1"/>
                </a:solidFill>
              </a:rPr>
              <a:t>flat and nested files</a:t>
            </a:r>
          </a:p>
          <a:p>
            <a:pPr lvl="1"/>
            <a:endParaRPr lang="en-US" sz="700" b="1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Similar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Systems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Storage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59" y="77666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80954" y="722274"/>
            <a:ext cx="255837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[Anurag Gupta et al.: Amazon Redshift and the Case for Simpler Data Warehouses.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959" y="164914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875505" y="1487516"/>
            <a:ext cx="237030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Mengchu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Integrated Querying of SQL database data and S3 data in Amazon Redshift.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 41(2)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76" y="2495499"/>
            <a:ext cx="1255252" cy="6276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90" y="5949875"/>
            <a:ext cx="1235738" cy="52642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534128" y="5949875"/>
            <a:ext cx="1133731" cy="771336"/>
            <a:chOff x="7191727" y="5406333"/>
            <a:chExt cx="1133731" cy="77133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2428" y="5701708"/>
              <a:ext cx="951922" cy="4759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191727" y="5406333"/>
              <a:ext cx="113373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Microsoft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2" y="6453731"/>
            <a:ext cx="1199536" cy="27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Data-Parallel Computation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MapReduce</a:t>
            </a:r>
            <a:r>
              <a:rPr lang="en-US" dirty="0"/>
              <a:t>, Spark)</a:t>
            </a:r>
          </a:p>
        </p:txBody>
      </p:sp>
    </p:spTree>
    <p:extLst>
      <p:ext uri="{BB962C8B-B14F-4D97-AF65-F5344CB8AC3E}">
        <p14:creationId xmlns:p14="http://schemas.microsoft.com/office/powerpoint/2010/main" val="94163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 History and Architecture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Brief History</a:t>
            </a:r>
          </a:p>
          <a:p>
            <a:pPr lvl="1"/>
            <a:r>
              <a:rPr lang="en-US" dirty="0"/>
              <a:t>Google’s GFS [SOSP’03] + </a:t>
            </a:r>
            <a:r>
              <a:rPr lang="en-US" dirty="0" err="1"/>
              <a:t>MapReduce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Apache Hadoop </a:t>
            </a:r>
            <a:r>
              <a:rPr lang="en-US" dirty="0"/>
              <a:t>(2006)</a:t>
            </a:r>
          </a:p>
          <a:p>
            <a:pPr lvl="1"/>
            <a:r>
              <a:rPr lang="en-US" dirty="0"/>
              <a:t>Apache Hive (SQL), Pig (ETL), Mahout (ML), </a:t>
            </a:r>
            <a:r>
              <a:rPr lang="en-US" dirty="0" err="1"/>
              <a:t>Giraph</a:t>
            </a:r>
            <a:r>
              <a:rPr lang="en-US" dirty="0"/>
              <a:t> (Graph)</a:t>
            </a:r>
          </a:p>
          <a:p>
            <a:pPr lvl="1"/>
            <a:endParaRPr lang="en-US" sz="700" dirty="0"/>
          </a:p>
          <a:p>
            <a:r>
              <a:rPr lang="en-US" dirty="0"/>
              <a:t>Hadoop Architecture / Eco System</a:t>
            </a:r>
          </a:p>
          <a:p>
            <a:pPr lvl="1"/>
            <a:r>
              <a:rPr lang="en-US" dirty="0"/>
              <a:t>Management (</a:t>
            </a:r>
            <a:r>
              <a:rPr lang="en-US" dirty="0" err="1"/>
              <a:t>Ambari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Coordination / workflows</a:t>
            </a:r>
            <a:br>
              <a:rPr lang="en-US" dirty="0"/>
            </a:br>
            <a:r>
              <a:rPr lang="en-US" dirty="0"/>
              <a:t>(Zookeeper, </a:t>
            </a:r>
            <a:r>
              <a:rPr lang="en-US" dirty="0" err="1"/>
              <a:t>Oozie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Storage (</a:t>
            </a:r>
            <a:r>
              <a:rPr lang="en-US" b="1" dirty="0">
                <a:solidFill>
                  <a:srgbClr val="FF0000"/>
                </a:solidFill>
              </a:rPr>
              <a:t>HDFS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Resources (</a:t>
            </a:r>
            <a:r>
              <a:rPr lang="en-US" b="1" dirty="0">
                <a:solidFill>
                  <a:srgbClr val="7889FB"/>
                </a:solidFill>
              </a:rPr>
              <a:t>YARN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[SoCC’13]</a:t>
            </a:r>
          </a:p>
          <a:p>
            <a:pPr lvl="1"/>
            <a:r>
              <a:rPr lang="en-US" dirty="0"/>
              <a:t>Processing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 err="1"/>
              <a:t>MapReduce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pic>
        <p:nvPicPr>
          <p:cNvPr id="8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DC6AB0B5-1FBE-493F-8514-8ED35611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990" y="2200355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07B34F-72A0-4212-A223-9D9C1EAFCE63}"/>
              </a:ext>
            </a:extLst>
          </p:cNvPr>
          <p:cNvSpPr/>
          <p:nvPr/>
        </p:nvSpPr>
        <p:spPr>
          <a:xfrm>
            <a:off x="3762374" y="4577694"/>
            <a:ext cx="1590709" cy="1809750"/>
          </a:xfrm>
          <a:prstGeom prst="rect">
            <a:avLst/>
          </a:prstGeom>
          <a:noFill/>
          <a:ln w="2540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D8212B-30B2-47AD-A662-85CDBC99B4C0}"/>
              </a:ext>
            </a:extLst>
          </p:cNvPr>
          <p:cNvSpPr/>
          <p:nvPr/>
        </p:nvSpPr>
        <p:spPr>
          <a:xfrm>
            <a:off x="5467350" y="3727826"/>
            <a:ext cx="1638300" cy="2669143"/>
          </a:xfrm>
          <a:prstGeom prst="rect">
            <a:avLst/>
          </a:prstGeom>
          <a:noFill/>
          <a:ln w="2540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47733AF7-1216-4144-873C-DCDC55DD1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372" y="5802251"/>
            <a:ext cx="1368954" cy="49244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square" lIns="0" tIns="91440" rIns="0" bIns="9144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NameNode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014191-A09A-437C-B913-60362D06BD36}"/>
              </a:ext>
            </a:extLst>
          </p:cNvPr>
          <p:cNvSpPr txBox="1"/>
          <p:nvPr/>
        </p:nvSpPr>
        <p:spPr>
          <a:xfrm>
            <a:off x="3762376" y="4196694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Head Node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38C93F-0D11-4FA1-AC77-19F552106992}"/>
              </a:ext>
            </a:extLst>
          </p:cNvPr>
          <p:cNvSpPr txBox="1"/>
          <p:nvPr/>
        </p:nvSpPr>
        <p:spPr>
          <a:xfrm>
            <a:off x="5476876" y="3358494"/>
            <a:ext cx="162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Worker Node 1</a:t>
            </a: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0E246934-39EC-4E1F-B90E-EE9E89B75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372" y="4933988"/>
            <a:ext cx="1368954" cy="800219"/>
          </a:xfrm>
          <a:prstGeom prst="roundRect">
            <a:avLst>
              <a:gd name="adj" fmla="val 0"/>
            </a:avLst>
          </a:prstGeom>
          <a:solidFill>
            <a:srgbClr val="7889FB"/>
          </a:solidFill>
          <a:ln w="19050">
            <a:solidFill>
              <a:srgbClr val="7889FB"/>
            </a:solidFill>
            <a:round/>
            <a:headEnd/>
            <a:tailEnd/>
          </a:ln>
          <a:effectLst/>
        </p:spPr>
        <p:txBody>
          <a:bodyPr wrap="square" lIns="0" tIns="91440" rIns="0" bIns="9144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Resource Manager</a:t>
            </a: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413050F4-8A09-4494-93F4-A09EA5F1E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5722" y="5302545"/>
            <a:ext cx="1454678" cy="615553"/>
          </a:xfrm>
          <a:prstGeom prst="roundRect">
            <a:avLst>
              <a:gd name="adj" fmla="val 0"/>
            </a:avLst>
          </a:prstGeom>
          <a:solidFill>
            <a:srgbClr val="7889FB"/>
          </a:solidFill>
          <a:ln w="19050">
            <a:solidFill>
              <a:srgbClr val="7889FB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Node Manager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2599DA-4C7B-4757-8E4F-7A05C1680F36}"/>
              </a:ext>
            </a:extLst>
          </p:cNvPr>
          <p:cNvSpPr/>
          <p:nvPr/>
        </p:nvSpPr>
        <p:spPr>
          <a:xfrm>
            <a:off x="5574771" y="3870701"/>
            <a:ext cx="683154" cy="706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CF7E10-9A33-45ED-AF0E-122F89E01D70}"/>
              </a:ext>
            </a:extLst>
          </p:cNvPr>
          <p:cNvSpPr/>
          <p:nvPr/>
        </p:nvSpPr>
        <p:spPr>
          <a:xfrm>
            <a:off x="6317721" y="4625319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5708E1-F3E0-4ADB-A094-362BD0CF83D2}"/>
              </a:ext>
            </a:extLst>
          </p:cNvPr>
          <p:cNvSpPr/>
          <p:nvPr/>
        </p:nvSpPr>
        <p:spPr>
          <a:xfrm>
            <a:off x="6317721" y="4034769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B875F7-267C-4EAD-ACAA-FB227F6D75B2}"/>
              </a:ext>
            </a:extLst>
          </p:cNvPr>
          <p:cNvSpPr/>
          <p:nvPr/>
        </p:nvSpPr>
        <p:spPr>
          <a:xfrm>
            <a:off x="5574771" y="4625319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ACE134-5981-4D38-A864-AD8B50D29D85}"/>
              </a:ext>
            </a:extLst>
          </p:cNvPr>
          <p:cNvSpPr/>
          <p:nvPr/>
        </p:nvSpPr>
        <p:spPr>
          <a:xfrm>
            <a:off x="7200900" y="3727826"/>
            <a:ext cx="1638300" cy="2669143"/>
          </a:xfrm>
          <a:prstGeom prst="rect">
            <a:avLst/>
          </a:prstGeom>
          <a:noFill/>
          <a:ln w="2540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5C7E54-1EFE-4B40-87E6-B8F336ABFD1A}"/>
              </a:ext>
            </a:extLst>
          </p:cNvPr>
          <p:cNvSpPr txBox="1"/>
          <p:nvPr/>
        </p:nvSpPr>
        <p:spPr>
          <a:xfrm>
            <a:off x="7210426" y="3358494"/>
            <a:ext cx="162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Worker Node n</a:t>
            </a:r>
          </a:p>
        </p:txBody>
      </p:sp>
      <p:sp>
        <p:nvSpPr>
          <p:cNvPr id="22" name="AutoShape 3">
            <a:extLst>
              <a:ext uri="{FF2B5EF4-FFF2-40B4-BE49-F238E27FC236}">
                <a16:creationId xmlns:a16="http://schemas.microsoft.com/office/drawing/2014/main" id="{8CC35527-F921-4BFF-A510-8BA6ECB9B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272" y="5302545"/>
            <a:ext cx="1454678" cy="615553"/>
          </a:xfrm>
          <a:prstGeom prst="roundRect">
            <a:avLst>
              <a:gd name="adj" fmla="val 0"/>
            </a:avLst>
          </a:prstGeom>
          <a:solidFill>
            <a:srgbClr val="7889FB"/>
          </a:solidFill>
          <a:ln w="19050">
            <a:solidFill>
              <a:srgbClr val="7889FB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Node Manager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D37F0F-EBE1-44C7-A07A-028C790196EC}"/>
              </a:ext>
            </a:extLst>
          </p:cNvPr>
          <p:cNvSpPr/>
          <p:nvPr/>
        </p:nvSpPr>
        <p:spPr>
          <a:xfrm>
            <a:off x="8051271" y="4625319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50288B-5A70-4B91-886C-CEF02F753082}"/>
              </a:ext>
            </a:extLst>
          </p:cNvPr>
          <p:cNvSpPr/>
          <p:nvPr/>
        </p:nvSpPr>
        <p:spPr>
          <a:xfrm>
            <a:off x="8051271" y="4034769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F0A245-42B0-43FD-B34B-B8D94C8D8BB2}"/>
              </a:ext>
            </a:extLst>
          </p:cNvPr>
          <p:cNvSpPr/>
          <p:nvPr/>
        </p:nvSpPr>
        <p:spPr>
          <a:xfrm>
            <a:off x="7308321" y="4625319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70D928-8214-4C50-BF06-E8F8919DA20E}"/>
              </a:ext>
            </a:extLst>
          </p:cNvPr>
          <p:cNvSpPr/>
          <p:nvPr/>
        </p:nvSpPr>
        <p:spPr>
          <a:xfrm>
            <a:off x="7308321" y="4034769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AB9F22-6933-4FA8-932E-847EA0112181}"/>
              </a:ext>
            </a:extLst>
          </p:cNvPr>
          <p:cNvSpPr/>
          <p:nvPr/>
        </p:nvSpPr>
        <p:spPr>
          <a:xfrm>
            <a:off x="2076450" y="6011829"/>
            <a:ext cx="1095375" cy="4076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Client</a:t>
            </a:r>
          </a:p>
        </p:txBody>
      </p:sp>
      <p:cxnSp>
        <p:nvCxnSpPr>
          <p:cNvPr id="28" name="AutoShape 54">
            <a:extLst>
              <a:ext uri="{FF2B5EF4-FFF2-40B4-BE49-F238E27FC236}">
                <a16:creationId xmlns:a16="http://schemas.microsoft.com/office/drawing/2014/main" id="{CDDFBB42-161E-4819-9704-62DDB3B83D7C}"/>
              </a:ext>
            </a:extLst>
          </p:cNvPr>
          <p:cNvCxnSpPr>
            <a:cxnSpLocks noChangeShapeType="1"/>
            <a:stCxn id="27" idx="3"/>
            <a:endCxn id="14" idx="1"/>
          </p:cNvCxnSpPr>
          <p:nvPr/>
        </p:nvCxnSpPr>
        <p:spPr bwMode="auto">
          <a:xfrm flipV="1">
            <a:off x="3171825" y="5334098"/>
            <a:ext cx="726547" cy="88155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lg"/>
          </a:ln>
        </p:spPr>
      </p:cxnSp>
      <p:cxnSp>
        <p:nvCxnSpPr>
          <p:cNvPr id="29" name="AutoShape 54">
            <a:extLst>
              <a:ext uri="{FF2B5EF4-FFF2-40B4-BE49-F238E27FC236}">
                <a16:creationId xmlns:a16="http://schemas.microsoft.com/office/drawing/2014/main" id="{C62EC8D9-35F9-4598-8952-0003231DCE91}"/>
              </a:ext>
            </a:extLst>
          </p:cNvPr>
          <p:cNvCxnSpPr>
            <a:cxnSpLocks noChangeShapeType="1"/>
            <a:stCxn id="14" idx="0"/>
            <a:endCxn id="16" idx="1"/>
          </p:cNvCxnSpPr>
          <p:nvPr/>
        </p:nvCxnSpPr>
        <p:spPr bwMode="auto">
          <a:xfrm flipV="1">
            <a:off x="4582849" y="4224198"/>
            <a:ext cx="991922" cy="70979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triangle" w="med" len="lg"/>
            <a:tailEnd type="triangle" w="med" len="lg"/>
          </a:ln>
        </p:spPr>
      </p:cxnSp>
      <p:sp>
        <p:nvSpPr>
          <p:cNvPr id="31" name="AutoShape 3">
            <a:extLst>
              <a:ext uri="{FF2B5EF4-FFF2-40B4-BE49-F238E27FC236}">
                <a16:creationId xmlns:a16="http://schemas.microsoft.com/office/drawing/2014/main" id="{99A5DECB-2A05-49B3-8F89-B5DACCA05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246" y="5980308"/>
            <a:ext cx="1445153" cy="30777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DataNode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2" name="Rectangle: Rounded Corners 38">
            <a:extLst>
              <a:ext uri="{FF2B5EF4-FFF2-40B4-BE49-F238E27FC236}">
                <a16:creationId xmlns:a16="http://schemas.microsoft.com/office/drawing/2014/main" id="{4E0DAA33-DDA0-4F1E-99A1-8B13B03D7781}"/>
              </a:ext>
            </a:extLst>
          </p:cNvPr>
          <p:cNvSpPr/>
          <p:nvPr/>
        </p:nvSpPr>
        <p:spPr>
          <a:xfrm>
            <a:off x="5715000" y="6266119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3" name="Rectangle: Rounded Corners 39">
            <a:extLst>
              <a:ext uri="{FF2B5EF4-FFF2-40B4-BE49-F238E27FC236}">
                <a16:creationId xmlns:a16="http://schemas.microsoft.com/office/drawing/2014/main" id="{CFF70D33-6A5B-41C7-B35E-1022653EAF62}"/>
              </a:ext>
            </a:extLst>
          </p:cNvPr>
          <p:cNvSpPr/>
          <p:nvPr/>
        </p:nvSpPr>
        <p:spPr>
          <a:xfrm>
            <a:off x="6124575" y="6266119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4" name="Rectangle: Rounded Corners 40">
            <a:extLst>
              <a:ext uri="{FF2B5EF4-FFF2-40B4-BE49-F238E27FC236}">
                <a16:creationId xmlns:a16="http://schemas.microsoft.com/office/drawing/2014/main" id="{E64D12BB-ADD8-41CF-9C5C-1E41AD3BB850}"/>
              </a:ext>
            </a:extLst>
          </p:cNvPr>
          <p:cNvSpPr/>
          <p:nvPr/>
        </p:nvSpPr>
        <p:spPr>
          <a:xfrm>
            <a:off x="6534150" y="6266119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6" name="AutoShape 3">
            <a:extLst>
              <a:ext uri="{FF2B5EF4-FFF2-40B4-BE49-F238E27FC236}">
                <a16:creationId xmlns:a16="http://schemas.microsoft.com/office/drawing/2014/main" id="{67AC8C3E-2D36-4E6F-BE3E-9A34CBCD9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796" y="5980308"/>
            <a:ext cx="1445153" cy="30777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DataNode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7" name="Rectangle: Rounded Corners 43">
            <a:extLst>
              <a:ext uri="{FF2B5EF4-FFF2-40B4-BE49-F238E27FC236}">
                <a16:creationId xmlns:a16="http://schemas.microsoft.com/office/drawing/2014/main" id="{256A061D-8B76-4B57-BBBD-F76D90827277}"/>
              </a:ext>
            </a:extLst>
          </p:cNvPr>
          <p:cNvSpPr/>
          <p:nvPr/>
        </p:nvSpPr>
        <p:spPr>
          <a:xfrm>
            <a:off x="7439025" y="6266119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Rectangle: Rounded Corners 44">
            <a:extLst>
              <a:ext uri="{FF2B5EF4-FFF2-40B4-BE49-F238E27FC236}">
                <a16:creationId xmlns:a16="http://schemas.microsoft.com/office/drawing/2014/main" id="{65A2CB2D-5028-46D0-A21B-56E8BC06B10D}"/>
              </a:ext>
            </a:extLst>
          </p:cNvPr>
          <p:cNvSpPr/>
          <p:nvPr/>
        </p:nvSpPr>
        <p:spPr>
          <a:xfrm>
            <a:off x="7848600" y="6266119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9" name="Rectangle: Rounded Corners 45">
            <a:extLst>
              <a:ext uri="{FF2B5EF4-FFF2-40B4-BE49-F238E27FC236}">
                <a16:creationId xmlns:a16="http://schemas.microsoft.com/office/drawing/2014/main" id="{ACECDFB2-1D3C-4EA5-AD24-1DC14CB69D25}"/>
              </a:ext>
            </a:extLst>
          </p:cNvPr>
          <p:cNvSpPr/>
          <p:nvPr/>
        </p:nvSpPr>
        <p:spPr>
          <a:xfrm>
            <a:off x="8258175" y="6266119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7591" y="4990289"/>
            <a:ext cx="2178603" cy="150152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023" y="132204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60420" y="1145885"/>
            <a:ext cx="224760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Dean, Sanjay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Ghemawat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MapReduce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Simplified Data Processing on Large Clusters.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OSDI 2004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966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Data Abstractions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Files and Objects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File:</a:t>
            </a:r>
            <a:r>
              <a:rPr lang="en-US" dirty="0"/>
              <a:t> Arbitrarily large sequential data in specific file format (CSV, binary,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Object:</a:t>
            </a:r>
            <a:r>
              <a:rPr lang="en-US" dirty="0"/>
              <a:t> binary large object, with certain meta data</a:t>
            </a:r>
          </a:p>
          <a:p>
            <a:pPr lvl="1"/>
            <a:endParaRPr lang="en-US" sz="1200" dirty="0"/>
          </a:p>
          <a:p>
            <a:r>
              <a:rPr lang="en-US" dirty="0"/>
              <a:t>#2 Distributed Collections</a:t>
            </a:r>
          </a:p>
          <a:p>
            <a:pPr lvl="1"/>
            <a:r>
              <a:rPr lang="en-US" dirty="0"/>
              <a:t>Logical multi-set (</a:t>
            </a:r>
            <a:r>
              <a:rPr lang="en-US" b="1" dirty="0">
                <a:solidFill>
                  <a:schemeClr val="accent1"/>
                </a:solidFill>
              </a:rPr>
              <a:t>bag</a:t>
            </a:r>
            <a:r>
              <a:rPr lang="en-US" dirty="0"/>
              <a:t>) of </a:t>
            </a:r>
            <a:r>
              <a:rPr lang="en-US" b="1" dirty="0">
                <a:solidFill>
                  <a:srgbClr val="7889FB"/>
                </a:solidFill>
              </a:rPr>
              <a:t>key-value pairs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unsorted collection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Different physical representations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Facilitates distribution of pairs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via </a:t>
            </a:r>
            <a:r>
              <a:rPr lang="en-US" b="1" dirty="0">
                <a:solidFill>
                  <a:srgbClr val="7889FB"/>
                </a:solidFill>
              </a:rPr>
              <a:t>horizontal partitioning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(aka shards, partitions)</a:t>
            </a:r>
          </a:p>
          <a:p>
            <a:pPr lvl="1"/>
            <a:r>
              <a:rPr lang="en-US" dirty="0"/>
              <a:t>Can be created from single file,</a:t>
            </a:r>
            <a:br>
              <a:rPr lang="en-US" dirty="0"/>
            </a:br>
            <a:r>
              <a:rPr lang="en-US" dirty="0"/>
              <a:t>or directory of files (unsorted)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450825"/>
              </p:ext>
            </p:extLst>
          </p:nvPr>
        </p:nvGraphicFramePr>
        <p:xfrm>
          <a:off x="5590163" y="2656027"/>
          <a:ext cx="2832053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68">
                  <a:extLst>
                    <a:ext uri="{9D8B030D-6E8A-4147-A177-3AD203B41FA5}">
                      <a16:colId xmlns:a16="http://schemas.microsoft.com/office/drawing/2014/main" val="604872030"/>
                    </a:ext>
                  </a:extLst>
                </a:gridCol>
                <a:gridCol w="1840685">
                  <a:extLst>
                    <a:ext uri="{9D8B030D-6E8A-4147-A177-3AD203B41FA5}">
                      <a16:colId xmlns:a16="http://schemas.microsoft.com/office/drawing/2014/main" val="2054570774"/>
                    </a:ext>
                  </a:extLst>
                </a:gridCol>
              </a:tblGrid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445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97068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178890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110133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8604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869225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Foxtrot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91820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7843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36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29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 </a:t>
            </a:r>
            <a:r>
              <a:rPr lang="en-AT" dirty="0"/>
              <a:t>–</a:t>
            </a:r>
            <a:r>
              <a:rPr lang="en-US" dirty="0"/>
              <a:t> Programming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Programming Model</a:t>
            </a:r>
          </a:p>
          <a:p>
            <a:pPr lvl="1"/>
            <a:r>
              <a:rPr lang="en-US" dirty="0"/>
              <a:t>Inspired by functional programming languages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Implicit parallelism </a:t>
            </a:r>
            <a:r>
              <a:rPr lang="en-US" dirty="0">
                <a:sym typeface="Wingdings" panose="05000000000000000000" pitchFamily="2" charset="2"/>
              </a:rPr>
              <a:t>(abstracts distributed storage and processing)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Map</a:t>
            </a:r>
            <a:r>
              <a:rPr lang="en-US" dirty="0"/>
              <a:t> function: key/value pair </a:t>
            </a:r>
            <a:r>
              <a:rPr lang="en-US" dirty="0">
                <a:sym typeface="Wingdings" panose="05000000000000000000" pitchFamily="2" charset="2"/>
              </a:rPr>
              <a:t> set of intermediate key/value pairs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Reduce</a:t>
            </a:r>
            <a:r>
              <a:rPr lang="en-US" dirty="0">
                <a:sym typeface="Wingdings" panose="05000000000000000000" pitchFamily="2" charset="2"/>
              </a:rPr>
              <a:t> function: merge all intermediate values by key 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2B24D-AD14-4269-8104-A28E90BD433A}"/>
              </a:ext>
            </a:extLst>
          </p:cNvPr>
          <p:cNvSpPr txBox="1"/>
          <p:nvPr/>
        </p:nvSpPr>
        <p:spPr>
          <a:xfrm>
            <a:off x="1933575" y="3831250"/>
            <a:ext cx="3781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map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Long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pos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 line) {</a:t>
            </a:r>
          </a:p>
          <a:p>
            <a:r>
              <a:rPr lang="en-US" dirty="0">
                <a:latin typeface="Consolas" panose="020B0609020204030204" pitchFamily="49" charset="0"/>
              </a:rPr>
              <a:t>  parts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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line.split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(“,”)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emit</a:t>
            </a:r>
            <a:r>
              <a:rPr lang="en-US" dirty="0">
                <a:latin typeface="Consolas" panose="020B0609020204030204" pitchFamily="49" charset="0"/>
              </a:rPr>
              <a:t>(parts[1], 1)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E81B88-560B-4665-A51E-DD57EE84C508}"/>
              </a:ext>
            </a:extLst>
          </p:cNvPr>
          <p:cNvGraphicFramePr>
            <a:graphicFrameLocks noGrp="1"/>
          </p:cNvGraphicFramePr>
          <p:nvPr/>
        </p:nvGraphicFramePr>
        <p:xfrm>
          <a:off x="400050" y="3919059"/>
          <a:ext cx="1371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926">
                  <a:extLst>
                    <a:ext uri="{9D8B030D-6E8A-4147-A177-3AD203B41FA5}">
                      <a16:colId xmlns:a16="http://schemas.microsoft.com/office/drawing/2014/main" val="1973926059"/>
                    </a:ext>
                  </a:extLst>
                </a:gridCol>
                <a:gridCol w="602673">
                  <a:extLst>
                    <a:ext uri="{9D8B030D-6E8A-4147-A177-3AD203B41FA5}">
                      <a16:colId xmlns:a16="http://schemas.microsoft.com/office/drawing/2014/main" val="1492438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91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6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605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783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57305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506D457-14CD-4A60-B1EA-A88237D6660D}"/>
              </a:ext>
            </a:extLst>
          </p:cNvPr>
          <p:cNvGraphicFramePr>
            <a:graphicFrameLocks noGrp="1"/>
          </p:cNvGraphicFramePr>
          <p:nvPr/>
        </p:nvGraphicFramePr>
        <p:xfrm>
          <a:off x="3081338" y="4865299"/>
          <a:ext cx="1371599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8926">
                  <a:extLst>
                    <a:ext uri="{9D8B030D-6E8A-4147-A177-3AD203B41FA5}">
                      <a16:colId xmlns:a16="http://schemas.microsoft.com/office/drawing/2014/main" val="1505922063"/>
                    </a:ext>
                  </a:extLst>
                </a:gridCol>
                <a:gridCol w="602673">
                  <a:extLst>
                    <a:ext uri="{9D8B030D-6E8A-4147-A177-3AD203B41FA5}">
                      <a16:colId xmlns:a16="http://schemas.microsoft.com/office/drawing/2014/main" val="4099544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5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755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28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90913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529726F-788F-44E2-AFC8-F7214E39DC8B}"/>
              </a:ext>
            </a:extLst>
          </p:cNvPr>
          <p:cNvSpPr/>
          <p:nvPr/>
        </p:nvSpPr>
        <p:spPr>
          <a:xfrm>
            <a:off x="2143124" y="3338204"/>
            <a:ext cx="6467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SELECT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Dep, count(*)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FROM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csv_files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GROUP BY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Dep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54866-0C95-4FD1-89D3-6D0EAC7E5CBB}"/>
              </a:ext>
            </a:extLst>
          </p:cNvPr>
          <p:cNvSpPr txBox="1"/>
          <p:nvPr/>
        </p:nvSpPr>
        <p:spPr>
          <a:xfrm>
            <a:off x="4829176" y="4774404"/>
            <a:ext cx="3905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reduce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 dep,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Iterator&lt;</a:t>
            </a:r>
            <a:r>
              <a:rPr lang="en-US" b="1" dirty="0">
                <a:latin typeface="Consolas" panose="020B0609020204030204" pitchFamily="49" charset="0"/>
              </a:rPr>
              <a:t>Long&gt; </a:t>
            </a:r>
            <a:r>
              <a:rPr lang="en-US" dirty="0" err="1">
                <a:latin typeface="Consolas" panose="020B0609020204030204" pitchFamily="49" charset="0"/>
              </a:rPr>
              <a:t>iter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total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 </a:t>
            </a:r>
            <a:r>
              <a:rPr lang="en-US" dirty="0" err="1">
                <a:latin typeface="Consolas" panose="020B0609020204030204" pitchFamily="49" charset="0"/>
              </a:rPr>
              <a:t>iter.sum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b="1" dirty="0">
                <a:latin typeface="Consolas" panose="020B0609020204030204" pitchFamily="49" charset="0"/>
              </a:rPr>
              <a:t>  emit</a:t>
            </a:r>
            <a:r>
              <a:rPr lang="en-US" dirty="0">
                <a:latin typeface="Consolas" panose="020B0609020204030204" pitchFamily="49" charset="0"/>
              </a:rPr>
              <a:t>(dep, total)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493A016-12E7-4ED1-AF14-4FFE7CB29540}"/>
              </a:ext>
            </a:extLst>
          </p:cNvPr>
          <p:cNvGraphicFramePr>
            <a:graphicFrameLocks noGrp="1"/>
          </p:cNvGraphicFramePr>
          <p:nvPr/>
        </p:nvGraphicFramePr>
        <p:xfrm>
          <a:off x="7491413" y="5770174"/>
          <a:ext cx="1371599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8926">
                  <a:extLst>
                    <a:ext uri="{9D8B030D-6E8A-4147-A177-3AD203B41FA5}">
                      <a16:colId xmlns:a16="http://schemas.microsoft.com/office/drawing/2014/main" val="1505922063"/>
                    </a:ext>
                  </a:extLst>
                </a:gridCol>
                <a:gridCol w="602673">
                  <a:extLst>
                    <a:ext uri="{9D8B030D-6E8A-4147-A177-3AD203B41FA5}">
                      <a16:colId xmlns:a16="http://schemas.microsoft.com/office/drawing/2014/main" val="4099544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5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75547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40468" y="5875506"/>
            <a:ext cx="14409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Collection of key/value pairs</a:t>
            </a:r>
          </a:p>
        </p:txBody>
      </p:sp>
    </p:spTree>
    <p:extLst>
      <p:ext uri="{BB962C8B-B14F-4D97-AF65-F5344CB8AC3E}">
        <p14:creationId xmlns:p14="http://schemas.microsoft.com/office/powerpoint/2010/main" val="14458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 </a:t>
            </a:r>
            <a:r>
              <a:rPr lang="en-AT" dirty="0"/>
              <a:t>–</a:t>
            </a:r>
            <a:r>
              <a:rPr lang="en-US" dirty="0"/>
              <a:t> Execution Model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sp>
        <p:nvSpPr>
          <p:cNvPr id="6" name="Rectangle: Folded Corner 3">
            <a:extLst>
              <a:ext uri="{FF2B5EF4-FFF2-40B4-BE49-F238E27FC236}">
                <a16:creationId xmlns:a16="http://schemas.microsoft.com/office/drawing/2014/main" id="{517EB0AF-6466-4786-815B-2E93F2E610C1}"/>
              </a:ext>
            </a:extLst>
          </p:cNvPr>
          <p:cNvSpPr/>
          <p:nvPr/>
        </p:nvSpPr>
        <p:spPr>
          <a:xfrm>
            <a:off x="238125" y="2661526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F3BB5-18CB-4EA3-9C02-66F5A3F0834A}"/>
              </a:ext>
            </a:extLst>
          </p:cNvPr>
          <p:cNvSpPr txBox="1"/>
          <p:nvPr/>
        </p:nvSpPr>
        <p:spPr>
          <a:xfrm>
            <a:off x="4763" y="1506381"/>
            <a:ext cx="17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Input CSV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(stored in HDFS)</a:t>
            </a:r>
          </a:p>
        </p:txBody>
      </p:sp>
      <p:sp>
        <p:nvSpPr>
          <p:cNvPr id="8" name="Rectangle: Folded Corner 5">
            <a:extLst>
              <a:ext uri="{FF2B5EF4-FFF2-40B4-BE49-F238E27FC236}">
                <a16:creationId xmlns:a16="http://schemas.microsoft.com/office/drawing/2014/main" id="{CAEAE2E7-C205-48A8-A333-D6CE80117805}"/>
              </a:ext>
            </a:extLst>
          </p:cNvPr>
          <p:cNvSpPr/>
          <p:nvPr/>
        </p:nvSpPr>
        <p:spPr>
          <a:xfrm>
            <a:off x="238125" y="3785476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2</a:t>
            </a:r>
          </a:p>
        </p:txBody>
      </p:sp>
      <p:sp>
        <p:nvSpPr>
          <p:cNvPr id="9" name="Rectangle: Folded Corner 6">
            <a:extLst>
              <a:ext uri="{FF2B5EF4-FFF2-40B4-BE49-F238E27FC236}">
                <a16:creationId xmlns:a16="http://schemas.microsoft.com/office/drawing/2014/main" id="{E4BC92EA-3EEA-4042-8643-227CDC2E4ECC}"/>
              </a:ext>
            </a:extLst>
          </p:cNvPr>
          <p:cNvSpPr/>
          <p:nvPr/>
        </p:nvSpPr>
        <p:spPr>
          <a:xfrm>
            <a:off x="238125" y="4928476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C7E672-C08B-406D-8032-A9C639A2A39C}"/>
              </a:ext>
            </a:extLst>
          </p:cNvPr>
          <p:cNvSpPr txBox="1"/>
          <p:nvPr/>
        </p:nvSpPr>
        <p:spPr>
          <a:xfrm>
            <a:off x="7800973" y="2287431"/>
            <a:ext cx="133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Output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(HDFS)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310D45-4386-481D-83A1-D4D9953AFCF9}"/>
              </a:ext>
            </a:extLst>
          </p:cNvPr>
          <p:cNvGrpSpPr/>
          <p:nvPr/>
        </p:nvGrpSpPr>
        <p:grpSpPr>
          <a:xfrm>
            <a:off x="7791449" y="3309226"/>
            <a:ext cx="1076326" cy="1990725"/>
            <a:chOff x="7791449" y="3309226"/>
            <a:chExt cx="1076326" cy="1990725"/>
          </a:xfrm>
        </p:grpSpPr>
        <p:sp>
          <p:nvSpPr>
            <p:cNvPr id="12" name="Rectangle: Folded Corner 29">
              <a:extLst>
                <a:ext uri="{FF2B5EF4-FFF2-40B4-BE49-F238E27FC236}">
                  <a16:creationId xmlns:a16="http://schemas.microsoft.com/office/drawing/2014/main" id="{25AE7F67-8E6D-4BEC-99DC-359E57854AFB}"/>
                </a:ext>
              </a:extLst>
            </p:cNvPr>
            <p:cNvSpPr/>
            <p:nvPr/>
          </p:nvSpPr>
          <p:spPr>
            <a:xfrm>
              <a:off x="8134350" y="330922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1</a:t>
              </a:r>
            </a:p>
          </p:txBody>
        </p:sp>
        <p:sp>
          <p:nvSpPr>
            <p:cNvPr id="13" name="Rectangle: Folded Corner 30">
              <a:extLst>
                <a:ext uri="{FF2B5EF4-FFF2-40B4-BE49-F238E27FC236}">
                  <a16:creationId xmlns:a16="http://schemas.microsoft.com/office/drawing/2014/main" id="{151366E0-D60C-45FA-9C19-3504CEB4FD6A}"/>
                </a:ext>
              </a:extLst>
            </p:cNvPr>
            <p:cNvSpPr/>
            <p:nvPr/>
          </p:nvSpPr>
          <p:spPr>
            <a:xfrm>
              <a:off x="8143875" y="401407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2</a:t>
              </a:r>
            </a:p>
          </p:txBody>
        </p:sp>
        <p:sp>
          <p:nvSpPr>
            <p:cNvPr id="14" name="Rectangle: Folded Corner 31">
              <a:extLst>
                <a:ext uri="{FF2B5EF4-FFF2-40B4-BE49-F238E27FC236}">
                  <a16:creationId xmlns:a16="http://schemas.microsoft.com/office/drawing/2014/main" id="{143909F5-8BE0-4ABB-BA57-7DF7525F4DF6}"/>
                </a:ext>
              </a:extLst>
            </p:cNvPr>
            <p:cNvSpPr/>
            <p:nvPr/>
          </p:nvSpPr>
          <p:spPr>
            <a:xfrm>
              <a:off x="8143875" y="4728451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3</a:t>
              </a:r>
            </a:p>
          </p:txBody>
        </p:sp>
        <p:cxnSp>
          <p:nvCxnSpPr>
            <p:cNvPr id="15" name="AutoShape 54">
              <a:extLst>
                <a:ext uri="{FF2B5EF4-FFF2-40B4-BE49-F238E27FC236}">
                  <a16:creationId xmlns:a16="http://schemas.microsoft.com/office/drawing/2014/main" id="{DE3B7178-C7A3-421B-B55F-CC09630B17C6}"/>
                </a:ext>
              </a:extLst>
            </p:cNvPr>
            <p:cNvCxnSpPr>
              <a:cxnSpLocks noChangeShapeType="1"/>
              <a:stCxn id="72" idx="3"/>
              <a:endCxn id="12" idx="1"/>
            </p:cNvCxnSpPr>
            <p:nvPr/>
          </p:nvCxnSpPr>
          <p:spPr bwMode="auto">
            <a:xfrm>
              <a:off x="7791449" y="3592000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6" name="AutoShape 54">
              <a:extLst>
                <a:ext uri="{FF2B5EF4-FFF2-40B4-BE49-F238E27FC236}">
                  <a16:creationId xmlns:a16="http://schemas.microsoft.com/office/drawing/2014/main" id="{B33A0957-1837-4C72-80AD-3919EF69BEE7}"/>
                </a:ext>
              </a:extLst>
            </p:cNvPr>
            <p:cNvCxnSpPr>
              <a:cxnSpLocks noChangeShapeType="1"/>
              <a:stCxn id="73" idx="3"/>
              <a:endCxn id="13" idx="1"/>
            </p:cNvCxnSpPr>
            <p:nvPr/>
          </p:nvCxnSpPr>
          <p:spPr bwMode="auto">
            <a:xfrm>
              <a:off x="7791449" y="4296850"/>
              <a:ext cx="352426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7" name="AutoShape 54">
              <a:extLst>
                <a:ext uri="{FF2B5EF4-FFF2-40B4-BE49-F238E27FC236}">
                  <a16:creationId xmlns:a16="http://schemas.microsoft.com/office/drawing/2014/main" id="{727BBBAE-4C49-4F37-8E3B-408EC896AEFB}"/>
                </a:ext>
              </a:extLst>
            </p:cNvPr>
            <p:cNvCxnSpPr>
              <a:cxnSpLocks noChangeShapeType="1"/>
              <a:stCxn id="74" idx="3"/>
              <a:endCxn id="14" idx="1"/>
            </p:cNvCxnSpPr>
            <p:nvPr/>
          </p:nvCxnSpPr>
          <p:spPr bwMode="auto">
            <a:xfrm>
              <a:off x="7800974" y="5011225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C0FF19-1EB7-4EB3-930F-86BAFA953D7F}"/>
              </a:ext>
            </a:extLst>
          </p:cNvPr>
          <p:cNvGrpSpPr/>
          <p:nvPr/>
        </p:nvGrpSpPr>
        <p:grpSpPr>
          <a:xfrm>
            <a:off x="1088497" y="2599900"/>
            <a:ext cx="1035578" cy="3365325"/>
            <a:chOff x="1088497" y="2599900"/>
            <a:chExt cx="1035578" cy="3365325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2F537309-AA33-4C10-96E6-8F0E12E6C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2599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11</a:t>
              </a:r>
            </a:p>
          </p:txBody>
        </p:sp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8BCA751D-7F5E-4C48-8D3A-D1D542400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171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12</a:t>
              </a:r>
            </a:p>
          </p:txBody>
        </p:sp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89F5EF61-2FEE-4CD9-B805-349B69A9A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742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21</a:t>
              </a:r>
            </a:p>
          </p:txBody>
        </p:sp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DAB0089A-C604-4E6F-9063-71680F4D4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314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22</a:t>
              </a:r>
            </a:p>
          </p:txBody>
        </p:sp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BA79AA2E-1E5F-4705-B8A5-5CD616908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8763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31</a:t>
              </a:r>
            </a:p>
          </p:txBody>
        </p:sp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E9D8BB2D-2F17-4C94-AD23-4C4D2C735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54478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2EBC85-2EA0-40BF-BB03-C36F513030A6}"/>
              </a:ext>
            </a:extLst>
          </p:cNvPr>
          <p:cNvGrpSpPr/>
          <p:nvPr/>
        </p:nvGrpSpPr>
        <p:grpSpPr>
          <a:xfrm>
            <a:off x="2124075" y="2188848"/>
            <a:ext cx="3933825" cy="4573128"/>
            <a:chOff x="2124075" y="2188848"/>
            <a:chExt cx="3933825" cy="4573128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8D6C6B2D-9D1D-485A-9374-89FFCBF12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1888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27" name="AutoShape 3">
              <a:extLst>
                <a:ext uri="{FF2B5EF4-FFF2-40B4-BE49-F238E27FC236}">
                  <a16:creationId xmlns:a16="http://schemas.microsoft.com/office/drawing/2014/main" id="{843CD213-26B7-4168-B17A-C421B51A8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23332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B42D9859-D733-439D-8783-D7BD37EB3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903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29" name="AutoShape 3">
              <a:extLst>
                <a:ext uri="{FF2B5EF4-FFF2-40B4-BE49-F238E27FC236}">
                  <a16:creationId xmlns:a16="http://schemas.microsoft.com/office/drawing/2014/main" id="{748F6E63-1237-410B-A157-12AFAFD20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30475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0" name="AutoShape 3">
              <a:extLst>
                <a:ext uri="{FF2B5EF4-FFF2-40B4-BE49-F238E27FC236}">
                  <a16:creationId xmlns:a16="http://schemas.microsoft.com/office/drawing/2014/main" id="{49FFA481-DA29-4938-8A28-58EABFDDC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3608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1" name="AutoShape 3">
              <a:extLst>
                <a:ext uri="{FF2B5EF4-FFF2-40B4-BE49-F238E27FC236}">
                  <a16:creationId xmlns:a16="http://schemas.microsoft.com/office/drawing/2014/main" id="{F852A0A5-A60B-459C-A018-77B33AA4F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37524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2" name="AutoShape 3">
              <a:extLst>
                <a:ext uri="{FF2B5EF4-FFF2-40B4-BE49-F238E27FC236}">
                  <a16:creationId xmlns:a16="http://schemas.microsoft.com/office/drawing/2014/main" id="{6A3738BB-B919-401D-A008-68A78FA4D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4322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E83D142D-A88A-4AAB-A124-FF6A7780A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44668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4" name="AutoShape 3">
              <a:extLst>
                <a:ext uri="{FF2B5EF4-FFF2-40B4-BE49-F238E27FC236}">
                  <a16:creationId xmlns:a16="http://schemas.microsoft.com/office/drawing/2014/main" id="{62820746-DC71-4218-86A6-E1A5519C5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50368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5" name="AutoShape 3">
              <a:extLst>
                <a:ext uri="{FF2B5EF4-FFF2-40B4-BE49-F238E27FC236}">
                  <a16:creationId xmlns:a16="http://schemas.microsoft.com/office/drawing/2014/main" id="{78F3135A-586C-439C-82D1-CA2A37BC9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51811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6" name="AutoShape 3">
              <a:extLst>
                <a:ext uri="{FF2B5EF4-FFF2-40B4-BE49-F238E27FC236}">
                  <a16:creationId xmlns:a16="http://schemas.microsoft.com/office/drawing/2014/main" id="{C2C33AD5-D4D6-47A2-9BD9-F428E0EF4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546" y="57416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7" name="AutoShape 3">
              <a:extLst>
                <a:ext uri="{FF2B5EF4-FFF2-40B4-BE49-F238E27FC236}">
                  <a16:creationId xmlns:a16="http://schemas.microsoft.com/office/drawing/2014/main" id="{9EF44CE5-E8B3-4EF1-8E90-C2E71DC43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510" y="58860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5E39FD-B045-404E-8DB5-B901D9D27088}"/>
                </a:ext>
              </a:extLst>
            </p:cNvPr>
            <p:cNvSpPr txBox="1"/>
            <p:nvPr/>
          </p:nvSpPr>
          <p:spPr>
            <a:xfrm>
              <a:off x="3143250" y="6392644"/>
              <a:ext cx="2914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Sort, [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Combine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], [Compress]</a:t>
              </a:r>
            </a:p>
          </p:txBody>
        </p:sp>
        <p:cxnSp>
          <p:nvCxnSpPr>
            <p:cNvPr id="39" name="AutoShape 54">
              <a:extLst>
                <a:ext uri="{FF2B5EF4-FFF2-40B4-BE49-F238E27FC236}">
                  <a16:creationId xmlns:a16="http://schemas.microsoft.com/office/drawing/2014/main" id="{4B765AB3-F36A-4BFF-A7C6-BA5882C78601}"/>
                </a:ext>
              </a:extLst>
            </p:cNvPr>
            <p:cNvCxnSpPr>
              <a:cxnSpLocks noChangeShapeType="1"/>
              <a:stCxn id="19" idx="3"/>
              <a:endCxn id="26" idx="1"/>
            </p:cNvCxnSpPr>
            <p:nvPr/>
          </p:nvCxnSpPr>
          <p:spPr bwMode="auto">
            <a:xfrm flipV="1">
              <a:off x="2124075" y="2496625"/>
              <a:ext cx="488421" cy="3619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0" name="AutoShape 54">
              <a:extLst>
                <a:ext uri="{FF2B5EF4-FFF2-40B4-BE49-F238E27FC236}">
                  <a16:creationId xmlns:a16="http://schemas.microsoft.com/office/drawing/2014/main" id="{00C74F20-F8DE-4A91-A776-5EEAF2D4DC70}"/>
                </a:ext>
              </a:extLst>
            </p:cNvPr>
            <p:cNvCxnSpPr>
              <a:cxnSpLocks noChangeShapeType="1"/>
              <a:stCxn id="20" idx="3"/>
              <a:endCxn id="28" idx="1"/>
            </p:cNvCxnSpPr>
            <p:nvPr/>
          </p:nvCxnSpPr>
          <p:spPr bwMode="auto">
            <a:xfrm flipV="1">
              <a:off x="2124075" y="3211000"/>
              <a:ext cx="488421" cy="2190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1" name="AutoShape 54">
              <a:extLst>
                <a:ext uri="{FF2B5EF4-FFF2-40B4-BE49-F238E27FC236}">
                  <a16:creationId xmlns:a16="http://schemas.microsoft.com/office/drawing/2014/main" id="{07C066B8-E957-4E9E-80CA-F68F19ABFDDE}"/>
                </a:ext>
              </a:extLst>
            </p:cNvPr>
            <p:cNvCxnSpPr>
              <a:cxnSpLocks noChangeShapeType="1"/>
              <a:stCxn id="21" idx="3"/>
              <a:endCxn id="30" idx="1"/>
            </p:cNvCxnSpPr>
            <p:nvPr/>
          </p:nvCxnSpPr>
          <p:spPr bwMode="auto">
            <a:xfrm flipV="1">
              <a:off x="2124075" y="3915850"/>
              <a:ext cx="497946" cy="857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2" name="AutoShape 54">
              <a:extLst>
                <a:ext uri="{FF2B5EF4-FFF2-40B4-BE49-F238E27FC236}">
                  <a16:creationId xmlns:a16="http://schemas.microsoft.com/office/drawing/2014/main" id="{0110B46F-0B59-4140-8BED-62F8EF14F4CF}"/>
                </a:ext>
              </a:extLst>
            </p:cNvPr>
            <p:cNvCxnSpPr>
              <a:cxnSpLocks noChangeShapeType="1"/>
              <a:stCxn id="22" idx="3"/>
              <a:endCxn id="32" idx="1"/>
            </p:cNvCxnSpPr>
            <p:nvPr/>
          </p:nvCxnSpPr>
          <p:spPr bwMode="auto">
            <a:xfrm>
              <a:off x="2124075" y="4573075"/>
              <a:ext cx="497946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3" name="AutoShape 54">
              <a:extLst>
                <a:ext uri="{FF2B5EF4-FFF2-40B4-BE49-F238E27FC236}">
                  <a16:creationId xmlns:a16="http://schemas.microsoft.com/office/drawing/2014/main" id="{D1D27904-4D85-4C67-8B8E-D05619BA606C}"/>
                </a:ext>
              </a:extLst>
            </p:cNvPr>
            <p:cNvCxnSpPr>
              <a:cxnSpLocks noChangeShapeType="1"/>
              <a:stCxn id="23" idx="3"/>
              <a:endCxn id="34" idx="1"/>
            </p:cNvCxnSpPr>
            <p:nvPr/>
          </p:nvCxnSpPr>
          <p:spPr bwMode="auto">
            <a:xfrm>
              <a:off x="2124075" y="5135050"/>
              <a:ext cx="497946" cy="209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4" name="AutoShape 54">
              <a:extLst>
                <a:ext uri="{FF2B5EF4-FFF2-40B4-BE49-F238E27FC236}">
                  <a16:creationId xmlns:a16="http://schemas.microsoft.com/office/drawing/2014/main" id="{33631124-EF71-416B-B0DA-0F722BC86FD0}"/>
                </a:ext>
              </a:extLst>
            </p:cNvPr>
            <p:cNvCxnSpPr>
              <a:cxnSpLocks noChangeShapeType="1"/>
              <a:stCxn id="24" idx="3"/>
              <a:endCxn id="36" idx="1"/>
            </p:cNvCxnSpPr>
            <p:nvPr/>
          </p:nvCxnSpPr>
          <p:spPr bwMode="auto">
            <a:xfrm>
              <a:off x="2124075" y="5706550"/>
              <a:ext cx="507471" cy="3429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4424AFD-22E7-4E57-A8A3-8195B3DF87B2}"/>
                </a:ext>
              </a:extLst>
            </p:cNvPr>
            <p:cNvGrpSpPr/>
            <p:nvPr/>
          </p:nvGrpSpPr>
          <p:grpSpPr>
            <a:xfrm>
              <a:off x="4210050" y="2263054"/>
              <a:ext cx="466725" cy="432521"/>
              <a:chOff x="4210050" y="2263054"/>
              <a:chExt cx="466725" cy="432521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92A87DC-73B7-4910-98CA-78C7115C13A7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9B30AD6-1D36-4FCA-BC71-280DD0D73BE2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6D30C1F-28E1-4460-A255-A48C123962C1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0B19878-4B33-46FC-AE4F-6FF26F07A89C}"/>
                </a:ext>
              </a:extLst>
            </p:cNvPr>
            <p:cNvGrpSpPr/>
            <p:nvPr/>
          </p:nvGrpSpPr>
          <p:grpSpPr>
            <a:xfrm>
              <a:off x="4210050" y="2977429"/>
              <a:ext cx="466725" cy="432521"/>
              <a:chOff x="4210050" y="2263054"/>
              <a:chExt cx="466725" cy="432521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109565F-3B0A-4C98-8D9A-F637956442BE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C0CB82-233F-417D-A25B-25E4479BA43D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0FA1C89-9F0F-476E-8B53-98DB92ECBCE2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1678CE1-B07A-49C8-9ECC-907744AEEAFE}"/>
                </a:ext>
              </a:extLst>
            </p:cNvPr>
            <p:cNvGrpSpPr/>
            <p:nvPr/>
          </p:nvGrpSpPr>
          <p:grpSpPr>
            <a:xfrm>
              <a:off x="4210050" y="3663229"/>
              <a:ext cx="466725" cy="432521"/>
              <a:chOff x="4210050" y="2263054"/>
              <a:chExt cx="466725" cy="432521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AB82AF8-817D-4A3B-8B1A-C32F6AB09B79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66A8FE3-740F-422A-8788-663E1A0A3D25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F95221B-B8DE-4944-8530-996175D3C0C9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5886277-4486-4439-9C75-00C3622840BE}"/>
                </a:ext>
              </a:extLst>
            </p:cNvPr>
            <p:cNvGrpSpPr/>
            <p:nvPr/>
          </p:nvGrpSpPr>
          <p:grpSpPr>
            <a:xfrm>
              <a:off x="4210050" y="4396654"/>
              <a:ext cx="466725" cy="432521"/>
              <a:chOff x="4210050" y="2263054"/>
              <a:chExt cx="466725" cy="432521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7DC1098-70F0-4C43-A87F-599FB31AB0F1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263F921-CD2E-4BFA-BEDF-74B5AF3CECF0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600FD26-80F7-460A-A885-B25EB92BED26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E6996E8-8069-4A4D-9032-1012EF078664}"/>
                </a:ext>
              </a:extLst>
            </p:cNvPr>
            <p:cNvGrpSpPr/>
            <p:nvPr/>
          </p:nvGrpSpPr>
          <p:grpSpPr>
            <a:xfrm>
              <a:off x="4210050" y="5111029"/>
              <a:ext cx="466725" cy="432521"/>
              <a:chOff x="4210050" y="2263054"/>
              <a:chExt cx="466725" cy="432521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46D8783-4ACC-4014-AA65-2BFE21CD1D18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44E4B3F-E526-4F7C-A5C9-94C8B6AA7F58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4AA2EB5-5AAE-4DEE-A15C-396EDED51A27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B69E72C-8947-40D7-A9C9-F63DCB315C1D}"/>
                </a:ext>
              </a:extLst>
            </p:cNvPr>
            <p:cNvGrpSpPr/>
            <p:nvPr/>
          </p:nvGrpSpPr>
          <p:grpSpPr>
            <a:xfrm>
              <a:off x="4210050" y="5834929"/>
              <a:ext cx="466725" cy="432521"/>
              <a:chOff x="4210050" y="2263054"/>
              <a:chExt cx="466725" cy="432521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D2A7703-6CA4-4579-8945-F9FAD03D52AD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2DA7665-6BE8-4E41-85B7-25D780411CDD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6474FE-F1DD-4DAC-8522-428003716770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3E6ECEA-AF6A-4940-820D-F6AC3FE6DC62}"/>
              </a:ext>
            </a:extLst>
          </p:cNvPr>
          <p:cNvSpPr txBox="1"/>
          <p:nvPr/>
        </p:nvSpPr>
        <p:spPr>
          <a:xfrm>
            <a:off x="2728913" y="1506381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Map-Phase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41A4196-2B25-4E32-BCC9-5A903F2D84E5}"/>
              </a:ext>
            </a:extLst>
          </p:cNvPr>
          <p:cNvSpPr txBox="1"/>
          <p:nvPr/>
        </p:nvSpPr>
        <p:spPr>
          <a:xfrm>
            <a:off x="5900738" y="2287431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[Reduce-Phase]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4849B0F-C1A8-4517-8502-8CC1678B41DF}"/>
              </a:ext>
            </a:extLst>
          </p:cNvPr>
          <p:cNvGrpSpPr/>
          <p:nvPr/>
        </p:nvGrpSpPr>
        <p:grpSpPr>
          <a:xfrm>
            <a:off x="4676775" y="2336440"/>
            <a:ext cx="3124199" cy="4025111"/>
            <a:chOff x="4676775" y="2336440"/>
            <a:chExt cx="3124199" cy="4025111"/>
          </a:xfrm>
        </p:grpSpPr>
        <p:sp>
          <p:nvSpPr>
            <p:cNvPr id="72" name="AutoShape 3">
              <a:extLst>
                <a:ext uri="{FF2B5EF4-FFF2-40B4-BE49-F238E27FC236}">
                  <a16:creationId xmlns:a16="http://schemas.microsoft.com/office/drawing/2014/main" id="{AFD75B5D-1E15-46AC-95FF-F8B5CCC00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284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73" name="AutoShape 3">
              <a:extLst>
                <a:ext uri="{FF2B5EF4-FFF2-40B4-BE49-F238E27FC236}">
                  <a16:creationId xmlns:a16="http://schemas.microsoft.com/office/drawing/2014/main" id="{0F2E894F-2E96-4B35-9A35-23876D379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989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74" name="AutoShape 3">
              <a:extLst>
                <a:ext uri="{FF2B5EF4-FFF2-40B4-BE49-F238E27FC236}">
                  <a16:creationId xmlns:a16="http://schemas.microsoft.com/office/drawing/2014/main" id="{54AAAD19-287A-4375-9AC1-0CA8514E3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8671" y="4703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5690C62-4659-40BB-A554-A65FDBDB7B2A}"/>
                </a:ext>
              </a:extLst>
            </p:cNvPr>
            <p:cNvGrpSpPr/>
            <p:nvPr/>
          </p:nvGrpSpPr>
          <p:grpSpPr>
            <a:xfrm>
              <a:off x="5743575" y="2891704"/>
              <a:ext cx="466725" cy="861146"/>
              <a:chOff x="5743575" y="2939329"/>
              <a:chExt cx="466725" cy="861146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1BE3A6F8-65ED-4909-B6E5-6300B37CE3B7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9FEF261-45B5-41C0-B3E0-B37B1C08A0A5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EF97E36-BD32-4263-BB41-630B89BCF0A9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29C9521-A3C3-4074-878A-239C9A5E935C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F1947B07-2C83-4D58-9537-24F08B38DC8C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DA401FF-B9F3-4FC6-AB48-7607BC54FB75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12EBA87-AD40-477E-8AA5-4B0375F0239C}"/>
                </a:ext>
              </a:extLst>
            </p:cNvPr>
            <p:cNvGrpSpPr/>
            <p:nvPr/>
          </p:nvGrpSpPr>
          <p:grpSpPr>
            <a:xfrm>
              <a:off x="5743575" y="3844204"/>
              <a:ext cx="466725" cy="861146"/>
              <a:chOff x="5743575" y="2939329"/>
              <a:chExt cx="466725" cy="861146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462BAAF-2A7E-4E4B-B9B5-A02CBD4E0085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C24E5F4-AA52-4229-A589-31006E42E7E7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46FFA84-5800-4F91-ABED-5FA2113EB945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5366030-DD76-408C-8606-CB69EBEACFC1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324018D-A019-4DC9-82A1-D5B8B2FAB4C4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C227FB5F-2186-44E2-86DC-D0270156A88D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D676E4C-43A5-4159-AA74-920B774AE81E}"/>
                </a:ext>
              </a:extLst>
            </p:cNvPr>
            <p:cNvGrpSpPr/>
            <p:nvPr/>
          </p:nvGrpSpPr>
          <p:grpSpPr>
            <a:xfrm>
              <a:off x="5743575" y="4844329"/>
              <a:ext cx="466725" cy="861146"/>
              <a:chOff x="5743575" y="2939329"/>
              <a:chExt cx="466725" cy="861146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3B4C74B-F3B7-4D6E-AD8B-A584D51FC3B6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21EDDFF-5BE0-420B-AA8F-835BD30AC5EB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DE7DB62-FE3A-4039-A43B-FE45DDC27FD3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89725E4-8ACF-486C-A306-02997023F6F1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C1C933E-B8EB-45C7-9826-5AF2A9403A2C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F1C84AA-69A3-4D29-8C7A-164AA8407B77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78" name="AutoShape 54">
              <a:extLst>
                <a:ext uri="{FF2B5EF4-FFF2-40B4-BE49-F238E27FC236}">
                  <a16:creationId xmlns:a16="http://schemas.microsoft.com/office/drawing/2014/main" id="{BCEE8233-A284-4CD6-81BB-5192B0836A50}"/>
                </a:ext>
              </a:extLst>
            </p:cNvPr>
            <p:cNvCxnSpPr>
              <a:cxnSpLocks noChangeShapeType="1"/>
              <a:stCxn id="66" idx="3"/>
              <a:endCxn id="109" idx="1"/>
            </p:cNvCxnSpPr>
            <p:nvPr/>
          </p:nvCxnSpPr>
          <p:spPr bwMode="auto">
            <a:xfrm>
              <a:off x="4676775" y="2336440"/>
              <a:ext cx="1066800" cy="6286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79" name="AutoShape 54">
              <a:extLst>
                <a:ext uri="{FF2B5EF4-FFF2-40B4-BE49-F238E27FC236}">
                  <a16:creationId xmlns:a16="http://schemas.microsoft.com/office/drawing/2014/main" id="{30AE7A2D-F7B0-4A5B-8F89-B63882E5BFBE}"/>
                </a:ext>
              </a:extLst>
            </p:cNvPr>
            <p:cNvCxnSpPr>
              <a:cxnSpLocks noChangeShapeType="1"/>
              <a:stCxn id="67" idx="3"/>
              <a:endCxn id="103" idx="1"/>
            </p:cNvCxnSpPr>
            <p:nvPr/>
          </p:nvCxnSpPr>
          <p:spPr bwMode="auto">
            <a:xfrm>
              <a:off x="4676775" y="2479315"/>
              <a:ext cx="1066800" cy="14382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0" name="AutoShape 54">
              <a:extLst>
                <a:ext uri="{FF2B5EF4-FFF2-40B4-BE49-F238E27FC236}">
                  <a16:creationId xmlns:a16="http://schemas.microsoft.com/office/drawing/2014/main" id="{27473C54-5668-443A-A2F4-E200357AA800}"/>
                </a:ext>
              </a:extLst>
            </p:cNvPr>
            <p:cNvCxnSpPr>
              <a:cxnSpLocks noChangeShapeType="1"/>
              <a:stCxn id="68" idx="3"/>
              <a:endCxn id="97" idx="1"/>
            </p:cNvCxnSpPr>
            <p:nvPr/>
          </p:nvCxnSpPr>
          <p:spPr bwMode="auto">
            <a:xfrm>
              <a:off x="4676775" y="2622190"/>
              <a:ext cx="1066800" cy="22955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1" name="AutoShape 54">
              <a:extLst>
                <a:ext uri="{FF2B5EF4-FFF2-40B4-BE49-F238E27FC236}">
                  <a16:creationId xmlns:a16="http://schemas.microsoft.com/office/drawing/2014/main" id="{E0242409-0608-4AB0-8765-9F0D12F68161}"/>
                </a:ext>
              </a:extLst>
            </p:cNvPr>
            <p:cNvCxnSpPr>
              <a:cxnSpLocks noChangeShapeType="1"/>
              <a:stCxn id="63" idx="3"/>
              <a:endCxn id="110" idx="1"/>
            </p:cNvCxnSpPr>
            <p:nvPr/>
          </p:nvCxnSpPr>
          <p:spPr bwMode="auto">
            <a:xfrm>
              <a:off x="4676775" y="3050815"/>
              <a:ext cx="1066800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2" name="AutoShape 54">
              <a:extLst>
                <a:ext uri="{FF2B5EF4-FFF2-40B4-BE49-F238E27FC236}">
                  <a16:creationId xmlns:a16="http://schemas.microsoft.com/office/drawing/2014/main" id="{3F69FBDF-F3BC-4D07-B414-6FC10B1A36E2}"/>
                </a:ext>
              </a:extLst>
            </p:cNvPr>
            <p:cNvCxnSpPr>
              <a:cxnSpLocks noChangeShapeType="1"/>
              <a:stCxn id="64" idx="3"/>
              <a:endCxn id="104" idx="1"/>
            </p:cNvCxnSpPr>
            <p:nvPr/>
          </p:nvCxnSpPr>
          <p:spPr bwMode="auto">
            <a:xfrm>
              <a:off x="4676775" y="3193690"/>
              <a:ext cx="1066800" cy="866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3" name="AutoShape 54">
              <a:extLst>
                <a:ext uri="{FF2B5EF4-FFF2-40B4-BE49-F238E27FC236}">
                  <a16:creationId xmlns:a16="http://schemas.microsoft.com/office/drawing/2014/main" id="{270E1CF4-A369-4EF7-9FD0-5B9A00B33A31}"/>
                </a:ext>
              </a:extLst>
            </p:cNvPr>
            <p:cNvCxnSpPr>
              <a:cxnSpLocks noChangeShapeType="1"/>
              <a:stCxn id="65" idx="3"/>
              <a:endCxn id="98" idx="1"/>
            </p:cNvCxnSpPr>
            <p:nvPr/>
          </p:nvCxnSpPr>
          <p:spPr bwMode="auto">
            <a:xfrm>
              <a:off x="4676775" y="3336565"/>
              <a:ext cx="1066800" cy="17240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DD75265-0A40-4149-B25F-F466E9294F59}"/>
                </a:ext>
              </a:extLst>
            </p:cNvPr>
            <p:cNvSpPr txBox="1"/>
            <p:nvPr/>
          </p:nvSpPr>
          <p:spPr>
            <a:xfrm>
              <a:off x="5544767" y="5715220"/>
              <a:ext cx="1998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Shuffle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, Merge, [Combine]</a:t>
              </a:r>
            </a:p>
          </p:txBody>
        </p:sp>
        <p:cxnSp>
          <p:nvCxnSpPr>
            <p:cNvPr id="85" name="AutoShape 54">
              <a:extLst>
                <a:ext uri="{FF2B5EF4-FFF2-40B4-BE49-F238E27FC236}">
                  <a16:creationId xmlns:a16="http://schemas.microsoft.com/office/drawing/2014/main" id="{7B5D6EE8-EC43-4D56-8C01-16790744EBEE}"/>
                </a:ext>
              </a:extLst>
            </p:cNvPr>
            <p:cNvCxnSpPr>
              <a:cxnSpLocks noChangeShapeType="1"/>
              <a:stCxn id="60" idx="3"/>
              <a:endCxn id="111" idx="1"/>
            </p:cNvCxnSpPr>
            <p:nvPr/>
          </p:nvCxnSpPr>
          <p:spPr bwMode="auto">
            <a:xfrm flipV="1">
              <a:off x="4676775" y="3250840"/>
              <a:ext cx="1066800" cy="485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6" name="AutoShape 54">
              <a:extLst>
                <a:ext uri="{FF2B5EF4-FFF2-40B4-BE49-F238E27FC236}">
                  <a16:creationId xmlns:a16="http://schemas.microsoft.com/office/drawing/2014/main" id="{4194C91F-286A-4F06-AC0E-F053293CB2D5}"/>
                </a:ext>
              </a:extLst>
            </p:cNvPr>
            <p:cNvCxnSpPr>
              <a:cxnSpLocks noChangeShapeType="1"/>
              <a:stCxn id="61" idx="3"/>
              <a:endCxn id="105" idx="1"/>
            </p:cNvCxnSpPr>
            <p:nvPr/>
          </p:nvCxnSpPr>
          <p:spPr bwMode="auto">
            <a:xfrm>
              <a:off x="4676775" y="3879490"/>
              <a:ext cx="1066800" cy="323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7" name="AutoShape 54">
              <a:extLst>
                <a:ext uri="{FF2B5EF4-FFF2-40B4-BE49-F238E27FC236}">
                  <a16:creationId xmlns:a16="http://schemas.microsoft.com/office/drawing/2014/main" id="{F9894DF5-F96E-4E51-8EAB-1BB177DE7064}"/>
                </a:ext>
              </a:extLst>
            </p:cNvPr>
            <p:cNvCxnSpPr>
              <a:cxnSpLocks noChangeShapeType="1"/>
              <a:stCxn id="62" idx="3"/>
              <a:endCxn id="99" idx="1"/>
            </p:cNvCxnSpPr>
            <p:nvPr/>
          </p:nvCxnSpPr>
          <p:spPr bwMode="auto">
            <a:xfrm>
              <a:off x="4676775" y="4022365"/>
              <a:ext cx="1066800" cy="11811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8" name="AutoShape 54">
              <a:extLst>
                <a:ext uri="{FF2B5EF4-FFF2-40B4-BE49-F238E27FC236}">
                  <a16:creationId xmlns:a16="http://schemas.microsoft.com/office/drawing/2014/main" id="{80D19E5A-4600-45EF-9528-4EC674C00AD4}"/>
                </a:ext>
              </a:extLst>
            </p:cNvPr>
            <p:cNvCxnSpPr>
              <a:cxnSpLocks noChangeShapeType="1"/>
              <a:stCxn id="57" idx="3"/>
              <a:endCxn id="112" idx="1"/>
            </p:cNvCxnSpPr>
            <p:nvPr/>
          </p:nvCxnSpPr>
          <p:spPr bwMode="auto">
            <a:xfrm flipV="1">
              <a:off x="4676775" y="3393715"/>
              <a:ext cx="1066800" cy="10763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9" name="AutoShape 54">
              <a:extLst>
                <a:ext uri="{FF2B5EF4-FFF2-40B4-BE49-F238E27FC236}">
                  <a16:creationId xmlns:a16="http://schemas.microsoft.com/office/drawing/2014/main" id="{E859F790-0589-47B5-8405-70461A28BC8B}"/>
                </a:ext>
              </a:extLst>
            </p:cNvPr>
            <p:cNvCxnSpPr>
              <a:cxnSpLocks noChangeShapeType="1"/>
              <a:stCxn id="58" idx="3"/>
              <a:endCxn id="106" idx="1"/>
            </p:cNvCxnSpPr>
            <p:nvPr/>
          </p:nvCxnSpPr>
          <p:spPr bwMode="auto">
            <a:xfrm flipV="1">
              <a:off x="4676775" y="4346215"/>
              <a:ext cx="1066800" cy="2667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0" name="AutoShape 54">
              <a:extLst>
                <a:ext uri="{FF2B5EF4-FFF2-40B4-BE49-F238E27FC236}">
                  <a16:creationId xmlns:a16="http://schemas.microsoft.com/office/drawing/2014/main" id="{8DB247E8-553E-42F2-AD21-E91BD7C0E090}"/>
                </a:ext>
              </a:extLst>
            </p:cNvPr>
            <p:cNvCxnSpPr>
              <a:cxnSpLocks noChangeShapeType="1"/>
              <a:stCxn id="59" idx="3"/>
              <a:endCxn id="100" idx="1"/>
            </p:cNvCxnSpPr>
            <p:nvPr/>
          </p:nvCxnSpPr>
          <p:spPr bwMode="auto">
            <a:xfrm>
              <a:off x="4676775" y="4755790"/>
              <a:ext cx="1066800" cy="590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1" name="AutoShape 54">
              <a:extLst>
                <a:ext uri="{FF2B5EF4-FFF2-40B4-BE49-F238E27FC236}">
                  <a16:creationId xmlns:a16="http://schemas.microsoft.com/office/drawing/2014/main" id="{A6416BD2-2B78-47BB-BE69-E63DEB8C8C62}"/>
                </a:ext>
              </a:extLst>
            </p:cNvPr>
            <p:cNvCxnSpPr>
              <a:cxnSpLocks noChangeShapeType="1"/>
              <a:stCxn id="54" idx="3"/>
              <a:endCxn id="113" idx="1"/>
            </p:cNvCxnSpPr>
            <p:nvPr/>
          </p:nvCxnSpPr>
          <p:spPr bwMode="auto">
            <a:xfrm flipV="1">
              <a:off x="4676775" y="3536590"/>
              <a:ext cx="1066800" cy="16478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2" name="AutoShape 54">
              <a:extLst>
                <a:ext uri="{FF2B5EF4-FFF2-40B4-BE49-F238E27FC236}">
                  <a16:creationId xmlns:a16="http://schemas.microsoft.com/office/drawing/2014/main" id="{F0F3AF8F-1658-411E-A26E-5DA8C8B21CBD}"/>
                </a:ext>
              </a:extLst>
            </p:cNvPr>
            <p:cNvCxnSpPr>
              <a:cxnSpLocks noChangeShapeType="1"/>
              <a:stCxn id="56" idx="3"/>
              <a:endCxn id="101" idx="1"/>
            </p:cNvCxnSpPr>
            <p:nvPr/>
          </p:nvCxnSpPr>
          <p:spPr bwMode="auto">
            <a:xfrm>
              <a:off x="4676775" y="5470165"/>
              <a:ext cx="1066800" cy="190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3" name="AutoShape 54">
              <a:extLst>
                <a:ext uri="{FF2B5EF4-FFF2-40B4-BE49-F238E27FC236}">
                  <a16:creationId xmlns:a16="http://schemas.microsoft.com/office/drawing/2014/main" id="{A49C9970-40B2-441E-A46C-D3124E96B5A3}"/>
                </a:ext>
              </a:extLst>
            </p:cNvPr>
            <p:cNvCxnSpPr>
              <a:cxnSpLocks noChangeShapeType="1"/>
              <a:stCxn id="51" idx="3"/>
              <a:endCxn id="114" idx="1"/>
            </p:cNvCxnSpPr>
            <p:nvPr/>
          </p:nvCxnSpPr>
          <p:spPr bwMode="auto">
            <a:xfrm flipV="1">
              <a:off x="4676775" y="3679465"/>
              <a:ext cx="1066800" cy="2228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4" name="AutoShape 54">
              <a:extLst>
                <a:ext uri="{FF2B5EF4-FFF2-40B4-BE49-F238E27FC236}">
                  <a16:creationId xmlns:a16="http://schemas.microsoft.com/office/drawing/2014/main" id="{2550A597-FDB8-47F7-99C2-35DE0E7AF4BE}"/>
                </a:ext>
              </a:extLst>
            </p:cNvPr>
            <p:cNvCxnSpPr>
              <a:cxnSpLocks noChangeShapeType="1"/>
              <a:stCxn id="52" idx="3"/>
              <a:endCxn id="108" idx="1"/>
            </p:cNvCxnSpPr>
            <p:nvPr/>
          </p:nvCxnSpPr>
          <p:spPr bwMode="auto">
            <a:xfrm flipV="1">
              <a:off x="4676775" y="4631965"/>
              <a:ext cx="1066800" cy="14192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5" name="AutoShape 54">
              <a:extLst>
                <a:ext uri="{FF2B5EF4-FFF2-40B4-BE49-F238E27FC236}">
                  <a16:creationId xmlns:a16="http://schemas.microsoft.com/office/drawing/2014/main" id="{1ED07E87-DE0D-4D6C-9351-9259FEAD936C}"/>
                </a:ext>
              </a:extLst>
            </p:cNvPr>
            <p:cNvCxnSpPr>
              <a:cxnSpLocks noChangeShapeType="1"/>
              <a:stCxn id="55" idx="3"/>
              <a:endCxn id="107" idx="1"/>
            </p:cNvCxnSpPr>
            <p:nvPr/>
          </p:nvCxnSpPr>
          <p:spPr bwMode="auto">
            <a:xfrm flipV="1">
              <a:off x="4676775" y="4489090"/>
              <a:ext cx="1066800" cy="838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6" name="AutoShape 54">
              <a:extLst>
                <a:ext uri="{FF2B5EF4-FFF2-40B4-BE49-F238E27FC236}">
                  <a16:creationId xmlns:a16="http://schemas.microsoft.com/office/drawing/2014/main" id="{005447D9-F845-4A39-B4F3-4EC682B77E6B}"/>
                </a:ext>
              </a:extLst>
            </p:cNvPr>
            <p:cNvCxnSpPr>
              <a:cxnSpLocks noChangeShapeType="1"/>
              <a:stCxn id="53" idx="3"/>
              <a:endCxn id="102" idx="1"/>
            </p:cNvCxnSpPr>
            <p:nvPr/>
          </p:nvCxnSpPr>
          <p:spPr bwMode="auto">
            <a:xfrm flipV="1">
              <a:off x="4676775" y="5632090"/>
              <a:ext cx="1066800" cy="5619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11774B8B-F193-4CDB-B59C-1E4ECC362E10}"/>
              </a:ext>
            </a:extLst>
          </p:cNvPr>
          <p:cNvSpPr txBox="1"/>
          <p:nvPr/>
        </p:nvSpPr>
        <p:spPr>
          <a:xfrm>
            <a:off x="4791074" y="1200150"/>
            <a:ext cx="4352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 Data Locality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(delay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sched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., write affinity)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 Reduced shuffle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(combine)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#3 Fault tolerance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(replication, attempts)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1B65CA3-456D-4848-90A7-0AA21D4175CB}"/>
              </a:ext>
            </a:extLst>
          </p:cNvPr>
          <p:cNvSpPr txBox="1"/>
          <p:nvPr/>
        </p:nvSpPr>
        <p:spPr>
          <a:xfrm>
            <a:off x="7391401" y="6392644"/>
            <a:ext cx="174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#reducers = 3</a:t>
            </a:r>
          </a:p>
        </p:txBody>
      </p:sp>
    </p:spTree>
    <p:extLst>
      <p:ext uri="{BB962C8B-B14F-4D97-AF65-F5344CB8AC3E}">
        <p14:creationId xmlns:p14="http://schemas.microsoft.com/office/powerpoint/2010/main" val="117479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History and Architecture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 err="1"/>
              <a:t>MapReduce</a:t>
            </a:r>
            <a:endParaRPr lang="en-US" dirty="0"/>
          </a:p>
          <a:p>
            <a:pPr lvl="1"/>
            <a:r>
              <a:rPr lang="en-US" dirty="0"/>
              <a:t>Large-scale &amp; fault-tolerant processing w/ UDFs and files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Flexibility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Restricted functional APIs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Implicit parallelism and fault tolerance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Criticism</a:t>
            </a:r>
            <a:r>
              <a:rPr lang="en-US" dirty="0">
                <a:sym typeface="Wingdings" panose="05000000000000000000" pitchFamily="2" charset="2"/>
              </a:rPr>
              <a:t>: #1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Performance</a:t>
            </a:r>
            <a:r>
              <a:rPr lang="en-US" dirty="0">
                <a:sym typeface="Wingdings" panose="05000000000000000000" pitchFamily="2" charset="2"/>
              </a:rPr>
              <a:t>, #2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Low-level APIs</a:t>
            </a:r>
            <a:r>
              <a:rPr lang="en-US" dirty="0">
                <a:sym typeface="Wingdings" panose="05000000000000000000" pitchFamily="2" charset="2"/>
              </a:rPr>
              <a:t>, #3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Many different systems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sz="700" dirty="0"/>
          </a:p>
          <a:p>
            <a:r>
              <a:rPr lang="en-US" dirty="0"/>
              <a:t>Evolution to Spark </a:t>
            </a:r>
            <a:r>
              <a:rPr lang="en-US" b="0" dirty="0"/>
              <a:t>(and </a:t>
            </a:r>
            <a:r>
              <a:rPr lang="en-US" b="0" dirty="0" err="1"/>
              <a:t>Flink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Spark [HotCloud’10] + RDDs [NSDI’12]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Apache Spark</a:t>
            </a:r>
            <a:r>
              <a:rPr lang="en-US" dirty="0">
                <a:sym typeface="Wingdings" panose="05000000000000000000" pitchFamily="2" charset="2"/>
              </a:rPr>
              <a:t> (2014)</a:t>
            </a:r>
          </a:p>
          <a:p>
            <a:pPr lvl="1"/>
            <a:r>
              <a:rPr lang="en-US" b="1" dirty="0"/>
              <a:t>Design: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standing executors with in-memory storage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lazy evaluation, and fault-tolerance via RDD lineage</a:t>
            </a:r>
          </a:p>
          <a:p>
            <a:pPr lvl="1"/>
            <a:r>
              <a:rPr lang="en-US" b="1" dirty="0"/>
              <a:t>Performance:</a:t>
            </a:r>
            <a:r>
              <a:rPr lang="en-US" dirty="0"/>
              <a:t> In-memory storage and fast job scheduling (100ms vs 10s)</a:t>
            </a:r>
          </a:p>
          <a:p>
            <a:pPr lvl="1"/>
            <a:r>
              <a:rPr lang="en-US" b="1" dirty="0"/>
              <a:t>APIs:</a:t>
            </a:r>
            <a:r>
              <a:rPr lang="en-US" dirty="0"/>
              <a:t> Richer functional APIs and general computation DAGs, </a:t>
            </a:r>
            <a:br>
              <a:rPr lang="en-US" dirty="0"/>
            </a:br>
            <a:r>
              <a:rPr lang="en-US" dirty="0"/>
              <a:t>high-level APIs (e.g., </a:t>
            </a:r>
            <a:r>
              <a:rPr lang="en-US" dirty="0" err="1"/>
              <a:t>DataFrame</a:t>
            </a:r>
            <a:r>
              <a:rPr lang="en-US" dirty="0"/>
              <a:t>/Dataset), unified platform  </a:t>
            </a:r>
          </a:p>
          <a:p>
            <a:pPr lvl="1"/>
            <a:endParaRPr lang="en-US" sz="700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But many shared concepts/infrastructure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Implicit parallelism through dist. collections </a:t>
            </a:r>
            <a:r>
              <a:rPr lang="en-US" dirty="0"/>
              <a:t>(data access, fault tolerance) </a:t>
            </a:r>
          </a:p>
          <a:p>
            <a:pPr lvl="1"/>
            <a:r>
              <a:rPr lang="en-US" dirty="0"/>
              <a:t>Resource negotiators (YARN, </a:t>
            </a:r>
            <a:r>
              <a:rPr lang="en-US" dirty="0" err="1"/>
              <a:t>Mesos</a:t>
            </a:r>
            <a:r>
              <a:rPr lang="en-US" dirty="0"/>
              <a:t>, Kubernetes)</a:t>
            </a:r>
          </a:p>
          <a:p>
            <a:pPr lvl="1"/>
            <a:r>
              <a:rPr lang="en-US" dirty="0"/>
              <a:t>HDFS and object store connectors (e.g., Swift, S3)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pic>
        <p:nvPicPr>
          <p:cNvPr id="6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17" y="3071126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History and Architecture,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High-Level Architecture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language bindings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Scala, Java, Python, 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libraries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SQL, ML, Stream, Graph</a:t>
            </a:r>
          </a:p>
          <a:p>
            <a:pPr lvl="1"/>
            <a:r>
              <a:rPr lang="en-US" dirty="0"/>
              <a:t>Spark core (</a:t>
            </a:r>
            <a:r>
              <a:rPr lang="en-US" dirty="0" err="1"/>
              <a:t>incl</a:t>
            </a:r>
            <a:r>
              <a:rPr lang="en-US" dirty="0"/>
              <a:t> RDDs)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Different cluster managers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Standalone, </a:t>
            </a:r>
            <a:r>
              <a:rPr lang="en-US" dirty="0" err="1"/>
              <a:t>Mesos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Yarn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Kubernetes</a:t>
            </a:r>
          </a:p>
          <a:p>
            <a:pPr lvl="1"/>
            <a:r>
              <a:rPr lang="en-US" dirty="0"/>
              <a:t>Different file systems/</a:t>
            </a:r>
            <a:br>
              <a:rPr lang="en-US" dirty="0"/>
            </a:br>
            <a:r>
              <a:rPr lang="en-US" dirty="0"/>
              <a:t>formats, and data sources: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HDFS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S3</a:t>
            </a:r>
            <a:r>
              <a:rPr lang="en-US" dirty="0"/>
              <a:t>, SWIFT, </a:t>
            </a:r>
            <a:r>
              <a:rPr lang="en-US" b="1" dirty="0">
                <a:solidFill>
                  <a:srgbClr val="7889FB"/>
                </a:solidFill>
              </a:rPr>
              <a:t>DBs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NoSQL</a:t>
            </a:r>
          </a:p>
          <a:p>
            <a:endParaRPr lang="en-US" dirty="0"/>
          </a:p>
          <a:p>
            <a:r>
              <a:rPr lang="en-US" dirty="0"/>
              <a:t>Focus on a </a:t>
            </a:r>
            <a:r>
              <a:rPr lang="en-US" dirty="0">
                <a:solidFill>
                  <a:schemeClr val="accent1"/>
                </a:solidFill>
              </a:rPr>
              <a:t>unified</a:t>
            </a:r>
            <a:r>
              <a:rPr lang="en-US" dirty="0"/>
              <a:t> platform </a:t>
            </a:r>
            <a:br>
              <a:rPr lang="en-US" dirty="0"/>
            </a:br>
            <a:r>
              <a:rPr lang="en-US" dirty="0"/>
              <a:t>for data-parallel computation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pic>
        <p:nvPicPr>
          <p:cNvPr id="1027" name="Picture 3" descr="https://spark.apache.org/images/spark-st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034" y="1736136"/>
            <a:ext cx="4579292" cy="2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87784" y="1427075"/>
            <a:ext cx="21806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https://spark.apache.org/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71033" y="3929013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Standalone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29128" y="3929012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MESOS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87223" y="3929011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YARN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55057" y="3929010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Kubernetes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15" y="4887953"/>
            <a:ext cx="1364789" cy="620979"/>
          </a:xfrm>
          <a:prstGeom prst="rect">
            <a:avLst/>
          </a:prstGeom>
        </p:spPr>
      </p:pic>
      <p:pic>
        <p:nvPicPr>
          <p:cNvPr id="19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DC6AB0B5-1FBE-493F-8514-8ED35611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28672" y="4683129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23" y="4591961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32" y="5097954"/>
            <a:ext cx="1345926" cy="23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Computing Overview</a:t>
            </a:r>
          </a:p>
          <a:p>
            <a:r>
              <a:rPr lang="en-US" dirty="0"/>
              <a:t>Distributed Data Storage</a:t>
            </a:r>
          </a:p>
          <a:p>
            <a:r>
              <a:rPr lang="en-US" dirty="0"/>
              <a:t>Distributed Data Analysis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381" y="1311256"/>
            <a:ext cx="4287619" cy="38467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9395" y="3198183"/>
            <a:ext cx="248055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 (DIA)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(bachelor/master)</a:t>
            </a:r>
          </a:p>
        </p:txBody>
      </p:sp>
      <p:sp>
        <p:nvSpPr>
          <p:cNvPr id="12" name="Right Arrow 11"/>
          <p:cNvSpPr/>
          <p:nvPr/>
        </p:nvSpPr>
        <p:spPr>
          <a:xfrm rot="5400000">
            <a:off x="2121919" y="27357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Resilient Distributed Datasets (RDDs)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RDD Abstraction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Immutable</a:t>
            </a:r>
            <a:r>
              <a:rPr lang="en-US" dirty="0"/>
              <a:t>, partitioned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collections of key-value pairs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Coarse-grained</a:t>
            </a:r>
            <a:r>
              <a:rPr lang="en-US" dirty="0"/>
              <a:t> deterministic operations (transformations/actions) </a:t>
            </a:r>
          </a:p>
          <a:p>
            <a:pPr lvl="1"/>
            <a:r>
              <a:rPr lang="en-US" dirty="0"/>
              <a:t>Fault tolerance via lineage-based re-computation </a:t>
            </a:r>
          </a:p>
          <a:p>
            <a:pPr lvl="1"/>
            <a:endParaRPr lang="en-US" sz="700" dirty="0"/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Transformations: </a:t>
            </a:r>
            <a:br>
              <a:rPr lang="en-US" dirty="0"/>
            </a:br>
            <a:r>
              <a:rPr lang="en-US" dirty="0"/>
              <a:t>define new RDDs</a:t>
            </a:r>
          </a:p>
          <a:p>
            <a:pPr lvl="1"/>
            <a:r>
              <a:rPr lang="en-US" dirty="0"/>
              <a:t>Actions: return </a:t>
            </a:r>
            <a:br>
              <a:rPr lang="en-US" dirty="0"/>
            </a:br>
            <a:r>
              <a:rPr lang="en-US" dirty="0"/>
              <a:t>result to driver</a:t>
            </a:r>
          </a:p>
          <a:p>
            <a:pPr lvl="1"/>
            <a:endParaRPr lang="en-US" sz="700" dirty="0"/>
          </a:p>
          <a:p>
            <a:r>
              <a:rPr lang="en-US" dirty="0"/>
              <a:t>Distributed Caching</a:t>
            </a:r>
          </a:p>
          <a:p>
            <a:pPr lvl="1"/>
            <a:r>
              <a:rPr lang="en-US" dirty="0"/>
              <a:t>Use fraction of worker </a:t>
            </a:r>
            <a:r>
              <a:rPr lang="en-US" b="1" dirty="0">
                <a:solidFill>
                  <a:srgbClr val="7889FB"/>
                </a:solidFill>
              </a:rPr>
              <a:t>memory for caching</a:t>
            </a:r>
          </a:p>
          <a:p>
            <a:pPr lvl="1"/>
            <a:r>
              <a:rPr lang="en-US" dirty="0"/>
              <a:t>Eviction at granularity of individual partitions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Different storage levels</a:t>
            </a:r>
            <a:r>
              <a:rPr lang="en-US" dirty="0"/>
              <a:t> (e.g., mem/disk x serialization x compression)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9970" y="1329152"/>
            <a:ext cx="3840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JavaPairRDD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MatrixIndexes,MatrixBlock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301510" y="3031543"/>
          <a:ext cx="5616443" cy="1776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086">
                  <a:extLst>
                    <a:ext uri="{9D8B030D-6E8A-4147-A177-3AD203B41FA5}">
                      <a16:colId xmlns:a16="http://schemas.microsoft.com/office/drawing/2014/main" val="3401524698"/>
                    </a:ext>
                  </a:extLst>
                </a:gridCol>
                <a:gridCol w="4014357">
                  <a:extLst>
                    <a:ext uri="{9D8B030D-6E8A-4147-A177-3AD203B41FA5}">
                      <a16:colId xmlns:a16="http://schemas.microsoft.com/office/drawing/2014/main" val="770258148"/>
                    </a:ext>
                  </a:extLst>
                </a:gridCol>
              </a:tblGrid>
              <a:tr h="312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Examples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8150488"/>
                  </a:ext>
                </a:extLst>
              </a:tr>
              <a:tr h="899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Transformation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lazy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T="720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hadoopFile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textFile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flatMap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filter,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sample, join,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groupByKey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cogroup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reduceByKey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cross,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sortByKey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mapValues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519065457"/>
                  </a:ext>
                </a:extLst>
              </a:tr>
              <a:tr h="4885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</a:p>
                  </a:txBody>
                  <a:tcPr marT="720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reduce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save,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collect, 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count,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lookupKey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94856619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583325" y="4825258"/>
            <a:ext cx="1334628" cy="857838"/>
            <a:chOff x="7192653" y="1319753"/>
            <a:chExt cx="1334628" cy="857838"/>
          </a:xfrm>
        </p:grpSpPr>
        <p:sp>
          <p:nvSpPr>
            <p:cNvPr id="8" name="Rectangle 7"/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92653" y="131975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44674" y="132132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906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423274" cy="761470"/>
          </a:xfrm>
        </p:spPr>
        <p:txBody>
          <a:bodyPr/>
          <a:lstStyle/>
          <a:p>
            <a:r>
              <a:rPr lang="en-US" dirty="0"/>
              <a:t>Resilient Distributed Datasets (RDDs),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RDD Abstraction &amp; Lifecycle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Immutable</a:t>
            </a:r>
            <a:r>
              <a:rPr lang="en-US" dirty="0"/>
              <a:t>, partitioned </a:t>
            </a:r>
            <a:r>
              <a:rPr lang="en-US" b="1" dirty="0">
                <a:solidFill>
                  <a:srgbClr val="7889FB"/>
                </a:solidFill>
              </a:rPr>
              <a:t>collections of KV pairs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Coarse-grained</a:t>
            </a:r>
            <a:r>
              <a:rPr lang="en-US" dirty="0"/>
              <a:t> transformations and actions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43210" y="5300319"/>
            <a:ext cx="2101174" cy="72957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File on DFS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43210" y="3057219"/>
            <a:ext cx="2101174" cy="72957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Distributed Collection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76520" y="3056708"/>
            <a:ext cx="2101174" cy="72957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Local Data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(value, collection)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77694" y="3307409"/>
            <a:ext cx="196824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78223" y="3563926"/>
            <a:ext cx="196498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75038" y="2695805"/>
            <a:ext cx="257135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sc.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parallelize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1917" y="3716641"/>
            <a:ext cx="233759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v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reduce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</p:txBody>
      </p:sp>
      <p:sp>
        <p:nvSpPr>
          <p:cNvPr id="21" name="Arc 20"/>
          <p:cNvSpPr/>
          <p:nvPr/>
        </p:nvSpPr>
        <p:spPr>
          <a:xfrm>
            <a:off x="6721814" y="2656893"/>
            <a:ext cx="1262657" cy="735478"/>
          </a:xfrm>
          <a:prstGeom prst="arc">
            <a:avLst>
              <a:gd name="adj1" fmla="val 10816875"/>
              <a:gd name="adj2" fmla="val 5399996"/>
            </a:avLst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45733" y="1522575"/>
            <a:ext cx="2571355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filter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mapValues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reduceByKey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cache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()/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persist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(…)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147889" y="3786794"/>
            <a:ext cx="2" cy="141750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468892" y="3881337"/>
            <a:ext cx="1" cy="141898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50598" y="4569999"/>
            <a:ext cx="260539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saveAsObjectFile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saveAsTextFile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85626" y="4074141"/>
            <a:ext cx="189527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sc.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hadoopFile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sc.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textFile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</p:txBody>
      </p:sp>
      <p:pic>
        <p:nvPicPr>
          <p:cNvPr id="3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26" y="4569999"/>
            <a:ext cx="2824794" cy="16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3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 animBg="1"/>
      <p:bldP spid="22" grpId="0"/>
      <p:bldP spid="31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 and Implicit/Explicit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Spark Partitions</a:t>
            </a:r>
          </a:p>
          <a:p>
            <a:pPr lvl="1"/>
            <a:r>
              <a:rPr lang="en-US" dirty="0"/>
              <a:t>Logical key-value collections are split into </a:t>
            </a:r>
            <a:r>
              <a:rPr lang="en-US" b="1" dirty="0">
                <a:solidFill>
                  <a:schemeClr val="accent1"/>
                </a:solidFill>
              </a:rPr>
              <a:t>physical partitions</a:t>
            </a:r>
          </a:p>
          <a:p>
            <a:pPr lvl="1"/>
            <a:r>
              <a:rPr lang="en-US" dirty="0"/>
              <a:t>Partitions are granularity of </a:t>
            </a:r>
            <a:r>
              <a:rPr lang="en-US" b="1" dirty="0">
                <a:solidFill>
                  <a:srgbClr val="7889FB"/>
                </a:solidFill>
              </a:rPr>
              <a:t>tasks, I/O, shuffling, evictions</a:t>
            </a:r>
          </a:p>
          <a:p>
            <a:pPr lvl="1"/>
            <a:endParaRPr lang="en-US" sz="700" dirty="0"/>
          </a:p>
          <a:p>
            <a:r>
              <a:rPr lang="en-US" dirty="0"/>
              <a:t>Partitioning via </a:t>
            </a:r>
            <a:r>
              <a:rPr lang="en-US" dirty="0" err="1"/>
              <a:t>Partitioners</a:t>
            </a:r>
            <a:r>
              <a:rPr lang="en-US" dirty="0"/>
              <a:t> </a:t>
            </a:r>
            <a:endParaRPr lang="en-US" b="0" dirty="0"/>
          </a:p>
          <a:p>
            <a:pPr lvl="1"/>
            <a:r>
              <a:rPr lang="en-US" dirty="0"/>
              <a:t>Implicitly on every data shuffling</a:t>
            </a:r>
          </a:p>
          <a:p>
            <a:pPr lvl="1"/>
            <a:r>
              <a:rPr lang="en-US" dirty="0"/>
              <a:t>Explicitly via </a:t>
            </a:r>
            <a:r>
              <a:rPr lang="en-US" dirty="0" err="1">
                <a:latin typeface="Consolas" panose="020B0609020204030204" pitchFamily="49" charset="0"/>
              </a:rPr>
              <a:t>R.repartition</a:t>
            </a:r>
            <a:r>
              <a:rPr lang="en-US" dirty="0">
                <a:latin typeface="Consolas" panose="020B0609020204030204" pitchFamily="49" charset="0"/>
              </a:rPr>
              <a:t>(n)</a:t>
            </a:r>
          </a:p>
          <a:p>
            <a:pPr lvl="1"/>
            <a:endParaRPr lang="en-US" sz="700" dirty="0"/>
          </a:p>
          <a:p>
            <a:r>
              <a:rPr lang="en-US" dirty="0"/>
              <a:t>Partitioning-Preserving</a:t>
            </a:r>
          </a:p>
          <a:p>
            <a:pPr lvl="1"/>
            <a:r>
              <a:rPr lang="en-US" dirty="0"/>
              <a:t>All operations that are guaranteed to keep keys unchanged </a:t>
            </a:r>
            <a:br>
              <a:rPr lang="en-US" dirty="0"/>
            </a:br>
            <a:r>
              <a:rPr lang="en-US" dirty="0"/>
              <a:t>(e.g. </a:t>
            </a:r>
            <a:r>
              <a:rPr lang="en-US" dirty="0" err="1">
                <a:latin typeface="Consolas" panose="020B0609020204030204" pitchFamily="49" charset="0"/>
              </a:rPr>
              <a:t>mapValues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mapPartitions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w/ </a:t>
            </a:r>
            <a:r>
              <a:rPr lang="en-US" dirty="0" err="1"/>
              <a:t>preservesPart</a:t>
            </a:r>
            <a:r>
              <a:rPr lang="en-US" dirty="0"/>
              <a:t> flag)</a:t>
            </a:r>
          </a:p>
          <a:p>
            <a:pPr lvl="1"/>
            <a:endParaRPr lang="en-US" sz="700" dirty="0"/>
          </a:p>
          <a:p>
            <a:r>
              <a:rPr lang="en-US" dirty="0"/>
              <a:t>Partitioning-Exploiting</a:t>
            </a:r>
          </a:p>
          <a:p>
            <a:pPr lvl="1"/>
            <a:r>
              <a:rPr lang="en-US" dirty="0"/>
              <a:t>Join: R3 = R1.join(R2)</a:t>
            </a:r>
          </a:p>
          <a:p>
            <a:pPr lvl="1"/>
            <a:r>
              <a:rPr lang="en-US" dirty="0"/>
              <a:t>Lookups: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v = </a:t>
            </a:r>
            <a:r>
              <a:rPr lang="en-US" dirty="0" err="1">
                <a:latin typeface="Consolas" panose="020B0609020204030204" pitchFamily="49" charset="0"/>
              </a:rPr>
              <a:t>C.lookup</a:t>
            </a:r>
            <a:r>
              <a:rPr lang="en-US" dirty="0">
                <a:latin typeface="Consolas" panose="020B0609020204030204" pitchFamily="49" charset="0"/>
              </a:rPr>
              <a:t>(k)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97089" y="2541570"/>
            <a:ext cx="297431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Partitioning: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all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k,v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of R: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hash(k) % n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89E892-6B17-45F0-98F3-167666492C9F}"/>
              </a:ext>
            </a:extLst>
          </p:cNvPr>
          <p:cNvGrpSpPr/>
          <p:nvPr/>
        </p:nvGrpSpPr>
        <p:grpSpPr>
          <a:xfrm>
            <a:off x="4115962" y="5151253"/>
            <a:ext cx="2050373" cy="1128766"/>
            <a:chOff x="3658761" y="2553960"/>
            <a:chExt cx="2050373" cy="1128766"/>
          </a:xfrm>
        </p:grpSpPr>
        <p:sp>
          <p:nvSpPr>
            <p:cNvPr id="35" name="Rectangle 34"/>
            <p:cNvSpPr/>
            <p:nvPr/>
          </p:nvSpPr>
          <p:spPr>
            <a:xfrm>
              <a:off x="3665458" y="2553960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8, 1, 6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67134" y="3339407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7, 5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658761" y="2939148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2, 3, 4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913125" y="2555635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1, 2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14801" y="3341082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5, 6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906428" y="2940823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3, 4</a:t>
              </a:r>
            </a:p>
          </p:txBody>
        </p:sp>
        <p:cxnSp>
          <p:nvCxnSpPr>
            <p:cNvPr id="41" name="Straight Connector 40"/>
            <p:cNvCxnSpPr>
              <a:stCxn id="35" idx="3"/>
              <a:endCxn id="38" idx="1"/>
            </p:cNvCxnSpPr>
            <p:nvPr/>
          </p:nvCxnSpPr>
          <p:spPr>
            <a:xfrm>
              <a:off x="4660762" y="2724782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5" idx="3"/>
              <a:endCxn id="40" idx="1"/>
            </p:cNvCxnSpPr>
            <p:nvPr/>
          </p:nvCxnSpPr>
          <p:spPr>
            <a:xfrm>
              <a:off x="4660762" y="2724782"/>
              <a:ext cx="245666" cy="386863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5" idx="3"/>
              <a:endCxn id="39" idx="1"/>
            </p:cNvCxnSpPr>
            <p:nvPr/>
          </p:nvCxnSpPr>
          <p:spPr>
            <a:xfrm>
              <a:off x="4660762" y="2724782"/>
              <a:ext cx="254039" cy="787122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7" idx="3"/>
              <a:endCxn id="38" idx="1"/>
            </p:cNvCxnSpPr>
            <p:nvPr/>
          </p:nvCxnSpPr>
          <p:spPr>
            <a:xfrm flipV="1">
              <a:off x="4654065" y="2726457"/>
              <a:ext cx="259060" cy="383513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7" idx="3"/>
              <a:endCxn id="40" idx="1"/>
            </p:cNvCxnSpPr>
            <p:nvPr/>
          </p:nvCxnSpPr>
          <p:spPr>
            <a:xfrm>
              <a:off x="4654065" y="3109970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6" idx="3"/>
              <a:endCxn id="39" idx="1"/>
            </p:cNvCxnSpPr>
            <p:nvPr/>
          </p:nvCxnSpPr>
          <p:spPr>
            <a:xfrm>
              <a:off x="4662438" y="3510229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7" idx="3"/>
              <a:endCxn id="39" idx="1"/>
            </p:cNvCxnSpPr>
            <p:nvPr/>
          </p:nvCxnSpPr>
          <p:spPr>
            <a:xfrm>
              <a:off x="4654065" y="3109970"/>
              <a:ext cx="260736" cy="40193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6" idx="3"/>
              <a:endCxn id="38" idx="1"/>
            </p:cNvCxnSpPr>
            <p:nvPr/>
          </p:nvCxnSpPr>
          <p:spPr>
            <a:xfrm flipV="1">
              <a:off x="4662438" y="2726457"/>
              <a:ext cx="250687" cy="783772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6" idx="3"/>
              <a:endCxn id="40" idx="1"/>
            </p:cNvCxnSpPr>
            <p:nvPr/>
          </p:nvCxnSpPr>
          <p:spPr>
            <a:xfrm flipV="1">
              <a:off x="4662438" y="3111645"/>
              <a:ext cx="243990" cy="39858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6CD98F3-5E34-4846-9EA1-F5F05B63B77F}"/>
              </a:ext>
            </a:extLst>
          </p:cNvPr>
          <p:cNvGrpSpPr/>
          <p:nvPr/>
        </p:nvGrpSpPr>
        <p:grpSpPr>
          <a:xfrm>
            <a:off x="6899824" y="5139529"/>
            <a:ext cx="2050373" cy="1128766"/>
            <a:chOff x="6812274" y="2542236"/>
            <a:chExt cx="2050373" cy="1128766"/>
          </a:xfrm>
        </p:grpSpPr>
        <p:sp>
          <p:nvSpPr>
            <p:cNvPr id="51" name="Rectangle 50"/>
            <p:cNvSpPr/>
            <p:nvPr/>
          </p:nvSpPr>
          <p:spPr>
            <a:xfrm>
              <a:off x="6818971" y="2542236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3, 6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20647" y="3327683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4, 7, 1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812274" y="2927424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2, 5, 8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066638" y="2543911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6, 3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068314" y="3329358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4, 1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059941" y="2929099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5, 2</a:t>
              </a:r>
            </a:p>
          </p:txBody>
        </p:sp>
        <p:cxnSp>
          <p:nvCxnSpPr>
            <p:cNvPr id="57" name="Straight Connector 56"/>
            <p:cNvCxnSpPr>
              <a:stCxn id="54" idx="1"/>
              <a:endCxn id="51" idx="3"/>
            </p:cNvCxnSpPr>
            <p:nvPr/>
          </p:nvCxnSpPr>
          <p:spPr>
            <a:xfrm flipH="1" flipV="1">
              <a:off x="7814275" y="2713058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6" idx="1"/>
              <a:endCxn id="53" idx="3"/>
            </p:cNvCxnSpPr>
            <p:nvPr/>
          </p:nvCxnSpPr>
          <p:spPr>
            <a:xfrm flipH="1" flipV="1">
              <a:off x="7807578" y="3098246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1"/>
              <a:endCxn id="52" idx="3"/>
            </p:cNvCxnSpPr>
            <p:nvPr/>
          </p:nvCxnSpPr>
          <p:spPr>
            <a:xfrm flipH="1" flipV="1">
              <a:off x="7815951" y="3498505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ight Arrow 59"/>
          <p:cNvSpPr/>
          <p:nvPr/>
        </p:nvSpPr>
        <p:spPr>
          <a:xfrm>
            <a:off x="6398483" y="557731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68B7D16-50B3-45F7-89A6-014F6D5E45C0}"/>
              </a:ext>
            </a:extLst>
          </p:cNvPr>
          <p:cNvSpPr txBox="1"/>
          <p:nvPr/>
        </p:nvSpPr>
        <p:spPr>
          <a:xfrm>
            <a:off x="6236296" y="5151253"/>
            <a:ext cx="6290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% 3</a:t>
            </a:r>
          </a:p>
        </p:txBody>
      </p:sp>
      <p:sp>
        <p:nvSpPr>
          <p:cNvPr id="62" name="Textfeld 10"/>
          <p:cNvSpPr txBox="1"/>
          <p:nvPr/>
        </p:nvSpPr>
        <p:spPr>
          <a:xfrm>
            <a:off x="5008926" y="4824429"/>
            <a:ext cx="457042" cy="325952"/>
          </a:xfrm>
          <a:prstGeom prst="rect">
            <a:avLst/>
          </a:prstGeom>
          <a:noFill/>
        </p:spPr>
        <p:txBody>
          <a:bodyPr wrap="square" tIns="0" bIns="18000" rtlCol="0">
            <a:spAutoFit/>
          </a:bodyPr>
          <a:lstStyle/>
          <a:p>
            <a:pPr algn="ctr"/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⋈</a:t>
            </a:r>
            <a:endParaRPr lang="de-DE" sz="2000" b="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3" name="Textfeld 10"/>
          <p:cNvSpPr txBox="1"/>
          <p:nvPr/>
        </p:nvSpPr>
        <p:spPr>
          <a:xfrm>
            <a:off x="7797529" y="4821185"/>
            <a:ext cx="457042" cy="325952"/>
          </a:xfrm>
          <a:prstGeom prst="rect">
            <a:avLst/>
          </a:prstGeom>
          <a:noFill/>
        </p:spPr>
        <p:txBody>
          <a:bodyPr wrap="square" tIns="0" bIns="18000" rtlCol="0">
            <a:spAutoFit/>
          </a:bodyPr>
          <a:lstStyle/>
          <a:p>
            <a:pPr algn="ctr"/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⋈</a:t>
            </a:r>
            <a:endParaRPr lang="de-DE" sz="2000" b="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68B7D16-50B3-45F7-89A6-014F6D5E45C0}"/>
              </a:ext>
            </a:extLst>
          </p:cNvPr>
          <p:cNvSpPr txBox="1"/>
          <p:nvPr/>
        </p:nvSpPr>
        <p:spPr>
          <a:xfrm>
            <a:off x="7263379" y="4603580"/>
            <a:ext cx="151931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Hash partitioned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480570" y="1809346"/>
            <a:ext cx="11867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~128MB</a:t>
            </a:r>
          </a:p>
        </p:txBody>
      </p:sp>
    </p:spTree>
    <p:extLst>
      <p:ext uri="{BB962C8B-B14F-4D97-AF65-F5344CB8AC3E}">
        <p14:creationId xmlns:p14="http://schemas.microsoft.com/office/powerpoint/2010/main" val="115138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0" grpId="0" animBg="1"/>
      <p:bldP spid="61" grpId="0"/>
      <p:bldP spid="62" grpId="0"/>
      <p:bldP spid="63" grpId="0"/>
      <p:bldP spid="6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7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Lazy Evaluation, Caching, and Lineage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273838" y="1392877"/>
            <a:ext cx="6367529" cy="4389916"/>
          </a:xfrm>
          <a:prstGeom prst="roundRect">
            <a:avLst>
              <a:gd name="adj" fmla="val 11363"/>
            </a:avLst>
          </a:prstGeom>
          <a:noFill/>
          <a:ln w="25400" cap="flat" cmpd="sng" algn="ctr">
            <a:solidFill>
              <a:schemeClr val="accent1"/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459280" y="1557083"/>
            <a:ext cx="2058749" cy="1533395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1459280" y="3288776"/>
            <a:ext cx="4391569" cy="2328499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795335" y="3533104"/>
            <a:ext cx="666240" cy="1697434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900737" y="3631217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900737" y="4034892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900737" y="4426280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900737" y="4829956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2648025" y="1674923"/>
            <a:ext cx="666240" cy="127670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2753426" y="1764746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2753426" y="2168421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2753426" y="2552215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4795335" y="1681678"/>
            <a:ext cx="666240" cy="1276703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4900737" y="1771501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4900737" y="2175177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4900737" y="2558971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6786517" y="2732245"/>
            <a:ext cx="666240" cy="1276703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6891920" y="2822069"/>
            <a:ext cx="458039" cy="293971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6891920" y="3225744"/>
            <a:ext cx="458039" cy="293971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6891920" y="3609537"/>
            <a:ext cx="458039" cy="293971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9" name="Straight Arrow Connector 108"/>
          <p:cNvCxnSpPr>
            <a:stCxn id="102" idx="3"/>
            <a:endCxn id="106" idx="1"/>
          </p:cNvCxnSpPr>
          <p:nvPr/>
        </p:nvCxnSpPr>
        <p:spPr>
          <a:xfrm>
            <a:off x="5358776" y="1918488"/>
            <a:ext cx="1533141" cy="1050566"/>
          </a:xfrm>
          <a:prstGeom prst="straightConnector1">
            <a:avLst/>
          </a:prstGeom>
          <a:noFill/>
          <a:ln w="19050" cap="sq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0" name="Straight Arrow Connector 109"/>
          <p:cNvCxnSpPr>
            <a:stCxn id="103" idx="3"/>
            <a:endCxn id="107" idx="1"/>
          </p:cNvCxnSpPr>
          <p:nvPr/>
        </p:nvCxnSpPr>
        <p:spPr>
          <a:xfrm>
            <a:off x="5358776" y="2322163"/>
            <a:ext cx="1533141" cy="105056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1" name="Straight Arrow Connector 110"/>
          <p:cNvCxnSpPr>
            <a:stCxn id="104" idx="3"/>
            <a:endCxn id="108" idx="1"/>
          </p:cNvCxnSpPr>
          <p:nvPr/>
        </p:nvCxnSpPr>
        <p:spPr>
          <a:xfrm>
            <a:off x="5358776" y="2705957"/>
            <a:ext cx="1533141" cy="105056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2" name="Straight Arrow Connector 111"/>
          <p:cNvCxnSpPr>
            <a:stCxn id="99" idx="3"/>
            <a:endCxn id="103" idx="1"/>
          </p:cNvCxnSpPr>
          <p:nvPr/>
        </p:nvCxnSpPr>
        <p:spPr>
          <a:xfrm>
            <a:off x="3211465" y="2315409"/>
            <a:ext cx="1689271" cy="67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3" name="Straight Arrow Connector 112"/>
          <p:cNvCxnSpPr>
            <a:stCxn id="98" idx="3"/>
            <a:endCxn id="102" idx="1"/>
          </p:cNvCxnSpPr>
          <p:nvPr/>
        </p:nvCxnSpPr>
        <p:spPr>
          <a:xfrm>
            <a:off x="3211465" y="1911732"/>
            <a:ext cx="1689271" cy="67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4" name="Straight Arrow Connector 113"/>
          <p:cNvCxnSpPr>
            <a:stCxn id="93" idx="3"/>
            <a:endCxn id="106" idx="1"/>
          </p:cNvCxnSpPr>
          <p:nvPr/>
        </p:nvCxnSpPr>
        <p:spPr>
          <a:xfrm flipV="1">
            <a:off x="5358776" y="2969054"/>
            <a:ext cx="1533144" cy="80914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5" name="Straight Arrow Connector 114"/>
          <p:cNvCxnSpPr>
            <a:stCxn id="100" idx="3"/>
            <a:endCxn id="104" idx="1"/>
          </p:cNvCxnSpPr>
          <p:nvPr/>
        </p:nvCxnSpPr>
        <p:spPr>
          <a:xfrm>
            <a:off x="3211465" y="2699201"/>
            <a:ext cx="1689271" cy="67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6" name="Straight Arrow Connector 115"/>
          <p:cNvCxnSpPr>
            <a:stCxn id="95" idx="3"/>
            <a:endCxn id="106" idx="1"/>
          </p:cNvCxnSpPr>
          <p:nvPr/>
        </p:nvCxnSpPr>
        <p:spPr>
          <a:xfrm flipV="1">
            <a:off x="5358776" y="2969055"/>
            <a:ext cx="1533144" cy="1604211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7" name="Straight Arrow Connector 116"/>
          <p:cNvCxnSpPr>
            <a:stCxn id="93" idx="3"/>
            <a:endCxn id="107" idx="1"/>
          </p:cNvCxnSpPr>
          <p:nvPr/>
        </p:nvCxnSpPr>
        <p:spPr>
          <a:xfrm flipV="1">
            <a:off x="5358776" y="3372730"/>
            <a:ext cx="1533144" cy="40547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8" name="Straight Arrow Connector 117"/>
          <p:cNvCxnSpPr>
            <a:stCxn id="94" idx="3"/>
            <a:endCxn id="107" idx="1"/>
          </p:cNvCxnSpPr>
          <p:nvPr/>
        </p:nvCxnSpPr>
        <p:spPr>
          <a:xfrm flipV="1">
            <a:off x="5358776" y="3372730"/>
            <a:ext cx="1533144" cy="80914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9" name="Straight Arrow Connector 118"/>
          <p:cNvCxnSpPr>
            <a:stCxn id="95" idx="3"/>
            <a:endCxn id="107" idx="1"/>
          </p:cNvCxnSpPr>
          <p:nvPr/>
        </p:nvCxnSpPr>
        <p:spPr>
          <a:xfrm flipV="1">
            <a:off x="5358776" y="3372730"/>
            <a:ext cx="1533144" cy="120053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0" name="Straight Arrow Connector 119"/>
          <p:cNvCxnSpPr>
            <a:stCxn id="96" idx="3"/>
            <a:endCxn id="107" idx="1"/>
          </p:cNvCxnSpPr>
          <p:nvPr/>
        </p:nvCxnSpPr>
        <p:spPr>
          <a:xfrm flipV="1">
            <a:off x="5358776" y="3372730"/>
            <a:ext cx="1533144" cy="1604211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1" name="Straight Arrow Connector 120"/>
          <p:cNvCxnSpPr>
            <a:stCxn id="94" idx="3"/>
            <a:endCxn id="106" idx="1"/>
          </p:cNvCxnSpPr>
          <p:nvPr/>
        </p:nvCxnSpPr>
        <p:spPr>
          <a:xfrm flipV="1">
            <a:off x="5358776" y="2969055"/>
            <a:ext cx="1533144" cy="121282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2" name="Straight Arrow Connector 121"/>
          <p:cNvCxnSpPr>
            <a:stCxn id="99" idx="3"/>
            <a:endCxn id="104" idx="1"/>
          </p:cNvCxnSpPr>
          <p:nvPr/>
        </p:nvCxnSpPr>
        <p:spPr>
          <a:xfrm>
            <a:off x="3211465" y="2315408"/>
            <a:ext cx="1689271" cy="39054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3" name="Straight Arrow Connector 122"/>
          <p:cNvCxnSpPr>
            <a:stCxn id="99" idx="3"/>
            <a:endCxn id="102" idx="1"/>
          </p:cNvCxnSpPr>
          <p:nvPr/>
        </p:nvCxnSpPr>
        <p:spPr>
          <a:xfrm flipV="1">
            <a:off x="3211465" y="1918488"/>
            <a:ext cx="1689271" cy="39692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4" name="Straight Arrow Connector 123"/>
          <p:cNvCxnSpPr>
            <a:stCxn id="100" idx="3"/>
            <a:endCxn id="103" idx="1"/>
          </p:cNvCxnSpPr>
          <p:nvPr/>
        </p:nvCxnSpPr>
        <p:spPr>
          <a:xfrm flipV="1">
            <a:off x="3211465" y="2322164"/>
            <a:ext cx="1689271" cy="37703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5" name="Straight Arrow Connector 124"/>
          <p:cNvCxnSpPr>
            <a:stCxn id="98" idx="3"/>
            <a:endCxn id="104" idx="1"/>
          </p:cNvCxnSpPr>
          <p:nvPr/>
        </p:nvCxnSpPr>
        <p:spPr>
          <a:xfrm>
            <a:off x="3211465" y="1911731"/>
            <a:ext cx="1689271" cy="79422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6" name="Straight Arrow Connector 125"/>
          <p:cNvCxnSpPr>
            <a:stCxn id="96" idx="3"/>
            <a:endCxn id="106" idx="1"/>
          </p:cNvCxnSpPr>
          <p:nvPr/>
        </p:nvCxnSpPr>
        <p:spPr>
          <a:xfrm flipV="1">
            <a:off x="5358776" y="2969054"/>
            <a:ext cx="1533144" cy="200788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7" name="Straight Arrow Connector 126"/>
          <p:cNvCxnSpPr>
            <a:stCxn id="93" idx="3"/>
            <a:endCxn id="108" idx="1"/>
          </p:cNvCxnSpPr>
          <p:nvPr/>
        </p:nvCxnSpPr>
        <p:spPr>
          <a:xfrm flipV="1">
            <a:off x="5358776" y="3756523"/>
            <a:ext cx="1533144" cy="2167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8" name="Straight Arrow Connector 127"/>
          <p:cNvCxnSpPr>
            <a:stCxn id="94" idx="3"/>
            <a:endCxn id="108" idx="1"/>
          </p:cNvCxnSpPr>
          <p:nvPr/>
        </p:nvCxnSpPr>
        <p:spPr>
          <a:xfrm flipV="1">
            <a:off x="5358776" y="3756522"/>
            <a:ext cx="1533144" cy="4253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9" name="Straight Arrow Connector 128"/>
          <p:cNvCxnSpPr>
            <a:stCxn id="95" idx="3"/>
            <a:endCxn id="108" idx="1"/>
          </p:cNvCxnSpPr>
          <p:nvPr/>
        </p:nvCxnSpPr>
        <p:spPr>
          <a:xfrm flipV="1">
            <a:off x="5358776" y="3756522"/>
            <a:ext cx="1533144" cy="81674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30" name="Straight Arrow Connector 129"/>
          <p:cNvCxnSpPr>
            <a:stCxn id="96" idx="3"/>
            <a:endCxn id="108" idx="1"/>
          </p:cNvCxnSpPr>
          <p:nvPr/>
        </p:nvCxnSpPr>
        <p:spPr>
          <a:xfrm flipV="1">
            <a:off x="5358776" y="3756523"/>
            <a:ext cx="1533144" cy="122041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31" name="TextBox 130"/>
          <p:cNvSpPr txBox="1"/>
          <p:nvPr/>
        </p:nvSpPr>
        <p:spPr>
          <a:xfrm>
            <a:off x="6017410" y="4420101"/>
            <a:ext cx="94621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join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872720" y="4145383"/>
            <a:ext cx="1072857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union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541973" y="2715048"/>
            <a:ext cx="1326131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latin typeface="Consolas" panose="020B0609020204030204" pitchFamily="49" charset="0"/>
                <a:cs typeface="Calibri" panose="020F0502020204030204" pitchFamily="34" charset="0"/>
              </a:rPr>
              <a:t>groupBy</a:t>
            </a:r>
            <a:endParaRPr lang="en-US" b="1" kern="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134" name="Straight Arrow Connector 133"/>
          <p:cNvCxnSpPr>
            <a:stCxn id="100" idx="3"/>
            <a:endCxn id="102" idx="1"/>
          </p:cNvCxnSpPr>
          <p:nvPr/>
        </p:nvCxnSpPr>
        <p:spPr>
          <a:xfrm flipV="1">
            <a:off x="3211465" y="1918488"/>
            <a:ext cx="1689271" cy="78071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35" name="Straight Arrow Connector 134"/>
          <p:cNvCxnSpPr>
            <a:stCxn id="98" idx="3"/>
            <a:endCxn id="103" idx="1"/>
          </p:cNvCxnSpPr>
          <p:nvPr/>
        </p:nvCxnSpPr>
        <p:spPr>
          <a:xfrm>
            <a:off x="3211465" y="1911732"/>
            <a:ext cx="1689271" cy="41043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6390716" y="5201885"/>
            <a:ext cx="112735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3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1517995" y="2637296"/>
            <a:ext cx="112735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1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1591285" y="5170820"/>
            <a:ext cx="112735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2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195596" y="1547111"/>
            <a:ext cx="579132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4376063" y="1490239"/>
            <a:ext cx="569514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479270" y="3311534"/>
            <a:ext cx="563102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861872" y="3311533"/>
            <a:ext cx="582337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4350383" y="3311677"/>
            <a:ext cx="545468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404597" y="2332164"/>
            <a:ext cx="587146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3349972" y="3442667"/>
            <a:ext cx="666240" cy="88699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3455373" y="3540780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3455373" y="3944455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0" name="Straight Arrow Connector 149"/>
          <p:cNvCxnSpPr>
            <a:stCxn id="147" idx="3"/>
            <a:endCxn id="94" idx="1"/>
          </p:cNvCxnSpPr>
          <p:nvPr/>
        </p:nvCxnSpPr>
        <p:spPr>
          <a:xfrm>
            <a:off x="3913412" y="4091441"/>
            <a:ext cx="987325" cy="9043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51" name="Straight Arrow Connector 150"/>
          <p:cNvCxnSpPr>
            <a:stCxn id="146" idx="3"/>
            <a:endCxn id="93" idx="1"/>
          </p:cNvCxnSpPr>
          <p:nvPr/>
        </p:nvCxnSpPr>
        <p:spPr>
          <a:xfrm>
            <a:off x="3913412" y="3687766"/>
            <a:ext cx="987325" cy="9043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54" name="Rounded Rectangle 153"/>
          <p:cNvSpPr/>
          <p:nvPr/>
        </p:nvSpPr>
        <p:spPr>
          <a:xfrm>
            <a:off x="1925402" y="3442667"/>
            <a:ext cx="666240" cy="88699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2030804" y="3540780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2030804" y="3944455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9" name="Straight Arrow Connector 158"/>
          <p:cNvCxnSpPr>
            <a:stCxn id="156" idx="3"/>
            <a:endCxn id="147" idx="1"/>
          </p:cNvCxnSpPr>
          <p:nvPr/>
        </p:nvCxnSpPr>
        <p:spPr>
          <a:xfrm>
            <a:off x="2488841" y="4091440"/>
            <a:ext cx="966531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60" name="Straight Arrow Connector 159"/>
          <p:cNvCxnSpPr>
            <a:stCxn id="155" idx="3"/>
            <a:endCxn id="146" idx="1"/>
          </p:cNvCxnSpPr>
          <p:nvPr/>
        </p:nvCxnSpPr>
        <p:spPr>
          <a:xfrm>
            <a:off x="2488841" y="3687765"/>
            <a:ext cx="966531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63" name="TextBox 162"/>
          <p:cNvSpPr txBox="1"/>
          <p:nvPr/>
        </p:nvSpPr>
        <p:spPr>
          <a:xfrm>
            <a:off x="2554034" y="4031005"/>
            <a:ext cx="819582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map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5747661" y="1674923"/>
            <a:ext cx="16022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partitioning- aware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3341600" y="4549650"/>
            <a:ext cx="666240" cy="88699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3447001" y="4647763"/>
            <a:ext cx="458039" cy="2939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3447001" y="5051438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8" name="Straight Arrow Connector 167"/>
          <p:cNvCxnSpPr>
            <a:stCxn id="167" idx="3"/>
            <a:endCxn id="96" idx="1"/>
          </p:cNvCxnSpPr>
          <p:nvPr/>
        </p:nvCxnSpPr>
        <p:spPr>
          <a:xfrm flipV="1">
            <a:off x="3905040" y="4976942"/>
            <a:ext cx="995697" cy="22148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69" name="Straight Arrow Connector 168"/>
          <p:cNvCxnSpPr>
            <a:stCxn id="166" idx="3"/>
            <a:endCxn id="95" idx="1"/>
          </p:cNvCxnSpPr>
          <p:nvPr/>
        </p:nvCxnSpPr>
        <p:spPr>
          <a:xfrm flipV="1">
            <a:off x="3905040" y="4573266"/>
            <a:ext cx="995697" cy="22148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72" name="TextBox 171"/>
          <p:cNvSpPr txBox="1"/>
          <p:nvPr/>
        </p:nvSpPr>
        <p:spPr>
          <a:xfrm>
            <a:off x="2894004" y="4498911"/>
            <a:ext cx="551880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356523" y="5999185"/>
            <a:ext cx="66357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Mosharaf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Chowdhury,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Tathagata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Ankur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Dave, Justin Ma, Murphy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McCauly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Michael J. Franklin, Scott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Shenker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Resilient Distributed Datasets: A Fault-Tolerant Abstraction for In-Memory Cluster Computing.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NSDI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175" name="Straight Arrow Connector 174"/>
          <p:cNvCxnSpPr>
            <a:stCxn id="105" idx="3"/>
            <a:endCxn id="181" idx="1"/>
          </p:cNvCxnSpPr>
          <p:nvPr/>
        </p:nvCxnSpPr>
        <p:spPr>
          <a:xfrm>
            <a:off x="7452757" y="3370597"/>
            <a:ext cx="747122" cy="4459"/>
          </a:xfrm>
          <a:prstGeom prst="straightConnector1">
            <a:avLst/>
          </a:prstGeom>
          <a:noFill/>
          <a:ln w="19050" cap="sq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79" name="TextBox 178"/>
          <p:cNvSpPr txBox="1"/>
          <p:nvPr/>
        </p:nvSpPr>
        <p:spPr>
          <a:xfrm>
            <a:off x="7494098" y="3418741"/>
            <a:ext cx="1199494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reduce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8199879" y="3327903"/>
            <a:ext cx="140409" cy="94306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Rounded Rectangle 182"/>
          <p:cNvSpPr/>
          <p:nvPr/>
        </p:nvSpPr>
        <p:spPr>
          <a:xfrm>
            <a:off x="7876728" y="5189616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7578138" y="5505021"/>
            <a:ext cx="10449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cached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54" y="603033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86108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136" grpId="0"/>
      <p:bldP spid="137" grpId="0"/>
      <p:bldP spid="138" grpId="0"/>
      <p:bldP spid="1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k-Means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k-Means Algorithm</a:t>
            </a:r>
          </a:p>
          <a:p>
            <a:pPr lvl="1"/>
            <a:r>
              <a:rPr lang="en-US" dirty="0"/>
              <a:t>Given dataset D and number of clusters k, find cluster centroids </a:t>
            </a:r>
            <a:br>
              <a:rPr lang="en-US" dirty="0"/>
            </a:br>
            <a:r>
              <a:rPr lang="en-US" dirty="0"/>
              <a:t>(“mean” of assigned points) that minimize within-cluster variance</a:t>
            </a:r>
          </a:p>
          <a:p>
            <a:pPr lvl="1"/>
            <a:r>
              <a:rPr lang="en-US" dirty="0"/>
              <a:t>Euclidean distance: </a:t>
            </a:r>
            <a:r>
              <a:rPr lang="en-US" b="1" dirty="0" err="1"/>
              <a:t>sqrt</a:t>
            </a:r>
            <a:r>
              <a:rPr lang="en-US" dirty="0"/>
              <a:t>(</a:t>
            </a:r>
            <a:r>
              <a:rPr lang="en-US" b="1" dirty="0"/>
              <a:t>sum</a:t>
            </a:r>
            <a:r>
              <a:rPr lang="en-US" dirty="0"/>
              <a:t>((</a:t>
            </a:r>
            <a:r>
              <a:rPr lang="en-US" b="1" dirty="0"/>
              <a:t>a</a:t>
            </a:r>
            <a:r>
              <a:rPr lang="en-US" dirty="0"/>
              <a:t>-</a:t>
            </a:r>
            <a:r>
              <a:rPr lang="en-US" b="1" dirty="0"/>
              <a:t>b</a:t>
            </a:r>
            <a:r>
              <a:rPr lang="en-US" dirty="0"/>
              <a:t>)^2))</a:t>
            </a:r>
          </a:p>
          <a:p>
            <a:pPr lvl="1"/>
            <a:endParaRPr lang="en-US" sz="700" dirty="0"/>
          </a:p>
          <a:p>
            <a:r>
              <a:rPr lang="en-US" dirty="0"/>
              <a:t>Pseudo Code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802" y="3100865"/>
            <a:ext cx="43719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5737"/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function 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Kmeans(D, k, maxiter) {</a:t>
            </a:r>
          </a:p>
          <a:p>
            <a:pPr marL="0" lvl="1"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C‘ =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randCentroids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(D, k);</a:t>
            </a:r>
          </a:p>
          <a:p>
            <a:pPr marL="0" lvl="1"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C = {};</a:t>
            </a:r>
          </a:p>
          <a:p>
            <a:pPr marL="0" lvl="1"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i = 0; </a:t>
            </a:r>
            <a:r>
              <a:rPr lang="de-DE" sz="16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//until convergence</a:t>
            </a:r>
          </a:p>
          <a:p>
            <a:pPr marL="0" lvl="1"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while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 C‘ != C &amp; i&lt;=maxiter ) {</a:t>
            </a:r>
          </a:p>
          <a:p>
            <a:pPr marL="0" lvl="1"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C = C‘;</a:t>
            </a:r>
          </a:p>
          <a:p>
            <a:pPr marL="0" lvl="1"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i = i + 1;</a:t>
            </a:r>
          </a:p>
          <a:p>
            <a:pPr marL="0" lvl="1"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A =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getAssignments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(D, C);</a:t>
            </a:r>
          </a:p>
          <a:p>
            <a:pPr marL="0" lvl="1"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C‘ =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getCentroids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(D, A, k);</a:t>
            </a:r>
          </a:p>
          <a:p>
            <a:pPr marL="0" lvl="1"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}</a:t>
            </a:r>
          </a:p>
          <a:p>
            <a:pPr marL="0" lvl="1" indent="-185737"/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  return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C‘</a:t>
            </a:r>
          </a:p>
          <a:p>
            <a:pPr marL="0" lvl="1"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86" y="2816158"/>
            <a:ext cx="4145280" cy="31089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86" y="2816158"/>
            <a:ext cx="4145280" cy="31089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86" y="2816158"/>
            <a:ext cx="4145280" cy="31089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86" y="2816158"/>
            <a:ext cx="4145280" cy="31089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86" y="2816158"/>
            <a:ext cx="4145280" cy="31089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86" y="2816158"/>
            <a:ext cx="4145280" cy="31089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86" y="2816158"/>
            <a:ext cx="4145280" cy="31089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86" y="2816158"/>
            <a:ext cx="4145280" cy="31089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86" y="2816158"/>
            <a:ext cx="4145280" cy="31089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86" y="2816158"/>
            <a:ext cx="4145280" cy="31089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86" y="2816158"/>
            <a:ext cx="414528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K-Means Clustering in Spark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596" y="1300022"/>
            <a:ext cx="8189362" cy="584775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indent="-185737"/>
            <a:r>
              <a:rPr lang="de-DE" sz="16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// create spark context (allocate configured executors)</a:t>
            </a:r>
          </a:p>
          <a:p>
            <a:pPr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JavaSparkContext sc =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new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JavaSparkContext();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3910" y="5447490"/>
            <a:ext cx="4542816" cy="8002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Note: Existing library algorithm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https://github.com/apache/spark/blob/master/mllib/src/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main/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scala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/org/apache/spark/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mllib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/clustering/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KMeans.scala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270" y="2023355"/>
            <a:ext cx="7713155" cy="1077218"/>
          </a:xfrm>
          <a:prstGeom prst="rect">
            <a:avLst/>
          </a:prstGeom>
          <a:noFill/>
        </p:spPr>
        <p:txBody>
          <a:bodyPr wrap="square" lIns="91440" rIns="0" rtlCol="0">
            <a:spAutoFit/>
          </a:bodyPr>
          <a:lstStyle/>
          <a:p>
            <a:pPr indent="-185737"/>
            <a:r>
              <a:rPr lang="de-DE" sz="16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// read and cache data, initialize centroids</a:t>
            </a:r>
          </a:p>
          <a:p>
            <a:pPr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JavaRDD&lt;Row&gt; D = sc.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textFile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de-DE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“hdfs:/user/mboehm/data/D.csv“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  <a:p>
            <a:pPr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.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map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new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ParseRow()).</a:t>
            </a:r>
            <a:r>
              <a:rPr lang="de-DE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cache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(); </a:t>
            </a:r>
            <a:r>
              <a:rPr lang="de-DE" sz="16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// cache data in spark executors</a:t>
            </a:r>
          </a:p>
          <a:p>
            <a:pPr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Map&lt;Integer,Mean&gt; C = asCentroidMap(D.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takeSample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(false, k));</a:t>
            </a:r>
          </a:p>
        </p:txBody>
      </p:sp>
      <p:sp>
        <p:nvSpPr>
          <p:cNvPr id="8" name="Rectangle 7"/>
          <p:cNvSpPr/>
          <p:nvPr/>
        </p:nvSpPr>
        <p:spPr>
          <a:xfrm>
            <a:off x="700396" y="3294731"/>
            <a:ext cx="7645940" cy="2800767"/>
          </a:xfrm>
          <a:prstGeom prst="rect">
            <a:avLst/>
          </a:prstGeom>
        </p:spPr>
        <p:txBody>
          <a:bodyPr wrap="square" lIns="91440">
            <a:spAutoFit/>
          </a:bodyPr>
          <a:lstStyle/>
          <a:p>
            <a:pPr indent="-185737"/>
            <a:r>
              <a:rPr lang="de-DE" sz="16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// until convergence</a:t>
            </a:r>
          </a:p>
          <a:p>
            <a:pPr indent="-185737"/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while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 !equals(C, C2) &amp; i&lt;=maxiter ) {</a:t>
            </a:r>
          </a:p>
          <a:p>
            <a:pPr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C2 = C; i++;</a:t>
            </a:r>
          </a:p>
          <a:p>
            <a:pPr indent="-185737"/>
            <a:r>
              <a:rPr lang="de-DE" sz="16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  // assign points to closest centroid, recompute centroid</a:t>
            </a:r>
          </a:p>
          <a:p>
            <a:pPr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Broadcast&lt;Map&lt;Integer,Row&gt;&gt; bC = sc.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broadcast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(C)</a:t>
            </a:r>
          </a:p>
          <a:p>
            <a:pPr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C = D.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mapToPair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new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NearestAssignment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(bC))</a:t>
            </a:r>
          </a:p>
          <a:p>
            <a:pPr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  .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foldByKey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new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Mean(0),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new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IncComputeCentroids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())</a:t>
            </a:r>
          </a:p>
          <a:p>
            <a:pPr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  .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collectAsMap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();</a:t>
            </a:r>
          </a:p>
          <a:p>
            <a:pPr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 indent="-185737"/>
            <a:endParaRPr lang="de-DE" sz="1600" dirty="0">
              <a:latin typeface="Consolas" panose="020B0609020204030204" pitchFamily="49" charset="0"/>
              <a:cs typeface="Courier New" pitchFamily="49" charset="0"/>
            </a:endParaRPr>
          </a:p>
          <a:p>
            <a:pPr indent="-185737"/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return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C;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0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</a:t>
            </a:r>
            <a:r>
              <a:rPr lang="en-US" dirty="0" err="1"/>
              <a:t>DataFrames</a:t>
            </a:r>
            <a:r>
              <a:rPr lang="en-US" dirty="0"/>
              <a:t> and </a:t>
            </a:r>
            <a:r>
              <a:rPr lang="en-US" dirty="0" err="1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Spark </a:t>
            </a:r>
            <a:r>
              <a:rPr lang="en-US" dirty="0" err="1"/>
              <a:t>DataFrame</a:t>
            </a:r>
            <a:endParaRPr lang="en-US" dirty="0"/>
          </a:p>
          <a:p>
            <a:pPr lvl="1"/>
            <a:r>
              <a:rPr lang="en-US" dirty="0" err="1"/>
              <a:t>DataFrame</a:t>
            </a:r>
            <a:r>
              <a:rPr lang="en-US" dirty="0"/>
              <a:t> is </a:t>
            </a:r>
            <a:r>
              <a:rPr lang="en-US" b="1" dirty="0">
                <a:solidFill>
                  <a:schemeClr val="accent1"/>
                </a:solidFill>
              </a:rPr>
              <a:t>distributed collection of rows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with named/typed columns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Relational operations</a:t>
            </a:r>
            <a:r>
              <a:rPr lang="en-US" dirty="0"/>
              <a:t> (e.g., projection, </a:t>
            </a:r>
            <a:br>
              <a:rPr lang="en-US" dirty="0"/>
            </a:br>
            <a:r>
              <a:rPr lang="en-US" dirty="0"/>
              <a:t>selection, joins, grouping, aggregation)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DataSources</a:t>
            </a:r>
            <a:r>
              <a:rPr lang="en-US" dirty="0"/>
              <a:t> (e.g., </a:t>
            </a:r>
            <a:r>
              <a:rPr lang="en-US" dirty="0" err="1"/>
              <a:t>json</a:t>
            </a:r>
            <a:r>
              <a:rPr lang="en-US" dirty="0"/>
              <a:t>, </a:t>
            </a:r>
            <a:r>
              <a:rPr lang="en-US" dirty="0" err="1"/>
              <a:t>jdbc</a:t>
            </a:r>
            <a:r>
              <a:rPr lang="en-US" dirty="0"/>
              <a:t>, parquet, </a:t>
            </a:r>
            <a:r>
              <a:rPr lang="en-US" dirty="0" err="1"/>
              <a:t>hdfs</a:t>
            </a:r>
            <a:r>
              <a:rPr lang="en-US" dirty="0"/>
              <a:t>, s3, </a:t>
            </a:r>
            <a:r>
              <a:rPr lang="en-US" dirty="0" err="1"/>
              <a:t>avro</a:t>
            </a:r>
            <a:r>
              <a:rPr lang="en-US" dirty="0"/>
              <a:t>, </a:t>
            </a:r>
            <a:r>
              <a:rPr lang="en-US" dirty="0" err="1"/>
              <a:t>hbase</a:t>
            </a:r>
            <a:r>
              <a:rPr lang="en-US" dirty="0"/>
              <a:t>, csv, </a:t>
            </a:r>
            <a:r>
              <a:rPr lang="en-US" dirty="0" err="1"/>
              <a:t>cassandra</a:t>
            </a:r>
            <a:r>
              <a:rPr lang="en-US" dirty="0"/>
              <a:t>)</a:t>
            </a:r>
          </a:p>
          <a:p>
            <a:pPr lvl="1"/>
            <a:endParaRPr lang="en-US" sz="1200" dirty="0"/>
          </a:p>
          <a:p>
            <a:r>
              <a:rPr lang="en-US" dirty="0" err="1"/>
              <a:t>DataFrame</a:t>
            </a:r>
            <a:r>
              <a:rPr lang="en-US" dirty="0"/>
              <a:t> and Dataset APIs</a:t>
            </a:r>
          </a:p>
          <a:p>
            <a:pPr lvl="1"/>
            <a:r>
              <a:rPr lang="en-US" dirty="0" err="1"/>
              <a:t>DataFrame</a:t>
            </a:r>
            <a:r>
              <a:rPr lang="en-US" dirty="0"/>
              <a:t> was introduced as basis for Spark SQL </a:t>
            </a:r>
          </a:p>
          <a:p>
            <a:pPr lvl="1"/>
            <a:r>
              <a:rPr lang="en-US" dirty="0" err="1"/>
              <a:t>DataSets</a:t>
            </a:r>
            <a:r>
              <a:rPr lang="en-US" dirty="0"/>
              <a:t> allow </a:t>
            </a:r>
            <a:r>
              <a:rPr lang="en-US" b="1" dirty="0">
                <a:solidFill>
                  <a:schemeClr val="accent1"/>
                </a:solidFill>
              </a:rPr>
              <a:t>more customization</a:t>
            </a:r>
            <a:r>
              <a:rPr lang="en-US" dirty="0"/>
              <a:t> and compile-time analysis errors (Spark 2)</a:t>
            </a:r>
          </a:p>
          <a:p>
            <a:pPr lvl="1"/>
            <a:endParaRPr lang="en-US" sz="1200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 err="1"/>
              <a:t>DataFrame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9896" y="3378736"/>
            <a:ext cx="4533089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DataFrame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 = Dataset[Row]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8646" y="4634219"/>
            <a:ext cx="643971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logs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spark.read.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format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json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).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"s3://logs"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logs.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groupBy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logs.user_id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).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agg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logs.time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.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write.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format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jdbc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).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save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jdbc:mysql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//...")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49" y="5681502"/>
            <a:ext cx="100223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20337" y="5771156"/>
            <a:ext cx="464009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Armbrust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Structuring Apache Spark – SQL,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DataFrames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Datasets, and Streaming,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Spark Summit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140" y="1394385"/>
            <a:ext cx="2391255" cy="1478918"/>
          </a:xfrm>
          <a:prstGeom prst="rect">
            <a:avLst/>
          </a:prstGeom>
        </p:spPr>
      </p:pic>
      <p:pic>
        <p:nvPicPr>
          <p:cNvPr id="13" name="Picture 2" descr="Bildergebnis für das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5" t="34381" r="29495" b="34871"/>
          <a:stretch/>
        </p:blipFill>
        <p:spPr bwMode="auto">
          <a:xfrm>
            <a:off x="8138318" y="5952341"/>
            <a:ext cx="779636" cy="32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1392" y="5657671"/>
            <a:ext cx="1081534" cy="37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8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Serverless</a:t>
            </a:r>
            <a:r>
              <a:rPr lang="en-US" dirty="0"/>
              <a:t>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</a:t>
            </a:r>
            <a:r>
              <a:rPr lang="en-US" dirty="0" err="1"/>
              <a:t>Serverless</a:t>
            </a:r>
            <a:endParaRPr lang="en-US" dirty="0"/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FaaS</a:t>
            </a:r>
            <a:r>
              <a:rPr lang="en-US" b="1" dirty="0">
                <a:solidFill>
                  <a:schemeClr val="accent1"/>
                </a:solidFill>
              </a:rPr>
              <a:t>: </a:t>
            </a:r>
            <a:r>
              <a:rPr lang="en-US" dirty="0"/>
              <a:t>functions-as-a-service (event-driven, stateless input-output mapping)</a:t>
            </a:r>
          </a:p>
          <a:p>
            <a:pPr lvl="1"/>
            <a:r>
              <a:rPr lang="en-US" dirty="0"/>
              <a:t>Infrastructure for deployment and auto-scaling of APIs/functions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Amazon Lambda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Microsoft Azure Functions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7" y="2225988"/>
            <a:ext cx="720725" cy="483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75" y="2302361"/>
            <a:ext cx="797230" cy="630270"/>
          </a:xfrm>
          <a:prstGeom prst="rect">
            <a:avLst/>
          </a:prstGeom>
        </p:spPr>
      </p:pic>
      <p:sp>
        <p:nvSpPr>
          <p:cNvPr id="9" name="Lightning Bolt 8"/>
          <p:cNvSpPr/>
          <p:nvPr/>
        </p:nvSpPr>
        <p:spPr>
          <a:xfrm>
            <a:off x="1945428" y="3073940"/>
            <a:ext cx="885217" cy="787940"/>
          </a:xfrm>
          <a:prstGeom prst="lightningBol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844" y="3006245"/>
            <a:ext cx="139105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Event Source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cloud services)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13276" y="3405963"/>
            <a:ext cx="869327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5" name="Straight Arrow Connector 14"/>
          <p:cNvCxnSpPr>
            <a:stCxn id="16" idx="3"/>
            <a:endCxn id="22" idx="1"/>
          </p:cNvCxnSpPr>
          <p:nvPr/>
        </p:nvCxnSpPr>
        <p:spPr>
          <a:xfrm>
            <a:off x="6278288" y="3466898"/>
            <a:ext cx="1185890" cy="292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58" y="3151763"/>
            <a:ext cx="797230" cy="6302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80002" y="2857090"/>
            <a:ext cx="192011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Lambda Functions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/>
          <p:cNvCxnSpPr>
            <a:endCxn id="47" idx="3"/>
          </p:cNvCxnSpPr>
          <p:nvPr/>
        </p:nvCxnSpPr>
        <p:spPr>
          <a:xfrm flipH="1">
            <a:off x="4513276" y="3518171"/>
            <a:ext cx="869327" cy="28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464178" y="3146654"/>
            <a:ext cx="13910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 APIs and Services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2271" y="3725691"/>
            <a:ext cx="213245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Pay-per-request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(1M x 100ms = 0.2$)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2411" y="4780881"/>
            <a:ext cx="7478746" cy="20467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com.amazonaws.services.lambda.runtime.Context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com.amazonaws.services.lambda.runtime.RequestHandler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public class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implements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RequestHandler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&lt;Tuple,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MyResponse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&gt; {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@Override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public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MyResponse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handleRequest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(Tuple input,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Context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context) {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return 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expensiveStatelessComputation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(input);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}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651" y="2949532"/>
            <a:ext cx="809625" cy="1143000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>
            <a:off x="2806736" y="3407639"/>
            <a:ext cx="869327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53" name="Straight Arrow Connector 52"/>
          <p:cNvCxnSpPr/>
          <p:nvPr/>
        </p:nvCxnSpPr>
        <p:spPr>
          <a:xfrm flipH="1">
            <a:off x="2806736" y="3519847"/>
            <a:ext cx="869327" cy="28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727" y="750067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7" name="TextBox 56"/>
          <p:cNvSpPr txBox="1"/>
          <p:nvPr/>
        </p:nvSpPr>
        <p:spPr>
          <a:xfrm>
            <a:off x="5252937" y="701427"/>
            <a:ext cx="29766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Serverless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Computing: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Step Forward, Two Steps Back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5920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7" grpId="0"/>
      <p:bldP spid="22" grpId="0"/>
      <p:bldP spid="23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Computing Overview</a:t>
            </a:r>
          </a:p>
          <a:p>
            <a:r>
              <a:rPr lang="en-US" dirty="0"/>
              <a:t>Distributed Data Storage</a:t>
            </a:r>
          </a:p>
          <a:p>
            <a:r>
              <a:rPr lang="en-US" dirty="0"/>
              <a:t>Distributed Data Analysis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</a:t>
            </a:r>
            <a:r>
              <a:rPr lang="en-US" b="0" dirty="0">
                <a:solidFill>
                  <a:schemeClr val="accent1"/>
                </a:solidFill>
              </a:rPr>
              <a:t>Part B:</a:t>
            </a:r>
            <a:r>
              <a:rPr lang="en-US" b="0" dirty="0"/>
              <a:t> </a:t>
            </a:r>
            <a:r>
              <a:rPr lang="en-US" b="0" dirty="0">
                <a:solidFill>
                  <a:schemeClr val="accent1"/>
                </a:solidFill>
              </a:rPr>
              <a:t>Modern Data Management</a:t>
            </a:r>
            <a:r>
              <a:rPr lang="en-US" b="0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12 Data Stream Processing Systems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  <a:r>
              <a:rPr lang="en-US" dirty="0">
                <a:solidFill>
                  <a:schemeClr val="tx1"/>
                </a:solidFill>
              </a:rPr>
              <a:t> [</a:t>
            </a:r>
            <a:r>
              <a:rPr lang="en-US" dirty="0" smtClean="0">
                <a:solidFill>
                  <a:schemeClr val="tx1"/>
                </a:solidFill>
              </a:rPr>
              <a:t>Jan 17]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News group and office hour on demand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End of January new COVID status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update on exam Feb 04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1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3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Cloud Computing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Cloud Computing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On-demand, remote storage and compute resources, or services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User:</a:t>
            </a:r>
            <a:r>
              <a:rPr lang="en-US" dirty="0"/>
              <a:t> computing as a utility (similar to energy, water, internet services)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Cloud provider:</a:t>
            </a:r>
            <a:r>
              <a:rPr lang="en-US" dirty="0"/>
              <a:t> computation in data centers / multi-tenancy</a:t>
            </a:r>
          </a:p>
          <a:p>
            <a:pPr lvl="1"/>
            <a:endParaRPr lang="en-US" sz="700" dirty="0"/>
          </a:p>
          <a:p>
            <a:r>
              <a:rPr lang="en-US" dirty="0"/>
              <a:t>Service Models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IaaS: Infrastructure as a service </a:t>
            </a:r>
            <a:r>
              <a:rPr lang="en-US" dirty="0"/>
              <a:t>(e.g., storage/compute nodes)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PaaS: Platform as a service</a:t>
            </a:r>
            <a:r>
              <a:rPr lang="en-US" dirty="0"/>
              <a:t> (e.g., distributed systems/frameworks)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SaaS: Software as a Service</a:t>
            </a:r>
            <a:r>
              <a:rPr lang="en-US" dirty="0"/>
              <a:t> (e.g., email, databases, office,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Transforming</a:t>
            </a:r>
            <a:r>
              <a:rPr lang="en-US" dirty="0"/>
              <a:t> IT Industry/Landscape</a:t>
            </a:r>
          </a:p>
          <a:p>
            <a:pPr lvl="1"/>
            <a:r>
              <a:rPr lang="en-US" dirty="0"/>
              <a:t>Since ~2010 increasing move from on-</a:t>
            </a:r>
            <a:r>
              <a:rPr lang="en-US" dirty="0" err="1"/>
              <a:t>prem</a:t>
            </a:r>
            <a:r>
              <a:rPr lang="en-US" dirty="0"/>
              <a:t> to cloud resources</a:t>
            </a:r>
          </a:p>
          <a:p>
            <a:pPr lvl="1"/>
            <a:r>
              <a:rPr lang="en-US" dirty="0"/>
              <a:t>System software licenses become increasingly irrelevant</a:t>
            </a:r>
          </a:p>
          <a:p>
            <a:pPr lvl="1"/>
            <a:r>
              <a:rPr lang="en-US" dirty="0"/>
              <a:t>Few cloud providers dominate IaaS/PaaS/SaaS markets (w/ 2018 revenue):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Microsoft Azure Cloud</a:t>
            </a:r>
            <a:r>
              <a:rPr lang="en-US" dirty="0"/>
              <a:t> ($ 32.2B), </a:t>
            </a:r>
            <a:r>
              <a:rPr lang="en-US" b="1" dirty="0">
                <a:solidFill>
                  <a:srgbClr val="7889FB"/>
                </a:solidFill>
              </a:rPr>
              <a:t>Amazon AWS</a:t>
            </a:r>
            <a:r>
              <a:rPr lang="en-US" dirty="0"/>
              <a:t> ($ 25.7B), </a:t>
            </a:r>
            <a:r>
              <a:rPr lang="en-US" b="1" dirty="0">
                <a:solidFill>
                  <a:srgbClr val="7889FB"/>
                </a:solidFill>
              </a:rPr>
              <a:t>Google Cloud</a:t>
            </a:r>
            <a:r>
              <a:rPr lang="en-US" dirty="0"/>
              <a:t> (N/A), </a:t>
            </a:r>
            <a:r>
              <a:rPr lang="en-US" b="1" dirty="0">
                <a:solidFill>
                  <a:srgbClr val="7889FB"/>
                </a:solidFill>
              </a:rPr>
              <a:t>IBM Cloud</a:t>
            </a:r>
            <a:r>
              <a:rPr lang="en-US" dirty="0"/>
              <a:t> ($ 19.2B), </a:t>
            </a:r>
            <a:r>
              <a:rPr lang="en-US" b="1" dirty="0">
                <a:solidFill>
                  <a:srgbClr val="7889FB"/>
                </a:solidFill>
              </a:rPr>
              <a:t>Oracle Cloud</a:t>
            </a:r>
            <a:r>
              <a:rPr lang="en-US" dirty="0"/>
              <a:t> ($ 5.3B), </a:t>
            </a:r>
            <a:r>
              <a:rPr lang="en-US" b="1" dirty="0">
                <a:solidFill>
                  <a:srgbClr val="7889FB"/>
                </a:solidFill>
              </a:rPr>
              <a:t>Alibaba Cloud</a:t>
            </a:r>
            <a:r>
              <a:rPr lang="en-US" dirty="0"/>
              <a:t> ($ 2.1B) 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Overview</a:t>
            </a:r>
          </a:p>
        </p:txBody>
      </p:sp>
    </p:spTree>
    <p:extLst>
      <p:ext uri="{BB962C8B-B14F-4D97-AF65-F5344CB8AC3E}">
        <p14:creationId xmlns:p14="http://schemas.microsoft.com/office/powerpoint/2010/main" val="185334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Cloud Computing,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 #1: </a:t>
            </a:r>
            <a:r>
              <a:rPr lang="en-US" dirty="0">
                <a:solidFill>
                  <a:schemeClr val="accent1"/>
                </a:solidFill>
              </a:rPr>
              <a:t>Pay as you go</a:t>
            </a:r>
          </a:p>
          <a:p>
            <a:pPr lvl="1"/>
            <a:r>
              <a:rPr lang="en-US" dirty="0"/>
              <a:t>No upfront cost for infrastructure</a:t>
            </a:r>
          </a:p>
          <a:p>
            <a:pPr lvl="1"/>
            <a:r>
              <a:rPr lang="en-US" dirty="0"/>
              <a:t>Variable utilization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over-provisioning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Pay per use or acquired resources</a:t>
            </a:r>
          </a:p>
          <a:p>
            <a:pPr lvl="1"/>
            <a:endParaRPr lang="en-US" sz="1200" dirty="0"/>
          </a:p>
          <a:p>
            <a:r>
              <a:rPr lang="en-US" dirty="0"/>
              <a:t>Argument #2: </a:t>
            </a:r>
            <a:r>
              <a:rPr lang="en-US" dirty="0">
                <a:solidFill>
                  <a:schemeClr val="accent1"/>
                </a:solidFill>
              </a:rPr>
              <a:t>Economies of Scale</a:t>
            </a:r>
          </a:p>
          <a:p>
            <a:pPr lvl="1"/>
            <a:r>
              <a:rPr lang="en-US" dirty="0"/>
              <a:t>Purchasing and managing IT infrastructure at scale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(a</a:t>
            </a:r>
            <a:r>
              <a:rPr lang="en-US" dirty="0">
                <a:solidFill>
                  <a:schemeClr val="tx1"/>
                </a:solidFill>
              </a:rPr>
              <a:t>pplies to both HW resources and IT infrastructure/system experts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Focus on </a:t>
            </a:r>
            <a:r>
              <a:rPr lang="en-US" b="1" dirty="0">
                <a:solidFill>
                  <a:srgbClr val="7889FB"/>
                </a:solidFill>
              </a:rPr>
              <a:t>scale-out on commodity HW </a:t>
            </a:r>
            <a:r>
              <a:rPr lang="en-US" dirty="0"/>
              <a:t>over scale-up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Argument #3: </a:t>
            </a:r>
            <a:r>
              <a:rPr lang="en-US" dirty="0">
                <a:solidFill>
                  <a:schemeClr val="accent1"/>
                </a:solidFill>
              </a:rPr>
              <a:t>Elasticity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Assuming perfect scalability, work done </a:t>
            </a:r>
            <a:br>
              <a:rPr lang="en-US" dirty="0"/>
            </a:br>
            <a:r>
              <a:rPr lang="en-US" dirty="0"/>
              <a:t>in </a:t>
            </a:r>
            <a:r>
              <a:rPr lang="en-US" b="1" dirty="0">
                <a:solidFill>
                  <a:srgbClr val="7889FB"/>
                </a:solidFill>
              </a:rPr>
              <a:t>constant time * resources </a:t>
            </a:r>
          </a:p>
          <a:p>
            <a:pPr lvl="1"/>
            <a:r>
              <a:rPr lang="en-US" dirty="0"/>
              <a:t>Given virtually unlimited resources</a:t>
            </a:r>
            <a:br>
              <a:rPr lang="en-US" dirty="0"/>
            </a:br>
            <a:r>
              <a:rPr lang="en-US" dirty="0"/>
              <a:t>allows to reduce time as necessary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Overview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134907" y="1284050"/>
            <a:ext cx="2" cy="140320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134907" y="2687257"/>
            <a:ext cx="2854039" cy="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16"/>
          <p:cNvSpPr/>
          <p:nvPr/>
        </p:nvSpPr>
        <p:spPr>
          <a:xfrm>
            <a:off x="6144144" y="1556423"/>
            <a:ext cx="2650836" cy="1057407"/>
          </a:xfrm>
          <a:custGeom>
            <a:avLst/>
            <a:gdLst>
              <a:gd name="connsiteX0" fmla="*/ 0 w 2650836"/>
              <a:gd name="connsiteY0" fmla="*/ 1785963 h 2032632"/>
              <a:gd name="connsiteX1" fmla="*/ 193963 w 2650836"/>
              <a:gd name="connsiteY1" fmla="*/ 1665890 h 2032632"/>
              <a:gd name="connsiteX2" fmla="*/ 360218 w 2650836"/>
              <a:gd name="connsiteY2" fmla="*/ 1822908 h 2032632"/>
              <a:gd name="connsiteX3" fmla="*/ 554181 w 2650836"/>
              <a:gd name="connsiteY3" fmla="*/ 1785963 h 2032632"/>
              <a:gd name="connsiteX4" fmla="*/ 766618 w 2650836"/>
              <a:gd name="connsiteY4" fmla="*/ 1628945 h 2032632"/>
              <a:gd name="connsiteX5" fmla="*/ 877454 w 2650836"/>
              <a:gd name="connsiteY5" fmla="*/ 86472 h 2032632"/>
              <a:gd name="connsiteX6" fmla="*/ 988291 w 2650836"/>
              <a:gd name="connsiteY6" fmla="*/ 188072 h 2032632"/>
              <a:gd name="connsiteX7" fmla="*/ 1080654 w 2650836"/>
              <a:gd name="connsiteY7" fmla="*/ 123418 h 2032632"/>
              <a:gd name="connsiteX8" fmla="*/ 1145309 w 2650836"/>
              <a:gd name="connsiteY8" fmla="*/ 382036 h 2032632"/>
              <a:gd name="connsiteX9" fmla="*/ 1228436 w 2650836"/>
              <a:gd name="connsiteY9" fmla="*/ 86472 h 2032632"/>
              <a:gd name="connsiteX10" fmla="*/ 1357745 w 2650836"/>
              <a:gd name="connsiteY10" fmla="*/ 1139418 h 2032632"/>
              <a:gd name="connsiteX11" fmla="*/ 1505527 w 2650836"/>
              <a:gd name="connsiteY11" fmla="*/ 1869090 h 2032632"/>
              <a:gd name="connsiteX12" fmla="*/ 1764145 w 2650836"/>
              <a:gd name="connsiteY12" fmla="*/ 1813672 h 2032632"/>
              <a:gd name="connsiteX13" fmla="*/ 1939636 w 2650836"/>
              <a:gd name="connsiteY13" fmla="*/ 1878327 h 2032632"/>
              <a:gd name="connsiteX14" fmla="*/ 2032000 w 2650836"/>
              <a:gd name="connsiteY14" fmla="*/ 1795199 h 2032632"/>
              <a:gd name="connsiteX15" fmla="*/ 2105891 w 2650836"/>
              <a:gd name="connsiteY15" fmla="*/ 520581 h 2032632"/>
              <a:gd name="connsiteX16" fmla="*/ 2262909 w 2650836"/>
              <a:gd name="connsiteY16" fmla="*/ 686836 h 2032632"/>
              <a:gd name="connsiteX17" fmla="*/ 2373745 w 2650836"/>
              <a:gd name="connsiteY17" fmla="*/ 308145 h 2032632"/>
              <a:gd name="connsiteX18" fmla="*/ 2503054 w 2650836"/>
              <a:gd name="connsiteY18" fmla="*/ 1896799 h 2032632"/>
              <a:gd name="connsiteX19" fmla="*/ 2650836 w 2650836"/>
              <a:gd name="connsiteY19" fmla="*/ 1841381 h 203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50836" h="2032632">
                <a:moveTo>
                  <a:pt x="0" y="1785963"/>
                </a:moveTo>
                <a:cubicBezTo>
                  <a:pt x="66963" y="1722847"/>
                  <a:pt x="133927" y="1659732"/>
                  <a:pt x="193963" y="1665890"/>
                </a:cubicBezTo>
                <a:cubicBezTo>
                  <a:pt x="253999" y="1672047"/>
                  <a:pt x="300182" y="1802896"/>
                  <a:pt x="360218" y="1822908"/>
                </a:cubicBezTo>
                <a:cubicBezTo>
                  <a:pt x="420254" y="1842920"/>
                  <a:pt x="486448" y="1818290"/>
                  <a:pt x="554181" y="1785963"/>
                </a:cubicBezTo>
                <a:cubicBezTo>
                  <a:pt x="621914" y="1753636"/>
                  <a:pt x="712739" y="1912194"/>
                  <a:pt x="766618" y="1628945"/>
                </a:cubicBezTo>
                <a:cubicBezTo>
                  <a:pt x="820497" y="1345696"/>
                  <a:pt x="840509" y="326617"/>
                  <a:pt x="877454" y="86472"/>
                </a:cubicBezTo>
                <a:cubicBezTo>
                  <a:pt x="914399" y="-153673"/>
                  <a:pt x="954424" y="181914"/>
                  <a:pt x="988291" y="188072"/>
                </a:cubicBezTo>
                <a:cubicBezTo>
                  <a:pt x="1022158" y="194230"/>
                  <a:pt x="1054484" y="91091"/>
                  <a:pt x="1080654" y="123418"/>
                </a:cubicBezTo>
                <a:cubicBezTo>
                  <a:pt x="1106824" y="155745"/>
                  <a:pt x="1120679" y="388194"/>
                  <a:pt x="1145309" y="382036"/>
                </a:cubicBezTo>
                <a:cubicBezTo>
                  <a:pt x="1169939" y="375878"/>
                  <a:pt x="1193030" y="-39758"/>
                  <a:pt x="1228436" y="86472"/>
                </a:cubicBezTo>
                <a:cubicBezTo>
                  <a:pt x="1263842" y="212702"/>
                  <a:pt x="1311563" y="842315"/>
                  <a:pt x="1357745" y="1139418"/>
                </a:cubicBezTo>
                <a:cubicBezTo>
                  <a:pt x="1403927" y="1436521"/>
                  <a:pt x="1437794" y="1756714"/>
                  <a:pt x="1505527" y="1869090"/>
                </a:cubicBezTo>
                <a:cubicBezTo>
                  <a:pt x="1573260" y="1981466"/>
                  <a:pt x="1691794" y="1812133"/>
                  <a:pt x="1764145" y="1813672"/>
                </a:cubicBezTo>
                <a:cubicBezTo>
                  <a:pt x="1836496" y="1815211"/>
                  <a:pt x="1894994" y="1881406"/>
                  <a:pt x="1939636" y="1878327"/>
                </a:cubicBezTo>
                <a:cubicBezTo>
                  <a:pt x="1984278" y="1875248"/>
                  <a:pt x="2004291" y="2021490"/>
                  <a:pt x="2032000" y="1795199"/>
                </a:cubicBezTo>
                <a:cubicBezTo>
                  <a:pt x="2059709" y="1568908"/>
                  <a:pt x="2067406" y="705308"/>
                  <a:pt x="2105891" y="520581"/>
                </a:cubicBezTo>
                <a:cubicBezTo>
                  <a:pt x="2144376" y="335854"/>
                  <a:pt x="2218267" y="722242"/>
                  <a:pt x="2262909" y="686836"/>
                </a:cubicBezTo>
                <a:cubicBezTo>
                  <a:pt x="2307551" y="651430"/>
                  <a:pt x="2333721" y="106485"/>
                  <a:pt x="2373745" y="308145"/>
                </a:cubicBezTo>
                <a:cubicBezTo>
                  <a:pt x="2413769" y="509805"/>
                  <a:pt x="2456872" y="1641260"/>
                  <a:pt x="2503054" y="1896799"/>
                </a:cubicBezTo>
                <a:cubicBezTo>
                  <a:pt x="2549236" y="2152338"/>
                  <a:pt x="2600036" y="1996859"/>
                  <a:pt x="2650836" y="1841381"/>
                </a:cubicBez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144143" y="1486856"/>
            <a:ext cx="2669309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880580" y="1556423"/>
            <a:ext cx="0" cy="801501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1848" y="1808092"/>
            <a:ext cx="85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Utili-zation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2253" y="2687257"/>
            <a:ext cx="145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8294" y="1291125"/>
            <a:ext cx="71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5232" y="4435811"/>
            <a:ext cx="2650836" cy="16773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days @ 1 node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≈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day @ 100 nodes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7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(but beware Amdahl’s law: max speedup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1/s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19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and Deployment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Extended Definition</a:t>
            </a:r>
          </a:p>
          <a:p>
            <a:pPr lvl="1"/>
            <a:r>
              <a:rPr lang="en-US" dirty="0"/>
              <a:t>ANSI recommended definitions for service </a:t>
            </a:r>
            <a:br>
              <a:rPr lang="en-US" dirty="0"/>
            </a:br>
            <a:r>
              <a:rPr lang="en-US" dirty="0"/>
              <a:t>types, characteristics, deployment models </a:t>
            </a:r>
          </a:p>
          <a:p>
            <a:pPr lvl="1"/>
            <a:endParaRPr lang="en-US" sz="700" dirty="0"/>
          </a:p>
          <a:p>
            <a:r>
              <a:rPr lang="en-US" dirty="0"/>
              <a:t>Characteristics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On-demand self service:</a:t>
            </a:r>
            <a:r>
              <a:rPr lang="en-US" b="1" dirty="0"/>
              <a:t> </a:t>
            </a:r>
            <a:r>
              <a:rPr lang="en-US" dirty="0"/>
              <a:t>unilateral resource provision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Broad network access:</a:t>
            </a:r>
            <a:r>
              <a:rPr lang="en-US" dirty="0"/>
              <a:t> network accessibility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Resource pooling:</a:t>
            </a:r>
            <a:r>
              <a:rPr lang="en-US" dirty="0"/>
              <a:t> resource virtualization / multi-tenancy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Rapid elasticity:</a:t>
            </a:r>
            <a:r>
              <a:rPr lang="en-US" dirty="0"/>
              <a:t> scale out/in on demand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Measured service:</a:t>
            </a:r>
            <a:r>
              <a:rPr lang="en-US" dirty="0"/>
              <a:t> utilization monitoring/reporting</a:t>
            </a:r>
          </a:p>
          <a:p>
            <a:pPr lvl="1"/>
            <a:endParaRPr lang="en-US" sz="700" dirty="0"/>
          </a:p>
          <a:p>
            <a:r>
              <a:rPr lang="en-US" dirty="0"/>
              <a:t>Deployment Models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Public cloud:</a:t>
            </a:r>
            <a:r>
              <a:rPr lang="en-US" dirty="0"/>
              <a:t> general public, on premise of cloud provider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 cloud:</a:t>
            </a:r>
            <a:r>
              <a:rPr lang="en-US" dirty="0"/>
              <a:t> combination of two or more of the above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Community cloud:</a:t>
            </a:r>
            <a:r>
              <a:rPr lang="en-US" dirty="0"/>
              <a:t> single community (one or more orgs)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Private cloud:</a:t>
            </a:r>
            <a:r>
              <a:rPr lang="en-US" b="1" dirty="0"/>
              <a:t> </a:t>
            </a:r>
            <a:r>
              <a:rPr lang="en-US" dirty="0"/>
              <a:t>single org, on/off premises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Overview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349" y="159378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24146" y="1535416"/>
            <a:ext cx="23249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Mell and Timothy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Grance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NIST Definition of Cloud Computing,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NIST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3414" y="5883025"/>
            <a:ext cx="1736436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IBM Cloud Private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2000" y="5259568"/>
            <a:ext cx="200025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 Azure </a:t>
            </a:r>
            <a:b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Cloud</a:t>
            </a:r>
          </a:p>
        </p:txBody>
      </p:sp>
    </p:spTree>
    <p:extLst>
      <p:ext uri="{BB962C8B-B14F-4D97-AF65-F5344CB8AC3E}">
        <p14:creationId xmlns:p14="http://schemas.microsoft.com/office/powerpoint/2010/main" val="184049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1 Query/Minute for 1 Week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  <a:p>
            <a:pPr lvl="1"/>
            <a:r>
              <a:rPr lang="en-US" dirty="0"/>
              <a:t>1GB TPC-H database, 4 queries on </a:t>
            </a:r>
            <a:br>
              <a:rPr lang="en-US" dirty="0"/>
            </a:br>
            <a:r>
              <a:rPr lang="en-US" dirty="0"/>
              <a:t>2 cloud DBs / 1 on-</a:t>
            </a:r>
            <a:r>
              <a:rPr lang="en-US" dirty="0" err="1"/>
              <a:t>prem</a:t>
            </a:r>
            <a:r>
              <a:rPr lang="en-US" dirty="0"/>
              <a:t> DB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Overview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991" y="1657718"/>
            <a:ext cx="42579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37761" y="1498059"/>
            <a:ext cx="287477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[Tim Kiefer, Hendrik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Schön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Habich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Query, a Minute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Evaluating Performance Isolation in Cloud Databases. TPCTC 2014]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76" y="3808981"/>
            <a:ext cx="5760000" cy="2368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204" y="3266012"/>
            <a:ext cx="5760000" cy="2308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932" y="2646721"/>
            <a:ext cx="5760000" cy="23169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841" y="3658361"/>
            <a:ext cx="12657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Relative execution time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570" y="2957209"/>
            <a:ext cx="9443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CloudA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055" y="4938412"/>
            <a:ext cx="9443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CloudB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539" y="5548013"/>
            <a:ext cx="9443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65770" y="4523323"/>
            <a:ext cx="1556426" cy="23350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399" y="3714246"/>
            <a:ext cx="1439624" cy="154841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cxnSp>
        <p:nvCxnSpPr>
          <p:cNvPr id="17" name="Straight Connector 16"/>
          <p:cNvCxnSpPr/>
          <p:nvPr/>
        </p:nvCxnSpPr>
        <p:spPr>
          <a:xfrm flipV="1">
            <a:off x="4922196" y="3714246"/>
            <a:ext cx="2618203" cy="809077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22196" y="4756825"/>
            <a:ext cx="2618203" cy="515659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69582" y="2646721"/>
            <a:ext cx="12923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AT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AT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080</a:t>
            </a:r>
            <a:r>
              <a: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Qs</a:t>
            </a:r>
          </a:p>
        </p:txBody>
      </p:sp>
    </p:spTree>
    <p:extLst>
      <p:ext uri="{BB962C8B-B14F-4D97-AF65-F5344CB8AC3E}">
        <p14:creationId xmlns:p14="http://schemas.microsoft.com/office/powerpoint/2010/main" val="95757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027" y="2259841"/>
            <a:ext cx="2085570" cy="973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7" y="1370273"/>
            <a:ext cx="1090579" cy="908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Data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Overview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49" y="1641528"/>
            <a:ext cx="652725" cy="8724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554" y="2514599"/>
            <a:ext cx="288484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Commodity CPU: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Xeon E5-2440: 6/12 cores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Xeon Gold 6148: 20/40 cores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66" y="1367481"/>
            <a:ext cx="1747656" cy="1072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97549" y="2978283"/>
            <a:ext cx="190558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Server: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sockets, RAM, disks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581" y="737973"/>
            <a:ext cx="1334039" cy="24522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72537" y="3198775"/>
            <a:ext cx="190558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Rack: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16-64 servers +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top-of-rack switch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t="22133" r="199" b="5891"/>
          <a:stretch/>
        </p:blipFill>
        <p:spPr>
          <a:xfrm>
            <a:off x="6016336" y="5156373"/>
            <a:ext cx="2617618" cy="15077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05200" y="4466535"/>
            <a:ext cx="29923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Cluster: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racks + cluster switch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5" b="10590"/>
          <a:stretch/>
        </p:blipFill>
        <p:spPr>
          <a:xfrm>
            <a:off x="1247529" y="4784469"/>
            <a:ext cx="3828593" cy="166568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87146" y="4113096"/>
            <a:ext cx="29923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Center: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&gt;100,000 servers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754" y="5563435"/>
            <a:ext cx="96303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[Google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Data Center,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Eemshaven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Netherlands]</a:t>
            </a:r>
          </a:p>
        </p:txBody>
      </p:sp>
      <p:sp>
        <p:nvSpPr>
          <p:cNvPr id="23" name="Right Arrow 22"/>
          <p:cNvSpPr/>
          <p:nvPr/>
        </p:nvSpPr>
        <p:spPr>
          <a:xfrm rot="393657">
            <a:off x="3020188" y="181417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393657">
            <a:off x="6809422" y="208453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7734096">
            <a:off x="7577229" y="413342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1352471">
            <a:off x="5343175" y="551027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7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1" grpId="0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50497</TotalTime>
  <Words>2517</Words>
  <Application>Microsoft Office PowerPoint</Application>
  <PresentationFormat>On-screen Show (4:3)</PresentationFormat>
  <Paragraphs>763</Paragraphs>
  <Slides>38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ＭＳ Ｐゴシック</vt:lpstr>
      <vt:lpstr>Arial</vt:lpstr>
      <vt:lpstr>Calibri</vt:lpstr>
      <vt:lpstr>Consolas</vt:lpstr>
      <vt:lpstr>Courier New</vt:lpstr>
      <vt:lpstr>Helvetica Neue Light</vt:lpstr>
      <vt:lpstr>Wingdings</vt:lpstr>
      <vt:lpstr>TU Graz Standard</vt:lpstr>
      <vt:lpstr>Data Management 11 Distributed Storage &amp; Analysis</vt:lpstr>
      <vt:lpstr>Announcements/Org</vt:lpstr>
      <vt:lpstr>Agenda</vt:lpstr>
      <vt:lpstr>Cloud Computing Overview</vt:lpstr>
      <vt:lpstr>Motivation Cloud Computing </vt:lpstr>
      <vt:lpstr>Motivation Cloud Computing, cont.</vt:lpstr>
      <vt:lpstr>Characteristics and Deployment Models</vt:lpstr>
      <vt:lpstr>Excursus: 1 Query/Minute for 1 Week  </vt:lpstr>
      <vt:lpstr>Anatomy of a Data Center</vt:lpstr>
      <vt:lpstr>Fault Tolerance</vt:lpstr>
      <vt:lpstr>Fault Tolerance, cont.</vt:lpstr>
      <vt:lpstr>Containerization</vt:lpstr>
      <vt:lpstr>Example Amazon Services – Pricing (current gen) </vt:lpstr>
      <vt:lpstr>Distributed Data Storage</vt:lpstr>
      <vt:lpstr>Data Lakes</vt:lpstr>
      <vt:lpstr>Object Storage</vt:lpstr>
      <vt:lpstr>Object Storage, cont. </vt:lpstr>
      <vt:lpstr>Hadoop Distributed File System (HDFS)</vt:lpstr>
      <vt:lpstr>Hadoop Distributed File System, cont.</vt:lpstr>
      <vt:lpstr>Hadoop Distributed File System, cont.</vt:lpstr>
      <vt:lpstr>Hadoop Distributed File System, cont.</vt:lpstr>
      <vt:lpstr>Excursus: Amazon Redshift</vt:lpstr>
      <vt:lpstr>Distributed Data Analysis</vt:lpstr>
      <vt:lpstr>Hadoop History and Architecture</vt:lpstr>
      <vt:lpstr>Central Data Abstractions</vt:lpstr>
      <vt:lpstr>MapReduce – Programming Model</vt:lpstr>
      <vt:lpstr>MapReduce – Execution Model</vt:lpstr>
      <vt:lpstr>Spark History and Architecture </vt:lpstr>
      <vt:lpstr>Spark History and Architecture, cont.</vt:lpstr>
      <vt:lpstr>Resilient Distributed Datasets (RDDs)</vt:lpstr>
      <vt:lpstr>Resilient Distributed Datasets (RDDs), cont.</vt:lpstr>
      <vt:lpstr>Partitions and Implicit/Explicit Partitioning</vt:lpstr>
      <vt:lpstr>Spark Lazy Evaluation, Caching, and Lineage</vt:lpstr>
      <vt:lpstr>Example: k-Means Clustering</vt:lpstr>
      <vt:lpstr>Example: K-Means Clustering in Spark</vt:lpstr>
      <vt:lpstr>Spark DataFrames and DataSets</vt:lpstr>
      <vt:lpstr>Serverless Computing</vt:lpstr>
      <vt:lpstr>Conclusions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- 11 Distributed Storage &amp; Analysis</dc:title>
  <dc:subject/>
  <dc:creator>mboehm</dc:creator>
  <cp:keywords/>
  <dc:description/>
  <cp:lastModifiedBy>mboehm</cp:lastModifiedBy>
  <cp:revision>1792</cp:revision>
  <cp:lastPrinted>2019-04-29T15:50:34Z</cp:lastPrinted>
  <dcterms:created xsi:type="dcterms:W3CDTF">2018-07-12T06:39:10Z</dcterms:created>
  <dcterms:modified xsi:type="dcterms:W3CDTF">2022-01-05T21:54:14Z</dcterms:modified>
  <cp:category/>
</cp:coreProperties>
</file>