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8" r:id="rId2"/>
    <p:sldId id="622" r:id="rId3"/>
    <p:sldId id="618" r:id="rId4"/>
    <p:sldId id="289" r:id="rId5"/>
    <p:sldId id="563" r:id="rId6"/>
    <p:sldId id="566" r:id="rId7"/>
    <p:sldId id="567" r:id="rId8"/>
    <p:sldId id="575" r:id="rId9"/>
    <p:sldId id="569" r:id="rId10"/>
    <p:sldId id="578" r:id="rId11"/>
    <p:sldId id="577" r:id="rId12"/>
    <p:sldId id="619" r:id="rId13"/>
    <p:sldId id="573" r:id="rId14"/>
    <p:sldId id="570" r:id="rId15"/>
    <p:sldId id="616" r:id="rId16"/>
    <p:sldId id="574" r:id="rId17"/>
    <p:sldId id="579" r:id="rId18"/>
    <p:sldId id="580" r:id="rId19"/>
    <p:sldId id="600" r:id="rId20"/>
    <p:sldId id="601" r:id="rId21"/>
    <p:sldId id="620" r:id="rId22"/>
    <p:sldId id="602" r:id="rId23"/>
    <p:sldId id="603" r:id="rId24"/>
    <p:sldId id="604" r:id="rId25"/>
    <p:sldId id="605" r:id="rId26"/>
    <p:sldId id="606" r:id="rId27"/>
    <p:sldId id="607" r:id="rId28"/>
    <p:sldId id="608" r:id="rId29"/>
    <p:sldId id="609" r:id="rId30"/>
    <p:sldId id="610" r:id="rId31"/>
    <p:sldId id="611" r:id="rId32"/>
    <p:sldId id="612" r:id="rId33"/>
    <p:sldId id="613" r:id="rId34"/>
    <p:sldId id="615" r:id="rId35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5" autoAdjust="0"/>
    <p:restoredTop sz="88499" autoAdjust="0"/>
  </p:normalViewPr>
  <p:slideViewPr>
    <p:cSldViewPr snapToGrid="0" snapToObjects="1">
      <p:cViewPr varScale="1">
        <p:scale>
          <a:sx n="79" d="100"/>
          <a:sy n="79" d="100"/>
        </p:scale>
        <p:origin x="1416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3101" y="8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14.01.2022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14.01.2022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24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814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03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Notes: </a:t>
            </a:r>
          </a:p>
          <a:p>
            <a:r>
              <a:rPr lang="en-US" dirty="0" smtClean="0"/>
              <a:t>* relevance -&gt; dropping tuples early good for performance, but due to common</a:t>
            </a:r>
            <a:r>
              <a:rPr lang="en-US" baseline="0" dirty="0" smtClean="0"/>
              <a:t> subexpressions might hurt many applications</a:t>
            </a:r>
          </a:p>
          <a:p>
            <a:r>
              <a:rPr lang="en-US" dirty="0" smtClean="0"/>
              <a:t>* Summary</a:t>
            </a:r>
            <a:r>
              <a:rPr lang="en-US" baseline="0" dirty="0" smtClean="0"/>
              <a:t> -&gt; focus on aggregation functions and drop tuples with small contribution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881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IBM MQ</a:t>
            </a:r>
            <a:r>
              <a:rPr lang="en-US" baseline="0" dirty="0"/>
              <a:t> Series, AWS Simple Queueing Service (SQS)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8804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window length and sliding interval must be multiples of the batch interval of the source </a:t>
            </a:r>
            <a:r>
              <a:rPr lang="en-US" dirty="0" err="1" smtClean="0"/>
              <a:t>DStream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197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Staff:</a:t>
            </a:r>
            <a:r>
              <a:rPr lang="en-US" baseline="0" dirty="0" smtClean="0"/>
              <a:t> https://www.youtube.com/watch?v=jS7iedkr9zo&amp;feature=youtu.be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559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Stream Processing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Exam Preparation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WS 2021/22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12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 Stream Processing / Exam Preparation</a:t>
            </a:r>
          </a:p>
          <a:p>
            <a:pPr algn="ctr"/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WS 2021/22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pache.org/docs/latest/streaming-programming-guid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E4xoCjONRM&amp;feature=youtu.b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boehm7.github.io/teaching/ws2021_dbs/index.htm3" TargetMode="External"/><Relationship Id="rId2" Type="http://schemas.openxmlformats.org/officeDocument/2006/relationships/hyperlink" Target="https://mboehm7.github.io/teaching/ss21_dbs/index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boehm7.github.io/teaching/ss19_dbs/index.htm" TargetMode="External"/><Relationship Id="rId4" Type="http://schemas.openxmlformats.org/officeDocument/2006/relationships/hyperlink" Target="https://mboehm7.github.io/teaching/ws1920_dbs/index.ht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systemd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b="1" dirty="0"/>
              <a:t>Data Management</a:t>
            </a:r>
            <a:br>
              <a:rPr lang="de-DE" b="1" dirty="0"/>
            </a:br>
            <a:r>
              <a:rPr lang="de-DE" b="1" dirty="0" smtClean="0"/>
              <a:t>12 </a:t>
            </a:r>
            <a:r>
              <a:rPr lang="de-DE" b="1" dirty="0"/>
              <a:t>Stream Processing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smtClean="0"/>
              <a:t>BMK </a:t>
            </a:r>
            <a:r>
              <a:rPr lang="de-AT" dirty="0"/>
              <a:t>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 14, 2022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Sharing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Multi-Query Optimization</a:t>
            </a:r>
          </a:p>
          <a:p>
            <a:pPr lvl="1"/>
            <a:r>
              <a:rPr lang="en-US" dirty="0"/>
              <a:t>Given </a:t>
            </a:r>
            <a:r>
              <a:rPr lang="en-US" b="1" dirty="0">
                <a:solidFill>
                  <a:schemeClr val="accent1"/>
                </a:solidFill>
              </a:rPr>
              <a:t>set of continuous queries </a:t>
            </a:r>
            <a:r>
              <a:rPr lang="en-US" dirty="0">
                <a:solidFill>
                  <a:schemeClr val="tx1"/>
                </a:solidFill>
              </a:rPr>
              <a:t>(deployed)</a:t>
            </a:r>
            <a:r>
              <a:rPr lang="en-US" dirty="0"/>
              <a:t>, compile </a:t>
            </a:r>
            <a:r>
              <a:rPr lang="en-US" dirty="0" smtClean="0"/>
              <a:t>DAG </a:t>
            </a:r>
            <a:r>
              <a:rPr lang="en-US" dirty="0"/>
              <a:t>w/o redundancy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see </a:t>
            </a:r>
            <a:r>
              <a:rPr lang="en-US" b="1" dirty="0">
                <a:solidFill>
                  <a:srgbClr val="7889FB"/>
                </a:solidFill>
              </a:rPr>
              <a:t>08 Physical Design MV</a:t>
            </a:r>
            <a:r>
              <a:rPr lang="en-US" dirty="0"/>
              <a:t>)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b="1" dirty="0" smtClean="0">
                <a:solidFill>
                  <a:srgbClr val="7889FB"/>
                </a:solidFill>
                <a:sym typeface="Wingdings" panose="05000000000000000000" pitchFamily="2" charset="2"/>
              </a:rPr>
              <a:t>common subexpression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elimination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Operator and Queue Sharing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Operator sharing: </a:t>
            </a:r>
            <a:r>
              <a:rPr lang="en-US" dirty="0"/>
              <a:t>complex ops w/ multiple predicates for adaptive reordering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Queue sharing:</a:t>
            </a:r>
            <a:r>
              <a:rPr lang="en-US" dirty="0"/>
              <a:t> avoid duplicates in output queues via masks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611559" y="261699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86926" y="2467619"/>
            <a:ext cx="1817427" cy="1820771"/>
            <a:chOff x="1086926" y="2467619"/>
            <a:chExt cx="1817427" cy="1820771"/>
          </a:xfrm>
        </p:grpSpPr>
        <p:cxnSp>
          <p:nvCxnSpPr>
            <p:cNvPr id="7" name="Gerade Verbindung 9"/>
            <p:cNvCxnSpPr>
              <a:stCxn id="24" idx="0"/>
              <a:endCxn id="27" idx="2"/>
            </p:cNvCxnSpPr>
            <p:nvPr/>
          </p:nvCxnSpPr>
          <p:spPr>
            <a:xfrm flipV="1">
              <a:off x="2571192" y="3772085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7"/>
            <p:cNvSpPr txBox="1"/>
            <p:nvPr/>
          </p:nvSpPr>
          <p:spPr>
            <a:xfrm>
              <a:off x="1086926" y="3959195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AS</a:t>
              </a:r>
            </a:p>
          </p:txBody>
        </p:sp>
        <p:sp>
          <p:nvSpPr>
            <p:cNvPr id="23" name="Textfeld 7"/>
            <p:cNvSpPr txBox="1"/>
            <p:nvPr/>
          </p:nvSpPr>
          <p:spPr>
            <a:xfrm>
              <a:off x="1677068" y="3955953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24" name="Textfeld 7"/>
            <p:cNvSpPr txBox="1"/>
            <p:nvPr/>
          </p:nvSpPr>
          <p:spPr>
            <a:xfrm>
              <a:off x="2238030" y="3962438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25" name="Textfeld 10"/>
            <p:cNvSpPr txBox="1"/>
            <p:nvPr/>
          </p:nvSpPr>
          <p:spPr>
            <a:xfrm>
              <a:off x="1116798" y="344289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feld 10"/>
            <p:cNvSpPr txBox="1"/>
            <p:nvPr/>
          </p:nvSpPr>
          <p:spPr>
            <a:xfrm>
              <a:off x="1706943" y="343964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feld 10"/>
            <p:cNvSpPr txBox="1"/>
            <p:nvPr/>
          </p:nvSpPr>
          <p:spPr>
            <a:xfrm>
              <a:off x="2267905" y="344613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Gerade Verbindung 9"/>
            <p:cNvCxnSpPr>
              <a:stCxn id="23" idx="0"/>
              <a:endCxn id="26" idx="2"/>
            </p:cNvCxnSpPr>
            <p:nvPr/>
          </p:nvCxnSpPr>
          <p:spPr>
            <a:xfrm flipV="1">
              <a:off x="2010230" y="3765599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9"/>
            <p:cNvCxnSpPr>
              <a:stCxn id="22" idx="0"/>
              <a:endCxn id="25" idx="2"/>
            </p:cNvCxnSpPr>
            <p:nvPr/>
          </p:nvCxnSpPr>
          <p:spPr>
            <a:xfrm flipV="1">
              <a:off x="1420088" y="3768842"/>
              <a:ext cx="5693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10"/>
            <p:cNvSpPr txBox="1"/>
            <p:nvPr/>
          </p:nvSpPr>
          <p:spPr>
            <a:xfrm>
              <a:off x="1713429" y="2959748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37" name="Gerade Verbindung 9"/>
            <p:cNvCxnSpPr>
              <a:stCxn id="36" idx="2"/>
              <a:endCxn id="25" idx="0"/>
            </p:cNvCxnSpPr>
            <p:nvPr/>
          </p:nvCxnSpPr>
          <p:spPr>
            <a:xfrm flipH="1">
              <a:off x="1425781" y="3285700"/>
              <a:ext cx="596631" cy="15719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 Verbindung 9"/>
            <p:cNvCxnSpPr>
              <a:stCxn id="36" idx="2"/>
              <a:endCxn id="26" idx="0"/>
            </p:cNvCxnSpPr>
            <p:nvPr/>
          </p:nvCxnSpPr>
          <p:spPr>
            <a:xfrm flipH="1">
              <a:off x="2015926" y="3285700"/>
              <a:ext cx="6486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9"/>
            <p:cNvCxnSpPr>
              <a:stCxn id="36" idx="2"/>
              <a:endCxn id="27" idx="0"/>
            </p:cNvCxnSpPr>
            <p:nvPr/>
          </p:nvCxnSpPr>
          <p:spPr>
            <a:xfrm>
              <a:off x="2022412" y="3285700"/>
              <a:ext cx="554476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feld 7"/>
            <p:cNvSpPr txBox="1"/>
            <p:nvPr/>
          </p:nvSpPr>
          <p:spPr>
            <a:xfrm>
              <a:off x="1686798" y="2467619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7" name="Gerade Verbindung 9"/>
            <p:cNvCxnSpPr>
              <a:stCxn id="46" idx="2"/>
              <a:endCxn id="36" idx="0"/>
            </p:cNvCxnSpPr>
            <p:nvPr/>
          </p:nvCxnSpPr>
          <p:spPr>
            <a:xfrm>
              <a:off x="2019960" y="2793571"/>
              <a:ext cx="2452" cy="1661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3162158" y="2474109"/>
            <a:ext cx="2041168" cy="2219605"/>
            <a:chOff x="3162158" y="2474109"/>
            <a:chExt cx="2041168" cy="2219605"/>
          </a:xfrm>
        </p:grpSpPr>
        <p:sp>
          <p:nvSpPr>
            <p:cNvPr id="8" name="Textfeld 10"/>
            <p:cNvSpPr txBox="1"/>
            <p:nvPr/>
          </p:nvSpPr>
          <p:spPr>
            <a:xfrm>
              <a:off x="3924496" y="2937857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" name="Gerade Verbindung 11"/>
            <p:cNvCxnSpPr>
              <a:stCxn id="60" idx="0"/>
              <a:endCxn id="8" idx="2"/>
            </p:cNvCxnSpPr>
            <p:nvPr/>
          </p:nvCxnSpPr>
          <p:spPr>
            <a:xfrm flipV="1">
              <a:off x="3779877" y="3263809"/>
              <a:ext cx="601941" cy="1012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9"/>
            <p:cNvCxnSpPr>
              <a:stCxn id="54" idx="0"/>
              <a:endCxn id="57" idx="2"/>
            </p:cNvCxnSpPr>
            <p:nvPr/>
          </p:nvCxnSpPr>
          <p:spPr>
            <a:xfrm flipV="1">
              <a:off x="4056282" y="4177409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feld 7"/>
            <p:cNvSpPr txBox="1"/>
            <p:nvPr/>
          </p:nvSpPr>
          <p:spPr>
            <a:xfrm>
              <a:off x="3162158" y="4361277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54" name="Textfeld 7"/>
            <p:cNvSpPr txBox="1"/>
            <p:nvPr/>
          </p:nvSpPr>
          <p:spPr>
            <a:xfrm>
              <a:off x="3723120" y="4367762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56" name="Textfeld 10"/>
            <p:cNvSpPr txBox="1"/>
            <p:nvPr/>
          </p:nvSpPr>
          <p:spPr>
            <a:xfrm>
              <a:off x="3192033" y="384497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7" name="Textfeld 10"/>
            <p:cNvSpPr txBox="1"/>
            <p:nvPr/>
          </p:nvSpPr>
          <p:spPr>
            <a:xfrm>
              <a:off x="3752995" y="385145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8" name="Gerade Verbindung 9"/>
            <p:cNvCxnSpPr>
              <a:stCxn id="53" idx="0"/>
              <a:endCxn id="56" idx="2"/>
            </p:cNvCxnSpPr>
            <p:nvPr/>
          </p:nvCxnSpPr>
          <p:spPr>
            <a:xfrm flipV="1">
              <a:off x="3495320" y="4170923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feld 10"/>
            <p:cNvSpPr txBox="1"/>
            <p:nvPr/>
          </p:nvSpPr>
          <p:spPr>
            <a:xfrm>
              <a:off x="3470894" y="3365072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62" name="Gerade Verbindung 9"/>
            <p:cNvCxnSpPr>
              <a:stCxn id="60" idx="2"/>
              <a:endCxn id="56" idx="0"/>
            </p:cNvCxnSpPr>
            <p:nvPr/>
          </p:nvCxnSpPr>
          <p:spPr>
            <a:xfrm flipH="1">
              <a:off x="3501016" y="3691024"/>
              <a:ext cx="278861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 Verbindung 9"/>
            <p:cNvCxnSpPr>
              <a:stCxn id="60" idx="2"/>
              <a:endCxn id="57" idx="0"/>
            </p:cNvCxnSpPr>
            <p:nvPr/>
          </p:nvCxnSpPr>
          <p:spPr>
            <a:xfrm>
              <a:off x="3779877" y="3691024"/>
              <a:ext cx="282101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feld 7"/>
            <p:cNvSpPr txBox="1"/>
            <p:nvPr/>
          </p:nvSpPr>
          <p:spPr>
            <a:xfrm>
              <a:off x="4047379" y="2474109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65" name="Gerade Verbindung 9"/>
            <p:cNvCxnSpPr>
              <a:stCxn id="64" idx="2"/>
              <a:endCxn id="8" idx="0"/>
            </p:cNvCxnSpPr>
            <p:nvPr/>
          </p:nvCxnSpPr>
          <p:spPr>
            <a:xfrm>
              <a:off x="4380541" y="2800061"/>
              <a:ext cx="1277" cy="137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 Verbindung 9"/>
            <p:cNvCxnSpPr>
              <a:stCxn id="69" idx="0"/>
              <a:endCxn id="70" idx="2"/>
            </p:cNvCxnSpPr>
            <p:nvPr/>
          </p:nvCxnSpPr>
          <p:spPr>
            <a:xfrm flipV="1">
              <a:off x="4870165" y="3707238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feld 7"/>
            <p:cNvSpPr txBox="1"/>
            <p:nvPr/>
          </p:nvSpPr>
          <p:spPr>
            <a:xfrm>
              <a:off x="4537003" y="3897591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Ad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70" name="Textfeld 10"/>
            <p:cNvSpPr txBox="1"/>
            <p:nvPr/>
          </p:nvSpPr>
          <p:spPr>
            <a:xfrm>
              <a:off x="4566878" y="3381286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71" name="Gerade Verbindung 11"/>
            <p:cNvCxnSpPr>
              <a:stCxn id="70" idx="0"/>
              <a:endCxn id="8" idx="2"/>
            </p:cNvCxnSpPr>
            <p:nvPr/>
          </p:nvCxnSpPr>
          <p:spPr>
            <a:xfrm flipH="1" flipV="1">
              <a:off x="4381818" y="3263809"/>
              <a:ext cx="494043" cy="117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976717" y="2470865"/>
            <a:ext cx="2949070" cy="2219605"/>
            <a:chOff x="5976717" y="2470865"/>
            <a:chExt cx="2949070" cy="2219605"/>
          </a:xfrm>
        </p:grpSpPr>
        <p:sp>
          <p:nvSpPr>
            <p:cNvPr id="76" name="Textfeld 10"/>
            <p:cNvSpPr txBox="1"/>
            <p:nvPr/>
          </p:nvSpPr>
          <p:spPr>
            <a:xfrm>
              <a:off x="7646957" y="2934613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77" name="Gerade Verbindung 11"/>
            <p:cNvCxnSpPr>
              <a:stCxn id="84" idx="0"/>
              <a:endCxn id="76" idx="2"/>
            </p:cNvCxnSpPr>
            <p:nvPr/>
          </p:nvCxnSpPr>
          <p:spPr>
            <a:xfrm flipV="1">
              <a:off x="7502338" y="3260565"/>
              <a:ext cx="601941" cy="1012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9"/>
            <p:cNvCxnSpPr>
              <a:stCxn id="80" idx="0"/>
              <a:endCxn id="82" idx="2"/>
            </p:cNvCxnSpPr>
            <p:nvPr/>
          </p:nvCxnSpPr>
          <p:spPr>
            <a:xfrm flipV="1">
              <a:off x="7778743" y="4174165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"/>
            <p:cNvSpPr txBox="1"/>
            <p:nvPr/>
          </p:nvSpPr>
          <p:spPr>
            <a:xfrm>
              <a:off x="6884619" y="4358033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US</a:t>
              </a:r>
            </a:p>
          </p:txBody>
        </p:sp>
        <p:sp>
          <p:nvSpPr>
            <p:cNvPr id="80" name="Textfeld 7"/>
            <p:cNvSpPr txBox="1"/>
            <p:nvPr/>
          </p:nvSpPr>
          <p:spPr>
            <a:xfrm>
              <a:off x="7445581" y="4364518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EU</a:t>
              </a:r>
            </a:p>
          </p:txBody>
        </p:sp>
        <p:sp>
          <p:nvSpPr>
            <p:cNvPr id="81" name="Textfeld 10"/>
            <p:cNvSpPr txBox="1"/>
            <p:nvPr/>
          </p:nvSpPr>
          <p:spPr>
            <a:xfrm>
              <a:off x="6914494" y="384172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2" name="Textfeld 10"/>
            <p:cNvSpPr txBox="1"/>
            <p:nvPr/>
          </p:nvSpPr>
          <p:spPr>
            <a:xfrm>
              <a:off x="7475456" y="384821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83" name="Gerade Verbindung 9"/>
            <p:cNvCxnSpPr>
              <a:stCxn id="79" idx="0"/>
              <a:endCxn id="81" idx="2"/>
            </p:cNvCxnSpPr>
            <p:nvPr/>
          </p:nvCxnSpPr>
          <p:spPr>
            <a:xfrm flipV="1">
              <a:off x="7217781" y="4167679"/>
              <a:ext cx="5696" cy="190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feld 10"/>
            <p:cNvSpPr txBox="1"/>
            <p:nvPr/>
          </p:nvSpPr>
          <p:spPr>
            <a:xfrm>
              <a:off x="7193355" y="3361828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85" name="Gerade Verbindung 9"/>
            <p:cNvCxnSpPr>
              <a:stCxn id="84" idx="2"/>
              <a:endCxn id="81" idx="0"/>
            </p:cNvCxnSpPr>
            <p:nvPr/>
          </p:nvCxnSpPr>
          <p:spPr>
            <a:xfrm flipH="1">
              <a:off x="7223477" y="3687780"/>
              <a:ext cx="278861" cy="1539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Gerade Verbindung 9"/>
            <p:cNvCxnSpPr>
              <a:stCxn id="84" idx="2"/>
              <a:endCxn id="82" idx="0"/>
            </p:cNvCxnSpPr>
            <p:nvPr/>
          </p:nvCxnSpPr>
          <p:spPr>
            <a:xfrm>
              <a:off x="7502338" y="3687780"/>
              <a:ext cx="282101" cy="1604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7"/>
            <p:cNvSpPr txBox="1"/>
            <p:nvPr/>
          </p:nvSpPr>
          <p:spPr>
            <a:xfrm>
              <a:off x="7769840" y="2470865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2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88" name="Gerade Verbindung 9"/>
            <p:cNvCxnSpPr>
              <a:stCxn id="87" idx="2"/>
              <a:endCxn id="76" idx="0"/>
            </p:cNvCxnSpPr>
            <p:nvPr/>
          </p:nvCxnSpPr>
          <p:spPr>
            <a:xfrm>
              <a:off x="8103002" y="2796817"/>
              <a:ext cx="1277" cy="13779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Gerade Verbindung 9"/>
            <p:cNvCxnSpPr>
              <a:stCxn id="90" idx="0"/>
              <a:endCxn id="91" idx="2"/>
            </p:cNvCxnSpPr>
            <p:nvPr/>
          </p:nvCxnSpPr>
          <p:spPr>
            <a:xfrm flipV="1">
              <a:off x="8592626" y="3703994"/>
              <a:ext cx="5696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7"/>
            <p:cNvSpPr txBox="1"/>
            <p:nvPr/>
          </p:nvSpPr>
          <p:spPr>
            <a:xfrm>
              <a:off x="8259464" y="3894347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Ad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91" name="Textfeld 10"/>
            <p:cNvSpPr txBox="1"/>
            <p:nvPr/>
          </p:nvSpPr>
          <p:spPr>
            <a:xfrm>
              <a:off x="8289339" y="3378042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2" name="Gerade Verbindung 11"/>
            <p:cNvCxnSpPr>
              <a:stCxn id="91" idx="0"/>
              <a:endCxn id="76" idx="2"/>
            </p:cNvCxnSpPr>
            <p:nvPr/>
          </p:nvCxnSpPr>
          <p:spPr>
            <a:xfrm flipH="1" flipV="1">
              <a:off x="8104279" y="3260565"/>
              <a:ext cx="494043" cy="1174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feld 7"/>
            <p:cNvSpPr txBox="1"/>
            <p:nvPr/>
          </p:nvSpPr>
          <p:spPr>
            <a:xfrm>
              <a:off x="5976717" y="3887856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r>
                <a:rPr lang="de-DE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AS</a:t>
              </a:r>
            </a:p>
          </p:txBody>
        </p:sp>
        <p:sp>
          <p:nvSpPr>
            <p:cNvPr id="94" name="Textfeld 10"/>
            <p:cNvSpPr txBox="1"/>
            <p:nvPr/>
          </p:nvSpPr>
          <p:spPr>
            <a:xfrm>
              <a:off x="6006589" y="337155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5" name="Gerade Verbindung 9"/>
            <p:cNvCxnSpPr>
              <a:stCxn id="93" idx="0"/>
              <a:endCxn id="94" idx="2"/>
            </p:cNvCxnSpPr>
            <p:nvPr/>
          </p:nvCxnSpPr>
          <p:spPr>
            <a:xfrm flipV="1">
              <a:off x="6309879" y="3697503"/>
              <a:ext cx="5693" cy="1903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feld 10"/>
            <p:cNvSpPr txBox="1"/>
            <p:nvPr/>
          </p:nvSpPr>
          <p:spPr>
            <a:xfrm>
              <a:off x="6564308" y="2927321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ja-JP" altLang="de-DE" sz="2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∪</a:t>
              </a:r>
              <a:endParaRPr lang="de-DE" sz="200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endParaRPr>
            </a:p>
          </p:txBody>
        </p:sp>
        <p:cxnSp>
          <p:nvCxnSpPr>
            <p:cNvPr id="97" name="Gerade Verbindung 9"/>
            <p:cNvCxnSpPr>
              <a:stCxn id="96" idx="2"/>
              <a:endCxn id="94" idx="0"/>
            </p:cNvCxnSpPr>
            <p:nvPr/>
          </p:nvCxnSpPr>
          <p:spPr>
            <a:xfrm flipH="1">
              <a:off x="6315572" y="3253273"/>
              <a:ext cx="557719" cy="11827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feld 7"/>
            <p:cNvSpPr txBox="1"/>
            <p:nvPr/>
          </p:nvSpPr>
          <p:spPr>
            <a:xfrm>
              <a:off x="6537677" y="2474104"/>
              <a:ext cx="66632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T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1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99" name="Gerade Verbindung 9"/>
            <p:cNvCxnSpPr>
              <a:stCxn id="98" idx="2"/>
              <a:endCxn id="96" idx="0"/>
            </p:cNvCxnSpPr>
            <p:nvPr/>
          </p:nvCxnSpPr>
          <p:spPr>
            <a:xfrm>
              <a:off x="6870839" y="2800056"/>
              <a:ext cx="2452" cy="1272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 Verbindung 11"/>
            <p:cNvCxnSpPr>
              <a:stCxn id="84" idx="0"/>
              <a:endCxn id="96" idx="2"/>
            </p:cNvCxnSpPr>
            <p:nvPr/>
          </p:nvCxnSpPr>
          <p:spPr>
            <a:xfrm flipH="1" flipV="1">
              <a:off x="6873291" y="3253273"/>
              <a:ext cx="629047" cy="1085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03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Handling Overload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Back Pressure</a:t>
            </a:r>
          </a:p>
          <a:p>
            <a:pPr lvl="1"/>
            <a:r>
              <a:rPr lang="en-US" dirty="0"/>
              <a:t>Graceful handling of </a:t>
            </a:r>
            <a:br>
              <a:rPr lang="en-US" dirty="0"/>
            </a:br>
            <a:r>
              <a:rPr lang="en-US" dirty="0"/>
              <a:t>overload w/o data loss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Slow down sources</a:t>
            </a:r>
          </a:p>
          <a:p>
            <a:pPr lvl="1"/>
            <a:r>
              <a:rPr lang="en-US" dirty="0"/>
              <a:t>E.g., blocking queues</a:t>
            </a:r>
          </a:p>
          <a:p>
            <a:pPr lvl="1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Load Shedding</a:t>
            </a:r>
          </a:p>
          <a:p>
            <a:pPr lvl="1"/>
            <a:r>
              <a:rPr lang="en-US" dirty="0"/>
              <a:t>#1 </a:t>
            </a:r>
            <a:r>
              <a:rPr lang="en-US" b="1" dirty="0">
                <a:solidFill>
                  <a:srgbClr val="7889FB"/>
                </a:solidFill>
              </a:rPr>
              <a:t>Random-sampling</a:t>
            </a:r>
            <a:r>
              <a:rPr lang="en-US" dirty="0"/>
              <a:t>-based load shedding </a:t>
            </a:r>
          </a:p>
          <a:p>
            <a:pPr lvl="1"/>
            <a:r>
              <a:rPr lang="en-US" dirty="0"/>
              <a:t>#2 </a:t>
            </a:r>
            <a:r>
              <a:rPr lang="en-US" b="1" dirty="0">
                <a:solidFill>
                  <a:srgbClr val="7889FB"/>
                </a:solidFill>
              </a:rPr>
              <a:t>Relevance-based</a:t>
            </a:r>
            <a:r>
              <a:rPr lang="en-US" dirty="0"/>
              <a:t> load shedding</a:t>
            </a:r>
          </a:p>
          <a:p>
            <a:pPr lvl="1"/>
            <a:r>
              <a:rPr lang="en-US" dirty="0"/>
              <a:t>#3 </a:t>
            </a:r>
            <a:r>
              <a:rPr lang="en-US" b="1" dirty="0">
                <a:solidFill>
                  <a:srgbClr val="7889FB"/>
                </a:solidFill>
              </a:rPr>
              <a:t>Summary-based</a:t>
            </a:r>
            <a:r>
              <a:rPr lang="en-US" dirty="0"/>
              <a:t> load shedding (synopses)</a:t>
            </a:r>
          </a:p>
          <a:p>
            <a:pPr lvl="1"/>
            <a:r>
              <a:rPr lang="en-US" dirty="0"/>
              <a:t>Given SLA, select queries and shedding placement</a:t>
            </a:r>
            <a:br>
              <a:rPr lang="en-US" dirty="0"/>
            </a:br>
            <a:r>
              <a:rPr lang="en-US" dirty="0"/>
              <a:t>that minimize error and satisfy constraints</a:t>
            </a:r>
          </a:p>
          <a:p>
            <a:pPr lvl="1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Distributed Stream Processing</a:t>
            </a:r>
            <a:r>
              <a:rPr lang="en-US" dirty="0"/>
              <a:t> </a:t>
            </a:r>
            <a:r>
              <a:rPr lang="en-US" b="0" dirty="0"/>
              <a:t>(see course DIA)</a:t>
            </a:r>
          </a:p>
          <a:p>
            <a:pPr lvl="1"/>
            <a:r>
              <a:rPr lang="en-US" dirty="0"/>
              <a:t>Data flow partitioning (distribute the query)</a:t>
            </a:r>
          </a:p>
          <a:p>
            <a:pPr lvl="1"/>
            <a:r>
              <a:rPr lang="en-US" dirty="0"/>
              <a:t>Key range partitioning (distribute the data stream)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93671" y="1457495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908206" y="1520055"/>
            <a:ext cx="293277" cy="236705"/>
            <a:chOff x="5581337" y="3056661"/>
            <a:chExt cx="293277" cy="236705"/>
          </a:xfrm>
          <a:solidFill>
            <a:schemeClr val="bg1"/>
          </a:solidFill>
        </p:grpSpPr>
        <p:sp>
          <p:nvSpPr>
            <p:cNvPr id="7" name="Rectangle 6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1" name="Straight Arrow Connector 10"/>
          <p:cNvCxnSpPr>
            <a:stCxn id="7" idx="0"/>
            <a:endCxn id="5" idx="1"/>
          </p:cNvCxnSpPr>
          <p:nvPr/>
        </p:nvCxnSpPr>
        <p:spPr>
          <a:xfrm>
            <a:off x="6201483" y="1638408"/>
            <a:ext cx="292188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4" name="Rounded Rectangle 13"/>
          <p:cNvSpPr/>
          <p:nvPr/>
        </p:nvSpPr>
        <p:spPr>
          <a:xfrm>
            <a:off x="7764752" y="1463980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198743" y="1526540"/>
            <a:ext cx="293277" cy="236705"/>
            <a:chOff x="5581337" y="3056661"/>
            <a:chExt cx="293277" cy="236705"/>
          </a:xfrm>
        </p:grpSpPr>
        <p:sp>
          <p:nvSpPr>
            <p:cNvPr id="16" name="Rectangle 15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0" name="Straight Arrow Connector 19"/>
          <p:cNvCxnSpPr>
            <a:stCxn id="16" idx="0"/>
            <a:endCxn id="14" idx="1"/>
          </p:cNvCxnSpPr>
          <p:nvPr/>
        </p:nvCxnSpPr>
        <p:spPr>
          <a:xfrm>
            <a:off x="7492020" y="1644893"/>
            <a:ext cx="272732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1" name="Straight Arrow Connector 20"/>
          <p:cNvCxnSpPr>
            <a:stCxn id="5" idx="3"/>
            <a:endCxn id="19" idx="2"/>
          </p:cNvCxnSpPr>
          <p:nvPr/>
        </p:nvCxnSpPr>
        <p:spPr>
          <a:xfrm>
            <a:off x="6941143" y="1642161"/>
            <a:ext cx="257600" cy="273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24" name="Straight Arrow Connector 23"/>
          <p:cNvCxnSpPr>
            <a:stCxn id="14" idx="3"/>
          </p:cNvCxnSpPr>
          <p:nvPr/>
        </p:nvCxnSpPr>
        <p:spPr>
          <a:xfrm>
            <a:off x="8212224" y="1648646"/>
            <a:ext cx="241114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27" name="Rounded Rectangle 26"/>
          <p:cNvSpPr/>
          <p:nvPr/>
        </p:nvSpPr>
        <p:spPr>
          <a:xfrm>
            <a:off x="5187292" y="1454252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631011" y="1516812"/>
            <a:ext cx="293277" cy="236705"/>
            <a:chOff x="5581337" y="3056661"/>
            <a:chExt cx="293277" cy="236705"/>
          </a:xfrm>
        </p:grpSpPr>
        <p:sp>
          <p:nvSpPr>
            <p:cNvPr id="29" name="Rectangle 28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3" name="Straight Arrow Connector 32"/>
          <p:cNvCxnSpPr>
            <a:stCxn id="29" idx="0"/>
            <a:endCxn id="27" idx="1"/>
          </p:cNvCxnSpPr>
          <p:nvPr/>
        </p:nvCxnSpPr>
        <p:spPr>
          <a:xfrm>
            <a:off x="4924288" y="1635165"/>
            <a:ext cx="263004" cy="375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34" name="Straight Arrow Connector 33"/>
          <p:cNvCxnSpPr>
            <a:stCxn id="27" idx="3"/>
            <a:endCxn id="10" idx="2"/>
          </p:cNvCxnSpPr>
          <p:nvPr/>
        </p:nvCxnSpPr>
        <p:spPr>
          <a:xfrm flipV="1">
            <a:off x="5634764" y="1638408"/>
            <a:ext cx="273442" cy="51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4637806" y="1516811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38" name="Rectangle 37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753053" y="2232506"/>
            <a:ext cx="34765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Self-adjusting operator scheduling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Pipeline runs at rate of slowest op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684851" y="1833312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2ms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407282" y="1830068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9ms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090802" y="1826825"/>
            <a:ext cx="65175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3ms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720" y="3649875"/>
            <a:ext cx="559605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7" name="TextBox 46"/>
          <p:cNvSpPr txBox="1"/>
          <p:nvPr/>
        </p:nvSpPr>
        <p:spPr>
          <a:xfrm>
            <a:off x="6230667" y="3619653"/>
            <a:ext cx="202811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Nesime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Tatbul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Load Shedding in a Data Stream Manager.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5902314" y="1520928"/>
            <a:ext cx="293277" cy="236705"/>
            <a:chOff x="5581337" y="3056661"/>
            <a:chExt cx="293277" cy="236705"/>
          </a:xfrm>
          <a:solidFill>
            <a:schemeClr val="accent1"/>
          </a:solidFill>
        </p:grpSpPr>
        <p:sp>
          <p:nvSpPr>
            <p:cNvPr id="54" name="Rectangle 53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grp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812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(Event, System, Processing)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Event Time</a:t>
            </a:r>
          </a:p>
          <a:p>
            <a:pPr lvl="1"/>
            <a:r>
              <a:rPr lang="en-US" dirty="0"/>
              <a:t>Real time when the event/</a:t>
            </a:r>
            <a:br>
              <a:rPr lang="en-US" dirty="0"/>
            </a:br>
            <a:r>
              <a:rPr lang="en-US" dirty="0"/>
              <a:t>data item was created</a:t>
            </a:r>
          </a:p>
          <a:p>
            <a:r>
              <a:rPr lang="en-US" dirty="0"/>
              <a:t>Ingestion Time</a:t>
            </a:r>
          </a:p>
          <a:p>
            <a:pPr lvl="1"/>
            <a:r>
              <a:rPr lang="en-US" dirty="0"/>
              <a:t>System time when the</a:t>
            </a:r>
            <a:br>
              <a:rPr lang="en-US" dirty="0"/>
            </a:br>
            <a:r>
              <a:rPr lang="en-US" dirty="0"/>
              <a:t>data item was received</a:t>
            </a:r>
          </a:p>
          <a:p>
            <a:r>
              <a:rPr lang="en-US" dirty="0"/>
              <a:t>Processing Time</a:t>
            </a:r>
          </a:p>
          <a:p>
            <a:pPr lvl="1"/>
            <a:r>
              <a:rPr lang="en-US" dirty="0"/>
              <a:t>System time when the</a:t>
            </a:r>
            <a:br>
              <a:rPr lang="en-US" dirty="0"/>
            </a:br>
            <a:r>
              <a:rPr lang="en-US" dirty="0"/>
              <a:t>data item is processed</a:t>
            </a:r>
          </a:p>
          <a:p>
            <a:endParaRPr lang="en-US" dirty="0"/>
          </a:p>
          <a:p>
            <a:r>
              <a:rPr lang="en-US" dirty="0"/>
              <a:t>In Practice</a:t>
            </a:r>
          </a:p>
          <a:p>
            <a:pPr lvl="1"/>
            <a:r>
              <a:rPr lang="en-US" dirty="0"/>
              <a:t>Delayed and unordered data items</a:t>
            </a:r>
          </a:p>
          <a:p>
            <a:pPr lvl="1"/>
            <a:r>
              <a:rPr lang="en-US" dirty="0"/>
              <a:t>Use of heuristics (e.g., </a:t>
            </a:r>
            <a:r>
              <a:rPr lang="en-US" b="1" dirty="0">
                <a:solidFill>
                  <a:schemeClr val="accent1"/>
                </a:solidFill>
              </a:rPr>
              <a:t>water marks = delay threshold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Use of more complex triggers (</a:t>
            </a:r>
            <a:r>
              <a:rPr lang="en-US" b="1" dirty="0">
                <a:solidFill>
                  <a:schemeClr val="accent1"/>
                </a:solidFill>
              </a:rPr>
              <a:t>speculative and late results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86403" y="4309352"/>
            <a:ext cx="3287948" cy="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 flipV="1">
            <a:off x="5486403" y="1439691"/>
            <a:ext cx="0" cy="28696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284067" y="4319079"/>
            <a:ext cx="169261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Event Time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18310" y="2333063"/>
            <a:ext cx="120205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Processing Time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486403" y="1984443"/>
            <a:ext cx="2490277" cy="232491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5564221" y="3781806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700413" y="3370600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959818" y="3172806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316499" y="3033375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63453" y="2660482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796397" y="2268131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87709" y="1934146"/>
            <a:ext cx="184826" cy="177351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Arrow Connector 25"/>
          <p:cNvCxnSpPr>
            <a:endCxn id="25" idx="3"/>
          </p:cNvCxnSpPr>
          <p:nvPr/>
        </p:nvCxnSpPr>
        <p:spPr>
          <a:xfrm flipH="1">
            <a:off x="7172535" y="2022821"/>
            <a:ext cx="648503" cy="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7172535" y="1585608"/>
            <a:ext cx="6485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69675" y="1651556"/>
            <a:ext cx="7003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ideal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48F1FAD-8CA6-4581-8C75-53B10127E986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7080122" y="2111497"/>
            <a:ext cx="0" cy="631703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1226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Durability and Consistency Guarantees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At Most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“Send and forget”</a:t>
            </a:r>
            <a:r>
              <a:rPr lang="en-US" dirty="0"/>
              <a:t>, ensure data is never counted twice</a:t>
            </a:r>
          </a:p>
          <a:p>
            <a:pPr lvl="1"/>
            <a:r>
              <a:rPr lang="en-US" dirty="0"/>
              <a:t>Might cause data loss on failures</a:t>
            </a:r>
          </a:p>
          <a:p>
            <a:pPr lvl="1"/>
            <a:endParaRPr lang="en-US" sz="12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At Least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</a:t>
            </a:r>
            <a:r>
              <a:rPr lang="en-US" dirty="0"/>
              <a:t> or acknowledgements from receiver, </a:t>
            </a:r>
            <a:br>
              <a:rPr lang="en-US" dirty="0"/>
            </a:br>
            <a:r>
              <a:rPr lang="en-US" dirty="0"/>
              <a:t>replay stream from a checkpoint on failures</a:t>
            </a:r>
          </a:p>
          <a:p>
            <a:pPr lvl="1"/>
            <a:r>
              <a:rPr lang="en-US" dirty="0"/>
              <a:t>Might create incorrect state (processed multiple times)</a:t>
            </a:r>
          </a:p>
          <a:p>
            <a:pPr lvl="1"/>
            <a:endParaRPr lang="en-US" sz="12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Exactly Once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“Store and forward” w/ guarantees </a:t>
            </a:r>
            <a:r>
              <a:rPr lang="en-US" dirty="0"/>
              <a:t>regarding state updates and sent </a:t>
            </a:r>
            <a:r>
              <a:rPr lang="en-US" dirty="0" err="1"/>
              <a:t>msgs</a:t>
            </a:r>
            <a:endParaRPr lang="en-US" dirty="0"/>
          </a:p>
          <a:p>
            <a:pPr lvl="1"/>
            <a:r>
              <a:rPr lang="en-US" dirty="0"/>
              <a:t>Often via dedicated transaction mechanisms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362" y="5000254"/>
            <a:ext cx="541711" cy="652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7" t="14988" r="20439" b="15378"/>
          <a:stretch/>
        </p:blipFill>
        <p:spPr>
          <a:xfrm>
            <a:off x="7187123" y="5426148"/>
            <a:ext cx="780708" cy="676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088" y="5683124"/>
            <a:ext cx="1524585" cy="4550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9525" y="5673396"/>
            <a:ext cx="932414" cy="479612"/>
          </a:xfrm>
          <a:prstGeom prst="rect">
            <a:avLst/>
          </a:prstGeom>
        </p:spPr>
      </p:pic>
      <p:pic>
        <p:nvPicPr>
          <p:cNvPr id="10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51" y="5671810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2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Semantics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Windowing Approach</a:t>
            </a:r>
          </a:p>
          <a:p>
            <a:pPr lvl="1"/>
            <a:r>
              <a:rPr lang="en-US" dirty="0"/>
              <a:t>Many operations like joins/aggregation </a:t>
            </a:r>
            <a:r>
              <a:rPr lang="en-US" b="1" dirty="0">
                <a:solidFill>
                  <a:schemeClr val="accent1"/>
                </a:solidFill>
              </a:rPr>
              <a:t>undefined over unbounded streams</a:t>
            </a:r>
          </a:p>
          <a:p>
            <a:pPr lvl="1"/>
            <a:r>
              <a:rPr lang="en-US" dirty="0"/>
              <a:t>Compute operations over </a:t>
            </a:r>
            <a:r>
              <a:rPr lang="en-US" b="1" dirty="0">
                <a:solidFill>
                  <a:srgbClr val="7889FB"/>
                </a:solidFill>
              </a:rPr>
              <a:t>windows of time or elements</a:t>
            </a:r>
          </a:p>
          <a:p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Tumbling Window</a:t>
            </a:r>
          </a:p>
          <a:p>
            <a:pPr lvl="1"/>
            <a:r>
              <a:rPr lang="en-US" dirty="0"/>
              <a:t>Every data item is only</a:t>
            </a:r>
            <a:br>
              <a:rPr lang="en-US" dirty="0"/>
            </a:br>
            <a:r>
              <a:rPr lang="en-US" dirty="0"/>
              <a:t>part of a single window</a:t>
            </a:r>
          </a:p>
          <a:p>
            <a:pPr lvl="1"/>
            <a:r>
              <a:rPr lang="en-US" dirty="0"/>
              <a:t>Aka Jumping window</a:t>
            </a:r>
          </a:p>
          <a:p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Sliding Window</a:t>
            </a:r>
          </a:p>
          <a:p>
            <a:pPr lvl="1"/>
            <a:r>
              <a:rPr lang="en-US" dirty="0"/>
              <a:t>Time- or tuple-based </a:t>
            </a:r>
            <a:br>
              <a:rPr lang="en-US" dirty="0"/>
            </a:br>
            <a:r>
              <a:rPr lang="en-US" dirty="0"/>
              <a:t>sliding windows</a:t>
            </a:r>
          </a:p>
          <a:p>
            <a:pPr lvl="1"/>
            <a:r>
              <a:rPr lang="en-US" dirty="0"/>
              <a:t>Insert new and </a:t>
            </a:r>
            <a:br>
              <a:rPr lang="en-US" dirty="0"/>
            </a:br>
            <a:r>
              <a:rPr lang="en-US" dirty="0"/>
              <a:t>expire old data items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56692" y="2519464"/>
            <a:ext cx="3677056" cy="1601499"/>
            <a:chOff x="4556692" y="2519464"/>
            <a:chExt cx="3677056" cy="1601499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722063" y="3630496"/>
              <a:ext cx="3511685" cy="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8" name="Rectangle 7"/>
            <p:cNvSpPr/>
            <p:nvPr/>
          </p:nvSpPr>
          <p:spPr>
            <a:xfrm>
              <a:off x="4864709" y="2869658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928687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149181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594162" y="307281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125942" y="306956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6502080" y="307605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936583" y="3072810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351634" y="306956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572125" y="307605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53690" y="2866415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42670" y="287289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864709" y="3540867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834234" y="3537624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823213" y="3544109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556692" y="3748390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12:05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26217" y="3745145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12:07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95740" y="3751631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12:09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06862" y="2519464"/>
              <a:ext cx="154257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size = 2min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53449" y="4355069"/>
            <a:ext cx="3793608" cy="1717916"/>
            <a:chOff x="4553449" y="4355069"/>
            <a:chExt cx="3793608" cy="1717916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4718820" y="5582518"/>
              <a:ext cx="3511685" cy="1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27" name="Rectangle 26"/>
            <p:cNvSpPr/>
            <p:nvPr/>
          </p:nvSpPr>
          <p:spPr>
            <a:xfrm>
              <a:off x="4861466" y="465630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925444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145938" y="5031319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590919" y="5024834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112971" y="502159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498837" y="502807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933340" y="502483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7358118" y="503131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7568882" y="5028073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850447" y="475034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39427" y="4824921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861466" y="5492889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5830991" y="5489646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819970" y="5496131"/>
              <a:ext cx="0" cy="20428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4553449" y="5700412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12:05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522974" y="5697167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12:07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92497" y="5703653"/>
              <a:ext cx="6314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12:09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360962" y="4704946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323860" y="4786010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303114" y="4860589"/>
              <a:ext cx="959511" cy="58366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042485" y="4355069"/>
              <a:ext cx="230457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size = 2min, step = 1min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092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Streaming Example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7396" y="1410805"/>
            <a:ext cx="833660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create spark context w/ batch interval 1s</a:t>
            </a:r>
          </a:p>
          <a:p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sc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new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JavaStreamingContext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Durations.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seconds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  <a:endParaRPr lang="en-US" sz="1600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2975" y="687308"/>
            <a:ext cx="286735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://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spark.apache.org/docs/latest/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streaming-programming-guide.html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154" y="2000948"/>
            <a:ext cx="833660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create </a:t>
            </a:r>
            <a:r>
              <a:rPr lang="en-US" sz="16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DStream</a:t>
            </a:r>
            <a:r>
              <a:rPr lang="en-US" sz="1600" b="1" dirty="0" smtClean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listening on socket (</a:t>
            </a:r>
            <a:r>
              <a:rPr lang="en-US" sz="16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ip</a:t>
            </a:r>
            <a:r>
              <a:rPr lang="en-US" sz="1600" b="1" dirty="0" smtClean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 port)</a:t>
            </a:r>
          </a:p>
          <a:p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lines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=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sc.</a:t>
            </a:r>
            <a:r>
              <a:rPr lang="en-US" sz="1600" b="1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socketTextStream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("localhost", 9999);</a:t>
            </a:r>
            <a:endParaRPr lang="en-US" sz="1600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911" y="2630002"/>
            <a:ext cx="8336604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traditional word count example on </a:t>
            </a:r>
            <a:r>
              <a:rPr lang="en-US" sz="1600" b="1" dirty="0" err="1" smtClean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Dstream</a:t>
            </a:r>
            <a:r>
              <a:rPr lang="en-US" sz="1600" b="1" dirty="0" smtClean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batches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JavaPairDStream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&lt;String, Integer&gt;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wordCounts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lines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flatMap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 -&gt;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Arrays.asList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x.split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(" ")).iterator())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mapToPair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(s -&gt; new Tuple2&lt;&gt;(s, 1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))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reduceByKey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((i1, i2) -&gt; i1 + i2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wordCounts.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print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();</a:t>
            </a:r>
            <a:endParaRPr lang="en-US" sz="1600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7668" y="4290194"/>
            <a:ext cx="8336604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extended word count example on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Dstream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windows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JavaPairDStream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&lt;String, Integer&gt; wordCounts2 = lines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flatMap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 -&gt;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Arrays.asList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x.split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(" ")).iterator())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mapToPair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(s -&gt; new Tuple2&lt;&gt;(s, 1))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reduceByKeyAndWindow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((i1, i2) -&gt; i1 + i2, </a:t>
            </a:r>
            <a:endParaRPr lang="en-US" sz="1600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Durations.</a:t>
            </a:r>
            <a:r>
              <a:rPr lang="en-US" sz="1600" b="1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seconds</a:t>
            </a:r>
            <a:r>
              <a:rPr lang="en-US" sz="16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(30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 smtClean="0">
                <a:latin typeface="Consolas" panose="020B0609020204030204" pitchFamily="49" charset="0"/>
                <a:cs typeface="Calibri" panose="020F0502020204030204" pitchFamily="34" charset="0"/>
              </a:rPr>
              <a:t>Durations.</a:t>
            </a:r>
            <a:r>
              <a:rPr lang="en-US" sz="1600" b="1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seconds</a:t>
            </a:r>
            <a:r>
              <a:rPr lang="en-US" sz="16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(10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  <a:endParaRPr lang="en-US" sz="1600" dirty="0" smtClean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54095" y="5859854"/>
            <a:ext cx="17996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Window Length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09232" y="5856612"/>
            <a:ext cx="17996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Sliding Interval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7208196" y="2714017"/>
            <a:ext cx="252920" cy="1475917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7204952" y="4383934"/>
            <a:ext cx="252920" cy="1475917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45940" y="3142033"/>
            <a:ext cx="10894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Tumbling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1s Window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97950" y="4792494"/>
            <a:ext cx="11984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Sliding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30s Window</a:t>
            </a:r>
          </a:p>
        </p:txBody>
      </p:sp>
    </p:spTree>
    <p:extLst>
      <p:ext uri="{BB962C8B-B14F-4D97-AF65-F5344CB8AC3E}">
        <p14:creationId xmlns:p14="http://schemas.microsoft.com/office/powerpoint/2010/main" val="340989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6" grpId="0" animBg="1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Joins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Stream Join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Tumbling window: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use classic join methods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Sliding window</a:t>
            </a:r>
            <a:r>
              <a:rPr lang="en-US" dirty="0"/>
              <a:t> (symmetric </a:t>
            </a:r>
            <a:br>
              <a:rPr lang="en-US" dirty="0"/>
            </a:br>
            <a:r>
              <a:rPr lang="en-US" dirty="0"/>
              <a:t>for both R and S) </a:t>
            </a:r>
          </a:p>
          <a:p>
            <a:pPr lvl="2"/>
            <a:r>
              <a:rPr lang="en-US" dirty="0"/>
              <a:t>Applies to arbitrary join </a:t>
            </a:r>
            <a:r>
              <a:rPr lang="en-US" dirty="0" err="1"/>
              <a:t>pred</a:t>
            </a:r>
            <a:endParaRPr lang="en-US" dirty="0"/>
          </a:p>
          <a:p>
            <a:pPr lvl="2"/>
            <a:r>
              <a:rPr lang="en-US" dirty="0"/>
              <a:t>See </a:t>
            </a:r>
            <a:r>
              <a:rPr lang="en-US" b="1" dirty="0">
                <a:solidFill>
                  <a:srgbClr val="7889FB"/>
                </a:solidFill>
              </a:rPr>
              <a:t>08 Query Processing (NLJ)</a:t>
            </a:r>
          </a:p>
          <a:p>
            <a:pPr lvl="1"/>
            <a:endParaRPr lang="en-US" sz="700" dirty="0"/>
          </a:p>
          <a:p>
            <a:r>
              <a:rPr lang="en-US" dirty="0"/>
              <a:t>Excursus: How Soccer Players </a:t>
            </a:r>
            <a:br>
              <a:rPr lang="en-US" dirty="0"/>
            </a:br>
            <a:r>
              <a:rPr lang="en-US" dirty="0"/>
              <a:t>Would do Stream Joins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Handshake-join</a:t>
            </a:r>
            <a:r>
              <a:rPr lang="en-US" dirty="0"/>
              <a:t> w/ 2-phase forwarding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6"/>
          <a:stretch/>
        </p:blipFill>
        <p:spPr>
          <a:xfrm>
            <a:off x="6384902" y="3816360"/>
            <a:ext cx="2533052" cy="12840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8113" y="1361871"/>
            <a:ext cx="4036977" cy="20313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For each new r in R: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1.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Scan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window of stream S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to find match tuples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2.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Insert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new r into window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of stream R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3.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Invalidate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expired tuples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in window of stream R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741" y="5379536"/>
            <a:ext cx="55821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778229" y="5360080"/>
            <a:ext cx="245137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[Jens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Teubner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René Müller: How soccer players would do stream joins.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228" y="4756825"/>
            <a:ext cx="4576675" cy="144907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1264595" y="5656927"/>
            <a:ext cx="4056435" cy="2"/>
          </a:xfrm>
          <a:prstGeom prst="straightConnector1">
            <a:avLst/>
          </a:prstGeom>
          <a:noFill/>
          <a:ln w="2540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>
            <a:off x="1378083" y="5090684"/>
            <a:ext cx="4040224" cy="0"/>
          </a:xfrm>
          <a:prstGeom prst="straightConnector1">
            <a:avLst/>
          </a:prstGeom>
          <a:noFill/>
          <a:ln w="25400" cap="sq" cmpd="sng" algn="ctr">
            <a:solidFill>
              <a:schemeClr val="accent1"/>
            </a:solidFill>
            <a:prstDash val="solid"/>
            <a:round/>
            <a:headEnd type="none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5868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Joins,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Double-Pipelined Hash Join</a:t>
            </a:r>
          </a:p>
          <a:p>
            <a:pPr lvl="1"/>
            <a:r>
              <a:rPr lang="en-US" dirty="0"/>
              <a:t>Join of bounded streams (or unbounded w/ invalidation)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Equi</a:t>
            </a:r>
            <a:r>
              <a:rPr lang="en-US" b="1" dirty="0">
                <a:solidFill>
                  <a:schemeClr val="accent1"/>
                </a:solidFill>
              </a:rPr>
              <a:t> join predicate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symmetric and non-blocking</a:t>
            </a:r>
          </a:p>
          <a:p>
            <a:pPr lvl="1"/>
            <a:r>
              <a:rPr lang="en-US" dirty="0"/>
              <a:t>For every incoming tuple (e.g. left): probe (right)+emit, and build (left)</a:t>
            </a:r>
            <a:endParaRPr lang="en-US" b="1" dirty="0">
              <a:solidFill>
                <a:srgbClr val="7889FB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5" name="Textfeld 5"/>
          <p:cNvSpPr txBox="1"/>
          <p:nvPr/>
        </p:nvSpPr>
        <p:spPr>
          <a:xfrm>
            <a:off x="3885895" y="3152787"/>
            <a:ext cx="14959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0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⋈</a:t>
            </a:r>
            <a:r>
              <a:rPr lang="de-DE" sz="2000" b="0" baseline="-25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RID=SID</a:t>
            </a:r>
          </a:p>
        </p:txBody>
      </p:sp>
      <p:graphicFrame>
        <p:nvGraphicFramePr>
          <p:cNvPr id="6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298346"/>
              </p:ext>
            </p:extLst>
          </p:nvPr>
        </p:nvGraphicFramePr>
        <p:xfrm>
          <a:off x="3099239" y="3188942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4328809" y="2850202"/>
            <a:ext cx="0" cy="41829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8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33803"/>
              </p:ext>
            </p:extLst>
          </p:nvPr>
        </p:nvGraphicFramePr>
        <p:xfrm>
          <a:off x="5304178" y="3195425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3200400" y="3810219"/>
            <a:ext cx="969522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13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819193"/>
              </p:ext>
            </p:extLst>
          </p:nvPr>
        </p:nvGraphicFramePr>
        <p:xfrm>
          <a:off x="1802215" y="4445250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569012"/>
              </p:ext>
            </p:extLst>
          </p:nvPr>
        </p:nvGraphicFramePr>
        <p:xfrm>
          <a:off x="1798972" y="4850567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131976"/>
              </p:ext>
            </p:extLst>
          </p:nvPr>
        </p:nvGraphicFramePr>
        <p:xfrm>
          <a:off x="1795728" y="5246159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153962"/>
              </p:ext>
            </p:extLst>
          </p:nvPr>
        </p:nvGraphicFramePr>
        <p:xfrm>
          <a:off x="1792485" y="5661207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gh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flipH="1" flipV="1">
            <a:off x="5020152" y="3810219"/>
            <a:ext cx="923448" cy="2216748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graphicFrame>
        <p:nvGraphicFramePr>
          <p:cNvPr id="2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604520"/>
              </p:ext>
            </p:extLst>
          </p:nvPr>
        </p:nvGraphicFramePr>
        <p:xfrm>
          <a:off x="6127792" y="4451735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zy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13603"/>
              </p:ext>
            </p:extLst>
          </p:nvPr>
        </p:nvGraphicFramePr>
        <p:xfrm>
          <a:off x="6124549" y="4857052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xw</a:t>
                      </a:r>
                      <a:endParaRPr lang="en-US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413999"/>
              </p:ext>
            </p:extLst>
          </p:nvPr>
        </p:nvGraphicFramePr>
        <p:xfrm>
          <a:off x="6121305" y="5252644"/>
          <a:ext cx="1223086" cy="365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1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1543">
                  <a:extLst>
                    <a:ext uri="{9D8B030D-6E8A-4147-A177-3AD203B41FA5}">
                      <a16:colId xmlns:a16="http://schemas.microsoft.com/office/drawing/2014/main" val="761799016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u="sng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u="sng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6792"/>
              </p:ext>
            </p:extLst>
          </p:nvPr>
        </p:nvGraphicFramePr>
        <p:xfrm>
          <a:off x="3096637" y="3185697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659070"/>
              </p:ext>
            </p:extLst>
          </p:nvPr>
        </p:nvGraphicFramePr>
        <p:xfrm>
          <a:off x="3093388" y="3182456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664614"/>
              </p:ext>
            </p:extLst>
          </p:nvPr>
        </p:nvGraphicFramePr>
        <p:xfrm>
          <a:off x="5302926" y="3192182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513064"/>
              </p:ext>
            </p:extLst>
          </p:nvPr>
        </p:nvGraphicFramePr>
        <p:xfrm>
          <a:off x="5307407" y="3190936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442272" y="5446548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78725" y="5453032"/>
            <a:ext cx="8411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30629" y="4871968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abxw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168" y="5248105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1(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efxw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03470" y="5663154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ghzy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741" y="758249"/>
            <a:ext cx="558213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8" name="TextBox 37"/>
          <p:cNvSpPr txBox="1"/>
          <p:nvPr/>
        </p:nvSpPr>
        <p:spPr>
          <a:xfrm>
            <a:off x="5170982" y="631467"/>
            <a:ext cx="306877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[Zachary G. Ives, Daniela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Florescu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 Friedman,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Y. Levy, Daniel S. Weld: An Adaptive Query Execution System for Data Integration.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27387" y="5248105"/>
            <a:ext cx="1381328" cy="3657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emit 7(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ghvu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graphicFrame>
        <p:nvGraphicFramePr>
          <p:cNvPr id="3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670933"/>
              </p:ext>
            </p:extLst>
          </p:nvPr>
        </p:nvGraphicFramePr>
        <p:xfrm>
          <a:off x="5313891" y="3187690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S,SID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49721"/>
              </p:ext>
            </p:extLst>
          </p:nvPr>
        </p:nvGraphicFramePr>
        <p:xfrm>
          <a:off x="3100854" y="3195425"/>
          <a:ext cx="786656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1, 2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1" name="Tabel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359155"/>
              </p:ext>
            </p:extLst>
          </p:nvPr>
        </p:nvGraphicFramePr>
        <p:xfrm>
          <a:off x="2900814" y="3187184"/>
          <a:ext cx="97845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46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R,RID</a:t>
                      </a:r>
                      <a:endParaRPr lang="en-US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1,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2, 7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15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Example Twitter Heron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Heavy use of Apache Storm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at Twitter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Issues: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debugging</a:t>
            </a:r>
            <a:r>
              <a:rPr lang="en-US" dirty="0"/>
              <a:t>,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performance</a:t>
            </a:r>
            <a:r>
              <a:rPr lang="en-US" dirty="0"/>
              <a:t>, shared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cluster resources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back pressure mechanism </a:t>
            </a:r>
          </a:p>
          <a:p>
            <a:pPr lvl="1"/>
            <a:endParaRPr lang="en-US" sz="1400" dirty="0"/>
          </a:p>
          <a:p>
            <a:r>
              <a:rPr lang="en-US" dirty="0">
                <a:solidFill>
                  <a:schemeClr val="accent1"/>
                </a:solidFill>
              </a:rPr>
              <a:t>Twitter Heron</a:t>
            </a:r>
          </a:p>
          <a:p>
            <a:pPr lvl="1"/>
            <a:r>
              <a:rPr lang="en-US" dirty="0"/>
              <a:t>API-compatible distributed streaming engine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De-facto streaming engine at Twitter </a:t>
            </a:r>
            <a:r>
              <a:rPr lang="en-US" dirty="0"/>
              <a:t>since 2014</a:t>
            </a:r>
          </a:p>
          <a:p>
            <a:pPr lvl="1"/>
            <a:endParaRPr lang="en-US" sz="1400" dirty="0"/>
          </a:p>
          <a:p>
            <a:r>
              <a:rPr lang="en-US" dirty="0" err="1">
                <a:solidFill>
                  <a:schemeClr val="accent1"/>
                </a:solidFill>
              </a:rPr>
              <a:t>Dhalion</a:t>
            </a:r>
            <a:r>
              <a:rPr lang="en-US" dirty="0"/>
              <a:t> (Heron Extension)</a:t>
            </a:r>
          </a:p>
          <a:p>
            <a:pPr lvl="1"/>
            <a:r>
              <a:rPr lang="en-US" dirty="0"/>
              <a:t>Automatically reconfigure Heron topologies </a:t>
            </a:r>
            <a:br>
              <a:rPr lang="en-US" dirty="0"/>
            </a:br>
            <a:r>
              <a:rPr lang="en-US" dirty="0"/>
              <a:t>to meet throughput SLO</a:t>
            </a:r>
          </a:p>
          <a:p>
            <a:pPr lvl="1"/>
            <a:endParaRPr lang="en-US" sz="1400" dirty="0"/>
          </a:p>
          <a:p>
            <a:r>
              <a:rPr lang="en-US" dirty="0"/>
              <a:t>Now back pressure implemented in Apache Storm 2.0 (May 2019)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952" y="1413838"/>
            <a:ext cx="4423002" cy="2267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4952" y="1984440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per 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29847" y="1990923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Cluster Size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5832" y="1987681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Topologies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1814" y="1984437"/>
            <a:ext cx="10498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Msgs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day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15850" y="1050588"/>
            <a:ext cx="2191967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Karthik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Ramasamy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886" y="3988139"/>
            <a:ext cx="560068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7886" y="5113720"/>
            <a:ext cx="560068" cy="72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498078" y="3851629"/>
            <a:ext cx="170185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[Sanjeev Kulkarni et al: Twitter Heron: Stream Processing at Scale.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89033" y="4996666"/>
            <a:ext cx="211090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Avrilia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Floratou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Dhalion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Self-Regulating Stream Processing in Heron.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5183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Q&amp;A</a:t>
            </a:r>
            <a:r>
              <a:rPr lang="en-US" dirty="0" smtClean="0"/>
              <a:t> and Exam </a:t>
            </a:r>
            <a:r>
              <a:rPr lang="en-US" dirty="0"/>
              <a:t>Preparation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Basic focus:</a:t>
            </a:r>
            <a:r>
              <a:rPr lang="en-US" dirty="0"/>
              <a:t> fundamental concepts and </a:t>
            </a:r>
            <a:br>
              <a:rPr lang="en-US" dirty="0"/>
            </a:br>
            <a:r>
              <a:rPr lang="en-US" dirty="0"/>
              <a:t>ability to apply learned techniques to given problems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Optional attendance (independent of COVID)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Virtual lectures</a:t>
            </a:r>
            <a:r>
              <a:rPr lang="en-US" dirty="0">
                <a:solidFill>
                  <a:schemeClr val="tx1"/>
                </a:solidFill>
              </a:rPr>
              <a:t> (recorded) until end of </a:t>
            </a:r>
            <a:r>
              <a:rPr lang="en-US" dirty="0" smtClean="0">
                <a:solidFill>
                  <a:schemeClr val="tx1"/>
                </a:solidFill>
              </a:rPr>
              <a:t>semester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hlinkClick r:id="rId2"/>
              </a:rPr>
              <a:t>https://tugraz.webex.com/meet/m.boehm</a:t>
            </a:r>
            <a:endParaRPr lang="en-US" dirty="0"/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Exercise Submissions </a:t>
            </a: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Exercise </a:t>
            </a:r>
            <a:r>
              <a:rPr lang="en-US" b="1" dirty="0">
                <a:solidFill>
                  <a:schemeClr val="accent1"/>
                </a:solidFill>
              </a:rPr>
              <a:t>3: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in progress of being graded (target Jan 16)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Exercise 4:</a:t>
            </a:r>
            <a:r>
              <a:rPr lang="en-US" dirty="0">
                <a:solidFill>
                  <a:schemeClr val="tx1"/>
                </a:solidFill>
              </a:rPr>
              <a:t> extra credit, </a:t>
            </a:r>
            <a:r>
              <a:rPr lang="en-US" b="1" dirty="0" smtClean="0">
                <a:solidFill>
                  <a:schemeClr val="accent1"/>
                </a:solidFill>
              </a:rPr>
              <a:t>due Jan 18</a:t>
            </a:r>
            <a:r>
              <a:rPr lang="en-US" dirty="0" smtClean="0">
                <a:solidFill>
                  <a:schemeClr val="tx1"/>
                </a:solidFill>
              </a:rPr>
              <a:t> + 7 late days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Course Evaluation and Exam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Evaluation period: </a:t>
            </a:r>
            <a:r>
              <a:rPr lang="en-US" b="1" dirty="0">
                <a:solidFill>
                  <a:schemeClr val="accent1"/>
                </a:solidFill>
              </a:rPr>
              <a:t>Jan 01 – Feb </a:t>
            </a:r>
            <a:r>
              <a:rPr lang="en-US" b="1" dirty="0" smtClean="0">
                <a:solidFill>
                  <a:schemeClr val="accent1"/>
                </a:solidFill>
              </a:rPr>
              <a:t>15</a:t>
            </a:r>
            <a:br>
              <a:rPr lang="en-US" b="1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(thanks for the nomination for price of excellent teaching)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Exam </a:t>
            </a:r>
            <a:r>
              <a:rPr lang="en-US" dirty="0">
                <a:solidFill>
                  <a:schemeClr val="tx1"/>
                </a:solidFill>
              </a:rPr>
              <a:t>dates: </a:t>
            </a:r>
            <a:r>
              <a:rPr lang="en-US" b="1" dirty="0">
                <a:solidFill>
                  <a:schemeClr val="accent1"/>
                </a:solidFill>
              </a:rPr>
              <a:t>Feb 04, 12.30pm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accent1"/>
                </a:solidFill>
              </a:rPr>
              <a:t>Feb 04, 5.30pm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(90+min written exam, start 10 late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537397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2155445"/>
            <a:ext cx="1326503" cy="468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6160" y="3405984"/>
            <a:ext cx="10751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2254" y="5012884"/>
            <a:ext cx="663161" cy="397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56699" y="2329641"/>
            <a:ext cx="9338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Status: RED</a:t>
            </a:r>
          </a:p>
        </p:txBody>
      </p:sp>
    </p:spTree>
    <p:extLst>
      <p:ext uri="{BB962C8B-B14F-4D97-AF65-F5344CB8AC3E}">
        <p14:creationId xmlns:p14="http://schemas.microsoft.com/office/powerpoint/2010/main" val="218677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Logistics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Timing/Logistics</a:t>
            </a:r>
            <a:endParaRPr lang="en-US" dirty="0"/>
          </a:p>
          <a:p>
            <a:pPr lvl="1"/>
            <a:r>
              <a:rPr lang="en-US" dirty="0"/>
              <a:t>[COVID-19</a:t>
            </a:r>
            <a:r>
              <a:rPr lang="en-US" dirty="0" smtClean="0"/>
              <a:t>]: Procedure </a:t>
            </a:r>
            <a:r>
              <a:rPr lang="en-US" dirty="0"/>
              <a:t>and </a:t>
            </a:r>
            <a:r>
              <a:rPr lang="en-US" dirty="0" smtClean="0"/>
              <a:t>behavioral </a:t>
            </a:r>
            <a:r>
              <a:rPr lang="en-US" dirty="0"/>
              <a:t>guide for on-campus exams (students</a:t>
            </a:r>
            <a:r>
              <a:rPr lang="en-US" dirty="0" smtClean="0"/>
              <a:t>) </a:t>
            </a:r>
            <a:r>
              <a:rPr lang="en-US" dirty="0" smtClean="0">
                <a:hlinkClick r:id="rId3"/>
              </a:rPr>
              <a:t>https://www.youtube.com/watch?v=dE4xoCjONRM&amp;feature=youtu.be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Exam </a:t>
            </a:r>
            <a:r>
              <a:rPr lang="en-US" dirty="0"/>
              <a:t>starts 10min after official start</a:t>
            </a:r>
          </a:p>
          <a:p>
            <a:pPr lvl="1"/>
            <a:r>
              <a:rPr lang="en-US" dirty="0"/>
              <a:t>90min working time (plenty of time to think about answers)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Write into the worksheet if possible</a:t>
            </a:r>
            <a:r>
              <a:rPr lang="en-US" dirty="0">
                <a:solidFill>
                  <a:schemeClr val="tx1"/>
                </a:solidFill>
              </a:rPr>
              <a:t>, additional paper allowed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Leave early if ready (usually starting after 45min)</a:t>
            </a:r>
            <a:endParaRPr lang="en-US" dirty="0"/>
          </a:p>
          <a:p>
            <a:pPr lvl="1"/>
            <a:r>
              <a:rPr lang="en-US" dirty="0"/>
              <a:t>Grading </a:t>
            </a:r>
            <a:r>
              <a:rPr lang="en-US" dirty="0" smtClean="0"/>
              <a:t>for </a:t>
            </a:r>
            <a:r>
              <a:rPr lang="en-US" dirty="0" smtClean="0"/>
              <a:t>Feb 04 </a:t>
            </a:r>
            <a:r>
              <a:rPr lang="en-US" dirty="0" smtClean="0"/>
              <a:t>will happen early </a:t>
            </a:r>
            <a:r>
              <a:rPr lang="en-US" dirty="0" smtClean="0"/>
              <a:t>February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Covered Content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Must-have: </a:t>
            </a:r>
            <a:r>
              <a:rPr lang="en-US" dirty="0"/>
              <a:t>Data modeling/normalization, SQL query processing</a:t>
            </a:r>
          </a:p>
          <a:p>
            <a:pPr lvl="1"/>
            <a:r>
              <a:rPr lang="en-US" dirty="0"/>
              <a:t>Relational algebra, physical design, query and transaction processing</a:t>
            </a:r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DM only:</a:t>
            </a:r>
            <a:r>
              <a:rPr lang="en-US" dirty="0" smtClean="0"/>
              <a:t> NoSQL</a:t>
            </a:r>
            <a:r>
              <a:rPr lang="en-US" dirty="0"/>
              <a:t>, distributed storage and computation, </a:t>
            </a:r>
            <a:r>
              <a:rPr lang="en-US" dirty="0" smtClean="0"/>
              <a:t>streaming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</p:txBody>
      </p:sp>
    </p:spTree>
    <p:extLst>
      <p:ext uri="{BB962C8B-B14F-4D97-AF65-F5344CB8AC3E}">
        <p14:creationId xmlns:p14="http://schemas.microsoft.com/office/powerpoint/2010/main" val="191219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 </a:t>
            </a:r>
            <a:r>
              <a:rPr lang="en-US" dirty="0" smtClean="0"/>
              <a:t>Logistics,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Past </a:t>
            </a:r>
            <a:r>
              <a:rPr lang="en-US" dirty="0" smtClean="0"/>
              <a:t>Exams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mboehm7.github.io/teaching/ss21_dbs/index.htm</a:t>
            </a:r>
            <a:r>
              <a:rPr lang="en-US" dirty="0" smtClean="0"/>
              <a:t> (3+3)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mboehm7.github.io/teaching/ws2021_dbs/index.htm3</a:t>
            </a:r>
            <a:r>
              <a:rPr lang="en-US" dirty="0" smtClean="0"/>
              <a:t> (2+2)</a:t>
            </a:r>
            <a:endParaRPr lang="en-US" dirty="0">
              <a:hlinkClick r:id="rId4"/>
            </a:endParaRPr>
          </a:p>
          <a:p>
            <a:pPr lvl="1"/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://mboehm7.github.io/teaching/ss20_dbs/index.htm</a:t>
            </a:r>
            <a:r>
              <a:rPr lang="en-US" dirty="0"/>
              <a:t> (3+3)</a:t>
            </a:r>
            <a:endParaRPr lang="en-US" dirty="0">
              <a:hlinkClick r:id="rId4"/>
            </a:endParaRPr>
          </a:p>
          <a:p>
            <a:pPr lvl="1"/>
            <a:r>
              <a:rPr lang="en-US" dirty="0">
                <a:hlinkClick r:id="rId4"/>
              </a:rPr>
              <a:t>https://mboehm7.github.io/teaching/ws1920_dbs/index.htm</a:t>
            </a:r>
            <a:r>
              <a:rPr lang="en-US" dirty="0"/>
              <a:t> (3+3)</a:t>
            </a:r>
          </a:p>
          <a:p>
            <a:pPr lvl="1"/>
            <a:r>
              <a:rPr lang="en-US" dirty="0">
                <a:hlinkClick r:id="rId5"/>
              </a:rPr>
              <a:t>https://mboehm7.github.io/teaching/ss19_dbs/index.htm</a:t>
            </a:r>
            <a:r>
              <a:rPr lang="en-US" dirty="0"/>
              <a:t> (3+3)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 Preparation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Data Modeling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1a: Specify the cardinalities in </a:t>
            </a:r>
            <a:r>
              <a:rPr lang="en-US" dirty="0">
                <a:solidFill>
                  <a:schemeClr val="accent1"/>
                </a:solidFill>
              </a:rPr>
              <a:t>Modified Chen </a:t>
            </a:r>
            <a:r>
              <a:rPr lang="en-US" dirty="0"/>
              <a:t>notation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8 Points</a:t>
            </a:r>
            <a:r>
              <a:rPr lang="en-US" b="0" dirty="0"/>
              <a:t>)</a:t>
            </a:r>
          </a:p>
          <a:p>
            <a:pPr lvl="1"/>
            <a:r>
              <a:rPr lang="en-US" b="0" dirty="0"/>
              <a:t>A hospital employs at least 4 nurses and has at least 8 patient rooms.</a:t>
            </a:r>
          </a:p>
          <a:p>
            <a:pPr lvl="1"/>
            <a:r>
              <a:rPr lang="en-US" b="0" dirty="0"/>
              <a:t>A nurse works in exactly one hospital and treats up to 16 patients.</a:t>
            </a:r>
          </a:p>
          <a:p>
            <a:pPr lvl="1"/>
            <a:r>
              <a:rPr lang="en-US" b="0" dirty="0"/>
              <a:t>A patient is treated by at least one but potentially many nurses.</a:t>
            </a:r>
          </a:p>
          <a:p>
            <a:pPr lvl="1"/>
            <a:r>
              <a:rPr lang="en-US" b="0" dirty="0"/>
              <a:t>Every patient has a room, a rooms belongs to exactly one hospital, and rooms are never shared by multiple patients.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52" y="3346017"/>
            <a:ext cx="5640729" cy="292579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342075" y="3818488"/>
            <a:ext cx="3807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76955" y="3815246"/>
            <a:ext cx="3807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21564" y="4901504"/>
            <a:ext cx="3807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618320" y="4353512"/>
            <a:ext cx="3807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26128" y="4907988"/>
            <a:ext cx="3807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622884" y="4359996"/>
            <a:ext cx="3807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48560" y="5128481"/>
            <a:ext cx="3807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83440" y="5125239"/>
            <a:ext cx="3807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971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4" grpId="0"/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Data Modeling,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1b: Specify the cardinalities in </a:t>
            </a:r>
            <a:r>
              <a:rPr lang="en-US" dirty="0">
                <a:solidFill>
                  <a:schemeClr val="accent1"/>
                </a:solidFill>
              </a:rPr>
              <a:t>(min, max) </a:t>
            </a:r>
            <a:r>
              <a:rPr lang="en-US" dirty="0"/>
              <a:t>notation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4 Points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A hospital employs at least 4 nurses and has at least 8 patient rooms.</a:t>
            </a:r>
          </a:p>
          <a:p>
            <a:pPr lvl="1"/>
            <a:r>
              <a:rPr lang="en-US" dirty="0"/>
              <a:t>A nurse works in exactly one hospital and treats up to 16 patients.</a:t>
            </a:r>
          </a:p>
          <a:p>
            <a:pPr lvl="1"/>
            <a:r>
              <a:rPr lang="en-US" dirty="0"/>
              <a:t>A patient is treated by at least one but potentially many nurses.</a:t>
            </a:r>
          </a:p>
          <a:p>
            <a:pPr lvl="1"/>
            <a:r>
              <a:rPr lang="en-US" dirty="0"/>
              <a:t>Every patient has a room, a rooms belongs to exactly one hospital, and rooms are never shared by multiple patients.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152" y="3346017"/>
            <a:ext cx="5640729" cy="2925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5855" y="3818488"/>
            <a:ext cx="6131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(1,1)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4760" y="3815246"/>
            <a:ext cx="5067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(4,*)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4640" y="4901504"/>
            <a:ext cx="696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(1,1)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34640" y="4353512"/>
            <a:ext cx="69359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(8,*)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6672" y="4907988"/>
            <a:ext cx="6598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(1,*)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22884" y="4359996"/>
            <a:ext cx="66313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(0,16)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32340" y="5138209"/>
            <a:ext cx="6131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(1,1)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1245" y="5134967"/>
            <a:ext cx="5067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169" y="5606026"/>
            <a:ext cx="206226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provide answers you’re asked for!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22" y="5069319"/>
            <a:ext cx="517251" cy="51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9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4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Data Modeling,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422216" cy="4941101"/>
          </a:xfrm>
        </p:spPr>
        <p:txBody>
          <a:bodyPr/>
          <a:lstStyle/>
          <a:p>
            <a:r>
              <a:rPr lang="en-US" dirty="0"/>
              <a:t>Task 1c: Map the given ER diagram </a:t>
            </a:r>
            <a:br>
              <a:rPr lang="en-US" dirty="0"/>
            </a:br>
            <a:r>
              <a:rPr lang="en-US" dirty="0"/>
              <a:t>into a relational schema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10 points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Including data types, primary keys,</a:t>
            </a:r>
            <a:br>
              <a:rPr lang="en-US" dirty="0"/>
            </a:br>
            <a:r>
              <a:rPr lang="en-US" dirty="0"/>
              <a:t>and foreign keys</a:t>
            </a:r>
          </a:p>
          <a:p>
            <a:pPr lvl="1"/>
            <a:endParaRPr lang="en-US" dirty="0"/>
          </a:p>
          <a:p>
            <a:r>
              <a:rPr lang="en-US" dirty="0"/>
              <a:t>Solution</a:t>
            </a:r>
          </a:p>
          <a:p>
            <a:pPr lvl="1"/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Hospitals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u="sng" dirty="0" err="1">
                <a:latin typeface="Consolas" panose="020B0609020204030204" pitchFamily="49" charset="0"/>
              </a:rPr>
              <a:t>HID:int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phone:char</a:t>
            </a:r>
            <a:r>
              <a:rPr lang="en-US" sz="1600" dirty="0">
                <a:latin typeface="Consolas" panose="020B0609020204030204" pitchFamily="49" charset="0"/>
              </a:rPr>
              <a:t>(16), </a:t>
            </a:r>
            <a:r>
              <a:rPr lang="en-US" sz="1600" dirty="0" err="1">
                <a:latin typeface="Consolas" panose="020B0609020204030204" pitchFamily="49" charset="0"/>
              </a:rPr>
              <a:t>Country:varchar</a:t>
            </a:r>
            <a:r>
              <a:rPr lang="en-US" sz="1600" dirty="0">
                <a:latin typeface="Consolas" panose="020B0609020204030204" pitchFamily="49" charset="0"/>
              </a:rPr>
              <a:t>(64), </a:t>
            </a:r>
            <a:r>
              <a:rPr lang="en-US" sz="1600" dirty="0" err="1">
                <a:latin typeface="Consolas" panose="020B0609020204030204" pitchFamily="49" charset="0"/>
              </a:rPr>
              <a:t>City:varchar</a:t>
            </a:r>
            <a:r>
              <a:rPr lang="en-US" sz="1600" dirty="0">
                <a:latin typeface="Consolas" panose="020B0609020204030204" pitchFamily="49" charset="0"/>
              </a:rPr>
              <a:t>(64))</a:t>
            </a:r>
          </a:p>
          <a:p>
            <a:pPr lvl="1"/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Nurses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u="sng" dirty="0" err="1">
                <a:latin typeface="Consolas" panose="020B0609020204030204" pitchFamily="49" charset="0"/>
              </a:rPr>
              <a:t>NID:int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Name:varchar</a:t>
            </a:r>
            <a:r>
              <a:rPr lang="en-US" sz="1600" dirty="0">
                <a:latin typeface="Consolas" panose="020B0609020204030204" pitchFamily="49" charset="0"/>
              </a:rPr>
              <a:t>(64), </a:t>
            </a:r>
            <a:r>
              <a:rPr lang="en-US" sz="1600" dirty="0" err="1">
                <a:latin typeface="Consolas" panose="020B0609020204030204" pitchFamily="49" charset="0"/>
              </a:rPr>
              <a:t>Degree:varchar</a:t>
            </a:r>
            <a:r>
              <a:rPr lang="en-US" sz="1600" dirty="0">
                <a:latin typeface="Consolas" panose="020B0609020204030204" pitchFamily="49" charset="0"/>
              </a:rPr>
              <a:t>(32), </a:t>
            </a:r>
            <a:r>
              <a:rPr lang="en-US" sz="1600" dirty="0" err="1">
                <a:latin typeface="Consolas" panose="020B0609020204030204" pitchFamily="49" charset="0"/>
              </a:rPr>
              <a:t>HID</a:t>
            </a:r>
            <a:r>
              <a:rPr lang="en-US" sz="1600" baseline="30000" dirty="0" err="1">
                <a:latin typeface="Consolas" panose="020B0609020204030204" pitchFamily="49" charset="0"/>
              </a:rPr>
              <a:t>FK</a:t>
            </a:r>
            <a:r>
              <a:rPr lang="en-US" sz="1600" dirty="0" err="1">
                <a:latin typeface="Consolas" panose="020B0609020204030204" pitchFamily="49" charset="0"/>
              </a:rPr>
              <a:t>:int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Patient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u="sng" dirty="0" err="1">
                <a:latin typeface="Consolas" panose="020B0609020204030204" pitchFamily="49" charset="0"/>
              </a:rPr>
              <a:t>PID:int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Name:varchar</a:t>
            </a:r>
            <a:r>
              <a:rPr lang="en-US" sz="1600" dirty="0">
                <a:latin typeface="Consolas" panose="020B0609020204030204" pitchFamily="49" charset="0"/>
              </a:rPr>
              <a:t>(64), </a:t>
            </a:r>
            <a:r>
              <a:rPr lang="en-US" sz="1600" dirty="0" err="1">
                <a:latin typeface="Consolas" panose="020B0609020204030204" pitchFamily="49" charset="0"/>
              </a:rPr>
              <a:t>Phone:char</a:t>
            </a:r>
            <a:r>
              <a:rPr lang="en-US" sz="1600" dirty="0">
                <a:latin typeface="Consolas" panose="020B0609020204030204" pitchFamily="49" charset="0"/>
              </a:rPr>
              <a:t>(16), </a:t>
            </a:r>
            <a:r>
              <a:rPr lang="en-US" sz="1600" dirty="0" err="1">
                <a:latin typeface="Consolas" panose="020B0609020204030204" pitchFamily="49" charset="0"/>
              </a:rPr>
              <a:t>RID</a:t>
            </a:r>
            <a:r>
              <a:rPr lang="en-US" sz="1600" baseline="30000" dirty="0" err="1">
                <a:latin typeface="Consolas" panose="020B0609020204030204" pitchFamily="49" charset="0"/>
              </a:rPr>
              <a:t>FK</a:t>
            </a:r>
            <a:r>
              <a:rPr lang="en-US" sz="1600" dirty="0" err="1">
                <a:latin typeface="Consolas" panose="020B0609020204030204" pitchFamily="49" charset="0"/>
              </a:rPr>
              <a:t>:int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Room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u="sng" dirty="0" err="1">
                <a:latin typeface="Consolas" panose="020B0609020204030204" pitchFamily="49" charset="0"/>
              </a:rPr>
              <a:t>RID:int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TV:boolean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Size:int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HID</a:t>
            </a:r>
            <a:r>
              <a:rPr lang="en-US" sz="1600" baseline="30000" dirty="0" err="1">
                <a:latin typeface="Consolas" panose="020B0609020204030204" pitchFamily="49" charset="0"/>
              </a:rPr>
              <a:t>FK</a:t>
            </a:r>
            <a:r>
              <a:rPr lang="en-US" sz="1600" dirty="0" err="1">
                <a:latin typeface="Consolas" panose="020B0609020204030204" pitchFamily="49" charset="0"/>
              </a:rPr>
              <a:t>:int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</a:rPr>
              <a:t>Treated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u="sng" dirty="0" err="1">
                <a:latin typeface="Consolas" panose="020B0609020204030204" pitchFamily="49" charset="0"/>
              </a:rPr>
              <a:t>NID</a:t>
            </a:r>
            <a:r>
              <a:rPr lang="en-US" sz="1600" u="sng" baseline="30000" dirty="0" err="1">
                <a:latin typeface="Consolas" panose="020B0609020204030204" pitchFamily="49" charset="0"/>
              </a:rPr>
              <a:t>FK</a:t>
            </a:r>
            <a:r>
              <a:rPr lang="en-US" sz="1600" u="sng" dirty="0" err="1">
                <a:latin typeface="Consolas" panose="020B0609020204030204" pitchFamily="49" charset="0"/>
              </a:rPr>
              <a:t>:int</a:t>
            </a:r>
            <a:r>
              <a:rPr lang="en-US" sz="1600" u="sng" dirty="0">
                <a:latin typeface="Consolas" panose="020B0609020204030204" pitchFamily="49" charset="0"/>
              </a:rPr>
              <a:t>, </a:t>
            </a:r>
            <a:r>
              <a:rPr lang="en-US" sz="1600" u="sng" dirty="0" err="1">
                <a:latin typeface="Consolas" panose="020B0609020204030204" pitchFamily="49" charset="0"/>
              </a:rPr>
              <a:t>PID</a:t>
            </a:r>
            <a:r>
              <a:rPr lang="en-US" sz="1600" u="sng" baseline="30000" dirty="0" err="1">
                <a:latin typeface="Consolas" panose="020B0609020204030204" pitchFamily="49" charset="0"/>
              </a:rPr>
              <a:t>FK</a:t>
            </a:r>
            <a:r>
              <a:rPr lang="en-US" sz="1600" u="sng" dirty="0" err="1">
                <a:latin typeface="Consolas" panose="020B0609020204030204" pitchFamily="49" charset="0"/>
              </a:rPr>
              <a:t>:int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428" y="719551"/>
            <a:ext cx="4142262" cy="2148554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7403210" y="1007356"/>
            <a:ext cx="23096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397199" y="1004114"/>
            <a:ext cx="23096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359575" y="1812049"/>
            <a:ext cx="23096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359575" y="1414768"/>
            <a:ext cx="23096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405918" y="1823012"/>
            <a:ext cx="37196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476421" y="1424496"/>
            <a:ext cx="23096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403209" y="1962515"/>
            <a:ext cx="23096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397198" y="1952792"/>
            <a:ext cx="23096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810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 Data Modeling,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354122" cy="4941101"/>
          </a:xfrm>
        </p:spPr>
        <p:txBody>
          <a:bodyPr/>
          <a:lstStyle/>
          <a:p>
            <a:r>
              <a:rPr lang="en-US" dirty="0"/>
              <a:t>Task 1d: Bring your schema in 3</a:t>
            </a:r>
            <a:r>
              <a:rPr lang="en-US" baseline="30000" dirty="0"/>
              <a:t>rd</a:t>
            </a:r>
            <a:r>
              <a:rPr lang="en-US" dirty="0"/>
              <a:t> normal form and explain why it is in 3NF (</a:t>
            </a:r>
            <a:r>
              <a:rPr lang="en-US" dirty="0">
                <a:solidFill>
                  <a:srgbClr val="7889FB"/>
                </a:solidFill>
              </a:rPr>
              <a:t>12 points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Let </a:t>
            </a:r>
            <a:r>
              <a:rPr lang="en-US" dirty="0" err="1"/>
              <a:t>Hospital.Phone</a:t>
            </a:r>
            <a:r>
              <a:rPr lang="en-US" dirty="0"/>
              <a:t> and </a:t>
            </a:r>
            <a:r>
              <a:rPr lang="en-US" dirty="0" err="1"/>
              <a:t>Patient.Phone</a:t>
            </a:r>
            <a:r>
              <a:rPr lang="en-US" dirty="0"/>
              <a:t> be multi-valued attributes</a:t>
            </a:r>
          </a:p>
          <a:p>
            <a:pPr lvl="1"/>
            <a:r>
              <a:rPr lang="en-US" dirty="0"/>
              <a:t>Assume the functional dependency City </a:t>
            </a:r>
            <a:r>
              <a:rPr lang="en-US" dirty="0">
                <a:sym typeface="Wingdings" panose="05000000000000000000" pitchFamily="2" charset="2"/>
              </a:rPr>
              <a:t> Country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Solution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Phones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u="sng" dirty="0" err="1">
                <a:latin typeface="Consolas" panose="020B0609020204030204" pitchFamily="49" charset="0"/>
              </a:rPr>
              <a:t>Number:char</a:t>
            </a:r>
            <a:r>
              <a:rPr lang="en-US" u="sng" dirty="0">
                <a:latin typeface="Consolas" panose="020B0609020204030204" pitchFamily="49" charset="0"/>
              </a:rPr>
              <a:t>(16)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HID</a:t>
            </a:r>
            <a:r>
              <a:rPr lang="en-US" baseline="30000" dirty="0" err="1">
                <a:latin typeface="Consolas" panose="020B0609020204030204" pitchFamily="49" charset="0"/>
              </a:rPr>
              <a:t>FK</a:t>
            </a:r>
            <a:r>
              <a:rPr lang="en-US" dirty="0" err="1">
                <a:latin typeface="Consolas" panose="020B0609020204030204" pitchFamily="49" charset="0"/>
              </a:rPr>
              <a:t>:int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PID</a:t>
            </a:r>
            <a:r>
              <a:rPr lang="en-US" baseline="30000" dirty="0" err="1">
                <a:latin typeface="Consolas" panose="020B0609020204030204" pitchFamily="49" charset="0"/>
              </a:rPr>
              <a:t>FK</a:t>
            </a:r>
            <a:r>
              <a:rPr lang="en-US" dirty="0" err="1">
                <a:latin typeface="Consolas" panose="020B0609020204030204" pitchFamily="49" charset="0"/>
              </a:rPr>
              <a:t>:int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Cities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u="sng" dirty="0" err="1">
                <a:latin typeface="Consolas" panose="020B0609020204030204" pitchFamily="49" charset="0"/>
              </a:rPr>
              <a:t>City:varchar</a:t>
            </a:r>
            <a:r>
              <a:rPr lang="en-US" u="sng" dirty="0">
                <a:latin typeface="Consolas" panose="020B0609020204030204" pitchFamily="49" charset="0"/>
              </a:rPr>
              <a:t>(64)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Country:varchar</a:t>
            </a:r>
            <a:r>
              <a:rPr lang="en-US" dirty="0">
                <a:latin typeface="Consolas" panose="020B0609020204030204" pitchFamily="49" charset="0"/>
              </a:rPr>
              <a:t>(64))</a:t>
            </a:r>
            <a:endParaRPr lang="en-US" b="1" dirty="0">
              <a:solidFill>
                <a:srgbClr val="7889FB"/>
              </a:solidFill>
              <a:latin typeface="Consolas" panose="020B0609020204030204" pitchFamily="49" charset="0"/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Hospitals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u="sng" dirty="0" err="1">
                <a:latin typeface="Consolas" panose="020B0609020204030204" pitchFamily="49" charset="0"/>
              </a:rPr>
              <a:t>HID:int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City</a:t>
            </a:r>
            <a:r>
              <a:rPr lang="en-US" baseline="30000" dirty="0" err="1">
                <a:latin typeface="Consolas" panose="020B0609020204030204" pitchFamily="49" charset="0"/>
              </a:rPr>
              <a:t>FK</a:t>
            </a:r>
            <a:r>
              <a:rPr lang="en-US" dirty="0" err="1">
                <a:latin typeface="Consolas" panose="020B0609020204030204" pitchFamily="49" charset="0"/>
              </a:rPr>
              <a:t>:varchar</a:t>
            </a:r>
            <a:r>
              <a:rPr lang="en-US" dirty="0">
                <a:latin typeface="Consolas" panose="020B0609020204030204" pitchFamily="49" charset="0"/>
              </a:rPr>
              <a:t>(64))</a:t>
            </a:r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</a:t>
            </a:r>
            <a:r>
              <a:rPr lang="en-US" b="1" baseline="30000" dirty="0">
                <a:solidFill>
                  <a:srgbClr val="7889FB"/>
                </a:solidFill>
              </a:rPr>
              <a:t>st</a:t>
            </a:r>
            <a:r>
              <a:rPr lang="en-US" b="1" dirty="0">
                <a:solidFill>
                  <a:srgbClr val="7889FB"/>
                </a:solidFill>
              </a:rPr>
              <a:t> Normal Form: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no multi-valued attributes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2</a:t>
            </a:r>
            <a:r>
              <a:rPr lang="en-US" b="1" baseline="30000" dirty="0">
                <a:solidFill>
                  <a:srgbClr val="7889FB"/>
                </a:solidFill>
              </a:rPr>
              <a:t>nd</a:t>
            </a:r>
            <a:r>
              <a:rPr lang="en-US" b="1" dirty="0">
                <a:solidFill>
                  <a:srgbClr val="7889FB"/>
                </a:solidFill>
              </a:rPr>
              <a:t> Normal Form:</a:t>
            </a:r>
            <a:r>
              <a:rPr lang="en-US" dirty="0"/>
              <a:t> 1NF + all non-key attributes fully functional dependent on PK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3</a:t>
            </a:r>
            <a:r>
              <a:rPr lang="en-US" b="1" baseline="30000" dirty="0">
                <a:solidFill>
                  <a:srgbClr val="7889FB"/>
                </a:solidFill>
              </a:rPr>
              <a:t>rd</a:t>
            </a:r>
            <a:r>
              <a:rPr lang="en-US" b="1" dirty="0">
                <a:solidFill>
                  <a:srgbClr val="7889FB"/>
                </a:solidFill>
              </a:rPr>
              <a:t> Normal Form:</a:t>
            </a:r>
            <a:r>
              <a:rPr lang="en-US" dirty="0"/>
              <a:t> 2NF + no dependencies among non-key attributes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 Structured Query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2a: Compute</a:t>
            </a:r>
            <a:br>
              <a:rPr lang="en-US" dirty="0"/>
            </a:br>
            <a:r>
              <a:rPr lang="en-US" dirty="0"/>
              <a:t>the results for the</a:t>
            </a:r>
            <a:br>
              <a:rPr lang="en-US" dirty="0"/>
            </a:br>
            <a:r>
              <a:rPr lang="en-US" dirty="0"/>
              <a:t>following queries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15 points</a:t>
            </a:r>
            <a:r>
              <a:rPr lang="en-US" b="0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213" y="1129792"/>
            <a:ext cx="5769380" cy="187941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7114807" y="3000481"/>
          <a:ext cx="1835518" cy="88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819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1034699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‘2019-06-25’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‘2019-06-26’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‘2019-06-26’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7316487" y="5146983"/>
          <a:ext cx="1432157" cy="10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90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593867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1579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784086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50587" y="3112853"/>
            <a:ext cx="5544767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Q1: </a:t>
            </a:r>
            <a:r>
              <a:rPr lang="en-US" sz="1600" b="1" dirty="0">
                <a:latin typeface="Consolas" panose="020B0609020204030204" pitchFamily="49" charset="0"/>
              </a:rPr>
              <a:t>SELECT DISTINCT</a:t>
            </a:r>
            <a:r>
              <a:rPr lang="en-US" sz="1600" dirty="0">
                <a:latin typeface="Consolas" panose="020B0609020204030204" pitchFamily="49" charset="0"/>
              </a:rPr>
              <a:t> Customer, Date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Orders O, Products P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O.PID = P.PID </a:t>
            </a:r>
            <a:r>
              <a:rPr lang="en-US" sz="1600" b="1" dirty="0">
                <a:latin typeface="Consolas" panose="020B0609020204030204" pitchFamily="49" charset="0"/>
              </a:rPr>
              <a:t>AND </a:t>
            </a:r>
            <a:r>
              <a:rPr lang="en-US" sz="1600" dirty="0">
                <a:latin typeface="Consolas" panose="020B0609020204030204" pitchFamily="49" charset="0"/>
              </a:rPr>
              <a:t>Name </a:t>
            </a:r>
            <a:r>
              <a:rPr lang="en-US" sz="1600" b="1" dirty="0">
                <a:latin typeface="Consolas" panose="020B06090202040302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</a:rPr>
              <a:t>('Y','Z')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7073" y="4121288"/>
            <a:ext cx="5544767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Q2: </a:t>
            </a:r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Customer, count(*)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Orders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</a:rPr>
              <a:t>GROUP BY</a:t>
            </a:r>
            <a:r>
              <a:rPr lang="en-US" sz="1600" dirty="0">
                <a:latin typeface="Consolas" panose="020B0609020204030204" pitchFamily="49" charset="0"/>
              </a:rPr>
              <a:t> Customer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</a:rPr>
              <a:t>ORDER BY</a:t>
            </a:r>
            <a:r>
              <a:rPr lang="en-US" sz="1600" dirty="0">
                <a:latin typeface="Consolas" panose="020B0609020204030204" pitchFamily="49" charset="0"/>
              </a:rPr>
              <a:t> count(*) </a:t>
            </a:r>
            <a:r>
              <a:rPr lang="en-US" sz="1600" b="1" dirty="0">
                <a:latin typeface="Consolas" panose="020B0609020204030204" pitchFamily="49" charset="0"/>
              </a:rPr>
              <a:t>DESC</a:t>
            </a:r>
            <a:r>
              <a:rPr lang="en-US" sz="1600" dirty="0">
                <a:latin typeface="Consolas" panose="020B0609020204030204" pitchFamily="49" charset="0"/>
              </a:rPr>
              <a:t>, Customer </a:t>
            </a:r>
            <a:r>
              <a:rPr lang="en-US" sz="1600" b="1" dirty="0">
                <a:latin typeface="Consolas" panose="020B0609020204030204" pitchFamily="49" charset="0"/>
              </a:rPr>
              <a:t>ASC</a:t>
            </a:r>
            <a:endParaRPr lang="en-US" sz="1600" b="1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4104" y="5158906"/>
            <a:ext cx="5544767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Q3: </a:t>
            </a:r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Customer, sum(</a:t>
            </a:r>
            <a:r>
              <a:rPr lang="en-US" sz="1600" dirty="0" err="1">
                <a:latin typeface="Consolas" panose="020B0609020204030204" pitchFamily="49" charset="0"/>
              </a:rPr>
              <a:t>O.Quantity</a:t>
            </a:r>
            <a:r>
              <a:rPr lang="en-US" sz="1600" dirty="0">
                <a:latin typeface="Consolas" panose="020B0609020204030204" pitchFamily="49" charset="0"/>
              </a:rPr>
              <a:t> * </a:t>
            </a:r>
            <a:r>
              <a:rPr lang="en-US" sz="1600" dirty="0" err="1">
                <a:latin typeface="Consolas" panose="020B0609020204030204" pitchFamily="49" charset="0"/>
              </a:rPr>
              <a:t>P.Price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Orders O, Products P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O.PID = P.PID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</a:rPr>
              <a:t>GROUP BY</a:t>
            </a:r>
            <a:r>
              <a:rPr lang="en-US" sz="1600" dirty="0">
                <a:latin typeface="Consolas" panose="020B0609020204030204" pitchFamily="49" charset="0"/>
              </a:rPr>
              <a:t> Customer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677597"/>
              </p:ext>
            </p:extLst>
          </p:nvPr>
        </p:nvGraphicFramePr>
        <p:xfrm>
          <a:off x="7316487" y="3971492"/>
          <a:ext cx="1432157" cy="10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90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593867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1579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  <a:endParaRPr lang="en-US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117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7840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588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 Structured Query Language,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2b: Write SQL</a:t>
            </a:r>
            <a:br>
              <a:rPr lang="en-US" dirty="0"/>
            </a:br>
            <a:r>
              <a:rPr lang="en-US" dirty="0"/>
              <a:t>queries to answer</a:t>
            </a:r>
            <a:br>
              <a:rPr lang="en-US" dirty="0"/>
            </a:br>
            <a:r>
              <a:rPr lang="en-US" dirty="0"/>
              <a:t>the following Qs 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15 points</a:t>
            </a:r>
            <a:r>
              <a:rPr lang="en-US" b="0" dirty="0"/>
              <a:t>)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213" y="1129792"/>
            <a:ext cx="5769380" cy="1879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4188" y="3161491"/>
            <a:ext cx="4423766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 DISTINCT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P.Name</a:t>
            </a:r>
            <a:r>
              <a:rPr lang="en-US" sz="1600" dirty="0">
                <a:latin typeface="Consolas" panose="020B0609020204030204" pitchFamily="49" charset="0"/>
              </a:rPr>
              <a:t/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Orders O, Products P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O.PID = P.PID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Date = ‘2019-06-25’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674" y="4364482"/>
            <a:ext cx="446591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Customer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Orders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GROUP BY</a:t>
            </a:r>
            <a:r>
              <a:rPr lang="en-US" sz="1600" dirty="0">
                <a:latin typeface="Consolas" panose="020B0609020204030204" pitchFamily="49" charset="0"/>
              </a:rPr>
              <a:t> Customer </a:t>
            </a:r>
            <a:r>
              <a:rPr lang="en-US" sz="1600" b="1" dirty="0">
                <a:latin typeface="Consolas" panose="020B0609020204030204" pitchFamily="49" charset="0"/>
              </a:rPr>
              <a:t>HAVING</a:t>
            </a:r>
            <a:r>
              <a:rPr lang="en-US" sz="1600" dirty="0">
                <a:latin typeface="Consolas" panose="020B0609020204030204" pitchFamily="49" charset="0"/>
              </a:rPr>
              <a:t> count(*) = 1</a:t>
            </a:r>
            <a:endParaRPr lang="en-US" sz="1600" b="1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7705" y="5110269"/>
            <a:ext cx="4478888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P.Name</a:t>
            </a:r>
            <a:r>
              <a:rPr lang="en-US" sz="1600" dirty="0">
                <a:latin typeface="Consolas" panose="020B0609020204030204" pitchFamily="49" charset="0"/>
              </a:rPr>
              <a:t>, sum(</a:t>
            </a:r>
            <a:r>
              <a:rPr lang="en-US" sz="1600" dirty="0" err="1">
                <a:latin typeface="Consolas" panose="020B0609020204030204" pitchFamily="49" charset="0"/>
              </a:rPr>
              <a:t>O.Quantity</a:t>
            </a:r>
            <a:r>
              <a:rPr lang="en-US" sz="1600" dirty="0">
                <a:latin typeface="Consolas" panose="020B0609020204030204" pitchFamily="49" charset="0"/>
              </a:rPr>
              <a:t> * </a:t>
            </a:r>
            <a:r>
              <a:rPr lang="en-US" sz="1600" dirty="0" err="1">
                <a:latin typeface="Consolas" panose="020B0609020204030204" pitchFamily="49" charset="0"/>
              </a:rPr>
              <a:t>P.Price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Orders O, Products P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O.PID = P.PID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Price &lt; 90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GROUP BY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2494" y="3112853"/>
            <a:ext cx="278865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Q4: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Which products where bought on 2019-06-25 (return the distinct product names)?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79251" y="4325570"/>
            <a:ext cx="278865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Q5: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Which customers placed only one order?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6554" y="5051907"/>
            <a:ext cx="3372255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Q6: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much revenue (sum(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O.Quantity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*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P.Price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)) did products with a price less then 90 generate (return (product name, revenue))?</a:t>
            </a:r>
          </a:p>
        </p:txBody>
      </p:sp>
    </p:spTree>
    <p:extLst>
      <p:ext uri="{BB962C8B-B14F-4D97-AF65-F5344CB8AC3E}">
        <p14:creationId xmlns:p14="http://schemas.microsoft.com/office/powerpoint/2010/main" val="77926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 Query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3a: Assume tables </a:t>
            </a:r>
            <a:r>
              <a:rPr lang="en-US" dirty="0">
                <a:solidFill>
                  <a:schemeClr val="accent1"/>
                </a:solidFill>
              </a:rPr>
              <a:t>R(</a:t>
            </a:r>
            <a:r>
              <a:rPr lang="en-US" dirty="0" err="1">
                <a:solidFill>
                  <a:schemeClr val="accent1"/>
                </a:solidFill>
              </a:rPr>
              <a:t>a,b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, and </a:t>
            </a:r>
            <a:r>
              <a:rPr lang="en-US" dirty="0">
                <a:solidFill>
                  <a:schemeClr val="accent1"/>
                </a:solidFill>
              </a:rPr>
              <a:t>S(</a:t>
            </a:r>
            <a:r>
              <a:rPr lang="en-US" dirty="0" err="1">
                <a:solidFill>
                  <a:schemeClr val="accent1"/>
                </a:solidFill>
              </a:rPr>
              <a:t>c,d,e</a:t>
            </a:r>
            <a:r>
              <a:rPr lang="en-US" dirty="0">
                <a:solidFill>
                  <a:schemeClr val="accent1"/>
                </a:solidFill>
              </a:rPr>
              <a:t>)</a:t>
            </a:r>
            <a:r>
              <a:rPr lang="en-US" dirty="0"/>
              <a:t>, draw a logical query tree in relational algebra for the following query: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5 points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r>
              <a:rPr lang="en-US" dirty="0"/>
              <a:t>Task 3b: Draw an optimized logical query </a:t>
            </a:r>
            <a:br>
              <a:rPr lang="en-US" dirty="0"/>
            </a:br>
            <a:r>
              <a:rPr lang="en-US" dirty="0"/>
              <a:t>tree for the above query in relational </a:t>
            </a:r>
            <a:br>
              <a:rPr lang="en-US" dirty="0"/>
            </a:br>
            <a:r>
              <a:rPr lang="en-US" dirty="0"/>
              <a:t>algebra by </a:t>
            </a:r>
            <a:r>
              <a:rPr lang="en-US" dirty="0">
                <a:solidFill>
                  <a:schemeClr val="accent1"/>
                </a:solidFill>
              </a:rPr>
              <a:t>eliminating the union</a:t>
            </a:r>
            <a:r>
              <a:rPr lang="en-US" dirty="0"/>
              <a:t> operation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3 points</a:t>
            </a:r>
            <a:r>
              <a:rPr lang="en-US" b="0" dirty="0"/>
              <a:t>)</a:t>
            </a:r>
          </a:p>
          <a:p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0587" y="2082455"/>
            <a:ext cx="3939701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</a:rPr>
              <a:t>Q7: </a:t>
            </a:r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R.a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S.d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R, S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R.b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S.c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S.e</a:t>
            </a:r>
            <a:r>
              <a:rPr lang="en-US" sz="1600" dirty="0">
                <a:latin typeface="Consolas" panose="020B0609020204030204" pitchFamily="49" charset="0"/>
              </a:rPr>
              <a:t> &lt; 3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</a:rPr>
              <a:t>UNION ALL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 SELECT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R.a</a:t>
            </a:r>
            <a:r>
              <a:rPr lang="en-US" sz="1600" dirty="0">
                <a:latin typeface="Consolas" panose="020B0609020204030204" pitchFamily="49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</a:rPr>
              <a:t>S.d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R, S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R.b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S.c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AND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S.e</a:t>
            </a:r>
            <a:r>
              <a:rPr lang="en-US" sz="1600" dirty="0">
                <a:latin typeface="Consolas" panose="020B0609020204030204" pitchFamily="49" charset="0"/>
              </a:rPr>
              <a:t> = 7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123781" y="2059126"/>
            <a:ext cx="1395701" cy="2178583"/>
            <a:chOff x="5851405" y="2350955"/>
            <a:chExt cx="1395701" cy="2178583"/>
          </a:xfrm>
        </p:grpSpPr>
        <p:sp>
          <p:nvSpPr>
            <p:cNvPr id="7" name="TextBox 6"/>
            <p:cNvSpPr txBox="1"/>
            <p:nvPr/>
          </p:nvSpPr>
          <p:spPr>
            <a:xfrm>
              <a:off x="5851405" y="3653012"/>
              <a:ext cx="623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8" name="Straight Connector 7"/>
            <p:cNvCxnSpPr>
              <a:stCxn id="7" idx="0"/>
            </p:cNvCxnSpPr>
            <p:nvPr/>
          </p:nvCxnSpPr>
          <p:spPr>
            <a:xfrm flipV="1">
              <a:off x="6163093" y="3464317"/>
              <a:ext cx="288362" cy="18869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14" idx="0"/>
            </p:cNvCxnSpPr>
            <p:nvPr/>
          </p:nvCxnSpPr>
          <p:spPr>
            <a:xfrm flipH="1" flipV="1">
              <a:off x="6474780" y="3464317"/>
              <a:ext cx="286763" cy="18032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11" idx="2"/>
            </p:cNvCxnSpPr>
            <p:nvPr/>
          </p:nvCxnSpPr>
          <p:spPr>
            <a:xfrm>
              <a:off x="6456128" y="2882124"/>
              <a:ext cx="0" cy="22206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145710" y="2512792"/>
              <a:ext cx="6208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baseline="-25000" dirty="0" err="1">
                  <a:latin typeface="Consolas" panose="020B0609020204030204" pitchFamily="49" charset="0"/>
                  <a:cs typeface="Calibri" panose="020F0502020204030204" pitchFamily="34" charset="0"/>
                </a:rPr>
                <a:t>a,d</a:t>
              </a:r>
              <a:endParaRPr lang="en-US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Connector 11"/>
            <p:cNvCxnSpPr>
              <a:endCxn id="11" idx="0"/>
            </p:cNvCxnSpPr>
            <p:nvPr/>
          </p:nvCxnSpPr>
          <p:spPr>
            <a:xfrm flipH="1">
              <a:off x="6456128" y="2350955"/>
              <a:ext cx="514379" cy="161837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6275981" y="3113717"/>
              <a:ext cx="9711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b=c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90171" y="3644639"/>
              <a:ext cx="7427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e&lt;3</a:t>
              </a:r>
              <a:endParaRPr lang="en-US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31728" y="4160206"/>
              <a:ext cx="4683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16" name="Straight Connector 15"/>
            <p:cNvCxnSpPr>
              <a:stCxn id="15" idx="0"/>
              <a:endCxn id="14" idx="2"/>
            </p:cNvCxnSpPr>
            <p:nvPr/>
          </p:nvCxnSpPr>
          <p:spPr>
            <a:xfrm flipH="1" flipV="1">
              <a:off x="6761543" y="4013971"/>
              <a:ext cx="4361" cy="14623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462958" y="2057504"/>
            <a:ext cx="1395701" cy="2176962"/>
            <a:chOff x="5851405" y="2352576"/>
            <a:chExt cx="1395701" cy="2176962"/>
          </a:xfrm>
        </p:grpSpPr>
        <p:sp>
          <p:nvSpPr>
            <p:cNvPr id="18" name="TextBox 17"/>
            <p:cNvSpPr txBox="1"/>
            <p:nvPr/>
          </p:nvSpPr>
          <p:spPr>
            <a:xfrm>
              <a:off x="5851405" y="3653012"/>
              <a:ext cx="623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19" name="Straight Connector 18"/>
            <p:cNvCxnSpPr>
              <a:stCxn id="18" idx="0"/>
            </p:cNvCxnSpPr>
            <p:nvPr/>
          </p:nvCxnSpPr>
          <p:spPr>
            <a:xfrm flipV="1">
              <a:off x="6163093" y="3464317"/>
              <a:ext cx="288362" cy="18869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25" idx="0"/>
            </p:cNvCxnSpPr>
            <p:nvPr/>
          </p:nvCxnSpPr>
          <p:spPr>
            <a:xfrm flipH="1" flipV="1">
              <a:off x="6474780" y="3464317"/>
              <a:ext cx="286763" cy="18032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2" idx="2"/>
            </p:cNvCxnSpPr>
            <p:nvPr/>
          </p:nvCxnSpPr>
          <p:spPr>
            <a:xfrm>
              <a:off x="6456128" y="2882124"/>
              <a:ext cx="0" cy="22206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145710" y="2512792"/>
              <a:ext cx="6208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baseline="-25000" dirty="0" err="1">
                  <a:latin typeface="Consolas" panose="020B0609020204030204" pitchFamily="49" charset="0"/>
                  <a:cs typeface="Calibri" panose="020F0502020204030204" pitchFamily="34" charset="0"/>
                </a:rPr>
                <a:t>a,d</a:t>
              </a:r>
              <a:endParaRPr lang="en-US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Connector 22"/>
            <p:cNvCxnSpPr>
              <a:endCxn id="22" idx="0"/>
            </p:cNvCxnSpPr>
            <p:nvPr/>
          </p:nvCxnSpPr>
          <p:spPr>
            <a:xfrm>
              <a:off x="5886183" y="2352576"/>
              <a:ext cx="569945" cy="160216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6275981" y="3113717"/>
              <a:ext cx="9711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b=c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90171" y="3644639"/>
              <a:ext cx="74274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e=7</a:t>
              </a:r>
              <a:endParaRPr lang="en-US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31728" y="4160206"/>
              <a:ext cx="4683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27" name="Straight Connector 26"/>
            <p:cNvCxnSpPr>
              <a:stCxn id="26" idx="0"/>
              <a:endCxn id="25" idx="2"/>
            </p:cNvCxnSpPr>
            <p:nvPr/>
          </p:nvCxnSpPr>
          <p:spPr>
            <a:xfrm flipH="1" flipV="1">
              <a:off x="6761543" y="4013971"/>
              <a:ext cx="4361" cy="14623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7193166" y="1751713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de-DE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∪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6905236" y="4286472"/>
            <a:ext cx="1881494" cy="2016746"/>
            <a:chOff x="5851405" y="2512792"/>
            <a:chExt cx="1881494" cy="2016746"/>
          </a:xfrm>
        </p:grpSpPr>
        <p:sp>
          <p:nvSpPr>
            <p:cNvPr id="30" name="TextBox 29"/>
            <p:cNvSpPr txBox="1"/>
            <p:nvPr/>
          </p:nvSpPr>
          <p:spPr>
            <a:xfrm>
              <a:off x="5851405" y="3653012"/>
              <a:ext cx="623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31" name="Straight Connector 30"/>
            <p:cNvCxnSpPr>
              <a:stCxn id="30" idx="0"/>
            </p:cNvCxnSpPr>
            <p:nvPr/>
          </p:nvCxnSpPr>
          <p:spPr>
            <a:xfrm flipV="1">
              <a:off x="6163093" y="3464317"/>
              <a:ext cx="288362" cy="18869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6474781" y="3464317"/>
              <a:ext cx="291764" cy="18032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4" idx="2"/>
            </p:cNvCxnSpPr>
            <p:nvPr/>
          </p:nvCxnSpPr>
          <p:spPr>
            <a:xfrm>
              <a:off x="6456128" y="2882124"/>
              <a:ext cx="0" cy="22206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6145710" y="2512792"/>
              <a:ext cx="6208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baseline="-25000" dirty="0" err="1">
                  <a:latin typeface="Consolas" panose="020B0609020204030204" pitchFamily="49" charset="0"/>
                  <a:cs typeface="Calibri" panose="020F0502020204030204" pitchFamily="34" charset="0"/>
                </a:rPr>
                <a:t>a,d</a:t>
              </a:r>
              <a:endParaRPr lang="en-US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75981" y="3113717"/>
              <a:ext cx="9711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b=c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23636" y="3625183"/>
              <a:ext cx="11092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e&lt;3 </a:t>
              </a:r>
              <a:r>
                <a:rPr lang="de-DE" baseline="-25000" dirty="0">
                  <a:latin typeface="Consolas" panose="020B0609020204030204" pitchFamily="49" charset="0"/>
                </a:rPr>
                <a:t>v e=7</a:t>
              </a:r>
              <a:endParaRPr lang="en-US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551184" y="4160206"/>
              <a:ext cx="4683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38" name="Straight Connector 37"/>
            <p:cNvCxnSpPr>
              <a:stCxn id="37" idx="0"/>
            </p:cNvCxnSpPr>
            <p:nvPr/>
          </p:nvCxnSpPr>
          <p:spPr>
            <a:xfrm flipV="1">
              <a:off x="6785360" y="4022344"/>
              <a:ext cx="0" cy="13786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215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 Query Processing,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3c: Given the schema and query above, which attribute or attributes are good candidates for secondary indexes and how could they be exploited during query processing?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4 points</a:t>
            </a:r>
            <a:r>
              <a:rPr lang="en-US" b="0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Solution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S.e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index scan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(lookup e=7,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lookup e=3 and scan DESC)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 err="1">
                <a:solidFill>
                  <a:srgbClr val="7889FB"/>
                </a:solidFill>
                <a:sym typeface="Wingdings" panose="05000000000000000000" pitchFamily="2" charset="2"/>
              </a:rPr>
              <a:t>R.b</a:t>
            </a:r>
            <a:r>
              <a:rPr lang="en-US" dirty="0">
                <a:sym typeface="Wingdings" panose="05000000000000000000" pitchFamily="2" charset="2"/>
              </a:rPr>
              <a:t> (or </a:t>
            </a:r>
            <a:r>
              <a:rPr lang="en-US" dirty="0" err="1">
                <a:sym typeface="Wingdings" panose="05000000000000000000" pitchFamily="2" charset="2"/>
              </a:rPr>
              <a:t>S.c</a:t>
            </a:r>
            <a:r>
              <a:rPr lang="en-US" dirty="0">
                <a:sym typeface="Wingdings" panose="05000000000000000000" pitchFamily="2" charset="2"/>
              </a:rPr>
              <a:t>)  index nested loop join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(for every S tuple s, </a:t>
            </a:r>
            <a:r>
              <a:rPr lang="en-US" dirty="0" err="1">
                <a:sym typeface="Wingdings" panose="05000000000000000000" pitchFamily="2" charset="2"/>
              </a:rPr>
              <a:t>loopup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s.c</a:t>
            </a:r>
            <a:r>
              <a:rPr lang="en-US" dirty="0">
                <a:sym typeface="Wingdings" panose="05000000000000000000" pitchFamily="2" charset="2"/>
              </a:rPr>
              <a:t> in IX)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371246" y="2863754"/>
            <a:ext cx="1182472" cy="929414"/>
            <a:chOff x="1025890" y="4501054"/>
            <a:chExt cx="1182472" cy="929414"/>
          </a:xfrm>
        </p:grpSpPr>
        <p:sp>
          <p:nvSpPr>
            <p:cNvPr id="7" name="Rectangle 6"/>
            <p:cNvSpPr/>
            <p:nvPr/>
          </p:nvSpPr>
          <p:spPr>
            <a:xfrm>
              <a:off x="1025890" y="5068727"/>
              <a:ext cx="1182472" cy="3617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table data</a:t>
              </a:r>
            </a:p>
          </p:txBody>
        </p:sp>
        <p:sp>
          <p:nvSpPr>
            <p:cNvPr id="8" name="Isosceles Triangle 7"/>
            <p:cNvSpPr/>
            <p:nvPr/>
          </p:nvSpPr>
          <p:spPr>
            <a:xfrm>
              <a:off x="1227969" y="4501054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1624879" y="4862794"/>
              <a:ext cx="178043" cy="195885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2E8BEFC-2CF8-4C5C-908A-EF97951DAE7D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H="1">
              <a:off x="1211836" y="4862794"/>
              <a:ext cx="413043" cy="195885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291095" y="3950168"/>
            <a:ext cx="1510612" cy="1447582"/>
            <a:chOff x="4982530" y="4487392"/>
            <a:chExt cx="1510612" cy="1447582"/>
          </a:xfrm>
        </p:grpSpPr>
        <p:sp>
          <p:nvSpPr>
            <p:cNvPr id="12" name="Isosceles Triangle 11"/>
            <p:cNvSpPr/>
            <p:nvPr/>
          </p:nvSpPr>
          <p:spPr>
            <a:xfrm>
              <a:off x="5699322" y="5125031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Straight Arrow Connector 12"/>
            <p:cNvCxnSpPr>
              <a:stCxn id="14" idx="0"/>
            </p:cNvCxnSpPr>
            <p:nvPr/>
          </p:nvCxnSpPr>
          <p:spPr>
            <a:xfrm flipV="1">
              <a:off x="5253917" y="4857611"/>
              <a:ext cx="271387" cy="2772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982530" y="5134862"/>
              <a:ext cx="542774" cy="800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371748" y="4487392"/>
                  <a:ext cx="5245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de-DE" sz="2400" dirty="0" smtClean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Sun-ExtA" pitchFamily="2" charset="-128"/>
                            <a:cs typeface="Sun-ExtA" pitchFamily="2" charset="-128"/>
                          </a:rPr>
                          <m:t>⋈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1748" y="4487392"/>
                  <a:ext cx="524503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>
              <a:endCxn id="12" idx="0"/>
            </p:cNvCxnSpPr>
            <p:nvPr/>
          </p:nvCxnSpPr>
          <p:spPr>
            <a:xfrm>
              <a:off x="5742695" y="4873170"/>
              <a:ext cx="353537" cy="2518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885426" y="5563306"/>
              <a:ext cx="429110" cy="3558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16476" y="2099337"/>
            <a:ext cx="1881494" cy="2016746"/>
            <a:chOff x="5851405" y="2512792"/>
            <a:chExt cx="1881494" cy="2016746"/>
          </a:xfrm>
        </p:grpSpPr>
        <p:sp>
          <p:nvSpPr>
            <p:cNvPr id="19" name="TextBox 18"/>
            <p:cNvSpPr txBox="1"/>
            <p:nvPr/>
          </p:nvSpPr>
          <p:spPr>
            <a:xfrm>
              <a:off x="5851405" y="3653012"/>
              <a:ext cx="623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20" name="Straight Connector 19"/>
            <p:cNvCxnSpPr>
              <a:stCxn id="19" idx="0"/>
            </p:cNvCxnSpPr>
            <p:nvPr/>
          </p:nvCxnSpPr>
          <p:spPr>
            <a:xfrm flipV="1">
              <a:off x="6163093" y="3464317"/>
              <a:ext cx="288362" cy="18869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6474781" y="3464317"/>
              <a:ext cx="291764" cy="18032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3" idx="2"/>
            </p:cNvCxnSpPr>
            <p:nvPr/>
          </p:nvCxnSpPr>
          <p:spPr>
            <a:xfrm>
              <a:off x="6456128" y="2882124"/>
              <a:ext cx="0" cy="22206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6145710" y="2512792"/>
              <a:ext cx="6208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baseline="-25000" dirty="0" err="1">
                  <a:latin typeface="Consolas" panose="020B0609020204030204" pitchFamily="49" charset="0"/>
                  <a:cs typeface="Calibri" panose="020F0502020204030204" pitchFamily="34" charset="0"/>
                </a:rPr>
                <a:t>a,d</a:t>
              </a:r>
              <a:endParaRPr lang="en-US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75981" y="3113717"/>
              <a:ext cx="9711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b=c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23636" y="3625183"/>
              <a:ext cx="110926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b="1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e&lt;3 </a:t>
              </a:r>
              <a:r>
                <a:rPr lang="de-DE" baseline="-25000" dirty="0">
                  <a:latin typeface="Consolas" panose="020B0609020204030204" pitchFamily="49" charset="0"/>
                </a:rPr>
                <a:t>v e=7</a:t>
              </a:r>
              <a:endParaRPr lang="en-US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551184" y="4160206"/>
              <a:ext cx="46835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27" name="Straight Connector 26"/>
            <p:cNvCxnSpPr>
              <a:stCxn id="26" idx="0"/>
            </p:cNvCxnSpPr>
            <p:nvPr/>
          </p:nvCxnSpPr>
          <p:spPr>
            <a:xfrm flipV="1">
              <a:off x="6785360" y="4022344"/>
              <a:ext cx="0" cy="13786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839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27"/>
          <p:cNvCxnSpPr/>
          <p:nvPr/>
        </p:nvCxnSpPr>
        <p:spPr>
          <a:xfrm>
            <a:off x="860261" y="3837877"/>
            <a:ext cx="463586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 Courses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3006777" y="4947973"/>
            <a:ext cx="2146516" cy="930938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Management / Databases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(DM,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SS+WS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860261" y="1795972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Database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(ADBS,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3293" y="1796844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Architecture of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ML Systems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(AMLS,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3003507" y="3372408"/>
            <a:ext cx="2146516" cy="9309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(DIA,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0" name="Straight Arrow Connector 9"/>
          <p:cNvCxnSpPr>
            <a:stCxn id="5" idx="0"/>
            <a:endCxn id="8" idx="2"/>
          </p:cNvCxnSpPr>
          <p:nvPr/>
        </p:nvCxnSpPr>
        <p:spPr>
          <a:xfrm flipH="1" flipV="1">
            <a:off x="4076765" y="4303346"/>
            <a:ext cx="3270" cy="6446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3"/>
            <a:endCxn id="7" idx="2"/>
          </p:cNvCxnSpPr>
          <p:nvPr/>
        </p:nvCxnSpPr>
        <p:spPr>
          <a:xfrm flipV="1">
            <a:off x="5153293" y="2727782"/>
            <a:ext cx="1073258" cy="268566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  <a:endCxn id="6" idx="2"/>
          </p:cNvCxnSpPr>
          <p:nvPr/>
        </p:nvCxnSpPr>
        <p:spPr>
          <a:xfrm flipH="1" flipV="1">
            <a:off x="1933519" y="2726910"/>
            <a:ext cx="1073258" cy="268653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1"/>
          </p:cNvCxnSpPr>
          <p:nvPr/>
        </p:nvCxnSpPr>
        <p:spPr>
          <a:xfrm flipH="1" flipV="1">
            <a:off x="2568101" y="2726475"/>
            <a:ext cx="435406" cy="111140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8" idx="3"/>
          </p:cNvCxnSpPr>
          <p:nvPr/>
        </p:nvCxnSpPr>
        <p:spPr>
          <a:xfrm flipV="1">
            <a:off x="5150023" y="2726910"/>
            <a:ext cx="539899" cy="111096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65761" y="3372408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Master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72247" y="3982010"/>
            <a:ext cx="8754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Bachelor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07818" y="5064706"/>
            <a:ext cx="281946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management from user/application perspective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56487" y="3519256"/>
            <a:ext cx="218068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Distributed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 Management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51063" y="1784009"/>
            <a:ext cx="145683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ML system internals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48505" y="1786646"/>
            <a:ext cx="149407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DB system internals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project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37800" y="2733251"/>
            <a:ext cx="2795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projects in </a:t>
            </a:r>
            <a:r>
              <a:rPr lang="en-US" sz="16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github.com/apache/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systemds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 Management Group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9299" y="4397934"/>
            <a:ext cx="1901337" cy="63584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Intro to Scientific Writing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510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4" grpId="0"/>
      <p:bldP spid="36" grpId="0"/>
      <p:bldP spid="37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#3 Query Processing,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3d: Describe the volcano (open-next-close) iterator model by example of a selection operator and discuss the space complexity of this selection operator.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6 points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Open, next, close calls</a:t>
            </a:r>
            <a:br>
              <a:rPr lang="en-US" dirty="0"/>
            </a:br>
            <a:r>
              <a:rPr lang="en-US" dirty="0"/>
              <a:t>propagate from root to leafs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Open:</a:t>
            </a:r>
            <a:r>
              <a:rPr lang="en-US" dirty="0"/>
              <a:t> operator initialization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Next:</a:t>
            </a:r>
            <a:r>
              <a:rPr lang="en-US" dirty="0"/>
              <a:t> compute next tuple </a:t>
            </a:r>
            <a:br>
              <a:rPr lang="en-US" dirty="0"/>
            </a:br>
            <a:r>
              <a:rPr lang="en-US" dirty="0"/>
              <a:t>(selection: call next of input</a:t>
            </a:r>
            <a:br>
              <a:rPr lang="en-US" dirty="0"/>
            </a:br>
            <a:r>
              <a:rPr lang="en-US" dirty="0"/>
              <a:t>until next qualifying tuple found)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Close:</a:t>
            </a:r>
            <a:r>
              <a:rPr lang="en-US" dirty="0"/>
              <a:t> cleanup resources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Space complexity:</a:t>
            </a:r>
            <a:r>
              <a:rPr lang="en-US" dirty="0"/>
              <a:t> O(1)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35525" y="2927556"/>
            <a:ext cx="4120398" cy="25237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(r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p(r) 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//A==7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404351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 Physical Design </a:t>
            </a:r>
            <a:r>
              <a:rPr lang="en-AT" dirty="0"/>
              <a:t>–</a:t>
            </a:r>
            <a:r>
              <a:rPr lang="en-US" dirty="0"/>
              <a:t> B-Trees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4a: Given B-tree, </a:t>
            </a:r>
            <a:r>
              <a:rPr lang="en-US" dirty="0">
                <a:solidFill>
                  <a:schemeClr val="accent1"/>
                </a:solidFill>
              </a:rPr>
              <a:t>insert key 19</a:t>
            </a:r>
            <a:r>
              <a:rPr lang="en-US" dirty="0"/>
              <a:t> and draw resulting B-tree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7 points</a:t>
            </a:r>
            <a:r>
              <a:rPr lang="en-US" b="0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Task 4b: Given B-tree, </a:t>
            </a:r>
            <a:r>
              <a:rPr lang="en-US" dirty="0">
                <a:solidFill>
                  <a:schemeClr val="accent1"/>
                </a:solidFill>
              </a:rPr>
              <a:t>delete key 27</a:t>
            </a:r>
            <a:r>
              <a:rPr lang="en-US" dirty="0"/>
              <a:t>, and draw resulting B-tree</a:t>
            </a:r>
            <a:r>
              <a:rPr lang="en-US" b="0" dirty="0"/>
              <a:t> (</a:t>
            </a:r>
            <a:r>
              <a:rPr lang="en-US" dirty="0">
                <a:solidFill>
                  <a:srgbClr val="7889FB"/>
                </a:solidFill>
              </a:rPr>
              <a:t>8 points</a:t>
            </a:r>
            <a:r>
              <a:rPr lang="en-US" b="0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04" y="4216034"/>
            <a:ext cx="4766310" cy="834390"/>
          </a:xfrm>
          <a:prstGeom prst="rect">
            <a:avLst/>
          </a:prstGeom>
        </p:spPr>
      </p:pic>
      <p:grpSp>
        <p:nvGrpSpPr>
          <p:cNvPr id="95" name="Group 94"/>
          <p:cNvGrpSpPr/>
          <p:nvPr/>
        </p:nvGrpSpPr>
        <p:grpSpPr>
          <a:xfrm>
            <a:off x="4681079" y="5112308"/>
            <a:ext cx="4211400" cy="911977"/>
            <a:chOff x="4681079" y="5112308"/>
            <a:chExt cx="4211400" cy="911977"/>
          </a:xfrm>
        </p:grpSpPr>
        <p:grpSp>
          <p:nvGrpSpPr>
            <p:cNvPr id="96" name="Group 95"/>
            <p:cNvGrpSpPr/>
            <p:nvPr/>
          </p:nvGrpSpPr>
          <p:grpSpPr>
            <a:xfrm>
              <a:off x="6155242" y="5112308"/>
              <a:ext cx="1245621" cy="242891"/>
              <a:chOff x="2311484" y="2793650"/>
              <a:chExt cx="1245621" cy="242891"/>
            </a:xfrm>
          </p:grpSpPr>
          <p:sp>
            <p:nvSpPr>
              <p:cNvPr id="163" name="Rectangle 16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8" name="Group 97"/>
            <p:cNvGrpSpPr/>
            <p:nvPr/>
          </p:nvGrpSpPr>
          <p:grpSpPr>
            <a:xfrm>
              <a:off x="4681079" y="5781394"/>
              <a:ext cx="1254952" cy="242891"/>
              <a:chOff x="2311484" y="2793650"/>
              <a:chExt cx="1254952" cy="242891"/>
            </a:xfrm>
          </p:grpSpPr>
          <p:sp>
            <p:nvSpPr>
              <p:cNvPr id="139" name="Rectangle 138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6163968" y="5781393"/>
              <a:ext cx="1245621" cy="242891"/>
              <a:chOff x="2311484" y="2793650"/>
              <a:chExt cx="1245621" cy="242891"/>
            </a:xfrm>
          </p:grpSpPr>
          <p:sp>
            <p:nvSpPr>
              <p:cNvPr id="110" name="Rectangle 109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19</a:t>
                </a: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7646858" y="5781392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106" name="Rectangle 105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23</a:t>
                </a:r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29</a:t>
                </a: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</p:grpSp>
        <p:cxnSp>
          <p:nvCxnSpPr>
            <p:cNvPr id="102" name="Straight Arrow Connector 101"/>
            <p:cNvCxnSpPr>
              <a:endCxn id="141" idx="0"/>
            </p:cNvCxnSpPr>
            <p:nvPr/>
          </p:nvCxnSpPr>
          <p:spPr>
            <a:xfrm flipH="1">
              <a:off x="5459556" y="5355199"/>
              <a:ext cx="690576" cy="42619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endCxn id="107" idx="0"/>
            </p:cNvCxnSpPr>
            <p:nvPr/>
          </p:nvCxnSpPr>
          <p:spPr>
            <a:xfrm>
              <a:off x="6770702" y="5355199"/>
              <a:ext cx="1343300" cy="42619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endCxn id="111" idx="0"/>
            </p:cNvCxnSpPr>
            <p:nvPr/>
          </p:nvCxnSpPr>
          <p:spPr>
            <a:xfrm>
              <a:off x="6475118" y="5372562"/>
              <a:ext cx="155994" cy="40883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04" y="1741452"/>
            <a:ext cx="3834765" cy="834390"/>
          </a:xfrm>
          <a:prstGeom prst="rect">
            <a:avLst/>
          </a:prstGeom>
        </p:spPr>
      </p:pic>
      <p:grpSp>
        <p:nvGrpSpPr>
          <p:cNvPr id="169" name="Group 168"/>
          <p:cNvGrpSpPr/>
          <p:nvPr/>
        </p:nvGrpSpPr>
        <p:grpSpPr>
          <a:xfrm>
            <a:off x="3194398" y="2580600"/>
            <a:ext cx="5694289" cy="911977"/>
            <a:chOff x="3194398" y="2580600"/>
            <a:chExt cx="5694289" cy="911977"/>
          </a:xfrm>
        </p:grpSpPr>
        <p:grpSp>
          <p:nvGrpSpPr>
            <p:cNvPr id="170" name="Group 169"/>
            <p:cNvGrpSpPr/>
            <p:nvPr/>
          </p:nvGrpSpPr>
          <p:grpSpPr>
            <a:xfrm>
              <a:off x="5573633" y="2580600"/>
              <a:ext cx="1245621" cy="242891"/>
              <a:chOff x="2311484" y="2793650"/>
              <a:chExt cx="1245621" cy="242891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23</a:t>
                </a: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1" name="Group 170"/>
            <p:cNvGrpSpPr/>
            <p:nvPr/>
          </p:nvGrpSpPr>
          <p:grpSpPr>
            <a:xfrm>
              <a:off x="3194398" y="3249686"/>
              <a:ext cx="1254952" cy="242891"/>
              <a:chOff x="2311484" y="2793650"/>
              <a:chExt cx="1254952" cy="242891"/>
            </a:xfrm>
          </p:grpSpPr>
          <p:sp>
            <p:nvSpPr>
              <p:cNvPr id="197" name="Rectangle 196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4677287" y="3249685"/>
              <a:ext cx="1245621" cy="242891"/>
              <a:chOff x="2311484" y="2793650"/>
              <a:chExt cx="1245621" cy="242891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17</a:t>
                </a: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6160177" y="3249684"/>
              <a:ext cx="1245621" cy="242891"/>
              <a:chOff x="2311484" y="2793650"/>
              <a:chExt cx="1245621" cy="242891"/>
            </a:xfrm>
          </p:grpSpPr>
          <p:sp>
            <p:nvSpPr>
              <p:cNvPr id="189" name="Rectangle 188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19</a:t>
                </a: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21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7643066" y="3249683"/>
              <a:ext cx="1245621" cy="242891"/>
              <a:chOff x="2311484" y="2793650"/>
              <a:chExt cx="1245621" cy="242891"/>
            </a:xfrm>
          </p:grpSpPr>
          <p:sp>
            <p:nvSpPr>
              <p:cNvPr id="184" name="Rectangle 183"/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29</a:t>
                </a: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79" name="Straight Arrow Connector 178"/>
            <p:cNvCxnSpPr>
              <a:endCxn id="199" idx="0"/>
            </p:cNvCxnSpPr>
            <p:nvPr/>
          </p:nvCxnSpPr>
          <p:spPr>
            <a:xfrm flipH="1">
              <a:off x="3972875" y="2830631"/>
              <a:ext cx="1587158" cy="41905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/>
            <p:cNvCxnSpPr>
              <a:endCxn id="195" idx="0"/>
            </p:cNvCxnSpPr>
            <p:nvPr/>
          </p:nvCxnSpPr>
          <p:spPr>
            <a:xfrm flipH="1">
              <a:off x="5455764" y="2823491"/>
              <a:ext cx="418219" cy="42619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/>
            <p:cNvCxnSpPr>
              <a:endCxn id="190" idx="0"/>
            </p:cNvCxnSpPr>
            <p:nvPr/>
          </p:nvCxnSpPr>
          <p:spPr>
            <a:xfrm>
              <a:off x="6205324" y="2840854"/>
              <a:ext cx="421997" cy="40883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/>
            <p:cNvCxnSpPr>
              <a:endCxn id="186" idx="0"/>
            </p:cNvCxnSpPr>
            <p:nvPr/>
          </p:nvCxnSpPr>
          <p:spPr>
            <a:xfrm>
              <a:off x="6516474" y="2840854"/>
              <a:ext cx="1593736" cy="40882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2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#5 Transaction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5a: Describe the concept of a database transaction log, and explain how it relates to the ACID properties Atomicity and Durability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7 points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Log: append-only TX changes, </a:t>
            </a:r>
            <a:br>
              <a:rPr lang="en-US" dirty="0"/>
            </a:br>
            <a:r>
              <a:rPr lang="en-US" dirty="0"/>
              <a:t>often on separate devices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Write-ahead logging </a:t>
            </a:r>
            <a:r>
              <a:rPr lang="en-US" dirty="0"/>
              <a:t>(log written </a:t>
            </a:r>
            <a:br>
              <a:rPr lang="en-US" dirty="0"/>
            </a:br>
            <a:r>
              <a:rPr lang="en-US" dirty="0"/>
              <a:t>before DB, forced-log on commit)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Recovery:</a:t>
            </a:r>
            <a:r>
              <a:rPr lang="en-US" dirty="0"/>
              <a:t> forward (REDO) and </a:t>
            </a:r>
            <a:br>
              <a:rPr lang="en-US" dirty="0"/>
            </a:br>
            <a:r>
              <a:rPr lang="en-US" dirty="0"/>
              <a:t>backward (UNDO) processing</a:t>
            </a:r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#1 </a:t>
            </a:r>
            <a:r>
              <a:rPr lang="en-US" b="1" dirty="0">
                <a:solidFill>
                  <a:schemeClr val="accent1"/>
                </a:solidFill>
              </a:rPr>
              <a:t>Atomicity: </a:t>
            </a:r>
            <a:r>
              <a:rPr lang="en-US" dirty="0"/>
              <a:t>A TX is executed atomically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rgbClr val="7889FB"/>
                </a:solidFill>
              </a:rPr>
              <a:t>completely or not at all</a:t>
            </a:r>
            <a:r>
              <a:rPr lang="en-US" dirty="0"/>
              <a:t>); on failure/aborts no changes in DB (</a:t>
            </a:r>
            <a:r>
              <a:rPr lang="en-US" b="1" dirty="0">
                <a:solidFill>
                  <a:schemeClr val="accent1"/>
                </a:solidFill>
              </a:rPr>
              <a:t>UNDO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#2 </a:t>
            </a:r>
            <a:r>
              <a:rPr lang="en-US" b="1" dirty="0">
                <a:solidFill>
                  <a:schemeClr val="accent1"/>
                </a:solidFill>
              </a:rPr>
              <a:t>Durability: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Guaranteed persistence</a:t>
            </a:r>
            <a:r>
              <a:rPr lang="en-US" dirty="0"/>
              <a:t> of changes of successful TXs; in case of system failures, the database is recoverable (</a:t>
            </a:r>
            <a:r>
              <a:rPr lang="en-US" b="1" dirty="0">
                <a:solidFill>
                  <a:schemeClr val="accent1"/>
                </a:solidFill>
              </a:rPr>
              <a:t>REDO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5618188" y="2237358"/>
            <a:ext cx="3007882" cy="2615096"/>
            <a:chOff x="5618188" y="2811294"/>
            <a:chExt cx="3007882" cy="2615096"/>
          </a:xfrm>
        </p:grpSpPr>
        <p:sp>
          <p:nvSpPr>
            <p:cNvPr id="5" name="Flowchart: Magnetic Disk 4"/>
            <p:cNvSpPr/>
            <p:nvPr/>
          </p:nvSpPr>
          <p:spPr>
            <a:xfrm>
              <a:off x="5805918" y="4542257"/>
              <a:ext cx="1635016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Flowchart: Process 5"/>
            <p:cNvSpPr/>
            <p:nvPr/>
          </p:nvSpPr>
          <p:spPr>
            <a:xfrm>
              <a:off x="5618188" y="2811294"/>
              <a:ext cx="3007882" cy="1402702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DBMS</a:t>
              </a: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Flowchart: Process 6"/>
            <p:cNvSpPr/>
            <p:nvPr/>
          </p:nvSpPr>
          <p:spPr>
            <a:xfrm>
              <a:off x="5805917" y="3218730"/>
              <a:ext cx="1649252" cy="839996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 Buffer</a:t>
              </a: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lowchart: Process 7"/>
            <p:cNvSpPr/>
            <p:nvPr/>
          </p:nvSpPr>
          <p:spPr>
            <a:xfrm>
              <a:off x="7603988" y="3218729"/>
              <a:ext cx="848676" cy="839997"/>
            </a:xfrm>
            <a:prstGeom prst="flowChartProcess">
              <a:avLst/>
            </a:prstGeom>
            <a:solidFill>
              <a:srgbClr val="7889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Log Buffer</a:t>
              </a:r>
            </a:p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lowchart: Process 8"/>
            <p:cNvSpPr/>
            <p:nvPr/>
          </p:nvSpPr>
          <p:spPr>
            <a:xfrm>
              <a:off x="5958317" y="4606543"/>
              <a:ext cx="379995" cy="366781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P1</a:t>
              </a:r>
            </a:p>
          </p:txBody>
        </p:sp>
        <p:sp>
          <p:nvSpPr>
            <p:cNvPr id="10" name="Flowchart: Process 9"/>
            <p:cNvSpPr/>
            <p:nvPr/>
          </p:nvSpPr>
          <p:spPr>
            <a:xfrm>
              <a:off x="6169081" y="3581894"/>
              <a:ext cx="379995" cy="366781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P7</a:t>
              </a:r>
            </a:p>
          </p:txBody>
        </p:sp>
        <p:sp>
          <p:nvSpPr>
            <p:cNvPr id="11" name="Flowchart: Process 10"/>
            <p:cNvSpPr/>
            <p:nvPr/>
          </p:nvSpPr>
          <p:spPr>
            <a:xfrm>
              <a:off x="6710591" y="3578652"/>
              <a:ext cx="379995" cy="366781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P3’</a:t>
              </a:r>
            </a:p>
          </p:txBody>
        </p:sp>
        <p:sp>
          <p:nvSpPr>
            <p:cNvPr id="12" name="Flowchart: Process 11"/>
            <p:cNvSpPr/>
            <p:nvPr/>
          </p:nvSpPr>
          <p:spPr>
            <a:xfrm>
              <a:off x="7731996" y="3773206"/>
              <a:ext cx="582784" cy="110051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Flowchart: Process 12"/>
            <p:cNvSpPr/>
            <p:nvPr/>
          </p:nvSpPr>
          <p:spPr>
            <a:xfrm>
              <a:off x="7728753" y="3906150"/>
              <a:ext cx="582784" cy="110051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Flowchart: Sequential Access Storage 13"/>
            <p:cNvSpPr/>
            <p:nvPr/>
          </p:nvSpPr>
          <p:spPr>
            <a:xfrm>
              <a:off x="7868186" y="4562740"/>
              <a:ext cx="475777" cy="479137"/>
            </a:xfrm>
            <a:prstGeom prst="flowChartMagneticTape">
              <a:avLst/>
            </a:prstGeom>
            <a:solidFill>
              <a:srgbClr val="7889FB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Straight Arrow Connector 14"/>
            <p:cNvCxnSpPr>
              <a:stCxn id="7" idx="2"/>
              <a:endCxn id="5" idx="1"/>
            </p:cNvCxnSpPr>
            <p:nvPr/>
          </p:nvCxnSpPr>
          <p:spPr>
            <a:xfrm flipH="1">
              <a:off x="6623426" y="4058726"/>
              <a:ext cx="7117" cy="48353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8" idx="2"/>
              <a:endCxn id="14" idx="0"/>
            </p:cNvCxnSpPr>
            <p:nvPr/>
          </p:nvCxnSpPr>
          <p:spPr>
            <a:xfrm>
              <a:off x="8028326" y="4058726"/>
              <a:ext cx="77749" cy="504014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251559" y="5050574"/>
              <a:ext cx="75086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Data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46378" y="5057058"/>
              <a:ext cx="75086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Log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03988" y="4379366"/>
              <a:ext cx="1022082" cy="104054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6447942" y="4609785"/>
              <a:ext cx="379995" cy="366781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P7</a:t>
              </a:r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6921357" y="4606543"/>
              <a:ext cx="379995" cy="366781"/>
            </a:xfrm>
            <a:prstGeom prst="flowChartProcess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967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#6 NoSQL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354122" cy="4941101"/>
          </a:xfrm>
        </p:spPr>
        <p:txBody>
          <a:bodyPr/>
          <a:lstStyle/>
          <a:p>
            <a:r>
              <a:rPr lang="en-US" dirty="0"/>
              <a:t>Task 6a: </a:t>
            </a:r>
            <a:r>
              <a:rPr lang="en-US" b="0" dirty="0"/>
              <a:t>Describe the concept and system architecture of a </a:t>
            </a:r>
            <a:r>
              <a:rPr lang="en-US" dirty="0"/>
              <a:t>key-value store</a:t>
            </a:r>
            <a:r>
              <a:rPr lang="en-US" b="0" dirty="0"/>
              <a:t>, including techniques for achieving </a:t>
            </a:r>
            <a:r>
              <a:rPr lang="en-US" dirty="0"/>
              <a:t>high write throughput</a:t>
            </a:r>
            <a:r>
              <a:rPr lang="en-US" b="0" dirty="0"/>
              <a:t>, and </a:t>
            </a:r>
            <a:r>
              <a:rPr lang="en-US" dirty="0"/>
              <a:t>scale-out</a:t>
            </a:r>
            <a:r>
              <a:rPr lang="en-US" b="0" dirty="0"/>
              <a:t> in distributed environments. Please focus specifically on aspects of physical design such as </a:t>
            </a:r>
            <a:r>
              <a:rPr lang="en-US" dirty="0"/>
              <a:t>index structures</a:t>
            </a:r>
            <a:r>
              <a:rPr lang="en-US" b="0" dirty="0"/>
              <a:t>, and </a:t>
            </a:r>
            <a:r>
              <a:rPr lang="en-US" dirty="0"/>
              <a:t>distributed data storage</a:t>
            </a:r>
            <a:r>
              <a:rPr lang="en-US" b="0" dirty="0"/>
              <a:t>. (</a:t>
            </a:r>
            <a:r>
              <a:rPr lang="en-US" dirty="0">
                <a:solidFill>
                  <a:srgbClr val="7889FB"/>
                </a:solidFill>
              </a:rPr>
              <a:t>10 points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r>
              <a:rPr lang="en-US" dirty="0"/>
              <a:t>Solution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KV store: </a:t>
            </a:r>
            <a:r>
              <a:rPr lang="en-US" dirty="0"/>
              <a:t>simple map of key-value pairs, </a:t>
            </a:r>
            <a:br>
              <a:rPr lang="en-US" dirty="0"/>
            </a:br>
            <a:r>
              <a:rPr lang="en-US" dirty="0"/>
              <a:t>w/ get/put interface, often distributed </a:t>
            </a:r>
          </a:p>
          <a:p>
            <a:pPr lvl="1"/>
            <a:endParaRPr lang="en-US" sz="12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Index structure for high write throughput: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Log-structured merge trees (LSM)</a:t>
            </a:r>
          </a:p>
          <a:p>
            <a:pPr lvl="1"/>
            <a:endParaRPr lang="en-US" sz="12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Distributed data storage for scale-out: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horizontal partitioning (</a:t>
            </a:r>
            <a:r>
              <a:rPr lang="en-US" dirty="0" err="1"/>
              <a:t>sharding</a:t>
            </a:r>
            <a:r>
              <a:rPr lang="en-US" dirty="0"/>
              <a:t>) via hash or range partitioning,</a:t>
            </a:r>
            <a:br>
              <a:rPr lang="en-US" dirty="0"/>
            </a:br>
            <a:r>
              <a:rPr lang="en-US" dirty="0"/>
              <a:t>partitioning via selection, reconstruction via union</a:t>
            </a:r>
            <a:br>
              <a:rPr lang="en-US" dirty="0"/>
            </a:br>
            <a:r>
              <a:rPr lang="en-US" dirty="0"/>
              <a:t>eventual consistency for high availability and partition tolerance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Exam Preparation</a:t>
            </a:r>
          </a:p>
          <a:p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6521306" y="2812130"/>
            <a:ext cx="1967421" cy="1082804"/>
            <a:chOff x="6462939" y="2763490"/>
            <a:chExt cx="1967421" cy="1082804"/>
          </a:xfrm>
        </p:grpSpPr>
        <p:sp>
          <p:nvSpPr>
            <p:cNvPr id="5" name="Rectangle 4"/>
            <p:cNvSpPr/>
            <p:nvPr/>
          </p:nvSpPr>
          <p:spPr>
            <a:xfrm>
              <a:off x="6482582" y="2763490"/>
              <a:ext cx="650483" cy="304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442104" y="2763490"/>
              <a:ext cx="968801" cy="304384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478812" y="3113894"/>
              <a:ext cx="654253" cy="304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86305" y="3541910"/>
              <a:ext cx="654253" cy="304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42103" y="3120588"/>
              <a:ext cx="968801" cy="304384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42104" y="3539085"/>
              <a:ext cx="968801" cy="304384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5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6462939" y="3480718"/>
              <a:ext cx="196742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170577" y="4079056"/>
            <a:ext cx="2613518" cy="1004874"/>
            <a:chOff x="6170577" y="3952596"/>
            <a:chExt cx="2613518" cy="1004874"/>
          </a:xfrm>
        </p:grpSpPr>
        <p:sp>
          <p:nvSpPr>
            <p:cNvPr id="22" name="Rectangle 21"/>
            <p:cNvSpPr/>
            <p:nvPr/>
          </p:nvSpPr>
          <p:spPr>
            <a:xfrm>
              <a:off x="6745040" y="4007723"/>
              <a:ext cx="58366" cy="252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39073" y="4004479"/>
              <a:ext cx="58366" cy="252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942834" y="4010964"/>
              <a:ext cx="58366" cy="252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754765" y="4338465"/>
              <a:ext cx="216000" cy="252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14170" y="4335222"/>
              <a:ext cx="216000" cy="252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83302" y="4341706"/>
              <a:ext cx="216000" cy="252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751521" y="4665963"/>
              <a:ext cx="648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448672" y="4672448"/>
              <a:ext cx="648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136095" y="4669204"/>
              <a:ext cx="648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715859" y="4309279"/>
              <a:ext cx="832082" cy="32187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7547941" y="4464923"/>
              <a:ext cx="918896" cy="18568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6177064" y="3952596"/>
              <a:ext cx="40856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73820" y="4260639"/>
              <a:ext cx="40856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70577" y="4588138"/>
              <a:ext cx="40856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781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12 Stream </a:t>
            </a:r>
            <a:r>
              <a:rPr lang="en-US" b="1" dirty="0">
                <a:solidFill>
                  <a:schemeClr val="tx1"/>
                </a:solidFill>
              </a:rPr>
              <a:t>Processing Systems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Q&amp;A </a:t>
            </a:r>
            <a:r>
              <a:rPr lang="en-US" b="1" dirty="0">
                <a:solidFill>
                  <a:schemeClr val="tx1"/>
                </a:solidFill>
              </a:rPr>
              <a:t>and Exam </a:t>
            </a:r>
            <a:r>
              <a:rPr lang="en-US" b="1" dirty="0" smtClean="0">
                <a:solidFill>
                  <a:schemeClr val="tx1"/>
                </a:solidFill>
              </a:rPr>
              <a:t>Preparation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pPr lvl="1"/>
            <a:endParaRPr lang="en-US" sz="1000" dirty="0" smtClean="0"/>
          </a:p>
          <a:p>
            <a:r>
              <a:rPr lang="en-US" sz="1800" dirty="0" err="1" smtClean="0"/>
              <a:t>Misc</a:t>
            </a:r>
            <a:endParaRPr lang="en-US" sz="1800" dirty="0" smtClean="0"/>
          </a:p>
          <a:p>
            <a:pPr lvl="1"/>
            <a:r>
              <a:rPr lang="en-US" b="1" dirty="0" smtClean="0">
                <a:solidFill>
                  <a:srgbClr val="7889FB"/>
                </a:solidFill>
              </a:rPr>
              <a:t>Last </a:t>
            </a:r>
            <a:r>
              <a:rPr lang="en-US" b="1" dirty="0" smtClean="0">
                <a:solidFill>
                  <a:srgbClr val="7889FB"/>
                </a:solidFill>
              </a:rPr>
              <a:t>Office </a:t>
            </a:r>
            <a:r>
              <a:rPr lang="en-US" b="1" dirty="0">
                <a:solidFill>
                  <a:srgbClr val="7889FB"/>
                </a:solidFill>
              </a:rPr>
              <a:t>H</a:t>
            </a:r>
            <a:r>
              <a:rPr lang="en-US" b="1" dirty="0" smtClean="0">
                <a:solidFill>
                  <a:srgbClr val="7889FB"/>
                </a:solidFill>
              </a:rPr>
              <a:t>ours</a:t>
            </a:r>
            <a:r>
              <a:rPr lang="en-US" b="1" dirty="0" smtClean="0">
                <a:solidFill>
                  <a:srgbClr val="7889FB"/>
                </a:solidFill>
              </a:rPr>
              <a:t>: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on demand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Exercise </a:t>
            </a:r>
            <a:r>
              <a:rPr lang="en-US" dirty="0"/>
              <a:t>4 </a:t>
            </a:r>
            <a:r>
              <a:rPr lang="en-US" dirty="0" smtClean="0"/>
              <a:t>Reminder: </a:t>
            </a:r>
            <a:r>
              <a:rPr lang="en-US" b="1" dirty="0" smtClean="0">
                <a:solidFill>
                  <a:schemeClr val="accent1"/>
                </a:solidFill>
              </a:rPr>
              <a:t>Jan </a:t>
            </a:r>
            <a:r>
              <a:rPr lang="en-US" b="1" dirty="0" smtClean="0">
                <a:solidFill>
                  <a:schemeClr val="accent1"/>
                </a:solidFill>
              </a:rPr>
              <a:t>18</a:t>
            </a:r>
            <a:r>
              <a:rPr lang="en-US" b="1" dirty="0" smtClean="0">
                <a:solidFill>
                  <a:schemeClr val="accent1"/>
                </a:solidFill>
              </a:rPr>
              <a:t>, </a:t>
            </a:r>
            <a:r>
              <a:rPr lang="en-US" b="1" dirty="0" smtClean="0">
                <a:solidFill>
                  <a:schemeClr val="accent1"/>
                </a:solidFill>
              </a:rPr>
              <a:t>11.59pm</a:t>
            </a:r>
            <a:r>
              <a:rPr lang="en-US" dirty="0" smtClean="0"/>
              <a:t> + </a:t>
            </a:r>
            <a:r>
              <a:rPr lang="en-US" b="0" dirty="0" smtClean="0"/>
              <a:t>[7 late days]</a:t>
            </a:r>
            <a:endParaRPr lang="en-US" b="0" dirty="0"/>
          </a:p>
          <a:p>
            <a:pPr lvl="1"/>
            <a:endParaRPr lang="en-US" sz="1200" dirty="0"/>
          </a:p>
          <a:p>
            <a:r>
              <a:rPr lang="en-US" dirty="0"/>
              <a:t>Exams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Exams: </a:t>
            </a:r>
            <a:r>
              <a:rPr lang="en-US" dirty="0" smtClean="0">
                <a:solidFill>
                  <a:schemeClr val="tx1"/>
                </a:solidFill>
              </a:rPr>
              <a:t>Feb 04 12.30pm (i12</a:t>
            </a:r>
            <a:r>
              <a:rPr lang="en-US" dirty="0">
                <a:solidFill>
                  <a:schemeClr val="tx1"/>
                </a:solidFill>
              </a:rPr>
              <a:t>, i13), </a:t>
            </a:r>
            <a:r>
              <a:rPr lang="en-US" dirty="0" smtClean="0">
                <a:solidFill>
                  <a:schemeClr val="tx1"/>
                </a:solidFill>
              </a:rPr>
              <a:t>Feb 04 </a:t>
            </a:r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dirty="0" smtClean="0">
                <a:solidFill>
                  <a:schemeClr val="tx1"/>
                </a:solidFill>
              </a:rPr>
              <a:t>.30pm </a:t>
            </a:r>
            <a:r>
              <a:rPr lang="en-US" dirty="0">
                <a:solidFill>
                  <a:schemeClr val="tx1"/>
                </a:solidFill>
              </a:rPr>
              <a:t>(i13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accent1"/>
                </a:solidFill>
              </a:rPr>
              <a:t>Oral exams </a:t>
            </a:r>
            <a:r>
              <a:rPr lang="en-US" dirty="0" smtClean="0">
                <a:solidFill>
                  <a:schemeClr val="tx1"/>
                </a:solidFill>
              </a:rPr>
              <a:t>for international students (so far </a:t>
            </a:r>
            <a:r>
              <a:rPr lang="en-US" dirty="0" smtClean="0">
                <a:solidFill>
                  <a:schemeClr val="tx1"/>
                </a:solidFill>
              </a:rPr>
              <a:t>3, </a:t>
            </a:r>
            <a:r>
              <a:rPr lang="en-US" dirty="0" smtClean="0">
                <a:solidFill>
                  <a:schemeClr val="tx1"/>
                </a:solidFill>
              </a:rPr>
              <a:t>to be scheduled)</a:t>
            </a:r>
          </a:p>
        </p:txBody>
      </p:sp>
    </p:spTree>
    <p:extLst>
      <p:ext uri="{BB962C8B-B14F-4D97-AF65-F5344CB8AC3E}">
        <p14:creationId xmlns:p14="http://schemas.microsoft.com/office/powerpoint/2010/main" val="10116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Stream Processing</a:t>
            </a:r>
          </a:p>
          <a:p>
            <a:r>
              <a:rPr lang="en-US" strike="sngStrike" dirty="0"/>
              <a:t>Distributed Stream Processing</a:t>
            </a:r>
          </a:p>
          <a:p>
            <a:r>
              <a:rPr lang="en-US" dirty="0">
                <a:solidFill>
                  <a:schemeClr val="accent1"/>
                </a:solidFill>
              </a:rPr>
              <a:t>Q&amp;A and Exam Preparation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157778" y="1388671"/>
            <a:ext cx="248055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Integration and Large-Scale Analysis (DIA)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(bachelor/master)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5240769" y="168965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20" y="3091269"/>
            <a:ext cx="7717277" cy="296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Stream Processing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3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Processing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Ubiquitous Data Streams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Event and message stream</a:t>
            </a:r>
            <a:r>
              <a:rPr lang="en-US" dirty="0"/>
              <a:t>s (e.g., click stream, twitter,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Sensor networks, </a:t>
            </a:r>
            <a:r>
              <a:rPr lang="en-US" dirty="0" err="1"/>
              <a:t>IoT</a:t>
            </a:r>
            <a:r>
              <a:rPr lang="en-US" dirty="0"/>
              <a:t>, and monitoring (traffic, </a:t>
            </a:r>
            <a:r>
              <a:rPr lang="en-US" dirty="0" err="1"/>
              <a:t>env</a:t>
            </a:r>
            <a:r>
              <a:rPr lang="en-US" dirty="0"/>
              <a:t>, networks)</a:t>
            </a:r>
          </a:p>
          <a:p>
            <a:pPr lvl="1"/>
            <a:endParaRPr lang="en-US" dirty="0"/>
          </a:p>
          <a:p>
            <a:r>
              <a:rPr lang="en-US" dirty="0"/>
              <a:t>Stream Processing Architecture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Infinite input streams</a:t>
            </a:r>
            <a:r>
              <a:rPr lang="en-US" dirty="0"/>
              <a:t>, often with window semantics</a:t>
            </a:r>
          </a:p>
          <a:p>
            <a:pPr lvl="1"/>
            <a:r>
              <a:rPr lang="en-US" dirty="0"/>
              <a:t>Continuous (aka standing) queries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B90E47-6EB2-41DC-88F9-8BF5BB0E60B7}"/>
              </a:ext>
            </a:extLst>
          </p:cNvPr>
          <p:cNvGrpSpPr/>
          <p:nvPr/>
        </p:nvGrpSpPr>
        <p:grpSpPr>
          <a:xfrm>
            <a:off x="408562" y="3894186"/>
            <a:ext cx="3029889" cy="2318900"/>
            <a:chOff x="408562" y="3894186"/>
            <a:chExt cx="3029889" cy="2318900"/>
          </a:xfrm>
        </p:grpSpPr>
        <p:sp>
          <p:nvSpPr>
            <p:cNvPr id="19" name="Flowchart: Magnetic Disk 18"/>
            <p:cNvSpPr/>
            <p:nvPr/>
          </p:nvSpPr>
          <p:spPr>
            <a:xfrm>
              <a:off x="1404221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Flowchart: Process 19"/>
            <p:cNvSpPr/>
            <p:nvPr/>
          </p:nvSpPr>
          <p:spPr>
            <a:xfrm>
              <a:off x="1598514" y="4533104"/>
              <a:ext cx="1632605" cy="483432"/>
            </a:xfrm>
            <a:prstGeom prst="flowChartProcess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DBMS</a:t>
              </a:r>
            </a:p>
          </p:txBody>
        </p:sp>
        <p:sp>
          <p:nvSpPr>
            <p:cNvPr id="21" name="Flowchart: Magnetic Disk 20"/>
            <p:cNvSpPr/>
            <p:nvPr/>
          </p:nvSpPr>
          <p:spPr>
            <a:xfrm>
              <a:off x="2129105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lowchart: Magnetic Disk 21"/>
            <p:cNvSpPr/>
            <p:nvPr/>
          </p:nvSpPr>
          <p:spPr>
            <a:xfrm>
              <a:off x="2853989" y="5288279"/>
              <a:ext cx="584462" cy="499620"/>
            </a:xfrm>
            <a:prstGeom prst="flowChartMagneticDisk">
              <a:avLst/>
            </a:prstGeom>
            <a:solidFill>
              <a:srgbClr val="7889F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Arrow Connector 22"/>
            <p:cNvCxnSpPr>
              <a:stCxn id="20" idx="2"/>
              <a:endCxn id="19" idx="1"/>
            </p:cNvCxnSpPr>
            <p:nvPr/>
          </p:nvCxnSpPr>
          <p:spPr>
            <a:xfrm flipH="1">
              <a:off x="1696452" y="5016536"/>
              <a:ext cx="718365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0" idx="2"/>
              <a:endCxn id="21" idx="1"/>
            </p:cNvCxnSpPr>
            <p:nvPr/>
          </p:nvCxnSpPr>
          <p:spPr>
            <a:xfrm>
              <a:off x="2414817" y="5016536"/>
              <a:ext cx="6519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0" idx="2"/>
              <a:endCxn id="22" idx="1"/>
            </p:cNvCxnSpPr>
            <p:nvPr/>
          </p:nvCxnSpPr>
          <p:spPr>
            <a:xfrm>
              <a:off x="2414817" y="5016536"/>
              <a:ext cx="731403" cy="27174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685123" y="3894186"/>
              <a:ext cx="1449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Queries</a:t>
              </a:r>
            </a:p>
          </p:txBody>
        </p:sp>
        <p:cxnSp>
          <p:nvCxnSpPr>
            <p:cNvPr id="27" name="Straight Arrow Connector 26"/>
            <p:cNvCxnSpPr>
              <a:stCxn id="26" idx="2"/>
              <a:endCxn id="20" idx="0"/>
            </p:cNvCxnSpPr>
            <p:nvPr/>
          </p:nvCxnSpPr>
          <p:spPr>
            <a:xfrm>
              <a:off x="2410007" y="4263518"/>
              <a:ext cx="4810" cy="269586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1558351" y="5843754"/>
              <a:ext cx="1753328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Stored Data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08562" y="4456315"/>
              <a:ext cx="85603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“data at rest”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CCC0B8B-9DDB-4304-B0F9-5126ADE6745E}"/>
              </a:ext>
            </a:extLst>
          </p:cNvPr>
          <p:cNvGrpSpPr/>
          <p:nvPr/>
        </p:nvGrpSpPr>
        <p:grpSpPr>
          <a:xfrm>
            <a:off x="4140879" y="3715968"/>
            <a:ext cx="4523249" cy="2352584"/>
            <a:chOff x="4140879" y="3715968"/>
            <a:chExt cx="4523249" cy="2352584"/>
          </a:xfrm>
        </p:grpSpPr>
        <p:sp>
          <p:nvSpPr>
            <p:cNvPr id="29" name="Lightning Bolt 28"/>
            <p:cNvSpPr/>
            <p:nvPr/>
          </p:nvSpPr>
          <p:spPr>
            <a:xfrm>
              <a:off x="4140879" y="4592625"/>
              <a:ext cx="885217" cy="787940"/>
            </a:xfrm>
            <a:prstGeom prst="lightningBol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5002187" y="4926324"/>
              <a:ext cx="434664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4" name="Rounded Rectangle 3"/>
            <p:cNvSpPr/>
            <p:nvPr/>
          </p:nvSpPr>
          <p:spPr>
            <a:xfrm>
              <a:off x="5543600" y="4741658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221294" y="4456315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577972" y="4910268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7362673" y="4741655"/>
              <a:ext cx="447472" cy="36933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82375" y="5422221"/>
              <a:ext cx="2209482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Stored (Continuous) Queries</a:t>
              </a:r>
            </a:p>
          </p:txBody>
        </p:sp>
        <p:cxnSp>
          <p:nvCxnSpPr>
            <p:cNvPr id="35" name="Straight Arrow Connector 34"/>
            <p:cNvCxnSpPr>
              <a:stCxn id="4" idx="0"/>
              <a:endCxn id="31" idx="1"/>
            </p:cNvCxnSpPr>
            <p:nvPr/>
          </p:nvCxnSpPr>
          <p:spPr>
            <a:xfrm flipV="1">
              <a:off x="5767336" y="4640981"/>
              <a:ext cx="453958" cy="100677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39" name="Straight Arrow Connector 38"/>
            <p:cNvCxnSpPr>
              <a:stCxn id="4" idx="3"/>
              <a:endCxn id="32" idx="1"/>
            </p:cNvCxnSpPr>
            <p:nvPr/>
          </p:nvCxnSpPr>
          <p:spPr>
            <a:xfrm>
              <a:off x="5991072" y="4926324"/>
              <a:ext cx="586900" cy="16861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42" name="Straight Arrow Connector 41"/>
            <p:cNvCxnSpPr>
              <a:stCxn id="31" idx="3"/>
              <a:endCxn id="33" idx="1"/>
            </p:cNvCxnSpPr>
            <p:nvPr/>
          </p:nvCxnSpPr>
          <p:spPr>
            <a:xfrm>
              <a:off x="6668766" y="4640981"/>
              <a:ext cx="693907" cy="28534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46" name="Straight Arrow Connector 45"/>
            <p:cNvCxnSpPr>
              <a:stCxn id="32" idx="3"/>
              <a:endCxn id="33" idx="1"/>
            </p:cNvCxnSpPr>
            <p:nvPr/>
          </p:nvCxnSpPr>
          <p:spPr>
            <a:xfrm flipV="1">
              <a:off x="7025444" y="4926321"/>
              <a:ext cx="337229" cy="168613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>
            <a:xfrm>
              <a:off x="7946431" y="4923081"/>
              <a:ext cx="434664" cy="0"/>
            </a:xfrm>
            <a:prstGeom prst="straightConnector1">
              <a:avLst/>
            </a:prstGeom>
            <a:noFill/>
            <a:ln w="19050" cap="sq" cmpd="sng" algn="ctr">
              <a:solidFill>
                <a:srgbClr val="7889FB"/>
              </a:solidFill>
              <a:prstDash val="solid"/>
              <a:round/>
              <a:headEnd type="none"/>
              <a:tailEnd type="triangle" w="med" len="lg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4795737" y="4156838"/>
              <a:ext cx="73839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Input Stream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798351" y="4143868"/>
              <a:ext cx="73839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Output Stream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65008" y="3715968"/>
              <a:ext cx="30965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Stream Processing Engines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808094" y="5153464"/>
              <a:ext cx="85603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“data in motion”</a:t>
              </a: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859" y="908029"/>
            <a:ext cx="1051124" cy="59059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508" y="1002903"/>
            <a:ext cx="788817" cy="591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713" y="1639516"/>
            <a:ext cx="944872" cy="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6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 Processing Terminology,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Monitoring and alerting</a:t>
            </a:r>
            <a:r>
              <a:rPr lang="en-US" dirty="0"/>
              <a:t> (notifications on events / patterns)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Real-time reporting</a:t>
            </a:r>
            <a:r>
              <a:rPr lang="en-US" dirty="0"/>
              <a:t> (aggregate statistics for dashboards)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Real-time ETL</a:t>
            </a:r>
            <a:r>
              <a:rPr lang="en-US" dirty="0"/>
              <a:t> and event-driven data updates </a:t>
            </a:r>
          </a:p>
          <a:p>
            <a:pPr lvl="1"/>
            <a:r>
              <a:rPr lang="en-US" dirty="0"/>
              <a:t>Real-time decision making (fraud detection)</a:t>
            </a:r>
          </a:p>
          <a:p>
            <a:pPr lvl="1"/>
            <a:r>
              <a:rPr lang="en-US" dirty="0"/>
              <a:t>Data stream mining (summary statistics w/ limited memory)</a:t>
            </a:r>
          </a:p>
          <a:p>
            <a:pPr lvl="1"/>
            <a:endParaRPr lang="en-US" sz="700" dirty="0"/>
          </a:p>
          <a:p>
            <a:r>
              <a:rPr lang="en-US" dirty="0"/>
              <a:t>Data Stream</a:t>
            </a:r>
          </a:p>
          <a:p>
            <a:pPr lvl="1"/>
            <a:r>
              <a:rPr lang="en-US" dirty="0"/>
              <a:t>Unbounded stream of data tuples S = (s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AT" dirty="0"/>
              <a:t>…</a:t>
            </a:r>
            <a:r>
              <a:rPr lang="en-US" dirty="0"/>
              <a:t>) with </a:t>
            </a:r>
            <a:r>
              <a:rPr lang="en-US" dirty="0" err="1"/>
              <a:t>s</a:t>
            </a:r>
            <a:r>
              <a:rPr lang="en-US" baseline="-25000" dirty="0" err="1"/>
              <a:t>i</a:t>
            </a:r>
            <a:r>
              <a:rPr lang="en-US" dirty="0"/>
              <a:t> = (</a:t>
            </a:r>
            <a:r>
              <a:rPr lang="en-US" dirty="0" err="1"/>
              <a:t>t</a:t>
            </a:r>
            <a:r>
              <a:rPr lang="en-US" baseline="-25000" dirty="0" err="1"/>
              <a:t>i</a:t>
            </a:r>
            <a:r>
              <a:rPr lang="en-US" dirty="0"/>
              <a:t>, d</a:t>
            </a:r>
            <a:r>
              <a:rPr lang="en-US" baseline="-25000" dirty="0"/>
              <a:t>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See </a:t>
            </a:r>
            <a:r>
              <a:rPr lang="en-US" b="1" dirty="0" smtClean="0">
                <a:solidFill>
                  <a:srgbClr val="7889FB"/>
                </a:solidFill>
              </a:rPr>
              <a:t>10 </a:t>
            </a:r>
            <a:r>
              <a:rPr lang="en-US" b="1" dirty="0">
                <a:solidFill>
                  <a:srgbClr val="7889FB"/>
                </a:solidFill>
              </a:rPr>
              <a:t>NoSQL Systems</a:t>
            </a:r>
            <a:r>
              <a:rPr lang="en-US" dirty="0"/>
              <a:t> (time series) </a:t>
            </a:r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Real-time</a:t>
            </a:r>
            <a:r>
              <a:rPr lang="en-US" dirty="0"/>
              <a:t> Latency Requirements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Real-time:</a:t>
            </a:r>
            <a:r>
              <a:rPr lang="en-US" dirty="0"/>
              <a:t> guaranteed task </a:t>
            </a:r>
            <a:r>
              <a:rPr lang="en-US" b="1" dirty="0">
                <a:solidFill>
                  <a:schemeClr val="accent1"/>
                </a:solidFill>
              </a:rPr>
              <a:t>completion by a given deadline</a:t>
            </a:r>
            <a:r>
              <a:rPr lang="en-US" dirty="0"/>
              <a:t> (30 fps)  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Near Real-time:</a:t>
            </a:r>
            <a:r>
              <a:rPr lang="en-US" dirty="0"/>
              <a:t> few milliseconds to seconds </a:t>
            </a:r>
          </a:p>
          <a:p>
            <a:pPr lvl="1"/>
            <a:r>
              <a:rPr lang="en-US" dirty="0"/>
              <a:t>In practice, used with much weaker meaning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4850" y="2120629"/>
            <a:ext cx="127201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Continuously active</a:t>
            </a:r>
          </a:p>
        </p:txBody>
      </p:sp>
      <p:sp>
        <p:nvSpPr>
          <p:cNvPr id="6" name="Right Brace 5"/>
          <p:cNvSpPr/>
          <p:nvPr/>
        </p:nvSpPr>
        <p:spPr>
          <a:xfrm>
            <a:off x="7324928" y="1789889"/>
            <a:ext cx="145915" cy="1507788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Stream Processing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1256"/>
            <a:ext cx="8196171" cy="4941101"/>
          </a:xfrm>
        </p:spPr>
        <p:txBody>
          <a:bodyPr/>
          <a:lstStyle/>
          <a:p>
            <a:r>
              <a:rPr lang="en-US" dirty="0"/>
              <a:t>2000s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 stream management systems </a:t>
            </a:r>
            <a:r>
              <a:rPr lang="en-US" dirty="0"/>
              <a:t>(DSMS, mostly academic prototypes):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STREAM</a:t>
            </a:r>
            <a:r>
              <a:rPr lang="en-US" dirty="0"/>
              <a:t> (Stanford’01), </a:t>
            </a:r>
            <a:r>
              <a:rPr lang="en-US" b="1" dirty="0">
                <a:solidFill>
                  <a:srgbClr val="7889FB"/>
                </a:solidFill>
              </a:rPr>
              <a:t>Aurora</a:t>
            </a:r>
            <a:r>
              <a:rPr lang="en-US" dirty="0"/>
              <a:t> (Brown/MIT/Brandeis’02)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Borealis</a:t>
            </a:r>
            <a:r>
              <a:rPr lang="en-US" dirty="0">
                <a:sym typeface="Wingdings" panose="05000000000000000000" pitchFamily="2" charset="2"/>
              </a:rPr>
              <a:t> (‘05)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NiagaraCQ</a:t>
            </a:r>
            <a:r>
              <a:rPr lang="en-US" dirty="0"/>
              <a:t> (Wisconsin), </a:t>
            </a:r>
            <a:r>
              <a:rPr lang="en-US" b="1" dirty="0" err="1">
                <a:solidFill>
                  <a:srgbClr val="7889FB"/>
                </a:solidFill>
              </a:rPr>
              <a:t>TelegraphCQ</a:t>
            </a:r>
            <a:r>
              <a:rPr lang="en-US" dirty="0"/>
              <a:t> (Berkeley’03), and many others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but mostly unsuccessful in industry/practice</a:t>
            </a:r>
            <a:endParaRPr lang="en-US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Message-oriented middleware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Enterprise Application Integration</a:t>
            </a:r>
            <a:r>
              <a:rPr lang="en-US" dirty="0"/>
              <a:t> (EAI):</a:t>
            </a:r>
            <a:br>
              <a:rPr lang="en-US" dirty="0"/>
            </a:br>
            <a:r>
              <a:rPr lang="en-US" dirty="0"/>
              <a:t>IBM </a:t>
            </a:r>
            <a:r>
              <a:rPr lang="en-US" b="1" dirty="0">
                <a:solidFill>
                  <a:srgbClr val="7889FB"/>
                </a:solidFill>
              </a:rPr>
              <a:t>Message Broker</a:t>
            </a:r>
            <a:r>
              <a:rPr lang="en-US" dirty="0"/>
              <a:t>, SAP </a:t>
            </a:r>
            <a:r>
              <a:rPr lang="en-US" b="1" dirty="0" err="1">
                <a:solidFill>
                  <a:srgbClr val="7889FB"/>
                </a:solidFill>
              </a:rPr>
              <a:t>eXchange</a:t>
            </a:r>
            <a:r>
              <a:rPr lang="en-US" b="1" dirty="0">
                <a:solidFill>
                  <a:srgbClr val="7889FB"/>
                </a:solidFill>
              </a:rPr>
              <a:t> Infra.</a:t>
            </a:r>
            <a:r>
              <a:rPr lang="en-US" dirty="0"/>
              <a:t>, MS </a:t>
            </a:r>
            <a:r>
              <a:rPr lang="en-US" b="1" dirty="0" err="1">
                <a:solidFill>
                  <a:srgbClr val="7889FB"/>
                </a:solidFill>
              </a:rPr>
              <a:t>Biztalk</a:t>
            </a:r>
            <a:r>
              <a:rPr lang="en-US" b="1" dirty="0">
                <a:solidFill>
                  <a:srgbClr val="7889FB"/>
                </a:solidFill>
              </a:rPr>
              <a:t> Server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b="1" dirty="0" err="1">
                <a:solidFill>
                  <a:srgbClr val="7889FB"/>
                </a:solidFill>
              </a:rPr>
              <a:t>TransConnect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sz="700" dirty="0"/>
          </a:p>
          <a:p>
            <a:r>
              <a:rPr lang="en-US" dirty="0"/>
              <a:t>2010s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Distributed stream processing engines</a:t>
            </a:r>
            <a:r>
              <a:rPr lang="en-US" dirty="0"/>
              <a:t>, and “unified” batch/stream processing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Proprietary systems: </a:t>
            </a:r>
            <a:r>
              <a:rPr lang="en-US" dirty="0"/>
              <a:t>Google Cloud Dataflow, MS </a:t>
            </a:r>
            <a:r>
              <a:rPr lang="en-US" dirty="0" err="1"/>
              <a:t>StreamInsight</a:t>
            </a:r>
            <a:r>
              <a:rPr lang="en-US" dirty="0"/>
              <a:t> / Azure Stream Analytics, IBM </a:t>
            </a:r>
            <a:r>
              <a:rPr lang="en-US" dirty="0" err="1"/>
              <a:t>InfoSphere</a:t>
            </a:r>
            <a:r>
              <a:rPr lang="en-US" dirty="0"/>
              <a:t> Streams / Streaming Analytics, AWS Kinesis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Open-source systems: </a:t>
            </a:r>
            <a:r>
              <a:rPr lang="en-US" b="1" dirty="0">
                <a:solidFill>
                  <a:srgbClr val="7889FB"/>
                </a:solidFill>
              </a:rPr>
              <a:t>Apache Spark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Streaming</a:t>
            </a:r>
            <a:r>
              <a:rPr lang="en-US" dirty="0"/>
              <a:t> (Databricks), </a:t>
            </a: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err="1">
                <a:solidFill>
                  <a:srgbClr val="7889FB"/>
                </a:solidFill>
              </a:rPr>
              <a:t>Flink</a:t>
            </a:r>
            <a:r>
              <a:rPr lang="en-US" dirty="0"/>
              <a:t> (Data </a:t>
            </a:r>
            <a:r>
              <a:rPr lang="en-US" dirty="0" smtClean="0"/>
              <a:t>Artisans/Alibaba), </a:t>
            </a:r>
            <a:r>
              <a:rPr lang="en-US" b="1" dirty="0" smtClean="0">
                <a:solidFill>
                  <a:srgbClr val="7889FB"/>
                </a:solidFill>
              </a:rPr>
              <a:t>Apache Beam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7889FB"/>
                </a:solidFill>
              </a:rPr>
              <a:t>Apache </a:t>
            </a:r>
            <a:r>
              <a:rPr lang="en-US" b="1" dirty="0" smtClean="0">
                <a:solidFill>
                  <a:srgbClr val="7889FB"/>
                </a:solidFill>
              </a:rPr>
              <a:t>Kafka</a:t>
            </a:r>
            <a:r>
              <a:rPr lang="en-US" dirty="0" smtClean="0"/>
              <a:t>, </a:t>
            </a:r>
            <a:r>
              <a:rPr lang="en-US" b="1" dirty="0">
                <a:solidFill>
                  <a:srgbClr val="7889FB"/>
                </a:solidFill>
              </a:rPr>
              <a:t>Apache Storm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242" y="5683124"/>
            <a:ext cx="1524585" cy="455030"/>
          </a:xfrm>
          <a:prstGeom prst="rect">
            <a:avLst/>
          </a:prstGeom>
        </p:spPr>
      </p:pic>
      <p:pic>
        <p:nvPicPr>
          <p:cNvPr id="6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74" y="5660867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288" y="5654233"/>
            <a:ext cx="932414" cy="4796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63" y="5724388"/>
            <a:ext cx="1283998" cy="4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92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 </a:t>
            </a:r>
            <a:r>
              <a:rPr lang="en-AT" dirty="0"/>
              <a:t>–</a:t>
            </a:r>
            <a:r>
              <a:rPr lang="en-US" dirty="0"/>
              <a:t> Native Streaming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System Architecture</a:t>
            </a:r>
          </a:p>
          <a:p>
            <a:pPr lvl="1"/>
            <a:r>
              <a:rPr lang="en-US" dirty="0"/>
              <a:t>Data flow graphs (potentially</a:t>
            </a:r>
            <a:br>
              <a:rPr lang="en-US" dirty="0"/>
            </a:br>
            <a:r>
              <a:rPr lang="en-US" dirty="0"/>
              <a:t>w/ multiple consumers)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Nodes: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asynchronous ops (w/ state)</a:t>
            </a:r>
            <a:br>
              <a:rPr lang="en-US" dirty="0"/>
            </a:br>
            <a:r>
              <a:rPr lang="en-US" dirty="0"/>
              <a:t>(e.g., separate threads)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Edges:</a:t>
            </a:r>
            <a:r>
              <a:rPr lang="en-US" dirty="0"/>
              <a:t> data dependencies</a:t>
            </a:r>
            <a:br>
              <a:rPr lang="en-US" dirty="0"/>
            </a:br>
            <a:r>
              <a:rPr lang="en-US" dirty="0"/>
              <a:t>(tuple/message streams)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Push model:</a:t>
            </a:r>
            <a:r>
              <a:rPr lang="en-US" dirty="0"/>
              <a:t> data production </a:t>
            </a:r>
            <a:br>
              <a:rPr lang="en-US" dirty="0"/>
            </a:br>
            <a:r>
              <a:rPr lang="en-US" dirty="0"/>
              <a:t>controlled by source</a:t>
            </a:r>
          </a:p>
          <a:p>
            <a:pPr lvl="1"/>
            <a:endParaRPr lang="en-US" sz="700" dirty="0"/>
          </a:p>
          <a:p>
            <a:r>
              <a:rPr lang="en-US" dirty="0"/>
              <a:t>Operator Model</a:t>
            </a:r>
          </a:p>
          <a:p>
            <a:pPr lvl="1"/>
            <a:r>
              <a:rPr lang="en-US" dirty="0"/>
              <a:t>Read from input queue</a:t>
            </a:r>
          </a:p>
          <a:p>
            <a:pPr lvl="1"/>
            <a:r>
              <a:rPr lang="en-US" dirty="0"/>
              <a:t>Write to potentially </a:t>
            </a:r>
            <a:br>
              <a:rPr lang="en-US" dirty="0"/>
            </a:br>
            <a:r>
              <a:rPr lang="en-US" dirty="0"/>
              <a:t>many output queues</a:t>
            </a:r>
          </a:p>
          <a:p>
            <a:pPr lvl="1"/>
            <a:r>
              <a:rPr lang="en-US" dirty="0"/>
              <a:t>Example Selection</a:t>
            </a:r>
            <a:br>
              <a:rPr lang="en-US" dirty="0"/>
            </a:br>
            <a:r>
              <a:rPr lang="el-GR" dirty="0"/>
              <a:t>σ</a:t>
            </a:r>
            <a:r>
              <a:rPr lang="en-US" baseline="-25000" dirty="0"/>
              <a:t>A=7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Stream Processing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20638" y="4250987"/>
            <a:ext cx="4477950" cy="17543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!stopped 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r = 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in.dequeue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blocking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pred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r.A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) )  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A==7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for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Queue o : out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     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o.enqueue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(r);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blocking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3067277" y="5750926"/>
            <a:ext cx="778958" cy="417324"/>
            <a:chOff x="1561928" y="5078588"/>
            <a:chExt cx="778958" cy="417324"/>
          </a:xfrm>
        </p:grpSpPr>
        <p:cxnSp>
          <p:nvCxnSpPr>
            <p:cNvPr id="6" name="Straight Arrow Connector 5"/>
            <p:cNvCxnSpPr>
              <a:endCxn id="7" idx="2"/>
            </p:cNvCxnSpPr>
            <p:nvPr/>
          </p:nvCxnSpPr>
          <p:spPr>
            <a:xfrm>
              <a:off x="1561928" y="5287250"/>
              <a:ext cx="310628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1872556" y="5197250"/>
              <a:ext cx="180634" cy="180000"/>
            </a:xfrm>
            <a:prstGeom prst="ellipse">
              <a:avLst/>
            </a:prstGeom>
            <a:solidFill>
              <a:schemeClr val="tx1"/>
            </a:solidFill>
            <a:ln>
              <a:noFill/>
              <a:tailEnd type="triangl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" name="Straight Arrow Connector 8"/>
            <p:cNvCxnSpPr>
              <a:stCxn id="7" idx="7"/>
            </p:cNvCxnSpPr>
            <p:nvPr/>
          </p:nvCxnSpPr>
          <p:spPr>
            <a:xfrm flipV="1">
              <a:off x="2026737" y="5078588"/>
              <a:ext cx="283740" cy="14502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6"/>
            </p:cNvCxnSpPr>
            <p:nvPr/>
          </p:nvCxnSpPr>
          <p:spPr>
            <a:xfrm>
              <a:off x="2053190" y="5287250"/>
              <a:ext cx="287696" cy="0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7" idx="5"/>
            </p:cNvCxnSpPr>
            <p:nvPr/>
          </p:nvCxnSpPr>
          <p:spPr>
            <a:xfrm>
              <a:off x="2026737" y="5350890"/>
              <a:ext cx="283740" cy="145022"/>
            </a:xfrm>
            <a:prstGeom prst="straightConnector1">
              <a:avLst/>
            </a:prstGeom>
            <a:ln w="19050">
              <a:solidFill>
                <a:schemeClr val="accent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Lightning Bolt 14"/>
          <p:cNvSpPr/>
          <p:nvPr/>
        </p:nvSpPr>
        <p:spPr>
          <a:xfrm>
            <a:off x="4617533" y="2955075"/>
            <a:ext cx="596491" cy="517698"/>
          </a:xfrm>
          <a:prstGeom prst="lightningBol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00292" y="2138112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03264" y="2134868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65647" y="3058453"/>
            <a:ext cx="447472" cy="369332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5449422" y="3124766"/>
            <a:ext cx="293277" cy="236705"/>
            <a:chOff x="5581337" y="3056661"/>
            <a:chExt cx="293277" cy="236705"/>
          </a:xfrm>
        </p:grpSpPr>
        <p:sp>
          <p:nvSpPr>
            <p:cNvPr id="21" name="Rectangle 20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824557" y="2200672"/>
            <a:ext cx="293277" cy="236705"/>
            <a:chOff x="5581337" y="3056661"/>
            <a:chExt cx="293277" cy="236705"/>
          </a:xfrm>
        </p:grpSpPr>
        <p:sp>
          <p:nvSpPr>
            <p:cNvPr id="33" name="Rectangle 32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 rot="19279571">
            <a:off x="6568317" y="2549393"/>
            <a:ext cx="293277" cy="236705"/>
            <a:chOff x="5581337" y="3056661"/>
            <a:chExt cx="293277" cy="236705"/>
          </a:xfrm>
        </p:grpSpPr>
        <p:sp>
          <p:nvSpPr>
            <p:cNvPr id="38" name="Rectangle 37"/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597103"/>
              </p:ext>
            </p:extLst>
          </p:nvPr>
        </p:nvGraphicFramePr>
        <p:xfrm>
          <a:off x="6063024" y="1541367"/>
          <a:ext cx="472172" cy="44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1476415631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43071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213778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419728"/>
                  </a:ext>
                </a:extLst>
              </a:tr>
            </a:tbl>
          </a:graphicData>
        </a:graphic>
      </p:graphicFrame>
      <p:cxnSp>
        <p:nvCxnSpPr>
          <p:cNvPr id="44" name="Straight Arrow Connector 43"/>
          <p:cNvCxnSpPr>
            <a:stCxn id="15" idx="5"/>
            <a:endCxn id="24" idx="2"/>
          </p:cNvCxnSpPr>
          <p:nvPr/>
        </p:nvCxnSpPr>
        <p:spPr>
          <a:xfrm>
            <a:off x="5075312" y="3242853"/>
            <a:ext cx="374110" cy="26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0"/>
            <a:endCxn id="19" idx="1"/>
          </p:cNvCxnSpPr>
          <p:nvPr/>
        </p:nvCxnSpPr>
        <p:spPr>
          <a:xfrm>
            <a:off x="5742699" y="3243119"/>
            <a:ext cx="322948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9" idx="0"/>
            <a:endCxn id="41" idx="2"/>
          </p:cNvCxnSpPr>
          <p:nvPr/>
        </p:nvCxnSpPr>
        <p:spPr>
          <a:xfrm flipV="1">
            <a:off x="6289383" y="2759378"/>
            <a:ext cx="311089" cy="29907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8" idx="0"/>
            <a:endCxn id="17" idx="1"/>
          </p:cNvCxnSpPr>
          <p:nvPr/>
        </p:nvCxnSpPr>
        <p:spPr>
          <a:xfrm flipV="1">
            <a:off x="6829439" y="2319534"/>
            <a:ext cx="273825" cy="25658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3" idx="3"/>
            <a:endCxn id="17" idx="1"/>
          </p:cNvCxnSpPr>
          <p:nvPr/>
        </p:nvCxnSpPr>
        <p:spPr>
          <a:xfrm>
            <a:off x="6535196" y="1763614"/>
            <a:ext cx="568068" cy="55592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7" idx="3"/>
            <a:endCxn id="36" idx="2"/>
          </p:cNvCxnSpPr>
          <p:nvPr/>
        </p:nvCxnSpPr>
        <p:spPr>
          <a:xfrm flipV="1">
            <a:off x="7550736" y="2319025"/>
            <a:ext cx="273821" cy="50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3" idx="0"/>
            <a:endCxn id="16" idx="1"/>
          </p:cNvCxnSpPr>
          <p:nvPr/>
        </p:nvCxnSpPr>
        <p:spPr>
          <a:xfrm>
            <a:off x="8117834" y="2319025"/>
            <a:ext cx="282458" cy="375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n 64"/>
          <p:cNvSpPr/>
          <p:nvPr/>
        </p:nvSpPr>
        <p:spPr>
          <a:xfrm>
            <a:off x="6436481" y="3292699"/>
            <a:ext cx="204943" cy="198852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Can 44"/>
          <p:cNvSpPr/>
          <p:nvPr/>
        </p:nvSpPr>
        <p:spPr>
          <a:xfrm>
            <a:off x="7385663" y="3026531"/>
            <a:ext cx="1008420" cy="465803"/>
          </a:xfrm>
          <a:prstGeom prst="can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Archive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8936" y="3428662"/>
            <a:ext cx="5605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31923" y="4863829"/>
            <a:ext cx="3986031" cy="29609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5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38137</TotalTime>
  <Words>2345</Words>
  <Application>Microsoft Office PowerPoint</Application>
  <PresentationFormat>On-screen Show (4:3)</PresentationFormat>
  <Paragraphs>653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ＭＳ Ｐゴシック</vt:lpstr>
      <vt:lpstr>Arial</vt:lpstr>
      <vt:lpstr>Calibri</vt:lpstr>
      <vt:lpstr>Consolas</vt:lpstr>
      <vt:lpstr>Sun-ExtA</vt:lpstr>
      <vt:lpstr>Wingdings</vt:lpstr>
      <vt:lpstr>TU Graz Standard</vt:lpstr>
      <vt:lpstr>Data Management 12 Stream Processing</vt:lpstr>
      <vt:lpstr>Announcements/Org</vt:lpstr>
      <vt:lpstr>Data Management Courses</vt:lpstr>
      <vt:lpstr>Agenda</vt:lpstr>
      <vt:lpstr>Data Stream Processing</vt:lpstr>
      <vt:lpstr>Stream Processing Terminology</vt:lpstr>
      <vt:lpstr>Stream Processing Terminology, cont.</vt:lpstr>
      <vt:lpstr>History of Stream Processing Systems</vt:lpstr>
      <vt:lpstr>System Architecture – Native Streaming</vt:lpstr>
      <vt:lpstr>System Architecture – Sharing </vt:lpstr>
      <vt:lpstr>System Architecture – Handling Overload</vt:lpstr>
      <vt:lpstr>Time (Event, System, Processing)</vt:lpstr>
      <vt:lpstr>Durability and Consistency Guarantees</vt:lpstr>
      <vt:lpstr>Window Semantics</vt:lpstr>
      <vt:lpstr>Spark Streaming Example</vt:lpstr>
      <vt:lpstr>Stream Joins</vt:lpstr>
      <vt:lpstr>Stream Joins, cont.</vt:lpstr>
      <vt:lpstr>Excursus: Example Twitter Heron</vt:lpstr>
      <vt:lpstr>Q&amp;A and Exam Preparation</vt:lpstr>
      <vt:lpstr>Exam Logistics</vt:lpstr>
      <vt:lpstr>Exam Logistics, cont.</vt:lpstr>
      <vt:lpstr>#1 Data Modeling</vt:lpstr>
      <vt:lpstr>#1 Data Modeling, cont.</vt:lpstr>
      <vt:lpstr>#1 Data Modeling, cont.</vt:lpstr>
      <vt:lpstr>#1 Data Modeling, cont.</vt:lpstr>
      <vt:lpstr>#2 Structured Query Language</vt:lpstr>
      <vt:lpstr>#2 Structured Query Language, cont.</vt:lpstr>
      <vt:lpstr>#3 Query Processing</vt:lpstr>
      <vt:lpstr>#3 Query Processing, cont.</vt:lpstr>
      <vt:lpstr>#3 Query Processing, cont.</vt:lpstr>
      <vt:lpstr>#4 Physical Design – B-Trees </vt:lpstr>
      <vt:lpstr>#5 Transaction Processing</vt:lpstr>
      <vt:lpstr>#6 NoSQL</vt:lpstr>
      <vt:lpstr>Conclusions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- 12 Stream Processing</dc:title>
  <dc:subject/>
  <dc:creator>mboehm</dc:creator>
  <cp:keywords/>
  <dc:description/>
  <cp:lastModifiedBy>mboehm</cp:lastModifiedBy>
  <cp:revision>1891</cp:revision>
  <cp:lastPrinted>2020-01-20T19:46:59Z</cp:lastPrinted>
  <dcterms:created xsi:type="dcterms:W3CDTF">2018-07-12T06:39:10Z</dcterms:created>
  <dcterms:modified xsi:type="dcterms:W3CDTF">2022-01-14T13:39:36Z</dcterms:modified>
  <cp:category/>
</cp:coreProperties>
</file>