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88" r:id="rId2"/>
    <p:sldId id="357" r:id="rId3"/>
    <p:sldId id="415" r:id="rId4"/>
    <p:sldId id="289" r:id="rId5"/>
    <p:sldId id="397" r:id="rId6"/>
    <p:sldId id="416" r:id="rId7"/>
    <p:sldId id="417" r:id="rId8"/>
    <p:sldId id="363" r:id="rId9"/>
    <p:sldId id="364" r:id="rId10"/>
    <p:sldId id="366" r:id="rId11"/>
    <p:sldId id="367" r:id="rId12"/>
    <p:sldId id="329" r:id="rId13"/>
    <p:sldId id="356" r:id="rId14"/>
    <p:sldId id="350" r:id="rId15"/>
    <p:sldId id="418" r:id="rId16"/>
    <p:sldId id="352" r:id="rId17"/>
    <p:sldId id="353" r:id="rId18"/>
    <p:sldId id="296" r:id="rId19"/>
    <p:sldId id="298" r:id="rId20"/>
    <p:sldId id="331" r:id="rId21"/>
    <p:sldId id="336" r:id="rId22"/>
    <p:sldId id="413" r:id="rId23"/>
    <p:sldId id="369" r:id="rId24"/>
    <p:sldId id="401" r:id="rId25"/>
    <p:sldId id="402" r:id="rId26"/>
    <p:sldId id="403" r:id="rId27"/>
    <p:sldId id="419" r:id="rId28"/>
    <p:sldId id="405" r:id="rId29"/>
    <p:sldId id="420" r:id="rId30"/>
    <p:sldId id="407" r:id="rId31"/>
    <p:sldId id="408" r:id="rId32"/>
    <p:sldId id="421" r:id="rId33"/>
    <p:sldId id="422" r:id="rId34"/>
    <p:sldId id="426" r:id="rId35"/>
    <p:sldId id="425" r:id="rId36"/>
    <p:sldId id="414" r:id="rId37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133051"/>
    <a:srgbClr val="183D68"/>
    <a:srgbClr val="959595"/>
    <a:srgbClr val="ABABAB"/>
    <a:srgbClr val="989898"/>
    <a:srgbClr val="838383"/>
    <a:srgbClr val="878A8F"/>
    <a:srgbClr val="F70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9" autoAdjust="0"/>
    <p:restoredTop sz="85835" autoAdjust="0"/>
  </p:normalViewPr>
  <p:slideViewPr>
    <p:cSldViewPr snapToGrid="0" snapToObjects="1">
      <p:cViewPr varScale="1">
        <p:scale>
          <a:sx n="75" d="100"/>
          <a:sy n="75" d="100"/>
        </p:scale>
        <p:origin x="172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08.10.2021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08.10.2021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065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80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011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195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227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Simplicity: </a:t>
            </a:r>
            <a:r>
              <a:rPr lang="en-US" b="0" dirty="0"/>
              <a:t>(1) reuse instructions, (2) federation hierarchies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Note: Generalizes</a:t>
            </a:r>
            <a:r>
              <a:rPr lang="en-US" b="0" baseline="0" dirty="0"/>
              <a:t> nicely to multi-device settings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080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99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89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51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KDD: Knowledge Discovery</a:t>
            </a:r>
            <a:r>
              <a:rPr lang="en-US" baseline="0" dirty="0"/>
              <a:t> in Databases</a:t>
            </a:r>
          </a:p>
          <a:p>
            <a:r>
              <a:rPr lang="en-US" baseline="0" dirty="0"/>
              <a:t>CRISP-DM: </a:t>
            </a:r>
            <a:r>
              <a:rPr lang="en-US" b="1" dirty="0" err="1"/>
              <a:t>CR</a:t>
            </a:r>
            <a:r>
              <a:rPr lang="en-US" dirty="0" err="1"/>
              <a:t>oss</a:t>
            </a:r>
            <a:r>
              <a:rPr lang="en-US" dirty="0"/>
              <a:t>-</a:t>
            </a:r>
            <a:r>
              <a:rPr lang="en-US" b="1" dirty="0"/>
              <a:t>I</a:t>
            </a:r>
            <a:r>
              <a:rPr lang="en-US" dirty="0"/>
              <a:t>ndustry </a:t>
            </a:r>
            <a:r>
              <a:rPr lang="en-US" b="1" dirty="0"/>
              <a:t>S</a:t>
            </a:r>
            <a:r>
              <a:rPr lang="en-US" dirty="0"/>
              <a:t>tandard </a:t>
            </a:r>
            <a:r>
              <a:rPr lang="en-US" b="1" dirty="0"/>
              <a:t>P</a:t>
            </a:r>
            <a:r>
              <a:rPr lang="en-US" dirty="0"/>
              <a:t>rocess for </a:t>
            </a:r>
            <a:r>
              <a:rPr lang="en-US" b="1" dirty="0"/>
              <a:t>D</a:t>
            </a:r>
            <a:r>
              <a:rPr lang="en-US" dirty="0"/>
              <a:t>ata </a:t>
            </a:r>
            <a:r>
              <a:rPr lang="en-US" b="1" dirty="0"/>
              <a:t>M</a:t>
            </a:r>
            <a:r>
              <a:rPr lang="en-US" dirty="0"/>
              <a:t>ining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13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82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06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26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284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306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94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01 Introduction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and Overview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2021/22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01 Introduction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and Overview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2021/22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boehm7.github.io/teaching/ws2122_dia/index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web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ugraz.webex.com/meet/m.boeh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boehm7.github.io/teaching/ws2021_dia/ExamDIA_v1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boehm7.github.io/teaching/ws2021_dia/ExamDIA_v2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ystemd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25.e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26.emf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jpeg"/><Relationship Id="rId9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tu4u.tugraz.at/studierende/mein-auslandsaufenthalt/informationsveranstaltungen/international-days-2021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1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18.jp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amslab.github.io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hyperlink" Target="https://github.com/apache/systemds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ystemd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Data Integration and Analysis</a:t>
            </a:r>
            <a:br>
              <a:rPr lang="de-DE" b="1" dirty="0"/>
            </a:br>
            <a:r>
              <a:rPr lang="de-DE" b="1" dirty="0"/>
              <a:t>01 Introduction and Overview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Oct 07, 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3"/>
              </a:rPr>
              <a:t>https://mboehm7.github.io/teaching/ws2122_dia/index.htm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All course material (lecture slides) and dates</a:t>
            </a:r>
          </a:p>
          <a:p>
            <a:pPr lvl="1"/>
            <a:endParaRPr lang="en-US" sz="700" dirty="0"/>
          </a:p>
          <a:p>
            <a:r>
              <a:rPr lang="en-US" dirty="0"/>
              <a:t>Video Recording Lectures (</a:t>
            </a:r>
            <a:r>
              <a:rPr lang="en-US" dirty="0" err="1">
                <a:solidFill>
                  <a:schemeClr val="accent1"/>
                </a:solidFill>
              </a:rPr>
              <a:t>TUbe</a:t>
            </a:r>
            <a:r>
              <a:rPr lang="en-US" dirty="0"/>
              <a:t>)?</a:t>
            </a:r>
          </a:p>
          <a:p>
            <a:pPr lvl="1"/>
            <a:endParaRPr lang="en-US" sz="700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Please,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(unclear content, missing background)</a:t>
            </a:r>
          </a:p>
          <a:p>
            <a:pPr lvl="1"/>
            <a:r>
              <a:rPr lang="en-US" dirty="0"/>
              <a:t>Newsgroup: N/A – email is fine, summarized in following lectures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Office hours:</a:t>
            </a:r>
            <a:r>
              <a:rPr lang="en-US" dirty="0"/>
              <a:t> by appointment or after lecture</a:t>
            </a:r>
          </a:p>
          <a:p>
            <a:pPr lvl="1"/>
            <a:endParaRPr lang="en-US" sz="700" dirty="0"/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Completed exercises or project </a:t>
            </a:r>
            <a:r>
              <a:rPr lang="en-US" dirty="0">
                <a:solidFill>
                  <a:schemeClr val="tx1"/>
                </a:solidFill>
              </a:rPr>
              <a:t>(checked by me/staff)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written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(oral exam if &lt;25 students take the exam)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(30% project/exercises completion, 70% exam)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08" y="2441750"/>
            <a:ext cx="1727400" cy="50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8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Applicability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Bachelor</a:t>
            </a:r>
            <a:r>
              <a:rPr lang="en-US" dirty="0"/>
              <a:t> programs computer science (CS), as well as </a:t>
            </a:r>
            <a:br>
              <a:rPr lang="en-US" dirty="0"/>
            </a:br>
            <a:r>
              <a:rPr lang="en-US" dirty="0"/>
              <a:t>software engineering and management (SEM)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science (CS), as well as </a:t>
            </a:r>
            <a:br>
              <a:rPr lang="en-US" dirty="0"/>
            </a:br>
            <a:r>
              <a:rPr lang="en-US" dirty="0"/>
              <a:t>software engineering and management (SEM) </a:t>
            </a:r>
          </a:p>
          <a:p>
            <a:pPr lvl="2"/>
            <a:r>
              <a:rPr lang="en-US" dirty="0"/>
              <a:t>Catalog Data Science: </a:t>
            </a:r>
            <a:r>
              <a:rPr lang="en-US" b="1" dirty="0">
                <a:solidFill>
                  <a:schemeClr val="accent1"/>
                </a:solidFill>
              </a:rPr>
              <a:t>compulsory</a:t>
            </a:r>
            <a:r>
              <a:rPr lang="en-US" dirty="0"/>
              <a:t> course in major/minor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Free subject course</a:t>
            </a:r>
            <a:r>
              <a:rPr lang="en-US" dirty="0"/>
              <a:t> in any other study program or university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5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Motivation and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4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 and Heterogeneity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Integration</a:t>
            </a:r>
            <a:r>
              <a:rPr lang="en-US" dirty="0"/>
              <a:t> (Latin integer = whole): consolidation of data objects / sources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Homogeneity</a:t>
            </a:r>
            <a:r>
              <a:rPr lang="en-US" dirty="0"/>
              <a:t> (Greek homo/</a:t>
            </a:r>
            <a:r>
              <a:rPr lang="en-US" dirty="0" err="1"/>
              <a:t>homoios</a:t>
            </a:r>
            <a:r>
              <a:rPr lang="en-US" dirty="0"/>
              <a:t> = same): similarity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Heterogeneity</a:t>
            </a:r>
            <a:r>
              <a:rPr lang="en-US" dirty="0"/>
              <a:t>: dissimilarity, different representation / meaning</a:t>
            </a:r>
          </a:p>
          <a:p>
            <a:pPr lvl="1"/>
            <a:endParaRPr lang="en-US" sz="700" dirty="0"/>
          </a:p>
          <a:p>
            <a:r>
              <a:rPr lang="en-US" dirty="0"/>
              <a:t>Heterogeneous IT Infrastructure</a:t>
            </a:r>
          </a:p>
          <a:p>
            <a:pPr lvl="1"/>
            <a:r>
              <a:rPr lang="en-US" dirty="0"/>
              <a:t>Common enterprise IT infrastructure contains &gt;100s of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heterogeneous and distributed systems and applications</a:t>
            </a:r>
          </a:p>
          <a:p>
            <a:pPr lvl="1"/>
            <a:r>
              <a:rPr lang="en-US" dirty="0"/>
              <a:t>E.g., health care data management: 20 - 120 systems</a:t>
            </a:r>
          </a:p>
          <a:p>
            <a:pPr lvl="1"/>
            <a:endParaRPr lang="en-US" sz="700" dirty="0"/>
          </a:p>
          <a:p>
            <a:r>
              <a:rPr lang="en-US" dirty="0"/>
              <a:t>Multi-Modal Data (example health care)</a:t>
            </a:r>
          </a:p>
          <a:p>
            <a:pPr lvl="1"/>
            <a:r>
              <a:rPr lang="en-US" dirty="0"/>
              <a:t>Structured patient data, patient records incl. prescribed drugs</a:t>
            </a:r>
          </a:p>
          <a:p>
            <a:pPr lvl="1"/>
            <a:r>
              <a:rPr lang="en-US" dirty="0"/>
              <a:t>Knowledge base drug APIs (active pharmaceutical ingredients) + interactions</a:t>
            </a:r>
          </a:p>
          <a:p>
            <a:pPr lvl="1"/>
            <a:r>
              <a:rPr lang="en-US" dirty="0"/>
              <a:t>Doctor notes (text), diagnostic codes, outcomes</a:t>
            </a:r>
          </a:p>
          <a:p>
            <a:pPr lvl="1"/>
            <a:r>
              <a:rPr lang="en-US" dirty="0"/>
              <a:t>Radiology images (e.g., MRI scans), patient videos</a:t>
            </a:r>
          </a:p>
          <a:p>
            <a:pPr lvl="1"/>
            <a:r>
              <a:rPr lang="en-US" dirty="0"/>
              <a:t>Time series (e.g., EEG, </a:t>
            </a:r>
            <a:r>
              <a:rPr lang="en-US" dirty="0" err="1"/>
              <a:t>ECoG</a:t>
            </a:r>
            <a:r>
              <a:rPr lang="en-US" dirty="0"/>
              <a:t>, heart rate, blood pressure)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Motivation and Goals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762" t="4412" b="20577"/>
          <a:stretch>
            <a:fillRect/>
          </a:stretch>
        </p:blipFill>
        <p:spPr bwMode="auto">
          <a:xfrm>
            <a:off x="7503893" y="2972036"/>
            <a:ext cx="1414061" cy="117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32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  <a:br>
              <a:rPr lang="en-US" dirty="0"/>
            </a:br>
            <a:br>
              <a:rPr lang="en-US" sz="700" dirty="0"/>
            </a:br>
            <a:r>
              <a:rPr lang="en-US" sz="2400" dirty="0"/>
              <a:t>aka KDD Process</a:t>
            </a:r>
            <a:br>
              <a:rPr lang="en-US" sz="2400" dirty="0"/>
            </a:br>
            <a:r>
              <a:rPr lang="en-US" sz="2400" dirty="0"/>
              <a:t>aka CRISP-DM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Motivation and Goals</a:t>
            </a:r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82614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44" y="2721532"/>
            <a:ext cx="6402175" cy="2120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80% Argument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Sourcing Effort</a:t>
            </a:r>
          </a:p>
          <a:p>
            <a:pPr lvl="1"/>
            <a:r>
              <a:rPr lang="en-US" dirty="0"/>
              <a:t>Data scientists spend </a:t>
            </a:r>
            <a:r>
              <a:rPr lang="en-US" b="1" dirty="0">
                <a:solidFill>
                  <a:schemeClr val="accent1"/>
                </a:solidFill>
              </a:rPr>
              <a:t>80-90% time</a:t>
            </a:r>
            <a:r>
              <a:rPr lang="en-US" dirty="0"/>
              <a:t> on </a:t>
            </a:r>
            <a:br>
              <a:rPr lang="en-US" dirty="0"/>
            </a:br>
            <a:r>
              <a:rPr lang="en-US" dirty="0"/>
              <a:t>finding, integrating, cleaning datasets</a:t>
            </a:r>
          </a:p>
          <a:p>
            <a:pPr lvl="1"/>
            <a:endParaRPr lang="en-US" sz="700" dirty="0"/>
          </a:p>
          <a:p>
            <a:r>
              <a:rPr lang="en-US" dirty="0"/>
              <a:t>Technical Debts in ML Systems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Glue code, pipeline jungles, dead code paths</a:t>
            </a:r>
          </a:p>
          <a:p>
            <a:pPr lvl="1"/>
            <a:r>
              <a:rPr lang="en-US" dirty="0"/>
              <a:t>Plain-old-data types (arrays), multiple languages, prototypes</a:t>
            </a:r>
          </a:p>
          <a:p>
            <a:pPr lvl="1"/>
            <a:r>
              <a:rPr lang="en-US" dirty="0"/>
              <a:t>Abstraction and configuration debts</a:t>
            </a:r>
          </a:p>
          <a:p>
            <a:pPr lvl="1"/>
            <a:r>
              <a:rPr lang="en-US" dirty="0"/>
              <a:t>Data testing, reproducibility, process management, and cultural debts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7946" y="1401346"/>
            <a:ext cx="254952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Ihab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Ilyas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Integration: The Current Status and the Way Forward.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41(2) (2018)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1437" y="3888713"/>
            <a:ext cx="16753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Sculley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Hidden Technical Debt in Machine Learning Systems.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5448" y="3826987"/>
            <a:ext cx="341393" cy="252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/>
              <a:t>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747" y="406608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359" y="156745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0515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</a:t>
            </a:r>
            <a:br>
              <a:rPr lang="en-US" dirty="0"/>
            </a:br>
            <a:r>
              <a:rPr lang="en-US" dirty="0"/>
              <a:t>Architectures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Motivation and Goals</a:t>
            </a:r>
          </a:p>
          <a:p>
            <a:endParaRPr lang="en-US" dirty="0"/>
          </a:p>
        </p:txBody>
      </p:sp>
      <p:sp>
        <p:nvSpPr>
          <p:cNvPr id="31" name="Gleichschenkliges Dreieck 59"/>
          <p:cNvSpPr>
            <a:spLocks/>
          </p:cNvSpPr>
          <p:nvPr/>
        </p:nvSpPr>
        <p:spPr>
          <a:xfrm>
            <a:off x="1095375" y="2176685"/>
            <a:ext cx="7058026" cy="3476625"/>
          </a:xfrm>
          <a:prstGeom prst="triangle">
            <a:avLst/>
          </a:prstGeom>
          <a:solidFill>
            <a:srgbClr val="7889F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Systems</a:t>
            </a:r>
          </a:p>
        </p:txBody>
      </p:sp>
      <p:sp>
        <p:nvSpPr>
          <p:cNvPr id="34" name="Gleichschenkliges Dreieck 62"/>
          <p:cNvSpPr>
            <a:spLocks/>
          </p:cNvSpPr>
          <p:nvPr/>
        </p:nvSpPr>
        <p:spPr>
          <a:xfrm>
            <a:off x="2124075" y="2182302"/>
            <a:ext cx="5010150" cy="2470884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Systems</a:t>
            </a:r>
          </a:p>
        </p:txBody>
      </p:sp>
      <p:sp>
        <p:nvSpPr>
          <p:cNvPr id="36" name="Gleichschenkliges Dreieck 64"/>
          <p:cNvSpPr/>
          <p:nvPr/>
        </p:nvSpPr>
        <p:spPr>
          <a:xfrm>
            <a:off x="3200401" y="2176686"/>
            <a:ext cx="2857500" cy="1409700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</a:t>
            </a:r>
            <a:b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</p:txBody>
      </p:sp>
      <p:sp>
        <p:nvSpPr>
          <p:cNvPr id="37" name="Rechteck 66"/>
          <p:cNvSpPr/>
          <p:nvPr/>
        </p:nvSpPr>
        <p:spPr>
          <a:xfrm>
            <a:off x="4326526" y="2546069"/>
            <a:ext cx="583611" cy="39052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DSS</a:t>
            </a: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2" cstate="print"/>
          <a:srcRect b="11689"/>
          <a:stretch>
            <a:fillRect/>
          </a:stretch>
        </p:blipFill>
        <p:spPr bwMode="auto">
          <a:xfrm>
            <a:off x="2432364" y="4693709"/>
            <a:ext cx="962025" cy="84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hteck 68"/>
          <p:cNvSpPr/>
          <p:nvPr/>
        </p:nvSpPr>
        <p:spPr>
          <a:xfrm>
            <a:off x="4692668" y="4738700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ERP</a:t>
            </a:r>
          </a:p>
        </p:txBody>
      </p:sp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9388" y="4502975"/>
            <a:ext cx="13620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hteck 70"/>
          <p:cNvSpPr/>
          <p:nvPr/>
        </p:nvSpPr>
        <p:spPr>
          <a:xfrm>
            <a:off x="7539333" y="5221322"/>
            <a:ext cx="1377822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4" cstate="print"/>
          <a:srcRect b="8708"/>
          <a:stretch>
            <a:fillRect/>
          </a:stretch>
        </p:blipFill>
        <p:spPr bwMode="auto">
          <a:xfrm>
            <a:off x="104775" y="4314161"/>
            <a:ext cx="1216479" cy="11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hteck 72"/>
          <p:cNvSpPr/>
          <p:nvPr/>
        </p:nvSpPr>
        <p:spPr>
          <a:xfrm>
            <a:off x="859909" y="5208914"/>
            <a:ext cx="827318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SCM</a:t>
            </a:r>
          </a:p>
        </p:txBody>
      </p:sp>
      <p:sp>
        <p:nvSpPr>
          <p:cNvPr id="44" name="Rechteck 73"/>
          <p:cNvSpPr/>
          <p:nvPr/>
        </p:nvSpPr>
        <p:spPr>
          <a:xfrm>
            <a:off x="6645293" y="4853000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</a:p>
        </p:txBody>
      </p:sp>
      <p:sp>
        <p:nvSpPr>
          <p:cNvPr id="45" name="Rechteck 74"/>
          <p:cNvSpPr/>
          <p:nvPr/>
        </p:nvSpPr>
        <p:spPr>
          <a:xfrm>
            <a:off x="3009900" y="4711282"/>
            <a:ext cx="1008643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</p:txBody>
      </p:sp>
      <p:cxnSp>
        <p:nvCxnSpPr>
          <p:cNvPr id="46" name="Gerade Verbindung mit Pfeil 75"/>
          <p:cNvCxnSpPr/>
          <p:nvPr/>
        </p:nvCxnSpPr>
        <p:spPr>
          <a:xfrm flipV="1">
            <a:off x="1102179" y="5905778"/>
            <a:ext cx="7060746" cy="2931"/>
          </a:xfrm>
          <a:prstGeom prst="straightConnector1">
            <a:avLst/>
          </a:prstGeom>
          <a:ln w="190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5" cstate="print"/>
          <a:srcRect l="11043" t="8592" r="12077" b="4900"/>
          <a:stretch>
            <a:fillRect/>
          </a:stretch>
        </p:blipFill>
        <p:spPr bwMode="auto">
          <a:xfrm>
            <a:off x="5629275" y="4681760"/>
            <a:ext cx="89163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feld 79"/>
          <p:cNvSpPr txBox="1"/>
          <p:nvPr/>
        </p:nvSpPr>
        <p:spPr>
          <a:xfrm>
            <a:off x="2514600" y="5911638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Integration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EAI) </a:t>
            </a:r>
          </a:p>
        </p:txBody>
      </p:sp>
      <p:cxnSp>
        <p:nvCxnSpPr>
          <p:cNvPr id="50" name="Gerade Verbindung mit Pfeil 80"/>
          <p:cNvCxnSpPr/>
          <p:nvPr/>
        </p:nvCxnSpPr>
        <p:spPr>
          <a:xfrm flipV="1">
            <a:off x="1461309" y="2182302"/>
            <a:ext cx="0" cy="2791633"/>
          </a:xfrm>
          <a:prstGeom prst="straightConnector1">
            <a:avLst/>
          </a:prstGeom>
          <a:ln w="19050"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81"/>
          <p:cNvSpPr txBox="1"/>
          <p:nvPr/>
        </p:nvSpPr>
        <p:spPr>
          <a:xfrm>
            <a:off x="94462" y="2844711"/>
            <a:ext cx="132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Integration </a:t>
            </a:r>
            <a:b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ETL) </a:t>
            </a:r>
          </a:p>
        </p:txBody>
      </p:sp>
      <p:sp>
        <p:nvSpPr>
          <p:cNvPr id="53" name="Zylinder 65"/>
          <p:cNvSpPr/>
          <p:nvPr/>
        </p:nvSpPr>
        <p:spPr>
          <a:xfrm>
            <a:off x="4720970" y="3614962"/>
            <a:ext cx="974980" cy="647699"/>
          </a:xfrm>
          <a:prstGeom prst="can">
            <a:avLst>
              <a:gd name="adj" fmla="val 32246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</a:rPr>
              <a:t>DWH</a:t>
            </a: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8550" y="3624486"/>
            <a:ext cx="827966" cy="6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1482549" y="1870110"/>
            <a:ext cx="26063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Information System Pyramid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4354024" y="1270785"/>
            <a:ext cx="3421727" cy="3145458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456204" y="1870110"/>
            <a:ext cx="14450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Data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81" y="730776"/>
            <a:ext cx="2097502" cy="1231327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6909183" y="1992205"/>
            <a:ext cx="20913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Audio, Image, Video, Text, Streams, Logs</a:t>
            </a:r>
          </a:p>
        </p:txBody>
      </p:sp>
      <p:sp>
        <p:nvSpPr>
          <p:cNvPr id="73" name="Rechteck 70"/>
          <p:cNvSpPr/>
          <p:nvPr/>
        </p:nvSpPr>
        <p:spPr>
          <a:xfrm>
            <a:off x="7711102" y="2729289"/>
            <a:ext cx="1306956" cy="5649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Stores</a:t>
            </a:r>
          </a:p>
        </p:txBody>
      </p:sp>
      <p:sp>
        <p:nvSpPr>
          <p:cNvPr id="75" name="Rechteck 70"/>
          <p:cNvSpPr/>
          <p:nvPr/>
        </p:nvSpPr>
        <p:spPr>
          <a:xfrm>
            <a:off x="5284745" y="720149"/>
            <a:ext cx="1459160" cy="85160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Computation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Can 75"/>
          <p:cNvSpPr/>
          <p:nvPr/>
        </p:nvSpPr>
        <p:spPr>
          <a:xfrm>
            <a:off x="6671900" y="2719580"/>
            <a:ext cx="944747" cy="400502"/>
          </a:xfrm>
          <a:prstGeom prst="can">
            <a:avLst>
              <a:gd name="adj" fmla="val 20759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Catalogs</a:t>
            </a:r>
          </a:p>
        </p:txBody>
      </p:sp>
      <p:pic>
        <p:nvPicPr>
          <p:cNvPr id="80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68" y="720149"/>
            <a:ext cx="659544" cy="3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77" y="3366786"/>
            <a:ext cx="535006" cy="401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7080" y="3366786"/>
            <a:ext cx="846906" cy="3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66" grpId="0"/>
      <p:bldP spid="72" grpId="0"/>
      <p:bldP spid="73" grpId="0" animBg="1"/>
      <p:bldP spid="75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Data and System Characteristics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Heterogeneous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sources</a:t>
            </a:r>
            <a:r>
              <a:rPr lang="en-US" dirty="0"/>
              <a:t> and formats, often distributed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collections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distributed</a:t>
            </a:r>
            <a:r>
              <a:rPr lang="en-US" dirty="0">
                <a:sym typeface="Wingdings" panose="05000000000000000000" pitchFamily="2" charset="2"/>
              </a:rPr>
              <a:t> data storage and analysis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Major data integration architectures</a:t>
            </a:r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Key techniques for data integration and cleaning</a:t>
            </a:r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rgbClr val="7889FB"/>
                </a:solidFill>
              </a:rPr>
              <a:t>Methods for large-scale data storage and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Motivation and Goals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 and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73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A: Data Integration and Preparation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Data Integration Architectures</a:t>
            </a:r>
          </a:p>
          <a:p>
            <a:r>
              <a:rPr lang="en-US" dirty="0"/>
              <a:t>01 Introduction and Overview </a:t>
            </a:r>
            <a:r>
              <a:rPr lang="en-US" sz="1600" b="0" dirty="0"/>
              <a:t>[Oct 08]</a:t>
            </a:r>
          </a:p>
          <a:p>
            <a:r>
              <a:rPr lang="en-US" dirty="0"/>
              <a:t>02 Data Warehousing, ETL, and SQL/OLAP </a:t>
            </a:r>
            <a:r>
              <a:rPr lang="en-US" sz="1600" b="0" dirty="0"/>
              <a:t>[Oct 15]</a:t>
            </a:r>
          </a:p>
          <a:p>
            <a:r>
              <a:rPr lang="en-US" dirty="0"/>
              <a:t>03 Message-oriented Middleware, EAI, and Replication </a:t>
            </a:r>
            <a:r>
              <a:rPr lang="en-US" sz="1600" b="0" dirty="0"/>
              <a:t>[Oct 22]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Key Integration Techniques</a:t>
            </a:r>
          </a:p>
          <a:p>
            <a:r>
              <a:rPr lang="en-US" dirty="0"/>
              <a:t>04 Schema Matching and Mapping </a:t>
            </a:r>
            <a:r>
              <a:rPr lang="en-US" sz="1600" b="0" dirty="0"/>
              <a:t>[Oct 29]</a:t>
            </a:r>
          </a:p>
          <a:p>
            <a:r>
              <a:rPr lang="en-US" dirty="0"/>
              <a:t>05 Entity Linking and Deduplication </a:t>
            </a:r>
            <a:r>
              <a:rPr lang="en-US" sz="1600" b="0" dirty="0"/>
              <a:t>[Nov 05]</a:t>
            </a:r>
          </a:p>
          <a:p>
            <a:r>
              <a:rPr lang="en-US" dirty="0"/>
              <a:t>06 Data Cleaning and Data Fusion </a:t>
            </a:r>
            <a:r>
              <a:rPr lang="en-US" sz="1600" b="0" dirty="0"/>
              <a:t>[Nov 12, </a:t>
            </a:r>
            <a:r>
              <a:rPr lang="en-US" sz="1600" b="0" dirty="0" err="1"/>
              <a:t>Shafaq</a:t>
            </a:r>
            <a:r>
              <a:rPr lang="en-US" sz="1600" b="0" dirty="0"/>
              <a:t>]</a:t>
            </a:r>
          </a:p>
          <a:p>
            <a:r>
              <a:rPr lang="en-US" dirty="0"/>
              <a:t>07 Data Provenance and </a:t>
            </a:r>
            <a:r>
              <a:rPr lang="en-US" dirty="0" err="1"/>
              <a:t>Blockchain</a:t>
            </a:r>
            <a:r>
              <a:rPr lang="en-US" dirty="0"/>
              <a:t> </a:t>
            </a:r>
            <a:r>
              <a:rPr lang="en-US" sz="1600" b="0" dirty="0"/>
              <a:t>[Nov 19]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Outline and Projects</a:t>
            </a:r>
          </a:p>
        </p:txBody>
      </p:sp>
    </p:spTree>
    <p:extLst>
      <p:ext uri="{BB962C8B-B14F-4D97-AF65-F5344CB8AC3E}">
        <p14:creationId xmlns:p14="http://schemas.microsoft.com/office/powerpoint/2010/main" val="34652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Optional attendance (independent of COVID)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Hybrid</a:t>
            </a:r>
            <a:r>
              <a:rPr lang="en-US" dirty="0">
                <a:solidFill>
                  <a:schemeClr val="tx1"/>
                </a:solidFill>
              </a:rPr>
              <a:t>, in-person but video-recorded lectures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HS i5</a:t>
            </a:r>
            <a:r>
              <a:rPr lang="en-US" dirty="0">
                <a:solidFill>
                  <a:schemeClr val="tx1"/>
                </a:solidFill>
              </a:rPr>
              <a:t> + </a:t>
            </a:r>
            <a:r>
              <a:rPr lang="en-US" dirty="0" err="1">
                <a:solidFill>
                  <a:schemeClr val="tx1"/>
                </a:solidFill>
              </a:rPr>
              <a:t>Webex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hlinkClick r:id="rId2"/>
              </a:rPr>
              <a:t>https://tugraz.webex.com/meet/m.boehm</a:t>
            </a:r>
            <a:endParaRPr lang="en-US" dirty="0"/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</a:t>
            </a:r>
            <a:r>
              <a:rPr lang="en-US" dirty="0"/>
              <a:t>COVID-19 Precautions</a:t>
            </a:r>
            <a:r>
              <a:rPr lang="en-US" b="0" dirty="0"/>
              <a:t> (HS i5)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Room capacity: 24/48 (green/yellow), 12/48 (orange/red)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TC lecture registrations (limited capacity, contact tracing)</a:t>
            </a:r>
            <a:endParaRPr lang="en-US" dirty="0"/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Course Registration </a:t>
            </a:r>
            <a:r>
              <a:rPr lang="en-US" sz="1800" b="0" dirty="0">
                <a:solidFill>
                  <a:schemeClr val="tx1"/>
                </a:solidFill>
              </a:rPr>
              <a:t>(as of Oct 07)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Integration and Large-Scale Analysis </a:t>
            </a:r>
            <a:r>
              <a:rPr lang="en-US" dirty="0">
                <a:solidFill>
                  <a:schemeClr val="tx1"/>
                </a:solidFill>
              </a:rPr>
              <a:t>(DIA)</a:t>
            </a:r>
            <a:r>
              <a:rPr lang="en-US" b="1" dirty="0">
                <a:solidFill>
                  <a:srgbClr val="7889FB"/>
                </a:solidFill>
              </a:rPr>
              <a:t>	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54" y="1537397"/>
            <a:ext cx="1727400" cy="505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48196" y="4687417"/>
            <a:ext cx="1988981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WS20/21: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96 (2)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WS21/22: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122 (4)</a:t>
            </a:r>
          </a:p>
        </p:txBody>
      </p:sp>
    </p:spTree>
    <p:extLst>
      <p:ext uri="{BB962C8B-B14F-4D97-AF65-F5344CB8AC3E}">
        <p14:creationId xmlns:p14="http://schemas.microsoft.com/office/powerpoint/2010/main" val="27608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B: Large-Scale Data Management &amp; Analysis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Cloud Computing</a:t>
            </a:r>
          </a:p>
          <a:p>
            <a:r>
              <a:rPr lang="en-US" dirty="0"/>
              <a:t>08 Cloud Computing Foundations </a:t>
            </a:r>
            <a:r>
              <a:rPr lang="en-US" sz="1600" b="0" dirty="0"/>
              <a:t>[Nov 26]</a:t>
            </a:r>
          </a:p>
          <a:p>
            <a:r>
              <a:rPr lang="en-US" dirty="0"/>
              <a:t>09 Cloud Resource Management and Scheduling </a:t>
            </a:r>
            <a:r>
              <a:rPr lang="en-US" sz="1600" b="0" dirty="0"/>
              <a:t>[Dec 03]</a:t>
            </a:r>
          </a:p>
          <a:p>
            <a:r>
              <a:rPr lang="en-US" dirty="0"/>
              <a:t>10 Distributed Data Storage </a:t>
            </a:r>
            <a:r>
              <a:rPr lang="en-US" sz="1600" b="0" dirty="0"/>
              <a:t>[Dec 10]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Large-Scale Data Analysis</a:t>
            </a:r>
          </a:p>
          <a:p>
            <a:r>
              <a:rPr lang="en-US" dirty="0"/>
              <a:t>11 Distributed, Data-Parallel Computation </a:t>
            </a:r>
            <a:r>
              <a:rPr lang="en-US" sz="1600" b="0" dirty="0"/>
              <a:t>[Jan 07]</a:t>
            </a:r>
          </a:p>
          <a:p>
            <a:r>
              <a:rPr lang="en-US" dirty="0"/>
              <a:t>12 Distributed Stream Processing </a:t>
            </a:r>
            <a:r>
              <a:rPr lang="en-US" sz="1600" b="0" dirty="0"/>
              <a:t>[Jan 14]</a:t>
            </a:r>
          </a:p>
          <a:p>
            <a:r>
              <a:rPr lang="en-US" dirty="0"/>
              <a:t>13 Distributed Machine Learning Systems </a:t>
            </a:r>
            <a:r>
              <a:rPr lang="en-US" sz="1600" b="0" dirty="0"/>
              <a:t>[Jan 21]</a:t>
            </a:r>
            <a:endParaRPr lang="en-US" dirty="0"/>
          </a:p>
          <a:p>
            <a:r>
              <a:rPr lang="en-US" dirty="0"/>
              <a:t>14 Q&amp;A and exam preparation </a:t>
            </a:r>
            <a:r>
              <a:rPr lang="en-US" sz="1600" b="0" dirty="0"/>
              <a:t>[Jan 21]</a:t>
            </a:r>
          </a:p>
          <a:p>
            <a:pPr lvl="1"/>
            <a:r>
              <a:rPr lang="en-US" sz="1600" dirty="0">
                <a:hlinkClick r:id="rId3"/>
              </a:rPr>
              <a:t>https://mboehm7.github.io/teaching/ws2021_dia/ExamDIA_v1.pdf</a:t>
            </a:r>
            <a:r>
              <a:rPr lang="en-US" sz="1600" dirty="0"/>
              <a:t> </a:t>
            </a:r>
          </a:p>
          <a:p>
            <a:pPr lvl="1"/>
            <a:r>
              <a:rPr lang="en-US" sz="1600" dirty="0">
                <a:hlinkClick r:id="rId4"/>
              </a:rPr>
              <a:t>https://mboehm7.github.io/teaching/ws2021_dia/ExamDIA_v2.pdf</a:t>
            </a:r>
            <a:r>
              <a:rPr lang="en-US" sz="1600" dirty="0"/>
              <a:t> </a:t>
            </a:r>
            <a:endParaRPr lang="en-US" sz="1600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Outline and Projects</a:t>
            </a:r>
          </a:p>
        </p:txBody>
      </p:sp>
    </p:spTree>
    <p:extLst>
      <p:ext uri="{BB962C8B-B14F-4D97-AF65-F5344CB8AC3E}">
        <p14:creationId xmlns:p14="http://schemas.microsoft.com/office/powerpoint/2010/main" val="20612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Projects or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1-3 person teams</a:t>
            </a:r>
            <a:r>
              <a:rPr lang="en-US" b="0" dirty="0"/>
              <a:t> (w/ clearly separated responsibilities)</a:t>
            </a:r>
          </a:p>
          <a:p>
            <a:pPr lvl="1"/>
            <a:r>
              <a:rPr lang="en-US" dirty="0"/>
              <a:t>In exceptions also larger teams (e.g., Data Cleaning Benchmark)</a:t>
            </a:r>
            <a:endParaRPr lang="en-US" b="0" dirty="0"/>
          </a:p>
          <a:p>
            <a:pPr lvl="1"/>
            <a:endParaRPr lang="en-US" sz="7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programming project in DIA context (</a:t>
            </a:r>
            <a:r>
              <a:rPr lang="en-US" b="1" dirty="0">
                <a:solidFill>
                  <a:schemeClr val="accent1"/>
                </a:solidFill>
              </a:rPr>
              <a:t>2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50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Preferred:</a:t>
            </a:r>
            <a:r>
              <a:rPr lang="en-US" dirty="0"/>
              <a:t> Open source contribution to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br>
              <a:rPr lang="en-US" dirty="0"/>
            </a:b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(from HW to high-level scripting)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Alternative Exercise:</a:t>
            </a:r>
            <a:r>
              <a:rPr lang="en-US" dirty="0"/>
              <a:t> Data engineering and ML pipeline</a:t>
            </a:r>
          </a:p>
          <a:p>
            <a:pPr lvl="2"/>
            <a:r>
              <a:rPr lang="en-US" dirty="0"/>
              <a:t>Data integration and preparation of multi-modal data sources</a:t>
            </a:r>
          </a:p>
          <a:p>
            <a:pPr lvl="2"/>
            <a:r>
              <a:rPr lang="en-US" dirty="0"/>
              <a:t>Data cleaning and ML model training and evaluation</a:t>
            </a:r>
          </a:p>
          <a:p>
            <a:pPr lvl="1"/>
            <a:endParaRPr lang="en-US" sz="700" dirty="0"/>
          </a:p>
          <a:p>
            <a:r>
              <a:rPr lang="en-US" dirty="0"/>
              <a:t>Timeline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Oct 22:</a:t>
            </a:r>
            <a:r>
              <a:rPr lang="en-US" dirty="0"/>
              <a:t> List of projects proposals / exercise description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Oct 29:</a:t>
            </a:r>
            <a:r>
              <a:rPr lang="en-US" dirty="0"/>
              <a:t> Binding project/exercise selection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Jan 21:</a:t>
            </a:r>
            <a:r>
              <a:rPr lang="en-US" dirty="0"/>
              <a:t> Final project/exercise deadline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Outline and Projects</a:t>
            </a:r>
          </a:p>
        </p:txBody>
      </p:sp>
    </p:spTree>
    <p:extLst>
      <p:ext uri="{BB962C8B-B14F-4D97-AF65-F5344CB8AC3E}">
        <p14:creationId xmlns:p14="http://schemas.microsoft.com/office/powerpoint/2010/main" val="176406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Declarative ML System for the </a:t>
            </a:r>
            <a:br>
              <a:rPr lang="en-US" dirty="0"/>
            </a:br>
            <a:r>
              <a:rPr lang="en-US" dirty="0"/>
              <a:t>End-to-End Data Science Lifecycle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and System Architecture</a:t>
            </a:r>
          </a:p>
          <a:p>
            <a:r>
              <a:rPr lang="en-US" dirty="0">
                <a:hlinkClick r:id="rId3"/>
              </a:rPr>
              <a:t>https://github.com/apache/systemds</a:t>
            </a:r>
            <a:r>
              <a:rPr lang="en-US" dirty="0"/>
              <a:t> </a:t>
            </a:r>
            <a:br>
              <a:rPr lang="en-US" dirty="0"/>
            </a:b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79390" y="5211068"/>
            <a:ext cx="2371390" cy="617038"/>
            <a:chOff x="1548914" y="5246611"/>
            <a:chExt cx="2371390" cy="6170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7276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628650" y="1640247"/>
            <a:ext cx="7886700" cy="4667340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2092751" y="1469056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165444" y="1555404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61" name="Oval 60"/>
          <p:cNvSpPr/>
          <p:nvPr/>
        </p:nvSpPr>
        <p:spPr>
          <a:xfrm>
            <a:off x="2283542" y="155540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62" name="Oval 61"/>
          <p:cNvSpPr/>
          <p:nvPr/>
        </p:nvSpPr>
        <p:spPr>
          <a:xfrm>
            <a:off x="3669481" y="1566337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9073" y="1773724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077665" y="1357853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DBA69B5-7D9B-44B4-8CEE-4C8ECE63CCEC}"/>
              </a:ext>
            </a:extLst>
          </p:cNvPr>
          <p:cNvSpPr/>
          <p:nvPr/>
        </p:nvSpPr>
        <p:spPr>
          <a:xfrm>
            <a:off x="3571237" y="3620016"/>
            <a:ext cx="2047140" cy="875220"/>
          </a:xfrm>
          <a:prstGeom prst="rect">
            <a:avLst/>
          </a:prstGeom>
          <a:solidFill>
            <a:srgbClr val="F701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66" name="Straight Arrow Connector 65"/>
          <p:cNvCxnSpPr>
            <a:cxnSpLocks/>
            <a:stCxn id="65" idx="0"/>
            <a:endCxn id="59" idx="2"/>
          </p:cNvCxnSpPr>
          <p:nvPr/>
        </p:nvCxnSpPr>
        <p:spPr>
          <a:xfrm flipV="1">
            <a:off x="4594807" y="3024651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227814" y="1319795"/>
            <a:ext cx="8708794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5618377" y="3876850"/>
            <a:ext cx="3318231" cy="2594767"/>
            <a:chOff x="5618377" y="3876850"/>
            <a:chExt cx="3318231" cy="2594767"/>
          </a:xfrm>
        </p:grpSpPr>
        <p:sp>
          <p:nvSpPr>
            <p:cNvPr id="69" name="Oval 68"/>
            <p:cNvSpPr/>
            <p:nvPr/>
          </p:nvSpPr>
          <p:spPr>
            <a:xfrm>
              <a:off x="6967535" y="4545271"/>
              <a:ext cx="1762812" cy="1296000"/>
            </a:xfrm>
            <a:prstGeom prst="ellipse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HPC</a:t>
              </a: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6661213" y="5175617"/>
              <a:ext cx="1764000" cy="129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</a:t>
              </a: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Language Compilers</a:t>
              </a:r>
            </a:p>
          </p:txBody>
        </p:sp>
        <p:cxnSp>
          <p:nvCxnSpPr>
            <p:cNvPr id="71" name="Straight Arrow Connector 70"/>
            <p:cNvCxnSpPr>
              <a:cxnSpLocks/>
              <a:endCxn id="65" idx="3"/>
            </p:cNvCxnSpPr>
            <p:nvPr/>
          </p:nvCxnSpPr>
          <p:spPr>
            <a:xfrm flipH="1" flipV="1">
              <a:off x="5618377" y="4057626"/>
              <a:ext cx="1178587" cy="672189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796964" y="3876850"/>
              <a:ext cx="2139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Compilation Techniques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15082" y="3523606"/>
            <a:ext cx="3256155" cy="2965665"/>
            <a:chOff x="315082" y="3523606"/>
            <a:chExt cx="3256155" cy="2965665"/>
          </a:xfrm>
        </p:grpSpPr>
        <p:sp>
          <p:nvSpPr>
            <p:cNvPr id="74" name="Oval 73"/>
            <p:cNvSpPr/>
            <p:nvPr/>
          </p:nvSpPr>
          <p:spPr>
            <a:xfrm>
              <a:off x="392284" y="4192115"/>
              <a:ext cx="1764000" cy="129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Distributed Systems</a:t>
              </a: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65015" y="5193271"/>
              <a:ext cx="1762812" cy="129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Operating  Systems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1097629" y="4768612"/>
              <a:ext cx="1931321" cy="1139472"/>
            </a:xfrm>
            <a:prstGeom prst="ellipse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 Management</a:t>
              </a:r>
            </a:p>
          </p:txBody>
        </p:sp>
        <p:cxnSp>
          <p:nvCxnSpPr>
            <p:cNvPr id="77" name="Straight Arrow Connector 76"/>
            <p:cNvCxnSpPr>
              <a:cxnSpLocks/>
              <a:endCxn id="65" idx="1"/>
            </p:cNvCxnSpPr>
            <p:nvPr/>
          </p:nvCxnSpPr>
          <p:spPr>
            <a:xfrm flipV="1">
              <a:off x="2392650" y="4057626"/>
              <a:ext cx="1178587" cy="546956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15082" y="3523606"/>
              <a:ext cx="2713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Runtime Techniques (Execution, Data Access)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652285" y="4495236"/>
            <a:ext cx="2477487" cy="1843526"/>
            <a:chOff x="3652285" y="4495236"/>
            <a:chExt cx="2477487" cy="1843526"/>
          </a:xfrm>
        </p:grpSpPr>
        <p:sp>
          <p:nvSpPr>
            <p:cNvPr id="80" name="Oval 79"/>
            <p:cNvSpPr/>
            <p:nvPr/>
          </p:nvSpPr>
          <p:spPr>
            <a:xfrm>
              <a:off x="3652285" y="5315359"/>
              <a:ext cx="1939093" cy="10234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HW Architecture</a:t>
              </a:r>
            </a:p>
          </p:txBody>
        </p:sp>
        <p:cxnSp>
          <p:nvCxnSpPr>
            <p:cNvPr id="81" name="Straight Arrow Connector 80"/>
            <p:cNvCxnSpPr>
              <a:cxnSpLocks/>
              <a:endCxn id="65" idx="2"/>
            </p:cNvCxnSpPr>
            <p:nvPr/>
          </p:nvCxnSpPr>
          <p:spPr>
            <a:xfrm flipV="1">
              <a:off x="4594795" y="4495236"/>
              <a:ext cx="12" cy="682668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475835" y="4957296"/>
              <a:ext cx="1653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Accelerators</a:t>
              </a:r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5927206" y="3265965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</p:spTree>
    <p:extLst>
      <p:ext uri="{BB962C8B-B14F-4D97-AF65-F5344CB8AC3E}">
        <p14:creationId xmlns:p14="http://schemas.microsoft.com/office/powerpoint/2010/main" val="12197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1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</a:p>
          <a:p>
            <a:pPr lvl="1"/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</a:p>
          <a:p>
            <a:pPr lvl="1"/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8301" y="3681546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07" y="1735564"/>
            <a:ext cx="741075" cy="385587"/>
          </a:xfrm>
          <a:prstGeom prst="rect">
            <a:avLst/>
          </a:prstGeom>
        </p:spPr>
      </p:pic>
      <p:pic>
        <p:nvPicPr>
          <p:cNvPr id="7" name="Graphic 87">
            <a:extLst>
              <a:ext uri="{FF2B5EF4-FFF2-40B4-BE49-F238E27FC236}">
                <a16:creationId xmlns:a16="http://schemas.microsoft.com/office/drawing/2014/main" id="{13DC4519-F41E-40DC-90D6-66F4DE977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1003" y="2228939"/>
            <a:ext cx="1043527" cy="251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848" y="2173791"/>
            <a:ext cx="1087676" cy="316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8E35E-73C7-40FA-9FB0-814BABB7F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90" y="2515953"/>
            <a:ext cx="659373" cy="561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6360D-46D3-4969-8621-0C7A6D30F1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18" y="2557229"/>
            <a:ext cx="1027585" cy="213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0F4BD-970F-4FE7-BEB0-38BC767C1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17" y="1350818"/>
            <a:ext cx="919781" cy="365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9B620-E9BF-414B-BABE-63EAE006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27" y="1518881"/>
            <a:ext cx="491759" cy="381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790D4E-60BC-4B56-BAEE-C3036922F0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01" y="1817276"/>
            <a:ext cx="447590" cy="335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389A66-1617-4BD5-84DE-B8FD887A1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67" y="1832591"/>
            <a:ext cx="771734" cy="279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D4B17D-30F3-42FB-82B8-C0915E18AE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7613605" y="1328662"/>
            <a:ext cx="548869" cy="395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4C8685-BFBE-4C6E-A961-EA57C99B7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85" y="2574069"/>
            <a:ext cx="765094" cy="262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39" y="2900670"/>
            <a:ext cx="737545" cy="2138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9663" y="2978460"/>
            <a:ext cx="620898" cy="254150"/>
          </a:xfrm>
          <a:prstGeom prst="rect">
            <a:avLst/>
          </a:prstGeom>
        </p:spPr>
      </p:pic>
      <p:pic>
        <p:nvPicPr>
          <p:cNvPr id="1026" name="Picture 2" descr="Bildergebnis für dask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6808138" y="1137018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951406" y="4922274"/>
            <a:ext cx="2094271" cy="1259726"/>
            <a:chOff x="6951406" y="2877160"/>
            <a:chExt cx="2094271" cy="125972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62338" y="3283416"/>
              <a:ext cx="561452" cy="722376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123953" y="3414510"/>
              <a:ext cx="561452" cy="722376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7" name="Rectangle 26"/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51406" y="307872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  <p:sp>
        <p:nvSpPr>
          <p:cNvPr id="2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</p:spTree>
    <p:extLst>
      <p:ext uri="{BB962C8B-B14F-4D97-AF65-F5344CB8AC3E}">
        <p14:creationId xmlns:p14="http://schemas.microsoft.com/office/powerpoint/2010/main" val="3894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0053" y="5414490"/>
            <a:ext cx="4549339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5540" y="1284330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34" name="Chevron 33"/>
          <p:cNvSpPr/>
          <p:nvPr/>
        </p:nvSpPr>
        <p:spPr>
          <a:xfrm>
            <a:off x="1147081" y="2897910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26323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Linear Regression Conjugate Gradient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Overview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4214" y="1254410"/>
            <a:ext cx="50441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X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read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$1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); # n x m matrix</a:t>
            </a:r>
          </a:p>
          <a:p>
            <a:r>
              <a:rPr lang="es-ES" sz="1600" b="1" dirty="0">
                <a:latin typeface="Consolas" pitchFamily="49" charset="0"/>
                <a:cs typeface="Consolas" pitchFamily="49" charset="0"/>
              </a:rPr>
              <a:t>2: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  y = </a:t>
            </a:r>
            <a:r>
              <a:rPr lang="es-ES" sz="1600" b="1" dirty="0" err="1">
                <a:latin typeface="Consolas" pitchFamily="49" charset="0"/>
                <a:cs typeface="Consolas" pitchFamily="49" charset="0"/>
              </a:rPr>
              <a:t>read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(</a:t>
            </a:r>
            <a:r>
              <a:rPr lang="es-ES" sz="1600" b="1" dirty="0">
                <a:latin typeface="Consolas" pitchFamily="49" charset="0"/>
                <a:cs typeface="Consolas" pitchFamily="49" charset="0"/>
              </a:rPr>
              <a:t>$2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); # n x 1 vector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3: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maxi = 50; lambda = 0.001; </a:t>
            </a:r>
            <a:br>
              <a:rPr lang="en-US" sz="1600" dirty="0">
                <a:latin typeface="Consolas" pitchFamily="49" charset="0"/>
                <a:cs typeface="Consolas" pitchFamily="49" charset="0"/>
              </a:rPr>
            </a:br>
            <a:r>
              <a:rPr lang="en-US" sz="1600" b="1" dirty="0">
                <a:latin typeface="Consolas" pitchFamily="49" charset="0"/>
                <a:cs typeface="Consolas" pitchFamily="49" charset="0"/>
              </a:rPr>
              <a:t>4: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intercept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$3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5: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...</a:t>
            </a:r>
          </a:p>
          <a:p>
            <a:r>
              <a:rPr lang="fr-FR" sz="1600" b="1" dirty="0">
                <a:latin typeface="Consolas" pitchFamily="49" charset="0"/>
                <a:cs typeface="Consolas" pitchFamily="49" charset="0"/>
              </a:rPr>
              <a:t>6: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  r = -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fr-FR" sz="16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(X) %*% y)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; 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7: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norm_r2 =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(r * r); p = -r;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8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: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w = 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matrix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(0, 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ncol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(X), 1); i = 0;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9: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(i&lt;maxi &amp; norm_r2&gt;norm_r2_trgt) 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10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: {</a:t>
            </a:r>
          </a:p>
          <a:p>
            <a:r>
              <a:rPr lang="fr-FR" sz="1600" b="1" dirty="0">
                <a:latin typeface="Consolas" pitchFamily="49" charset="0"/>
                <a:cs typeface="Consolas" pitchFamily="49" charset="0"/>
              </a:rPr>
              <a:t>11: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    q = 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fr-FR" sz="16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(X) %*% (X %*% p))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+lambda*p;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12: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  alpha = norm_r2 /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(p * q);</a:t>
            </a:r>
          </a:p>
          <a:p>
            <a:r>
              <a:rPr lang="pl-PL" sz="1600" b="1" dirty="0">
                <a:latin typeface="Consolas" pitchFamily="49" charset="0"/>
                <a:cs typeface="Consolas" pitchFamily="49" charset="0"/>
              </a:rPr>
              <a:t>1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3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: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w = w + alpha * p;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14: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old_norm_r2 = norm_r2;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15: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  r = r + alpha * q;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16: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norm_r2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(r * r);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17: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beta = norm_r2 / old_norm_r2;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18: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p = -r + beta * p; </a:t>
            </a:r>
            <a:r>
              <a:rPr lang="en-US" sz="1600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600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+ 1; 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19: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}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20: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write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(w,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$4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, format="text");</a:t>
            </a:r>
          </a:p>
          <a:p>
            <a:endParaRPr lang="en-US" sz="16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586" y="3501177"/>
            <a:ext cx="1630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conjugate gradient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1767162" y="3942398"/>
            <a:ext cx="857052" cy="190222"/>
          </a:xfrm>
          <a:prstGeom prst="straightConnector1">
            <a:avLst/>
          </a:prstGeom>
          <a:ln w="2540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462528" y="4058929"/>
            <a:ext cx="1630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 size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6930305" y="4365893"/>
            <a:ext cx="738037" cy="11478"/>
          </a:xfrm>
          <a:prstGeom prst="straightConnector1">
            <a:avLst/>
          </a:prstGeom>
          <a:ln w="2540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>
            <a:off x="2395614" y="4517277"/>
            <a:ext cx="228600" cy="1365048"/>
          </a:xfrm>
          <a:prstGeom prst="leftBrace">
            <a:avLst>
              <a:gd name="adj1" fmla="val 8333"/>
              <a:gd name="adj2" fmla="val 67955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7204" y="4963898"/>
            <a:ext cx="1421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 model and residuals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53674" y="1480829"/>
            <a:ext cx="177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matrices from HDFS/S3</a:t>
            </a:r>
          </a:p>
        </p:txBody>
      </p:sp>
      <p:sp>
        <p:nvSpPr>
          <p:cNvPr id="14" name="Left Brace 13"/>
          <p:cNvSpPr/>
          <p:nvPr/>
        </p:nvSpPr>
        <p:spPr>
          <a:xfrm rot="10800000">
            <a:off x="6557832" y="1570899"/>
            <a:ext cx="228600" cy="456608"/>
          </a:xfrm>
          <a:prstGeom prst="leftBrace">
            <a:avLst>
              <a:gd name="adj1" fmla="val 8333"/>
              <a:gd name="adj2" fmla="val 48699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0800000">
            <a:off x="6710232" y="2769677"/>
            <a:ext cx="228600" cy="456608"/>
          </a:xfrm>
          <a:prstGeom prst="leftBrace">
            <a:avLst>
              <a:gd name="adj1" fmla="val 8333"/>
              <a:gd name="adj2" fmla="val 48699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06074" y="2641895"/>
            <a:ext cx="177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initial gradient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586" y="1509110"/>
            <a:ext cx="234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Independence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Implementation-Agnostic Operations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04A3BA-B8B0-4A07-9DBF-57F56F646BFE}"/>
              </a:ext>
            </a:extLst>
          </p:cNvPr>
          <p:cNvSpPr txBox="1"/>
          <p:nvPr/>
        </p:nvSpPr>
        <p:spPr>
          <a:xfrm>
            <a:off x="7106075" y="5799135"/>
            <a:ext cx="1636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Separation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23871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169" y="2612480"/>
            <a:ext cx="2682960" cy="160043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[SIGMOD’15,’17,’19,’21a,’21b,’21c]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[PVLDB’14,’16a,’16b,’18]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[ICDE’11,’12,’15]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[CIDR’17,’20]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[VLDBJ’18] 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[DEBull’14]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[PPoPP’15]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AutoShape 54"/>
          <p:cNvCxnSpPr>
            <a:cxnSpLocks noChangeShapeType="1"/>
            <a:endCxn id="43" idx="0"/>
          </p:cNvCxnSpPr>
          <p:nvPr/>
        </p:nvCxnSpPr>
        <p:spPr bwMode="auto">
          <a:xfrm rot="10800000" flipV="1">
            <a:off x="2857500" y="3485561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36" name="Picture 6" descr="http://www.sas.com/content/dam/SAS/sv_se/image/logo2/hadoop_elepha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628" y="4758048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9590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9003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2" descr="Product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2929" y="5064356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upload.wikimedia.org/wikipedia/commons/thumb/a/a4/Java_logo_and_wordmark.svg/100px-Java_logo_and_wordmark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3154" y="4848456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23"/>
          <p:cNvCxnSpPr>
            <a:cxnSpLocks noChangeShapeType="1"/>
          </p:cNvCxnSpPr>
          <p:nvPr/>
        </p:nvCxnSpPr>
        <p:spPr bwMode="auto">
          <a:xfrm>
            <a:off x="7371990" y="3825571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42" name="TextBox 41"/>
          <p:cNvSpPr txBox="1"/>
          <p:nvPr/>
        </p:nvSpPr>
        <p:spPr>
          <a:xfrm>
            <a:off x="5281253" y="4023035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87129" y="403406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44" name="AutoShape 40"/>
          <p:cNvSpPr>
            <a:spLocks noChangeArrowheads="1"/>
          </p:cNvSpPr>
          <p:nvPr/>
        </p:nvSpPr>
        <p:spPr bwMode="auto">
          <a:xfrm>
            <a:off x="3332162" y="3015027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45" name="AutoShape 40"/>
          <p:cNvSpPr>
            <a:spLocks noChangeArrowheads="1"/>
          </p:cNvSpPr>
          <p:nvPr/>
        </p:nvSpPr>
        <p:spPr bwMode="auto">
          <a:xfrm>
            <a:off x="3332162" y="24682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46" name="AutoShape 40"/>
          <p:cNvSpPr>
            <a:spLocks noChangeArrowheads="1"/>
          </p:cNvSpPr>
          <p:nvPr/>
        </p:nvSpPr>
        <p:spPr bwMode="auto">
          <a:xfrm>
            <a:off x="3332162" y="19348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47" name="AutoShape 54"/>
          <p:cNvCxnSpPr>
            <a:cxnSpLocks noChangeShapeType="1"/>
            <a:endCxn id="42" idx="0"/>
          </p:cNvCxnSpPr>
          <p:nvPr/>
        </p:nvCxnSpPr>
        <p:spPr bwMode="auto">
          <a:xfrm>
            <a:off x="5084762" y="3502330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48" name="TextBox 47"/>
          <p:cNvSpPr txBox="1"/>
          <p:nvPr/>
        </p:nvSpPr>
        <p:spPr>
          <a:xfrm>
            <a:off x="3332162" y="128743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49" name="AutoShape 54"/>
          <p:cNvCxnSpPr>
            <a:cxnSpLocks noChangeShapeType="1"/>
            <a:stCxn id="48" idx="2"/>
            <a:endCxn id="46" idx="0"/>
          </p:cNvCxnSpPr>
          <p:nvPr/>
        </p:nvCxnSpPr>
        <p:spPr bwMode="auto">
          <a:xfrm>
            <a:off x="4589462" y="1656762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51" name="TextBox 50"/>
          <p:cNvSpPr txBox="1"/>
          <p:nvPr/>
        </p:nvSpPr>
        <p:spPr>
          <a:xfrm>
            <a:off x="4820118" y="6342571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19018" y="6356581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76069" y="634554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54" name="AutoShape 40"/>
          <p:cNvSpPr>
            <a:spLocks noChangeArrowheads="1"/>
          </p:cNvSpPr>
          <p:nvPr/>
        </p:nvSpPr>
        <p:spPr bwMode="auto">
          <a:xfrm>
            <a:off x="358219" y="1553624"/>
            <a:ext cx="319093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APIs: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Command line,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JMLC,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Spark 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MLContext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Spark ML, </a:t>
            </a:r>
            <a:b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(20+ Scalable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lgorithms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479" y="2114473"/>
            <a:ext cx="1889230" cy="549451"/>
          </a:xfrm>
          <a:prstGeom prst="rect">
            <a:avLst/>
          </a:prstGeom>
        </p:spPr>
      </p:pic>
      <p:pic>
        <p:nvPicPr>
          <p:cNvPr id="5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45" y="4656854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FFAA28E-B0E5-4315-9564-16E169170138}"/>
              </a:ext>
            </a:extLst>
          </p:cNvPr>
          <p:cNvGrpSpPr/>
          <p:nvPr/>
        </p:nvGrpSpPr>
        <p:grpSpPr>
          <a:xfrm>
            <a:off x="158503" y="4664586"/>
            <a:ext cx="1787917" cy="2027572"/>
            <a:chOff x="78982" y="4536767"/>
            <a:chExt cx="1787917" cy="2027572"/>
          </a:xfrm>
        </p:grpSpPr>
        <p:sp>
          <p:nvSpPr>
            <p:cNvPr id="59" name="TextBox 58"/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0BD52F3-8C0B-4206-AC4D-31250ABAD0CB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FF41F32-C583-48DB-9957-69C7C0D1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6367897" y="2611173"/>
            <a:ext cx="2776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Renamed to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6209748" y="1052049"/>
            <a:ext cx="2757364" cy="1032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719" y="3482666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8570" y="5172645"/>
            <a:ext cx="245233" cy="27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Overview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101" y="1251155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(Direct Solve)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X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read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$1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y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read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$2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intercept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$3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; 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lambda = 0.001;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...</a:t>
            </a:r>
          </a:p>
          <a:p>
            <a:endParaRPr lang="en-US" sz="300" b="1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if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 intercept == 1 ) {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  ones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matrix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(1,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nrow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(X), 1); 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  X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append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(X, ones);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endParaRPr lang="en-US" sz="300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I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matrix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(1,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ncol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(X), 1);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A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t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 %*% X +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diag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(I)*lambda;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b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t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 %*% y;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beta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solve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(A, b);</a:t>
            </a:r>
            <a:br>
              <a:rPr lang="en-US" sz="1200" dirty="0">
                <a:latin typeface="Consolas" panose="020B0609020204030204" pitchFamily="49" charset="0"/>
                <a:cs typeface="Courier New" pitchFamily="49" charset="0"/>
              </a:rPr>
            </a:b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...</a:t>
            </a:r>
          </a:p>
          <a:p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write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(beta,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$4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355" y="2832803"/>
            <a:ext cx="2770952" cy="42202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274" y="3432137"/>
            <a:ext cx="3068664" cy="1101972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7274" y="2670143"/>
            <a:ext cx="3068664" cy="70924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7660" y="150269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684" y="424379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2404" y="1321982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driver mem: 20 GB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29220" y="2719939"/>
            <a:ext cx="2791840" cy="1219200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320460" y="2154877"/>
            <a:ext cx="685800" cy="2050933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158660" y="1682820"/>
            <a:ext cx="3505200" cy="2290465"/>
            <a:chOff x="4114800" y="1749623"/>
            <a:chExt cx="3505200" cy="2290465"/>
          </a:xfrm>
        </p:grpSpPr>
        <p:sp>
          <p:nvSpPr>
            <p:cNvPr id="16" name="TextBox 15"/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dg(rand)</a:t>
              </a:r>
              <a:b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</a:b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7" name="Straight Arrow Connector 16"/>
            <p:cNvCxnSpPr>
              <a:stCxn id="16" idx="0"/>
              <a:endCxn id="18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r(</a:t>
              </a:r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diag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X</a:t>
              </a:r>
            </a:p>
            <a:p>
              <a:pPr algn="ctr"/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11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y</a:t>
              </a:r>
              <a:b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</a:b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ba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ba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9" idx="0"/>
              <a:endCxn id="21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3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0"/>
              <a:endCxn id="22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30" name="Straight Arrow Connector 29"/>
            <p:cNvCxnSpPr>
              <a:stCxn id="18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1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2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6" name="Straight Arrow Connector 35"/>
            <p:cNvCxnSpPr>
              <a:stCxn id="32" idx="0"/>
              <a:endCxn id="35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948860" y="1632155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Scenario: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X: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r>
              <a:rPr lang="de-DE" sz="1400" dirty="0">
                <a:solidFill>
                  <a:schemeClr val="bg1"/>
                </a:solidFill>
              </a:rPr>
              <a:t> x 10</a:t>
            </a:r>
            <a:r>
              <a:rPr lang="de-DE" sz="1400" baseline="30000" dirty="0">
                <a:solidFill>
                  <a:schemeClr val="bg1"/>
                </a:solidFill>
              </a:rPr>
              <a:t>3</a:t>
            </a:r>
            <a:r>
              <a:rPr lang="de-DE" sz="1400" dirty="0">
                <a:solidFill>
                  <a:schemeClr val="bg1"/>
                </a:solidFill>
              </a:rPr>
              <a:t>, 10</a:t>
            </a:r>
            <a:r>
              <a:rPr lang="de-DE" sz="1400" baseline="30000" dirty="0">
                <a:solidFill>
                  <a:schemeClr val="bg1"/>
                </a:solidFill>
              </a:rPr>
              <a:t>11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y: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r>
              <a:rPr lang="de-DE" sz="1400" dirty="0">
                <a:solidFill>
                  <a:schemeClr val="bg1"/>
                </a:solidFill>
              </a:rPr>
              <a:t> x 1,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2460" y="4737226"/>
            <a:ext cx="533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  <a:p>
            <a:pPr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Fixed-size (squared) matrix blocks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82460" y="1502694"/>
            <a:ext cx="4114800" cy="2243480"/>
            <a:chOff x="4038600" y="1569497"/>
            <a:chExt cx="4114800" cy="2243480"/>
          </a:xfrm>
        </p:grpSpPr>
        <p:sp>
          <p:nvSpPr>
            <p:cNvPr id="40" name="TextBox 39"/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06260" y="1655094"/>
            <a:ext cx="3722914" cy="2139554"/>
            <a:chOff x="3962400" y="1721897"/>
            <a:chExt cx="3722914" cy="2139554"/>
          </a:xfrm>
        </p:grpSpPr>
        <p:sp>
          <p:nvSpPr>
            <p:cNvPr id="51" name="TextBox 50"/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 rot="5400000">
            <a:off x="7397954" y="4162991"/>
            <a:ext cx="685800" cy="1588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07274" y="1632155"/>
            <a:ext cx="3068664" cy="97936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5406141" y="4187726"/>
            <a:ext cx="3086100" cy="2030566"/>
            <a:chOff x="5377860" y="4423395"/>
            <a:chExt cx="3086100" cy="2030566"/>
          </a:xfrm>
        </p:grpSpPr>
        <p:sp>
          <p:nvSpPr>
            <p:cNvPr id="62" name="TextBox 61"/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y</a:t>
              </a:r>
              <a:endParaRPr lang="en-US" sz="1200" dirty="0">
                <a:latin typeface="Consolas" panose="020B0609020204030204" pitchFamily="49" charset="0"/>
                <a:cs typeface="Courier New" pitchFamily="49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8" name="Straight Arrow Connector 67"/>
            <p:cNvCxnSpPr>
              <a:endCxn id="69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mapmm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tsmm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71" name="Straight Arrow Connector 70"/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70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70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66" idx="0"/>
              <a:endCxn id="67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cxnSpLocks/>
              <a:stCxn id="67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50562" y="582611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1C5DD75-64C9-4CC7-8A76-14A31AE77F85}"/>
              </a:ext>
            </a:extLst>
          </p:cNvPr>
          <p:cNvGrpSpPr/>
          <p:nvPr/>
        </p:nvGrpSpPr>
        <p:grpSpPr>
          <a:xfrm>
            <a:off x="7952246" y="5448396"/>
            <a:ext cx="443191" cy="1267384"/>
            <a:chOff x="7952246" y="5448396"/>
            <a:chExt cx="443191" cy="126738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0177AB-E517-41F3-94EF-CFA850B312BF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1,1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6911C9C-0E64-4D80-9B18-89D264BCD0DD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2,1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704289D-CD6C-4F7B-B24C-FF0C12E52CE1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m,1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93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3" grpId="0" animBg="1"/>
      <p:bldP spid="38" grpId="0"/>
      <p:bldP spid="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BAF776-7FB1-45C2-9A86-36F225B5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29" y="2550295"/>
            <a:ext cx="3404931" cy="13974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Effective and efficient </a:t>
            </a:r>
            <a:r>
              <a:rPr lang="en-US" b="1" dirty="0">
                <a:solidFill>
                  <a:schemeClr val="accent1"/>
                </a:solidFill>
              </a:rPr>
              <a:t>data preparation, ML, and model debugging at scale</a:t>
            </a:r>
          </a:p>
          <a:p>
            <a:pPr lvl="1"/>
            <a:r>
              <a:rPr lang="en-US" dirty="0"/>
              <a:t>High-level abstractions for different lifecycle tasks and users </a:t>
            </a:r>
          </a:p>
          <a:p>
            <a:pPr lvl="1"/>
            <a:endParaRPr lang="en-US" dirty="0"/>
          </a:p>
          <a:p>
            <a:r>
              <a:rPr lang="en-US" dirty="0"/>
              <a:t>#1 Based on </a:t>
            </a:r>
            <a:r>
              <a:rPr lang="en-US" dirty="0">
                <a:solidFill>
                  <a:srgbClr val="7889FB"/>
                </a:solidFill>
              </a:rPr>
              <a:t>DSL for ML</a:t>
            </a:r>
            <a:r>
              <a:rPr lang="en-US" dirty="0"/>
              <a:t> Training/Scoring</a:t>
            </a:r>
          </a:p>
          <a:p>
            <a:pPr lvl="1"/>
            <a:r>
              <a:rPr lang="en-US" dirty="0"/>
              <a:t>Hierarchy of </a:t>
            </a:r>
            <a:r>
              <a:rPr lang="en-US" b="1" dirty="0">
                <a:solidFill>
                  <a:schemeClr val="accent1"/>
                </a:solidFill>
              </a:rPr>
              <a:t>abstractions for DS tasks</a:t>
            </a:r>
          </a:p>
          <a:p>
            <a:pPr lvl="1"/>
            <a:r>
              <a:rPr lang="en-US" dirty="0"/>
              <a:t>ML-based </a:t>
            </a:r>
            <a:r>
              <a:rPr lang="en-US" dirty="0" err="1"/>
              <a:t>SotA</a:t>
            </a:r>
            <a:r>
              <a:rPr lang="en-US" dirty="0"/>
              <a:t>, interleaved, performance</a:t>
            </a:r>
          </a:p>
          <a:p>
            <a:pPr lvl="1"/>
            <a:endParaRPr lang="en-US" sz="12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Hybrid Runtime Plans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Optimizing Compiler</a:t>
            </a:r>
          </a:p>
          <a:p>
            <a:pPr lvl="1"/>
            <a:r>
              <a:rPr lang="en-US" dirty="0"/>
              <a:t>System infrastructure for diversity of algorithm classes</a:t>
            </a:r>
          </a:p>
          <a:p>
            <a:pPr lvl="1"/>
            <a:r>
              <a:rPr lang="en-US" dirty="0"/>
              <a:t>Different parallelization strategies and new architectures (</a:t>
            </a:r>
            <a:r>
              <a:rPr lang="en-US" b="1" dirty="0">
                <a:solidFill>
                  <a:schemeClr val="accent1"/>
                </a:solidFill>
              </a:rPr>
              <a:t>Federated ML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Abstractions </a:t>
            </a:r>
            <a:r>
              <a:rPr lang="en-US" dirty="0">
                <a:sym typeface="Wingdings" panose="05000000000000000000" pitchFamily="2" charset="2"/>
              </a:rPr>
              <a:t> redundancy  automatic optimization  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#3 Data Model: </a:t>
            </a:r>
            <a:r>
              <a:rPr lang="en-US" dirty="0">
                <a:solidFill>
                  <a:srgbClr val="7889FB"/>
                </a:solidFill>
              </a:rPr>
              <a:t>Heterogeneous Tensors</a:t>
            </a:r>
          </a:p>
          <a:p>
            <a:pPr lvl="1"/>
            <a:r>
              <a:rPr lang="en-US" dirty="0"/>
              <a:t>Data integration/prep requires </a:t>
            </a:r>
            <a:r>
              <a:rPr lang="en-US" b="1" dirty="0">
                <a:solidFill>
                  <a:schemeClr val="accent1"/>
                </a:solidFill>
              </a:rPr>
              <a:t>generic data model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Overview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16" y="5140658"/>
            <a:ext cx="2035746" cy="1100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2145" y="658763"/>
            <a:ext cx="273336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Apache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(since 2010)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(09/2018)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Apache </a:t>
            </a:r>
            <a:r>
              <a:rPr lang="en-US" sz="16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(07/2020)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#4 Study Abroad Fair</a:t>
            </a:r>
          </a:p>
          <a:p>
            <a:pPr lvl="1"/>
            <a:r>
              <a:rPr lang="en-US" dirty="0"/>
              <a:t>International Days 2021</a:t>
            </a:r>
          </a:p>
          <a:p>
            <a:pPr lvl="1"/>
            <a:r>
              <a:rPr lang="en-US" dirty="0"/>
              <a:t>Oct 19 – 21, 2021</a:t>
            </a:r>
          </a:p>
          <a:p>
            <a:pPr lvl="1"/>
            <a:r>
              <a:rPr lang="en-US" dirty="0"/>
              <a:t>Virtual presentations, drop-in café </a:t>
            </a:r>
          </a:p>
          <a:p>
            <a:pPr lvl="1"/>
            <a:r>
              <a:rPr lang="en-US" dirty="0">
                <a:hlinkClick r:id="rId2"/>
              </a:rPr>
              <a:t>https://tu4u.tugraz.at/studierende/</a:t>
            </a:r>
            <a:br>
              <a:rPr lang="en-US" dirty="0">
                <a:hlinkClick r:id="rId2"/>
              </a:rPr>
            </a:br>
            <a:r>
              <a:rPr lang="en-US" dirty="0" err="1">
                <a:hlinkClick r:id="rId2"/>
              </a:rPr>
              <a:t>mein-auslandsaufenthalt</a:t>
            </a:r>
            <a:r>
              <a:rPr lang="en-US" dirty="0">
                <a:hlinkClick r:id="rId2"/>
              </a:rPr>
              <a:t>/</a:t>
            </a:r>
            <a:br>
              <a:rPr lang="en-US" dirty="0">
                <a:hlinkClick r:id="rId2"/>
              </a:rPr>
            </a:br>
            <a:r>
              <a:rPr lang="en-US" dirty="0" err="1">
                <a:hlinkClick r:id="rId2"/>
              </a:rPr>
              <a:t>informationsveranstaltungen</a:t>
            </a:r>
            <a:r>
              <a:rPr lang="en-US" dirty="0">
                <a:hlinkClick r:id="rId2"/>
              </a:rPr>
              <a:t>/international-days-2021/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#5 Open Data-Science Positions</a:t>
            </a:r>
          </a:p>
          <a:p>
            <a:pPr lvl="1"/>
            <a:r>
              <a:rPr lang="en-US" dirty="0"/>
              <a:t>REDWAVE (ML engineer for recycling)</a:t>
            </a:r>
          </a:p>
          <a:p>
            <a:pPr lvl="1"/>
            <a:r>
              <a:rPr lang="en-US" dirty="0"/>
              <a:t>Know-Center (data/ML engineer for automotive)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419768"/>
            <a:ext cx="3079862" cy="1732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964" y="3885536"/>
            <a:ext cx="1605990" cy="2257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30C39-9579-42F7-A35E-DA9E11370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5840885" y="5566786"/>
            <a:ext cx="1348438" cy="57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Abstractions and APIs,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Stepwise Linear Regression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Overview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589934" y="2258683"/>
            <a:ext cx="2202427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read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(‘features.csv’)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read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(‘labels.csv’)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steplm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icpt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=0, 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reg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=0.001)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write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63" y="1887794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3249568" y="2263596"/>
            <a:ext cx="2748110" cy="2003603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38177" y="2015614"/>
            <a:ext cx="0" cy="4095493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28221" y="1892708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14" name="Folded Corner 13"/>
          <p:cNvSpPr/>
          <p:nvPr/>
        </p:nvSpPr>
        <p:spPr>
          <a:xfrm>
            <a:off x="5510978" y="3640468"/>
            <a:ext cx="2202427" cy="1242887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&gt; 1024 )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else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6381135" y="2249200"/>
            <a:ext cx="2576056" cy="1263446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tgt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+ lambda * p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beta = ...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6" name="Folded Corner 15"/>
          <p:cNvSpPr/>
          <p:nvPr/>
        </p:nvSpPr>
        <p:spPr>
          <a:xfrm>
            <a:off x="6376219" y="502682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08490" y="3775586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86508" y="4950545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4466" y="4277032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2458065" y="2412701"/>
            <a:ext cx="791503" cy="48781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>
            <a:off x="4935788" y="3497002"/>
            <a:ext cx="553109" cy="1425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921910" y="3512646"/>
            <a:ext cx="747253" cy="648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921910" y="4600198"/>
            <a:ext cx="742337" cy="42662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11277" y="4950545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8685" y="5509137"/>
            <a:ext cx="17746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interesting DIA projects here</a:t>
            </a:r>
          </a:p>
        </p:txBody>
      </p:sp>
    </p:spTree>
    <p:extLst>
      <p:ext uri="{BB962C8B-B14F-4D97-AF65-F5344CB8AC3E}">
        <p14:creationId xmlns:p14="http://schemas.microsoft.com/office/powerpoint/2010/main" val="19157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4" grpId="0" animBg="1"/>
      <p:bldP spid="23" grpId="0"/>
      <p:bldP spid="24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84" y="1349987"/>
            <a:ext cx="7724686" cy="59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4" y="1349987"/>
            <a:ext cx="7875874" cy="2074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84" y="1349988"/>
            <a:ext cx="7875873" cy="4486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84" y="1349988"/>
            <a:ext cx="7875873" cy="45395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68" y="6080148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99535" y="6021156"/>
            <a:ext cx="79051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[M. Boehm, I.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Antonov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Baunsgaard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Dokter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Ginthör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Innerebner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Klezin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Lindstaedt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Siddiqui, S.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Wrede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Machine Learning System for the End-to-End Data Science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561006" y="635905"/>
            <a:ext cx="1406013" cy="616310"/>
            <a:chOff x="7561006" y="635905"/>
            <a:chExt cx="1406013" cy="616310"/>
          </a:xfrm>
        </p:grpSpPr>
        <p:sp>
          <p:nvSpPr>
            <p:cNvPr id="3" name="TextBox 2"/>
            <p:cNvSpPr txBox="1"/>
            <p:nvPr/>
          </p:nvSpPr>
          <p:spPr>
            <a:xfrm>
              <a:off x="7580575" y="635905"/>
              <a:ext cx="1386444" cy="3834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&gt; 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17,500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tests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3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Generation of Cleaning Pipelines</a:t>
            </a:r>
          </a:p>
          <a:p>
            <a:pPr lvl="1"/>
            <a:r>
              <a:rPr lang="en-US" dirty="0"/>
              <a:t>Library of robust, parameterized </a:t>
            </a:r>
            <a:r>
              <a:rPr lang="en-US" b="1" dirty="0">
                <a:solidFill>
                  <a:srgbClr val="7889FB"/>
                </a:solidFill>
              </a:rPr>
              <a:t>data cleaning primitives</a:t>
            </a:r>
            <a:r>
              <a:rPr lang="en-US" dirty="0"/>
              <a:t> (physical/logical)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Enumeration of DAGs </a:t>
            </a:r>
            <a:r>
              <a:rPr lang="en-US" dirty="0"/>
              <a:t>of primitives &amp; </a:t>
            </a:r>
            <a:r>
              <a:rPr lang="en-US" b="1" dirty="0">
                <a:solidFill>
                  <a:srgbClr val="7889FB"/>
                </a:solidFill>
              </a:rPr>
              <a:t>hyper-parameter optimization </a:t>
            </a:r>
            <a:r>
              <a:rPr lang="en-US" dirty="0">
                <a:solidFill>
                  <a:schemeClr val="tx1"/>
                </a:solidFill>
              </a:rPr>
              <a:t>(HB, BO)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Selected Features</a:t>
            </a:r>
          </a:p>
        </p:txBody>
      </p:sp>
      <p:cxnSp>
        <p:nvCxnSpPr>
          <p:cNvPr id="9" name="Straight Connector 8"/>
          <p:cNvCxnSpPr>
            <a:stCxn id="29" idx="3"/>
            <a:endCxn id="34" idx="0"/>
          </p:cNvCxnSpPr>
          <p:nvPr/>
        </p:nvCxnSpPr>
        <p:spPr>
          <a:xfrm flipH="1">
            <a:off x="3121618" y="3545029"/>
            <a:ext cx="1181976" cy="734149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1569174" y="4279178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773339" y="4283254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984216" y="2631471"/>
            <a:ext cx="3494363" cy="946227"/>
            <a:chOff x="2984216" y="2631471"/>
            <a:chExt cx="3494363" cy="946227"/>
          </a:xfrm>
        </p:grpSpPr>
        <p:grpSp>
          <p:nvGrpSpPr>
            <p:cNvPr id="10" name="Group 9"/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26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endCxn id="29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endCxn id="28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endCxn id="27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/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22" name="Straight Connector 21"/>
                <p:cNvCxnSpPr>
                  <a:endCxn id="20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24" name="Straight Connector 23"/>
                <p:cNvCxnSpPr>
                  <a:stCxn id="30" idx="3"/>
                  <a:endCxn id="25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PP</a:t>
                </a:r>
                <a:r>
                  <a: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1" name="Straight Connector 40"/>
          <p:cNvCxnSpPr>
            <a:stCxn id="28" idx="5"/>
            <a:endCxn id="35" idx="0"/>
          </p:cNvCxnSpPr>
          <p:nvPr/>
        </p:nvCxnSpPr>
        <p:spPr>
          <a:xfrm>
            <a:off x="5238477" y="3543212"/>
            <a:ext cx="988570" cy="740042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29281" y="3200520"/>
            <a:ext cx="1521" cy="682477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2584550" y="3888722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8157211" y="3704520"/>
            <a:ext cx="554984" cy="560947"/>
            <a:chOff x="18811446" y="17861516"/>
            <a:chExt cx="2407848" cy="1301318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52" name="Freeform 51"/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chemeClr val="bg1">
                    <a:lumMod val="6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93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5400">
              <a:solidFill>
                <a:srgbClr val="7889FB"/>
              </a:solidFill>
            </a:ln>
            <a:scene3d>
              <a:camera prst="perspectiveRelaxedModerately"/>
              <a:lightRig rig="freezing" dir="t"/>
            </a:scene3d>
            <a:sp3d extrusionH="127000" prstMaterial="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7793873" y="4275898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784491" y="4833184"/>
          <a:ext cx="1431908" cy="157895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2703003" y="4817943"/>
          <a:ext cx="1433022" cy="158732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4750206" y="4824810"/>
          <a:ext cx="1755282" cy="158310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6970318" y="4824810"/>
          <a:ext cx="1771074" cy="157216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936059" y="63911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94097" y="6389881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800" b="0" dirty="0"/>
              <a:t>After </a:t>
            </a:r>
            <a:r>
              <a:rPr lang="en-US" sz="1800" dirty="0" err="1">
                <a:solidFill>
                  <a:srgbClr val="7889FB"/>
                </a:solidFill>
              </a:rPr>
              <a:t>imputeFD</a:t>
            </a:r>
            <a:r>
              <a:rPr lang="en-US" sz="1800" dirty="0">
                <a:solidFill>
                  <a:srgbClr val="7889FB"/>
                </a:solidFill>
              </a:rPr>
              <a:t>(0.5)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18249" y="6386920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1176642" y="2603213"/>
            <a:ext cx="496527" cy="480535"/>
            <a:chOff x="6358929" y="3848272"/>
            <a:chExt cx="2418304" cy="2340419"/>
          </a:xfrm>
        </p:grpSpPr>
        <p:grpSp>
          <p:nvGrpSpPr>
            <p:cNvPr id="69" name="Group 68"/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5" name="Cube 10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Cube 10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2" name="Cube 101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Cube 102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Cube 103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9" name="Cube 98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Cube 99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Cube 100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3" name="Cube 92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Cube 93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Cube 94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0" name="Cube 89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87" name="Cube 86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chemeClr val="accent1"/>
            </a:solidFill>
          </p:grpSpPr>
          <p:grpSp>
            <p:nvGrpSpPr>
              <p:cNvPr id="72" name="Group 71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81" name="Cube 80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8" name="Cube 77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5" name="Cube 7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08" name="Right Arrow 107"/>
          <p:cNvSpPr/>
          <p:nvPr/>
        </p:nvSpPr>
        <p:spPr>
          <a:xfrm>
            <a:off x="2017083" y="3086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76" y="3291104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10" name="TextBox 109"/>
          <p:cNvSpPr txBox="1"/>
          <p:nvPr/>
        </p:nvSpPr>
        <p:spPr>
          <a:xfrm>
            <a:off x="313679" y="2519576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78265" y="3155293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119701" y="6386245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13" name="Right Arrow 112"/>
          <p:cNvSpPr/>
          <p:nvPr/>
        </p:nvSpPr>
        <p:spPr>
          <a:xfrm>
            <a:off x="2297303" y="5431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4" name="Right Arrow 113"/>
          <p:cNvSpPr/>
          <p:nvPr/>
        </p:nvSpPr>
        <p:spPr>
          <a:xfrm>
            <a:off x="6589097" y="542685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10130" y="3795140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20" name="Right Arrow 119"/>
          <p:cNvSpPr/>
          <p:nvPr/>
        </p:nvSpPr>
        <p:spPr>
          <a:xfrm>
            <a:off x="7026339" y="309168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 rot="5400000">
            <a:off x="7587762" y="3084883"/>
            <a:ext cx="388442" cy="325885"/>
            <a:chOff x="5581337" y="3056661"/>
            <a:chExt cx="293277" cy="236705"/>
          </a:xfrm>
        </p:grpSpPr>
        <p:sp>
          <p:nvSpPr>
            <p:cNvPr id="122" name="Rectangle 121"/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 flipH="1">
            <a:off x="7811521" y="2924553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675255" y="2488851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128" name="TextBox 127"/>
          <p:cNvSpPr txBox="1"/>
          <p:nvPr/>
        </p:nvSpPr>
        <p:spPr>
          <a:xfrm flipH="1">
            <a:off x="2939437" y="2607215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129" name="TextBox 128"/>
          <p:cNvSpPr txBox="1"/>
          <p:nvPr/>
        </p:nvSpPr>
        <p:spPr>
          <a:xfrm flipH="1">
            <a:off x="2334751" y="3015252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37" y="710206"/>
            <a:ext cx="704545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1" grpId="0"/>
      <p:bldP spid="62" grpId="0"/>
      <p:bldP spid="64" grpId="0"/>
      <p:bldP spid="108" grpId="0" animBg="1"/>
      <p:bldP spid="110" grpId="0"/>
      <p:bldP spid="111" grpId="0"/>
      <p:bldP spid="112" grpId="0"/>
      <p:bldP spid="113" grpId="0" animBg="1"/>
      <p:bldP spid="114" grpId="0" animBg="1"/>
      <p:bldP spid="115" grpId="0"/>
      <p:bldP spid="120" grpId="0" animBg="1"/>
      <p:bldP spid="126" grpId="0"/>
      <p:bldP spid="127" grpId="0"/>
      <p:bldP spid="128" grpId="0"/>
      <p:bldP spid="1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0400"/>
            <a:ext cx="8343560" cy="4975848"/>
          </a:xfrm>
        </p:spPr>
        <p:txBody>
          <a:bodyPr/>
          <a:lstStyle/>
          <a:p>
            <a:r>
              <a:rPr lang="en-US" dirty="0"/>
              <a:t>Lineage as Key Enabling Technique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operations </a:t>
            </a:r>
            <a:r>
              <a:rPr lang="en-US" dirty="0">
                <a:solidFill>
                  <a:schemeClr val="tx1"/>
                </a:solidFill>
              </a:rPr>
              <a:t>(incl. non-determinism)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dedup</a:t>
            </a:r>
            <a:r>
              <a:rPr lang="en-US" b="1" dirty="0">
                <a:solidFill>
                  <a:srgbClr val="7889FB"/>
                </a:solidFill>
              </a:rPr>
              <a:t> for loops</a:t>
            </a:r>
            <a:r>
              <a:rPr lang="en-US" dirty="0"/>
              <a:t>/functions</a:t>
            </a:r>
          </a:p>
          <a:p>
            <a:pPr lvl="1"/>
            <a:r>
              <a:rPr lang="en-US" dirty="0"/>
              <a:t>Model versioning, </a:t>
            </a:r>
            <a:r>
              <a:rPr lang="en-US" b="1" dirty="0">
                <a:solidFill>
                  <a:srgbClr val="7889FB"/>
                </a:solidFill>
              </a:rPr>
              <a:t>data reuse</a:t>
            </a:r>
            <a:r>
              <a:rPr lang="en-US" dirty="0"/>
              <a:t>, incremental maintenance,  </a:t>
            </a:r>
            <a:r>
              <a:rPr lang="en-US" dirty="0" err="1"/>
              <a:t>autodiff</a:t>
            </a:r>
            <a:r>
              <a:rPr lang="en-US" dirty="0"/>
              <a:t>, debugging</a:t>
            </a:r>
          </a:p>
          <a:p>
            <a:pPr lvl="1"/>
            <a:endParaRPr lang="en-US" sz="1000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rgbClr val="7889FB"/>
                </a:solidFill>
              </a:rPr>
              <a:t>Full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dirty="0"/>
              <a:t>Before executing instruction, </a:t>
            </a:r>
            <a:br>
              <a:rPr lang="en-US" dirty="0"/>
            </a:br>
            <a:r>
              <a:rPr lang="en-US" dirty="0"/>
              <a:t>probe output lineage in cache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Map&lt;Lineage,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MatrixBlock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&gt;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Cost-based/heuristic caching </a:t>
            </a:r>
            <a:br>
              <a:rPr lang="en-US" dirty="0"/>
            </a:br>
            <a:r>
              <a:rPr lang="en-US" dirty="0"/>
              <a:t>and eviction decisions (compiler-assisted)</a:t>
            </a:r>
          </a:p>
          <a:p>
            <a:pPr lvl="1"/>
            <a:endParaRPr lang="en-US" sz="1000" dirty="0"/>
          </a:p>
          <a:p>
            <a:r>
              <a:rPr lang="en-US" dirty="0">
                <a:solidFill>
                  <a:srgbClr val="7889FB"/>
                </a:solidFill>
              </a:rPr>
              <a:t>Partial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Often partial result overlap</a:t>
            </a:r>
          </a:p>
          <a:p>
            <a:pPr lvl="1"/>
            <a:r>
              <a:rPr lang="en-US" dirty="0"/>
              <a:t>Reuse partial results via dedicated </a:t>
            </a:r>
            <a:br>
              <a:rPr lang="en-US" dirty="0"/>
            </a:br>
            <a:r>
              <a:rPr lang="en-US" dirty="0"/>
              <a:t>rewrites (compensation plans)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steplm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Selected Features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3278" y="2510402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</a:rPr>
              <a:t>for</a:t>
            </a:r>
            <a:r>
              <a:rPr lang="en-US" sz="1500" dirty="0">
                <a:latin typeface="Consolas" panose="020B0609020204030204" pitchFamily="49" charset="0"/>
              </a:rPr>
              <a:t>( 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6" name="Folded Corner 5"/>
          <p:cNvSpPr/>
          <p:nvPr/>
        </p:nvSpPr>
        <p:spPr>
          <a:xfrm>
            <a:off x="6248399" y="3175627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+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6150180" y="4672504"/>
            <a:ext cx="2748110" cy="2003603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>
            <a:off x="6420465" y="3034904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83122" y="4986173"/>
            <a:ext cx="1660983" cy="1691424"/>
            <a:chOff x="4183122" y="4130761"/>
            <a:chExt cx="1660983" cy="1691424"/>
          </a:xfrm>
        </p:grpSpPr>
        <p:grpSp>
          <p:nvGrpSpPr>
            <p:cNvPr id="22" name="Group 21"/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0" name="Rectangle 19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8750711" y="4259913"/>
            <a:ext cx="0" cy="136498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39" y="712720"/>
            <a:ext cx="630822" cy="841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1" y="712720"/>
            <a:ext cx="841248" cy="841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075174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459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Requests:</a:t>
            </a:r>
            <a:r>
              <a:rPr lang="en-US" sz="1800" b="0" dirty="0">
                <a:latin typeface="Consolas" panose="020B0609020204030204" pitchFamily="49" charset="0"/>
              </a:rPr>
              <a:t> READ, PUT, GET, EXEC_INST, EXEC_UDF, CLEAR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ExDRa</a:t>
            </a:r>
            <a:r>
              <a:rPr lang="en-US" dirty="0"/>
              <a:t> Project Overview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4880306" y="751646"/>
            <a:ext cx="730293" cy="494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4363" y="1169276"/>
            <a:ext cx="432988" cy="35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544" y="2375322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X = </a:t>
            </a:r>
            <a:r>
              <a:rPr lang="en-US" sz="1400" b="1" dirty="0">
                <a:latin typeface="Consolas" panose="020B0609020204030204" pitchFamily="49" charset="0"/>
              </a:rPr>
              <a:t>federated</a:t>
            </a:r>
            <a:r>
              <a:rPr lang="en-US" sz="1400" dirty="0"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686" y="1069221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9" y="3075446"/>
            <a:ext cx="7194589" cy="29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Problem: Is </a:t>
                </a:r>
                <a:r>
                  <a:rPr lang="en-US" dirty="0">
                    <a:solidFill>
                      <a:schemeClr val="accent1"/>
                    </a:solidFill>
                  </a:rPr>
                  <a:t>85%</a:t>
                </a:r>
                <a:r>
                  <a:rPr lang="en-US" dirty="0"/>
                  <a:t> Accuracy good?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</a:t>
                </a:r>
                <a:br>
                  <a:rPr lang="en-US" b="1" dirty="0">
                    <a:solidFill>
                      <a:srgbClr val="7889FB"/>
                    </a:solidFill>
                  </a:rPr>
                </a:br>
                <a:r>
                  <a:rPr lang="en-US" b="1" dirty="0">
                    <a:solidFill>
                      <a:srgbClr val="7889FB"/>
                    </a:solidFill>
                  </a:rPr>
                  <a:t>scoring function</a:t>
                </a:r>
              </a:p>
              <a:p>
                <a:pPr lvl="1"/>
                <a:r>
                  <a:rPr lang="en-US" dirty="0"/>
                  <a:t>Exact 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dirty="0"/>
              </a:p>
              <a:p>
                <a:pPr lvl="1"/>
                <a:endParaRPr lang="en-US" sz="1200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 err="1">
                    <a:solidFill>
                      <a:srgbClr val="7889FB"/>
                    </a:solidFill>
                  </a:rPr>
                  <a:t>Vectorized</a:t>
                </a:r>
                <a:r>
                  <a:rPr lang="en-US" b="1" dirty="0">
                    <a:solidFill>
                      <a:srgbClr val="7889FB"/>
                    </a:solidFill>
                  </a:rPr>
                  <a:t> implementation in linear algebra</a:t>
                </a:r>
                <a:br>
                  <a:rPr lang="en-US" dirty="0"/>
                </a:br>
                <a:r>
                  <a:rPr lang="en-US" dirty="0"/>
                  <a:t>(join &amp; </a:t>
                </a:r>
                <a:r>
                  <a:rPr lang="en-US" dirty="0" err="1"/>
                  <a:t>eval</a:t>
                </a:r>
                <a:r>
                  <a:rPr lang="en-US" dirty="0"/>
                  <a:t> via sparse-sparse matrix multiply)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617" b="-10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– Selected Features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9295" y="1110811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7099324" y="641330"/>
            <a:ext cx="1841273" cy="495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916" y="636224"/>
            <a:ext cx="695325" cy="87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369676" y="2976659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9786" y="2983143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454" y="5116753"/>
            <a:ext cx="1971862" cy="1543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36" y="3497509"/>
            <a:ext cx="3440058" cy="14164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47070" y="773725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9962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dirty="0">
                <a:solidFill>
                  <a:schemeClr val="tx1"/>
                </a:solidFill>
              </a:rPr>
              <a:t> Major data integration architectures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dirty="0">
                <a:solidFill>
                  <a:schemeClr val="tx1"/>
                </a:solidFill>
              </a:rPr>
              <a:t> Key techniques for data integration and cleaning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#3</a:t>
            </a:r>
            <a:r>
              <a:rPr lang="en-US" dirty="0">
                <a:solidFill>
                  <a:schemeClr val="tx1"/>
                </a:solidFill>
              </a:rPr>
              <a:t> Methods for large-scale data storage and analysis</a:t>
            </a:r>
          </a:p>
          <a:p>
            <a:pPr lvl="1"/>
            <a:endParaRPr lang="en-US" dirty="0"/>
          </a:p>
          <a:p>
            <a:r>
              <a:rPr lang="en-US" dirty="0"/>
              <a:t>Programming Projects</a:t>
            </a:r>
          </a:p>
          <a:p>
            <a:pPr lvl="1"/>
            <a:r>
              <a:rPr lang="en-US" dirty="0"/>
              <a:t>Unique project in </a:t>
            </a:r>
            <a:r>
              <a:rPr lang="en-US" b="1" dirty="0">
                <a:solidFill>
                  <a:schemeClr val="accent1"/>
                </a:solidFill>
              </a:rPr>
              <a:t>Apache </a:t>
            </a:r>
            <a:r>
              <a:rPr lang="en-US" b="1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(teams or individuals), </a:t>
            </a:r>
            <a:r>
              <a:rPr lang="en-US" b="1" dirty="0">
                <a:solidFill>
                  <a:schemeClr val="accent1"/>
                </a:solidFill>
              </a:rPr>
              <a:t>or</a:t>
            </a:r>
          </a:p>
          <a:p>
            <a:pPr lvl="1"/>
            <a:r>
              <a:rPr lang="en-US" dirty="0"/>
              <a:t>Exercise on </a:t>
            </a:r>
            <a:r>
              <a:rPr lang="en-US" b="1" dirty="0">
                <a:solidFill>
                  <a:schemeClr val="accent1"/>
                </a:solidFill>
              </a:rPr>
              <a:t>data engineering and ML pipeline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dirty="0"/>
              <a:t>02 </a:t>
            </a:r>
            <a:r>
              <a:rPr lang="en-US" b="1" dirty="0">
                <a:solidFill>
                  <a:srgbClr val="7889FB"/>
                </a:solidFill>
              </a:rPr>
              <a:t>Data Warehousing, ETL, and SQL/OLAP</a:t>
            </a:r>
            <a:r>
              <a:rPr lang="en-US" dirty="0"/>
              <a:t> </a:t>
            </a:r>
            <a:r>
              <a:rPr lang="en-US" sz="1400" b="0" dirty="0"/>
              <a:t>[Oct 15]</a:t>
            </a:r>
          </a:p>
          <a:p>
            <a:pPr lvl="1"/>
            <a:r>
              <a:rPr lang="en-US" dirty="0"/>
              <a:t>03 </a:t>
            </a:r>
            <a:r>
              <a:rPr lang="en-US" b="1" dirty="0">
                <a:solidFill>
                  <a:srgbClr val="7889FB"/>
                </a:solidFill>
              </a:rPr>
              <a:t>Message-oriented Middleware, EAI, and Replication</a:t>
            </a:r>
            <a:r>
              <a:rPr lang="en-US" dirty="0"/>
              <a:t> </a:t>
            </a:r>
            <a:r>
              <a:rPr lang="en-US" sz="1400" b="0" dirty="0"/>
              <a:t>[Oct 22]</a:t>
            </a:r>
          </a:p>
        </p:txBody>
      </p:sp>
    </p:spTree>
    <p:extLst>
      <p:ext uri="{BB962C8B-B14F-4D97-AF65-F5344CB8AC3E}">
        <p14:creationId xmlns:p14="http://schemas.microsoft.com/office/powerpoint/2010/main" val="382179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Management Group</a:t>
            </a:r>
          </a:p>
          <a:p>
            <a:r>
              <a:rPr lang="en-US" dirty="0"/>
              <a:t>Course Organization</a:t>
            </a:r>
          </a:p>
          <a:p>
            <a:r>
              <a:rPr lang="en-US" dirty="0"/>
              <a:t>Course Motivation and Goals</a:t>
            </a:r>
          </a:p>
          <a:p>
            <a:r>
              <a:rPr lang="en-US" dirty="0"/>
              <a:t>Course Outline and Projects</a:t>
            </a:r>
          </a:p>
          <a:p>
            <a:r>
              <a:rPr lang="en-US" dirty="0"/>
              <a:t>Excursus: </a:t>
            </a:r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endParaRPr lang="en-US" dirty="0">
              <a:solidFill>
                <a:srgbClr val="7889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Group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https://damslab.github.io/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450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09/2018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</a:t>
            </a:r>
            <a:br>
              <a:rPr lang="en-US" dirty="0"/>
            </a:br>
            <a:r>
              <a:rPr lang="en-US" dirty="0"/>
              <a:t>(ML systems internals, end-to-end data science lifecycle)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2012-2018 IBM Research – </a:t>
            </a:r>
            <a:r>
              <a:rPr lang="en-US" dirty="0" err="1"/>
              <a:t>Almaden</a:t>
            </a:r>
            <a:r>
              <a:rPr lang="en-US" b="0" dirty="0"/>
              <a:t>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Systems support for time series forecasting</a:t>
            </a:r>
          </a:p>
          <a:p>
            <a:pPr lvl="1"/>
            <a:r>
              <a:rPr lang="en-US" dirty="0"/>
              <a:t>In-memory indexing and query processing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Management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264AD-24C7-4473-8A74-E02BE00C3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59" y="3450654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B8BC6-BB7C-4C7F-9A53-2BD93044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34" y="4847973"/>
            <a:ext cx="2158995" cy="62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052D9-4CA7-4B42-8657-A3E51790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0" y="1301715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16C38-1372-417B-A0EF-DBDBE3EAE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18" y="2615009"/>
            <a:ext cx="436319" cy="435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8C693-55AA-42B3-8DF6-23DFC291B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415" y="2618139"/>
            <a:ext cx="905106" cy="41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72F0E-35F5-4873-B94A-3659F0334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959" y="2595318"/>
            <a:ext cx="1377373" cy="483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01789-289F-4949-A54A-E87499ADA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504" y="2629246"/>
            <a:ext cx="1053822" cy="42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30C39-9579-42F7-A35E-DA9E113700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333"/>
          <a:stretch/>
        </p:blipFill>
        <p:spPr>
          <a:xfrm>
            <a:off x="5499653" y="2622980"/>
            <a:ext cx="956140" cy="4089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29288" y="5529818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7608" y="2439203"/>
            <a:ext cx="2175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apache/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73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860261" y="3837877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Courses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6777" y="4947973"/>
            <a:ext cx="2146516" cy="930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860261" y="1795972"/>
            <a:ext cx="2146516" cy="930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3293" y="1796844"/>
            <a:ext cx="2146516" cy="930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3507" y="3372408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0" name="Straight Arrow Connector 9"/>
          <p:cNvCxnSpPr>
            <a:stCxn id="5" idx="0"/>
            <a:endCxn id="8" idx="2"/>
          </p:cNvCxnSpPr>
          <p:nvPr/>
        </p:nvCxnSpPr>
        <p:spPr>
          <a:xfrm flipH="1" flipV="1">
            <a:off x="4076765" y="4303346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7" idx="2"/>
          </p:cNvCxnSpPr>
          <p:nvPr/>
        </p:nvCxnSpPr>
        <p:spPr>
          <a:xfrm flipV="1">
            <a:off x="5153293" y="2727782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1"/>
            <a:endCxn id="6" idx="2"/>
          </p:cNvCxnSpPr>
          <p:nvPr/>
        </p:nvCxnSpPr>
        <p:spPr>
          <a:xfrm flipH="1" flipV="1">
            <a:off x="1933519" y="2726910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 flipV="1">
            <a:off x="2568101" y="2726475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</p:cNvCxnSpPr>
          <p:nvPr/>
        </p:nvCxnSpPr>
        <p:spPr>
          <a:xfrm flipV="1">
            <a:off x="5150023" y="2726910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5761" y="3372408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2247" y="398201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07818" y="5064706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56487" y="3519256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51063" y="1784009"/>
            <a:ext cx="14568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system internals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48505" y="1786646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37800" y="2733251"/>
            <a:ext cx="2795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projects in </a:t>
            </a:r>
            <a:r>
              <a:rPr lang="en-US" sz="16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github.com/apache/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Management Group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9299" y="4397934"/>
            <a:ext cx="1901337" cy="6358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Writing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71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4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8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Course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Lecturer: Univ.-Prof. Dr.-</a:t>
            </a:r>
            <a:r>
              <a:rPr lang="en-US" dirty="0" err="1"/>
              <a:t>Ing</a:t>
            </a:r>
            <a:r>
              <a:rPr lang="en-US" dirty="0"/>
              <a:t>. Matthias Boehm, ISDS</a:t>
            </a:r>
          </a:p>
          <a:p>
            <a:pPr lvl="1"/>
            <a:r>
              <a:rPr lang="en-US" dirty="0"/>
              <a:t>Assistants: M.Sc. </a:t>
            </a:r>
            <a:r>
              <a:rPr lang="en-US" dirty="0" err="1"/>
              <a:t>Shafaq</a:t>
            </a:r>
            <a:r>
              <a:rPr lang="en-US" dirty="0"/>
              <a:t> Siddiqi, M.Sc. Sebastian Baunsgaard</a:t>
            </a:r>
          </a:p>
          <a:p>
            <a:pPr lvl="1"/>
            <a:endParaRPr lang="en-US" sz="4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</a:p>
          <a:p>
            <a:pPr lvl="1"/>
            <a:endParaRPr lang="en-US" sz="4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VU 2/1, </a:t>
            </a:r>
            <a:r>
              <a:rPr lang="en-US" b="1" dirty="0">
                <a:solidFill>
                  <a:schemeClr val="accent1"/>
                </a:solidFill>
              </a:rPr>
              <a:t>5 ECTS</a:t>
            </a:r>
            <a:r>
              <a:rPr lang="en-US" dirty="0"/>
              <a:t> (2x 1.5 ECTS + 1x 2 ECTS), bachelor/master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Fri 3pm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exercises or programming project </a:t>
            </a:r>
            <a:r>
              <a:rPr lang="en-US" dirty="0">
                <a:solidFill>
                  <a:schemeClr val="tx1"/>
                </a:solidFill>
              </a:rPr>
              <a:t>(2 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</a:p>
          <a:p>
            <a:pPr lvl="1"/>
            <a:endParaRPr lang="en-US" sz="400" dirty="0"/>
          </a:p>
          <a:p>
            <a:r>
              <a:rPr lang="en-US" dirty="0"/>
              <a:t>Prerequisites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Preferred:</a:t>
            </a:r>
            <a:r>
              <a:rPr lang="en-US" dirty="0"/>
              <a:t> course Data Management / Databases is very good start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Sufficient: </a:t>
            </a:r>
            <a:r>
              <a:rPr lang="en-US" dirty="0"/>
              <a:t>basic understanding of SQL / RA (or willingness to fill gaps)</a:t>
            </a:r>
          </a:p>
          <a:p>
            <a:pPr lvl="1"/>
            <a:r>
              <a:rPr lang="en-US" dirty="0"/>
              <a:t>Basic programming skills (Python, R, Java, C++)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9" y="1438110"/>
            <a:ext cx="871596" cy="871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3"/>
          <a:stretch/>
        </p:blipFill>
        <p:spPr>
          <a:xfrm>
            <a:off x="7092847" y="2400837"/>
            <a:ext cx="878138" cy="872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58" y="2402165"/>
            <a:ext cx="871596" cy="8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5961</TotalTime>
  <Words>3987</Words>
  <Application>Microsoft Office PowerPoint</Application>
  <PresentationFormat>On-screen Show (4:3)</PresentationFormat>
  <Paragraphs>802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Consolas</vt:lpstr>
      <vt:lpstr>Wingdings</vt:lpstr>
      <vt:lpstr>TU Graz Standard</vt:lpstr>
      <vt:lpstr>Data Integration and Analysis 01 Introduction and Overview</vt:lpstr>
      <vt:lpstr>Announcements/Org</vt:lpstr>
      <vt:lpstr>Announcements/Org, cont.</vt:lpstr>
      <vt:lpstr>Agenda</vt:lpstr>
      <vt:lpstr>Data Management Group</vt:lpstr>
      <vt:lpstr>About Me</vt:lpstr>
      <vt:lpstr>Data Management Courses</vt:lpstr>
      <vt:lpstr>Course Organization</vt:lpstr>
      <vt:lpstr>Basic Course Organization</vt:lpstr>
      <vt:lpstr>Course Logistics</vt:lpstr>
      <vt:lpstr>Course Logistics, cont.</vt:lpstr>
      <vt:lpstr>Course Motivation and Goals</vt:lpstr>
      <vt:lpstr>Data Sources and Heterogeneity</vt:lpstr>
      <vt:lpstr>The Data Science Lifecycle  aka KDD Process aka CRISP-DM</vt:lpstr>
      <vt:lpstr>The 80% Argument</vt:lpstr>
      <vt:lpstr>Complementary Architectures </vt:lpstr>
      <vt:lpstr>Course Goals</vt:lpstr>
      <vt:lpstr>Course Outline and Projects</vt:lpstr>
      <vt:lpstr>Part A: Data Integration and Preparation</vt:lpstr>
      <vt:lpstr>Part B: Large-Scale Data Management &amp; Analysis</vt:lpstr>
      <vt:lpstr>Overview Projects or Exercises</vt:lpstr>
      <vt:lpstr>Apache SystemDS:  A Declarative ML System for the  End-to-End Data Science Lifecycle</vt:lpstr>
      <vt:lpstr>What is an ML System?</vt:lpstr>
      <vt:lpstr>Landscape of ML Systems</vt:lpstr>
      <vt:lpstr>The Data Science Lifecycle</vt:lpstr>
      <vt:lpstr>Example: Linear Regression Conjugate Gradient</vt:lpstr>
      <vt:lpstr>Apache SystemML/SystemDS</vt:lpstr>
      <vt:lpstr>Basic HOP and LOP DAG Compilation</vt:lpstr>
      <vt:lpstr>Apache SystemDS Design</vt:lpstr>
      <vt:lpstr>Language Abstractions and APIs, cont.</vt:lpstr>
      <vt:lpstr>Apache SystemDS Architecture</vt:lpstr>
      <vt:lpstr>Data Cleaning Pipelines</vt:lpstr>
      <vt:lpstr>Multi-Level Lineage Tracing &amp; Reuse</vt:lpstr>
      <vt:lpstr>Federated Learning </vt:lpstr>
      <vt:lpstr>Model Debugging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DIA - Introduction and Overview</dc:title>
  <dc:subject/>
  <dc:creator>mboehm</dc:creator>
  <cp:keywords/>
  <dc:description/>
  <cp:lastModifiedBy>Böhm, Matthias</cp:lastModifiedBy>
  <cp:revision>437</cp:revision>
  <cp:lastPrinted>2019-03-11T22:00:16Z</cp:lastPrinted>
  <dcterms:created xsi:type="dcterms:W3CDTF">2018-07-12T06:39:10Z</dcterms:created>
  <dcterms:modified xsi:type="dcterms:W3CDTF">2021-10-07T22:16:14Z</dcterms:modified>
  <cp:category/>
</cp:coreProperties>
</file>