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502" r:id="rId3"/>
    <p:sldId id="504" r:id="rId4"/>
    <p:sldId id="289" r:id="rId5"/>
    <p:sldId id="397" r:id="rId6"/>
    <p:sldId id="494" r:id="rId7"/>
    <p:sldId id="478" r:id="rId8"/>
    <p:sldId id="469" r:id="rId9"/>
    <p:sldId id="483" r:id="rId10"/>
    <p:sldId id="485" r:id="rId11"/>
    <p:sldId id="484" r:id="rId12"/>
    <p:sldId id="486" r:id="rId13"/>
    <p:sldId id="487" r:id="rId14"/>
    <p:sldId id="495" r:id="rId15"/>
    <p:sldId id="488" r:id="rId16"/>
    <p:sldId id="493" r:id="rId17"/>
    <p:sldId id="496" r:id="rId18"/>
    <p:sldId id="489" r:id="rId19"/>
    <p:sldId id="491" r:id="rId20"/>
    <p:sldId id="470" r:id="rId21"/>
    <p:sldId id="479" r:id="rId22"/>
    <p:sldId id="480" r:id="rId23"/>
    <p:sldId id="481" r:id="rId24"/>
    <p:sldId id="503" r:id="rId25"/>
    <p:sldId id="498" r:id="rId26"/>
    <p:sldId id="501" r:id="rId27"/>
    <p:sldId id="499" r:id="rId28"/>
    <p:sldId id="466" r:id="rId2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9952" autoAdjust="0"/>
  </p:normalViewPr>
  <p:slideViewPr>
    <p:cSldViewPr snapToGrid="0" snapToObjects="1">
      <p:cViewPr varScale="1">
        <p:scale>
          <a:sx n="79" d="100"/>
          <a:sy n="79" d="100"/>
        </p:scale>
        <p:origin x="9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04.11.2021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matrix(c(0.45,0.8,0.85,0.4,0.85,0.75),2,3,byrow=TRUE)</a:t>
            </a:r>
          </a:p>
          <a:p>
            <a:r>
              <a:rPr lang="en-US" dirty="0"/>
              <a:t>H = matrix(c(-1,1,1,1,1,1,-1,-1,1,-1,1,-1), 3, 4)</a:t>
            </a:r>
          </a:p>
          <a:p>
            <a:r>
              <a:rPr lang="en-US" dirty="0"/>
              <a:t>V %*%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6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35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17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dupeio.github.io/dedupe-examples/docs/csv_exampl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bs.uni-leipzig.de/research/projects/object_matching/benchmark_datasets_for_entity_resolu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hyperlink" Target="https://issues.apache.org/jira/browse/SYSTEMDS-3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5265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Analysis</a:t>
            </a:r>
            <a:br>
              <a:rPr lang="de-DE" b="1" dirty="0"/>
            </a:br>
            <a:r>
              <a:rPr lang="de-DE" sz="4300" b="1" dirty="0"/>
              <a:t>05 Entity Linking and Deduplication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05,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Pipeline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3" y="1191897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19048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7" name="Chevron 6"/>
          <p:cNvSpPr/>
          <p:nvPr/>
        </p:nvSpPr>
        <p:spPr>
          <a:xfrm>
            <a:off x="2962146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8" name="Chevron 7"/>
          <p:cNvSpPr/>
          <p:nvPr/>
        </p:nvSpPr>
        <p:spPr>
          <a:xfrm>
            <a:off x="5085580" y="26907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3650456" y="2311831"/>
            <a:ext cx="1179484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2939" y="2870307"/>
            <a:ext cx="473947" cy="616875"/>
            <a:chOff x="180871" y="5004080"/>
            <a:chExt cx="473947" cy="616875"/>
          </a:xfrm>
        </p:grpSpPr>
        <p:sp>
          <p:nvSpPr>
            <p:cNvPr id="14" name="Folded Corner 13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hevron 46"/>
          <p:cNvSpPr/>
          <p:nvPr/>
        </p:nvSpPr>
        <p:spPr>
          <a:xfrm>
            <a:off x="7218845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cxnSp>
        <p:nvCxnSpPr>
          <p:cNvPr id="50" name="Straight Arrow Connector 49"/>
          <p:cNvCxnSpPr>
            <a:endCxn id="6" idx="0"/>
          </p:cNvCxnSpPr>
          <p:nvPr/>
        </p:nvCxnSpPr>
        <p:spPr>
          <a:xfrm flipH="1">
            <a:off x="1507358" y="2311831"/>
            <a:ext cx="3293087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8" idx="0"/>
          </p:cNvCxnSpPr>
          <p:nvPr/>
        </p:nvCxnSpPr>
        <p:spPr>
          <a:xfrm>
            <a:off x="4829940" y="2311831"/>
            <a:ext cx="943950" cy="3788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" idx="2"/>
            <a:endCxn id="47" idx="0"/>
          </p:cNvCxnSpPr>
          <p:nvPr/>
        </p:nvCxnSpPr>
        <p:spPr>
          <a:xfrm>
            <a:off x="4829940" y="2311831"/>
            <a:ext cx="3077215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824576" y="4285906"/>
            <a:ext cx="1278495" cy="1141228"/>
            <a:chOff x="824576" y="4285906"/>
            <a:chExt cx="1278495" cy="1141228"/>
          </a:xfrm>
        </p:grpSpPr>
        <p:sp>
          <p:nvSpPr>
            <p:cNvPr id="6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6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6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64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6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66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67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68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71019" y="4063664"/>
            <a:ext cx="1868822" cy="2170440"/>
            <a:chOff x="2871019" y="4063664"/>
            <a:chExt cx="1868822" cy="2170440"/>
          </a:xfrm>
        </p:grpSpPr>
        <p:sp>
          <p:nvSpPr>
            <p:cNvPr id="69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70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71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72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73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74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75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76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85936" y="4091190"/>
            <a:ext cx="1453366" cy="2083196"/>
            <a:chOff x="5185936" y="4091190"/>
            <a:chExt cx="1453366" cy="2083196"/>
          </a:xfrm>
        </p:grpSpPr>
        <p:sp>
          <p:nvSpPr>
            <p:cNvPr id="8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8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9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9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9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9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9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97" name="Straight Connector 96"/>
            <p:cNvCxnSpPr>
              <a:stCxn id="88" idx="3"/>
              <a:endCxn id="8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3"/>
              <a:endCxn id="9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1"/>
              <a:endCxn id="9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2" idx="3"/>
              <a:endCxn id="9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553245" y="4072140"/>
            <a:ext cx="1431384" cy="2046984"/>
            <a:chOff x="7553245" y="4072140"/>
            <a:chExt cx="1431384" cy="2046984"/>
          </a:xfrm>
        </p:grpSpPr>
        <p:grpSp>
          <p:nvGrpSpPr>
            <p:cNvPr id="115" name="Group 114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108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9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0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1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5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Linking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916368"/>
            <a:ext cx="8906399" cy="390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45" y="1863474"/>
            <a:ext cx="98010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11276" y="1086938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929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Schema Matching and Mapping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chemeClr val="accent1"/>
                </a:solidFill>
              </a:rPr>
              <a:t>homogeneous schema </a:t>
            </a:r>
            <a:r>
              <a:rPr lang="en-US" dirty="0"/>
              <a:t>for comparison</a:t>
            </a:r>
          </a:p>
          <a:p>
            <a:pPr lvl="1"/>
            <a:r>
              <a:rPr lang="en-US" dirty="0"/>
              <a:t>Split composite attributes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Removal of special characters and white spaces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Stemming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Capitalization</a:t>
            </a:r>
            <a:r>
              <a:rPr lang="en-US" dirty="0"/>
              <a:t> (to upper/lower)</a:t>
            </a:r>
          </a:p>
          <a:p>
            <a:pPr lvl="1"/>
            <a:r>
              <a:rPr lang="en-US" dirty="0"/>
              <a:t>Remove redundant works, resolve abbreviations</a:t>
            </a:r>
          </a:p>
          <a:p>
            <a:pPr lvl="1"/>
            <a:endParaRPr lang="en-US" dirty="0"/>
          </a:p>
          <a:p>
            <a:r>
              <a:rPr lang="en-US" dirty="0"/>
              <a:t>#3 Data Cleaning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</a:p>
          <a:p>
            <a:pPr lvl="1"/>
            <a:r>
              <a:rPr lang="en-US" dirty="0"/>
              <a:t>Correct data corruption and inconsistencies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7333" y="3697843"/>
            <a:ext cx="2422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ly/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975" y="1473307"/>
            <a:ext cx="1999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Autonomous, heterogeneous systems</a:t>
            </a:r>
          </a:p>
        </p:txBody>
      </p:sp>
    </p:spTree>
    <p:extLst>
      <p:ext uri="{BB962C8B-B14F-4D97-AF65-F5344CB8AC3E}">
        <p14:creationId xmlns:p14="http://schemas.microsoft.com/office/powerpoint/2010/main" val="95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7916" cy="4941101"/>
          </a:xfrm>
        </p:spPr>
        <p:txBody>
          <a:bodyPr/>
          <a:lstStyle/>
          <a:p>
            <a:r>
              <a:rPr lang="en-US" dirty="0"/>
              <a:t>#1 Naïve All-Pairs</a:t>
            </a:r>
          </a:p>
          <a:p>
            <a:pPr lvl="1"/>
            <a:r>
              <a:rPr lang="en-US" dirty="0"/>
              <a:t>Brute-force, naïve approach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n*(n-1)/2 pairs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 complexity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Blocking / Partitioning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Efficiently create small blocks of similar records for pair-wise matching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Basic:</a:t>
            </a:r>
            <a:r>
              <a:rPr lang="en-US" dirty="0">
                <a:sym typeface="Wingdings" panose="05000000000000000000" pitchFamily="2" charset="2"/>
              </a:rPr>
              <a:t> equivalent values on selected attributes (name)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Predicates:</a:t>
            </a:r>
            <a:r>
              <a:rPr lang="en-US" dirty="0">
                <a:sym typeface="Wingdings" panose="05000000000000000000" pitchFamily="2" charset="2"/>
              </a:rPr>
              <a:t> whole field, token field, common integer, same x char start, n-grams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Hybrid:</a:t>
            </a:r>
            <a:r>
              <a:rPr lang="en-US" dirty="0">
                <a:sym typeface="Wingdings" panose="05000000000000000000" pitchFamily="2" charset="2"/>
              </a:rPr>
              <a:t> disjunctions/conjunctions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Blocking Keys: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Learned: Minimal rule set via greedy algorithms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Significant reduction:</a:t>
            </a:r>
            <a:r>
              <a:rPr lang="en-US" dirty="0">
                <a:sym typeface="Wingdings" panose="05000000000000000000" pitchFamily="2" charset="2"/>
              </a:rPr>
              <a:t> 1M records  1T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pairs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 1K partitions w/ 1K records  1G pairs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1000x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07640"/>
              </p:ext>
            </p:extLst>
          </p:nvPr>
        </p:nvGraphicFramePr>
        <p:xfrm>
          <a:off x="1469328" y="4748815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ohn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oberts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20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57750" y="435560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JR01111 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67" y="4355601"/>
            <a:ext cx="97788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4953000"/>
            <a:ext cx="26695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Chammas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Eddie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Pantrige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Building a Scalable Record Linkage System,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Spark+AI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2228"/>
              </p:ext>
            </p:extLst>
          </p:nvPr>
        </p:nvGraphicFramePr>
        <p:xfrm>
          <a:off x="6248400" y="1397993"/>
          <a:ext cx="131445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9">
                  <a:extLst>
                    <a:ext uri="{9D8B030D-6E8A-4147-A177-3AD203B41FA5}">
                      <a16:colId xmlns:a16="http://schemas.microsoft.com/office/drawing/2014/main" val="230869230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6302799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176109356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60742309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5595432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31066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424861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9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5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3208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Sorted Neighborhood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sorting keys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(similar to blocking keys)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Sort records by sorting keys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sliding window of size m</a:t>
            </a:r>
            <a:r>
              <a:rPr lang="en-US" dirty="0"/>
              <a:t> (e.g., 100) and compute all-pair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matching within sliding window</a:t>
            </a:r>
          </a:p>
          <a:p>
            <a:pPr lvl="1"/>
            <a:endParaRPr lang="en-US" sz="1000" dirty="0"/>
          </a:p>
          <a:p>
            <a:r>
              <a:rPr lang="en-US" dirty="0"/>
              <a:t>#4 Blocking via Word </a:t>
            </a:r>
            <a:r>
              <a:rPr lang="en-US" dirty="0" err="1"/>
              <a:t>Embeddings</a:t>
            </a:r>
            <a:r>
              <a:rPr lang="en-US" dirty="0"/>
              <a:t> and LSH/DL</a:t>
            </a:r>
          </a:p>
          <a:p>
            <a:pPr lvl="1"/>
            <a:r>
              <a:rPr lang="en-US" dirty="0"/>
              <a:t>Compute word/attribute </a:t>
            </a:r>
            <a:r>
              <a:rPr lang="en-US" dirty="0" err="1"/>
              <a:t>embeddings</a:t>
            </a:r>
            <a:r>
              <a:rPr lang="en-US" dirty="0"/>
              <a:t> + tuple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Locality-Sensitive Hashing (LSH) </a:t>
            </a:r>
            <a:r>
              <a:rPr lang="en-US" dirty="0"/>
              <a:t>for blocking</a:t>
            </a:r>
          </a:p>
          <a:p>
            <a:pPr lvl="1"/>
            <a:r>
              <a:rPr lang="en-US" dirty="0"/>
              <a:t>K hash functions h(t) </a:t>
            </a:r>
            <a:r>
              <a:rPr lang="en-US" dirty="0">
                <a:sym typeface="Wingdings" panose="05000000000000000000" pitchFamily="2" charset="2"/>
              </a:rPr>
              <a:t> k-dim hash-code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 hash tables, each k hash functions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50" y="3133725"/>
            <a:ext cx="19240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575" y="5610225"/>
            <a:ext cx="273367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v[t1]=[0.45,0.8,0.85]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v[t2]=[0.4,0.85,0.75]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0286" y="4953000"/>
            <a:ext cx="31189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h1=[-1, 1,1], h2=[ 1,1, 1],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h3=[-1,-1,1], h4=[-1,1,-1],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5600700"/>
            <a:ext cx="21717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[1.2,2.1,-0.4,-0.5]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[1.2,2.0,-0.5,-0.3]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009" y="5600700"/>
            <a:ext cx="145944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417" y="5091499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 %*% H</a:t>
            </a:r>
          </a:p>
        </p:txBody>
      </p:sp>
      <p:cxnSp>
        <p:nvCxnSpPr>
          <p:cNvPr id="14" name="Straight Arrow Connector 13"/>
          <p:cNvCxnSpPr>
            <a:stCxn id="9" idx="3"/>
            <a:endCxn id="11" idx="1"/>
          </p:cNvCxnSpPr>
          <p:nvPr/>
        </p:nvCxnSpPr>
        <p:spPr>
          <a:xfrm>
            <a:off x="4876800" y="5893088"/>
            <a:ext cx="31220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49193" y="3962400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4039671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989235" y="5600700"/>
            <a:ext cx="6879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6677025" y="5893088"/>
            <a:ext cx="31221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5688" y="5581650"/>
            <a:ext cx="1019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 bucket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338" y="477301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577768" y="4714875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Saravanan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Thirumuruganathan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Deep Learning for Blocking in Entity Matching […].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2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6" grpId="0"/>
      <p:bldP spid="18" grpId="0"/>
      <p:bldP spid="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Basic Similarity Measures </a:t>
            </a:r>
          </a:p>
          <a:p>
            <a:pPr lvl="1"/>
            <a:r>
              <a:rPr lang="en-US" dirty="0"/>
              <a:t>Pick similarity measure sim(r, r’) and thresholds: high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(and low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Record similarity: </a:t>
            </a:r>
            <a:r>
              <a:rPr lang="en-US" dirty="0" err="1"/>
              <a:t>avg</a:t>
            </a:r>
            <a:r>
              <a:rPr lang="en-US" dirty="0"/>
              <a:t> attribute similarity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Match:</a:t>
            </a:r>
            <a:r>
              <a:rPr lang="en-US" dirty="0"/>
              <a:t> sim(r, r’)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 </a:t>
            </a:r>
            <a:r>
              <a:rPr lang="en-US" b="1" dirty="0">
                <a:solidFill>
                  <a:srgbClr val="7889FB"/>
                </a:solidFill>
              </a:rPr>
              <a:t>Non-match:</a:t>
            </a:r>
            <a:r>
              <a:rPr lang="en-US" dirty="0"/>
              <a:t> sim(r, r’) &lt;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possible match: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&lt; sim(r, r’) &lt;</a:t>
            </a:r>
            <a:r>
              <a:rPr lang="el-GR" dirty="0"/>
              <a:t> θ</a:t>
            </a:r>
            <a:r>
              <a:rPr lang="en-US" baseline="-25000" dirty="0"/>
              <a:t>h</a:t>
            </a:r>
            <a:r>
              <a:rPr lang="en-US" dirty="0"/>
              <a:t> </a:t>
            </a:r>
            <a:endParaRPr lang="en-US" baseline="-25000" dirty="0"/>
          </a:p>
          <a:p>
            <a:pPr lvl="1"/>
            <a:endParaRPr lang="en-US" dirty="0"/>
          </a:p>
          <a:p>
            <a:r>
              <a:rPr lang="en-US" dirty="0"/>
              <a:t>#2 Learned Matchers (Traditional ML)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Learned string similarity </a:t>
            </a:r>
            <a:br>
              <a:rPr lang="en-US" dirty="0"/>
            </a:br>
            <a:r>
              <a:rPr lang="en-US" dirty="0"/>
              <a:t>measures for selected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Training matching decisions </a:t>
            </a:r>
            <a:br>
              <a:rPr lang="en-US" dirty="0"/>
            </a:br>
            <a:r>
              <a:rPr lang="en-US" dirty="0"/>
              <a:t>from similarity metrics </a:t>
            </a:r>
          </a:p>
          <a:p>
            <a:pPr lvl="1"/>
            <a:r>
              <a:rPr lang="en-US" dirty="0"/>
              <a:t>Selection of samples for labeling</a:t>
            </a:r>
            <a:br>
              <a:rPr lang="en-US" dirty="0"/>
            </a:br>
            <a:r>
              <a:rPr lang="en-US" dirty="0"/>
              <a:t>(sufficient, suitable, </a:t>
            </a:r>
            <a:r>
              <a:rPr lang="en-US" b="1" dirty="0">
                <a:solidFill>
                  <a:schemeClr val="accent1"/>
                </a:solidFill>
              </a:rPr>
              <a:t>balanced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logistic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regression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random forest</a:t>
            </a:r>
            <a:r>
              <a:rPr lang="en-US" dirty="0"/>
              <a:t>, </a:t>
            </a:r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48923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5975" y="3332226"/>
            <a:ext cx="2390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[Mikhail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Bilenko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Raymond J. Mooney: Adaptive duplicate detection using learnable string similarity measures.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4" y="446231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9225" y="4324350"/>
            <a:ext cx="30575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Thor, Erhard Rahm: Evaluation of entity resolution approaches on real-world match problems.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575" y="5757207"/>
            <a:ext cx="1093199" cy="542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244" y="5515698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81675" y="5467663"/>
            <a:ext cx="24955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Dong: Building a Broad Knowledge Graph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680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28541" cy="4941101"/>
          </a:xfrm>
        </p:spPr>
        <p:txBody>
          <a:bodyPr/>
          <a:lstStyle/>
          <a:p>
            <a:r>
              <a:rPr lang="en-US" dirty="0"/>
              <a:t>Deep Learning for ER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representation learning</a:t>
            </a:r>
            <a:r>
              <a:rPr lang="en-US" dirty="0"/>
              <a:t> from text (avoid feature engineering)</a:t>
            </a:r>
          </a:p>
          <a:p>
            <a:pPr lvl="1"/>
            <a:r>
              <a:rPr lang="en-US" dirty="0"/>
              <a:t>Leverage pre-trained </a:t>
            </a:r>
            <a:r>
              <a:rPr lang="en-US" b="1" dirty="0">
                <a:solidFill>
                  <a:srgbClr val="7889FB"/>
                </a:solidFill>
              </a:rPr>
              <a:t>word </a:t>
            </a:r>
            <a:r>
              <a:rPr lang="en-US" b="1" dirty="0" err="1">
                <a:solidFill>
                  <a:srgbClr val="7889FB"/>
                </a:solidFill>
              </a:rPr>
              <a:t>embeddings</a:t>
            </a:r>
            <a:r>
              <a:rPr lang="en-US" b="1" dirty="0">
                <a:solidFill>
                  <a:srgbClr val="7889FB"/>
                </a:solidFill>
              </a:rPr>
              <a:t> for semantics </a:t>
            </a:r>
            <a:r>
              <a:rPr lang="en-US" dirty="0"/>
              <a:t>(no syntactic limitations)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DeepER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Magellan</a:t>
            </a:r>
          </a:p>
          <a:p>
            <a:pPr lvl="1"/>
            <a:r>
              <a:rPr lang="en-US" dirty="0"/>
              <a:t>DL for text and dirty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50" y="2759757"/>
            <a:ext cx="4456577" cy="336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775" y="3159100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94" y="3299765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91100" y="3057525"/>
            <a:ext cx="1657350" cy="2619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48450" y="3209926"/>
            <a:ext cx="514350" cy="2114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5450" y="5695951"/>
            <a:ext cx="19526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2325" y="5019676"/>
            <a:ext cx="17456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 Difference /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250" y="5180007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Sidharth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Mudgal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Deep Learning for Entity Matching: A Design Space Exploration.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53" y="533720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391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38DC956-A37F-6B4D-897A-98A60443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20" y="1688370"/>
            <a:ext cx="4695942" cy="27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Labeled Data</a:t>
            </a:r>
          </a:p>
          <a:p>
            <a:pPr lvl="1"/>
            <a:r>
              <a:rPr lang="en-US" dirty="0"/>
              <a:t>Scarce (experts)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Class skew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Transfer Learning</a:t>
            </a:r>
          </a:p>
          <a:p>
            <a:pPr lvl="1"/>
            <a:r>
              <a:rPr lang="en-US" dirty="0"/>
              <a:t>Learn model from high-resource ER scenario (w/ regularization)</a:t>
            </a:r>
          </a:p>
          <a:p>
            <a:pPr lvl="1"/>
            <a:r>
              <a:rPr lang="en-US" dirty="0"/>
              <a:t>Fine-tune using low-resource 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Active Learning</a:t>
            </a:r>
          </a:p>
          <a:p>
            <a:pPr lvl="1"/>
            <a:r>
              <a:rPr lang="en-US" dirty="0"/>
              <a:t>Select instances for tuning to min labeling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801" y="1457306"/>
            <a:ext cx="102510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2076" y="656087"/>
            <a:ext cx="3778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E1A1-394E-454C-8B71-E748B8F536FB}"/>
              </a:ext>
            </a:extLst>
          </p:cNvPr>
          <p:cNvSpPr txBox="1"/>
          <p:nvPr/>
        </p:nvSpPr>
        <p:spPr>
          <a:xfrm>
            <a:off x="4235499" y="1391365"/>
            <a:ext cx="1120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DBLP-ACM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0668" y="5310902"/>
            <a:ext cx="27118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Kasai et al: Low-resource Deep Entity Resolution with Transfer and Active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ACL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584" y="5360194"/>
            <a:ext cx="4547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=2⋅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Clustering Approaches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Basic:</a:t>
            </a:r>
            <a:r>
              <a:rPr lang="en-US" dirty="0"/>
              <a:t> connected components </a:t>
            </a:r>
            <a:br>
              <a:rPr lang="en-US" dirty="0"/>
            </a:br>
            <a:r>
              <a:rPr lang="en-US" dirty="0"/>
              <a:t>(transitive closure) w/ edges sim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Issues: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big clusters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dissimilar records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Correlation clustering:</a:t>
            </a:r>
            <a:r>
              <a:rPr lang="en-US" dirty="0"/>
              <a:t> +/- cuts based on sims </a:t>
            </a:r>
            <a:r>
              <a:rPr lang="en-US" dirty="0">
                <a:sym typeface="Wingdings" panose="05000000000000000000" pitchFamily="2" charset="2"/>
              </a:rPr>
              <a:t> global opt NP-hard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Markov clustering:</a:t>
            </a:r>
            <a:r>
              <a:rPr lang="en-US" dirty="0"/>
              <a:t> stochastic flow simulation via random walks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8732" y="2636651"/>
            <a:ext cx="1925163" cy="1237734"/>
            <a:chOff x="6624612" y="2794113"/>
            <a:chExt cx="1925163" cy="1237734"/>
          </a:xfrm>
        </p:grpSpPr>
        <p:sp>
          <p:nvSpPr>
            <p:cNvPr id="6" name="Oval 5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3" name="Straight Arrow Connector 12"/>
            <p:cNvCxnSpPr>
              <a:stCxn id="8" idx="1"/>
              <a:endCxn id="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  <a:endCxn id="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7"/>
              <a:endCxn id="1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2"/>
              <a:endCxn id="1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225277" y="245928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79320" y="2633408"/>
            <a:ext cx="1925163" cy="1237734"/>
            <a:chOff x="6624612" y="2794113"/>
            <a:chExt cx="1925163" cy="1237734"/>
          </a:xfrm>
        </p:grpSpPr>
        <p:sp>
          <p:nvSpPr>
            <p:cNvPr id="22" name="Oval 21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9" name="Straight Arrow Connector 28"/>
            <p:cNvCxnSpPr>
              <a:stCxn id="24" idx="1"/>
              <a:endCxn id="2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1"/>
              <a:endCxn id="2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6"/>
              <a:endCxn id="2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2"/>
              <a:endCxn id="2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7"/>
              <a:endCxn id="2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1"/>
              <a:endCxn id="2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92872" y="2465764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00991" y="2630165"/>
            <a:ext cx="1925163" cy="1237734"/>
            <a:chOff x="6624612" y="2794113"/>
            <a:chExt cx="1925163" cy="1237734"/>
          </a:xfrm>
        </p:grpSpPr>
        <p:sp>
          <p:nvSpPr>
            <p:cNvPr id="38" name="Oval 37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5" name="Straight Arrow Connector 44"/>
            <p:cNvCxnSpPr>
              <a:stCxn id="40" idx="1"/>
              <a:endCxn id="3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1"/>
              <a:endCxn id="3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6"/>
              <a:endCxn id="3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2"/>
              <a:endCxn id="3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3" idx="7"/>
              <a:endCxn id="4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1"/>
              <a:endCxn id="4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4" idx="2"/>
              <a:endCxn id="4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014543" y="246252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20647" y="2459276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8381" y="4271519"/>
            <a:ext cx="2851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Oktie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Hassanzadeh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Chiang, Renée J. Miller, Hyun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Lee: Framework for Evaluating Clustering Algorithms in Duplicate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11" y="4409482"/>
            <a:ext cx="4536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383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Data Deduplication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Incremental stream of updates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previously </a:t>
            </a:r>
            <a:r>
              <a:rPr lang="en-US" b="1" dirty="0">
                <a:solidFill>
                  <a:schemeClr val="accent1"/>
                </a:solidFill>
              </a:rPr>
              <a:t>computed results obsolete</a:t>
            </a:r>
          </a:p>
          <a:p>
            <a:pPr lvl="1"/>
            <a:r>
              <a:rPr lang="en-US" dirty="0"/>
              <a:t>Same or </a:t>
            </a:r>
            <a:r>
              <a:rPr lang="en-US" b="1" dirty="0">
                <a:solidFill>
                  <a:srgbClr val="7889FB"/>
                </a:solidFill>
              </a:rPr>
              <a:t>similar 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significantly faster</a:t>
            </a:r>
            <a:r>
              <a:rPr lang="en-US" dirty="0"/>
              <a:t> than batch computation</a:t>
            </a:r>
          </a:p>
          <a:p>
            <a:pPr lvl="1"/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End-to-end incremental record linkage for new and changing records</a:t>
            </a:r>
          </a:p>
          <a:p>
            <a:pPr lvl="1"/>
            <a:r>
              <a:rPr lang="en-US" dirty="0"/>
              <a:t>Incremental maintenance of similarity graph and incremental graph clustering </a:t>
            </a:r>
          </a:p>
          <a:p>
            <a:pPr lvl="1"/>
            <a:r>
              <a:rPr lang="en-US" dirty="0"/>
              <a:t>Initial graph created by </a:t>
            </a:r>
            <a:r>
              <a:rPr lang="en-US" b="1" dirty="0">
                <a:solidFill>
                  <a:srgbClr val="7889FB"/>
                </a:solidFill>
              </a:rPr>
              <a:t>correlation clustering </a:t>
            </a:r>
          </a:p>
          <a:p>
            <a:pPr lvl="1"/>
            <a:r>
              <a:rPr lang="en-US" dirty="0"/>
              <a:t>Greedy update approach in polynomial time</a:t>
            </a:r>
          </a:p>
          <a:p>
            <a:pPr lvl="2"/>
            <a:r>
              <a:rPr lang="en-US" dirty="0"/>
              <a:t>Directly connect components from increment </a:t>
            </a:r>
            <a:r>
              <a:rPr lang="el-GR" dirty="0"/>
              <a:t>Δ</a:t>
            </a:r>
            <a:r>
              <a:rPr lang="en-US" dirty="0"/>
              <a:t>G into Q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Merge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pairs of clusters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Split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cluster into two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Move</a:t>
            </a:r>
            <a:r>
              <a:rPr lang="en-US" dirty="0"/>
              <a:t> nodes </a:t>
            </a:r>
            <a:r>
              <a:rPr lang="en-US" b="1" dirty="0">
                <a:solidFill>
                  <a:schemeClr val="accent1"/>
                </a:solidFill>
              </a:rPr>
              <a:t>between two clusters</a:t>
            </a:r>
            <a:r>
              <a:rPr lang="en-US" dirty="0"/>
              <a:t> to obtain better result?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900" y="1377931"/>
            <a:ext cx="26003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Gruenheid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Incremental Record Linkage.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143264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632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</a:t>
            </a:r>
            <a:r>
              <a:rPr lang="en-US" b="1" dirty="0">
                <a:solidFill>
                  <a:schemeClr val="tx1"/>
                </a:solidFill>
              </a:rPr>
              <a:t>yellow</a:t>
            </a:r>
            <a:r>
              <a:rPr lang="en-US" dirty="0">
                <a:solidFill>
                  <a:schemeClr val="tx1"/>
                </a:solidFill>
              </a:rPr>
              <a:t>), 12/48 (orange/red)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Exercises / Programming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 Selection by </a:t>
            </a:r>
            <a:r>
              <a:rPr lang="en-US" b="1" dirty="0">
                <a:solidFill>
                  <a:schemeClr val="accent1"/>
                </a:solidFill>
              </a:rPr>
              <a:t>Nov 05, 11.59pm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WS 20/21 DIA projects still valid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#4 Exam Date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Feb 04, </a:t>
            </a:r>
            <a:r>
              <a:rPr lang="en-US" b="1" dirty="0" err="1">
                <a:solidFill>
                  <a:schemeClr val="accent1"/>
                </a:solidFill>
              </a:rPr>
              <a:t>3pm-5pm</a:t>
            </a:r>
            <a:r>
              <a:rPr lang="en-US" dirty="0">
                <a:solidFill>
                  <a:schemeClr val="tx1"/>
                </a:solidFill>
              </a:rPr>
              <a:t> in HS </a:t>
            </a:r>
            <a:r>
              <a:rPr lang="en-US" dirty="0" err="1">
                <a:solidFill>
                  <a:schemeClr val="tx1"/>
                </a:solidFill>
              </a:rPr>
              <a:t>i13</a:t>
            </a:r>
            <a:r>
              <a:rPr lang="en-US" dirty="0">
                <a:solidFill>
                  <a:schemeClr val="tx1"/>
                </a:solidFill>
              </a:rPr>
              <a:t> (76 seats)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4427" y="3097436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4427" y="4402155"/>
            <a:ext cx="185835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/116</a:t>
            </a:r>
          </a:p>
        </p:txBody>
      </p:sp>
    </p:spTree>
    <p:extLst>
      <p:ext uri="{BB962C8B-B14F-4D97-AF65-F5344CB8AC3E}">
        <p14:creationId xmlns:p14="http://schemas.microsoft.com/office/powerpoint/2010/main" val="11065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Dedupe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Python library for data deduplication </a:t>
            </a:r>
            <a:r>
              <a:rPr lang="en-US" dirty="0"/>
              <a:t>(entity resolution)</a:t>
            </a:r>
          </a:p>
          <a:p>
            <a:pPr lvl="1"/>
            <a:r>
              <a:rPr lang="en-US" b="1" dirty="0"/>
              <a:t>By default:</a:t>
            </a:r>
            <a:r>
              <a:rPr lang="en-US" dirty="0"/>
              <a:t> logistic regression matching (and blocking)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9050" y="723900"/>
            <a:ext cx="51784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https://docs.dedupe.io/en/latest/API-documentation.html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https://dedupeio.github.io/dedupe-examples/docs/csv_example.html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9865" y="2502847"/>
            <a:ext cx="623887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fields = [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field':'Site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name',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'},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field':'Address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dedupe.Dedupe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(fields)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sample data and active learning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sample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15000)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consoleLabel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8263" y="3520196"/>
            <a:ext cx="27146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 these records refer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 the same thing?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(y)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(n)o /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(u)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nsure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(f)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inished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4614" y="4612878"/>
            <a:ext cx="652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learn blocking rules and pairwise classifier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Obtain clusters as lists of (RIDs and confidence)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threshold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threshold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recall_weight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clustered_dupes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threshold)</a:t>
            </a:r>
          </a:p>
        </p:txBody>
      </p:sp>
    </p:spTree>
    <p:extLst>
      <p:ext uri="{BB962C8B-B14F-4D97-AF65-F5344CB8AC3E}">
        <p14:creationId xmlns:p14="http://schemas.microsoft.com/office/powerpoint/2010/main" val="28887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Magellan (UW-Madison)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How-to guides for users</a:t>
            </a:r>
          </a:p>
          <a:p>
            <a:pPr lvl="1"/>
            <a:r>
              <a:rPr lang="en-US" dirty="0"/>
              <a:t>Tools for individual steps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>
                <a:solidFill>
                  <a:schemeClr val="accent1"/>
                </a:solidFill>
              </a:rPr>
              <a:t>entire ER pipeline</a:t>
            </a:r>
          </a:p>
          <a:p>
            <a:pPr lvl="1"/>
            <a:r>
              <a:rPr lang="en-US" dirty="0"/>
              <a:t>Build on top of existing</a:t>
            </a:r>
            <a:br>
              <a:rPr lang="en-US" dirty="0"/>
            </a:br>
            <a:r>
              <a:rPr lang="en-US" dirty="0"/>
              <a:t>Python/big data stack</a:t>
            </a:r>
          </a:p>
          <a:p>
            <a:pPr lvl="1"/>
            <a:r>
              <a:rPr lang="en-US" dirty="0"/>
              <a:t>Scripting environment</a:t>
            </a:r>
            <a:br>
              <a:rPr lang="en-US" dirty="0"/>
            </a:br>
            <a:r>
              <a:rPr lang="en-US" dirty="0"/>
              <a:t>for power users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77228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62" y="1709368"/>
            <a:ext cx="4773392" cy="3367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1562" y="740087"/>
            <a:ext cx="26967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Pradap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Konda et al.: Magellan: Toward Building Entity Matching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77" y="4021192"/>
            <a:ext cx="3407286" cy="2263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3471" y="5358828"/>
            <a:ext cx="3095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Govind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Entity Matching Meets Data Science: A Progress Report from the Magellan Project.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465" y="5400262"/>
            <a:ext cx="4973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75377" y="5174162"/>
            <a:ext cx="54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6858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SystemER</a:t>
            </a:r>
            <a:r>
              <a:rPr lang="en-US" dirty="0"/>
              <a:t> (IBM </a:t>
            </a:r>
            <a:r>
              <a:rPr lang="en-US" dirty="0" err="1"/>
              <a:t>Almaden</a:t>
            </a:r>
            <a:r>
              <a:rPr lang="en-US" dirty="0"/>
              <a:t> – Research)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0" y="1836559"/>
            <a:ext cx="8842549" cy="250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1" y="4676775"/>
            <a:ext cx="544195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DBLP.title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ACM.title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DBLP.year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ACM.year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DBLP.authors,ACM.authors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DBLP.venue,ACM.venue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SamePaper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DBLP.id,ACM.id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275" y="4457700"/>
            <a:ext cx="1990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explainable ER rules (in HIL)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11774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19675" y="1147915"/>
            <a:ext cx="3286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[Kun Qian,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Human-in-the-loop System for Explainable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525" y="5000625"/>
            <a:ext cx="256222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[Mauricio A. Hernández, Georgia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Koutrika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Rajasekar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Krishnamurthy,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Wisnesky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HIL: a high-level scripting language for entity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053" y="5288220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56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(Blocking for Effective Entity Resolution)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9" y="12118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7275" y="1154064"/>
            <a:ext cx="3429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Sainyam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Galhotra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Donatella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Firmani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BEER: Blocking for Effective Entity Resolution,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5" y="1943802"/>
            <a:ext cx="8415349" cy="285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804319"/>
            <a:ext cx="4278007" cy="197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4845868"/>
            <a:ext cx="3431110" cy="1924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4200" y="1628100"/>
            <a:ext cx="2981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after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sample</a:t>
            </a:r>
          </a:p>
        </p:txBody>
      </p:sp>
    </p:spTree>
    <p:extLst>
      <p:ext uri="{BB962C8B-B14F-4D97-AF65-F5344CB8AC3E}">
        <p14:creationId xmlns:p14="http://schemas.microsoft.com/office/powerpoint/2010/main" val="1130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DIA Exercise WS20/21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Distributed Entity Resolution on Apache Spark</a:t>
            </a:r>
          </a:p>
          <a:p>
            <a:pPr lvl="1"/>
            <a:r>
              <a:rPr lang="en-US" dirty="0"/>
              <a:t>1-3 person teams, data: </a:t>
            </a:r>
            <a:r>
              <a:rPr lang="en-US" dirty="0" err="1"/>
              <a:t>Uni</a:t>
            </a:r>
            <a:r>
              <a:rPr lang="en-US" dirty="0"/>
              <a:t> Leipzig Benchmarks</a:t>
            </a:r>
          </a:p>
          <a:p>
            <a:pPr lvl="1"/>
            <a:r>
              <a:rPr lang="en-US" dirty="0"/>
              <a:t>Implement end-to-end </a:t>
            </a:r>
            <a:r>
              <a:rPr lang="en-US" b="1" dirty="0">
                <a:solidFill>
                  <a:srgbClr val="7889FB"/>
                </a:solidFill>
              </a:rPr>
              <a:t>entity resolution </a:t>
            </a:r>
            <a:br>
              <a:rPr lang="en-US" dirty="0"/>
            </a:br>
            <a:r>
              <a:rPr lang="en-US" dirty="0"/>
              <a:t>pipeline with Apache Spark for </a:t>
            </a:r>
            <a:r>
              <a:rPr lang="en-US" b="1" dirty="0">
                <a:solidFill>
                  <a:srgbClr val="7889FB"/>
                </a:solidFill>
              </a:rPr>
              <a:t>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Example 1: DBLP, ACM, Google Scholar Publications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(title, authors, venue,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preprocessing via title capitalization,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linked PDF papers?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 2: Amazon, Google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(name, description, manufacturer, price)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NLP for matching medium and long descriptions, e.g., word </a:t>
            </a:r>
            <a:r>
              <a:rPr lang="en-US" dirty="0" err="1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product images (different angles)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31403" y="1635773"/>
            <a:ext cx="336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https://dbs.uni-leipzig.de/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research/projects/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object_matching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benchmark_datasets_for_entity_resolution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6075" y="3286125"/>
            <a:ext cx="222187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practice: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6409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– </a:t>
            </a:r>
            <a:r>
              <a:rPr lang="en-US" dirty="0" err="1"/>
              <a:t>Autograding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WS20/21: </a:t>
            </a:r>
            <a:r>
              <a:rPr lang="en-US" dirty="0"/>
              <a:t>automatic grading system for Data Management exercises</a:t>
            </a:r>
          </a:p>
          <a:p>
            <a:pPr lvl="1"/>
            <a:r>
              <a:rPr lang="en-US" b="1" dirty="0"/>
              <a:t>Overview:</a:t>
            </a:r>
            <a:r>
              <a:rPr lang="en-US" dirty="0"/>
              <a:t> export submissions, run ingestion programs, execute queries, compare results and test queries, auto comments/grades, upload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Increasing automation requires better plagiarism detection</a:t>
            </a:r>
          </a:p>
          <a:p>
            <a:pPr lvl="1"/>
            <a:endParaRPr lang="en-US" sz="1200" dirty="0"/>
          </a:p>
          <a:p>
            <a:r>
              <a:rPr lang="en-US" dirty="0"/>
              <a:t>Plagiarism Detection via Entity Resolution</a:t>
            </a:r>
          </a:p>
          <a:p>
            <a:pPr lvl="1"/>
            <a:r>
              <a:rPr lang="en-US" dirty="0">
                <a:hlinkClick r:id="rId2"/>
              </a:rPr>
              <a:t>https://issues.apache.org/jira/browse/SYSTEMDS-3191</a:t>
            </a:r>
            <a:r>
              <a:rPr lang="en-US" dirty="0"/>
              <a:t> (DIA WS21/22)</a:t>
            </a:r>
            <a:endParaRPr lang="en-US" b="0" dirty="0"/>
          </a:p>
          <a:p>
            <a:pPr lvl="1"/>
            <a:r>
              <a:rPr lang="en-US" b="1" dirty="0"/>
              <a:t>Data preparation:</a:t>
            </a:r>
            <a:r>
              <a:rPr lang="en-US" dirty="0"/>
              <a:t> file names/properties, runtime, correctness</a:t>
            </a:r>
          </a:p>
          <a:p>
            <a:pPr lvl="1"/>
            <a:r>
              <a:rPr lang="en-US" b="1" dirty="0"/>
              <a:t>Blocking:</a:t>
            </a:r>
            <a:r>
              <a:rPr lang="en-US" b="0" dirty="0"/>
              <a:t> by programming language, results sets </a:t>
            </a:r>
          </a:p>
          <a:p>
            <a:pPr lvl="1"/>
            <a:r>
              <a:rPr lang="en-US" b="1" dirty="0"/>
              <a:t>Matching</a:t>
            </a:r>
          </a:p>
          <a:p>
            <a:pPr lvl="2"/>
            <a:r>
              <a:rPr lang="en-US" dirty="0"/>
              <a:t>Exact matches via basic diff + threshold</a:t>
            </a:r>
          </a:p>
          <a:p>
            <a:pPr lvl="2"/>
            <a:r>
              <a:rPr lang="en-US" dirty="0"/>
              <a:t>Code similarity via </a:t>
            </a:r>
            <a:r>
              <a:rPr lang="en-US" dirty="0" err="1"/>
              <a:t>SotA</a:t>
            </a:r>
            <a:r>
              <a:rPr lang="en-US" dirty="0"/>
              <a:t>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dirty="0"/>
              <a:t>Connected components within each block (min sim threshold)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88" y="4721408"/>
            <a:ext cx="49646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29325" y="4564394"/>
            <a:ext cx="22630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Fangke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Ye et al: MISIM: An End-to-End Neural Code Similarity System.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arxiv.org/pdf/2006.05265.pdf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6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/>
              <a:t>Example Applications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[Nov 12]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Data Provenance and </a:t>
            </a:r>
            <a:r>
              <a:rPr lang="en-US" b="1" dirty="0" err="1">
                <a:solidFill>
                  <a:srgbClr val="7889FB"/>
                </a:solidFill>
              </a:rPr>
              <a:t>Blockchain</a:t>
            </a:r>
            <a:r>
              <a:rPr lang="en-US" dirty="0"/>
              <a:t> [Nov 19]</a:t>
            </a:r>
          </a:p>
          <a:p>
            <a:pPr lvl="1"/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5172075" y="1438275"/>
            <a:ext cx="180975" cy="124777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0" y="1471705"/>
            <a:ext cx="27051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Fundamental Data Integration Technique,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lots of applications + 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#4 Exercise Help</a:t>
            </a:r>
          </a:p>
          <a:p>
            <a:pPr lvl="1"/>
            <a:r>
              <a:rPr lang="en-US" dirty="0"/>
              <a:t>How to even parse/convert the data in a distributed manner?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00" y="2158929"/>
            <a:ext cx="2209800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#index 1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#* Paper Title 1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#@ Author1, Author2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#t 2021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#% ref1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#% ref2</a:t>
            </a:r>
          </a:p>
          <a:p>
            <a:endParaRPr lang="en-US" sz="10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#index 2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#* Paper Title 2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#@ Author4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#t 2020</a:t>
            </a:r>
          </a:p>
          <a:p>
            <a:endParaRPr lang="en-US" sz="10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#index 3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#* Paper Title 3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#@ Author2, Author3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#t 2021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#% ref5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575" y="2158929"/>
            <a:ext cx="2466975" cy="2165421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575" y="4324350"/>
            <a:ext cx="2466975" cy="192800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7575" y="2069480"/>
            <a:ext cx="47434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1: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Custom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TextInputFormat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split at empty line or ‘#index’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one record per paper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9709" y="3256639"/>
            <a:ext cx="5661463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lines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“./AMiner-Paper.txt”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zipWithIndex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//Tuple2&lt;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String,Long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lines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 -&gt; r._1().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startsWith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(“#index”))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 -&gt; r._2()).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posArray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1;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posArray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cumsum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posArray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b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broadcast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posArray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papers = lines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 -&gt; (b[r._2()-1], r._1()))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//shuffling</a:t>
            </a:r>
          </a:p>
        </p:txBody>
      </p:sp>
      <p:cxnSp>
        <p:nvCxnSpPr>
          <p:cNvPr id="12" name="Gerade Verbindung mit Pfeil 10"/>
          <p:cNvCxnSpPr/>
          <p:nvPr/>
        </p:nvCxnSpPr>
        <p:spPr bwMode="auto">
          <a:xfrm>
            <a:off x="7191375" y="5157756"/>
            <a:ext cx="1000125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191500" y="3635575"/>
            <a:ext cx="352425" cy="27161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82025" y="3635575"/>
            <a:ext cx="352425" cy="27161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7316" y="26967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Option 2: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Default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TextInputFormat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grouping via cumulative aggregates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77634" y="4770609"/>
            <a:ext cx="3674532" cy="75389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259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6" grpId="0"/>
      <p:bldP spid="19" grpId="0"/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>
                <a:solidFill>
                  <a:schemeClr val="tx1"/>
                </a:solidFill>
              </a:rPr>
              <a:t>Example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0025" y="1539856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1"/>
                </a:solidFill>
              </a:rPr>
              <a:t>Entity linking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problem of creating links among records </a:t>
            </a:r>
            <a:br>
              <a:rPr lang="en-US" dirty="0"/>
            </a:br>
            <a:r>
              <a:rPr lang="en-US" dirty="0"/>
              <a:t>representing real-world entities that are related in certain ways.”</a:t>
            </a:r>
          </a:p>
          <a:p>
            <a:pPr lvl="1"/>
            <a:r>
              <a:rPr lang="en-US" dirty="0"/>
              <a:t>“As an important special case, it includes </a:t>
            </a:r>
            <a:r>
              <a:rPr lang="en-US" b="1" dirty="0">
                <a:solidFill>
                  <a:schemeClr val="accent1"/>
                </a:solidFill>
              </a:rPr>
              <a:t>entity resolution</a:t>
            </a:r>
            <a:r>
              <a:rPr lang="en-US" dirty="0"/>
              <a:t>, which is </a:t>
            </a:r>
            <a:br>
              <a:rPr lang="en-US" dirty="0"/>
            </a:br>
            <a:r>
              <a:rPr lang="en-US" dirty="0"/>
              <a:t>the problem of </a:t>
            </a:r>
            <a:r>
              <a:rPr lang="en-US" b="1" dirty="0">
                <a:solidFill>
                  <a:srgbClr val="7889FB"/>
                </a:solidFill>
              </a:rPr>
              <a:t>identifying or linking duplicate entities</a:t>
            </a:r>
          </a:p>
          <a:p>
            <a:pPr lvl="1"/>
            <a:endParaRPr lang="en-US" sz="1000" dirty="0"/>
          </a:p>
          <a:p>
            <a:r>
              <a:rPr lang="en-US" dirty="0"/>
              <a:t>Other Terminology</a:t>
            </a:r>
          </a:p>
          <a:p>
            <a:pPr lvl="1"/>
            <a:r>
              <a:rPr lang="en-US" dirty="0"/>
              <a:t>Entity Linking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Entity Linkage, Record Linkage</a:t>
            </a:r>
          </a:p>
          <a:p>
            <a:pPr lvl="1"/>
            <a:r>
              <a:rPr lang="en-US" dirty="0"/>
              <a:t>Entity Resolution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Data Deduplication, Entity Matching</a:t>
            </a:r>
          </a:p>
          <a:p>
            <a:pPr lvl="1"/>
            <a:endParaRPr lang="en-US" sz="1000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Named entity recognition and disambiguation</a:t>
            </a:r>
          </a:p>
          <a:p>
            <a:pPr lvl="1"/>
            <a:r>
              <a:rPr lang="en-US" dirty="0"/>
              <a:t>Archiving, knowledge bases and graphs</a:t>
            </a:r>
          </a:p>
          <a:p>
            <a:pPr lvl="1"/>
            <a:r>
              <a:rPr lang="en-US" dirty="0"/>
              <a:t>Recommenders / social networks</a:t>
            </a:r>
          </a:p>
          <a:p>
            <a:pPr lvl="1"/>
            <a:r>
              <a:rPr lang="en-US" dirty="0"/>
              <a:t>Financial institutions (persons and legal entities)</a:t>
            </a:r>
          </a:p>
          <a:p>
            <a:pPr lvl="1"/>
            <a:r>
              <a:rPr lang="en-US" dirty="0"/>
              <a:t>Travel agencies, transportation, health 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0718" y="4311134"/>
            <a:ext cx="254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 Obama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Hussein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president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12" y="802533"/>
            <a:ext cx="470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95775" y="742950"/>
            <a:ext cx="40156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[Douglas Burdick, Ronald Fagin,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Phokion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Kolaitis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Wang-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Tan: Expressive power of entity-linking frameworks.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Sci.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3248" y="5459977"/>
            <a:ext cx="2162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married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353300" y="3248025"/>
            <a:ext cx="219075" cy="733425"/>
          </a:xfrm>
          <a:prstGeom prst="rightBrac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0" y="3371850"/>
            <a:ext cx="447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0" y="3940682"/>
            <a:ext cx="1013963" cy="5675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53700" y="3969256"/>
            <a:ext cx="57758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Tutorials,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428688"/>
            <a:ext cx="1012204" cy="56734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53701" y="5445631"/>
            <a:ext cx="53853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Samiei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Koumarelas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Master project seminar for Distributed Duplicate Detection. Seminar,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WS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77" y="4694161"/>
            <a:ext cx="1014825" cy="54313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28876" y="4711799"/>
            <a:ext cx="58007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493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Resolution</a:t>
            </a:r>
          </a:p>
          <a:p>
            <a:pPr lvl="1"/>
            <a:r>
              <a:rPr lang="en-US" dirty="0"/>
              <a:t>“Recognizing those records in two files which </a:t>
            </a:r>
            <a:br>
              <a:rPr lang="en-US" dirty="0"/>
            </a:br>
            <a:r>
              <a:rPr lang="en-US" dirty="0"/>
              <a:t>represent identical persons, objects, or events”</a:t>
            </a:r>
          </a:p>
          <a:p>
            <a:pPr lvl="1"/>
            <a:r>
              <a:rPr lang="en-US" dirty="0"/>
              <a:t>Given two data sets A and B </a:t>
            </a:r>
          </a:p>
          <a:p>
            <a:pPr lvl="1"/>
            <a:r>
              <a:rPr lang="en-US" dirty="0"/>
              <a:t>Decide for all pairs of records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in A x B </a:t>
            </a:r>
            <a:br>
              <a:rPr lang="en-US" dirty="0"/>
            </a:br>
            <a:r>
              <a:rPr lang="en-US" dirty="0"/>
              <a:t>if match (</a:t>
            </a:r>
            <a:r>
              <a:rPr lang="en-US" b="1" dirty="0">
                <a:solidFill>
                  <a:srgbClr val="7889FB"/>
                </a:solidFill>
              </a:rPr>
              <a:t>link</a:t>
            </a:r>
            <a:r>
              <a:rPr lang="en-US" dirty="0"/>
              <a:t>), no match (</a:t>
            </a:r>
            <a:r>
              <a:rPr lang="en-US" b="1" dirty="0">
                <a:solidFill>
                  <a:srgbClr val="7889FB"/>
                </a:solidFill>
              </a:rPr>
              <a:t>non-link</a:t>
            </a:r>
            <a:r>
              <a:rPr lang="en-US" dirty="0"/>
              <a:t>), or not enough evidence (</a:t>
            </a:r>
            <a:r>
              <a:rPr lang="en-US" b="1" dirty="0">
                <a:solidFill>
                  <a:srgbClr val="7889FB"/>
                </a:solidFill>
              </a:rPr>
              <a:t>possible-link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Naïve Deduplication</a:t>
            </a:r>
          </a:p>
          <a:p>
            <a:pPr lvl="1"/>
            <a:r>
              <a:rPr lang="en-US" dirty="0"/>
              <a:t>UNION DISTINCT via hash </a:t>
            </a:r>
            <a:br>
              <a:rPr lang="en-US" dirty="0"/>
            </a:br>
            <a:r>
              <a:rPr lang="en-US" dirty="0"/>
              <a:t>group-by or sort group-by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only exact matches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Similarity Measures</a:t>
            </a:r>
          </a:p>
          <a:p>
            <a:pPr lvl="1"/>
            <a:r>
              <a:rPr lang="en-US" dirty="0"/>
              <a:t>Token-based: e.g., </a:t>
            </a:r>
            <a:r>
              <a:rPr lang="en-US" dirty="0" err="1"/>
              <a:t>Jaccard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J(A,B) = (A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 B) / (A </a:t>
            </a:r>
            <a:r>
              <a:rPr lang="en-US" dirty="0">
                <a:solidFill>
                  <a:schemeClr val="tx1"/>
                </a:solidFill>
              </a:rPr>
              <a:t> B)</a:t>
            </a:r>
          </a:p>
          <a:p>
            <a:pPr lvl="1"/>
            <a:r>
              <a:rPr lang="en-US" dirty="0"/>
              <a:t>Edit-based: e.g., </a:t>
            </a:r>
            <a:r>
              <a:rPr lang="en-US" dirty="0" err="1"/>
              <a:t>Levenshtein</a:t>
            </a:r>
            <a:r>
              <a:rPr lang="en-US" dirty="0"/>
              <a:t> lev(A,B) </a:t>
            </a:r>
            <a:r>
              <a:rPr lang="en-US" dirty="0">
                <a:sym typeface="Wingdings" panose="05000000000000000000" pitchFamily="2" charset="2"/>
              </a:rPr>
              <a:t> min(replace, insert, 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Phonetic similarity (e.g., </a:t>
            </a:r>
            <a:r>
              <a:rPr lang="en-US" dirty="0" err="1">
                <a:sym typeface="Wingdings" panose="05000000000000000000" pitchFamily="2" charset="2"/>
              </a:rPr>
              <a:t>soundex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metaphone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Python lib Jellyfish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6427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86451" y="1496020"/>
            <a:ext cx="24076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Fellegi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Theory for Record Linkage, J. American. Statistical Assoc.,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pp. 1183-1210,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58453"/>
              </p:ext>
            </p:extLst>
          </p:nvPr>
        </p:nvGraphicFramePr>
        <p:xfrm>
          <a:off x="4524374" y="3412673"/>
          <a:ext cx="446978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6">
                  <a:extLst>
                    <a:ext uri="{9D8B030D-6E8A-4147-A177-3AD203B41FA5}">
                      <a16:colId xmlns:a16="http://schemas.microsoft.com/office/drawing/2014/main" val="353642152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06493585"/>
                    </a:ext>
                  </a:extLst>
                </a:gridCol>
                <a:gridCol w="1456859">
                  <a:extLst>
                    <a:ext uri="{9D8B030D-6E8A-4147-A177-3AD203B41FA5}">
                      <a16:colId xmlns:a16="http://schemas.microsoft.com/office/drawing/2014/main" val="4166038070"/>
                    </a:ext>
                  </a:extLst>
                </a:gridCol>
                <a:gridCol w="1117445">
                  <a:extLst>
                    <a:ext uri="{9D8B030D-6E8A-4147-A177-3AD203B41FA5}">
                      <a16:colId xmlns:a16="http://schemas.microsoft.com/office/drawing/2014/main" val="28363369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89084382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 –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Almaden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801829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Böhm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SystemDS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530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24712</TotalTime>
  <Words>2969</Words>
  <Application>Microsoft Office PowerPoint</Application>
  <PresentationFormat>On-screen Show (4:3)</PresentationFormat>
  <Paragraphs>532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Wingdings</vt:lpstr>
      <vt:lpstr>TU Graz Standard</vt:lpstr>
      <vt:lpstr>Data Integration and Analysis 05 Entity Linking and Deduplication</vt:lpstr>
      <vt:lpstr>Announcements/Org</vt:lpstr>
      <vt:lpstr>Announcements/Org</vt:lpstr>
      <vt:lpstr>Agenda</vt:lpstr>
      <vt:lpstr>Motivation and Terminology</vt:lpstr>
      <vt:lpstr>Recap: Corrupted/Inconsistent Data</vt:lpstr>
      <vt:lpstr>Terminology</vt:lpstr>
      <vt:lpstr>Entity Resolution Concepts</vt:lpstr>
      <vt:lpstr>Problem Formulation</vt:lpstr>
      <vt:lpstr>Entity Resolution Pipeline</vt:lpstr>
      <vt:lpstr>Entity Linking Approaches</vt:lpstr>
      <vt:lpstr>Step 1: Data Preparation</vt:lpstr>
      <vt:lpstr>Step 2: Blocking and Sorting</vt:lpstr>
      <vt:lpstr>Step 2: Blocking, cont.</vt:lpstr>
      <vt:lpstr>Step 3: Matching</vt:lpstr>
      <vt:lpstr>Step 3: Matching, cont. </vt:lpstr>
      <vt:lpstr>Step 3: Matching, cont.</vt:lpstr>
      <vt:lpstr>Step 4: Clustering</vt:lpstr>
      <vt:lpstr>Incremental Data Deduplication</vt:lpstr>
      <vt:lpstr>Entity Resolution Tools</vt:lpstr>
      <vt:lpstr>Python Dedupe</vt:lpstr>
      <vt:lpstr>Magellan (UW-Madison)</vt:lpstr>
      <vt:lpstr>SystemER (IBM Almaden – Research)</vt:lpstr>
      <vt:lpstr>BEER (Blocking for Effective Entity Resolution)</vt:lpstr>
      <vt:lpstr>Example Applications</vt:lpstr>
      <vt:lpstr>Previous DIA Exercise WS20/21</vt:lpstr>
      <vt:lpstr>Data Management – Autograding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- 05 Entity Linking and Deduplication</dc:title>
  <dc:subject/>
  <dc:creator>mboehm</dc:creator>
  <cp:keywords/>
  <dc:description/>
  <cp:lastModifiedBy>Böhm, Matthias</cp:lastModifiedBy>
  <cp:revision>948</cp:revision>
  <cp:lastPrinted>2019-03-11T22:00:16Z</cp:lastPrinted>
  <dcterms:created xsi:type="dcterms:W3CDTF">2018-07-12T06:39:10Z</dcterms:created>
  <dcterms:modified xsi:type="dcterms:W3CDTF">2021-11-05T15:56:29Z</dcterms:modified>
  <cp:category/>
</cp:coreProperties>
</file>