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563" r:id="rId3"/>
    <p:sldId id="289" r:id="rId4"/>
    <p:sldId id="397" r:id="rId5"/>
    <p:sldId id="543" r:id="rId6"/>
    <p:sldId id="538" r:id="rId7"/>
    <p:sldId id="539" r:id="rId8"/>
    <p:sldId id="528" r:id="rId9"/>
    <p:sldId id="549" r:id="rId10"/>
    <p:sldId id="544" r:id="rId11"/>
    <p:sldId id="531" r:id="rId12"/>
    <p:sldId id="546" r:id="rId13"/>
    <p:sldId id="548" r:id="rId14"/>
    <p:sldId id="542" r:id="rId15"/>
    <p:sldId id="545" r:id="rId16"/>
    <p:sldId id="536" r:id="rId17"/>
    <p:sldId id="535" r:id="rId18"/>
    <p:sldId id="577" r:id="rId19"/>
    <p:sldId id="578" r:id="rId20"/>
    <p:sldId id="579" r:id="rId21"/>
    <p:sldId id="580" r:id="rId22"/>
    <p:sldId id="540" r:id="rId23"/>
    <p:sldId id="552" r:id="rId24"/>
    <p:sldId id="553" r:id="rId25"/>
    <p:sldId id="554" r:id="rId26"/>
    <p:sldId id="561" r:id="rId27"/>
    <p:sldId id="555" r:id="rId28"/>
    <p:sldId id="558" r:id="rId29"/>
    <p:sldId id="576" r:id="rId30"/>
    <p:sldId id="556" r:id="rId31"/>
    <p:sldId id="560" r:id="rId32"/>
    <p:sldId id="466" r:id="rId3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9831" autoAdjust="0"/>
  </p:normalViewPr>
  <p:slideViewPr>
    <p:cSldViewPr snapToGrid="0" snapToObjects="1">
      <p:cViewPr varScale="1">
        <p:scale>
          <a:sx n="51" d="100"/>
          <a:sy n="51" d="100"/>
        </p:scale>
        <p:origin x="8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18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Nov 19 difficulty 17 zero bits, adjusted every 216 blocks so ~1 block every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24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18.5M/21M BTC mined</a:t>
            </a:r>
            <a:r>
              <a:rPr lang="en-US" baseline="0" dirty="0"/>
              <a:t> in 2020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bitcoin limited to 21M but TX fees might go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1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Synonyms: art</a:t>
            </a:r>
            <a:r>
              <a:rPr lang="en-US" baseline="0" dirty="0"/>
              <a:t> vs kings vs dogs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42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</a:t>
            </a:r>
            <a:r>
              <a:rPr lang="en-US" dirty="0" err="1"/>
              <a:t>boris</a:t>
            </a:r>
            <a:r>
              <a:rPr lang="en-US" dirty="0"/>
              <a:t> </a:t>
            </a:r>
            <a:r>
              <a:rPr lang="en-US" dirty="0" err="1"/>
              <a:t>glavic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1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ref </a:t>
            </a:r>
            <a:r>
              <a:rPr lang="en-US" dirty="0" err="1"/>
              <a:t>boris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56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21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semiring</a:t>
            </a:r>
            <a:r>
              <a:rPr lang="en-US" dirty="0"/>
              <a:t> is a set R equipped with two binary operations + and ⋅, called addition and multiplication, such that:</a:t>
            </a:r>
          </a:p>
          <a:p>
            <a:r>
              <a:rPr lang="en-US" dirty="0"/>
              <a:t>    (R, +) is a commutative monoid with identity element 0:</a:t>
            </a:r>
          </a:p>
          <a:p>
            <a:r>
              <a:rPr lang="en-US" dirty="0"/>
              <a:t>    (R, ⋅) is a monoid with identity element 1:</a:t>
            </a:r>
          </a:p>
          <a:p>
            <a:r>
              <a:rPr lang="en-US" baseline="0" dirty="0"/>
              <a:t>    </a:t>
            </a:r>
            <a:r>
              <a:rPr lang="en-US" dirty="0"/>
              <a:t>Multiplication left and right distributes over addition:</a:t>
            </a:r>
          </a:p>
          <a:p>
            <a:r>
              <a:rPr lang="en-US" baseline="0" dirty="0"/>
              <a:t>    </a:t>
            </a:r>
            <a:r>
              <a:rPr lang="en-US" dirty="0"/>
              <a:t>Multiplication by 0 annihilates R: 0⋅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⋅0 = 0</a:t>
            </a:r>
          </a:p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6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37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reuse poly, but materialization opt</a:t>
            </a:r>
            <a:r>
              <a:rPr lang="en-US" baseline="0" dirty="0"/>
              <a:t> NP-hard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inspired by earlier work on COLUMBUS, </a:t>
            </a:r>
            <a:r>
              <a:rPr lang="en-US" dirty="0" err="1"/>
              <a:t>KeystoneML</a:t>
            </a:r>
            <a:r>
              <a:rPr lang="en-US" dirty="0"/>
              <a:t>, Helix, PRETZEL, MISTIQUE, Alpine</a:t>
            </a:r>
            <a:r>
              <a:rPr lang="en-US" baseline="0" dirty="0"/>
              <a:t> Meadow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66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 Data Provenance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 Data Provenance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era.com/tutorials/cross-component-lineage-with-apache-atlas-across-apache-sqoop-hive-kafka-storm/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cs.berkeley.edu/projects/jarvis/" TargetMode="External"/><Relationship Id="rId2" Type="http://schemas.openxmlformats.org/officeDocument/2006/relationships/hyperlink" Target="https://databricks.com/blog/2018/06/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blockchain.com/charts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ckchain.com/en/charts/hash-rate?daysAverageString=7&amp;timespan=180days" TargetMode="Externa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chi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github.com/hyperledg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Analysis</a:t>
            </a:r>
            <a:br>
              <a:rPr lang="de-DE" b="1" dirty="0"/>
            </a:br>
            <a:r>
              <a:rPr lang="de-DE" sz="4300" b="1" dirty="0"/>
              <a:t>07 Data Provenane and Blockchain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19,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C3901-BCAA-437F-8319-E7639FB24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 Provenance, cont.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Abstract 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Data:</a:t>
            </a:r>
            <a:r>
              <a:rPr lang="en-US" dirty="0"/>
              <a:t> schema, structure </a:t>
            </a:r>
            <a:r>
              <a:rPr lang="en-US" dirty="0">
                <a:sym typeface="Wingdings" panose="05000000000000000000" pitchFamily="2" charset="2"/>
              </a:rPr>
              <a:t> data items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Data composition</a:t>
            </a:r>
            <a:r>
              <a:rPr lang="en-US" dirty="0">
                <a:sym typeface="Wingdings" panose="05000000000000000000" pitchFamily="2" charset="2"/>
              </a:rPr>
              <a:t> (granularity): attribute, tuple, relation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</a:t>
            </a:r>
            <a:r>
              <a:rPr lang="en-US" b="1" dirty="0">
                <a:solidFill>
                  <a:srgbClr val="7889FB"/>
                </a:solidFill>
              </a:rPr>
              <a:t>ransformation: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consumes inputs, produces outputs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Hierarchical transformations:</a:t>
            </a:r>
            <a:r>
              <a:rPr lang="en-US" dirty="0">
                <a:sym typeface="Wingdings" panose="05000000000000000000" pitchFamily="2" charset="2"/>
              </a:rPr>
              <a:t> query w/ views, query block, operators</a:t>
            </a:r>
          </a:p>
          <a:p>
            <a:pPr lvl="1"/>
            <a:r>
              <a:rPr lang="en-US" b="1" dirty="0"/>
              <a:t>Additional: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/>
              <a:t> context (OS, libraries, </a:t>
            </a:r>
            <a:r>
              <a:rPr lang="en-US" dirty="0" err="1"/>
              <a:t>env</a:t>
            </a:r>
            <a:r>
              <a:rPr lang="en-US" dirty="0"/>
              <a:t> variables, state), users</a:t>
            </a:r>
          </a:p>
          <a:p>
            <a:pPr lvl="1"/>
            <a:endParaRPr lang="en-US" sz="1200" dirty="0"/>
          </a:p>
          <a:p>
            <a:r>
              <a:rPr lang="en-US" dirty="0"/>
              <a:t>Goal: Tracing of Derived Results</a:t>
            </a:r>
          </a:p>
          <a:p>
            <a:pPr lvl="1"/>
            <a:r>
              <a:rPr lang="en-US" dirty="0"/>
              <a:t>Inputs and parameters</a:t>
            </a:r>
          </a:p>
          <a:p>
            <a:pPr lvl="1"/>
            <a:r>
              <a:rPr lang="en-US" dirty="0"/>
              <a:t>Steps involved in creating the result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Store and query data &amp; provenance</a:t>
            </a:r>
          </a:p>
          <a:p>
            <a:pPr lvl="1"/>
            <a:r>
              <a:rPr lang="en-US" dirty="0"/>
              <a:t>General Data Protection </a:t>
            </a:r>
            <a:br>
              <a:rPr lang="en-US" dirty="0"/>
            </a:br>
            <a:r>
              <a:rPr lang="en-US" dirty="0"/>
              <a:t>Regulation (</a:t>
            </a:r>
            <a:r>
              <a:rPr lang="en-US" b="1" dirty="0">
                <a:solidFill>
                  <a:schemeClr val="accent1"/>
                </a:solidFill>
              </a:rPr>
              <a:t>GDPR</a:t>
            </a:r>
            <a:r>
              <a:rPr lang="en-US" dirty="0"/>
              <a:t>)?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4305300" y="5029201"/>
            <a:ext cx="2514600" cy="1223156"/>
          </a:xfrm>
          <a:prstGeom prst="foldedCorner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7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Read file1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Sort rows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Compute median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Write to file2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7029451" y="5705475"/>
            <a:ext cx="800100" cy="518307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Prov.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569" y="4196676"/>
            <a:ext cx="98217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91149" y="3629025"/>
            <a:ext cx="358140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Ives: Data Provenance: Challenges, Benefits, Research,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NIH Webinar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178" y="2036850"/>
            <a:ext cx="734361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553075" y="1266825"/>
            <a:ext cx="34480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[Boris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CS595 Data Provenance – Introduction to Data Provenance,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Illinois Institute of Technology,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356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Data Provenance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Base query Q(D) = O with database D = {R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, R</a:t>
            </a:r>
            <a:r>
              <a:rPr lang="en-US" baseline="-25000" dirty="0"/>
              <a:t>n</a:t>
            </a:r>
            <a:r>
              <a:rPr lang="en-US" dirty="0"/>
              <a:t>}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Forward lineage query:</a:t>
            </a:r>
            <a:r>
              <a:rPr lang="en-US" dirty="0"/>
              <a:t> L</a:t>
            </a:r>
            <a:r>
              <a:rPr lang="en-US" baseline="-25000" dirty="0"/>
              <a:t>f</a:t>
            </a:r>
            <a:r>
              <a:rPr lang="en-US" dirty="0"/>
              <a:t>(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”, O’) from subset of input relation to output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Backward lineage query: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b</a:t>
            </a:r>
            <a:r>
              <a:rPr lang="en-US" dirty="0"/>
              <a:t>(O’,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) from subset of outputs to base tables 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Lazy Lineage Query Evaluation</a:t>
            </a:r>
          </a:p>
          <a:p>
            <a:pPr lvl="1"/>
            <a:r>
              <a:rPr lang="en-US" dirty="0"/>
              <a:t>Rewrite (</a:t>
            </a:r>
            <a:r>
              <a:rPr lang="en-US" b="1" dirty="0">
                <a:solidFill>
                  <a:srgbClr val="7889FB"/>
                </a:solidFill>
              </a:rPr>
              <a:t>invert</a:t>
            </a:r>
            <a:r>
              <a:rPr lang="en-US" dirty="0"/>
              <a:t>) lineage queries as relational queries over input relations</a:t>
            </a:r>
          </a:p>
          <a:p>
            <a:pPr lvl="1"/>
            <a:r>
              <a:rPr lang="en-US" dirty="0"/>
              <a:t>No runtime overhead but slow lineage query processing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Eager Lineage Query Evaluation</a:t>
            </a:r>
          </a:p>
          <a:p>
            <a:pPr lvl="1"/>
            <a:r>
              <a:rPr lang="en-US" dirty="0"/>
              <a:t>Materialize </a:t>
            </a:r>
            <a:r>
              <a:rPr lang="en-US" b="1" dirty="0">
                <a:solidFill>
                  <a:srgbClr val="7889FB"/>
                </a:solidFill>
              </a:rPr>
              <a:t>annotations</a:t>
            </a:r>
            <a:r>
              <a:rPr lang="en-US" dirty="0"/>
              <a:t> (data/transforms) during base query evaluation</a:t>
            </a:r>
          </a:p>
          <a:p>
            <a:pPr lvl="1"/>
            <a:r>
              <a:rPr lang="en-US" dirty="0"/>
              <a:t>Runtime overhead but fast </a:t>
            </a:r>
            <a:br>
              <a:rPr lang="en-US" dirty="0"/>
            </a:br>
            <a:r>
              <a:rPr lang="en-US" dirty="0"/>
              <a:t>lineage query processing</a:t>
            </a:r>
          </a:p>
          <a:p>
            <a:pPr lvl="1"/>
            <a:r>
              <a:rPr lang="en-US" dirty="0"/>
              <a:t>Lineage capture: </a:t>
            </a:r>
            <a:r>
              <a:rPr lang="en-US" b="1" dirty="0">
                <a:solidFill>
                  <a:srgbClr val="7889FB"/>
                </a:solidFill>
              </a:rPr>
              <a:t>Logical</a:t>
            </a:r>
            <a:r>
              <a:rPr lang="en-US" dirty="0"/>
              <a:t> (relational) </a:t>
            </a:r>
            <a:br>
              <a:rPr lang="en-US" dirty="0"/>
            </a:br>
            <a:r>
              <a:rPr lang="en-US" dirty="0"/>
              <a:t>vs </a:t>
            </a:r>
            <a:r>
              <a:rPr lang="en-US" b="1" dirty="0">
                <a:solidFill>
                  <a:srgbClr val="7889FB"/>
                </a:solidFill>
              </a:rPr>
              <a:t>physical</a:t>
            </a:r>
            <a:r>
              <a:rPr lang="en-US" dirty="0"/>
              <a:t> (instrumented physical ops)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592" y="500998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39245" y="4960697"/>
            <a:ext cx="2441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Psallidas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Eugene Wu: Smoke: Fine-grained Lineage at Interactive Speed.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018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Why-Provenance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 Why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Goal:</a:t>
                </a:r>
                <a:r>
                  <a:rPr lang="en-US" dirty="0"/>
                  <a:t> Which input tuples contributed to an output tuple t in query Q</a:t>
                </a:r>
              </a:p>
              <a:p>
                <a:pPr lvl="1"/>
                <a:r>
                  <a:rPr lang="en-US" dirty="0"/>
                  <a:t>Representation: Set of witnesses w for tuple t (</a:t>
                </a:r>
                <a:r>
                  <a:rPr lang="en-US" b="1" dirty="0">
                    <a:solidFill>
                      <a:schemeClr val="accent1"/>
                    </a:solidFill>
                  </a:rPr>
                  <a:t>set semantics!</a:t>
                </a:r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(subset of all tuples in instance I)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(tuple in result of query over w)</a:t>
                </a:r>
              </a:p>
              <a:p>
                <a:pPr lvl="2"/>
                <a:endParaRPr lang="en-US" sz="1000" dirty="0"/>
              </a:p>
              <a:p>
                <a:r>
                  <a:rPr lang="en-US" dirty="0"/>
                  <a:t>Example Witnesses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Witnesses</a:t>
                </a:r>
                <a:r>
                  <a:rPr lang="en-US" dirty="0"/>
                  <a:t> for </a:t>
                </a:r>
                <a:r>
                  <a:rPr lang="en-US" b="1" dirty="0">
                    <a:solidFill>
                      <a:srgbClr val="7889FB"/>
                    </a:solidFill>
                  </a:rPr>
                  <a:t>t1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w1 = {o1,p2}, w2 = {o3,p2},</a:t>
                </a:r>
                <a:br>
                  <a:rPr lang="en-US" dirty="0"/>
                </a:br>
                <a:r>
                  <a:rPr lang="en-US" dirty="0"/>
                  <a:t>w3 = {o1,p2,p3}, …, </a:t>
                </a:r>
                <a:r>
                  <a:rPr lang="en-US" dirty="0" err="1"/>
                  <a:t>wn</a:t>
                </a:r>
                <a:r>
                  <a:rPr lang="en-US" dirty="0"/>
                  <a:t> = I</a:t>
                </a:r>
              </a:p>
              <a:p>
                <a:pPr lvl="1"/>
                <a:r>
                  <a:rPr lang="en-US" dirty="0"/>
                  <a:t>Minimal witnesses for t1:</a:t>
                </a:r>
                <a:br>
                  <a:rPr lang="en-US" dirty="0"/>
                </a:br>
                <a:r>
                  <a:rPr lang="en-US" dirty="0"/>
                  <a:t>w1 = {o1,p2}, w2 = {o3,p2}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94849"/>
              </p:ext>
            </p:extLst>
          </p:nvPr>
        </p:nvGraphicFramePr>
        <p:xfrm>
          <a:off x="4476749" y="3303413"/>
          <a:ext cx="2727328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1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  <a:gridCol w="527052">
                  <a:extLst>
                    <a:ext uri="{9D8B030D-6E8A-4147-A177-3AD203B41FA5}">
                      <a16:colId xmlns:a16="http://schemas.microsoft.com/office/drawing/2014/main" val="318159676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8427080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4600132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4304" y="3625129"/>
            <a:ext cx="320992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Customer, Product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Orders O, Products P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O.PID=P.PID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93157"/>
              </p:ext>
            </p:extLst>
          </p:nvPr>
        </p:nvGraphicFramePr>
        <p:xfrm>
          <a:off x="7569823" y="3303413"/>
          <a:ext cx="1380502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52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87148"/>
              </p:ext>
            </p:extLst>
          </p:nvPr>
        </p:nvGraphicFramePr>
        <p:xfrm>
          <a:off x="6312523" y="4976120"/>
          <a:ext cx="2136152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452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72175" y="525780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2175" y="550545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360045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84810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0525" y="411480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5675" y="358140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0" y="386715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5675" y="4114800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5675" y="4371975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401" y="787927"/>
            <a:ext cx="73455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667250" y="692915"/>
            <a:ext cx="33909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[Boris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CS595 Data Provenance – Provenance Models and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Illinois Institute of Technology,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2025" y="5934075"/>
            <a:ext cx="4178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Where/How Provenance</a:t>
            </a:r>
          </a:p>
        </p:txBody>
      </p:sp>
      <p:sp>
        <p:nvSpPr>
          <p:cNvPr id="28" name="Right Arrow 27"/>
          <p:cNvSpPr/>
          <p:nvPr/>
        </p:nvSpPr>
        <p:spPr>
          <a:xfrm rot="3936102">
            <a:off x="5999473" y="455801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How-Provenance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Model how tuples where combined in the computation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Alternative use: </a:t>
                </a:r>
                <a:r>
                  <a:rPr lang="en-US" dirty="0"/>
                  <a:t>need one of the tuples (e.g., union/projection)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Conjunctive use:</a:t>
                </a:r>
                <a:r>
                  <a:rPr lang="en-US" dirty="0"/>
                  <a:t> need all tuples together (e.g., join) 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Provenance Polynomials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Semiring</a:t>
                </a:r>
                <a:r>
                  <a:rPr lang="en-US" b="1" dirty="0">
                    <a:solidFill>
                      <a:schemeClr val="accent1"/>
                    </a:solidFill>
                  </a:rPr>
                  <a:t> annotations</a:t>
                </a:r>
                <a:r>
                  <a:rPr lang="en-US" dirty="0"/>
                  <a:t> to model provenance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+,×, 0,1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692915"/>
            <a:ext cx="33909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[Boris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CS595 Data Provenance – Provenance Models and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Illinois Institute of Technology,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400" y="787927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52004"/>
              </p:ext>
            </p:extLst>
          </p:nvPr>
        </p:nvGraphicFramePr>
        <p:xfrm>
          <a:off x="4047067" y="3855466"/>
          <a:ext cx="1211023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83189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89351" y="415190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9351" y="439955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50680" y="4110316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15574"/>
              </p:ext>
            </p:extLst>
          </p:nvPr>
        </p:nvGraphicFramePr>
        <p:xfrm>
          <a:off x="6302556" y="3988186"/>
          <a:ext cx="627834" cy="60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407911" y="4250967"/>
            <a:ext cx="111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0420" y="4671695"/>
            <a:ext cx="15621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Provenance Polynomials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87508"/>
              </p:ext>
            </p:extLst>
          </p:nvPr>
        </p:nvGraphicFramePr>
        <p:xfrm>
          <a:off x="3150369" y="5004630"/>
          <a:ext cx="1027931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13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495018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811239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71066"/>
              </p:ext>
            </p:extLst>
          </p:nvPr>
        </p:nvGraphicFramePr>
        <p:xfrm>
          <a:off x="4610869" y="5004630"/>
          <a:ext cx="1027931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13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495018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8112397"/>
                  </a:ext>
                </a:extLst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5856954" y="536873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1987"/>
              </p:ext>
            </p:extLst>
          </p:nvPr>
        </p:nvGraphicFramePr>
        <p:xfrm>
          <a:off x="6302556" y="5149649"/>
          <a:ext cx="627834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34">
                  <a:extLst>
                    <a:ext uri="{9D8B030D-6E8A-4147-A177-3AD203B41FA5}">
                      <a16:colId xmlns:a16="http://schemas.microsoft.com/office/drawing/2014/main" val="3500971458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96873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22949879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99852312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407911" y="5355867"/>
            <a:ext cx="111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9251" y="525680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9251" y="555525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7051" y="525680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7051" y="552985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7051" y="5821957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03111" y="5673367"/>
            <a:ext cx="1736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18" grpId="0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Not?-Provenance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Why are items not in the results </a:t>
                </a:r>
              </a:p>
              <a:p>
                <a:pPr lvl="1"/>
                <a:r>
                  <a:rPr lang="en-US" b="1" dirty="0"/>
                  <a:t>Example Problem:</a:t>
                </a:r>
                <a:br>
                  <a:rPr lang="en-US" dirty="0"/>
                </a:br>
                <a:r>
                  <a:rPr lang="en-US" dirty="0"/>
                  <a:t>“Window-display-books &lt; $20”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(Euripides, Medea).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olidFill>
                      <a:schemeClr val="accent1"/>
                    </a:solidFill>
                  </a:rPr>
                  <a:t>Why not </a:t>
                </a:r>
                <a:r>
                  <a:rPr lang="en-US" dirty="0"/>
                  <a:t>(</a:t>
                </a:r>
                <a:r>
                  <a:rPr lang="en-US" dirty="0" err="1"/>
                  <a:t>Hrotsvit</a:t>
                </a:r>
                <a:r>
                  <a:rPr lang="en-US" dirty="0"/>
                  <a:t>, </a:t>
                </a:r>
                <a:r>
                  <a:rPr lang="en-US" dirty="0" err="1"/>
                  <a:t>Basilius</a:t>
                </a:r>
                <a:r>
                  <a:rPr lang="en-US" dirty="0"/>
                  <a:t>)?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Evaluation Strategies</a:t>
                </a:r>
              </a:p>
              <a:p>
                <a:pPr lvl="1"/>
                <a:r>
                  <a:rPr lang="en-US" dirty="0"/>
                  <a:t>Given a user question (why no tuple satisfies predicate S), </a:t>
                </a:r>
                <a:br>
                  <a:rPr lang="en-US" dirty="0"/>
                </a:br>
                <a:r>
                  <a:rPr lang="en-US" dirty="0"/>
                  <a:t>dataset D, result set R, and query Q, leverage </a:t>
                </a:r>
                <a:r>
                  <a:rPr lang="en-US" b="1" dirty="0">
                    <a:solidFill>
                      <a:schemeClr val="accent1"/>
                    </a:solidFill>
                  </a:rPr>
                  <a:t>why lineage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#1 Bottom-Up: </a:t>
                </a:r>
                <a:r>
                  <a:rPr lang="en-US" dirty="0"/>
                  <a:t>from leafs in topological order to find last op eliminating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#2 Top-Down: </a:t>
                </a:r>
                <a:r>
                  <a:rPr lang="en-US" dirty="0"/>
                  <a:t>from result top down to find last op,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requires stored lineage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49" y="76383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5000" y="811455"/>
            <a:ext cx="25812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[Adriane Chapman, H.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Jagadish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not?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1723179"/>
            <a:ext cx="3235325" cy="1533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9625" y="2610063"/>
            <a:ext cx="9525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&gt;= 20$?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700" y="3203655"/>
            <a:ext cx="11811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store?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930" y="3235485"/>
            <a:ext cx="1612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Bug in the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/ system?</a:t>
            </a:r>
          </a:p>
        </p:txBody>
      </p:sp>
    </p:spTree>
    <p:extLst>
      <p:ext uri="{BB962C8B-B14F-4D97-AF65-F5344CB8AC3E}">
        <p14:creationId xmlns:p14="http://schemas.microsoft.com/office/powerpoint/2010/main" val="39152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Atlas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Atlas Overview</a:t>
            </a:r>
          </a:p>
          <a:p>
            <a:pPr lvl="1"/>
            <a:r>
              <a:rPr lang="en-US" dirty="0"/>
              <a:t>Metadata management and governance capabilities</a:t>
            </a:r>
          </a:p>
          <a:p>
            <a:pPr lvl="1"/>
            <a:r>
              <a:rPr lang="en-US" dirty="0"/>
              <a:t>Build catalog (data classification, cross-component lineage)</a:t>
            </a:r>
          </a:p>
          <a:p>
            <a:pPr lvl="1"/>
            <a:endParaRPr lang="en-US" sz="10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Configure Atlas hooks w/ Hadoop components</a:t>
            </a:r>
          </a:p>
          <a:p>
            <a:pPr lvl="1"/>
            <a:r>
              <a:rPr lang="en-US" dirty="0"/>
              <a:t>Automatic tracking of lineage and side effects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379" y="845776"/>
            <a:ext cx="3212946" cy="585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4425" y="5629246"/>
            <a:ext cx="558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https://www.cloudera.com/tutorials/cross-component-lineage-with-apache-atlas-across-apache-sqoop-hive-kafka-storm/.html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440" y="3681953"/>
            <a:ext cx="6921500" cy="18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 for ML Pipelines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/>
                </a:solidFill>
              </a:rPr>
              <a:t>fine-grained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DEX: Dataset Versioning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Versioning of datasets, stored with delta encoding</a:t>
            </a:r>
          </a:p>
          <a:p>
            <a:pPr lvl="1"/>
            <a:r>
              <a:rPr lang="en-US" dirty="0"/>
              <a:t>Checkout, intersection, union queries over deltas</a:t>
            </a:r>
          </a:p>
          <a:p>
            <a:pPr lvl="1"/>
            <a:r>
              <a:rPr lang="en-US" dirty="0"/>
              <a:t>Query optimization for finding efficient plans</a:t>
            </a:r>
          </a:p>
          <a:p>
            <a:pPr lvl="1"/>
            <a:endParaRPr lang="en-US" sz="300" dirty="0"/>
          </a:p>
          <a:p>
            <a:r>
              <a:rPr lang="en-US" dirty="0"/>
              <a:t>MISTIQUE: Intermediates of ML Pipelines</a:t>
            </a:r>
          </a:p>
          <a:p>
            <a:pPr lvl="1"/>
            <a:r>
              <a:rPr lang="en-US" dirty="0"/>
              <a:t>Capturing, storage, querying of intermediates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Lossy</a:t>
            </a:r>
            <a:r>
              <a:rPr lang="en-US" b="1" dirty="0">
                <a:solidFill>
                  <a:srgbClr val="7889FB"/>
                </a:solidFill>
              </a:rPr>
              <a:t> deduplication and compression</a:t>
            </a:r>
          </a:p>
          <a:p>
            <a:pPr lvl="1"/>
            <a:r>
              <a:rPr lang="en-US" dirty="0"/>
              <a:t>Adaptive querying/materialization for finding efficient plans</a:t>
            </a:r>
          </a:p>
          <a:p>
            <a:pPr lvl="1"/>
            <a:endParaRPr lang="en-US" sz="300" dirty="0"/>
          </a:p>
          <a:p>
            <a:r>
              <a:rPr lang="en-US" dirty="0"/>
              <a:t>Linear Algebra Provenance</a:t>
            </a:r>
          </a:p>
          <a:p>
            <a:pPr lvl="1"/>
            <a:r>
              <a:rPr lang="en-US" dirty="0"/>
              <a:t>Provenance propagation by decomposition</a:t>
            </a:r>
          </a:p>
          <a:p>
            <a:pPr lvl="1"/>
            <a:r>
              <a:rPr lang="en-US" dirty="0"/>
              <a:t>Annotate parts w/ provenance polynomials</a:t>
            </a:r>
            <a:br>
              <a:rPr lang="en-US" dirty="0"/>
            </a:br>
            <a:r>
              <a:rPr lang="en-US" dirty="0"/>
              <a:t>(identifiers of contributing inputs + impact)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7011" y="5446209"/>
                <a:ext cx="4079631" cy="3912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11" y="5446209"/>
                <a:ext cx="4079631" cy="391261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596930" y="4340888"/>
            <a:ext cx="2972864" cy="2470535"/>
            <a:chOff x="5596930" y="4340888"/>
            <a:chExt cx="2972864" cy="2470535"/>
          </a:xfrm>
        </p:grpSpPr>
        <p:sp>
          <p:nvSpPr>
            <p:cNvPr id="6" name="Rectangle 5"/>
            <p:cNvSpPr/>
            <p:nvPr/>
          </p:nvSpPr>
          <p:spPr>
            <a:xfrm>
              <a:off x="6129494" y="4401178"/>
              <a:ext cx="813916" cy="4722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939285" y="4401177"/>
              <a:ext cx="556785" cy="4722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31169" y="4875127"/>
              <a:ext cx="813916" cy="3198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9285" y="4875126"/>
              <a:ext cx="556785" cy="3198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6930" y="4340888"/>
              <a:ext cx="4119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14198" y="4402852"/>
              <a:ext cx="471600" cy="472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14198" y="4876801"/>
              <a:ext cx="471600" cy="3198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614198" y="4401177"/>
              <a:ext cx="471600" cy="472273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228819" y="4404528"/>
              <a:ext cx="320400" cy="472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28819" y="4868429"/>
              <a:ext cx="320400" cy="3198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228819" y="4873451"/>
              <a:ext cx="320400" cy="283027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131169" y="5337346"/>
              <a:ext cx="813916" cy="81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40960" y="5337345"/>
              <a:ext cx="556785" cy="81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2844" y="6253423"/>
              <a:ext cx="813916" cy="55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40960" y="6253422"/>
              <a:ext cx="556785" cy="55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132844" y="5337346"/>
              <a:ext cx="806441" cy="813599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46760" y="6253423"/>
              <a:ext cx="549310" cy="557999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86991" y="5206719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21227" y="5208393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7893" y="5720858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29569" y="6295289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61" y="603039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1739935" y="5988128"/>
            <a:ext cx="29424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Zhepeng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Yan, Val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Tannen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Zachary G. Ives: Fine-grained Provenance for Linear Algebra Operators.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159485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836" y="289450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6616629" y="1358438"/>
            <a:ext cx="172999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Chavan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Deshpande: DEX: Query Execution in a Delta-based Storage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24342" y="2754702"/>
            <a:ext cx="241327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Manasi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Vartak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MISTIQUE: A System to Store and Query Model Intermediates for Model Diagnosis.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12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 for ML Pipelines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/>
                </a:solidFill>
              </a:rPr>
              <a:t>coarse-grained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MLflow</a:t>
            </a:r>
            <a:endParaRPr lang="en-US" dirty="0"/>
          </a:p>
          <a:p>
            <a:pPr lvl="1"/>
            <a:r>
              <a:rPr lang="en-US" dirty="0"/>
              <a:t>Programmatic API for</a:t>
            </a:r>
            <a:br>
              <a:rPr lang="en-US" dirty="0"/>
            </a:br>
            <a:r>
              <a:rPr lang="en-US" dirty="0"/>
              <a:t>tracking parameters, </a:t>
            </a:r>
            <a:br>
              <a:rPr lang="en-US" dirty="0"/>
            </a:br>
            <a:r>
              <a:rPr lang="en-US" dirty="0"/>
              <a:t>experiments, and results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autolog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for specific </a:t>
            </a:r>
            <a:r>
              <a:rPr lang="en-US" dirty="0" err="1"/>
              <a:t>params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Flor (on Ground)</a:t>
            </a:r>
          </a:p>
          <a:p>
            <a:pPr lvl="1"/>
            <a:r>
              <a:rPr lang="en-US" dirty="0"/>
              <a:t>DSL embedded in python for managing the </a:t>
            </a:r>
            <a:br>
              <a:rPr lang="en-US" dirty="0"/>
            </a:br>
            <a:r>
              <a:rPr lang="en-US" dirty="0"/>
              <a:t>workflow development phase of the ML lifecycle</a:t>
            </a:r>
          </a:p>
          <a:p>
            <a:pPr lvl="1"/>
            <a:r>
              <a:rPr lang="en-US" dirty="0"/>
              <a:t>DAGs of Actions, Artifacts, and Literals</a:t>
            </a:r>
          </a:p>
          <a:p>
            <a:pPr lvl="1"/>
            <a:r>
              <a:rPr lang="en-US" dirty="0"/>
              <a:t>Data context generated by activities in Ground </a:t>
            </a:r>
          </a:p>
          <a:p>
            <a:pPr lvl="1"/>
            <a:endParaRPr lang="en-US" sz="700" dirty="0"/>
          </a:p>
          <a:p>
            <a:r>
              <a:rPr lang="en-US" dirty="0"/>
              <a:t>Dataset Relationship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Reuse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reveal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revise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retarget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reward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Code-to-data relationships (data provenance)</a:t>
            </a:r>
          </a:p>
          <a:p>
            <a:pPr lvl="1"/>
            <a:r>
              <a:rPr lang="en-US" dirty="0"/>
              <a:t>Data-to-code relationships (potential transforms)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375" y="1509451"/>
            <a:ext cx="4229726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mlflow.log_param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num_dimensions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", 8)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mlflow.log_param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("regularization", 0.1)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mlflow.log_metric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("accuracy", 0.1)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mlflow.log_artifact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("roc.png")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3055" y="1215432"/>
            <a:ext cx="247189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https://databricks.com/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blog/2018/06/05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5086" y="3029762"/>
            <a:ext cx="285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https://rise.cs.berkeley.edu/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jarvis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55" y="37137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703" y="531265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25830" y="3664454"/>
            <a:ext cx="21704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Ground: A Data Context Service.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5733" y="5155638"/>
            <a:ext cx="21804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Soonbo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Han, Nan Zheng,: Dataset Relationship Management.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42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14" y="2847998"/>
            <a:ext cx="5019799" cy="2793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5487" y="3620345"/>
            <a:ext cx="561974" cy="9334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61137" y="3161395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recompute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9494" y="2717567"/>
            <a:ext cx="8191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 for ML Pipelines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/>
                </a:solidFill>
              </a:rPr>
              <a:t>coarse-grained</a:t>
            </a:r>
            <a:r>
              <a:rPr lang="en-US" sz="2400" dirty="0"/>
              <a:t>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</a:t>
            </a:r>
          </a:p>
          <a:p>
            <a:pPr lvl="1"/>
            <a:r>
              <a:rPr lang="en-US" dirty="0"/>
              <a:t>Goal: focus on iterative development </a:t>
            </a:r>
            <a:br>
              <a:rPr lang="en-US" dirty="0"/>
            </a:br>
            <a:r>
              <a:rPr lang="en-US" dirty="0"/>
              <a:t>w/ small modifications (trial &amp; error)</a:t>
            </a:r>
          </a:p>
          <a:p>
            <a:pPr lvl="1"/>
            <a:r>
              <a:rPr lang="en-US" dirty="0"/>
              <a:t>Caching, reuse, and </a:t>
            </a:r>
            <a:r>
              <a:rPr lang="en-US" dirty="0" err="1"/>
              <a:t>recomputation</a:t>
            </a:r>
            <a:endParaRPr lang="en-US" dirty="0"/>
          </a:p>
          <a:p>
            <a:pPr lvl="1"/>
            <a:r>
              <a:rPr lang="en-US" dirty="0"/>
              <a:t>Reuse as </a:t>
            </a:r>
            <a:r>
              <a:rPr lang="en-US" b="1" dirty="0">
                <a:solidFill>
                  <a:srgbClr val="7889FB"/>
                </a:solidFill>
              </a:rPr>
              <a:t>Max-Flow problem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NP-hard</a:t>
            </a:r>
            <a:r>
              <a:rPr lang="en-US" dirty="0">
                <a:sym typeface="Wingdings" panose="05000000000000000000" pitchFamily="2" charset="2"/>
              </a:rPr>
              <a:t>  heuristics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Materialization to disk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for future reuse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Collaborative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Optimizer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6" y="16144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41326" y="1349750"/>
            <a:ext cx="297180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[Doris Xin, Stephen Macke,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Shuchen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Song, Aditya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Parameswaran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Helix: Holistic Optimization for Accelerating Iterative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962" y="5466303"/>
            <a:ext cx="48175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[Behrouz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Derakhshan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Rezaei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Mahdiraji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Ziawasch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Abedjan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Rabl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Machine Learning Workloads in Collaborative Environments.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12" y="5536641"/>
            <a:ext cx="4956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479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Tracing &amp; Reuse in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Exploratory data science</a:t>
            </a:r>
            <a:r>
              <a:rPr lang="en-US" dirty="0"/>
              <a:t> (data preprocessing, model configurations)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Reproducibility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explainability</a:t>
            </a:r>
            <a:r>
              <a:rPr lang="en-US" dirty="0"/>
              <a:t> of trained models (data, parameters, prep)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Lineage/Provenance as Key Enabling Technique:</a:t>
            </a:r>
            <a:br>
              <a:rPr lang="en-US" dirty="0"/>
            </a:br>
            <a:r>
              <a:rPr lang="en-US" dirty="0"/>
              <a:t>M</a:t>
            </a:r>
            <a:r>
              <a:rPr lang="en-US" b="0" dirty="0"/>
              <a:t>odel versioning, reuse of intermediates, incremental maintenance,</a:t>
            </a:r>
            <a:br>
              <a:rPr lang="en-US" b="0" dirty="0"/>
            </a:br>
            <a:r>
              <a:rPr lang="en-US" b="0" dirty="0"/>
              <a:t>auto differentiation, and debugging (query processing over lineage)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Efficient Lineage Tracing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Tracing of inputs, literals,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Trace lineage of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logical operations</a:t>
            </a:r>
            <a:r>
              <a:rPr lang="en-US" dirty="0">
                <a:solidFill>
                  <a:srgbClr val="7889FB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>
                <a:solidFill>
                  <a:schemeClr val="tx1"/>
                </a:solidFill>
              </a:rPr>
              <a:t> for loops/functions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Program/output reconstruction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45" y="707056"/>
            <a:ext cx="666750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225" y="707056"/>
            <a:ext cx="805167" cy="843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36" y="3624865"/>
            <a:ext cx="4740987" cy="1372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331" y="5204245"/>
            <a:ext cx="4956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506497" y="5046788"/>
            <a:ext cx="277850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[Arnab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Boehm: LIMA: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Lineage Tracing and Reuse in Machine Learning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320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Virtual lectures (recorded) until end of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Tracing &amp; Reuse in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0400"/>
            <a:ext cx="8343560" cy="4975848"/>
          </a:xfrm>
        </p:spPr>
        <p:txBody>
          <a:bodyPr/>
          <a:lstStyle/>
          <a:p>
            <a:r>
              <a:rPr lang="en-US" dirty="0"/>
              <a:t>Multi-level, Lineage-based Reuse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Lineage trace uniquely identifies intermediates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Reuse intermediates at function / block / operation level</a:t>
            </a:r>
          </a:p>
          <a:p>
            <a:pPr lvl="1"/>
            <a:endParaRPr lang="en-US" sz="1000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rgbClr val="7889FB"/>
                </a:solidFill>
              </a:rPr>
              <a:t>Full Reuse </a:t>
            </a:r>
            <a:r>
              <a:rPr lang="en-US" dirty="0">
                <a:solidFill>
                  <a:schemeClr val="tx1"/>
                </a:solidFill>
              </a:rPr>
              <a:t>of Intermediates</a:t>
            </a:r>
          </a:p>
          <a:p>
            <a:pPr lvl="1"/>
            <a:r>
              <a:rPr lang="en-US" dirty="0"/>
              <a:t>Before executing instruction, </a:t>
            </a:r>
            <a:br>
              <a:rPr lang="en-US" dirty="0"/>
            </a:br>
            <a:r>
              <a:rPr lang="en-US" dirty="0"/>
              <a:t>probe output lineage in cache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Map&lt;Lineage,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MatrixBlock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Cost-based/heuristic caching </a:t>
            </a:r>
            <a:br>
              <a:rPr lang="en-US" dirty="0"/>
            </a:br>
            <a:r>
              <a:rPr lang="en-US" dirty="0"/>
              <a:t>and eviction decisions (compiler-assisted)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Partial Reuse </a:t>
            </a:r>
            <a:r>
              <a:rPr lang="en-US" dirty="0">
                <a:solidFill>
                  <a:schemeClr val="tx1"/>
                </a:solidFill>
              </a:rPr>
              <a:t>of Intermediates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Often partial result overlap</a:t>
            </a:r>
          </a:p>
          <a:p>
            <a:pPr lvl="1"/>
            <a:r>
              <a:rPr lang="en-US" dirty="0"/>
              <a:t>Reuse partial results via dedicated </a:t>
            </a:r>
            <a:br>
              <a:rPr lang="en-US" dirty="0"/>
            </a:br>
            <a:r>
              <a:rPr lang="en-US" dirty="0"/>
              <a:t>rewrites (compensation plans)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steplm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3278" y="2510402"/>
            <a:ext cx="3982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</a:rPr>
              <a:t>for</a:t>
            </a:r>
            <a:r>
              <a:rPr lang="en-US" sz="1500" dirty="0">
                <a:latin typeface="Consolas" panose="020B0609020204030204" pitchFamily="49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</a:rPr>
              <a:t> in 1:numModels ) 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R[,</a:t>
            </a:r>
            <a:r>
              <a:rPr lang="en-US" sz="1500" dirty="0" err="1">
                <a:latin typeface="Consolas" panose="020B06090202040302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</a:rPr>
              <a:t>] 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lm</a:t>
            </a:r>
            <a:r>
              <a:rPr lang="en-US" sz="1500" dirty="0">
                <a:latin typeface="Consolas" panose="020B0609020204030204" pitchFamily="49" charset="0"/>
              </a:rPr>
              <a:t>(X, y,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lambda[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i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,]</a:t>
            </a:r>
            <a:r>
              <a:rPr lang="en-US" sz="1500" dirty="0">
                <a:latin typeface="Consolas" panose="020B0609020204030204" pitchFamily="49" charset="0"/>
              </a:rPr>
              <a:t>, ...)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248399" y="3175627"/>
            <a:ext cx="2576056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m_lmDS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(X),1)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(X) %*% 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diag</a:t>
            </a:r>
            <a:r>
              <a:rPr lang="en-US" sz="1200" dirty="0">
                <a:solidFill>
                  <a:srgbClr val="7889FB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(X) %*% y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solve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150180" y="4672504"/>
            <a:ext cx="2748110" cy="2003603"/>
          </a:xfrm>
          <a:prstGeom prst="foldedCorner">
            <a:avLst>
              <a:gd name="adj" fmla="val 98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m_steplm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while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continue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in 1:n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  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!fixed[1,i] 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cbind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, X[,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lm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(Xi,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} 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(AIC)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6420465" y="3034904"/>
            <a:ext cx="570270" cy="1112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3122" y="4986173"/>
            <a:ext cx="1660983" cy="1691424"/>
            <a:chOff x="4183122" y="4130761"/>
            <a:chExt cx="1660983" cy="1691424"/>
          </a:xfrm>
        </p:grpSpPr>
        <p:grpSp>
          <p:nvGrpSpPr>
            <p:cNvPr id="22" name="Group 21"/>
            <p:cNvGrpSpPr/>
            <p:nvPr/>
          </p:nvGrpSpPr>
          <p:grpSpPr>
            <a:xfrm>
              <a:off x="5250828" y="4130761"/>
              <a:ext cx="593273" cy="1019762"/>
              <a:chOff x="4315226" y="4559895"/>
              <a:chExt cx="593273" cy="1019762"/>
            </a:xfrm>
          </p:grpSpPr>
          <p:sp>
            <p:nvSpPr>
              <p:cNvPr id="20" name="Rectangle 19"/>
              <p:cNvSpPr/>
              <p:nvPr/>
            </p:nvSpPr>
            <p:spPr>
              <a:xfrm rot="5400000">
                <a:off x="4057402" y="4817719"/>
                <a:ext cx="1019762" cy="504114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 flipV="1">
                <a:off x="4359122" y="5030279"/>
                <a:ext cx="1019762" cy="78993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5400000">
              <a:off x="4396366" y="5010749"/>
              <a:ext cx="593273" cy="1019762"/>
              <a:chOff x="4315226" y="4559895"/>
              <a:chExt cx="593273" cy="1019762"/>
            </a:xfrm>
          </p:grpSpPr>
          <p:sp>
            <p:nvSpPr>
              <p:cNvPr id="24" name="Rectangle 23"/>
              <p:cNvSpPr/>
              <p:nvPr/>
            </p:nvSpPr>
            <p:spPr>
              <a:xfrm rot="5400000">
                <a:off x="4057402" y="4817719"/>
                <a:ext cx="1019762" cy="504114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 flipV="1">
                <a:off x="4359122" y="5030279"/>
                <a:ext cx="1019762" cy="78993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35440" y="4410207"/>
              <a:ext cx="3751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45620" y="5300027"/>
              <a:ext cx="5098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237613" y="5215696"/>
              <a:ext cx="520712" cy="50411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 flipV="1">
              <a:off x="5544251" y="5428257"/>
              <a:ext cx="520713" cy="78995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0800000" flipV="1">
              <a:off x="5249924" y="5743188"/>
              <a:ext cx="505352" cy="7899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 flipV="1">
              <a:off x="5760359" y="5740732"/>
              <a:ext cx="83911" cy="78995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50875" y="4769484"/>
              <a:ext cx="95506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m&gt;&gt;n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8750711" y="4259913"/>
            <a:ext cx="0" cy="136498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73979" b="17312"/>
          <a:stretch/>
        </p:blipFill>
        <p:spPr>
          <a:xfrm>
            <a:off x="8349342" y="722733"/>
            <a:ext cx="589534" cy="5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below tables R and S (with tuples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), query Q and results O, specify the provenance polynomials for every tuple in O. </a:t>
            </a:r>
            <a:r>
              <a:rPr lang="en-US" b="0" dirty="0"/>
              <a:t>(3 points)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8" y="2123872"/>
            <a:ext cx="8672093" cy="1781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2284" y="4260403"/>
            <a:ext cx="35004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r1 x s1 + r3 x s1 + r2 x s3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(r1 + r3) x s1 + r2 x 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3002487" y="3038475"/>
            <a:ext cx="4369863" cy="1221928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4" idx="0"/>
          </p:cNvCxnSpPr>
          <p:nvPr/>
        </p:nvCxnSpPr>
        <p:spPr>
          <a:xfrm flipH="1">
            <a:off x="5058497" y="3352800"/>
            <a:ext cx="2313858" cy="1813365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0367" y="516616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093" y="516616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s4</a:t>
            </a: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7164223" y="3676886"/>
            <a:ext cx="208128" cy="148927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Database (Transaction) 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</a:t>
            </a:r>
            <a:br>
              <a:rPr lang="en-US" dirty="0"/>
            </a:br>
            <a:r>
              <a:rPr lang="en-US" dirty="0"/>
              <a:t>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10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representing changes to some (dirty) </a:t>
            </a:r>
            <a:br>
              <a:rPr lang="en-US" dirty="0"/>
            </a:br>
            <a:r>
              <a:rPr lang="en-US" dirty="0"/>
              <a:t>data page must be 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</a:t>
            </a:r>
            <a:br>
              <a:rPr lang="en-US" dirty="0"/>
            </a:br>
            <a:r>
              <a:rPr lang="en-US" dirty="0"/>
              <a:t>backward (UNDO) processing</a:t>
            </a:r>
          </a:p>
          <a:p>
            <a:pPr lvl="1"/>
            <a:r>
              <a:rPr lang="en-US" dirty="0"/>
              <a:t>Log sequence number (LSN)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4748" y="3888585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47018" y="1987533"/>
            <a:ext cx="3007882" cy="1465786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934747" y="2467781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7732818" y="2467780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9076" y="1289873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302568" y="1659205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0780" y="113098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7194272" y="1500321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0848" y="128338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7796128" y="1652721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08714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6297911" y="283094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839421" y="282770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7860826" y="3022257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857583" y="3155201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Sequential Access Storage 26"/>
          <p:cNvSpPr/>
          <p:nvPr/>
        </p:nvSpPr>
        <p:spPr>
          <a:xfrm>
            <a:off x="7997016" y="3909068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10" idx="2"/>
            <a:endCxn id="8" idx="1"/>
          </p:cNvCxnSpPr>
          <p:nvPr/>
        </p:nvCxnSpPr>
        <p:spPr>
          <a:xfrm flipH="1">
            <a:off x="6752256" y="3307777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27" idx="0"/>
          </p:cNvCxnSpPr>
          <p:nvPr/>
        </p:nvCxnSpPr>
        <p:spPr>
          <a:xfrm>
            <a:off x="8157156" y="3307777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80389" y="4396902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5208" y="4403386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32818" y="3725694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6576772" y="395611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705018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63" y="5868744"/>
            <a:ext cx="499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61663" y="5622787"/>
            <a:ext cx="3746029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89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8" grpId="0"/>
      <p:bldP spid="3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and </a:t>
            </a:r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Peer-to-peer (decentralized, anonymous) electronic cash/payments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Non-reversible transactions</a:t>
            </a:r>
            <a:r>
              <a:rPr lang="en-US" dirty="0"/>
              <a:t> w/o need for trusted third party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Statistics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Nov 21 2019:</a:t>
            </a:r>
            <a:b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b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br>
              <a:rPr lang="en-US" sz="3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Nov 19 2020: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/>
              <a:t>Transaction Overview</a:t>
            </a:r>
          </a:p>
          <a:p>
            <a:pPr lvl="1"/>
            <a:r>
              <a:rPr lang="en-US" dirty="0"/>
              <a:t>Electronic coin defined as </a:t>
            </a:r>
            <a:br>
              <a:rPr lang="en-US" dirty="0"/>
            </a:br>
            <a:r>
              <a:rPr lang="en-US" dirty="0"/>
              <a:t>chain of digital signatures</a:t>
            </a:r>
          </a:p>
          <a:p>
            <a:pPr lvl="1"/>
            <a:r>
              <a:rPr lang="en-US" dirty="0"/>
              <a:t>Transfer by signing hash of previous </a:t>
            </a:r>
            <a:br>
              <a:rPr lang="en-US" dirty="0"/>
            </a:br>
            <a:r>
              <a:rPr lang="en-US" dirty="0"/>
              <a:t>TX and public key of next owner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Double-spending problem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(without global verification)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8531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38825" y="803816"/>
            <a:ext cx="2466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Satoshi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Nakamoto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Bitcoin: A Peer-to-Peer Electronic Cash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23" y="3958417"/>
            <a:ext cx="3995601" cy="234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50" y="2327258"/>
            <a:ext cx="4878585" cy="7726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96840" y="2389915"/>
            <a:ext cx="1185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https://www.blockchain.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com/charts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28399" b="34666"/>
          <a:stretch/>
        </p:blipFill>
        <p:spPr>
          <a:xfrm>
            <a:off x="2582350" y="3209924"/>
            <a:ext cx="4878585" cy="355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450" y="3305175"/>
            <a:ext cx="1687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Paypal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Oct 2020)</a:t>
            </a:r>
          </a:p>
        </p:txBody>
      </p:sp>
    </p:spTree>
    <p:extLst>
      <p:ext uri="{BB962C8B-B14F-4D97-AF65-F5344CB8AC3E}">
        <p14:creationId xmlns:p14="http://schemas.microsoft.com/office/powerpoint/2010/main" val="16481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Timestamp Server</a:t>
            </a:r>
          </a:p>
          <a:p>
            <a:pPr lvl="1"/>
            <a:r>
              <a:rPr lang="en-US" dirty="0"/>
              <a:t>Decentralized timestamp server: chain of hashes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public ledger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Proof-of-Work</a:t>
            </a:r>
          </a:p>
          <a:p>
            <a:pPr lvl="1"/>
            <a:r>
              <a:rPr lang="en-US" dirty="0"/>
              <a:t>Scanning for value (nonce) which </a:t>
            </a:r>
            <a:r>
              <a:rPr lang="en-US" b="1" dirty="0">
                <a:solidFill>
                  <a:srgbClr val="7889FB"/>
                </a:solidFill>
              </a:rPr>
              <a:t>SHA-256 hash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begins with a number of zero bits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exponential in number of zeros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 zero bits determined by MA of </a:t>
            </a:r>
            <a:r>
              <a:rPr lang="en-US" dirty="0" err="1">
                <a:sym typeface="Wingdings" panose="05000000000000000000" pitchFamily="2" charset="2"/>
              </a:rPr>
              <a:t>avg</a:t>
            </a:r>
            <a:r>
              <a:rPr lang="en-US" dirty="0">
                <a:sym typeface="Wingdings" panose="05000000000000000000" pitchFamily="2" charset="2"/>
              </a:rPr>
              <a:t> blocks/hour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Hard to </a:t>
            </a:r>
            <a:r>
              <a:rPr lang="en-US" dirty="0" err="1">
                <a:sym typeface="Wingdings" panose="05000000000000000000" pitchFamily="2" charset="2"/>
              </a:rPr>
              <a:t>recompute</a:t>
            </a:r>
            <a:r>
              <a:rPr lang="en-US" dirty="0">
                <a:sym typeface="Wingdings" panose="05000000000000000000" pitchFamily="2" charset="2"/>
              </a:rPr>
              <a:t> for chain, easy to check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Majority decision:</a:t>
            </a:r>
            <a:r>
              <a:rPr lang="en-US" dirty="0">
                <a:sym typeface="Wingdings" panose="05000000000000000000" pitchFamily="2" charset="2"/>
              </a:rPr>
              <a:t> CPU time, longest chain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552575" y="2133560"/>
            <a:ext cx="5072859" cy="1533565"/>
            <a:chOff x="1552575" y="2133560"/>
            <a:chExt cx="5072859" cy="1533565"/>
          </a:xfrm>
        </p:grpSpPr>
        <p:sp>
          <p:nvSpPr>
            <p:cNvPr id="7" name="Flowchart: Process 6"/>
            <p:cNvSpPr/>
            <p:nvPr/>
          </p:nvSpPr>
          <p:spPr>
            <a:xfrm>
              <a:off x="2013218" y="2701908"/>
              <a:ext cx="1596757" cy="965217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21105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26058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31011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34434" y="2133560"/>
              <a:ext cx="756441" cy="354485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</a:p>
          </p:txBody>
        </p:sp>
        <p:cxnSp>
          <p:nvCxnSpPr>
            <p:cNvPr id="19" name="Straight Arrow Connector 18"/>
            <p:cNvCxnSpPr>
              <a:stCxn id="7" idx="0"/>
              <a:endCxn id="16" idx="2"/>
            </p:cNvCxnSpPr>
            <p:nvPr/>
          </p:nvCxnSpPr>
          <p:spPr>
            <a:xfrm flipV="1">
              <a:off x="2811597" y="2488045"/>
              <a:ext cx="1058" cy="21386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Process 23"/>
            <p:cNvSpPr/>
            <p:nvPr/>
          </p:nvSpPr>
          <p:spPr>
            <a:xfrm>
              <a:off x="4108718" y="2701908"/>
              <a:ext cx="1596757" cy="965217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16" idx="3"/>
              <a:endCxn id="29" idx="1"/>
            </p:cNvCxnSpPr>
            <p:nvPr/>
          </p:nvCxnSpPr>
          <p:spPr>
            <a:xfrm>
              <a:off x="3190875" y="2310803"/>
              <a:ext cx="133905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Process 25"/>
            <p:cNvSpPr/>
            <p:nvPr/>
          </p:nvSpPr>
          <p:spPr>
            <a:xfrm>
              <a:off x="42060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47013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4529934" y="2133560"/>
              <a:ext cx="756441" cy="354485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</a:p>
          </p:txBody>
        </p:sp>
        <p:cxnSp>
          <p:nvCxnSpPr>
            <p:cNvPr id="30" name="Straight Arrow Connector 29"/>
            <p:cNvCxnSpPr>
              <a:stCxn id="24" idx="0"/>
              <a:endCxn id="29" idx="2"/>
            </p:cNvCxnSpPr>
            <p:nvPr/>
          </p:nvCxnSpPr>
          <p:spPr>
            <a:xfrm flipV="1">
              <a:off x="4907097" y="2488045"/>
              <a:ext cx="1058" cy="21386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52575" y="2310802"/>
              <a:ext cx="88185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286375" y="2310802"/>
              <a:ext cx="133905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962082" y="2305449"/>
            <a:ext cx="160143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Enforces order dependency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No double-spending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025086" y="4229060"/>
            <a:ext cx="2756964" cy="1988197"/>
            <a:chOff x="6025086" y="4229060"/>
            <a:chExt cx="2756964" cy="1988197"/>
          </a:xfrm>
        </p:grpSpPr>
        <p:sp>
          <p:nvSpPr>
            <p:cNvPr id="36" name="Flowchart: Process 35"/>
            <p:cNvSpPr/>
            <p:nvPr/>
          </p:nvSpPr>
          <p:spPr>
            <a:xfrm>
              <a:off x="6255633" y="4816458"/>
              <a:ext cx="1932076" cy="965217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6844509" y="4248110"/>
              <a:ext cx="756441" cy="354485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</a:p>
          </p:txBody>
        </p:sp>
        <p:cxnSp>
          <p:nvCxnSpPr>
            <p:cNvPr id="38" name="Straight Arrow Connector 37"/>
            <p:cNvCxnSpPr>
              <a:stCxn id="36" idx="0"/>
              <a:endCxn id="37" idx="2"/>
            </p:cNvCxnSpPr>
            <p:nvPr/>
          </p:nvCxnSpPr>
          <p:spPr>
            <a:xfrm flipV="1">
              <a:off x="7221671" y="4602595"/>
              <a:ext cx="1059" cy="21386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Process 38"/>
            <p:cNvSpPr/>
            <p:nvPr/>
          </p:nvSpPr>
          <p:spPr>
            <a:xfrm>
              <a:off x="6539709" y="5370417"/>
              <a:ext cx="442116" cy="297714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7035009" y="5370417"/>
              <a:ext cx="442116" cy="297714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7530309" y="5370417"/>
              <a:ext cx="442116" cy="297714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7448375" y="4972603"/>
              <a:ext cx="638350" cy="288189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nonce</a:t>
              </a: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6331833" y="4972604"/>
              <a:ext cx="1011942" cy="284270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Prev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hash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05725" y="4229060"/>
              <a:ext cx="107632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110111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25086" y="5847925"/>
              <a:ext cx="25378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Merkel tree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(hash tree)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8531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5838825" y="803816"/>
            <a:ext cx="2466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Satoshi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Nakamoto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Bitcoin: A Peer-to-Peer Electronic Cash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383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3432757"/>
            <a:ext cx="6286500" cy="28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Data Structure,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Mining</a:t>
            </a:r>
          </a:p>
          <a:p>
            <a:pPr lvl="1"/>
            <a:r>
              <a:rPr lang="en-US" dirty="0"/>
              <a:t>HW: from CPU to GPUs/FPGAs/ASICs (</a:t>
            </a:r>
            <a:r>
              <a:rPr lang="en-US" b="1" dirty="0">
                <a:solidFill>
                  <a:schemeClr val="accent1"/>
                </a:solidFill>
              </a:rPr>
              <a:t>10-70 TH/s </a:t>
            </a:r>
            <a:r>
              <a:rPr lang="en-US" dirty="0">
                <a:solidFill>
                  <a:schemeClr val="tx1"/>
                </a:solidFill>
              </a:rPr>
              <a:t>@ 2-3KW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Usually mining pools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“mining cartels”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Hash Rate of Bitcoin Network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~10 min per block</a:t>
            </a:r>
            <a:r>
              <a:rPr lang="en-US" dirty="0"/>
              <a:t> (144 blocks per day)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980" r="5349" b="18926"/>
          <a:stretch/>
        </p:blipFill>
        <p:spPr>
          <a:xfrm>
            <a:off x="7340600" y="1504950"/>
            <a:ext cx="1600200" cy="885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17778" r="13439" b="10000"/>
          <a:stretch/>
        </p:blipFill>
        <p:spPr>
          <a:xfrm>
            <a:off x="6041234" y="2047875"/>
            <a:ext cx="1130922" cy="853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0049" y="5457825"/>
            <a:ext cx="46177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https://www.blockchain.com/en/charts/hash-rate?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daysAverageString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=7&amp;timespan=180days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12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6375" y="3552825"/>
            <a:ext cx="2133600" cy="3714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EH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028950" y="3743325"/>
            <a:ext cx="4074801" cy="0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62874" y="4901625"/>
            <a:ext cx="107632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12, 2021: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~160EH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320" y="2529582"/>
            <a:ext cx="1515159" cy="95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0475" y="3495675"/>
            <a:ext cx="1293501" cy="3714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@Malaysia</a:t>
            </a:r>
          </a:p>
        </p:txBody>
      </p:sp>
    </p:spTree>
    <p:extLst>
      <p:ext uri="{BB962C8B-B14F-4D97-AF65-F5344CB8AC3E}">
        <p14:creationId xmlns:p14="http://schemas.microsoft.com/office/powerpoint/2010/main" val="16503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Networking Protocol</a:t>
            </a:r>
          </a:p>
          <a:p>
            <a:pPr lvl="1"/>
            <a:r>
              <a:rPr lang="en-US" dirty="0"/>
              <a:t>New </a:t>
            </a:r>
            <a:r>
              <a:rPr lang="en-US" b="1" dirty="0">
                <a:solidFill>
                  <a:srgbClr val="7889FB"/>
                </a:solidFill>
              </a:rPr>
              <a:t>TXs are broadcast</a:t>
            </a:r>
            <a:r>
              <a:rPr lang="en-US" dirty="0"/>
              <a:t> to all nodes</a:t>
            </a:r>
          </a:p>
          <a:p>
            <a:pPr lvl="1"/>
            <a:r>
              <a:rPr lang="en-US" dirty="0"/>
              <a:t>Each node collects new </a:t>
            </a:r>
            <a:r>
              <a:rPr lang="en-US" b="1" dirty="0">
                <a:solidFill>
                  <a:srgbClr val="7889FB"/>
                </a:solidFill>
              </a:rPr>
              <a:t>TXs into a block</a:t>
            </a:r>
          </a:p>
          <a:p>
            <a:pPr lvl="1"/>
            <a:r>
              <a:rPr lang="en-US" dirty="0"/>
              <a:t>Each node works on finding </a:t>
            </a:r>
            <a:r>
              <a:rPr lang="en-US" b="1" dirty="0">
                <a:solidFill>
                  <a:schemeClr val="accent1"/>
                </a:solidFill>
              </a:rPr>
              <a:t>proof-of-work</a:t>
            </a:r>
            <a:r>
              <a:rPr lang="en-US" dirty="0"/>
              <a:t> for its block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Incentive:</a:t>
            </a:r>
            <a:r>
              <a:rPr lang="en-US" dirty="0">
                <a:sym typeface="Wingdings" panose="05000000000000000000" pitchFamily="2" charset="2"/>
              </a:rPr>
              <a:t> 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TX in block new coin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halves every 210k blocks</a:t>
            </a:r>
            <a:r>
              <a:rPr lang="en-US" dirty="0">
                <a:sym typeface="Wingdings" panose="05000000000000000000" pitchFamily="2" charset="2"/>
              </a:rPr>
              <a:t>) for the block creator + TX fees</a:t>
            </a:r>
            <a:endParaRPr lang="en-US" dirty="0"/>
          </a:p>
          <a:p>
            <a:pPr lvl="1"/>
            <a:r>
              <a:rPr lang="en-US" dirty="0"/>
              <a:t>When a node finds a proof-of-work, </a:t>
            </a:r>
            <a:r>
              <a:rPr lang="en-US" b="1" dirty="0">
                <a:solidFill>
                  <a:srgbClr val="7889FB"/>
                </a:solidFill>
              </a:rPr>
              <a:t>broadcast the block</a:t>
            </a:r>
            <a:r>
              <a:rPr lang="en-US" dirty="0"/>
              <a:t> to all nodes</a:t>
            </a:r>
          </a:p>
          <a:p>
            <a:pPr lvl="1"/>
            <a:r>
              <a:rPr lang="en-US" dirty="0"/>
              <a:t>Nodes accept the block if </a:t>
            </a:r>
            <a:r>
              <a:rPr lang="en-US" b="1" dirty="0">
                <a:solidFill>
                  <a:srgbClr val="7889FB"/>
                </a:solidFill>
              </a:rPr>
              <a:t>all TXs are valid</a:t>
            </a:r>
            <a:r>
              <a:rPr lang="en-US" dirty="0"/>
              <a:t> (double spending)</a:t>
            </a:r>
          </a:p>
          <a:p>
            <a:pPr lvl="1"/>
            <a:r>
              <a:rPr lang="en-US" dirty="0"/>
              <a:t>Nodes express </a:t>
            </a:r>
            <a:r>
              <a:rPr lang="en-US" b="1" dirty="0">
                <a:solidFill>
                  <a:schemeClr val="accent1"/>
                </a:solidFill>
              </a:rPr>
              <a:t>acceptance by working on next block</a:t>
            </a:r>
            <a:r>
              <a:rPr lang="en-US" dirty="0"/>
              <a:t> in the chain, </a:t>
            </a:r>
            <a:br>
              <a:rPr lang="en-US" dirty="0"/>
            </a:br>
            <a:r>
              <a:rPr lang="en-US" dirty="0"/>
              <a:t>using the hash of the accepted block as the previous hash</a:t>
            </a:r>
          </a:p>
          <a:p>
            <a:pPr lvl="1"/>
            <a:endParaRPr lang="en-US" dirty="0"/>
          </a:p>
          <a:p>
            <a:r>
              <a:rPr lang="en-US" dirty="0"/>
              <a:t>Fault Tolerance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TX broadcasts:</a:t>
            </a:r>
            <a:r>
              <a:rPr lang="en-US" dirty="0"/>
              <a:t> no need to reach all but many</a:t>
            </a:r>
            <a:r>
              <a:rPr lang="en-US" dirty="0">
                <a:sym typeface="Wingdings" panose="05000000000000000000" pitchFamily="2" charset="2"/>
              </a:rPr>
              <a:t>  next block contains it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Block broadcast:</a:t>
            </a:r>
            <a:r>
              <a:rPr lang="en-US" dirty="0">
                <a:sym typeface="Wingdings" panose="05000000000000000000" pitchFamily="2" charset="2"/>
              </a:rPr>
              <a:t> no need to reach all  next block references 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8531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38825" y="803816"/>
            <a:ext cx="2466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Satoshi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Nakamoto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Bitcoin: A Peer-to-Peer Electronic Cash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1" y="2114550"/>
            <a:ext cx="127635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2008: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50BTC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2012: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25BTC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2016: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12.5BTC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2020: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6.25BTC</a:t>
            </a:r>
          </a:p>
        </p:txBody>
      </p:sp>
    </p:spTree>
    <p:extLst>
      <p:ext uri="{BB962C8B-B14F-4D97-AF65-F5344CB8AC3E}">
        <p14:creationId xmlns:p14="http://schemas.microsoft.com/office/powerpoint/2010/main" val="13649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Contracts (</a:t>
            </a:r>
            <a:r>
              <a:rPr lang="en-US" dirty="0" err="1"/>
              <a:t>Ethereum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Bitcoin TXs for transferring X $BTC from A to B</a:t>
            </a:r>
            <a:br>
              <a:rPr lang="en-US" dirty="0"/>
            </a:br>
            <a:r>
              <a:rPr lang="en-US" dirty="0"/>
              <a:t>(exchange as assets)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Goals:</a:t>
            </a:r>
            <a:r>
              <a:rPr lang="en-US" dirty="0"/>
              <a:t> voting, auctions, games, bets, legal agreements (notary)</a:t>
            </a:r>
          </a:p>
          <a:p>
            <a:pPr lvl="1"/>
            <a:endParaRPr lang="en-US" sz="1000" dirty="0"/>
          </a:p>
          <a:p>
            <a:r>
              <a:rPr lang="en-US" dirty="0" err="1"/>
              <a:t>Ethereum</a:t>
            </a:r>
            <a:endParaRPr lang="en-US" dirty="0"/>
          </a:p>
          <a:p>
            <a:pPr lvl="1"/>
            <a:r>
              <a:rPr lang="en-US" dirty="0"/>
              <a:t>Decentralized platform that allows creation, management, </a:t>
            </a:r>
            <a:br>
              <a:rPr lang="en-US" dirty="0"/>
            </a:br>
            <a:r>
              <a:rPr lang="en-US" dirty="0"/>
              <a:t>and execution of smart contracts</a:t>
            </a:r>
          </a:p>
          <a:p>
            <a:pPr lvl="1"/>
            <a:r>
              <a:rPr lang="en-US" dirty="0"/>
              <a:t>Ether cryptocurrency, block mining rate: seconds (5 ETH/block)</a:t>
            </a:r>
          </a:p>
          <a:p>
            <a:pPr lvl="1"/>
            <a:endParaRPr lang="en-US" sz="1000" dirty="0"/>
          </a:p>
          <a:p>
            <a:r>
              <a:rPr lang="en-US" dirty="0"/>
              <a:t>Smart Contract</a:t>
            </a:r>
          </a:p>
          <a:p>
            <a:pPr lvl="1"/>
            <a:r>
              <a:rPr lang="en-US" dirty="0"/>
              <a:t>Store smart contract (</a:t>
            </a:r>
            <a:r>
              <a:rPr lang="en-US" dirty="0" err="1"/>
              <a:t>turing</a:t>
            </a:r>
            <a:r>
              <a:rPr lang="en-US" dirty="0"/>
              <a:t>-complete programs) on the </a:t>
            </a:r>
            <a:r>
              <a:rPr lang="en-US" dirty="0" err="1"/>
              <a:t>blockchain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 transfer/trigger:</a:t>
            </a:r>
            <a:r>
              <a:rPr lang="en-US" dirty="0"/>
              <a:t> run smart contract (in ) in </a:t>
            </a:r>
            <a:r>
              <a:rPr lang="en-US" dirty="0" err="1"/>
              <a:t>Ethereum</a:t>
            </a:r>
            <a:r>
              <a:rPr lang="en-US" dirty="0"/>
              <a:t> Virtual Machine</a:t>
            </a:r>
          </a:p>
          <a:p>
            <a:pPr lvl="1"/>
            <a:r>
              <a:rPr lang="en-US" dirty="0"/>
              <a:t>Language: Serpent/Solidity (deterministic, w/ control flow and function calls)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Problem: while(true)  EVM gas and fees (start gas, gas price)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Immutability guarantees persistence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63" y="658793"/>
            <a:ext cx="818991" cy="1304925"/>
          </a:xfrm>
          <a:prstGeom prst="rect">
            <a:avLst/>
          </a:prstGeom>
        </p:spPr>
      </p:pic>
      <p:sp>
        <p:nvSpPr>
          <p:cNvPr id="7" name="Google Shape;346;p21"/>
          <p:cNvSpPr>
            <a:spLocks noChangeAspect="1"/>
          </p:cNvSpPr>
          <p:nvPr/>
        </p:nvSpPr>
        <p:spPr>
          <a:xfrm>
            <a:off x="7972504" y="2915775"/>
            <a:ext cx="926400" cy="11186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5302" y="4034472"/>
            <a:ext cx="12408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Shana Hutchison]</a:t>
            </a:r>
          </a:p>
        </p:txBody>
      </p:sp>
    </p:spTree>
    <p:extLst>
      <p:ext uri="{BB962C8B-B14F-4D97-AF65-F5344CB8AC3E}">
        <p14:creationId xmlns:p14="http://schemas.microsoft.com/office/powerpoint/2010/main" val="16687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of Work (</a:t>
            </a:r>
            <a:r>
              <a:rPr lang="en-US" dirty="0" err="1"/>
              <a:t>PoW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Validation by performing work, existence of HW resources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High HW cost of attacks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Wasted work, resources, energy</a:t>
            </a:r>
            <a:r>
              <a:rPr lang="en-US" dirty="0"/>
              <a:t> (only first block, no real outcome, e-waste)</a:t>
            </a:r>
          </a:p>
          <a:p>
            <a:pPr lvl="1"/>
            <a:endParaRPr lang="en-US" sz="1200" dirty="0"/>
          </a:p>
          <a:p>
            <a:r>
              <a:rPr lang="en-US" dirty="0"/>
              <a:t>Proof of Stake (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Validation by stake-weighted random node selection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Intrinsic coin cost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less HW resources</a:t>
            </a:r>
            <a:r>
              <a:rPr lang="en-US" dirty="0"/>
              <a:t>/energy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Untested attack mitigation?</a:t>
            </a:r>
          </a:p>
          <a:p>
            <a:pPr lvl="1"/>
            <a:endParaRPr lang="en-US" sz="1200" dirty="0"/>
          </a:p>
          <a:p>
            <a:r>
              <a:rPr lang="en-US" dirty="0"/>
              <a:t>Proof of Space/Capacity</a:t>
            </a:r>
          </a:p>
          <a:p>
            <a:pPr lvl="1"/>
            <a:r>
              <a:rPr lang="en-US" dirty="0"/>
              <a:t>Upfront creation of “plot files”, store </a:t>
            </a:r>
            <a:r>
              <a:rPr lang="en-US" dirty="0" err="1"/>
              <a:t>nonces+hashes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find solutions, occasional validation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costs of attacks</a:t>
            </a:r>
            <a:r>
              <a:rPr lang="en-US" dirty="0"/>
              <a:t>, use of </a:t>
            </a:r>
            <a:r>
              <a:rPr lang="en-US" b="1" dirty="0">
                <a:solidFill>
                  <a:srgbClr val="7889FB"/>
                </a:solidFill>
              </a:rPr>
              <a:t>unused space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Moderate adoption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1228" y="4625084"/>
            <a:ext cx="1931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https://www.chia.net/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7375" y="619125"/>
            <a:ext cx="32670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“means of showing that one invested a non-trivial amount of effort related to some statement”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7030617" y="3123559"/>
            <a:ext cx="171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Ethereum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sharding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over 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97" y="3028016"/>
            <a:ext cx="349712" cy="557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046" y="535740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86450" y="5214531"/>
            <a:ext cx="24288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Dziembowski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Sebastian Faust, Vladimir Kolmogorov,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Krzysztof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Pietrzak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Proofs of Space. IACR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Cryptol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2013]</a:t>
            </a:r>
          </a:p>
        </p:txBody>
      </p:sp>
    </p:spTree>
    <p:extLst>
      <p:ext uri="{BB962C8B-B14F-4D97-AF65-F5344CB8AC3E}">
        <p14:creationId xmlns:p14="http://schemas.microsoft.com/office/powerpoint/2010/main" val="8173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Motivation </a:t>
            </a:r>
            <a:r>
              <a:rPr lang="en-US" dirty="0">
                <a:solidFill>
                  <a:schemeClr val="tx1"/>
                </a:solidFill>
              </a:rPr>
              <a:t>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Provenance </a:t>
            </a:r>
          </a:p>
          <a:p>
            <a:r>
              <a:rPr lang="en-US" dirty="0" err="1">
                <a:solidFill>
                  <a:schemeClr val="tx1"/>
                </a:solidFill>
              </a:rPr>
              <a:t>Blockchain</a:t>
            </a:r>
            <a:r>
              <a:rPr lang="en-US" dirty="0">
                <a:solidFill>
                  <a:schemeClr val="tx1"/>
                </a:solidFill>
              </a:rPr>
              <a:t> Fundamentals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Permissioned/Private </a:t>
            </a:r>
            <a:r>
              <a:rPr lang="en-US" dirty="0" err="1"/>
              <a:t>Blockchains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Setup</a:t>
            </a:r>
          </a:p>
          <a:p>
            <a:pPr lvl="1"/>
            <a:r>
              <a:rPr lang="en-US" dirty="0"/>
              <a:t>Business Networks connect businesses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Participants with Identity</a:t>
            </a:r>
          </a:p>
          <a:p>
            <a:pPr lvl="1"/>
            <a:r>
              <a:rPr lang="en-US" dirty="0"/>
              <a:t>Assets flow over business networks</a:t>
            </a:r>
          </a:p>
          <a:p>
            <a:pPr lvl="1"/>
            <a:r>
              <a:rPr lang="en-US" dirty="0"/>
              <a:t>Transactions describe exchange or </a:t>
            </a:r>
            <a:br>
              <a:rPr lang="en-US" dirty="0"/>
            </a:br>
            <a:r>
              <a:rPr lang="en-US" dirty="0"/>
              <a:t>change of states of assets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Smart contracts</a:t>
            </a:r>
            <a:r>
              <a:rPr lang="en-US" dirty="0"/>
              <a:t> underpin </a:t>
            </a:r>
            <a:br>
              <a:rPr lang="en-US" dirty="0"/>
            </a:br>
            <a:r>
              <a:rPr lang="en-US" dirty="0"/>
              <a:t>transactions</a:t>
            </a:r>
          </a:p>
          <a:p>
            <a:pPr lvl="1"/>
            <a:r>
              <a:rPr lang="en-US" dirty="0" err="1"/>
              <a:t>Blockchain</a:t>
            </a:r>
            <a:r>
              <a:rPr lang="en-US" dirty="0"/>
              <a:t> as shared, replicated, </a:t>
            </a:r>
            <a:br>
              <a:rPr lang="en-US" dirty="0"/>
            </a:br>
            <a:r>
              <a:rPr lang="en-US" dirty="0"/>
              <a:t>permissioned ledger (TX log):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consensus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provenance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immutability</a:t>
            </a:r>
          </a:p>
          <a:p>
            <a:pPr lvl="1"/>
            <a:endParaRPr lang="en-US" dirty="0"/>
          </a:p>
          <a:p>
            <a:r>
              <a:rPr lang="en-US" dirty="0" err="1"/>
              <a:t>Hyperledger</a:t>
            </a:r>
            <a:r>
              <a:rPr lang="en-US" dirty="0"/>
              <a:t> Fabric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https://github.com/hyperledger/</a:t>
            </a:r>
            <a:r>
              <a:rPr lang="en-US" sz="1800" dirty="0"/>
              <a:t>)</a:t>
            </a:r>
          </a:p>
          <a:p>
            <a:pPr lvl="1"/>
            <a:r>
              <a:rPr lang="en-US" dirty="0"/>
              <a:t>IBM, Oracle, Baidu, Amazon, Alibaba, Microsoft, JD, SAP, Huawei, </a:t>
            </a:r>
            <a:r>
              <a:rPr lang="en-US" dirty="0" err="1"/>
              <a:t>Tencent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Blockchain</a:t>
            </a:r>
            <a:r>
              <a:rPr lang="en-US" b="1" dirty="0">
                <a:solidFill>
                  <a:schemeClr val="accent1"/>
                </a:solidFill>
              </a:rPr>
              <a:t>-as-a-Service</a:t>
            </a:r>
            <a:r>
              <a:rPr lang="en-US" dirty="0"/>
              <a:t> (</a:t>
            </a:r>
            <a:r>
              <a:rPr lang="en-US" dirty="0" err="1"/>
              <a:t>BaaS</a:t>
            </a:r>
            <a:r>
              <a:rPr lang="en-US" dirty="0"/>
              <a:t>) offerings: distributed ledger, libs,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6E77E-BA24-4A5E-AEB3-9C028373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391" y="2189027"/>
            <a:ext cx="4200663" cy="224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2" y="5040672"/>
            <a:ext cx="1724025" cy="370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203" y="735535"/>
            <a:ext cx="94619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72150" y="1409700"/>
            <a:ext cx="3143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State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Permissionless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Permissioned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Blockchains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Myths and Reality,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62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</a:rPr>
              <a:t>Recommendation:</a:t>
            </a:r>
            <a:r>
              <a:rPr lang="en-US" dirty="0"/>
              <a:t> Investigate business requirements/context,</a:t>
            </a:r>
            <a:br>
              <a:rPr lang="en-US" dirty="0"/>
            </a:br>
            <a:r>
              <a:rPr lang="en-US" dirty="0"/>
              <a:t>     decide on technical properties and acceptable trade-offs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 Fundamentals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00" y="1469075"/>
            <a:ext cx="5634812" cy="339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16" y="15323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95850" y="1365810"/>
            <a:ext cx="34004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Sujaya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Maiyya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Victor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Zakhary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Javad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Divyakant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Agrawal, Amr 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and Distributed Computing Foundations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Blockchains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6904" y="4000851"/>
            <a:ext cx="45910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Many established techniques</a:t>
            </a:r>
          </a:p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SotA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toward scalable/efficient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blockchains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(especially for permissioned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blockchains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725" y="2662935"/>
            <a:ext cx="2219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Replication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175" y="2939160"/>
            <a:ext cx="34861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10/11 Distributed Storage/Compute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3575" y="2234310"/>
            <a:ext cx="6477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19202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Provenance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Blockchain</a:t>
            </a:r>
            <a:r>
              <a:rPr lang="en-US" dirty="0">
                <a:solidFill>
                  <a:schemeClr val="tx1"/>
                </a:solidFill>
              </a:rPr>
              <a:t> Fundamentals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(Part 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Cloud Computing Foundations </a:t>
            </a:r>
            <a:r>
              <a:rPr lang="en-US" dirty="0">
                <a:solidFill>
                  <a:schemeClr val="tx1"/>
                </a:solidFill>
              </a:rPr>
              <a:t>[Nov 27]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Cloud Resource Management and Scheduling</a:t>
            </a:r>
            <a:r>
              <a:rPr lang="en-US" dirty="0">
                <a:solidFill>
                  <a:schemeClr val="tx1"/>
                </a:solidFill>
              </a:rPr>
              <a:t> [Dec 04]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Distributed Data Storage </a:t>
            </a:r>
            <a:r>
              <a:rPr lang="en-US" dirty="0">
                <a:solidFill>
                  <a:schemeClr val="tx1"/>
                </a:solidFill>
              </a:rPr>
              <a:t>[Dec 11]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Provenance</a:t>
            </a:r>
            <a:br>
              <a:rPr lang="en-US"/>
            </a:br>
            <a:r>
              <a:rPr lang="en-US"/>
              <a:t>Motivation </a:t>
            </a:r>
            <a:r>
              <a:rPr lang="en-US" dirty="0"/>
              <a:t>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1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1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1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5" y="660939"/>
            <a:ext cx="2095500" cy="657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84458" y="1185492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36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Provenance </a:t>
            </a:r>
          </a:p>
          <a:p>
            <a:pPr lvl="1"/>
            <a:r>
              <a:rPr lang="en-US" dirty="0"/>
              <a:t>Track and understand data origins and transformations of data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where?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when?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who?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Contains meta data, context, and modifications (transform, enrichment)</a:t>
            </a:r>
          </a:p>
          <a:p>
            <a:pPr lvl="1"/>
            <a:r>
              <a:rPr lang="en-US" dirty="0"/>
              <a:t>Synonyms: </a:t>
            </a:r>
            <a:r>
              <a:rPr lang="en-US" b="1" dirty="0">
                <a:solidFill>
                  <a:srgbClr val="7889FB"/>
                </a:solidFill>
              </a:rPr>
              <a:t>data lineage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data pedigree</a:t>
            </a:r>
          </a:p>
          <a:p>
            <a:pPr lvl="1"/>
            <a:endParaRPr lang="en-US" sz="1000" dirty="0"/>
          </a:p>
          <a:p>
            <a:r>
              <a:rPr lang="en-US" dirty="0"/>
              <a:t>Data Catalogs </a:t>
            </a:r>
            <a:r>
              <a:rPr lang="en-US" b="0" dirty="0"/>
              <a:t>(curation/</a:t>
            </a:r>
            <a:r>
              <a:rPr lang="en-US" dirty="0">
                <a:solidFill>
                  <a:schemeClr val="accent1"/>
                </a:solidFill>
              </a:rPr>
              <a:t>governance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Directory of datasets including data provenance (meta data, artifacts)</a:t>
            </a:r>
          </a:p>
          <a:p>
            <a:pPr lvl="1"/>
            <a:r>
              <a:rPr lang="en-US" dirty="0"/>
              <a:t>Raw/original, curated datasets, derived data products</a:t>
            </a:r>
          </a:p>
          <a:p>
            <a:pPr lvl="1"/>
            <a:endParaRPr lang="en-US" sz="1000" dirty="0"/>
          </a:p>
          <a:p>
            <a:r>
              <a:rPr lang="en-US" dirty="0" err="1"/>
              <a:t>Blockchain</a:t>
            </a:r>
            <a:endParaRPr lang="en-US" dirty="0"/>
          </a:p>
          <a:p>
            <a:pPr lvl="1"/>
            <a:r>
              <a:rPr lang="en-US" dirty="0"/>
              <a:t>Data structure logging transactions in </a:t>
            </a:r>
            <a:r>
              <a:rPr lang="en-US" b="1" dirty="0">
                <a:solidFill>
                  <a:schemeClr val="accent1"/>
                </a:solidFill>
              </a:rPr>
              <a:t>verifiable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permanent way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8" name="Chevron 7"/>
          <p:cNvSpPr/>
          <p:nvPr/>
        </p:nvSpPr>
        <p:spPr>
          <a:xfrm>
            <a:off x="1247673" y="2429201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/ Acquire</a:t>
            </a:r>
          </a:p>
        </p:txBody>
      </p:sp>
      <p:sp>
        <p:nvSpPr>
          <p:cNvPr id="9" name="Chevron 8"/>
          <p:cNvSpPr/>
          <p:nvPr/>
        </p:nvSpPr>
        <p:spPr>
          <a:xfrm>
            <a:off x="2590698" y="2429201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Cleaning</a:t>
            </a:r>
          </a:p>
        </p:txBody>
      </p:sp>
      <p:sp>
        <p:nvSpPr>
          <p:cNvPr id="10" name="Chevron 9"/>
          <p:cNvSpPr/>
          <p:nvPr/>
        </p:nvSpPr>
        <p:spPr>
          <a:xfrm>
            <a:off x="3933723" y="2429201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 </a:t>
            </a:r>
          </a:p>
        </p:txBody>
      </p:sp>
      <p:sp>
        <p:nvSpPr>
          <p:cNvPr id="11" name="Chevron 10"/>
          <p:cNvSpPr/>
          <p:nvPr/>
        </p:nvSpPr>
        <p:spPr>
          <a:xfrm>
            <a:off x="5276748" y="2429201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Training</a:t>
            </a:r>
          </a:p>
        </p:txBody>
      </p:sp>
      <p:sp>
        <p:nvSpPr>
          <p:cNvPr id="12" name="Chevron 11"/>
          <p:cNvSpPr/>
          <p:nvPr/>
        </p:nvSpPr>
        <p:spPr>
          <a:xfrm>
            <a:off x="7019823" y="2427434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Serving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2556930"/>
            <a:ext cx="4095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432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889FB"/>
                </a:solidFill>
              </a:rPr>
              <a:t>a) High-Level Goals</a:t>
            </a:r>
          </a:p>
          <a:p>
            <a:r>
              <a:rPr lang="en-US" dirty="0">
                <a:solidFill>
                  <a:schemeClr val="accent1"/>
                </a:solidFill>
              </a:rPr>
              <a:t>#1</a:t>
            </a:r>
            <a:r>
              <a:rPr lang="en-US" dirty="0"/>
              <a:t> Versioning and Reproducibility </a:t>
            </a:r>
            <a:r>
              <a:rPr lang="en-US" b="0" dirty="0"/>
              <a:t>(analogy experiments)</a:t>
            </a:r>
          </a:p>
          <a:p>
            <a:r>
              <a:rPr lang="en-US" dirty="0">
                <a:solidFill>
                  <a:schemeClr val="accent1"/>
                </a:solidFill>
              </a:rPr>
              <a:t>#2</a:t>
            </a:r>
            <a:r>
              <a:rPr lang="en-US" dirty="0"/>
              <a:t> </a:t>
            </a:r>
            <a:r>
              <a:rPr lang="en-US" dirty="0" err="1"/>
              <a:t>Explainability</a:t>
            </a:r>
            <a:r>
              <a:rPr lang="en-US" dirty="0"/>
              <a:t>, Interpretability, Verification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889FB"/>
                </a:solidFill>
              </a:rPr>
              <a:t>b) Low-Level Goals</a:t>
            </a:r>
          </a:p>
          <a:p>
            <a:r>
              <a:rPr lang="en-US" dirty="0">
                <a:solidFill>
                  <a:schemeClr val="accent1"/>
                </a:solidFill>
              </a:rPr>
              <a:t>#3</a:t>
            </a:r>
            <a:r>
              <a:rPr lang="en-US" dirty="0"/>
              <a:t> Full and Partial Reuse of Intermediates</a:t>
            </a:r>
          </a:p>
          <a:p>
            <a:r>
              <a:rPr lang="en-US" dirty="0">
                <a:solidFill>
                  <a:schemeClr val="accent1"/>
                </a:solidFill>
              </a:rPr>
              <a:t>#4</a:t>
            </a:r>
            <a:r>
              <a:rPr lang="en-US" dirty="0"/>
              <a:t> Incremental Maintenance of </a:t>
            </a:r>
            <a:r>
              <a:rPr lang="en-US" dirty="0" err="1"/>
              <a:t>MatViews</a:t>
            </a:r>
            <a:r>
              <a:rPr lang="en-US" dirty="0"/>
              <a:t>, Models,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#5</a:t>
            </a:r>
            <a:r>
              <a:rPr lang="en-US" dirty="0"/>
              <a:t> Tape/log of Executed Operations </a:t>
            </a:r>
            <a:r>
              <a:rPr lang="en-US" b="0" dirty="0">
                <a:sym typeface="Wingdings" panose="05000000000000000000" pitchFamily="2" charset="2"/>
              </a:rPr>
              <a:t> Auto Differentiation</a:t>
            </a: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Recomputation</a:t>
            </a:r>
            <a:r>
              <a:rPr lang="en-US" dirty="0">
                <a:sym typeface="Wingdings" panose="05000000000000000000" pitchFamily="2" charset="2"/>
              </a:rPr>
              <a:t> for Caching / Fault Tolerance</a:t>
            </a: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#7</a:t>
            </a:r>
            <a:r>
              <a:rPr lang="en-US" dirty="0">
                <a:sym typeface="Wingdings" panose="05000000000000000000" pitchFamily="2" charset="2"/>
              </a:rPr>
              <a:t> Debugging via Lineage Query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48" y="424815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Provenance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20919"/>
              </p:ext>
            </p:extLst>
          </p:nvPr>
        </p:nvGraphicFramePr>
        <p:xfrm>
          <a:off x="1466853" y="4331593"/>
          <a:ext cx="4610099" cy="192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8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07507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1212740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  <a:gridCol w="1044822">
                  <a:extLst>
                    <a:ext uri="{9D8B030D-6E8A-4147-A177-3AD203B41FA5}">
                      <a16:colId xmlns:a16="http://schemas.microsoft.com/office/drawing/2014/main" val="1432856931"/>
                    </a:ext>
                  </a:extLst>
                </a:gridCol>
                <a:gridCol w="636046">
                  <a:extLst>
                    <a:ext uri="{9D8B030D-6E8A-4147-A177-3AD203B41FA5}">
                      <a16:colId xmlns:a16="http://schemas.microsoft.com/office/drawing/2014/main" val="318159676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8427080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4600132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01150"/>
              </p:ext>
            </p:extLst>
          </p:nvPr>
        </p:nvGraphicFramePr>
        <p:xfrm>
          <a:off x="6479121" y="4331593"/>
          <a:ext cx="2257422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81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765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676276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 Provenance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 Data Provenance</a:t>
            </a:r>
          </a:p>
          <a:p>
            <a:pPr lvl="1"/>
            <a:r>
              <a:rPr lang="en-US" dirty="0"/>
              <a:t>Information about the </a:t>
            </a:r>
            <a:r>
              <a:rPr lang="en-US" b="1" dirty="0">
                <a:solidFill>
                  <a:schemeClr val="accent1"/>
                </a:solidFill>
              </a:rPr>
              <a:t>origin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creation process</a:t>
            </a:r>
            <a:r>
              <a:rPr lang="en-US" dirty="0"/>
              <a:t> of data</a:t>
            </a:r>
          </a:p>
          <a:p>
            <a:pPr lvl="1"/>
            <a:endParaRPr lang="en-US" sz="10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Debugging suspicious query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Provenance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51383"/>
              </p:ext>
            </p:extLst>
          </p:nvPr>
        </p:nvGraphicFramePr>
        <p:xfrm>
          <a:off x="1466853" y="4322068"/>
          <a:ext cx="4610099" cy="192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8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07507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1212740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  <a:gridCol w="1044822">
                  <a:extLst>
                    <a:ext uri="{9D8B030D-6E8A-4147-A177-3AD203B41FA5}">
                      <a16:colId xmlns:a16="http://schemas.microsoft.com/office/drawing/2014/main" val="1432856931"/>
                    </a:ext>
                  </a:extLst>
                </a:gridCol>
                <a:gridCol w="636046">
                  <a:extLst>
                    <a:ext uri="{9D8B030D-6E8A-4147-A177-3AD203B41FA5}">
                      <a16:colId xmlns:a16="http://schemas.microsoft.com/office/drawing/2014/main" val="318159676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8427080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4600132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95464"/>
              </p:ext>
            </p:extLst>
          </p:nvPr>
        </p:nvGraphicFramePr>
        <p:xfrm>
          <a:off x="6479121" y="4322068"/>
          <a:ext cx="2257422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81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765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676276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3090"/>
              </p:ext>
            </p:extLst>
          </p:nvPr>
        </p:nvGraphicFramePr>
        <p:xfrm>
          <a:off x="6808152" y="2323548"/>
          <a:ext cx="1928391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53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99638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7620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94635" y="2989039"/>
            <a:ext cx="5413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Customer,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O.Quantity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P.Price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O.PID = P.PID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GROUP BY</a:t>
            </a:r>
            <a:r>
              <a:rPr lang="en-US" dirty="0">
                <a:latin typeface="Consolas" panose="020B0609020204030204" pitchFamily="49" charset="0"/>
              </a:rPr>
              <a:t> Customer</a:t>
            </a:r>
          </a:p>
        </p:txBody>
      </p:sp>
      <p:sp>
        <p:nvSpPr>
          <p:cNvPr id="12" name="Right Arrow 11"/>
          <p:cNvSpPr/>
          <p:nvPr/>
        </p:nvSpPr>
        <p:spPr>
          <a:xfrm rot="18359801">
            <a:off x="6169469" y="365861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28612</TotalTime>
  <Words>3681</Words>
  <Application>Microsoft Office PowerPoint</Application>
  <PresentationFormat>On-screen Show (4:3)</PresentationFormat>
  <Paragraphs>703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Proxima Nova</vt:lpstr>
      <vt:lpstr>Wingdings</vt:lpstr>
      <vt:lpstr>TU Graz Standard</vt:lpstr>
      <vt:lpstr>Data Integration and Analysis 07 Data Provenane and Blockchain</vt:lpstr>
      <vt:lpstr>Announcements/Org</vt:lpstr>
      <vt:lpstr>Agenda</vt:lpstr>
      <vt:lpstr>Data Provenance Motivation and Terminology</vt:lpstr>
      <vt:lpstr>Excursus: FAIR Data Principles</vt:lpstr>
      <vt:lpstr>Terminology</vt:lpstr>
      <vt:lpstr>Applications and Goals</vt:lpstr>
      <vt:lpstr>Data Provenance</vt:lpstr>
      <vt:lpstr>Overview Data Provenance</vt:lpstr>
      <vt:lpstr>Overview Data Provenance, cont.</vt:lpstr>
      <vt:lpstr>Classification of Data Provenance</vt:lpstr>
      <vt:lpstr>Why-Provenance</vt:lpstr>
      <vt:lpstr>How-Provenance</vt:lpstr>
      <vt:lpstr>Why Not?-Provenance</vt:lpstr>
      <vt:lpstr>Apache Atlas</vt:lpstr>
      <vt:lpstr>Provenance for ML Pipelines (fine-grained)</vt:lpstr>
      <vt:lpstr>Provenance for ML Pipelines (coarse-grained)</vt:lpstr>
      <vt:lpstr>Provenance for ML Pipelines (coarse-grained), cont.</vt:lpstr>
      <vt:lpstr>Lineage Tracing &amp; Reuse in SystemDS</vt:lpstr>
      <vt:lpstr>Lineage Tracing &amp; Reuse in SystemDS</vt:lpstr>
      <vt:lpstr>BREAK (and Test Yourself)</vt:lpstr>
      <vt:lpstr>Blockchain Fundamentals</vt:lpstr>
      <vt:lpstr>Recap: Database (Transaction) Log</vt:lpstr>
      <vt:lpstr>Bitcoin and Blockchain</vt:lpstr>
      <vt:lpstr>Blockchain Data Structure</vt:lpstr>
      <vt:lpstr>Blockchain Data Structure, cont.</vt:lpstr>
      <vt:lpstr>Blockchain Communication</vt:lpstr>
      <vt:lpstr>Smart Contracts (Ethereum)</vt:lpstr>
      <vt:lpstr>Consensus Mechanisms</vt:lpstr>
      <vt:lpstr>Permissioned/Private Blockchains</vt:lpstr>
      <vt:lpstr>Discussion Blockchain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- 07 Data Provenane and Blockchain</dc:title>
  <dc:subject/>
  <dc:creator>mboehm</dc:creator>
  <cp:keywords/>
  <dc:description/>
  <cp:lastModifiedBy>Böhm, Matthias</cp:lastModifiedBy>
  <cp:revision>1132</cp:revision>
  <cp:lastPrinted>2019-03-11T22:00:16Z</cp:lastPrinted>
  <dcterms:created xsi:type="dcterms:W3CDTF">2018-07-12T06:39:10Z</dcterms:created>
  <dcterms:modified xsi:type="dcterms:W3CDTF">2021-11-19T16:39:02Z</dcterms:modified>
  <cp:category/>
</cp:coreProperties>
</file>