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8" r:id="rId2"/>
    <p:sldId id="631" r:id="rId3"/>
    <p:sldId id="563" r:id="rId4"/>
    <p:sldId id="289" r:id="rId5"/>
    <p:sldId id="397" r:id="rId6"/>
    <p:sldId id="564" r:id="rId7"/>
    <p:sldId id="565" r:id="rId8"/>
    <p:sldId id="589" r:id="rId9"/>
    <p:sldId id="613" r:id="rId10"/>
    <p:sldId id="595" r:id="rId11"/>
    <p:sldId id="603" r:id="rId12"/>
    <p:sldId id="590" r:id="rId13"/>
    <p:sldId id="605" r:id="rId14"/>
    <p:sldId id="619" r:id="rId15"/>
    <p:sldId id="598" r:id="rId16"/>
    <p:sldId id="599" r:id="rId17"/>
    <p:sldId id="615" r:id="rId18"/>
    <p:sldId id="597" r:id="rId19"/>
    <p:sldId id="606" r:id="rId20"/>
    <p:sldId id="596" r:id="rId21"/>
    <p:sldId id="600" r:id="rId22"/>
    <p:sldId id="618" r:id="rId23"/>
    <p:sldId id="617" r:id="rId24"/>
    <p:sldId id="622" r:id="rId25"/>
    <p:sldId id="623" r:id="rId26"/>
    <p:sldId id="624" r:id="rId27"/>
    <p:sldId id="604" r:id="rId28"/>
    <p:sldId id="616" r:id="rId29"/>
    <p:sldId id="591" r:id="rId30"/>
    <p:sldId id="625" r:id="rId31"/>
    <p:sldId id="626" r:id="rId32"/>
    <p:sldId id="627" r:id="rId33"/>
    <p:sldId id="609" r:id="rId34"/>
    <p:sldId id="630" r:id="rId35"/>
    <p:sldId id="620" r:id="rId36"/>
    <p:sldId id="611" r:id="rId37"/>
    <p:sldId id="601" r:id="rId38"/>
    <p:sldId id="593" r:id="rId39"/>
    <p:sldId id="629" r:id="rId40"/>
    <p:sldId id="466" r:id="rId41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C8004"/>
    <a:srgbClr val="FFC9D8"/>
    <a:srgbClr val="FE7AA0"/>
    <a:srgbClr val="B5BEFD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404" autoAdjust="0"/>
  </p:normalViewPr>
  <p:slideViewPr>
    <p:cSldViewPr snapToGrid="0" snapToObjects="1">
      <p:cViewPr varScale="1">
        <p:scale>
          <a:sx n="80" d="100"/>
          <a:sy n="80" d="100"/>
        </p:scale>
        <p:origin x="15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03.12.2021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03.12.2021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91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Borg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Borglet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5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51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Batch scheduling -&gt; better tail latency</a:t>
            </a:r>
          </a:p>
          <a:p>
            <a:r>
              <a:rPr lang="en-US" dirty="0"/>
              <a:t>Late binding: Queue length alone bad indicator</a:t>
            </a:r>
            <a:r>
              <a:rPr lang="en-US" baseline="0" dirty="0"/>
              <a:t> of time, race conditions with multiple schedulers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90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lambda calculus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073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90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real-time scheduling w/ regular or irregular deadlines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63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algorithm for schedule requests -&gt; minimize relative</a:t>
            </a:r>
            <a:r>
              <a:rPr lang="en-US" baseline="0" dirty="0"/>
              <a:t> waste</a:t>
            </a:r>
            <a:endParaRPr lang="en-US" dirty="0"/>
          </a:p>
          <a:p>
            <a:r>
              <a:rPr lang="en-US" dirty="0"/>
              <a:t>Note: story Spark</a:t>
            </a:r>
            <a:r>
              <a:rPr lang="en-US" baseline="0" dirty="0"/>
              <a:t> driver and executor on same node </a:t>
            </a:r>
            <a:r>
              <a:rPr lang="en-US" baseline="0" dirty="0">
                <a:sym typeface="Wingdings" panose="05000000000000000000" pitchFamily="2" charset="2"/>
              </a:rPr>
              <a:t> long scheduling delay  slows down ALL executors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46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9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Kubernetes</a:t>
            </a:r>
            <a:r>
              <a:rPr lang="en-US" baseline="0" dirty="0"/>
              <a:t> name – seven of nine (friendlier </a:t>
            </a:r>
            <a:r>
              <a:rPr lang="en-US" baseline="0" dirty="0" err="1"/>
              <a:t>borg</a:t>
            </a:r>
            <a:r>
              <a:rPr lang="en-US" baseline="0" dirty="0"/>
              <a:t>) </a:t>
            </a:r>
            <a:r>
              <a:rPr lang="en-US" baseline="0" dirty="0">
                <a:sym typeface="Wingdings" panose="05000000000000000000" pitchFamily="2" charset="2"/>
              </a:rPr>
              <a:t> seven spokes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70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docker</a:t>
            </a:r>
            <a:r>
              <a:rPr lang="en-US" baseline="0" dirty="0"/>
              <a:t> images created via </a:t>
            </a:r>
            <a:r>
              <a:rPr lang="en-US" baseline="0" dirty="0" err="1"/>
              <a:t>docker</a:t>
            </a:r>
            <a:r>
              <a:rPr lang="en-US" baseline="0" dirty="0"/>
              <a:t> build still runnable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72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Linux Containers, Solaris Projects [</a:t>
            </a:r>
            <a:r>
              <a:rPr lang="en-US" dirty="0" err="1"/>
              <a:t>Mesos</a:t>
            </a:r>
            <a:r>
              <a:rPr lang="en-US" dirty="0"/>
              <a:t> paper]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2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Cloud Resource Management and Scheduling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Cloud Resource Management and Scheduling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era.com/managing-cpu-resources-in-your-hadoop-yarn-clust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_X13YamZXY&amp;feature=emb_log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ubernetes.io/docs/concepts/overview/components/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ovex.de/blog/containers-docker-containerd-nabla-kata-firecracker/" TargetMode="External"/><Relationship Id="rId5" Type="http://schemas.openxmlformats.org/officeDocument/2006/relationships/hyperlink" Target="https://kubernetes.io/blog/2016/12/container-runtime-interface-cri-in-kubernetes/" TargetMode="Externa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K5i-N34im8&amp;feature=youtu.b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ibm.com/hadoop/2017/06/30/deep-dive-yarn-cgroups/" TargetMode="Externa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job-scheduling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spark.apach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Integration and Analysis</a:t>
            </a:r>
            <a:br>
              <a:rPr lang="de-DE" b="1" dirty="0"/>
            </a:br>
            <a:r>
              <a:rPr lang="de-DE" sz="4300" b="1" dirty="0"/>
              <a:t>09 Cloud Resource Management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Dec 03,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Bag-of-Tasks Scheduling</a:t>
            </a:r>
          </a:p>
          <a:p>
            <a:pPr lvl="1"/>
            <a:r>
              <a:rPr lang="en-US" dirty="0"/>
              <a:t>Job of </a:t>
            </a:r>
            <a:r>
              <a:rPr lang="en-US" b="1" dirty="0">
                <a:solidFill>
                  <a:srgbClr val="7889FB"/>
                </a:solidFill>
              </a:rPr>
              <a:t>independent</a:t>
            </a:r>
            <a:r>
              <a:rPr lang="en-US" dirty="0"/>
              <a:t> (embarrassingly parallel)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EC2 instances, map tasks</a:t>
            </a:r>
          </a:p>
          <a:p>
            <a:pPr lvl="1"/>
            <a:endParaRPr lang="en-US" sz="1000" dirty="0"/>
          </a:p>
          <a:p>
            <a:r>
              <a:rPr lang="en-US" dirty="0"/>
              <a:t>Gang Scheduling</a:t>
            </a:r>
          </a:p>
          <a:p>
            <a:pPr lvl="1"/>
            <a:r>
              <a:rPr lang="en-US" dirty="0"/>
              <a:t>Job of frequently </a:t>
            </a:r>
            <a:r>
              <a:rPr lang="en-US" b="1" dirty="0">
                <a:solidFill>
                  <a:srgbClr val="7889FB"/>
                </a:solidFill>
              </a:rPr>
              <a:t>communicating</a:t>
            </a:r>
            <a:r>
              <a:rPr lang="en-US" dirty="0"/>
              <a:t> parallel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MPI programs, parameter servers</a:t>
            </a:r>
          </a:p>
          <a:p>
            <a:pPr lvl="1"/>
            <a:endParaRPr lang="en-US" sz="1000" dirty="0"/>
          </a:p>
          <a:p>
            <a:r>
              <a:rPr lang="en-US" dirty="0"/>
              <a:t>DAG Scheduling </a:t>
            </a:r>
          </a:p>
          <a:p>
            <a:pPr lvl="1"/>
            <a:r>
              <a:rPr lang="en-US" dirty="0"/>
              <a:t>Job of tasks with </a:t>
            </a:r>
            <a:r>
              <a:rPr lang="en-US" b="1" dirty="0">
                <a:solidFill>
                  <a:srgbClr val="7889FB"/>
                </a:solidFill>
              </a:rPr>
              <a:t>precedence constraints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data dependencies)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 </a:t>
            </a:r>
            <a:r>
              <a:rPr lang="en-US" dirty="0"/>
              <a:t>Op scheduling Spark,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SystemDS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Real-Time Scheduling </a:t>
            </a:r>
          </a:p>
          <a:p>
            <a:pPr lvl="1"/>
            <a:r>
              <a:rPr lang="en-US" dirty="0"/>
              <a:t>Job or task with associated deadline (soft/hard)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rendering, car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454987" y="2588574"/>
            <a:ext cx="1145469" cy="1008516"/>
            <a:chOff x="7436515" y="2634754"/>
            <a:chExt cx="1145469" cy="1008516"/>
          </a:xfrm>
        </p:grpSpPr>
        <p:sp>
          <p:nvSpPr>
            <p:cNvPr id="6" name="Rechteck 29"/>
            <p:cNvSpPr/>
            <p:nvPr/>
          </p:nvSpPr>
          <p:spPr>
            <a:xfrm>
              <a:off x="7436515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hteck 29"/>
            <p:cNvSpPr/>
            <p:nvPr/>
          </p:nvSpPr>
          <p:spPr>
            <a:xfrm>
              <a:off x="7436516" y="331311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/>
            <p:cNvSpPr/>
            <p:nvPr/>
          </p:nvSpPr>
          <p:spPr>
            <a:xfrm>
              <a:off x="8198227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/>
            <p:cNvSpPr/>
            <p:nvPr/>
          </p:nvSpPr>
          <p:spPr>
            <a:xfrm>
              <a:off x="8198227" y="331037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6" idx="3"/>
              <a:endCxn id="8" idx="1"/>
            </p:cNvCxnSpPr>
            <p:nvPr/>
          </p:nvCxnSpPr>
          <p:spPr>
            <a:xfrm>
              <a:off x="7820272" y="2799833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  <a:endCxn id="7" idx="0"/>
            </p:cNvCxnSpPr>
            <p:nvPr/>
          </p:nvCxnSpPr>
          <p:spPr>
            <a:xfrm>
              <a:off x="7628394" y="2964912"/>
              <a:ext cx="1" cy="34820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  <a:endCxn id="9" idx="0"/>
            </p:cNvCxnSpPr>
            <p:nvPr/>
          </p:nvCxnSpPr>
          <p:spPr>
            <a:xfrm>
              <a:off x="8390106" y="2964912"/>
              <a:ext cx="0" cy="3454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1"/>
              <a:endCxn id="7" idx="3"/>
            </p:cNvCxnSpPr>
            <p:nvPr/>
          </p:nvCxnSpPr>
          <p:spPr>
            <a:xfrm flipH="1">
              <a:off x="7820273" y="3475449"/>
              <a:ext cx="377954" cy="27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820273" y="2953075"/>
              <a:ext cx="377954" cy="35006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820273" y="2943104"/>
              <a:ext cx="377954" cy="3700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AF42DCF-AA55-4BF8-8DA6-2A1A218B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31" y="3851877"/>
            <a:ext cx="1401295" cy="808005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794647" y="3833405"/>
            <a:ext cx="992975" cy="1619708"/>
            <a:chOff x="7925754" y="3861114"/>
            <a:chExt cx="714088" cy="116479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2298" y="3861114"/>
              <a:ext cx="667544" cy="90630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290590" y="4656579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59580" y="4644177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25754" y="4328688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26527" y="5752759"/>
            <a:ext cx="2223798" cy="436541"/>
            <a:chOff x="6726527" y="5752759"/>
            <a:chExt cx="2223798" cy="43654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260501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726527" y="6120180"/>
              <a:ext cx="22237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934208" y="5752759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600456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29"/>
            <p:cNvSpPr/>
            <p:nvPr/>
          </p:nvSpPr>
          <p:spPr>
            <a:xfrm>
              <a:off x="6860419" y="5809112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hteck 29"/>
            <p:cNvSpPr/>
            <p:nvPr/>
          </p:nvSpPr>
          <p:spPr>
            <a:xfrm>
              <a:off x="7616711" y="5813423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29"/>
            <p:cNvSpPr/>
            <p:nvPr/>
          </p:nvSpPr>
          <p:spPr>
            <a:xfrm>
              <a:off x="8159890" y="5809111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400" y="790741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5011924" y="684831"/>
            <a:ext cx="3057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Karatza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Cloud Performance Resource Allocation and Scheduling Issue,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Aristotle University of Thessaloniki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422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Scheduling Metrics and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time to completion</a:t>
            </a:r>
            <a:r>
              <a:rPr lang="en-US" dirty="0"/>
              <a:t> (total runtime for job), and </a:t>
            </a:r>
            <a:br>
              <a:rPr lang="en-US" dirty="0"/>
            </a:br>
            <a:r>
              <a:rPr lang="en-US" dirty="0"/>
              <a:t>max-stretch (completion/work – relative slowdown)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response time</a:t>
            </a:r>
            <a:r>
              <a:rPr lang="en-US" dirty="0"/>
              <a:t> (job waiting time for resources)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Throughput</a:t>
            </a:r>
            <a:r>
              <a:rPr lang="en-US" dirty="0"/>
              <a:t> (jobs per time unit)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FIFO</a:t>
            </a:r>
            <a:r>
              <a:rPr lang="en-US" dirty="0"/>
              <a:t> (first-in, first-out)</a:t>
            </a:r>
          </a:p>
          <a:p>
            <a:pPr lvl="1"/>
            <a:r>
              <a:rPr lang="en-US" dirty="0"/>
              <a:t>Simple queueing and processing in order 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Single long-running job can stall many short jobs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SJF</a:t>
            </a:r>
            <a:r>
              <a:rPr lang="en-US" dirty="0"/>
              <a:t> (shortest job first)</a:t>
            </a:r>
          </a:p>
          <a:p>
            <a:pPr lvl="1"/>
            <a:r>
              <a:rPr lang="en-US" dirty="0"/>
              <a:t>Sort jobs by expected runtime and execute in order ascending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Starvation of long-running jobs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Round-Robin</a:t>
            </a:r>
            <a:r>
              <a:rPr lang="en-US" dirty="0"/>
              <a:t> (FAIR)</a:t>
            </a:r>
          </a:p>
          <a:p>
            <a:pPr lvl="1"/>
            <a:r>
              <a:rPr lang="en-US" dirty="0"/>
              <a:t>Allocate similar time (tasks, time slices) to all jobs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Manual Selection</a:t>
            </a:r>
          </a:p>
          <a:p>
            <a:pPr lvl="1"/>
            <a:r>
              <a:rPr lang="en-US" dirty="0"/>
              <a:t>Rule of thumb (I/O, mem, CPU characteristics of app)</a:t>
            </a:r>
          </a:p>
          <a:p>
            <a:pPr lvl="1"/>
            <a:r>
              <a:rPr lang="en-US" dirty="0"/>
              <a:t>Data characteristics, and framework configurations, experience</a:t>
            </a:r>
          </a:p>
          <a:p>
            <a:pPr lvl="1"/>
            <a:endParaRPr lang="en-US" sz="1000" dirty="0"/>
          </a:p>
          <a:p>
            <a:r>
              <a:rPr lang="en-US" dirty="0"/>
              <a:t>Example Spark Submit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50111" y="3002201"/>
            <a:ext cx="6982690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export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HADOOP_CONF_DIR=/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SPARK_HOME=../spark-2.4.0-bin-hadoop2.7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--deploy-mode client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–Xms40g –Xmn4g"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6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Selection,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Application-Agnostic, Reactive</a:t>
            </a:r>
          </a:p>
          <a:p>
            <a:pPr lvl="1"/>
            <a:r>
              <a:rPr lang="en-US" dirty="0"/>
              <a:t>Dynamic allocation based on workload characteristics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Spark dynamic allocation, </a:t>
            </a:r>
            <a:r>
              <a:rPr lang="en-US" dirty="0" err="1"/>
              <a:t>Databricks</a:t>
            </a:r>
            <a:r>
              <a:rPr lang="en-US" dirty="0"/>
              <a:t> </a:t>
            </a:r>
            <a:r>
              <a:rPr lang="en-US" dirty="0" err="1"/>
              <a:t>AutoScaling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Application-Aware, Proactive</a:t>
            </a:r>
          </a:p>
          <a:p>
            <a:pPr lvl="1"/>
            <a:r>
              <a:rPr lang="en-US" dirty="0"/>
              <a:t>Estimate time/costs of job under </a:t>
            </a:r>
            <a:br>
              <a:rPr lang="en-US" dirty="0"/>
            </a:br>
            <a:r>
              <a:rPr lang="en-US" dirty="0"/>
              <a:t>different configurations (what-if)</a:t>
            </a:r>
          </a:p>
          <a:p>
            <a:pPr lvl="1"/>
            <a:r>
              <a:rPr lang="en-US" dirty="0"/>
              <a:t>Min $costs under time constraint</a:t>
            </a:r>
          </a:p>
          <a:p>
            <a:pPr lvl="1"/>
            <a:r>
              <a:rPr lang="en-US" dirty="0"/>
              <a:t>Min runtime under $cost constraint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32" y="47236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04" y="2637520"/>
            <a:ext cx="3609151" cy="1917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054" y="4389549"/>
            <a:ext cx="3644022" cy="1908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5749" y="5543923"/>
            <a:ext cx="24291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(fixed MR job w/ 6 nodes)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4221" y="4590741"/>
            <a:ext cx="27986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No one (cluster) size fits all: automatic cluster sizing for data-intensive analytics.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0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Negotiation and Allocation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N nodes with memory and CPU constraints </a:t>
            </a:r>
          </a:p>
          <a:p>
            <a:pPr lvl="1"/>
            <a:r>
              <a:rPr lang="en-US" dirty="0"/>
              <a:t>Stream of jobs with memory and CPU requirements</a:t>
            </a:r>
          </a:p>
          <a:p>
            <a:pPr lvl="1"/>
            <a:r>
              <a:rPr lang="en-US" dirty="0"/>
              <a:t>Assign jobs to nodes (or to minimal number of nodes)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Knapsack problem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bin packing problem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Practice: Heuristics</a:t>
            </a:r>
          </a:p>
          <a:p>
            <a:pPr lvl="1"/>
            <a:r>
              <a:rPr lang="en-US" dirty="0"/>
              <a:t>Major concern: </a:t>
            </a:r>
            <a:r>
              <a:rPr lang="en-US" b="1" dirty="0">
                <a:solidFill>
                  <a:schemeClr val="accent1"/>
                </a:solidFill>
              </a:rPr>
              <a:t>scheduling efficiency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(online, cluster bottleneck)</a:t>
            </a:r>
          </a:p>
          <a:p>
            <a:pPr lvl="1"/>
            <a:r>
              <a:rPr lang="en-US" dirty="0"/>
              <a:t>Approach: </a:t>
            </a:r>
            <a:r>
              <a:rPr lang="en-US" b="1" dirty="0">
                <a:solidFill>
                  <a:srgbClr val="7889FB"/>
                </a:solidFill>
              </a:rPr>
              <a:t>Sample queues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best/next-fit</a:t>
            </a:r>
            <a:r>
              <a:rPr lang="en-US" dirty="0"/>
              <a:t> selection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0871" y="5163279"/>
            <a:ext cx="21243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https://blog.cloudera.com/managing-cpu-resources-in-your-hadoop-yarn-clusters/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95541" y="4109511"/>
            <a:ext cx="4492677" cy="1840114"/>
            <a:chOff x="3995541" y="4109511"/>
            <a:chExt cx="4492677" cy="1840114"/>
          </a:xfrm>
        </p:grpSpPr>
        <p:sp>
          <p:nvSpPr>
            <p:cNvPr id="11" name="TextBox 10"/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29"/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19" name="Rechteck 29"/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20" name="Rechteck 29"/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23" name="Rechteck 29"/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24" name="Rechteck 29"/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eck 29"/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9"/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48" y="1924987"/>
            <a:ext cx="1971242" cy="100126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8169691" y="2024459"/>
            <a:ext cx="0" cy="47966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89626" y="1128837"/>
            <a:ext cx="17308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“Tetris Analogy”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expiration and queues)</a:t>
            </a:r>
          </a:p>
        </p:txBody>
      </p:sp>
    </p:spTree>
    <p:extLst>
      <p:ext uri="{BB962C8B-B14F-4D97-AF65-F5344CB8AC3E}">
        <p14:creationId xmlns:p14="http://schemas.microsoft.com/office/powerpoint/2010/main" val="4094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Workload Manager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Simple Linux Utility for Resource Management (SLURM)</a:t>
            </a:r>
          </a:p>
          <a:p>
            <a:pPr lvl="1"/>
            <a:r>
              <a:rPr lang="en-US" dirty="0"/>
              <a:t>Heavily used in </a:t>
            </a:r>
            <a:r>
              <a:rPr lang="en-US" b="1" dirty="0">
                <a:solidFill>
                  <a:srgbClr val="7889FB"/>
                </a:solidFill>
              </a:rPr>
              <a:t>HPC clusters </a:t>
            </a:r>
            <a:r>
              <a:rPr lang="en-US" dirty="0"/>
              <a:t>(e.g., MPI gang scheduling)</a:t>
            </a:r>
          </a:p>
          <a:p>
            <a:pPr lvl="1"/>
            <a:endParaRPr lang="en-US" dirty="0"/>
          </a:p>
          <a:p>
            <a:r>
              <a:rPr lang="en-US" dirty="0"/>
              <a:t>Scheduler Design</a:t>
            </a:r>
          </a:p>
          <a:p>
            <a:pPr lvl="1"/>
            <a:r>
              <a:rPr lang="en-US" dirty="0"/>
              <a:t>Allocation/placement of requested resources</a:t>
            </a:r>
          </a:p>
          <a:p>
            <a:pPr lvl="1"/>
            <a:r>
              <a:rPr lang="en-US" dirty="0"/>
              <a:t>Considers nodes, sockets, cores, HW threads, </a:t>
            </a:r>
            <a:br>
              <a:rPr lang="en-US" dirty="0"/>
            </a:br>
            <a:r>
              <a:rPr lang="en-US" dirty="0"/>
              <a:t>memory, GPUs, file systems, SW licenses</a:t>
            </a:r>
          </a:p>
          <a:p>
            <a:pPr lvl="1"/>
            <a:r>
              <a:rPr lang="en-US" dirty="0"/>
              <a:t>Job submit options: </a:t>
            </a:r>
            <a:r>
              <a:rPr lang="en-US" b="1" dirty="0" err="1">
                <a:latin typeface="Consolas" panose="020B0609020204030204" pitchFamily="49" charset="0"/>
              </a:rPr>
              <a:t>sbatch</a:t>
            </a:r>
            <a:r>
              <a:rPr lang="en-US" dirty="0"/>
              <a:t> (</a:t>
            </a:r>
            <a:r>
              <a:rPr lang="en-US" dirty="0" err="1"/>
              <a:t>async</a:t>
            </a:r>
            <a:r>
              <a:rPr lang="en-US" dirty="0"/>
              <a:t> job script), </a:t>
            </a:r>
            <a:r>
              <a:rPr lang="en-US" b="1" dirty="0" err="1">
                <a:latin typeface="Consolas" panose="020B0609020204030204" pitchFamily="49" charset="0"/>
              </a:rPr>
              <a:t>salloc</a:t>
            </a:r>
            <a:r>
              <a:rPr lang="en-US" dirty="0"/>
              <a:t> (interactive), </a:t>
            </a:r>
            <a:br>
              <a:rPr lang="en-US" dirty="0"/>
            </a:br>
            <a:r>
              <a:rPr lang="en-US" b="1" dirty="0" err="1">
                <a:latin typeface="Consolas" panose="020B0609020204030204" pitchFamily="49" charset="0"/>
              </a:rPr>
              <a:t>srun</a:t>
            </a:r>
            <a:r>
              <a:rPr lang="en-US" dirty="0"/>
              <a:t> (sync job submission and scheduling)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Configuration:</a:t>
            </a:r>
            <a:r>
              <a:rPr lang="en-US" dirty="0"/>
              <a:t> cluster, node count (ranges), task count, mem,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Constraints via filters:</a:t>
            </a:r>
            <a:r>
              <a:rPr lang="en-US" dirty="0"/>
              <a:t> sockets-per-node, cores-per-socket, threads-per-core</a:t>
            </a:r>
            <a:br>
              <a:rPr lang="en-US" dirty="0"/>
            </a:br>
            <a:r>
              <a:rPr lang="en-US" dirty="0"/>
              <a:t>mem, mem-per-</a:t>
            </a:r>
            <a:r>
              <a:rPr lang="en-US" dirty="0" err="1"/>
              <a:t>cpu</a:t>
            </a:r>
            <a:r>
              <a:rPr lang="en-US" dirty="0"/>
              <a:t>, </a:t>
            </a:r>
            <a:r>
              <a:rPr lang="en-US" dirty="0" err="1"/>
              <a:t>mincpus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 min-disk-space</a:t>
            </a:r>
          </a:p>
          <a:p>
            <a:pPr lvl="1"/>
            <a:r>
              <a:rPr lang="en-US" dirty="0"/>
              <a:t>Elasticity via re-queueing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54" y="1447527"/>
            <a:ext cx="787356" cy="719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624" y="2893629"/>
            <a:ext cx="73341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36262" y="2798617"/>
            <a:ext cx="195811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 Lipari: The SLURM Scheduler Design, User Group Meeting,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497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Hadoop </a:t>
            </a:r>
            <a:r>
              <a:rPr lang="en-US" dirty="0" err="1"/>
              <a:t>JobTracker</a:t>
            </a:r>
            <a:r>
              <a:rPr lang="en-US" dirty="0"/>
              <a:t> (anno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Hadoop cluster w/ fixed configuration of </a:t>
            </a:r>
            <a:r>
              <a:rPr lang="en-US" b="1" dirty="0">
                <a:solidFill>
                  <a:schemeClr val="accent1"/>
                </a:solidFill>
              </a:rPr>
              <a:t>n map</a:t>
            </a:r>
            <a:r>
              <a:rPr lang="en-US" dirty="0"/>
              <a:t> slots, </a:t>
            </a:r>
            <a:r>
              <a:rPr lang="en-US" b="1" dirty="0">
                <a:solidFill>
                  <a:schemeClr val="accent1"/>
                </a:solidFill>
              </a:rPr>
              <a:t>m reduce slots</a:t>
            </a:r>
            <a:br>
              <a:rPr lang="en-US" dirty="0"/>
            </a:br>
            <a:r>
              <a:rPr lang="en-US" dirty="0"/>
              <a:t>(fixed number and fixed memory </a:t>
            </a:r>
            <a:r>
              <a:rPr lang="en-US" dirty="0" err="1"/>
              <a:t>config</a:t>
            </a:r>
            <a:r>
              <a:rPr lang="en-US" dirty="0"/>
              <a:t> map/reduce tasks)</a:t>
            </a:r>
          </a:p>
          <a:p>
            <a:pPr lvl="1"/>
            <a:r>
              <a:rPr lang="en-US" dirty="0" err="1"/>
              <a:t>JobTracker</a:t>
            </a:r>
            <a:r>
              <a:rPr lang="en-US" dirty="0"/>
              <a:t> schedules map and reduce tasks to slots</a:t>
            </a:r>
          </a:p>
          <a:p>
            <a:pPr lvl="1"/>
            <a:r>
              <a:rPr lang="en-US" dirty="0"/>
              <a:t>FIFO and FAIR schedulers, account for data locality</a:t>
            </a:r>
          </a:p>
          <a:p>
            <a:pPr lvl="1"/>
            <a:endParaRPr lang="en-US" sz="1200" dirty="0"/>
          </a:p>
          <a:p>
            <a:r>
              <a:rPr lang="en-US" dirty="0"/>
              <a:t>Data Locality</a:t>
            </a:r>
          </a:p>
          <a:p>
            <a:pPr lvl="1"/>
            <a:r>
              <a:rPr lang="en-US" dirty="0"/>
              <a:t>Levels: </a:t>
            </a:r>
            <a:r>
              <a:rPr lang="en-US" b="1" dirty="0">
                <a:solidFill>
                  <a:schemeClr val="accent1"/>
                </a:solidFill>
              </a:rPr>
              <a:t>data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rack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different rack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Delay scheduling </a:t>
            </a:r>
            <a:r>
              <a:rPr lang="en-US" dirty="0">
                <a:solidFill>
                  <a:schemeClr val="tx1"/>
                </a:solidFill>
              </a:rPr>
              <a:t>(with FAIR scheduler)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dirty="0"/>
            </a:br>
            <a:r>
              <a:rPr lang="en-US" dirty="0"/>
              <a:t>wait 1-3s for data local slot</a:t>
            </a:r>
          </a:p>
          <a:p>
            <a:pPr lvl="1"/>
            <a:endParaRPr lang="en-US" sz="1200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Intermixes resource allocation and task scheduling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Scalability problems in large clusters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Forces every application into </a:t>
            </a:r>
            <a:r>
              <a:rPr lang="en-US" dirty="0" err="1">
                <a:sym typeface="Wingdings" panose="05000000000000000000" pitchFamily="2" charset="2"/>
              </a:rPr>
              <a:t>MapReduce</a:t>
            </a:r>
            <a:r>
              <a:rPr lang="en-US" dirty="0">
                <a:sym typeface="Wingdings" panose="05000000000000000000" pitchFamily="2" charset="2"/>
              </a:rPr>
              <a:t> programming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380537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2979" y="3648362"/>
            <a:ext cx="27154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Delay scheduling: a simple technique for achieving locality and fairness in cluster scheduling.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492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Mesos</a:t>
            </a:r>
            <a:r>
              <a:rPr lang="en-US" dirty="0"/>
              <a:t> Resource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Mesos</a:t>
            </a:r>
            <a:endParaRPr lang="en-US" dirty="0"/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dirty="0"/>
              <a:t>Scalable and efficient scheduling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delegated to frameworks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Resource offers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2" y="1644283"/>
            <a:ext cx="697545" cy="69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26" y="2714337"/>
            <a:ext cx="5212318" cy="3445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5" y="79151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7370" y="634498"/>
            <a:ext cx="20384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672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Mesos</a:t>
            </a:r>
            <a:r>
              <a:rPr lang="en-US" dirty="0"/>
              <a:t> Resource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Offers</a:t>
            </a:r>
          </a:p>
          <a:p>
            <a:pPr lvl="1"/>
            <a:r>
              <a:rPr lang="en-US" dirty="0" err="1"/>
              <a:t>Mesos</a:t>
            </a:r>
            <a:r>
              <a:rPr lang="en-US" dirty="0"/>
              <a:t> master decides how many resources to offer </a:t>
            </a:r>
          </a:p>
          <a:p>
            <a:pPr lvl="1"/>
            <a:r>
              <a:rPr lang="en-US" dirty="0"/>
              <a:t>Framework scheduler decides which offered resources to accept/reject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long waiting times, lots of offers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filter specification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99" y="2955638"/>
            <a:ext cx="4534867" cy="314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541" y="4470404"/>
            <a:ext cx="16348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Reported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4871" y="3185034"/>
            <a:ext cx="16348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Offered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6634" y="4534758"/>
            <a:ext cx="1357745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Mesosphere Marathon: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container orchestration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Docker)</a:t>
            </a:r>
          </a:p>
        </p:txBody>
      </p:sp>
    </p:spTree>
    <p:extLst>
      <p:ext uri="{BB962C8B-B14F-4D97-AF65-F5344CB8AC3E}">
        <p14:creationId xmlns:p14="http://schemas.microsoft.com/office/powerpoint/2010/main" val="317341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year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Programming Projects/Exercises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Progress?, Questions &amp; Answers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Selected Project Discussions</a:t>
            </a:r>
            <a:r>
              <a:rPr lang="en-US" dirty="0">
                <a:solidFill>
                  <a:schemeClr val="tx1"/>
                </a:solidFill>
              </a:rPr>
              <a:t> (on demand)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54427" y="3390583"/>
            <a:ext cx="185835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/116</a:t>
            </a:r>
          </a:p>
        </p:txBody>
      </p:sp>
    </p:spTree>
    <p:extLst>
      <p:ext uri="{BB962C8B-B14F-4D97-AF65-F5344CB8AC3E}">
        <p14:creationId xmlns:p14="http://schemas.microsoft.com/office/powerpoint/2010/main" val="34662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74" y="2610592"/>
            <a:ext cx="6541892" cy="36023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 Resource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YARN</a:t>
            </a:r>
          </a:p>
          <a:p>
            <a:pPr lvl="1"/>
            <a:r>
              <a:rPr lang="en-US" dirty="0"/>
              <a:t>Hadoop 2 decoupled resource scheduler (negotiator)</a:t>
            </a:r>
          </a:p>
          <a:p>
            <a:pPr lvl="1"/>
            <a:r>
              <a:rPr lang="en-US" dirty="0"/>
              <a:t>Independent of programming model,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Resource Requests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57" y="69930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4037" y="3660696"/>
            <a:ext cx="20135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 Scheduling via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Masters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712" y="5152369"/>
            <a:ext cx="17007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Isolation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Managers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042" y="3288067"/>
            <a:ext cx="191192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Scheduling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Manager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4304" y="643885"/>
            <a:ext cx="27054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[Vinod Kumar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Vavilapalli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Apache Hadoop YARN: yet another resource negotiator.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21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Apache </a:t>
            </a:r>
            <a:r>
              <a:rPr lang="en-US" dirty="0" err="1"/>
              <a:t>SystemML</a:t>
            </a:r>
            <a:r>
              <a:rPr lang="en-US" dirty="0"/>
              <a:t> AM Submission (anno 2014)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72416" y="1785505"/>
            <a:ext cx="817158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Set up the container launch context for the application master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ContainerLaunchContext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Records.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newRecord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ContainerLaunchContext.class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setCommands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Collections.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singletonList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setLocalResources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constructLocalResourceMap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setEnvironment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constructEnvionmentMap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328" y="3202691"/>
            <a:ext cx="8269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Set up resource type requirements for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ApplicationMaster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Resource capability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Records.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newRecord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Resource.class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capability.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setMemory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computeMemoryAllocation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memHeap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capability.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setVirtualCores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numCores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883328" y="4222076"/>
            <a:ext cx="7221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Finally, set-up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ApplicationSubmissionContext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for the application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String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qname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_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dmlConfig.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getTextValue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DMLConfig.YARN_APPQUEUE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setApplicationName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(APPMASTER_NAME);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application name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setAMContainerSpec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setResource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(capability);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setQueue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qname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queue (w/ min/max capacity constraints)</a:t>
            </a:r>
          </a:p>
        </p:txBody>
      </p:sp>
      <p:sp>
        <p:nvSpPr>
          <p:cNvPr id="7" name="Rectangle 6"/>
          <p:cNvSpPr/>
          <p:nvPr/>
        </p:nvSpPr>
        <p:spPr>
          <a:xfrm>
            <a:off x="883328" y="5704720"/>
            <a:ext cx="6343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Submit application (non-blocking)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yarnClient.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submitApplication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396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Capacity Scheduler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Hierarchy of queues </a:t>
            </a:r>
            <a:r>
              <a:rPr lang="en-US" dirty="0"/>
              <a:t>w/ shared resource among sub queues</a:t>
            </a:r>
          </a:p>
          <a:p>
            <a:pPr lvl="1"/>
            <a:r>
              <a:rPr lang="en-US" dirty="0"/>
              <a:t>Soft (and optional hard) </a:t>
            </a:r>
            <a:r>
              <a:rPr lang="en-US" b="1" dirty="0">
                <a:solidFill>
                  <a:schemeClr val="accent1"/>
                </a:solidFill>
              </a:rPr>
              <a:t>[min, max]</a:t>
            </a:r>
            <a:r>
              <a:rPr lang="en-US" dirty="0">
                <a:solidFill>
                  <a:schemeClr val="tx1"/>
                </a:solidFill>
              </a:rPr>
              <a:t> constraints</a:t>
            </a:r>
            <a:r>
              <a:rPr lang="en-US" dirty="0"/>
              <a:t> of max resources</a:t>
            </a:r>
          </a:p>
          <a:p>
            <a:pPr lvl="1"/>
            <a:r>
              <a:rPr lang="en-US" dirty="0"/>
              <a:t>Default queue-user mapping</a:t>
            </a:r>
          </a:p>
          <a:p>
            <a:pPr lvl="1"/>
            <a:r>
              <a:rPr lang="en-US" dirty="0"/>
              <a:t>No preemption during runtime</a:t>
            </a:r>
            <a:br>
              <a:rPr lang="en-US" dirty="0"/>
            </a:br>
            <a:r>
              <a:rPr lang="en-US" dirty="0"/>
              <a:t>(only redistribution over queues)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Fair Scheduler</a:t>
            </a:r>
          </a:p>
          <a:p>
            <a:pPr lvl="1"/>
            <a:r>
              <a:rPr lang="en-US" dirty="0"/>
              <a:t>All applications get same resources over time</a:t>
            </a:r>
          </a:p>
          <a:p>
            <a:pPr lvl="1"/>
            <a:r>
              <a:rPr lang="en-US" dirty="0"/>
              <a:t>Fairness decisions on memory requirements,</a:t>
            </a:r>
            <a:br>
              <a:rPr lang="en-US" dirty="0"/>
            </a:br>
            <a:r>
              <a:rPr lang="en-US" dirty="0"/>
              <a:t>but dominant resource fairness possible too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38797" y="2717610"/>
            <a:ext cx="569542" cy="386027"/>
            <a:chOff x="5586421" y="3056661"/>
            <a:chExt cx="288193" cy="236705"/>
          </a:xfrm>
        </p:grpSpPr>
        <p:sp>
          <p:nvSpPr>
            <p:cNvPr id="19" name="Rectangle 1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38642" y="3734979"/>
            <a:ext cx="569542" cy="386027"/>
            <a:chOff x="5586421" y="3056661"/>
            <a:chExt cx="288193" cy="236705"/>
          </a:xfrm>
        </p:grpSpPr>
        <p:sp>
          <p:nvSpPr>
            <p:cNvPr id="15" name="Rectangle 14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6957791" y="2845971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50694" y="4001940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0"/>
          </p:cNvCxnSpPr>
          <p:nvPr/>
        </p:nvCxnSpPr>
        <p:spPr>
          <a:xfrm>
            <a:off x="8008339" y="2910624"/>
            <a:ext cx="259416" cy="3380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0"/>
          </p:cNvCxnSpPr>
          <p:nvPr/>
        </p:nvCxnSpPr>
        <p:spPr>
          <a:xfrm flipV="1">
            <a:off x="8008184" y="3926895"/>
            <a:ext cx="258425" cy="1098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09560" y="3194254"/>
            <a:ext cx="569542" cy="386027"/>
            <a:chOff x="5586421" y="3056661"/>
            <a:chExt cx="288193" cy="236705"/>
          </a:xfrm>
        </p:grpSpPr>
        <p:sp>
          <p:nvSpPr>
            <p:cNvPr id="24" name="Rectangle 2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5522474" y="3387266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0"/>
            <a:endCxn id="22" idx="2"/>
          </p:cNvCxnSpPr>
          <p:nvPr/>
        </p:nvCxnSpPr>
        <p:spPr>
          <a:xfrm flipV="1">
            <a:off x="6579102" y="2910624"/>
            <a:ext cx="859695" cy="476644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40130" y="2964280"/>
            <a:ext cx="7694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84568" y="2432692"/>
            <a:ext cx="13388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50715" y="3638036"/>
            <a:ext cx="12371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</a:t>
            </a:r>
          </a:p>
        </p:txBody>
      </p:sp>
      <p:cxnSp>
        <p:nvCxnSpPr>
          <p:cNvPr id="46" name="Straight Arrow Connector 45"/>
          <p:cNvCxnSpPr>
            <a:stCxn id="24" idx="0"/>
            <a:endCxn id="18" idx="2"/>
          </p:cNvCxnSpPr>
          <p:nvPr/>
        </p:nvCxnSpPr>
        <p:spPr>
          <a:xfrm>
            <a:off x="6579102" y="3387268"/>
            <a:ext cx="859540" cy="540725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Hydra: Federated RM @ Microsoft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Hydra</a:t>
            </a:r>
          </a:p>
          <a:p>
            <a:pPr lvl="1"/>
            <a:r>
              <a:rPr lang="en-US" dirty="0"/>
              <a:t>Federated RM for internal MS big-data cluster</a:t>
            </a:r>
          </a:p>
          <a:p>
            <a:pPr lvl="1"/>
            <a:r>
              <a:rPr lang="en-US" dirty="0"/>
              <a:t>Leverage </a:t>
            </a:r>
            <a:r>
              <a:rPr lang="en-US" b="1" dirty="0">
                <a:solidFill>
                  <a:srgbClr val="7889FB"/>
                </a:solidFill>
              </a:rPr>
              <a:t>sub-clusters w/ </a:t>
            </a:r>
            <a:r>
              <a:rPr lang="en-US" b="1" dirty="0">
                <a:solidFill>
                  <a:schemeClr val="accent1"/>
                </a:solidFill>
              </a:rPr>
              <a:t>YARN</a:t>
            </a:r>
            <a:r>
              <a:rPr lang="en-US" b="1" dirty="0">
                <a:solidFill>
                  <a:srgbClr val="7889FB"/>
                </a:solidFill>
              </a:rPr>
              <a:t> RM + router</a:t>
            </a:r>
          </a:p>
          <a:p>
            <a:pPr lvl="1"/>
            <a:r>
              <a:rPr lang="en-US" dirty="0"/>
              <a:t>AM-RM proxy (comm. across sub clusters)</a:t>
            </a:r>
          </a:p>
          <a:p>
            <a:pPr lvl="1"/>
            <a:r>
              <a:rPr lang="en-US" dirty="0"/>
              <a:t>Global policy generator + state store for runtime adaptation</a:t>
            </a:r>
          </a:p>
          <a:p>
            <a:pPr lvl="1"/>
            <a:endParaRPr lang="en-US" dirty="0"/>
          </a:p>
          <a:p>
            <a:r>
              <a:rPr lang="en-US" dirty="0"/>
              <a:t>Deployment Statistics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44" y="1385256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35559" y="1248896"/>
            <a:ext cx="22631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Curino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Hydra: a federated resource manager for data-center scale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7" y="3901874"/>
            <a:ext cx="4746243" cy="1990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2945" y="3786465"/>
            <a:ext cx="2586182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&gt;250K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servers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&gt;500K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daily jobs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 ZB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processed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tasks scheduled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(~2G tasks daily)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&gt;70K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QPS (scheduling)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~60%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CPU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5925" y="2153507"/>
            <a:ext cx="30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https://www.youtube.com/watch?v=k_X13YamZXY&amp;feature=emb_logo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946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3536" r="5303"/>
          <a:stretch/>
        </p:blipFill>
        <p:spPr>
          <a:xfrm>
            <a:off x="4027055" y="3158835"/>
            <a:ext cx="5061526" cy="2460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Container Orchestration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Kubernetes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r>
              <a:rPr lang="en-US" dirty="0"/>
              <a:t> system for automating, deployment,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management of containerized applications</a:t>
            </a:r>
          </a:p>
          <a:p>
            <a:pPr lvl="1"/>
            <a:r>
              <a:rPr lang="en-US" dirty="0"/>
              <a:t>Container: resource isolation and application image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Pod: </a:t>
            </a:r>
            <a:r>
              <a:rPr lang="en-US" dirty="0"/>
              <a:t>1 or more containers</a:t>
            </a:r>
            <a:br>
              <a:rPr lang="en-US" dirty="0"/>
            </a:br>
            <a:r>
              <a:rPr lang="en-US" dirty="0"/>
              <a:t>w/ individual IP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Kubelet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node manager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Controller:</a:t>
            </a:r>
            <a:r>
              <a:rPr lang="en-US" dirty="0"/>
              <a:t> app master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Server </a:t>
            </a:r>
            <a:r>
              <a:rPr lang="en-US" dirty="0"/>
              <a:t>+ </a:t>
            </a:r>
            <a:r>
              <a:rPr lang="en-US" b="1" dirty="0">
                <a:solidFill>
                  <a:schemeClr val="accent1"/>
                </a:solidFill>
              </a:rPr>
              <a:t>Scheduler</a:t>
            </a:r>
          </a:p>
          <a:p>
            <a:pPr lvl="1"/>
            <a:r>
              <a:rPr lang="en-US" dirty="0"/>
              <a:t>Namespaces, quotas, </a:t>
            </a:r>
            <a:br>
              <a:rPr lang="en-US" dirty="0"/>
            </a:br>
            <a:r>
              <a:rPr lang="en-US" dirty="0"/>
              <a:t>access control, auth.,</a:t>
            </a:r>
            <a:br>
              <a:rPr lang="en-US" dirty="0"/>
            </a:br>
            <a:r>
              <a:rPr lang="en-US" dirty="0"/>
              <a:t>logging &amp; monitoring</a:t>
            </a:r>
          </a:p>
          <a:p>
            <a:pPr lvl="1"/>
            <a:r>
              <a:rPr lang="en-US" dirty="0"/>
              <a:t>Wide variety of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9644" y="1585462"/>
            <a:ext cx="24843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machine- to application-oriented scheduling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793" y="676575"/>
            <a:ext cx="755218" cy="755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9850" y="5490976"/>
            <a:ext cx="31311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https://kubernetes.io/docs/concepts/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overview/components/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8367" y="4883085"/>
            <a:ext cx="8107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Store</a:t>
            </a:r>
          </a:p>
        </p:txBody>
      </p:sp>
    </p:spTree>
    <p:extLst>
      <p:ext uri="{BB962C8B-B14F-4D97-AF65-F5344CB8AC3E}">
        <p14:creationId xmlns:p14="http://schemas.microsoft.com/office/powerpoint/2010/main" val="29800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Container Orchestration,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Pod Scheduling (Placement)</a:t>
            </a:r>
          </a:p>
          <a:p>
            <a:pPr lvl="1"/>
            <a:r>
              <a:rPr lang="en-US" dirty="0"/>
              <a:t>Default scheduler: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kube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-scheduler</a:t>
            </a:r>
            <a:r>
              <a:rPr lang="en-US" dirty="0"/>
              <a:t>, custom schedulers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Filtering: </a:t>
            </a:r>
            <a:r>
              <a:rPr lang="en-US" dirty="0"/>
              <a:t>finding feasible nodes for pod </a:t>
            </a:r>
            <a:br>
              <a:rPr lang="en-US" dirty="0"/>
            </a:br>
            <a:r>
              <a:rPr lang="en-US" dirty="0"/>
              <a:t>(resources, free ports, node selector, requested volumes, mem/disk pressure)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Scoring:</a:t>
            </a:r>
            <a:r>
              <a:rPr lang="en-US" dirty="0"/>
              <a:t> score feasible nodes </a:t>
            </a:r>
            <a:r>
              <a:rPr lang="en-US" dirty="0">
                <a:sym typeface="Wingdings" panose="05000000000000000000" pitchFamily="2" charset="2"/>
              </a:rPr>
              <a:t> select highest score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(spread priority, inter-pod affinity, requested priority, image locality)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Tuning: # scored nodes:  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max(50,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percentageOfNodesToScore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[1,100])</a:t>
            </a:r>
            <a:b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(sample taken round robin across zones)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Binding:</a:t>
            </a:r>
            <a:r>
              <a:rPr lang="en-US" dirty="0">
                <a:sym typeface="Wingdings" panose="05000000000000000000" pitchFamily="2" charset="2"/>
              </a:rPr>
              <a:t> scheduler notifies API server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2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Container Stack </a:t>
            </a:r>
          </a:p>
          <a:p>
            <a:pPr lvl="1"/>
            <a:r>
              <a:rPr lang="en-US" dirty="0"/>
              <a:t>Docker as stack of development and runtime services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containerd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high-level daemon for image management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runc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low-level container runtime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143000" lvl="3">
              <a:buClr>
                <a:srgbClr val="F70146"/>
              </a:buClr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r>
              <a:rPr lang="en-US" dirty="0"/>
              <a:t>Kubernetes deprecated Docker </a:t>
            </a:r>
            <a:r>
              <a:rPr lang="en-US" b="0" dirty="0"/>
              <a:t>(as of 12/2020)</a:t>
            </a:r>
          </a:p>
          <a:p>
            <a:pPr lvl="1"/>
            <a:r>
              <a:rPr lang="en-US" dirty="0"/>
              <a:t>Container Runtime Interface (CRI)</a:t>
            </a:r>
          </a:p>
          <a:p>
            <a:pPr lvl="1"/>
            <a:r>
              <a:rPr lang="en-US" dirty="0"/>
              <a:t>Integrate other runtimes: cri-</a:t>
            </a:r>
            <a:r>
              <a:rPr lang="en-US" dirty="0" err="1"/>
              <a:t>containerd</a:t>
            </a:r>
            <a:r>
              <a:rPr lang="en-US" dirty="0"/>
              <a:t>, cri-o (Open Container Initiative)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23" y="2906954"/>
            <a:ext cx="7839401" cy="888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39" y="3861857"/>
            <a:ext cx="7864801" cy="83812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3184436" y="359773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36469" y="5043339"/>
            <a:ext cx="22343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https://kubernetes.io/blog/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2016/12/container-runtime-interface-cri-in-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kubernetes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1884" y="1354576"/>
            <a:ext cx="2210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https://www.inovex.de/blog/containers-docker-containerd-nabla-kata-firecracker/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7400" y="2401689"/>
            <a:ext cx="124434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www.inovex.de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740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Key Primitives</a:t>
            </a:r>
          </a:p>
          <a:p>
            <a:pPr lvl="1"/>
            <a:r>
              <a:rPr lang="en-US" dirty="0"/>
              <a:t>Platform-dependent resource isolation primitives </a:t>
            </a:r>
            <a:r>
              <a:rPr lang="en-US" dirty="0">
                <a:sym typeface="Wingdings" panose="05000000000000000000" pitchFamily="2" charset="2"/>
              </a:rPr>
              <a:t> container runtime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namespaces:</a:t>
            </a:r>
            <a:r>
              <a:rPr lang="en-US" dirty="0"/>
              <a:t> restricting visibility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</a:t>
            </a:r>
            <a:r>
              <a:rPr lang="en-US" b="1" dirty="0" err="1">
                <a:solidFill>
                  <a:schemeClr val="accent1"/>
                </a:solidFill>
              </a:rPr>
              <a:t>cgroups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restricting usage</a:t>
            </a:r>
          </a:p>
          <a:p>
            <a:pPr lvl="1"/>
            <a:endParaRPr lang="en-US" dirty="0"/>
          </a:p>
          <a:p>
            <a:r>
              <a:rPr lang="en-US" dirty="0" err="1"/>
              <a:t>Cgroups</a:t>
            </a:r>
            <a:r>
              <a:rPr lang="en-US" dirty="0"/>
              <a:t> (Control Groups)</a:t>
            </a:r>
          </a:p>
          <a:p>
            <a:pPr lvl="1"/>
            <a:r>
              <a:rPr lang="en-US" dirty="0"/>
              <a:t>Developed by Google engineers </a:t>
            </a:r>
            <a:r>
              <a:rPr lang="en-US" dirty="0">
                <a:sym typeface="Wingdings" panose="05000000000000000000" pitchFamily="2" charset="2"/>
              </a:rPr>
              <a:t> Kernel 2.6.24 (2008)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Resource metering and limiting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(memory, CPU, block I/O, network)</a:t>
            </a:r>
          </a:p>
          <a:p>
            <a:pPr lvl="1"/>
            <a:r>
              <a:rPr lang="en-US" dirty="0"/>
              <a:t>Each subsystem has a hierarchy (tree)  </a:t>
            </a:r>
            <a:br>
              <a:rPr lang="en-US" dirty="0"/>
            </a:br>
            <a:r>
              <a:rPr lang="en-US" dirty="0"/>
              <a:t>with each node = group of processes</a:t>
            </a:r>
          </a:p>
          <a:p>
            <a:pPr lvl="1"/>
            <a:r>
              <a:rPr lang="en-US" dirty="0"/>
              <a:t>Soft and hard limits on groups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 hard limit </a:t>
            </a:r>
            <a:r>
              <a:rPr lang="en-US" dirty="0">
                <a:sym typeface="Wingdings" panose="05000000000000000000" pitchFamily="2" charset="2"/>
              </a:rPr>
              <a:t> triggers OOM killer (physical, kernel, total)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set weights (time slices)/no limits, </a:t>
            </a:r>
            <a:r>
              <a:rPr lang="en-US" dirty="0" err="1">
                <a:sym typeface="Wingdings" panose="05000000000000000000" pitchFamily="2" charset="2"/>
              </a:rPr>
              <a:t>cpuset</a:t>
            </a:r>
            <a:r>
              <a:rPr lang="en-US" dirty="0">
                <a:sym typeface="Wingdings" panose="05000000000000000000" pitchFamily="2" charset="2"/>
              </a:rPr>
              <a:t> to pin groups to CPUs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769062" y="2112692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2750" y="2059707"/>
            <a:ext cx="2257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 Containers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basis of Docker)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587" y="3801684"/>
            <a:ext cx="7343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76385" y="3708157"/>
            <a:ext cx="29833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Jérôme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Petazzoni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name-spaces and beyond: What are containers made from?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DockerConEU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2015.]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7236" y="4470907"/>
            <a:ext cx="340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https://www.youtube.com/watch?v=sK5i-N34im8&amp;feature=youtu.be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1358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Isolation,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302143" cy="4941101"/>
          </a:xfrm>
        </p:spPr>
        <p:txBody>
          <a:bodyPr/>
          <a:lstStyle/>
          <a:p>
            <a:r>
              <a:rPr lang="en-US" dirty="0"/>
              <a:t>Example YARN</a:t>
            </a:r>
          </a:p>
          <a:p>
            <a:pPr lvl="1"/>
            <a:r>
              <a:rPr lang="en-US" dirty="0"/>
              <a:t>Set max CPU time per node manager</a:t>
            </a:r>
          </a:p>
          <a:p>
            <a:pPr lvl="1"/>
            <a:r>
              <a:rPr lang="en-US" dirty="0"/>
              <a:t>Container weights: cores/total cores</a:t>
            </a:r>
          </a:p>
          <a:p>
            <a:pPr lvl="1"/>
            <a:r>
              <a:rPr lang="en-US" dirty="0"/>
              <a:t>OOM killer if mem w/ overhead exceeded</a:t>
            </a:r>
          </a:p>
          <a:p>
            <a:pPr lvl="1"/>
            <a:endParaRPr lang="en-US" sz="1200" dirty="0"/>
          </a:p>
          <a:p>
            <a:r>
              <a:rPr lang="en-US" dirty="0"/>
              <a:t>Lesson Learned</a:t>
            </a:r>
          </a:p>
          <a:p>
            <a:pPr lvl="1"/>
            <a:r>
              <a:rPr lang="en-US" dirty="0"/>
              <a:t>“The </a:t>
            </a:r>
            <a:r>
              <a:rPr lang="en-US" dirty="0">
                <a:solidFill>
                  <a:schemeClr val="accent1"/>
                </a:solidFill>
              </a:rPr>
              <a:t>resource isolation provided by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containers has enabled Google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drive utilization significantly higher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than industry norms</a:t>
            </a:r>
            <a:r>
              <a:rPr lang="en-US" dirty="0"/>
              <a:t>. [..] Borg uses </a:t>
            </a:r>
            <a:br>
              <a:rPr lang="en-US" dirty="0"/>
            </a:br>
            <a:r>
              <a:rPr lang="en-US" dirty="0"/>
              <a:t>containers to co-locate batch jobs </a:t>
            </a:r>
            <a:br>
              <a:rPr lang="en-US" dirty="0"/>
            </a:br>
            <a:r>
              <a:rPr lang="en-US" dirty="0"/>
              <a:t>with latency-sensitive, user-facing </a:t>
            </a:r>
            <a:br>
              <a:rPr lang="en-US" dirty="0"/>
            </a:br>
            <a:r>
              <a:rPr lang="en-US" dirty="0"/>
              <a:t>jobs on the same physical machines. ”</a:t>
            </a:r>
          </a:p>
          <a:p>
            <a:pPr lvl="1"/>
            <a:r>
              <a:rPr lang="en-US" dirty="0"/>
              <a:t>“The isolation is not perfect, though: </a:t>
            </a:r>
            <a:r>
              <a:rPr lang="en-US" dirty="0">
                <a:solidFill>
                  <a:schemeClr val="accent1"/>
                </a:solidFill>
              </a:rPr>
              <a:t>containers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cannot prevent interference in resources that the operating-system kernel doesn’t manage</a:t>
            </a:r>
            <a:r>
              <a:rPr lang="en-US" dirty="0"/>
              <a:t>, such as level 3 processor caches and memory bandwidth […]”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93" y="4637870"/>
            <a:ext cx="4837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703" y="384236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4" y="3038524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976231" y="4568439"/>
            <a:ext cx="230909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Burns et al.: Borg, Omega, and Kubernetes.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Queue 14(1): 10 (2016)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4374" y="2979293"/>
            <a:ext cx="28309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[Abhishek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Verma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Large-scale cluster management at Google with Borg.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4496" y="3802024"/>
            <a:ext cx="28447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Malte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Schwarzkopf et al.: Omega: flexible, scalable schedulers for large compute clusters.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1673" y="1249984"/>
            <a:ext cx="378296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&lt;property&gt; 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&lt;name&gt;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yarn.nodemanager.resource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percentage-physical-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cpu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-limit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&lt;name&gt;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&lt;value&gt;60&lt;/value&gt;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&lt;/property&gt;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7218" y="2114976"/>
            <a:ext cx="21176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strict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/soft)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1097" y="677017"/>
            <a:ext cx="299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https://developer.ibm.com/hadoop/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2017/06/30/deep-dive-yarn-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213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4926" y="5372100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923" y="471491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4926" y="3790100"/>
            <a:ext cx="6505574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4924" y="3124041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926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7251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413" y="3052183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1410" y="4645191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53" y="3407435"/>
            <a:ext cx="11496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06" y="5121210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32123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Given computation </a:t>
            </a:r>
            <a:r>
              <a:rPr lang="en-US" b="1" dirty="0">
                <a:solidFill>
                  <a:srgbClr val="7889FB"/>
                </a:solidFill>
              </a:rPr>
              <a:t>job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set of resources</a:t>
            </a:r>
            <a:r>
              <a:rPr lang="en-US" dirty="0"/>
              <a:t> (servers, threads)</a:t>
            </a:r>
          </a:p>
          <a:p>
            <a:pPr lvl="1"/>
            <a:r>
              <a:rPr lang="en-US" dirty="0"/>
              <a:t>Distribute job in pieces across resources </a:t>
            </a:r>
          </a:p>
          <a:p>
            <a:pPr lvl="1"/>
            <a:endParaRPr lang="en-US" dirty="0"/>
          </a:p>
          <a:p>
            <a:r>
              <a:rPr lang="en-US" dirty="0"/>
              <a:t>#1 Job-Task Partitioning </a:t>
            </a:r>
          </a:p>
          <a:p>
            <a:pPr lvl="1"/>
            <a:r>
              <a:rPr lang="en-US" dirty="0"/>
              <a:t>Split job into sequence of N tasks </a:t>
            </a:r>
          </a:p>
          <a:p>
            <a:pPr lvl="1"/>
            <a:endParaRPr lang="en-US" dirty="0"/>
          </a:p>
          <a:p>
            <a:r>
              <a:rPr lang="en-US" dirty="0"/>
              <a:t>#2 Task Placement / Execution</a:t>
            </a:r>
          </a:p>
          <a:p>
            <a:pPr lvl="1"/>
            <a:r>
              <a:rPr lang="en-US" dirty="0"/>
              <a:t>Assign tasks to K resources for execution</a:t>
            </a:r>
          </a:p>
          <a:p>
            <a:pPr lvl="1"/>
            <a:endParaRPr lang="en-US" dirty="0"/>
          </a:p>
          <a:p>
            <a:r>
              <a:rPr lang="en-US" dirty="0"/>
              <a:t>Goal: Min Job Completion Time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Max runtime per resource</a:t>
            </a:r>
            <a:br>
              <a:rPr lang="en-US" dirty="0"/>
            </a:br>
            <a:r>
              <a:rPr lang="en-US" dirty="0"/>
              <a:t>determines job completion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750350" y="3242821"/>
            <a:ext cx="2818719" cy="1102936"/>
            <a:chOff x="5750350" y="3242821"/>
            <a:chExt cx="2818719" cy="1102936"/>
          </a:xfrm>
        </p:grpSpPr>
        <p:sp>
          <p:nvSpPr>
            <p:cNvPr id="15" name="Rectangle 14"/>
            <p:cNvSpPr/>
            <p:nvPr/>
          </p:nvSpPr>
          <p:spPr>
            <a:xfrm>
              <a:off x="5750350" y="3804908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cxnSp>
          <p:nvCxnSpPr>
            <p:cNvPr id="16" name="Straight Arrow Connector 15"/>
            <p:cNvCxnSpPr>
              <a:stCxn id="8" idx="2"/>
            </p:cNvCxnSpPr>
            <p:nvPr/>
          </p:nvCxnSpPr>
          <p:spPr>
            <a:xfrm>
              <a:off x="5858760" y="3242821"/>
              <a:ext cx="419493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230462" y="3804908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cxnSp>
          <p:nvCxnSpPr>
            <p:cNvPr id="20" name="Straight Arrow Connector 19"/>
            <p:cNvCxnSpPr>
              <a:stCxn id="9" idx="2"/>
              <a:endCxn id="15" idx="0"/>
            </p:cNvCxnSpPr>
            <p:nvPr/>
          </p:nvCxnSpPr>
          <p:spPr>
            <a:xfrm>
              <a:off x="6378807" y="3242821"/>
              <a:ext cx="40847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2"/>
            </p:cNvCxnSpPr>
            <p:nvPr/>
          </p:nvCxnSpPr>
          <p:spPr>
            <a:xfrm flipH="1">
              <a:off x="6572054" y="3242821"/>
              <a:ext cx="326800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1" idx="2"/>
            </p:cNvCxnSpPr>
            <p:nvPr/>
          </p:nvCxnSpPr>
          <p:spPr>
            <a:xfrm>
              <a:off x="7418901" y="3242821"/>
              <a:ext cx="355076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2"/>
            </p:cNvCxnSpPr>
            <p:nvPr/>
          </p:nvCxnSpPr>
          <p:spPr>
            <a:xfrm flipH="1">
              <a:off x="6735454" y="3242821"/>
              <a:ext cx="1195734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3" idx="2"/>
            </p:cNvCxnSpPr>
            <p:nvPr/>
          </p:nvCxnSpPr>
          <p:spPr>
            <a:xfrm flipH="1">
              <a:off x="8031543" y="3242821"/>
              <a:ext cx="419692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439266" y="2384981"/>
            <a:ext cx="3421930" cy="961534"/>
            <a:chOff x="5439266" y="2384981"/>
            <a:chExt cx="3421930" cy="961534"/>
          </a:xfrm>
        </p:grpSpPr>
        <p:sp>
          <p:nvSpPr>
            <p:cNvPr id="8" name="Rectangle 7"/>
            <p:cNvSpPr/>
            <p:nvPr/>
          </p:nvSpPr>
          <p:spPr>
            <a:xfrm>
              <a:off x="5656083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76130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96177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16224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28511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48558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39266" y="2780907"/>
              <a:ext cx="3421930" cy="565608"/>
            </a:xfrm>
            <a:prstGeom prst="roundRect">
              <a:avLst/>
            </a:prstGeom>
            <a:noFill/>
            <a:ln w="19050">
              <a:solidFill>
                <a:srgbClr val="7889FB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56083" y="2384981"/>
              <a:ext cx="17628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Job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39268" y="4903510"/>
            <a:ext cx="3129801" cy="1426481"/>
            <a:chOff x="5439268" y="4903510"/>
            <a:chExt cx="3129801" cy="1426481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78254" y="5733066"/>
              <a:ext cx="22908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392949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1872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35078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6085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94519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20296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39268" y="4903510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1: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0838" y="5291581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2: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8133864" y="4903510"/>
              <a:ext cx="0" cy="829556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737942" y="5750345"/>
              <a:ext cx="779282" cy="57964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Job done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5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– Partitioning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Partitioning</a:t>
            </a:r>
          </a:p>
          <a:p>
            <a:pPr lvl="1"/>
            <a:r>
              <a:rPr lang="en-US" dirty="0"/>
              <a:t>M = K tasks, task size ceil(N/K)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poor load balance</a:t>
            </a:r>
          </a:p>
          <a:p>
            <a:pPr lvl="1"/>
            <a:endParaRPr lang="en-US" dirty="0"/>
          </a:p>
          <a:p>
            <a:r>
              <a:rPr lang="en-US" dirty="0"/>
              <a:t>Fixed Partitioning</a:t>
            </a:r>
          </a:p>
          <a:p>
            <a:pPr lvl="1"/>
            <a:r>
              <a:rPr lang="en-US" dirty="0"/>
              <a:t>M = N/d tasks, task size d </a:t>
            </a:r>
          </a:p>
          <a:p>
            <a:pPr lvl="1"/>
            <a:r>
              <a:rPr lang="en-US" dirty="0"/>
              <a:t>E.g., # iterations, # tuples to process</a:t>
            </a:r>
          </a:p>
          <a:p>
            <a:pPr lvl="1"/>
            <a:endParaRPr lang="en-US" dirty="0"/>
          </a:p>
          <a:p>
            <a:r>
              <a:rPr lang="en-US" dirty="0"/>
              <a:t>Self-Scheduling</a:t>
            </a:r>
          </a:p>
          <a:p>
            <a:pPr lvl="1"/>
            <a:r>
              <a:rPr lang="en-US" dirty="0"/>
              <a:t>Exponentially decreasing task sizes d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M = log N tasks  (w/ min task size)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good load balance</a:t>
            </a:r>
            <a:r>
              <a:rPr lang="en-US" dirty="0"/>
              <a:t> at end</a:t>
            </a:r>
          </a:p>
          <a:p>
            <a:pPr lvl="1"/>
            <a:r>
              <a:rPr lang="en-US" b="1" dirty="0"/>
              <a:t>Guided self scheduling</a:t>
            </a:r>
          </a:p>
          <a:p>
            <a:pPr lvl="1"/>
            <a:r>
              <a:rPr lang="en-US" b="1" dirty="0"/>
              <a:t>Factoring:</a:t>
            </a:r>
            <a:r>
              <a:rPr lang="en-US" dirty="0"/>
              <a:t> waves of task w/ equal size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8842" y="643900"/>
            <a:ext cx="2809191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Hyper-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Tuning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in 1: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800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,] = lm(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X,y,reg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8842" y="1640856"/>
            <a:ext cx="1873888" cy="2918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8842" y="1980027"/>
            <a:ext cx="2771483" cy="2918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5884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8826" y="2814723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0297" y="2814723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7355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7453" y="3159642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7354" y="3159642"/>
            <a:ext cx="80861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1768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4880" y="3157430"/>
            <a:ext cx="80861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8842" y="4141197"/>
            <a:ext cx="926104" cy="294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4905" y="4482132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5884" y="4482132"/>
            <a:ext cx="1013586" cy="294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28443" y="4141197"/>
            <a:ext cx="51786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871" y="4141197"/>
            <a:ext cx="290172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7016" y="448022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79115" y="414119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2263" y="448022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0413" y="5354424"/>
            <a:ext cx="287517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[Susan Flynn Hummel, Edith Schonberg, Lawrence E. Flynn: Factoring: a practical and robust method for scheduling parallel loops.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360" y="5524108"/>
            <a:ext cx="49859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27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– Placement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Task Queues</a:t>
                </a:r>
              </a:p>
              <a:p>
                <a:pPr lvl="1"/>
                <a:r>
                  <a:rPr lang="en-US" dirty="0"/>
                  <a:t>Sequence of tasks in FIFO queue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Single Task Queue</a:t>
                </a:r>
                <a:br>
                  <a:rPr lang="en-US" dirty="0"/>
                </a:br>
                <a:r>
                  <a:rPr lang="en-US" dirty="0"/>
                  <a:t>(self-balancing, but contention)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Per-Worker Task Queue</a:t>
                </a:r>
                <a:br>
                  <a:rPr lang="en-US" dirty="0"/>
                </a:br>
                <a:r>
                  <a:rPr lang="en-US" dirty="0"/>
                  <a:t>(work separation, and preparation)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Work Stealing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 </a:t>
                </a:r>
                <a:r>
                  <a:rPr lang="en-US" b="1" dirty="0">
                    <a:solidFill>
                      <a:schemeClr val="accent1"/>
                    </a:solidFill>
                  </a:rPr>
                  <a:t>empty worker queue</a:t>
                </a:r>
                <a:r>
                  <a:rPr lang="en-US" dirty="0"/>
                  <a:t>, probe other queues and </a:t>
                </a:r>
                <a:r>
                  <a:rPr lang="en-US" b="1" dirty="0">
                    <a:solidFill>
                      <a:srgbClr val="7889FB"/>
                    </a:solidFill>
                  </a:rPr>
                  <a:t>“steal”</a:t>
                </a:r>
                <a:r>
                  <a:rPr lang="en-US" dirty="0"/>
                  <a:t> tasks</a:t>
                </a:r>
              </a:p>
              <a:p>
                <a:pPr lvl="1"/>
                <a:r>
                  <a:rPr lang="en-US" dirty="0"/>
                  <a:t>More common in multi-threading, difficult in distributed systems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Excursus: Power of 2 Choices</a:t>
                </a:r>
              </a:p>
              <a:p>
                <a:pPr lvl="1"/>
                <a:r>
                  <a:rPr lang="en-US" dirty="0"/>
                  <a:t>Choose d bins at random, task in least full bin</a:t>
                </a:r>
              </a:p>
              <a:p>
                <a:pPr lvl="1"/>
                <a:r>
                  <a:rPr lang="en-US"/>
                  <a:t>Reduce </a:t>
                </a:r>
                <a:r>
                  <a:rPr lang="en-US" dirty="0"/>
                  <a:t>max load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335463" y="1399890"/>
            <a:ext cx="1282099" cy="1986021"/>
            <a:chOff x="5335463" y="1399890"/>
            <a:chExt cx="1282099" cy="1986021"/>
          </a:xfrm>
        </p:grpSpPr>
        <p:sp>
          <p:nvSpPr>
            <p:cNvPr id="5" name="Rectangle 4"/>
            <p:cNvSpPr/>
            <p:nvPr/>
          </p:nvSpPr>
          <p:spPr>
            <a:xfrm>
              <a:off x="5335463" y="2277768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2058" y="227776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42960" y="3016579"/>
              <a:ext cx="86726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“Airport”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5400000">
              <a:off x="5691821" y="1491647"/>
              <a:ext cx="569542" cy="386027"/>
              <a:chOff x="5586421" y="3056661"/>
              <a:chExt cx="288193" cy="236705"/>
            </a:xfrm>
          </p:grpSpPr>
          <p:sp>
            <p:nvSpPr>
              <p:cNvPr id="12" name="Rectangle 11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6" name="Straight Arrow Connector 15"/>
            <p:cNvCxnSpPr>
              <a:stCxn id="12" idx="0"/>
              <a:endCxn id="5" idx="0"/>
            </p:cNvCxnSpPr>
            <p:nvPr/>
          </p:nvCxnSpPr>
          <p:spPr>
            <a:xfrm flipH="1">
              <a:off x="5618215" y="1969431"/>
              <a:ext cx="358377" cy="308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0"/>
              <a:endCxn id="6" idx="0"/>
            </p:cNvCxnSpPr>
            <p:nvPr/>
          </p:nvCxnSpPr>
          <p:spPr>
            <a:xfrm>
              <a:off x="5976592" y="1969431"/>
              <a:ext cx="358218" cy="3083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312131" y="1401461"/>
            <a:ext cx="1536414" cy="1986021"/>
            <a:chOff x="7312131" y="1401461"/>
            <a:chExt cx="1536414" cy="1986021"/>
          </a:xfrm>
        </p:grpSpPr>
        <p:sp>
          <p:nvSpPr>
            <p:cNvPr id="7" name="Rectangle 6"/>
            <p:cNvSpPr/>
            <p:nvPr/>
          </p:nvSpPr>
          <p:spPr>
            <a:xfrm>
              <a:off x="7458065" y="227933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74660" y="2279336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2131" y="3018150"/>
              <a:ext cx="153641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“Super Market”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 rot="5400000">
              <a:off x="7456205" y="1493218"/>
              <a:ext cx="569542" cy="386027"/>
              <a:chOff x="5586421" y="3056661"/>
              <a:chExt cx="288193" cy="236705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5400000">
              <a:off x="8174213" y="1494788"/>
              <a:ext cx="569542" cy="386027"/>
              <a:chOff x="5586421" y="3056661"/>
              <a:chExt cx="288193" cy="236705"/>
            </a:xfrm>
          </p:grpSpPr>
          <p:sp>
            <p:nvSpPr>
              <p:cNvPr id="28" name="Rectangle 27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2" name="Straight Arrow Connector 31"/>
            <p:cNvCxnSpPr>
              <a:stCxn id="23" idx="0"/>
              <a:endCxn id="7" idx="0"/>
            </p:cNvCxnSpPr>
            <p:nvPr/>
          </p:nvCxnSpPr>
          <p:spPr>
            <a:xfrm flipH="1">
              <a:off x="7740817" y="1971002"/>
              <a:ext cx="159" cy="3083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0"/>
              <a:endCxn id="8" idx="0"/>
            </p:cNvCxnSpPr>
            <p:nvPr/>
          </p:nvCxnSpPr>
          <p:spPr>
            <a:xfrm flipH="1">
              <a:off x="8457412" y="1972572"/>
              <a:ext cx="1572" cy="3067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938934" y="5194172"/>
            <a:ext cx="23755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Mitzenmacher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Power of Two Choices in Randomized Load Balancing,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 UC Berkeley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16" y="535822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697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Task Scheduling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Schedule job DAGs in stages (shuffle barriers)</a:t>
            </a:r>
          </a:p>
          <a:p>
            <a:pPr lvl="1"/>
            <a:r>
              <a:rPr lang="en-US" dirty="0"/>
              <a:t>Default task scheduler: </a:t>
            </a:r>
            <a:r>
              <a:rPr lang="en-US" b="1" dirty="0">
                <a:solidFill>
                  <a:schemeClr val="accent1"/>
                </a:solidFill>
              </a:rPr>
              <a:t>FIFO</a:t>
            </a:r>
            <a:r>
              <a:rPr lang="en-US" dirty="0"/>
              <a:t>; alternative: </a:t>
            </a:r>
            <a:r>
              <a:rPr lang="en-US" b="1" dirty="0">
                <a:solidFill>
                  <a:schemeClr val="accent1"/>
                </a:solidFill>
              </a:rPr>
              <a:t>FAIR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65"/>
          <a:stretch/>
        </p:blipFill>
        <p:spPr>
          <a:xfrm>
            <a:off x="1102447" y="3734844"/>
            <a:ext cx="7815507" cy="2451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1696" y="1055409"/>
            <a:ext cx="2870704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Example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80GB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en-US" sz="1400" dirty="0">
                <a:latin typeface="Consolas" panose="020B0609020204030204" pitchFamily="49" charset="0"/>
              </a:rPr>
            </a:br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(rows=1e7,cols=1e3)</a:t>
            </a:r>
          </a:p>
          <a:p>
            <a:r>
              <a:rPr lang="en-US" sz="1400" b="1" dirty="0" err="1">
                <a:latin typeface="Consolas" panose="020B0609020204030204" pitchFamily="49" charset="0"/>
              </a:rPr>
              <a:t>parfor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1:4)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(j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1:10000)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print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sum</a:t>
            </a:r>
            <a:r>
              <a:rPr lang="en-US" sz="1400" dirty="0">
                <a:latin typeface="Consolas" panose="020B0609020204030204" pitchFamily="49" charset="0"/>
              </a:rPr>
              <a:t>(X))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#spark job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018" y="4174837"/>
            <a:ext cx="78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1" y="2863564"/>
            <a:ext cx="78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FIFO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46" y="2609931"/>
            <a:ext cx="7815507" cy="845212"/>
          </a:xfrm>
          <a:prstGeom prst="rect">
            <a:avLst/>
          </a:prstGeom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589065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Task Scheduling,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scheduling </a:t>
            </a:r>
            <a:br>
              <a:rPr lang="en-US" dirty="0"/>
            </a:br>
            <a:r>
              <a:rPr lang="en-US" dirty="0"/>
              <a:t>w/ k=32 </a:t>
            </a:r>
            <a:br>
              <a:rPr lang="en-US" dirty="0"/>
            </a:br>
            <a:r>
              <a:rPr lang="en-US" dirty="0"/>
              <a:t>concurrent jobs </a:t>
            </a:r>
            <a:br>
              <a:rPr lang="en-US" dirty="0"/>
            </a:br>
            <a:r>
              <a:rPr lang="en-US" dirty="0"/>
              <a:t>and 200GB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52" y="1263965"/>
            <a:ext cx="5983954" cy="4137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568" y="3052569"/>
            <a:ext cx="1660243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320 cores among 32 concurrent jobs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~10 tasks/job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35" y="5467702"/>
            <a:ext cx="8039640" cy="867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40270" y="5495825"/>
            <a:ext cx="471235" cy="79439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301" y="5664149"/>
            <a:ext cx="7816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Elapsed: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~40min</a:t>
            </a:r>
          </a:p>
        </p:txBody>
      </p:sp>
    </p:spTree>
    <p:extLst>
      <p:ext uri="{BB962C8B-B14F-4D97-AF65-F5344CB8AC3E}">
        <p14:creationId xmlns:p14="http://schemas.microsoft.com/office/powerpoint/2010/main" val="40813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Task Scheduling, cont.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Scheduler </a:t>
            </a:r>
            <a:br>
              <a:rPr lang="en-US" dirty="0"/>
            </a:br>
            <a:r>
              <a:rPr lang="en-US" dirty="0"/>
              <a:t>Configuration</a:t>
            </a:r>
          </a:p>
          <a:p>
            <a:pPr lvl="1"/>
            <a:r>
              <a:rPr lang="en-US" dirty="0"/>
              <a:t>Pools with shares of cluster</a:t>
            </a:r>
          </a:p>
          <a:p>
            <a:pPr lvl="1"/>
            <a:r>
              <a:rPr lang="en-US" dirty="0"/>
              <a:t>Scheduling modes: FAIR, FIFO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weight:</a:t>
            </a:r>
            <a:r>
              <a:rPr lang="en-US" dirty="0"/>
              <a:t> relative to equal share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minShare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min </a:t>
            </a:r>
            <a:r>
              <a:rPr lang="en-US" dirty="0" err="1"/>
              <a:t>numCores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Spark on Kubernetes</a:t>
            </a:r>
          </a:p>
          <a:p>
            <a:pPr lvl="1"/>
            <a:r>
              <a:rPr lang="en-US" dirty="0"/>
              <a:t>Run Spark in shared cluster </a:t>
            </a:r>
            <a:br>
              <a:rPr lang="en-US" dirty="0"/>
            </a:br>
            <a:r>
              <a:rPr lang="en-US" dirty="0"/>
              <a:t>with Docker container apps,</a:t>
            </a:r>
            <a:br>
              <a:rPr lang="en-US" dirty="0"/>
            </a:br>
            <a:r>
              <a:rPr lang="en-US" dirty="0"/>
              <a:t>Distributed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Custom controller, and</a:t>
            </a:r>
            <a:br>
              <a:rPr lang="en-US" dirty="0"/>
            </a:br>
            <a:r>
              <a:rPr lang="en-US" dirty="0"/>
              <a:t>shuffle service (</a:t>
            </a:r>
            <a:r>
              <a:rPr lang="en-US" dirty="0" err="1"/>
              <a:t>dynAlloc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9420" y="1285376"/>
            <a:ext cx="3761115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&lt;allocations&gt;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data_science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FAIR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&lt;weight&gt;1&lt;/weight&gt;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&gt;6&lt;/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indexing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FIFO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&lt;weight&gt;2&lt;/weight&gt;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&gt;8&lt;/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&lt;/allocations&gt;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8020" y="3685670"/>
            <a:ext cx="4626582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k8s://https://&lt;k8s-api&gt;:&lt;k8s-api-port&gt;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--deploy-mode cluster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-Xms40g -Xmn4g"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spark.kubernetes.container.image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sparkimg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5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Dynamic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Configuration for YARN/</a:t>
            </a:r>
            <a:r>
              <a:rPr lang="en-US" dirty="0" err="1"/>
              <a:t>Mesos</a:t>
            </a:r>
            <a:endParaRPr lang="en-US" dirty="0"/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spark.shuffle.service.enabled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  <a:r>
              <a:rPr lang="en-US" dirty="0"/>
              <a:t> (robustness w/ stragglers)</a:t>
            </a:r>
          </a:p>
          <a:p>
            <a:pPr lvl="1"/>
            <a:endParaRPr lang="en-US" dirty="0"/>
          </a:p>
          <a:p>
            <a:r>
              <a:rPr lang="en-US" dirty="0"/>
              <a:t>Executor Addition/Removal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look at task pressure (pending tasks / idle executors)</a:t>
            </a:r>
          </a:p>
          <a:p>
            <a:pPr lvl="1"/>
            <a:r>
              <a:rPr lang="en-US" dirty="0"/>
              <a:t>Increase exponentially (add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8</a:t>
            </a:r>
            <a:r>
              <a:rPr lang="en-US" dirty="0"/>
              <a:t>) if </a:t>
            </a:r>
            <a:br>
              <a:rPr lang="en-US" dirty="0"/>
            </a:br>
            <a:r>
              <a:rPr lang="en-US" dirty="0"/>
              <a:t>pending tasks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spark.dynamicAllocation.schedulerBacklogTimeout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dirty="0"/>
              <a:t>Decrease executors they are idle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spark.dynamicAllocation.executorIdleTimeout</a:t>
            </a:r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2550" y="682974"/>
            <a:ext cx="25754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latest/job-scheduling.html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544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939" y="1630181"/>
            <a:ext cx="3105509" cy="1842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Sparrow Task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Sparrow Overview</a:t>
            </a:r>
          </a:p>
          <a:p>
            <a:pPr lvl="1"/>
            <a:r>
              <a:rPr lang="en-US" dirty="0"/>
              <a:t>Decentralized, randomized task </a:t>
            </a:r>
            <a:br>
              <a:rPr lang="en-US" dirty="0"/>
            </a:br>
            <a:r>
              <a:rPr lang="en-US" dirty="0"/>
              <a:t>scheduling with constraints, fair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Problems: </a:t>
            </a:r>
            <a:r>
              <a:rPr lang="en-US" b="1" dirty="0">
                <a:solidFill>
                  <a:srgbClr val="7889FB"/>
                </a:solidFill>
              </a:rPr>
              <a:t>Low latency</a:t>
            </a:r>
            <a:r>
              <a:rPr lang="en-US" dirty="0"/>
              <a:t>, quality placement, </a:t>
            </a:r>
            <a:br>
              <a:rPr lang="en-US" dirty="0"/>
            </a:br>
            <a:r>
              <a:rPr lang="en-US" dirty="0"/>
              <a:t>fault tolerance, high throughput</a:t>
            </a:r>
          </a:p>
          <a:p>
            <a:pPr lvl="1"/>
            <a:endParaRPr lang="en-US" sz="7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Baselines:</a:t>
            </a:r>
            <a:r>
              <a:rPr lang="en-US" dirty="0"/>
              <a:t> Random, Per-task (power of two choices)</a:t>
            </a:r>
          </a:p>
          <a:p>
            <a:pPr lvl="1"/>
            <a:r>
              <a:rPr lang="en-US" dirty="0"/>
              <a:t>New Techniques: </a:t>
            </a:r>
            <a:r>
              <a:rPr lang="en-US" b="1" dirty="0">
                <a:solidFill>
                  <a:srgbClr val="7889FB"/>
                </a:solidFill>
              </a:rPr>
              <a:t>Batch Scheduling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Late Binding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023" y="4677170"/>
            <a:ext cx="3892160" cy="186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84" y="4677170"/>
            <a:ext cx="3803953" cy="186681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473156" y="5341141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9843" y="4252820"/>
            <a:ext cx="33039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Baseline: Per-task sampling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1924" y="4249944"/>
            <a:ext cx="33039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Batch sampling w/ late binding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703" y="7679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152595" y="712541"/>
            <a:ext cx="31469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Ousterhout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Wendell,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Sparrow: distributed, low latency scheduling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539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Elasticity in </a:t>
            </a:r>
            <a:r>
              <a:rPr lang="en-US" dirty="0" err="1"/>
              <a:t>SystemML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dirty="0"/>
              <a:t>Basic Ideas</a:t>
            </a: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Optimize ML program resource configurations via </a:t>
            </a:r>
            <a:r>
              <a:rPr lang="en-US" b="1" dirty="0">
                <a:solidFill>
                  <a:srgbClr val="7889FB"/>
                </a:solidFill>
              </a:rPr>
              <a:t>online what-if analysis </a:t>
            </a:r>
            <a:endParaRPr lang="en-US" dirty="0">
              <a:solidFill>
                <a:srgbClr val="7889FB"/>
              </a:solidFill>
            </a:endParaRP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Generating and </a:t>
            </a:r>
            <a:r>
              <a:rPr lang="en-US" b="1" dirty="0">
                <a:solidFill>
                  <a:schemeClr val="accent1"/>
                </a:solidFill>
              </a:rPr>
              <a:t>costing runtime plans </a:t>
            </a:r>
            <a:r>
              <a:rPr lang="en-US" dirty="0">
                <a:solidFill>
                  <a:schemeClr val="tx1"/>
                </a:solidFill>
              </a:rPr>
              <a:t>for local/MR</a:t>
            </a: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</a:rPr>
              <a:t>Program-aware </a:t>
            </a:r>
            <a:r>
              <a:rPr lang="en-US" dirty="0"/>
              <a:t>grid enumeration, pruning, and re-optimization techniques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042" y="2853438"/>
            <a:ext cx="6439662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753" y="2858653"/>
            <a:ext cx="6974586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753" y="2858653"/>
            <a:ext cx="6974586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0754" y="2858652"/>
            <a:ext cx="741692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0754" y="2858652"/>
            <a:ext cx="741692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395" y="78881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380922" y="635467"/>
            <a:ext cx="19239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Huang et al.: Resource Elasticity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91" y="2743201"/>
            <a:ext cx="18657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runtime w/o unnecessary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over-allocation</a:t>
            </a:r>
          </a:p>
        </p:txBody>
      </p:sp>
    </p:spTree>
    <p:extLst>
      <p:ext uri="{BB962C8B-B14F-4D97-AF65-F5344CB8AC3E}">
        <p14:creationId xmlns:p14="http://schemas.microsoft.com/office/powerpoint/2010/main" val="17015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 (</a:t>
            </a:r>
            <a:r>
              <a:rPr lang="en-US" dirty="0" err="1"/>
              <a:t>FaaS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n-US" dirty="0" err="1"/>
              <a:t>Serverless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7" y="2225988"/>
            <a:ext cx="720725" cy="48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75" y="2302361"/>
            <a:ext cx="797230" cy="630270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1945428" y="3073940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44" y="3006245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13276" y="3405963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16" idx="3"/>
            <a:endCxn id="22" idx="1"/>
          </p:cNvCxnSpPr>
          <p:nvPr/>
        </p:nvCxnSpPr>
        <p:spPr>
          <a:xfrm>
            <a:off x="6278288" y="3466898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8" y="3151763"/>
            <a:ext cx="797230" cy="630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0002" y="2857090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47" idx="3"/>
          </p:cNvCxnSpPr>
          <p:nvPr/>
        </p:nvCxnSpPr>
        <p:spPr>
          <a:xfrm flipH="1">
            <a:off x="4513276" y="3518171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464178" y="3146654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2271" y="3725691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411" y="4780881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expensiveStatelessComputation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651" y="2949532"/>
            <a:ext cx="809625" cy="114300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806736" y="3407639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>
            <a:off x="2806736" y="3519847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936" y="897834"/>
            <a:ext cx="47601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652742" y="839149"/>
            <a:ext cx="27039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43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Holidays</a:t>
            </a:r>
            <a:r>
              <a:rPr lang="en-US" dirty="0">
                <a:solidFill>
                  <a:schemeClr val="tx1"/>
                </a:solidFill>
              </a:rPr>
              <a:t> (and programming projects/exercises)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Distributed Data Storage </a:t>
            </a:r>
            <a:r>
              <a:rPr lang="en-US" dirty="0">
                <a:solidFill>
                  <a:schemeClr val="tx1"/>
                </a:solidFill>
              </a:rPr>
              <a:t>[Jan 07]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Distributed, Data-Parallel Computation </a:t>
            </a:r>
            <a:r>
              <a:rPr lang="en-US" dirty="0">
                <a:solidFill>
                  <a:schemeClr val="tx1"/>
                </a:solidFill>
              </a:rPr>
              <a:t>[Jan 14]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Distributed Stream Processing </a:t>
            </a:r>
            <a:r>
              <a:rPr lang="en-US" dirty="0">
                <a:solidFill>
                  <a:schemeClr val="tx1"/>
                </a:solidFill>
              </a:rPr>
              <a:t>[Jan 21]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Distributed Machine Learning Systems</a:t>
            </a:r>
            <a:r>
              <a:rPr lang="en-US" dirty="0">
                <a:solidFill>
                  <a:schemeClr val="tx1"/>
                </a:solidFill>
              </a:rPr>
              <a:t> [Jan 28]</a:t>
            </a:r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Motivation Cloud Computing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Cloud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On-demand, remote storage and compute resources, or services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computing as a utility (similar to energy, water, internet services)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provider:</a:t>
            </a:r>
            <a:r>
              <a:rPr lang="en-US" dirty="0"/>
              <a:t> computation in data centers / multi-tenancy</a:t>
            </a:r>
          </a:p>
          <a:p>
            <a:pPr lvl="1"/>
            <a:endParaRPr lang="en-US" sz="700" dirty="0"/>
          </a:p>
          <a:p>
            <a:r>
              <a:rPr lang="en-US" dirty="0"/>
              <a:t>Service Models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IaaS: Infrastructure as a service </a:t>
            </a:r>
            <a:r>
              <a:rPr lang="en-US" dirty="0"/>
              <a:t>(e.g., storage/compute nodes)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PaaS: Platform as a service</a:t>
            </a:r>
            <a:r>
              <a:rPr lang="en-US" dirty="0"/>
              <a:t> (e.g., distributed systems/frameworks)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SaaS: Software as a Service</a:t>
            </a:r>
            <a:r>
              <a:rPr lang="en-US" dirty="0"/>
              <a:t> (e.g., email, databases, office,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Transforming</a:t>
            </a:r>
            <a:r>
              <a:rPr lang="en-US" dirty="0"/>
              <a:t> IT Industry/Landscape</a:t>
            </a:r>
          </a:p>
          <a:p>
            <a:pPr lvl="1"/>
            <a:r>
              <a:rPr lang="en-US" dirty="0"/>
              <a:t>Since ~2010 increasing move from on-</a:t>
            </a:r>
            <a:r>
              <a:rPr lang="en-US" dirty="0" err="1"/>
              <a:t>prem</a:t>
            </a:r>
            <a:r>
              <a:rPr lang="en-US" dirty="0"/>
              <a:t> to cloud resources</a:t>
            </a:r>
          </a:p>
          <a:p>
            <a:pPr lvl="1"/>
            <a:r>
              <a:rPr lang="en-US" dirty="0"/>
              <a:t>System software licenses become increasingly irrelevant</a:t>
            </a:r>
          </a:p>
          <a:p>
            <a:pPr lvl="1"/>
            <a:r>
              <a:rPr lang="en-US" dirty="0"/>
              <a:t>Few cloud providers dominate IaaS/PaaS/SaaS markets (w/ 2018 revenue):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Microsoft Azure Cloud</a:t>
            </a:r>
            <a:r>
              <a:rPr lang="en-US" dirty="0"/>
              <a:t> ($ 32.2B), </a:t>
            </a:r>
            <a:r>
              <a:rPr lang="en-US" b="1" dirty="0">
                <a:solidFill>
                  <a:srgbClr val="7889FB"/>
                </a:solidFill>
              </a:rPr>
              <a:t>Amazon AWS</a:t>
            </a:r>
            <a:r>
              <a:rPr lang="en-US" dirty="0"/>
              <a:t> ($ 25.7B), </a:t>
            </a:r>
            <a:r>
              <a:rPr lang="en-US" b="1" dirty="0">
                <a:solidFill>
                  <a:srgbClr val="7889FB"/>
                </a:solidFill>
              </a:rPr>
              <a:t>Google Cloud</a:t>
            </a:r>
            <a:r>
              <a:rPr lang="en-US" dirty="0"/>
              <a:t> (N/A), </a:t>
            </a:r>
            <a:r>
              <a:rPr lang="en-US" b="1" dirty="0">
                <a:solidFill>
                  <a:srgbClr val="7889FB"/>
                </a:solidFill>
              </a:rPr>
              <a:t>IBM Cloud</a:t>
            </a:r>
            <a:r>
              <a:rPr lang="en-US" dirty="0"/>
              <a:t> ($ 19.2B), </a:t>
            </a:r>
            <a:r>
              <a:rPr lang="en-US" b="1" dirty="0">
                <a:solidFill>
                  <a:srgbClr val="7889FB"/>
                </a:solidFill>
              </a:rPr>
              <a:t>Oracle Cloud</a:t>
            </a:r>
            <a:r>
              <a:rPr lang="en-US" dirty="0"/>
              <a:t> ($ 5.3B), </a:t>
            </a:r>
            <a:r>
              <a:rPr lang="en-US" b="1" dirty="0">
                <a:solidFill>
                  <a:srgbClr val="7889FB"/>
                </a:solidFill>
              </a:rPr>
              <a:t>Alibaba Cloud</a:t>
            </a:r>
            <a:r>
              <a:rPr lang="en-US" dirty="0"/>
              <a:t> ($ 2.1B)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</p:spTree>
    <p:extLst>
      <p:ext uri="{BB962C8B-B14F-4D97-AF65-F5344CB8AC3E}">
        <p14:creationId xmlns:p14="http://schemas.microsoft.com/office/powerpoint/2010/main" val="6912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Motivation Cloud Computing,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</a:t>
            </a:r>
            <a:br>
              <a:rPr lang="en-US" dirty="0"/>
            </a:br>
            <a:r>
              <a:rPr lang="en-US" dirty="0"/>
              <a:t>allows to reduce time as necessary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34907" y="1284050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34907" y="2687257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6"/>
          <p:cNvSpPr/>
          <p:nvPr/>
        </p:nvSpPr>
        <p:spPr>
          <a:xfrm>
            <a:off x="6144144" y="1556423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44143" y="1486856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0580" y="1556423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848" y="1808092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253" y="2687257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294" y="1291125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5232" y="4435811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74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Resource Management &amp;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Bundles</a:t>
            </a:r>
          </a:p>
          <a:p>
            <a:pPr lvl="1"/>
            <a:r>
              <a:rPr lang="en-US" dirty="0"/>
              <a:t>Logical containers (aka nodes/instances) of different resources (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Disk capacity, </a:t>
            </a:r>
            <a:r>
              <a:rPr lang="en-US" b="1" dirty="0">
                <a:solidFill>
                  <a:schemeClr val="accent1"/>
                </a:solidFill>
              </a:rPr>
              <a:t>disk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Accelerator devices (</a:t>
            </a:r>
            <a:r>
              <a:rPr lang="en-US" b="1" dirty="0">
                <a:solidFill>
                  <a:schemeClr val="accent1"/>
                </a:solidFill>
              </a:rPr>
              <a:t>GPUs</a:t>
            </a:r>
            <a:r>
              <a:rPr lang="en-US" dirty="0"/>
              <a:t>, FPGAs),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Resource 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861435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6" name="Chevron 5"/>
          <p:cNvSpPr/>
          <p:nvPr/>
        </p:nvSpPr>
        <p:spPr>
          <a:xfrm>
            <a:off x="2875228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7" name="Chevron 6"/>
          <p:cNvSpPr/>
          <p:nvPr/>
        </p:nvSpPr>
        <p:spPr>
          <a:xfrm>
            <a:off x="4889021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8" name="Chevron 7"/>
          <p:cNvSpPr/>
          <p:nvPr/>
        </p:nvSpPr>
        <p:spPr>
          <a:xfrm>
            <a:off x="6902814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80900" y="5244933"/>
            <a:ext cx="833126" cy="738977"/>
            <a:chOff x="824576" y="4286082"/>
            <a:chExt cx="833126" cy="738977"/>
          </a:xfrm>
        </p:grpSpPr>
        <p:sp>
          <p:nvSpPr>
            <p:cNvPr id="11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2742" y="4511936"/>
            <a:ext cx="19211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 m5.large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(2vCPU, 8GB Mem)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820154" y="4507010"/>
            <a:ext cx="1867299" cy="1541555"/>
            <a:chOff x="2820154" y="4627080"/>
            <a:chExt cx="1867299" cy="1541555"/>
          </a:xfrm>
        </p:grpSpPr>
        <p:sp>
          <p:nvSpPr>
            <p:cNvPr id="20" name="Rectangle 19"/>
            <p:cNvSpPr/>
            <p:nvPr/>
          </p:nvSpPr>
          <p:spPr>
            <a:xfrm>
              <a:off x="2875228" y="5019826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20154" y="4640933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7644" y="4627080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10/12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vc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1584" y="5013560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9"/>
            <p:cNvSpPr/>
            <p:nvPr/>
          </p:nvSpPr>
          <p:spPr>
            <a:xfrm>
              <a:off x="2938841" y="5074920"/>
              <a:ext cx="380784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9"/>
            <p:cNvSpPr/>
            <p:nvPr/>
          </p:nvSpPr>
          <p:spPr>
            <a:xfrm>
              <a:off x="2935868" y="542712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hteck 29"/>
            <p:cNvSpPr/>
            <p:nvPr/>
          </p:nvSpPr>
          <p:spPr>
            <a:xfrm>
              <a:off x="3883713" y="579868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/>
            <p:cNvSpPr/>
            <p:nvPr/>
          </p:nvSpPr>
          <p:spPr>
            <a:xfrm>
              <a:off x="2935867" y="579455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3871413" y="5074773"/>
              <a:ext cx="719059" cy="6825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5617" y="4888872"/>
            <a:ext cx="810081" cy="1148809"/>
            <a:chOff x="5405617" y="5008942"/>
            <a:chExt cx="810081" cy="1148809"/>
          </a:xfrm>
        </p:grpSpPr>
        <p:sp>
          <p:nvSpPr>
            <p:cNvPr id="31" name="Rectangle 30"/>
            <p:cNvSpPr/>
            <p:nvPr/>
          </p:nvSpPr>
          <p:spPr>
            <a:xfrm>
              <a:off x="5405617" y="5008942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eck 29"/>
            <p:cNvSpPr/>
            <p:nvPr/>
          </p:nvSpPr>
          <p:spPr>
            <a:xfrm>
              <a:off x="5615526" y="578483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" name="Rechteck 29"/>
            <p:cNvSpPr/>
            <p:nvPr/>
          </p:nvSpPr>
          <p:spPr>
            <a:xfrm>
              <a:off x="5455446" y="5070156"/>
              <a:ext cx="719059" cy="625006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5405617" y="5738810"/>
              <a:ext cx="810081" cy="1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959933" y="4929640"/>
            <a:ext cx="1697845" cy="978525"/>
            <a:chOff x="6959933" y="5049710"/>
            <a:chExt cx="1697845" cy="978525"/>
          </a:xfrm>
        </p:grpSpPr>
        <p:grpSp>
          <p:nvGrpSpPr>
            <p:cNvPr id="36" name="Group 35"/>
            <p:cNvGrpSpPr/>
            <p:nvPr/>
          </p:nvGrpSpPr>
          <p:grpSpPr>
            <a:xfrm>
              <a:off x="7448036" y="5049710"/>
              <a:ext cx="569542" cy="386027"/>
              <a:chOff x="5586421" y="3056661"/>
              <a:chExt cx="288193" cy="236705"/>
            </a:xfrm>
          </p:grpSpPr>
          <p:sp>
            <p:nvSpPr>
              <p:cNvPr id="37" name="Rectangle 36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447881" y="5642208"/>
              <a:ext cx="569542" cy="386027"/>
              <a:chOff x="5586421" y="3056661"/>
              <a:chExt cx="288193" cy="236705"/>
            </a:xfrm>
          </p:grpSpPr>
          <p:sp>
            <p:nvSpPr>
              <p:cNvPr id="42" name="Rectangle 41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" name="Rechteck 29"/>
            <p:cNvSpPr/>
            <p:nvPr/>
          </p:nvSpPr>
          <p:spPr>
            <a:xfrm>
              <a:off x="8276994" y="508102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29"/>
            <p:cNvSpPr/>
            <p:nvPr/>
          </p:nvSpPr>
          <p:spPr>
            <a:xfrm>
              <a:off x="8275848" y="566904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/>
            <p:cNvCxnSpPr>
              <a:endCxn id="40" idx="2"/>
            </p:cNvCxnSpPr>
            <p:nvPr/>
          </p:nvCxnSpPr>
          <p:spPr>
            <a:xfrm>
              <a:off x="6967030" y="5242723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5" idx="2"/>
            </p:cNvCxnSpPr>
            <p:nvPr/>
          </p:nvCxnSpPr>
          <p:spPr>
            <a:xfrm>
              <a:off x="6967030" y="5258471"/>
              <a:ext cx="480851" cy="5767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959933" y="5909169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7" idx="0"/>
              <a:endCxn id="46" idx="1"/>
            </p:cNvCxnSpPr>
            <p:nvPr/>
          </p:nvCxnSpPr>
          <p:spPr>
            <a:xfrm>
              <a:off x="8017578" y="5242724"/>
              <a:ext cx="259416" cy="3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2" idx="0"/>
              <a:endCxn id="47" idx="1"/>
            </p:cNvCxnSpPr>
            <p:nvPr/>
          </p:nvCxnSpPr>
          <p:spPr>
            <a:xfrm flipV="1">
              <a:off x="8017423" y="5834124"/>
              <a:ext cx="258425" cy="10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760862" y="2256796"/>
            <a:ext cx="30541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is a fundamental computer science technique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(at many different levels)</a:t>
            </a:r>
          </a:p>
        </p:txBody>
      </p:sp>
    </p:spTree>
    <p:extLst>
      <p:ext uri="{BB962C8B-B14F-4D97-AF65-F5344CB8AC3E}">
        <p14:creationId xmlns:p14="http://schemas.microsoft.com/office/powerpoint/2010/main" val="10148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Apache Spark History and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</a:t>
            </a:r>
            <a:r>
              <a:rPr lang="en-US" dirty="0" err="1"/>
              <a:t>incl</a:t>
            </a:r>
            <a:r>
              <a:rPr lang="en-US" dirty="0"/>
              <a:t> RDDs)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</a:t>
            </a:r>
            <a:r>
              <a:rPr lang="en-US" dirty="0" err="1"/>
              <a:t>Mesos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Separation of concerns: </a:t>
            </a:r>
            <a:br>
              <a:rPr lang="en-US" dirty="0"/>
            </a:br>
            <a:r>
              <a:rPr lang="en-US" dirty="0"/>
              <a:t>     resource allocation vs task scheduling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pic>
        <p:nvPicPr>
          <p:cNvPr id="1027" name="Picture 3" descr="https://spark.apache.org/images/spark-st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34" y="1736136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87784" y="1427075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1033" y="3929013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9128" y="392901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7223" y="392901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5057" y="392901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15" y="4887953"/>
            <a:ext cx="1364789" cy="620979"/>
          </a:xfrm>
          <a:prstGeom prst="rect">
            <a:avLst/>
          </a:prstGeom>
        </p:spPr>
      </p:pic>
      <p:pic>
        <p:nvPicPr>
          <p:cNvPr id="19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8672" y="4683129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3" y="4591961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32" y="5097954"/>
            <a:ext cx="1345926" cy="23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3309" y="3860800"/>
            <a:ext cx="4875137" cy="171796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5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34850</TotalTime>
  <Words>4087</Words>
  <Application>Microsoft Office PowerPoint</Application>
  <PresentationFormat>On-screen Show (4:3)</PresentationFormat>
  <Paragraphs>612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Consolas</vt:lpstr>
      <vt:lpstr>Wingdings</vt:lpstr>
      <vt:lpstr>TU Graz Standard</vt:lpstr>
      <vt:lpstr>Data Integration and Analysis 09 Cloud Resource Management</vt:lpstr>
      <vt:lpstr>Announcements/Org</vt:lpstr>
      <vt:lpstr>Course Outline Part B: Large-Scale Data Management and Analysis</vt:lpstr>
      <vt:lpstr>Agenda</vt:lpstr>
      <vt:lpstr>Motivation, Terminology, and Fundamentals</vt:lpstr>
      <vt:lpstr>Recap: Motivation Cloud Computing </vt:lpstr>
      <vt:lpstr>Recap: Motivation Cloud Computing, cont.</vt:lpstr>
      <vt:lpstr>Overview Resource Management &amp; Scheduling</vt:lpstr>
      <vt:lpstr>Recap: Apache Spark History and Architecture</vt:lpstr>
      <vt:lpstr>Scheduling Problems</vt:lpstr>
      <vt:lpstr>Basic Scheduling Metrics and Algorithms</vt:lpstr>
      <vt:lpstr>Resource Allocation, Isolation, and Monitoring</vt:lpstr>
      <vt:lpstr>Resource Selection</vt:lpstr>
      <vt:lpstr>Resource Selection, cont.</vt:lpstr>
      <vt:lpstr>Resource Negotiation and Allocation</vt:lpstr>
      <vt:lpstr>Slurm Workload Manager</vt:lpstr>
      <vt:lpstr>Background: Hadoop JobTracker (anno 2012)</vt:lpstr>
      <vt:lpstr>Mesos Resource Management </vt:lpstr>
      <vt:lpstr>Mesos Resource Management, cont.</vt:lpstr>
      <vt:lpstr>YARN Resource Management</vt:lpstr>
      <vt:lpstr>YARN Resource Management, cont.</vt:lpstr>
      <vt:lpstr>YARN Resource Management, cont.</vt:lpstr>
      <vt:lpstr>Hydra: Federated RM @ Microsoft</vt:lpstr>
      <vt:lpstr>Kubernetes Container Orchestration</vt:lpstr>
      <vt:lpstr>Kubernetes Container Orchestration, cont.</vt:lpstr>
      <vt:lpstr>Container Runtime</vt:lpstr>
      <vt:lpstr>Resource Isolation</vt:lpstr>
      <vt:lpstr>Resource Isolation, cont.</vt:lpstr>
      <vt:lpstr>Task Scheduling and Elasticity</vt:lpstr>
      <vt:lpstr>Task Scheduling Overview</vt:lpstr>
      <vt:lpstr>Task Scheduling – Partitioning </vt:lpstr>
      <vt:lpstr>Task Scheduling – Placement </vt:lpstr>
      <vt:lpstr>Spark Task Scheduling </vt:lpstr>
      <vt:lpstr>Spark Task Scheduling, cont. </vt:lpstr>
      <vt:lpstr>Spark Task Scheduling, cont.  </vt:lpstr>
      <vt:lpstr>Spark Dynamic Allocation </vt:lpstr>
      <vt:lpstr>Sparrow Task Scheduling</vt:lpstr>
      <vt:lpstr>Resource Elasticity in SystemML</vt:lpstr>
      <vt:lpstr>Serverless Computing (FaaS)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- 09 Cloud Resource Management</dc:title>
  <dc:subject/>
  <dc:creator>mboehm</dc:creator>
  <cp:keywords/>
  <dc:description/>
  <cp:lastModifiedBy>Böhm, Matthias</cp:lastModifiedBy>
  <cp:revision>1339</cp:revision>
  <cp:lastPrinted>2019-03-11T22:00:16Z</cp:lastPrinted>
  <dcterms:created xsi:type="dcterms:W3CDTF">2018-07-12T06:39:10Z</dcterms:created>
  <dcterms:modified xsi:type="dcterms:W3CDTF">2021-12-03T21:41:16Z</dcterms:modified>
  <cp:category/>
</cp:coreProperties>
</file>