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628" r:id="rId3"/>
    <p:sldId id="602" r:id="rId4"/>
    <p:sldId id="289" r:id="rId5"/>
    <p:sldId id="564" r:id="rId6"/>
    <p:sldId id="604" r:id="rId7"/>
    <p:sldId id="623" r:id="rId8"/>
    <p:sldId id="571" r:id="rId9"/>
    <p:sldId id="624" r:id="rId10"/>
    <p:sldId id="627" r:id="rId11"/>
    <p:sldId id="603" r:id="rId12"/>
    <p:sldId id="572" r:id="rId13"/>
    <p:sldId id="573" r:id="rId14"/>
    <p:sldId id="575" r:id="rId15"/>
    <p:sldId id="577" r:id="rId16"/>
    <p:sldId id="611" r:id="rId17"/>
    <p:sldId id="625" r:id="rId18"/>
    <p:sldId id="578" r:id="rId19"/>
    <p:sldId id="601" r:id="rId20"/>
    <p:sldId id="610" r:id="rId21"/>
    <p:sldId id="606" r:id="rId22"/>
    <p:sldId id="612" r:id="rId23"/>
    <p:sldId id="613" r:id="rId24"/>
    <p:sldId id="614" r:id="rId25"/>
    <p:sldId id="615" r:id="rId26"/>
    <p:sldId id="616" r:id="rId27"/>
    <p:sldId id="561" r:id="rId28"/>
    <p:sldId id="618" r:id="rId29"/>
    <p:sldId id="620" r:id="rId30"/>
    <p:sldId id="621" r:id="rId31"/>
    <p:sldId id="622" r:id="rId32"/>
    <p:sldId id="608" r:id="rId3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8499" autoAdjust="0"/>
  </p:normalViewPr>
  <p:slideViewPr>
    <p:cSldViewPr snapToGrid="0" snapToObjects="1">
      <p:cViewPr varScale="1">
        <p:scale>
          <a:sx n="79" d="100"/>
          <a:sy n="79" d="100"/>
        </p:scale>
        <p:origin x="141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05.01.2022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05.01.2022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565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* vector clocks (node,</a:t>
            </a:r>
            <a:r>
              <a:rPr lang="en-US" baseline="0" dirty="0"/>
              <a:t> counter</a:t>
            </a:r>
            <a:r>
              <a:rPr lang="en-US" dirty="0"/>
              <a:t>) for</a:t>
            </a:r>
            <a:r>
              <a:rPr lang="en-US" baseline="0" dirty="0"/>
              <a:t> capturing causality between versions</a:t>
            </a:r>
          </a:p>
          <a:p>
            <a:r>
              <a:rPr lang="en-US" dirty="0"/>
              <a:t>* Replica synchronization via anti-entropy and </a:t>
            </a:r>
            <a:r>
              <a:rPr lang="en-US" dirty="0" err="1"/>
              <a:t>Merkle</a:t>
            </a:r>
            <a:r>
              <a:rPr lang="en-US" baseline="0" dirty="0"/>
              <a:t>-trees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96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LSM write optimized by buffering writes, read-optimized by sort-merging on-disk runs</a:t>
            </a:r>
          </a:p>
          <a:p>
            <a:r>
              <a:rPr lang="en-US" dirty="0"/>
              <a:t>C1 and Ci also trees similar to B-tree but nodes kept 100%</a:t>
            </a:r>
            <a:r>
              <a:rPr lang="en-US" baseline="0" dirty="0"/>
              <a:t> full single node pages packed into multi-page blocks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 Better insert performance, worse lookup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17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Sep 2020 -&gt; IPO (initial public</a:t>
            </a:r>
            <a:r>
              <a:rPr lang="en-US" baseline="0" dirty="0"/>
              <a:t> offering</a:t>
            </a:r>
            <a:r>
              <a:rPr lang="en-US" dirty="0"/>
              <a:t>), 33B </a:t>
            </a:r>
            <a:r>
              <a:rPr lang="en-US" dirty="0" err="1"/>
              <a:t>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0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24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48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15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33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multiple </a:t>
            </a:r>
            <a:r>
              <a:rPr lang="en-US" dirty="0" err="1"/>
              <a:t>fsimage</a:t>
            </a:r>
            <a:r>
              <a:rPr lang="en-US" dirty="0"/>
              <a:t>/</a:t>
            </a:r>
            <a:r>
              <a:rPr lang="en-US" dirty="0" err="1"/>
              <a:t>editlogs</a:t>
            </a:r>
            <a:r>
              <a:rPr lang="en-US" dirty="0"/>
              <a:t> can be configured + synchronously written for fault 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7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writes synchronous but pipelined replication; if less than k data nodes returned (errors, loaded) write still successful if replication &gt; </a:t>
            </a:r>
            <a:r>
              <a:rPr lang="en-US" baseline="0" dirty="0" err="1"/>
              <a:t>min.replication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90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25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  <a:r>
              <a:rPr lang="en-US" baseline="0" dirty="0"/>
              <a:t> </a:t>
            </a:r>
          </a:p>
          <a:p>
            <a:r>
              <a:rPr lang="en-US" baseline="0" dirty="0"/>
              <a:t>* Dynamo + </a:t>
            </a:r>
            <a:r>
              <a:rPr lang="en-US" baseline="0" dirty="0" err="1"/>
              <a:t>SimpleDB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DynamoDB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40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 Distributed Data Storage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 Distributed Data Storage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graz.at/sites/rdm/ho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inveniosoftware/invenio-app-rd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adoop.apache.org/docs/current/hadoop-project-dist/hadoop-hdfs/Federation.html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12/07/google-coloss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dirty="0"/>
              <a:t>Data Integration and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10 Distributed Data Storage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05,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Research Data Management (RDM)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  <a:r>
              <a:rPr lang="en-US" sz="1600" dirty="0">
                <a:latin typeface="Consolas" panose="020B0609020204030204" pitchFamily="49" charset="0"/>
              </a:rPr>
              <a:t>“All code and data was on the student’s laptop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				and the student left / the laptop crashed.”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</a:p>
          <a:p>
            <a:pPr lvl="1"/>
            <a:endParaRPr lang="en-US" sz="1000" dirty="0"/>
          </a:p>
          <a:p>
            <a:r>
              <a:rPr lang="en-US" dirty="0"/>
              <a:t>RDM @ TU Graz:</a:t>
            </a:r>
            <a:r>
              <a:rPr lang="en-US" b="0" dirty="0"/>
              <a:t> </a:t>
            </a:r>
            <a:r>
              <a:rPr lang="en-US" b="0" dirty="0">
                <a:hlinkClick r:id="rId3"/>
              </a:rPr>
              <a:t>https://www.tugraz.at/sites/rdm/home/</a:t>
            </a:r>
            <a:endParaRPr lang="en-US" b="0" dirty="0"/>
          </a:p>
          <a:p>
            <a:pPr lvl="1"/>
            <a:r>
              <a:rPr lang="en-US" dirty="0"/>
              <a:t>Toni </a:t>
            </a:r>
            <a:r>
              <a:rPr lang="en-US" dirty="0" smtClean="0"/>
              <a:t>Ross-</a:t>
            </a:r>
            <a:r>
              <a:rPr lang="en-US" dirty="0" err="1" smtClean="0"/>
              <a:t>Hellauer</a:t>
            </a:r>
            <a:r>
              <a:rPr lang="en-US" dirty="0" smtClean="0"/>
              <a:t>: Open </a:t>
            </a:r>
            <a:r>
              <a:rPr lang="en-US" dirty="0"/>
              <a:t>and Reproducible Research Group (ORRG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Ilire</a:t>
            </a:r>
            <a:r>
              <a:rPr lang="en-US" dirty="0"/>
              <a:t> </a:t>
            </a:r>
            <a:r>
              <a:rPr lang="en-US" dirty="0" err="1" smtClean="0"/>
              <a:t>Hasani-Mavriqi</a:t>
            </a:r>
            <a:r>
              <a:rPr lang="en-US" dirty="0" smtClean="0"/>
              <a:t> </a:t>
            </a:r>
            <a:r>
              <a:rPr lang="en-US" dirty="0"/>
              <a:t>/ Sarah </a:t>
            </a:r>
            <a:r>
              <a:rPr lang="en-US" dirty="0" err="1"/>
              <a:t>Stryeck</a:t>
            </a:r>
            <a:r>
              <a:rPr lang="en-US" dirty="0"/>
              <a:t>: </a:t>
            </a:r>
            <a:r>
              <a:rPr lang="en-US" dirty="0" smtClean="0"/>
              <a:t>RDM Team</a:t>
            </a:r>
            <a:endParaRPr lang="en-US" dirty="0"/>
          </a:p>
          <a:p>
            <a:pPr lvl="1"/>
            <a:r>
              <a:rPr lang="en-US" dirty="0"/>
              <a:t>TU Graz RDM Policy </a:t>
            </a:r>
            <a:r>
              <a:rPr lang="en-US" dirty="0" smtClean="0"/>
              <a:t>12/2019</a:t>
            </a:r>
            <a:r>
              <a:rPr lang="en-US" dirty="0"/>
              <a:t>, TU Graz </a:t>
            </a:r>
            <a:r>
              <a:rPr lang="en-US" dirty="0" smtClean="0"/>
              <a:t>Repository based on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Reproducibility and RDM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137" y="4898470"/>
            <a:ext cx="8075937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“Ensure that research data, code and any other materials needed to reproduce research findings are appropriately documented, stored and shared in a research data repository in 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accordance with the FAIR principles 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(Findable, Accessible, Interoperable and Reusable) 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 at least 10 years from the end of the research 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project, unless there are valid reasons not to do so. [...]</a:t>
            </a:r>
          </a:p>
          <a:p>
            <a:endParaRPr lang="en-US" sz="10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Develop a 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written data management strategy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for managing research outputs within the first 12 months of the PhD study as part of their supervision agreements.”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8470" y="4117727"/>
            <a:ext cx="1721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github.com/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inveniosoftware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invenio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-app-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rdm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 Stores and </a:t>
            </a:r>
            <a:br>
              <a:rPr lang="en-US" dirty="0"/>
            </a:br>
            <a:r>
              <a:rPr lang="en-US" dirty="0"/>
              <a:t>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Key-Value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</a:t>
            </a:r>
            <a:r>
              <a:rPr lang="en-US" b="1" dirty="0">
                <a:solidFill>
                  <a:srgbClr val="7889FB"/>
                </a:solidFill>
              </a:rPr>
              <a:t>value</a:t>
            </a:r>
            <a:r>
              <a:rPr lang="en-US" dirty="0"/>
              <a:t> mapping, where values can be of a variety of data types</a:t>
            </a:r>
          </a:p>
          <a:p>
            <a:pPr lvl="1"/>
            <a:r>
              <a:rPr lang="en-US" dirty="0"/>
              <a:t>APIs for CRUD operations; scalability via </a:t>
            </a:r>
            <a:r>
              <a:rPr lang="en-US" dirty="0" err="1"/>
              <a:t>sharding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objects</a:t>
            </a:r>
            <a:r>
              <a:rPr lang="en-US" dirty="0"/>
              <a:t> or object segments)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400" dirty="0"/>
          </a:p>
          <a:p>
            <a:r>
              <a:rPr lang="en-US" dirty="0"/>
              <a:t>Object Store</a:t>
            </a:r>
          </a:p>
          <a:p>
            <a:pPr lvl="1"/>
            <a:r>
              <a:rPr lang="en-US" dirty="0"/>
              <a:t>Similar to key-value stores, but: </a:t>
            </a:r>
            <a:r>
              <a:rPr lang="en-US" b="1" dirty="0">
                <a:solidFill>
                  <a:srgbClr val="7889FB"/>
                </a:solidFill>
              </a:rPr>
              <a:t>optimized for large objects in GBs and TBs</a:t>
            </a:r>
          </a:p>
          <a:p>
            <a:pPr lvl="1"/>
            <a:r>
              <a:rPr lang="en-US" dirty="0"/>
              <a:t>Object identifier (</a:t>
            </a:r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), </a:t>
            </a:r>
            <a:r>
              <a:rPr lang="en-US" b="1" dirty="0">
                <a:solidFill>
                  <a:schemeClr val="accent1"/>
                </a:solidFill>
              </a:rPr>
              <a:t>meta data</a:t>
            </a:r>
            <a:r>
              <a:rPr lang="en-US" dirty="0"/>
              <a:t>, and object as binary large object (</a:t>
            </a:r>
            <a:r>
              <a:rPr lang="en-US" b="1" dirty="0">
                <a:solidFill>
                  <a:schemeClr val="accent1"/>
                </a:solidFill>
              </a:rPr>
              <a:t>BLOB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APIs: often REST APIs, SDKs, sometimes implementation of DFS APIs</a:t>
            </a:r>
          </a:p>
          <a:p>
            <a:pPr lvl="1"/>
            <a:endParaRPr lang="en-US" sz="1400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Partitioning</a:t>
            </a:r>
          </a:p>
          <a:p>
            <a:pPr lvl="1"/>
            <a:r>
              <a:rPr lang="en-US" dirty="0"/>
              <a:t>Replication &amp; </a:t>
            </a:r>
            <a:br>
              <a:rPr lang="en-US" dirty="0"/>
            </a:br>
            <a:r>
              <a:rPr lang="en-US" dirty="0"/>
              <a:t>Distribution</a:t>
            </a:r>
          </a:p>
          <a:p>
            <a:pPr lvl="1"/>
            <a:r>
              <a:rPr lang="en-US" dirty="0"/>
              <a:t>Erasure Coding</a:t>
            </a:r>
            <a:br>
              <a:rPr lang="en-US" dirty="0"/>
            </a:br>
            <a:r>
              <a:rPr lang="en-US" dirty="0"/>
              <a:t>(partitioning + parity)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297678" y="4192623"/>
            <a:ext cx="2751769" cy="885216"/>
            <a:chOff x="3297678" y="4192623"/>
            <a:chExt cx="2751769" cy="885216"/>
          </a:xfrm>
        </p:grpSpPr>
        <p:sp>
          <p:nvSpPr>
            <p:cNvPr id="5" name="Folded Corner 4"/>
            <p:cNvSpPr/>
            <p:nvPr/>
          </p:nvSpPr>
          <p:spPr>
            <a:xfrm>
              <a:off x="3297678" y="4357994"/>
              <a:ext cx="680936" cy="671208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6" name="Straight Arrow Connector 5"/>
            <p:cNvCxnSpPr>
              <a:stCxn id="5" idx="3"/>
              <a:endCxn id="11" idx="1"/>
            </p:cNvCxnSpPr>
            <p:nvPr/>
          </p:nvCxnSpPr>
          <p:spPr>
            <a:xfrm>
              <a:off x="3978614" y="4693598"/>
              <a:ext cx="1386652" cy="4864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0" name="Folded Corner 9"/>
            <p:cNvSpPr/>
            <p:nvPr/>
          </p:nvSpPr>
          <p:spPr>
            <a:xfrm>
              <a:off x="5368511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5365266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5362022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4256" y="419262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Partitioning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46202" y="4218563"/>
            <a:ext cx="2827516" cy="859276"/>
            <a:chOff x="6046202" y="4218563"/>
            <a:chExt cx="2827516" cy="859276"/>
          </a:xfrm>
        </p:grpSpPr>
        <p:cxnSp>
          <p:nvCxnSpPr>
            <p:cNvPr id="17" name="Straight Arrow Connector 16"/>
            <p:cNvCxnSpPr>
              <a:stCxn id="11" idx="3"/>
              <a:endCxn id="23" idx="1"/>
            </p:cNvCxnSpPr>
            <p:nvPr/>
          </p:nvCxnSpPr>
          <p:spPr>
            <a:xfrm>
              <a:off x="6046202" y="4698462"/>
              <a:ext cx="1404029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203007" y="421856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7453476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3" name="Folded Corner 22"/>
            <p:cNvSpPr/>
            <p:nvPr/>
          </p:nvSpPr>
          <p:spPr>
            <a:xfrm>
              <a:off x="7450231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4" name="Folded Corner 23"/>
            <p:cNvSpPr/>
            <p:nvPr/>
          </p:nvSpPr>
          <p:spPr>
            <a:xfrm>
              <a:off x="7446987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8192782" y="430935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6" name="Folded Corner 25"/>
            <p:cNvSpPr/>
            <p:nvPr/>
          </p:nvSpPr>
          <p:spPr>
            <a:xfrm>
              <a:off x="8189537" y="458821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8186293" y="4857347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88691" y="5077840"/>
            <a:ext cx="4569973" cy="962579"/>
            <a:chOff x="4288691" y="5077840"/>
            <a:chExt cx="4569973" cy="962579"/>
          </a:xfrm>
        </p:grpSpPr>
        <p:sp>
          <p:nvSpPr>
            <p:cNvPr id="29" name="Can 28"/>
            <p:cNvSpPr/>
            <p:nvPr/>
          </p:nvSpPr>
          <p:spPr>
            <a:xfrm>
              <a:off x="4386241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5454436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6520775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7587114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4288691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6434480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5" name="Folded Corner 34"/>
            <p:cNvSpPr/>
            <p:nvPr/>
          </p:nvSpPr>
          <p:spPr>
            <a:xfrm>
              <a:off x="8026752" y="5820819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5377495" y="5802556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7491465" y="58104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38" name="Folded Corner 37"/>
            <p:cNvSpPr/>
            <p:nvPr/>
          </p:nvSpPr>
          <p:spPr>
            <a:xfrm>
              <a:off x="6943047" y="58186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6323905" y="5077840"/>
              <a:ext cx="1810509" cy="46347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7746465" y="5158905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5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Object Stores / Protocols</a:t>
            </a:r>
          </a:p>
          <a:p>
            <a:pPr lvl="1"/>
            <a:r>
              <a:rPr lang="en-US" dirty="0"/>
              <a:t>Amazon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pPr lvl="1"/>
            <a:endParaRPr lang="en-US" sz="1200" dirty="0"/>
          </a:p>
          <a:p>
            <a:r>
              <a:rPr lang="en-US" dirty="0"/>
              <a:t>Example Amazon S3</a:t>
            </a:r>
          </a:p>
          <a:p>
            <a:pPr lvl="1"/>
            <a:r>
              <a:rPr lang="en-US" dirty="0"/>
              <a:t>Reliable object store for photos, videos, documents or any binary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Bucket: </a:t>
            </a:r>
            <a:r>
              <a:rPr lang="en-US" dirty="0"/>
              <a:t>Uniquely named, static data container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http://s3.aws-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eu-central-1</a:t>
            </a:r>
            <a:r>
              <a:rPr lang="en-US" dirty="0">
                <a:latin typeface="Consolas" panose="020B0609020204030204" pitchFamily="49" charset="0"/>
              </a:rPr>
              <a:t>.amazonaws.com/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mboehm7datab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key, version ID, value, metadata, access control</a:t>
            </a:r>
          </a:p>
          <a:p>
            <a:pPr lvl="1"/>
            <a:r>
              <a:rPr lang="en-US" dirty="0"/>
              <a:t>Single (5GB)/multi-part (5TB) upload and direct/</a:t>
            </a:r>
            <a:r>
              <a:rPr lang="en-US" dirty="0" err="1"/>
              <a:t>BitTorrent</a:t>
            </a:r>
            <a:r>
              <a:rPr lang="en-US" dirty="0"/>
              <a:t> download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classes:</a:t>
            </a:r>
            <a:r>
              <a:rPr lang="en-US" dirty="0"/>
              <a:t> STANDARD, STANDARD_IA, GLACIER, DEEP_ARCHIVE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Operations:</a:t>
            </a:r>
            <a:r>
              <a:rPr lang="en-US" dirty="0"/>
              <a:t> GET/PUT/LIST/DEL, and SQL over CSV/JSON objects</a:t>
            </a:r>
          </a:p>
          <a:p>
            <a:pPr lvl="1"/>
            <a:r>
              <a:rPr lang="en-US" dirty="0"/>
              <a:t>Eventual consistency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Dec 1 2020: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read-after-write and list consistency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14" y="1256252"/>
            <a:ext cx="1088631" cy="816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89" y="2255899"/>
            <a:ext cx="1085243" cy="723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1747305"/>
            <a:ext cx="1081539" cy="811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199" y="1207289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 (HDFS)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Hadoop History</a:t>
            </a:r>
          </a:p>
          <a:p>
            <a:pPr lvl="1"/>
            <a:r>
              <a:rPr lang="en-US" dirty="0"/>
              <a:t>Google’s GFS + </a:t>
            </a:r>
            <a:r>
              <a:rPr lang="en-US" dirty="0" err="1"/>
              <a:t>MapReduce</a:t>
            </a:r>
            <a:r>
              <a:rPr lang="en-US" dirty="0"/>
              <a:t> [ODSI’04]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Mahout/</a:t>
            </a:r>
            <a:r>
              <a:rPr lang="en-US" dirty="0" err="1"/>
              <a:t>SystemML</a:t>
            </a:r>
            <a:r>
              <a:rPr lang="en-US" dirty="0"/>
              <a:t>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1"/>
            <a:endParaRPr lang="en-US" sz="700" dirty="0"/>
          </a:p>
          <a:p>
            <a:r>
              <a:rPr lang="en-US" dirty="0"/>
              <a:t>HDFS Overview</a:t>
            </a:r>
          </a:p>
          <a:p>
            <a:pPr lvl="1"/>
            <a:r>
              <a:rPr lang="en-US" dirty="0"/>
              <a:t>Hadoop’s distributed file system, for large clusters and datasets</a:t>
            </a:r>
          </a:p>
          <a:p>
            <a:pPr lvl="1"/>
            <a:r>
              <a:rPr lang="en-US" dirty="0"/>
              <a:t>Implemented in Java, w/ native libraries for compression, I/O, CRC32</a:t>
            </a:r>
          </a:p>
          <a:p>
            <a:pPr lvl="1"/>
            <a:r>
              <a:rPr lang="en-US" dirty="0"/>
              <a:t>Files split into 128MB blocks, replicated (3x), and distributed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1375" y="3780453"/>
            <a:ext cx="8045706" cy="2548691"/>
            <a:chOff x="631375" y="3624810"/>
            <a:chExt cx="8045706" cy="2548691"/>
          </a:xfrm>
        </p:grpSpPr>
        <p:sp>
          <p:nvSpPr>
            <p:cNvPr id="5" name="Can 4"/>
            <p:cNvSpPr/>
            <p:nvPr/>
          </p:nvSpPr>
          <p:spPr>
            <a:xfrm>
              <a:off x="3336589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Can 5"/>
            <p:cNvSpPr/>
            <p:nvPr/>
          </p:nvSpPr>
          <p:spPr>
            <a:xfrm>
              <a:off x="416019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Can 6"/>
            <p:cNvSpPr/>
            <p:nvPr/>
          </p:nvSpPr>
          <p:spPr>
            <a:xfrm>
              <a:off x="5003263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583011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6653727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" name="Can 9"/>
            <p:cNvSpPr/>
            <p:nvPr/>
          </p:nvSpPr>
          <p:spPr>
            <a:xfrm>
              <a:off x="7457880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" name="Can 10"/>
            <p:cNvSpPr/>
            <p:nvPr/>
          </p:nvSpPr>
          <p:spPr>
            <a:xfrm>
              <a:off x="1966926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6971" y="5797685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Head Node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8649" y="5804169"/>
              <a:ext cx="396239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Nodes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(shared-nothing cluster)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1" y="4280172"/>
              <a:ext cx="6290562" cy="399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Hadoop Distributed File System (HDFS)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5" y="4280172"/>
              <a:ext cx="1041398" cy="3998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76298" y="3624810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7149830" y="3994142"/>
              <a:ext cx="826860" cy="20820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1828802" y="4718931"/>
              <a:ext cx="885216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Node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44792" y="4715687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87856" y="4722173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21193" y="471892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44801" y="471568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68409" y="472216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82290" y="472865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836" y="14939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722139" y="1444436"/>
            <a:ext cx="25985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Howard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Gobioff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Shun-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Leung: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Google file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142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Daemon Processes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Master daemon that manages file system </a:t>
            </a:r>
            <a:br>
              <a:rPr lang="en-US" dirty="0"/>
            </a:br>
            <a:r>
              <a:rPr lang="en-US" dirty="0"/>
              <a:t>namespace and access by clients</a:t>
            </a:r>
          </a:p>
          <a:p>
            <a:pPr lvl="1"/>
            <a:r>
              <a:rPr lang="en-US" dirty="0"/>
              <a:t>Metadata for all files (e.g., replication, </a:t>
            </a:r>
            <a:br>
              <a:rPr lang="en-US" dirty="0"/>
            </a:br>
            <a:r>
              <a:rPr lang="en-US" dirty="0"/>
              <a:t>permissions, sizes, block ids,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FSImage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checkpoint of FS namespace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EditLog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write-ahead-log (WAL)</a:t>
            </a:r>
            <a:r>
              <a:rPr lang="en-US" dirty="0"/>
              <a:t> of file write operations (merged on startup)</a:t>
            </a:r>
          </a:p>
          <a:p>
            <a:pPr lvl="1"/>
            <a:endParaRPr lang="en-US" sz="1200" dirty="0"/>
          </a:p>
          <a:p>
            <a:r>
              <a:rPr lang="en-US" dirty="0"/>
              <a:t>HDFS </a:t>
            </a:r>
            <a:r>
              <a:rPr lang="en-US" dirty="0" err="1"/>
              <a:t>DataNode</a:t>
            </a:r>
            <a:endParaRPr lang="en-US" dirty="0"/>
          </a:p>
          <a:p>
            <a:pPr lvl="1"/>
            <a:r>
              <a:rPr lang="en-US" dirty="0"/>
              <a:t>Worker daemon per cluster node that manages block storage (list of disks)</a:t>
            </a:r>
          </a:p>
          <a:p>
            <a:pPr lvl="1"/>
            <a:r>
              <a:rPr lang="en-US" dirty="0"/>
              <a:t>Block creation, deletion, replication as individual files in local FS</a:t>
            </a:r>
          </a:p>
          <a:p>
            <a:pPr lvl="1"/>
            <a:r>
              <a:rPr lang="en-US" dirty="0"/>
              <a:t>On startup: scan local blocks and send </a:t>
            </a:r>
            <a:r>
              <a:rPr lang="en-US" b="1" dirty="0">
                <a:solidFill>
                  <a:schemeClr val="accent1"/>
                </a:solidFill>
              </a:rPr>
              <a:t>block report</a:t>
            </a:r>
            <a:r>
              <a:rPr lang="en-US" dirty="0"/>
              <a:t> to name node</a:t>
            </a:r>
          </a:p>
          <a:p>
            <a:pPr lvl="1"/>
            <a:r>
              <a:rPr lang="en-US" dirty="0"/>
              <a:t>Serving block read and write requests</a:t>
            </a:r>
          </a:p>
          <a:p>
            <a:pPr lvl="1"/>
            <a:r>
              <a:rPr lang="en-US" dirty="0"/>
              <a:t>Send heartbeats to </a:t>
            </a:r>
            <a:r>
              <a:rPr lang="en-US" dirty="0" err="1"/>
              <a:t>NameNode</a:t>
            </a:r>
            <a:r>
              <a:rPr lang="en-US" dirty="0"/>
              <a:t> (capacity, current transfers) and</a:t>
            </a:r>
            <a:br>
              <a:rPr lang="en-US" dirty="0"/>
            </a:br>
            <a:r>
              <a:rPr lang="en-US" dirty="0"/>
              <a:t>receives replies (replication, removal of block replicas)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906" y="1694841"/>
            <a:ext cx="3376419" cy="1281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9128" y="1352142"/>
            <a:ext cx="373542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fs -ls ./data/mnist1m.bin</a:t>
            </a:r>
          </a:p>
        </p:txBody>
      </p:sp>
    </p:spTree>
    <p:extLst>
      <p:ext uri="{BB962C8B-B14F-4D97-AF65-F5344CB8AC3E}">
        <p14:creationId xmlns:p14="http://schemas.microsoft.com/office/powerpoint/2010/main" val="22067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InputFormats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implements access to distributed collections in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Split:</a:t>
            </a:r>
            <a:r>
              <a:rPr lang="en-US" dirty="0"/>
              <a:t> record-aligned block of file (aligned with HDFS block size)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RecordReader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API for reading key-value pairs from file splits 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FileInputFormat</a:t>
            </a:r>
            <a:r>
              <a:rPr lang="en-US" dirty="0"/>
              <a:t>, </a:t>
            </a:r>
            <a:r>
              <a:rPr lang="en-US" dirty="0" err="1"/>
              <a:t>TextInputFormat</a:t>
            </a:r>
            <a:r>
              <a:rPr lang="en-US" dirty="0"/>
              <a:t>, </a:t>
            </a:r>
            <a:r>
              <a:rPr lang="en-US" dirty="0" err="1"/>
              <a:t>SequenceFileInputFormat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Text Read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0281" y="3244281"/>
            <a:ext cx="6575897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FileInputFormat.</a:t>
            </a:r>
            <a:r>
              <a:rPr lang="en-US" sz="1600" b="1" dirty="0" err="1">
                <a:latin typeface="Consolas" panose="020B0609020204030204" pitchFamily="49" charset="0"/>
              </a:rPr>
              <a:t>addInputPath</a:t>
            </a:r>
            <a:r>
              <a:rPr lang="en-US" sz="1600" dirty="0">
                <a:latin typeface="Consolas" panose="020B0609020204030204" pitchFamily="49" charset="0"/>
              </a:rPr>
              <a:t>(job, path);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path: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dir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/file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TextInputFormat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informat</a:t>
            </a:r>
            <a:r>
              <a:rPr lang="en-US" sz="1600" dirty="0">
                <a:latin typeface="Consolas" panose="020B0609020204030204" pitchFamily="49" charset="0"/>
              </a:rPr>
              <a:t> = new </a:t>
            </a:r>
            <a:r>
              <a:rPr lang="en-US" sz="1600" b="1" dirty="0" err="1">
                <a:latin typeface="Consolas" panose="020B0609020204030204" pitchFamily="49" charset="0"/>
              </a:rPr>
              <a:t>TextInputFormat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InputSplit</a:t>
            </a:r>
            <a:r>
              <a:rPr lang="en-US" sz="1600" dirty="0">
                <a:latin typeface="Consolas" panose="020B0609020204030204" pitchFamily="49" charset="0"/>
              </a:rPr>
              <a:t>[] splits = </a:t>
            </a:r>
            <a:r>
              <a:rPr lang="en-US" sz="1600" dirty="0" err="1">
                <a:latin typeface="Consolas" panose="020B0609020204030204" pitchFamily="49" charset="0"/>
              </a:rPr>
              <a:t>informat.</a:t>
            </a:r>
            <a:r>
              <a:rPr lang="en-US" sz="1600" b="1" dirty="0" err="1">
                <a:latin typeface="Consolas" panose="020B0609020204030204" pitchFamily="49" charset="0"/>
              </a:rPr>
              <a:t>getSplits</a:t>
            </a:r>
            <a:r>
              <a:rPr lang="en-US" sz="1600" dirty="0">
                <a:latin typeface="Consolas" panose="020B0609020204030204" pitchFamily="49" charset="0"/>
              </a:rPr>
              <a:t>(job, </a:t>
            </a:r>
            <a:r>
              <a:rPr lang="en-US" sz="1600" dirty="0" err="1">
                <a:latin typeface="Consolas" panose="020B0609020204030204" pitchFamily="49" charset="0"/>
              </a:rPr>
              <a:t>numSplits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LongWritable</a:t>
            </a:r>
            <a:r>
              <a:rPr lang="en-US" sz="1600" dirty="0">
                <a:latin typeface="Consolas" panose="020B0609020204030204" pitchFamily="49" charset="0"/>
              </a:rPr>
              <a:t> key = new </a:t>
            </a:r>
            <a:r>
              <a:rPr lang="en-US" sz="1600" b="1" dirty="0" err="1">
                <a:latin typeface="Consolas" panose="020B0609020204030204" pitchFamily="49" charset="0"/>
              </a:rPr>
              <a:t>LongWritable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Text value = new Text();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for(</a:t>
            </a:r>
            <a:r>
              <a:rPr lang="en-US" sz="1600" dirty="0" err="1">
                <a:latin typeface="Consolas" panose="020B0609020204030204" pitchFamily="49" charset="0"/>
              </a:rPr>
              <a:t>InputSplit</a:t>
            </a:r>
            <a:r>
              <a:rPr lang="en-US" sz="1600" dirty="0">
                <a:latin typeface="Consolas" panose="020B0609020204030204" pitchFamily="49" charset="0"/>
              </a:rPr>
              <a:t> split : splits)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RecordReader</a:t>
            </a:r>
            <a:r>
              <a:rPr lang="en-US" sz="1600" dirty="0"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latin typeface="Consolas" panose="020B0609020204030204" pitchFamily="49" charset="0"/>
              </a:rPr>
              <a:t>LongWritable,Text</a:t>
            </a:r>
            <a:r>
              <a:rPr lang="en-US" sz="1600" dirty="0">
                <a:latin typeface="Consolas" panose="020B0609020204030204" pitchFamily="49" charset="0"/>
              </a:rPr>
              <a:t>&gt; reader = </a:t>
            </a:r>
            <a:r>
              <a:rPr lang="en-US" sz="1600" dirty="0" err="1">
                <a:latin typeface="Consolas" panose="020B0609020204030204" pitchFamily="49" charset="0"/>
              </a:rPr>
              <a:t>informat</a:t>
            </a:r>
            <a:r>
              <a:rPr lang="en-US" sz="1600" dirty="0">
                <a:latin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.</a:t>
            </a:r>
            <a:r>
              <a:rPr lang="en-US" sz="1600" b="1" dirty="0" err="1">
                <a:latin typeface="Consolas" panose="020B0609020204030204" pitchFamily="49" charset="0"/>
              </a:rPr>
              <a:t>getRecordReader</a:t>
            </a:r>
            <a:r>
              <a:rPr lang="en-US" sz="1600" dirty="0">
                <a:latin typeface="Consolas" panose="020B0609020204030204" pitchFamily="49" charset="0"/>
              </a:rPr>
              <a:t>(split, job, </a:t>
            </a:r>
            <a:r>
              <a:rPr lang="en-US" sz="1600" dirty="0" err="1">
                <a:latin typeface="Consolas" panose="020B0609020204030204" pitchFamily="49" charset="0"/>
              </a:rPr>
              <a:t>Reporter.NULL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</a:rPr>
              <a:t>reader.</a:t>
            </a:r>
            <a:r>
              <a:rPr lang="en-US" sz="1600" b="1" dirty="0" err="1">
                <a:latin typeface="Consolas" panose="020B0609020204030204" pitchFamily="49" charset="0"/>
              </a:rPr>
              <a:t>next</a:t>
            </a:r>
            <a:r>
              <a:rPr lang="en-US" sz="1600" dirty="0">
                <a:latin typeface="Consolas" panose="020B0609020204030204" pitchFamily="49" charset="0"/>
              </a:rPr>
              <a:t>(key, value) 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...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//process individual text lines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726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Files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 files for key/value pairs</a:t>
            </a:r>
            <a:r>
              <a:rPr lang="en-US" dirty="0"/>
              <a:t>, w/ optional compression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MapReduce</a:t>
            </a:r>
            <a:r>
              <a:rPr lang="en-US" dirty="0"/>
              <a:t>/Spark inputs/outputs, </a:t>
            </a:r>
            <a:r>
              <a:rPr lang="en-US" dirty="0" err="1"/>
              <a:t>MapReduce</a:t>
            </a:r>
            <a:r>
              <a:rPr lang="en-US" dirty="0"/>
              <a:t> intermediates)</a:t>
            </a:r>
          </a:p>
          <a:p>
            <a:pPr lvl="1"/>
            <a:r>
              <a:rPr lang="en-US" dirty="0" err="1"/>
              <a:t>InputFormat</a:t>
            </a:r>
            <a:r>
              <a:rPr lang="en-US" dirty="0"/>
              <a:t> with readers, writers, and sorters</a:t>
            </a:r>
          </a:p>
          <a:p>
            <a:pPr lvl="1"/>
            <a:endParaRPr lang="en-US" sz="1200" dirty="0"/>
          </a:p>
          <a:p>
            <a:r>
              <a:rPr lang="en-US" dirty="0"/>
              <a:t>Example Uncompressed </a:t>
            </a:r>
            <a:r>
              <a:rPr lang="en-US" dirty="0" err="1"/>
              <a:t>SequenceFile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Header: </a:t>
            </a:r>
            <a:r>
              <a:rPr lang="en-US" dirty="0" err="1"/>
              <a:t>SEQ+version</a:t>
            </a:r>
            <a:r>
              <a:rPr lang="en-US" dirty="0"/>
              <a:t> (4 bytes), </a:t>
            </a:r>
            <a:r>
              <a:rPr lang="en-US" dirty="0" err="1"/>
              <a:t>keyClassName</a:t>
            </a:r>
            <a:r>
              <a:rPr lang="en-US" dirty="0"/>
              <a:t>, </a:t>
            </a:r>
            <a:r>
              <a:rPr lang="en-US" dirty="0" err="1"/>
              <a:t>valueClassName</a:t>
            </a:r>
            <a:r>
              <a:rPr lang="en-US" dirty="0"/>
              <a:t>, compression, </a:t>
            </a:r>
            <a:r>
              <a:rPr lang="en-US" dirty="0" err="1"/>
              <a:t>blockCompression</a:t>
            </a:r>
            <a:r>
              <a:rPr lang="en-US" dirty="0"/>
              <a:t>, compressor class (codec), meta data</a:t>
            </a:r>
          </a:p>
          <a:p>
            <a:pPr lvl="1"/>
            <a:r>
              <a:rPr lang="en-US" dirty="0" err="1"/>
              <a:t>Splittable</a:t>
            </a:r>
            <a:r>
              <a:rPr lang="en-US" dirty="0"/>
              <a:t> binary representation of key-value pair collection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5413" y="4419238"/>
            <a:ext cx="1167319" cy="72957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2203315" y="4618656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3474" y="441923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0793" y="4419240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8112" y="441923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6036013" y="4618658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5015" y="4419240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7066" y="5479554"/>
            <a:ext cx="905201" cy="567805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Length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72999" y="5475955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Length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8932" y="5474156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4133" y="5474156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967066" y="5148816"/>
            <a:ext cx="766408" cy="32534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900793" y="5143418"/>
            <a:ext cx="1688541" cy="3361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60331" y="5411460"/>
            <a:ext cx="25583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values are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1k x 1k matrix blocks</a:t>
            </a:r>
          </a:p>
        </p:txBody>
      </p:sp>
    </p:spTree>
    <p:extLst>
      <p:ext uri="{BB962C8B-B14F-4D97-AF65-F5344CB8AC3E}">
        <p14:creationId xmlns:p14="http://schemas.microsoft.com/office/powerpoint/2010/main" val="14513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Write and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Write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create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lease/replica DNs</a:t>
            </a:r>
            <a:endParaRPr lang="en-US" dirty="0"/>
          </a:p>
          <a:p>
            <a:pPr lvl="1"/>
            <a:r>
              <a:rPr lang="en-US" dirty="0"/>
              <a:t>#2 Write blocks to DNs, pipelined </a:t>
            </a:r>
            <a:br>
              <a:rPr lang="en-US" dirty="0"/>
            </a:br>
            <a:r>
              <a:rPr lang="en-US" dirty="0"/>
              <a:t>replication to other DNs</a:t>
            </a:r>
          </a:p>
          <a:p>
            <a:pPr lvl="1"/>
            <a:r>
              <a:rPr lang="en-US" dirty="0"/>
              <a:t>#3 DNs report to NN via heartbeat</a:t>
            </a:r>
          </a:p>
          <a:p>
            <a:pPr lvl="1"/>
            <a:endParaRPr lang="en-US" dirty="0"/>
          </a:p>
          <a:p>
            <a:r>
              <a:rPr lang="en-US" dirty="0"/>
              <a:t>HDFS Read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open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DNs for blocks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#2 Read blocks sequentially from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closest DN w/ block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InputFormats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RecordReaders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 abstraction for multi-part files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(incl. compression/encryption)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sp>
        <p:nvSpPr>
          <p:cNvPr id="5" name="Can 4"/>
          <p:cNvSpPr/>
          <p:nvPr/>
        </p:nvSpPr>
        <p:spPr>
          <a:xfrm>
            <a:off x="5799624" y="2833262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1500" y="2323655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7" name="Can 6"/>
          <p:cNvSpPr/>
          <p:nvPr/>
        </p:nvSpPr>
        <p:spPr>
          <a:xfrm>
            <a:off x="7023183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Can 7"/>
          <p:cNvSpPr/>
          <p:nvPr/>
        </p:nvSpPr>
        <p:spPr>
          <a:xfrm>
            <a:off x="8128896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1386" y="2323047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56554" y="2329533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5436" y="1028677"/>
            <a:ext cx="8697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2" name="Straight Arrow Connector 11"/>
          <p:cNvCxnSpPr>
            <a:stCxn id="11" idx="2"/>
            <a:endCxn id="14" idx="0"/>
          </p:cNvCxnSpPr>
          <p:nvPr/>
        </p:nvCxnSpPr>
        <p:spPr>
          <a:xfrm>
            <a:off x="7300324" y="1398009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62877" y="1623641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17" name="Straight Arrow Connector 16"/>
          <p:cNvCxnSpPr>
            <a:stCxn id="14" idx="1"/>
            <a:endCxn id="6" idx="0"/>
          </p:cNvCxnSpPr>
          <p:nvPr/>
        </p:nvCxnSpPr>
        <p:spPr>
          <a:xfrm flipH="1">
            <a:off x="6104108" y="1808307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1" name="Folded Corner 20"/>
          <p:cNvSpPr/>
          <p:nvPr/>
        </p:nvSpPr>
        <p:spPr>
          <a:xfrm>
            <a:off x="7943980" y="163220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7940735" y="191106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3" name="Straight Arrow Connector 22"/>
          <p:cNvCxnSpPr>
            <a:stCxn id="10" idx="1"/>
            <a:endCxn id="9" idx="3"/>
          </p:cNvCxnSpPr>
          <p:nvPr/>
        </p:nvCxnSpPr>
        <p:spPr>
          <a:xfrm flipH="1" flipV="1">
            <a:off x="7662970" y="2558395"/>
            <a:ext cx="393584" cy="6486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6" name="Straight Arrow Connector 25"/>
          <p:cNvCxnSpPr>
            <a:stCxn id="6" idx="3"/>
            <a:endCxn id="9" idx="1"/>
          </p:cNvCxnSpPr>
          <p:nvPr/>
        </p:nvCxnSpPr>
        <p:spPr>
          <a:xfrm flipV="1">
            <a:off x="6546716" y="2558395"/>
            <a:ext cx="384670" cy="60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9" name="Straight Arrow Connector 28"/>
          <p:cNvCxnSpPr>
            <a:stCxn id="14" idx="2"/>
            <a:endCxn id="9" idx="0"/>
          </p:cNvCxnSpPr>
          <p:nvPr/>
        </p:nvCxnSpPr>
        <p:spPr>
          <a:xfrm flipH="1">
            <a:off x="7297178" y="1992973"/>
            <a:ext cx="3146" cy="330074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387983" y="1400087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Create foo.txt</a:t>
            </a:r>
          </a:p>
        </p:txBody>
      </p:sp>
      <p:sp>
        <p:nvSpPr>
          <p:cNvPr id="33" name="Folded Corner 32"/>
          <p:cNvSpPr/>
          <p:nvPr/>
        </p:nvSpPr>
        <p:spPr>
          <a:xfrm>
            <a:off x="7662971" y="919957"/>
            <a:ext cx="393583" cy="41302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olded Corner 33"/>
          <p:cNvSpPr/>
          <p:nvPr/>
        </p:nvSpPr>
        <p:spPr>
          <a:xfrm>
            <a:off x="6870695" y="3243761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Folded Corner 34"/>
          <p:cNvSpPr/>
          <p:nvPr/>
        </p:nvSpPr>
        <p:spPr>
          <a:xfrm>
            <a:off x="7314921" y="3240514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1265" y="2255291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37" name="Folded Corner 36"/>
          <p:cNvSpPr/>
          <p:nvPr/>
        </p:nvSpPr>
        <p:spPr>
          <a:xfrm>
            <a:off x="8005590" y="3250245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8449816" y="3246998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537802" y="2756193"/>
            <a:ext cx="1515509" cy="0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41" name="Can 40"/>
          <p:cNvSpPr/>
          <p:nvPr/>
        </p:nvSpPr>
        <p:spPr>
          <a:xfrm>
            <a:off x="5796381" y="5388401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58257" y="4878794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43" name="Can 42"/>
          <p:cNvSpPr/>
          <p:nvPr/>
        </p:nvSpPr>
        <p:spPr>
          <a:xfrm>
            <a:off x="7019940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Can 43"/>
          <p:cNvSpPr/>
          <p:nvPr/>
        </p:nvSpPr>
        <p:spPr>
          <a:xfrm>
            <a:off x="8125653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28143" y="4878186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53311" y="4884672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cxnSp>
        <p:nvCxnSpPr>
          <p:cNvPr id="48" name="Straight Arrow Connector 47"/>
          <p:cNvCxnSpPr>
            <a:endCxn id="49" idx="0"/>
          </p:cNvCxnSpPr>
          <p:nvPr/>
        </p:nvCxnSpPr>
        <p:spPr>
          <a:xfrm>
            <a:off x="7297081" y="3953148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/>
            <a:tailEnd type="none" w="med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659634" y="4178780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50" name="Straight Arrow Connector 49"/>
          <p:cNvCxnSpPr>
            <a:stCxn id="49" idx="1"/>
            <a:endCxn id="42" idx="0"/>
          </p:cNvCxnSpPr>
          <p:nvPr/>
        </p:nvCxnSpPr>
        <p:spPr>
          <a:xfrm flipH="1">
            <a:off x="6100865" y="4363446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51" name="Folded Corner 50"/>
          <p:cNvSpPr/>
          <p:nvPr/>
        </p:nvSpPr>
        <p:spPr>
          <a:xfrm>
            <a:off x="7940737" y="418734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Folded Corner 51"/>
          <p:cNvSpPr/>
          <p:nvPr/>
        </p:nvSpPr>
        <p:spPr>
          <a:xfrm>
            <a:off x="7937492" y="446620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5" name="Straight Arrow Connector 54"/>
          <p:cNvCxnSpPr>
            <a:endCxn id="49" idx="2"/>
          </p:cNvCxnSpPr>
          <p:nvPr/>
        </p:nvCxnSpPr>
        <p:spPr>
          <a:xfrm flipV="1">
            <a:off x="7293935" y="4548112"/>
            <a:ext cx="3146" cy="26231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384740" y="3955226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Open foo.txt</a:t>
            </a:r>
          </a:p>
        </p:txBody>
      </p:sp>
      <p:sp>
        <p:nvSpPr>
          <p:cNvPr id="58" name="Folded Corner 57"/>
          <p:cNvSpPr/>
          <p:nvPr/>
        </p:nvSpPr>
        <p:spPr>
          <a:xfrm>
            <a:off x="6867452" y="5798900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Folded Corner 58"/>
          <p:cNvSpPr/>
          <p:nvPr/>
        </p:nvSpPr>
        <p:spPr>
          <a:xfrm>
            <a:off x="7311678" y="5795653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48022" y="4810430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61" name="Folded Corner 60"/>
          <p:cNvSpPr/>
          <p:nvPr/>
        </p:nvSpPr>
        <p:spPr>
          <a:xfrm>
            <a:off x="8002347" y="5805384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Folded Corner 61"/>
          <p:cNvSpPr/>
          <p:nvPr/>
        </p:nvSpPr>
        <p:spPr>
          <a:xfrm>
            <a:off x="8446573" y="5802137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23183" y="1939548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21103" y="2179500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71302" y="4475231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30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/>
      <p:bldP spid="34" grpId="0" animBg="1"/>
      <p:bldP spid="35" grpId="0" animBg="1"/>
      <p:bldP spid="36" grpId="0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/>
      <p:bldP spid="51" grpId="0" animBg="1"/>
      <p:bldP spid="52" grpId="0" animBg="1"/>
      <p:bldP spid="56" grpId="0"/>
      <p:bldP spid="58" grpId="0" animBg="1"/>
      <p:bldP spid="59" grpId="0" animBg="1"/>
      <p:bldP spid="60" grpId="0"/>
      <p:bldP spid="61" grpId="0" animBg="1"/>
      <p:bldP spid="62" grpId="0" animBg="1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Data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Locality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HDFS is generally rack-aware </a:t>
            </a:r>
            <a:r>
              <a:rPr lang="en-US" dirty="0"/>
              <a:t>(node-local, rack-local, other)</a:t>
            </a:r>
          </a:p>
          <a:p>
            <a:pPr lvl="1"/>
            <a:r>
              <a:rPr lang="en-US" dirty="0"/>
              <a:t>Schedule reads from closest data node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Replica placement </a:t>
            </a:r>
            <a:r>
              <a:rPr lang="en-US" dirty="0"/>
              <a:t>(rep 3): local DN, other-rack DN, same-rack DN 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/Spark: locality-aware execution (</a:t>
            </a:r>
            <a:r>
              <a:rPr lang="en-US" b="1" dirty="0">
                <a:solidFill>
                  <a:schemeClr val="accent1"/>
                </a:solidFill>
              </a:rPr>
              <a:t>function vs data shipping</a:t>
            </a:r>
            <a:r>
              <a:rPr lang="en-US" dirty="0"/>
              <a:t>) </a:t>
            </a:r>
          </a:p>
          <a:p>
            <a:pPr lvl="1"/>
            <a:endParaRPr lang="en-US" sz="1200" dirty="0"/>
          </a:p>
          <a:p>
            <a:r>
              <a:rPr lang="en-US" dirty="0"/>
              <a:t>Custom Locality Information</a:t>
            </a:r>
          </a:p>
          <a:p>
            <a:pPr lvl="1"/>
            <a:r>
              <a:rPr lang="en-US" dirty="0"/>
              <a:t>Custom </a:t>
            </a:r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dirty="0"/>
              <a:t> and</a:t>
            </a:r>
            <a:br>
              <a:rPr lang="en-US" dirty="0"/>
            </a:br>
            <a:r>
              <a:rPr lang="en-US" b="1" dirty="0" err="1">
                <a:solidFill>
                  <a:schemeClr val="accent1"/>
                </a:solidFill>
              </a:rPr>
              <a:t>FileSplit</a:t>
            </a:r>
            <a:r>
              <a:rPr lang="en-US" dirty="0"/>
              <a:t> implementations</a:t>
            </a:r>
          </a:p>
          <a:p>
            <a:pPr lvl="1"/>
            <a:r>
              <a:rPr lang="en-US" dirty="0"/>
              <a:t>Return customized mapping</a:t>
            </a:r>
            <a:br>
              <a:rPr lang="en-US" dirty="0"/>
            </a:br>
            <a:r>
              <a:rPr lang="en-US" dirty="0"/>
              <a:t>of locations on </a:t>
            </a:r>
            <a:r>
              <a:rPr lang="en-US" dirty="0" err="1"/>
              <a:t>getLocations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Can use block locations</a:t>
            </a:r>
            <a:br>
              <a:rPr lang="en-US" dirty="0"/>
            </a:br>
            <a:r>
              <a:rPr lang="en-US" dirty="0"/>
              <a:t>of arbitrary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7445" y="3229582"/>
            <a:ext cx="4669277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public class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extends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x, ...) {}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@Override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String[]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getLocations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return new</a:t>
            </a:r>
            <a:r>
              <a:rPr lang="en-US" sz="1600" dirty="0">
                <a:latin typeface="Consolas" panose="020B0609020204030204" pitchFamily="49" charset="0"/>
              </a:rPr>
              <a:t> String[]{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“node1”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“node7”</a:t>
            </a:r>
            <a:r>
              <a:rPr lang="en-US" sz="1600" dirty="0">
                <a:latin typeface="Consolas" panose="020B0609020204030204" pitchFamily="49" charset="0"/>
              </a:rPr>
              <a:t>};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515584"/>
            <a:ext cx="77821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Path(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)); 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BlockLocation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[] tmp1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getFileBlockLocations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st.getLen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5533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the </a:t>
            </a:r>
            <a:r>
              <a:rPr lang="en-US" dirty="0" smtClean="0">
                <a:solidFill>
                  <a:schemeClr val="tx1"/>
                </a:solidFill>
              </a:rPr>
              <a:t>semester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tugraz.webex.com/meet/m.boehm</a:t>
            </a:r>
            <a:endParaRPr lang="en-US" dirty="0" smtClean="0"/>
          </a:p>
          <a:p>
            <a:pPr lvl="1"/>
            <a:r>
              <a:rPr lang="en-US" dirty="0" smtClean="0"/>
              <a:t>Jan 10: TU Graz Status </a:t>
            </a:r>
            <a:r>
              <a:rPr lang="en-US" b="1" dirty="0" smtClean="0">
                <a:solidFill>
                  <a:schemeClr val="accent1"/>
                </a:solidFill>
              </a:rPr>
              <a:t>RED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Programming Projects/Exercises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Progress?, Questions &amp; Answers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Deadline Reminder: </a:t>
            </a:r>
            <a:r>
              <a:rPr lang="en-US" b="1" dirty="0" smtClean="0">
                <a:solidFill>
                  <a:schemeClr val="accent1"/>
                </a:solidFill>
              </a:rPr>
              <a:t>Jan 21 11.59pm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(max 7 late days, with (2*</a:t>
            </a:r>
            <a:r>
              <a:rPr lang="en-US" dirty="0" err="1" smtClean="0">
                <a:solidFill>
                  <a:schemeClr val="tx1"/>
                </a:solidFill>
              </a:rPr>
              <a:t>late_days</a:t>
            </a:r>
            <a:r>
              <a:rPr lang="en-US" dirty="0" smtClean="0">
                <a:solidFill>
                  <a:schemeClr val="tx1"/>
                </a:solidFill>
              </a:rPr>
              <a:t>) point deduction)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Exercise submission in </a:t>
            </a:r>
            <a:r>
              <a:rPr lang="en-US" dirty="0" err="1" smtClean="0">
                <a:solidFill>
                  <a:schemeClr val="tx1"/>
                </a:solidFill>
              </a:rPr>
              <a:t>TeachCenter</a:t>
            </a:r>
            <a:r>
              <a:rPr lang="en-US" dirty="0" smtClean="0">
                <a:solidFill>
                  <a:schemeClr val="tx1"/>
                </a:solidFill>
              </a:rPr>
              <a:t>, projects via pull requests</a:t>
            </a:r>
          </a:p>
          <a:p>
            <a:pPr lvl="1"/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01 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date: </a:t>
            </a:r>
            <a:r>
              <a:rPr lang="en-US" b="1" dirty="0">
                <a:solidFill>
                  <a:schemeClr val="accent1"/>
                </a:solidFill>
              </a:rPr>
              <a:t>Feb 04, 3pm</a:t>
            </a:r>
            <a:r>
              <a:rPr lang="en-US" dirty="0">
                <a:solidFill>
                  <a:schemeClr val="tx1"/>
                </a:solidFill>
              </a:rPr>
              <a:t> (90+min written exam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54427" y="3701868"/>
            <a:ext cx="185835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/116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915" y="5569069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Federated </a:t>
            </a:r>
            <a:r>
              <a:rPr lang="en-US" dirty="0" err="1"/>
              <a:t>NameNodes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Federation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NameNode</a:t>
            </a:r>
            <a:r>
              <a:rPr lang="en-US" dirty="0"/>
              <a:t> as </a:t>
            </a:r>
            <a:br>
              <a:rPr lang="en-US" dirty="0"/>
            </a:br>
            <a:r>
              <a:rPr lang="en-US" dirty="0"/>
              <a:t>namespace scalability bottleneck</a:t>
            </a:r>
          </a:p>
          <a:p>
            <a:pPr lvl="1"/>
            <a:r>
              <a:rPr lang="en-US" dirty="0"/>
              <a:t>Independent </a:t>
            </a:r>
            <a:r>
              <a:rPr lang="en-US" dirty="0" err="1"/>
              <a:t>NameNodes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responsible for name spaces</a:t>
            </a:r>
          </a:p>
          <a:p>
            <a:pPr lvl="1"/>
            <a:r>
              <a:rPr lang="en-US" dirty="0" err="1"/>
              <a:t>DataNodes</a:t>
            </a:r>
            <a:r>
              <a:rPr lang="en-US" dirty="0"/>
              <a:t> store blocks of</a:t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NameNodes</a:t>
            </a:r>
            <a:endParaRPr lang="en-US" dirty="0"/>
          </a:p>
          <a:p>
            <a:pPr lvl="1"/>
            <a:r>
              <a:rPr lang="en-US" dirty="0"/>
              <a:t>Client-side mount tables</a:t>
            </a:r>
          </a:p>
          <a:p>
            <a:endParaRPr lang="en-US" dirty="0"/>
          </a:p>
          <a:p>
            <a:r>
              <a:rPr lang="en-US" dirty="0"/>
              <a:t>GFS Multiple Cells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“We also ended up doing what we call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a "multi-cell" approach, which basically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made it possible to put multiple GFS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masters on top of a pool of </a:t>
            </a:r>
            <a:r>
              <a:rPr lang="en-US" i="1" dirty="0" err="1">
                <a:solidFill>
                  <a:schemeClr val="accent1"/>
                </a:solidFill>
              </a:rPr>
              <a:t>chunkservers</a:t>
            </a:r>
            <a:r>
              <a:rPr lang="en-US" i="1" dirty="0">
                <a:solidFill>
                  <a:schemeClr val="accent1"/>
                </a:solidFill>
              </a:rPr>
              <a:t>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-- Sean Quinlan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91" y="1370480"/>
            <a:ext cx="4113951" cy="2471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1184" y="3842420"/>
            <a:ext cx="45428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https://hadoop.apache.org/docs/current/hadoop-project-dist/hadoop-hdfs/Federation.html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572" y="5016669"/>
            <a:ext cx="480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4533" y="4957538"/>
            <a:ext cx="23443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McKusick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Quinlan: GFS: evolution on fast-forward.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53(3)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800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344395" cy="4941101"/>
          </a:xfrm>
        </p:spPr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FileSystem</a:t>
            </a:r>
            <a:r>
              <a:rPr lang="en-US" dirty="0"/>
              <a:t> Implementations (subset)</a:t>
            </a:r>
          </a:p>
          <a:p>
            <a:pPr lvl="1"/>
            <a:r>
              <a:rPr lang="en-US" dirty="0" err="1"/>
              <a:t>LocalFileSystem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file</a:t>
            </a:r>
            <a:r>
              <a:rPr lang="en-US" dirty="0"/>
              <a:t>), </a:t>
            </a:r>
            <a:r>
              <a:rPr lang="en-US" dirty="0" err="1"/>
              <a:t>DistributedFileSystem</a:t>
            </a:r>
            <a:r>
              <a:rPr lang="en-US" dirty="0"/>
              <a:t> (</a:t>
            </a:r>
            <a:r>
              <a:rPr lang="en-US" b="1" dirty="0" err="1">
                <a:solidFill>
                  <a:srgbClr val="7889FB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FTPFileSystem</a:t>
            </a:r>
            <a:r>
              <a:rPr lang="en-US" dirty="0"/>
              <a:t>, </a:t>
            </a:r>
            <a:r>
              <a:rPr lang="en-US" dirty="0" err="1"/>
              <a:t>HttpFileSystem</a:t>
            </a:r>
            <a:r>
              <a:rPr lang="en-US" dirty="0"/>
              <a:t>, </a:t>
            </a:r>
            <a:r>
              <a:rPr lang="en-US" dirty="0" err="1"/>
              <a:t>ViewFilesystem</a:t>
            </a:r>
            <a:r>
              <a:rPr lang="en-US" dirty="0"/>
              <a:t> (</a:t>
            </a:r>
            <a:r>
              <a:rPr lang="en-US" dirty="0" err="1"/>
              <a:t>ViewFs</a:t>
            </a:r>
            <a:r>
              <a:rPr lang="en-US" dirty="0"/>
              <a:t> – mount table)</a:t>
            </a:r>
          </a:p>
          <a:p>
            <a:pPr lvl="1"/>
            <a:r>
              <a:rPr lang="en-US" dirty="0"/>
              <a:t>NativeS3FileSystem (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s3a</a:t>
            </a:r>
            <a:r>
              <a:rPr lang="en-US" dirty="0"/>
              <a:t>), </a:t>
            </a:r>
            <a:r>
              <a:rPr lang="en-US" dirty="0" err="1"/>
              <a:t>NativeSwiftFileSystem</a:t>
            </a:r>
            <a:r>
              <a:rPr lang="en-US" dirty="0"/>
              <a:t>, </a:t>
            </a:r>
            <a:r>
              <a:rPr lang="en-US" dirty="0" err="1"/>
              <a:t>NativeAzureFileSystem</a:t>
            </a:r>
            <a:endParaRPr lang="en-US" dirty="0"/>
          </a:p>
          <a:p>
            <a:pPr lvl="1"/>
            <a:r>
              <a:rPr lang="en-US" dirty="0"/>
              <a:t>Other proprietary: 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, </a:t>
            </a:r>
            <a:r>
              <a:rPr lang="en-US" dirty="0" err="1"/>
              <a:t>Databricks</a:t>
            </a:r>
            <a:r>
              <a:rPr lang="en-US" dirty="0"/>
              <a:t> FS (DBFS)</a:t>
            </a:r>
          </a:p>
          <a:p>
            <a:pPr lvl="1"/>
            <a:endParaRPr lang="en-US" sz="700" dirty="0"/>
          </a:p>
          <a:p>
            <a:r>
              <a:rPr lang="en-US" dirty="0"/>
              <a:t>Google Colossus</a:t>
            </a:r>
          </a:p>
          <a:p>
            <a:pPr lvl="1"/>
            <a:r>
              <a:rPr lang="en-US" dirty="0"/>
              <a:t>M</a:t>
            </a:r>
            <a:r>
              <a:rPr lang="en-US" b="0" dirty="0"/>
              <a:t>ore fine-grained accesses, Google Cloud Storage</a:t>
            </a:r>
          </a:p>
          <a:p>
            <a:pPr lvl="1"/>
            <a:endParaRPr lang="en-US" sz="700" dirty="0"/>
          </a:p>
          <a:p>
            <a:r>
              <a:rPr lang="en-US" dirty="0"/>
              <a:t>High-Performance Computing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Scope: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Focus on high IOPs (instead of bandwidth) with block write</a:t>
            </a:r>
          </a:p>
          <a:p>
            <a:pPr lvl="1"/>
            <a:r>
              <a:rPr lang="en-US" dirty="0"/>
              <a:t>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 (General Parallel File System) / Spectrum Scale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BeeGFS</a:t>
            </a:r>
            <a:r>
              <a:rPr lang="en-US" dirty="0"/>
              <a:t> (</a:t>
            </a:r>
            <a:r>
              <a:rPr lang="en-US" dirty="0" err="1"/>
              <a:t>Fraunhofer</a:t>
            </a:r>
            <a:r>
              <a:rPr lang="en-US" dirty="0"/>
              <a:t> GFS) – focus on usability, storage/metadata servers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Lustre</a:t>
            </a:r>
            <a:r>
              <a:rPr lang="en-US" dirty="0"/>
              <a:t> (Linux + Cluster) – GPL license, LNET protocol / metadata / object storage</a:t>
            </a:r>
          </a:p>
          <a:p>
            <a:pPr lvl="1"/>
            <a:r>
              <a:rPr lang="en-US" dirty="0" err="1"/>
              <a:t>RedHat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GFS2</a:t>
            </a:r>
            <a:r>
              <a:rPr lang="en-US" dirty="0"/>
              <a:t> (Global File System) – Linux cluster file system, close to local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NAS</a:t>
            </a:r>
            <a:r>
              <a:rPr lang="en-US" dirty="0"/>
              <a:t> (Network Attached Storage), </a:t>
            </a:r>
            <a:r>
              <a:rPr lang="en-US" b="1" dirty="0">
                <a:solidFill>
                  <a:schemeClr val="accent1"/>
                </a:solidFill>
              </a:rPr>
              <a:t>SAN</a:t>
            </a:r>
            <a:r>
              <a:rPr lang="en-US" dirty="0"/>
              <a:t> (Storage Area Network)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GekkoFS</a:t>
            </a:r>
            <a:r>
              <a:rPr lang="en-US" dirty="0"/>
              <a:t> (</a:t>
            </a:r>
            <a:r>
              <a:rPr lang="en-US" dirty="0" err="1"/>
              <a:t>Uni</a:t>
            </a:r>
            <a:r>
              <a:rPr lang="en-US" dirty="0"/>
              <a:t> Mainz / Barcelona SC) – data-intensive HPC applications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1620" y="3083668"/>
            <a:ext cx="23063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[WIRED: Google Remakes Online Empire With 'Colossus',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https://www.wired.com/2012/07/google-colossus/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921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key-value mapping via simple API </a:t>
            </a:r>
            <a:r>
              <a:rPr lang="en-US" dirty="0"/>
              <a:t>(more complex data models </a:t>
            </a:r>
            <a:br>
              <a:rPr lang="en-US" dirty="0"/>
            </a:br>
            <a:r>
              <a:rPr lang="en-US" dirty="0"/>
              <a:t>can be mapped to key-value representations)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Reliability at massive scale on commodity HW</a:t>
            </a:r>
            <a:r>
              <a:rPr lang="en-US" dirty="0"/>
              <a:t> (cloud computing)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-value maps, where values </a:t>
            </a:r>
            <a:br>
              <a:rPr lang="en-US" dirty="0"/>
            </a:br>
            <a:r>
              <a:rPr lang="en-US" dirty="0"/>
              <a:t>can be of a variety of data types</a:t>
            </a:r>
          </a:p>
          <a:p>
            <a:pPr lvl="1"/>
            <a:r>
              <a:rPr lang="en-US" dirty="0"/>
              <a:t>APIs for CRUD operations </a:t>
            </a:r>
            <a:br>
              <a:rPr lang="en-US" dirty="0"/>
            </a:br>
            <a:r>
              <a:rPr lang="en-US" dirty="0"/>
              <a:t>(create, read, update, delete)</a:t>
            </a:r>
          </a:p>
          <a:p>
            <a:pPr lvl="1"/>
            <a:r>
              <a:rPr lang="en-US" dirty="0"/>
              <a:t>Scalability via </a:t>
            </a:r>
            <a:r>
              <a:rPr lang="en-US" dirty="0" err="1"/>
              <a:t>sharding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(horizontal partitioning) </a:t>
            </a:r>
          </a:p>
          <a:p>
            <a:pPr lvl="1"/>
            <a:endParaRPr lang="en-US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Dynamo</a:t>
            </a:r>
            <a:r>
              <a:rPr lang="en-US" dirty="0"/>
              <a:t> (2007, AP)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Amazon </a:t>
            </a:r>
            <a:r>
              <a:rPr lang="en-US" b="1" dirty="0" err="1">
                <a:solidFill>
                  <a:srgbClr val="7889FB"/>
                </a:solidFill>
              </a:rPr>
              <a:t>DynamoDB</a:t>
            </a:r>
            <a:r>
              <a:rPr lang="en-US" dirty="0"/>
              <a:t> (2012)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Redis</a:t>
            </a:r>
            <a:r>
              <a:rPr lang="en-US" dirty="0"/>
              <a:t> (2009, CP/AP)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47" y="6271576"/>
            <a:ext cx="1228685" cy="400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33" y="6156253"/>
            <a:ext cx="642207" cy="58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6669" y="5754470"/>
            <a:ext cx="17996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853" y="592193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669276" y="2996535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52802" y="4031069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92240" y="2996536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Inffeldgasse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13, Graz”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6306" y="3499130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88997" y="3499132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34, 45, 67, 89]”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760" y="4160614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98724" y="4160615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Mandellstraße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12, Graz”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62790" y="4663209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95481" y="4663211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212, 3212, 43212]”</a:t>
            </a:r>
          </a:p>
        </p:txBody>
      </p:sp>
    </p:spTree>
    <p:extLst>
      <p:ext uri="{BB962C8B-B14F-4D97-AF65-F5344CB8AC3E}">
        <p14:creationId xmlns:p14="http://schemas.microsoft.com/office/powerpoint/2010/main" val="23921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18" y="2228939"/>
            <a:ext cx="3713397" cy="427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Systems: Dynamo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Simple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highly-available</a:t>
            </a:r>
            <a:r>
              <a:rPr lang="en-US" dirty="0"/>
              <a:t> data storage for small objects in ~1MB range</a:t>
            </a:r>
          </a:p>
          <a:p>
            <a:pPr lvl="1"/>
            <a:r>
              <a:rPr lang="en-US" dirty="0"/>
              <a:t>Aim for </a:t>
            </a:r>
            <a:r>
              <a:rPr lang="en-US" b="1" dirty="0">
                <a:solidFill>
                  <a:schemeClr val="accent1"/>
                </a:solidFill>
              </a:rPr>
              <a:t>good load balance</a:t>
            </a:r>
            <a:r>
              <a:rPr lang="en-US" dirty="0"/>
              <a:t> (99.9</a:t>
            </a:r>
            <a:r>
              <a:rPr lang="en-US" baseline="30000" dirty="0"/>
              <a:t>th</a:t>
            </a:r>
            <a:r>
              <a:rPr lang="en-US" dirty="0"/>
              <a:t> percentile SLAs)</a:t>
            </a:r>
          </a:p>
          <a:p>
            <a:pPr lvl="1"/>
            <a:endParaRPr lang="en-US" sz="300" dirty="0"/>
          </a:p>
          <a:p>
            <a:r>
              <a:rPr lang="en-US" dirty="0"/>
              <a:t>#1 System Interface</a:t>
            </a:r>
          </a:p>
          <a:p>
            <a:pPr lvl="1"/>
            <a:r>
              <a:rPr lang="en-US" dirty="0"/>
              <a:t>Simple get(k, </a:t>
            </a:r>
            <a:r>
              <a:rPr lang="en-US" dirty="0" err="1"/>
              <a:t>ctx</a:t>
            </a:r>
            <a:r>
              <a:rPr lang="en-US" dirty="0"/>
              <a:t>) and put(k, </a:t>
            </a:r>
            <a:r>
              <a:rPr lang="en-US" dirty="0" err="1"/>
              <a:t>ctx</a:t>
            </a:r>
            <a:r>
              <a:rPr lang="en-US" dirty="0"/>
              <a:t>) ops</a:t>
            </a:r>
          </a:p>
          <a:p>
            <a:pPr lvl="1"/>
            <a:endParaRPr lang="en-US" sz="300" dirty="0"/>
          </a:p>
          <a:p>
            <a:r>
              <a:rPr lang="en-US" dirty="0"/>
              <a:t>#2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Consistent hashing</a:t>
            </a:r>
            <a:r>
              <a:rPr lang="en-US" dirty="0"/>
              <a:t> of nodes and keys</a:t>
            </a:r>
            <a:br>
              <a:rPr lang="en-US" dirty="0"/>
            </a:br>
            <a:r>
              <a:rPr lang="en-US" dirty="0"/>
              <a:t>on circular ring for </a:t>
            </a:r>
            <a:r>
              <a:rPr lang="en-US" b="1" dirty="0">
                <a:solidFill>
                  <a:srgbClr val="7889FB"/>
                </a:solidFill>
              </a:rPr>
              <a:t>incremental scaling</a:t>
            </a:r>
          </a:p>
          <a:p>
            <a:pPr lvl="1"/>
            <a:r>
              <a:rPr lang="en-US" dirty="0"/>
              <a:t>Nodes hold </a:t>
            </a:r>
            <a:r>
              <a:rPr lang="en-US" b="1" dirty="0">
                <a:solidFill>
                  <a:schemeClr val="accent1"/>
                </a:solidFill>
              </a:rPr>
              <a:t>multiple virtual nodes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load balance </a:t>
            </a:r>
            <a:r>
              <a:rPr lang="en-US" dirty="0">
                <a:sym typeface="Wingdings" panose="05000000000000000000" pitchFamily="2" charset="2"/>
              </a:rPr>
              <a:t>(add/</a:t>
            </a:r>
            <a:r>
              <a:rPr lang="en-US" dirty="0" err="1">
                <a:sym typeface="Wingdings" panose="05000000000000000000" pitchFamily="2" charset="2"/>
              </a:rPr>
              <a:t>rm</a:t>
            </a:r>
            <a:r>
              <a:rPr lang="en-US" dirty="0">
                <a:sym typeface="Wingdings" panose="05000000000000000000" pitchFamily="2" charset="2"/>
              </a:rPr>
              <a:t>, heterogeneous)</a:t>
            </a:r>
          </a:p>
          <a:p>
            <a:pPr lvl="1"/>
            <a:endParaRPr lang="en-US" sz="3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#3 Replication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data item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replicated N times 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(at </a:t>
            </a:r>
            <a:r>
              <a:rPr lang="en-US" dirty="0" err="1">
                <a:sym typeface="Wingdings" panose="05000000000000000000" pitchFamily="2" charset="2"/>
              </a:rPr>
              <a:t>coord</a:t>
            </a:r>
            <a:r>
              <a:rPr lang="en-US" dirty="0">
                <a:sym typeface="Wingdings" panose="05000000000000000000" pitchFamily="2" charset="2"/>
              </a:rPr>
              <a:t> node and N-1 successors)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Eventual consistency with </a:t>
            </a:r>
            <a:r>
              <a:rPr lang="en-US" dirty="0" err="1">
                <a:sym typeface="Wingdings" panose="05000000000000000000" pitchFamily="2" charset="2"/>
              </a:rPr>
              <a:t>async</a:t>
            </a:r>
            <a:r>
              <a:rPr lang="en-US" dirty="0">
                <a:sym typeface="Wingdings" panose="05000000000000000000" pitchFamily="2" charset="2"/>
              </a:rPr>
              <a:t> update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propagation based on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vector clocks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Replica synchronization via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Merkle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trees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1071" y="754439"/>
            <a:ext cx="25645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80416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715636" y="2123386"/>
            <a:ext cx="128492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Amazon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e-Commerce Platform</a:t>
            </a:r>
          </a:p>
        </p:txBody>
      </p:sp>
    </p:spTree>
    <p:extLst>
      <p:ext uri="{BB962C8B-B14F-4D97-AF65-F5344CB8AC3E}">
        <p14:creationId xmlns:p14="http://schemas.microsoft.com/office/powerpoint/2010/main" val="7083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Redis</a:t>
            </a:r>
            <a:r>
              <a:rPr lang="en-US" dirty="0"/>
              <a:t> Data Types</a:t>
            </a:r>
          </a:p>
          <a:p>
            <a:pPr lvl="1"/>
            <a:r>
              <a:rPr lang="en-US" dirty="0" err="1"/>
              <a:t>Redis</a:t>
            </a:r>
            <a:r>
              <a:rPr lang="en-US" dirty="0"/>
              <a:t> is not a plain KV-store, but “data structure server” with</a:t>
            </a:r>
            <a:br>
              <a:rPr lang="en-US" dirty="0"/>
            </a:br>
            <a:r>
              <a:rPr lang="en-US" dirty="0"/>
              <a:t>persistent log (</a:t>
            </a:r>
            <a:r>
              <a:rPr lang="en-US" b="1" dirty="0" err="1"/>
              <a:t>appendfsync</a:t>
            </a:r>
            <a:r>
              <a:rPr lang="en-US" b="1" dirty="0"/>
              <a:t> no/</a:t>
            </a:r>
            <a:r>
              <a:rPr lang="en-US" b="1" dirty="0" err="1"/>
              <a:t>everysec</a:t>
            </a:r>
            <a:r>
              <a:rPr lang="en-US" b="1" dirty="0"/>
              <a:t>/always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Key:</a:t>
            </a:r>
            <a:r>
              <a:rPr lang="en-US" dirty="0"/>
              <a:t> ASCII string (max 512MB, common key schemes: comment:1234:reply.to)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Values:</a:t>
            </a:r>
            <a:r>
              <a:rPr lang="en-US" dirty="0"/>
              <a:t> strings, lists, sets, sorted sets, hashes (map of string-string),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 err="1"/>
              <a:t>Redis</a:t>
            </a:r>
            <a:r>
              <a:rPr lang="en-US" dirty="0"/>
              <a:t> APIs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SET/GET/DEL:</a:t>
            </a:r>
            <a:r>
              <a:rPr lang="en-US" dirty="0"/>
              <a:t> insert a key-value pair, lookup value by key, or delete by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MSET/MGET:</a:t>
            </a:r>
            <a:r>
              <a:rPr lang="en-US" dirty="0"/>
              <a:t> insert or lookup multiple keys at once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INCRBY/DECBY:</a:t>
            </a:r>
            <a:r>
              <a:rPr lang="en-US" dirty="0"/>
              <a:t> increment/decrement counters </a:t>
            </a:r>
          </a:p>
          <a:p>
            <a:pPr lvl="1"/>
            <a:r>
              <a:rPr lang="en-US" dirty="0"/>
              <a:t>Others: EXISTS, LPUSH, LPOP, LRANGE, LTRIM, LLEN,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dirty="0"/>
              <a:t>Classic KV stores (AP):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Aerospike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Voldemort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FoundationDB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Memcached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Wide-column stores: </a:t>
            </a:r>
            <a:r>
              <a:rPr lang="en-US" b="1" dirty="0">
                <a:solidFill>
                  <a:srgbClr val="7889FB"/>
                </a:solidFill>
              </a:rPr>
              <a:t>Google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 (CP),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HBase</a:t>
            </a:r>
            <a:r>
              <a:rPr lang="en-US" dirty="0"/>
              <a:t> (CP), </a:t>
            </a:r>
            <a:r>
              <a:rPr lang="en-US" b="1" dirty="0">
                <a:solidFill>
                  <a:srgbClr val="7889FB"/>
                </a:solidFill>
              </a:rPr>
              <a:t>Apache Cassandra</a:t>
            </a:r>
            <a:r>
              <a:rPr lang="en-US" dirty="0"/>
              <a:t> (AP)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69" y="1433297"/>
            <a:ext cx="1228685" cy="400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71" y="6201464"/>
            <a:ext cx="540000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206" y="4961563"/>
            <a:ext cx="986934" cy="335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289" y="4901629"/>
            <a:ext cx="540000" cy="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235" y="5545470"/>
            <a:ext cx="1317074" cy="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7319" t="15594" r="15277" b="8353"/>
          <a:stretch/>
        </p:blipFill>
        <p:spPr>
          <a:xfrm>
            <a:off x="8340748" y="5483135"/>
            <a:ext cx="678857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31057" b="31605"/>
          <a:stretch/>
        </p:blipFill>
        <p:spPr>
          <a:xfrm>
            <a:off x="7904922" y="4855857"/>
            <a:ext cx="1126055" cy="420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76" y="5519253"/>
            <a:ext cx="623077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20894" t="39447" r="19873" b="35362"/>
          <a:stretch/>
        </p:blipFill>
        <p:spPr>
          <a:xfrm>
            <a:off x="5653528" y="6296925"/>
            <a:ext cx="1122176" cy="357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9579" y="6192179"/>
            <a:ext cx="804131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3218" y="6136057"/>
            <a:ext cx="668624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Merge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LSM Overview</a:t>
            </a:r>
          </a:p>
          <a:p>
            <a:pPr lvl="1"/>
            <a:r>
              <a:rPr lang="en-US" dirty="0"/>
              <a:t>Many KV-stores rely on LSM-trees as their storage engine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DynamoDB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Cassandra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HBase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Approach: </a:t>
            </a:r>
            <a:r>
              <a:rPr lang="en-US" dirty="0"/>
              <a:t>Buffers writes in memory, flushes data as sorted runs to storage, </a:t>
            </a:r>
            <a:br>
              <a:rPr lang="en-US" dirty="0"/>
            </a:br>
            <a:r>
              <a:rPr lang="en-US" dirty="0"/>
              <a:t>merges runs into larger runs of next level (compaction)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 </a:t>
            </a:r>
          </a:p>
          <a:p>
            <a:pPr lvl="1"/>
            <a:r>
              <a:rPr lang="en-US" dirty="0"/>
              <a:t>Writes in C0</a:t>
            </a:r>
          </a:p>
          <a:p>
            <a:pPr lvl="1"/>
            <a:r>
              <a:rPr lang="en-US" dirty="0"/>
              <a:t>Reads against </a:t>
            </a:r>
            <a:br>
              <a:rPr lang="en-US" dirty="0"/>
            </a:br>
            <a:r>
              <a:rPr lang="en-US" dirty="0"/>
              <a:t>C0 and C1 (w/ </a:t>
            </a:r>
            <a:br>
              <a:rPr lang="en-US" dirty="0"/>
            </a:br>
            <a:r>
              <a:rPr lang="en-US" dirty="0"/>
              <a:t>buffer for C1)</a:t>
            </a:r>
          </a:p>
          <a:p>
            <a:pPr lvl="1"/>
            <a:r>
              <a:rPr lang="en-US" dirty="0"/>
              <a:t>Compaction </a:t>
            </a:r>
            <a:br>
              <a:rPr lang="en-US" dirty="0"/>
            </a:br>
            <a:r>
              <a:rPr lang="en-US" dirty="0"/>
              <a:t>(rolling merge): </a:t>
            </a:r>
            <a:br>
              <a:rPr lang="en-US" dirty="0"/>
            </a:br>
            <a:r>
              <a:rPr lang="en-US" dirty="0"/>
              <a:t>sort, merge, </a:t>
            </a:r>
            <a:br>
              <a:rPr lang="en-US" dirty="0"/>
            </a:br>
            <a:r>
              <a:rPr lang="en-US" dirty="0"/>
              <a:t>including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5" y="81366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49259" y="656654"/>
            <a:ext cx="25681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E. O'Neil, Edward Cheng, Dieter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Gawlick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Elizabeth J. O'Neil: The Log-Structured Merge-Tree (LSM-Tree).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4844376" y="3365769"/>
            <a:ext cx="1293779" cy="76848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2634" y="3530767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writes </a:t>
            </a: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4306475" y="3669267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00793" y="4299624"/>
            <a:ext cx="48443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9014" y="3287947"/>
            <a:ext cx="17607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in-memory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capacity 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6239" y="4948136"/>
            <a:ext cx="122568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on-disk storage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0247" y="5466946"/>
            <a:ext cx="3424138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9119" y="3799900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reads 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4312960" y="3938400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4312960" y="3938400"/>
            <a:ext cx="366046" cy="604416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26731" y="4773035"/>
            <a:ext cx="2668624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25" name="Straight Arrow Connector 24"/>
          <p:cNvCxnSpPr>
            <a:stCxn id="24" idx="2"/>
            <a:endCxn id="16" idx="0"/>
          </p:cNvCxnSpPr>
          <p:nvPr/>
        </p:nvCxnSpPr>
        <p:spPr>
          <a:xfrm>
            <a:off x="5261043" y="5094048"/>
            <a:ext cx="371273" cy="37289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16" idx="0"/>
          </p:cNvCxnSpPr>
          <p:nvPr/>
        </p:nvCxnSpPr>
        <p:spPr>
          <a:xfrm>
            <a:off x="5491266" y="4134254"/>
            <a:ext cx="141050" cy="133269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44766" y="4377446"/>
            <a:ext cx="15466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compaction</a:t>
            </a:r>
          </a:p>
        </p:txBody>
      </p:sp>
    </p:spTree>
    <p:extLst>
      <p:ext uri="{BB962C8B-B14F-4D97-AF65-F5344CB8AC3E}">
        <p14:creationId xmlns:p14="http://schemas.microsoft.com/office/powerpoint/2010/main" val="37187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6" grpId="0" animBg="1"/>
      <p:bldP spid="19" grpId="0"/>
      <p:bldP spid="24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Merge Trees,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LSM </a:t>
            </a:r>
            <a:r>
              <a:rPr lang="en-US" dirty="0" err="1"/>
              <a:t>Tiering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Keep up to T-1 runs per level L</a:t>
            </a:r>
          </a:p>
          <a:p>
            <a:pPr lvl="1"/>
            <a:r>
              <a:rPr lang="en-US" dirty="0"/>
              <a:t>Merge all runs of L</a:t>
            </a:r>
            <a:r>
              <a:rPr lang="en-US" baseline="-25000" dirty="0"/>
              <a:t>i</a:t>
            </a:r>
            <a:r>
              <a:rPr lang="en-US" dirty="0"/>
              <a:t> into 1 run of L</a:t>
            </a:r>
            <a:r>
              <a:rPr lang="en-US" baseline="-25000" dirty="0"/>
              <a:t>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pPr lvl="1"/>
            <a:endParaRPr lang="en-US" dirty="0"/>
          </a:p>
          <a:p>
            <a:r>
              <a:rPr lang="en-US" dirty="0"/>
              <a:t>LSM Leveling</a:t>
            </a:r>
          </a:p>
          <a:p>
            <a:pPr lvl="1"/>
            <a:r>
              <a:rPr lang="en-US" dirty="0"/>
              <a:t>Keep 1 run per level L</a:t>
            </a:r>
          </a:p>
          <a:p>
            <a:pPr lvl="1"/>
            <a:r>
              <a:rPr lang="en-US" dirty="0"/>
              <a:t>Merge run of Li with Li+1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70" y="4535461"/>
            <a:ext cx="1044716" cy="5848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82937" y="4451130"/>
            <a:ext cx="20525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Dayan: Log-Structured-Merge Trees,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Comp115 guest lecture,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201" y="1449964"/>
            <a:ext cx="3361385" cy="281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6789" y="1284593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write-optimized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2892" y="2370851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read-optimized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4365" y="2393004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398" y="2389760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2159" y="2396245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4090" y="2723746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3495" y="2720503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2627" y="2726987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0846" y="3051244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7997" y="3057729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5420" y="3054485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5184" y="2694560"/>
            <a:ext cx="832082" cy="32187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47266" y="2850204"/>
            <a:ext cx="918896" cy="18568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60573" y="4714676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7059" y="5061630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3815" y="5379401"/>
            <a:ext cx="1944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1540" y="5369569"/>
            <a:ext cx="24850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Mark Callaghan: Key-Value Storage Engines (Tutorial),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207" y="541027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586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Databases (</a:t>
            </a:r>
            <a:r>
              <a:rPr lang="en-US" dirty="0" err="1"/>
              <a:t>DBaaS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err="1"/>
              <a:t>DBaaS</a:t>
            </a:r>
            <a:endParaRPr lang="en-US" dirty="0"/>
          </a:p>
          <a:p>
            <a:pPr lvl="1"/>
            <a:r>
              <a:rPr lang="en-US" dirty="0"/>
              <a:t>Simplified setup, maintenance, tuning  and auto scaling</a:t>
            </a:r>
          </a:p>
          <a:p>
            <a:pPr lvl="1"/>
            <a:r>
              <a:rPr lang="en-US" dirty="0"/>
              <a:t>Multi-tenant systems (scalability, learning opportunities)</a:t>
            </a:r>
          </a:p>
          <a:p>
            <a:pPr lvl="1"/>
            <a:r>
              <a:rPr lang="en-US" dirty="0"/>
              <a:t>Different types based on workload (OLTP vs OLAP)</a:t>
            </a:r>
          </a:p>
          <a:p>
            <a:pPr lvl="1"/>
            <a:endParaRPr lang="en-US" dirty="0"/>
          </a:p>
          <a:p>
            <a:r>
              <a:rPr lang="en-US" dirty="0"/>
              <a:t>Elastic Data Warehouses</a:t>
            </a:r>
          </a:p>
          <a:p>
            <a:pPr lvl="1"/>
            <a:r>
              <a:rPr lang="en-US" dirty="0"/>
              <a:t>Motivation: Intersection of data warehousing (</a:t>
            </a:r>
            <a:r>
              <a:rPr lang="en-US" b="1" dirty="0">
                <a:solidFill>
                  <a:srgbClr val="7889FB"/>
                </a:solidFill>
              </a:rPr>
              <a:t>02 DWH, ETL, SQL/OLAP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cloud computing (</a:t>
            </a:r>
            <a:r>
              <a:rPr lang="en-US" b="1" dirty="0">
                <a:solidFill>
                  <a:srgbClr val="7889FB"/>
                </a:solidFill>
              </a:rPr>
              <a:t>08/09 Cloud Computing</a:t>
            </a:r>
            <a:r>
              <a:rPr lang="en-US" dirty="0"/>
              <a:t>), Distributed Storage (</a:t>
            </a:r>
            <a:r>
              <a:rPr lang="en-US" b="1" dirty="0">
                <a:solidFill>
                  <a:srgbClr val="7889FB"/>
                </a:solidFill>
              </a:rPr>
              <a:t>10 today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 Systems</a:t>
            </a:r>
          </a:p>
          <a:p>
            <a:pPr lvl="2"/>
            <a:r>
              <a:rPr lang="en-US" b="1" dirty="0"/>
              <a:t>#1</a:t>
            </a:r>
            <a:r>
              <a:rPr lang="en-US" dirty="0"/>
              <a:t> Snowflake</a:t>
            </a:r>
          </a:p>
          <a:p>
            <a:pPr lvl="2"/>
            <a:r>
              <a:rPr lang="en-US" b="1" dirty="0"/>
              <a:t>#2</a:t>
            </a:r>
            <a:r>
              <a:rPr lang="en-US" dirty="0"/>
              <a:t> Google </a:t>
            </a:r>
            <a:r>
              <a:rPr lang="en-US" dirty="0" err="1"/>
              <a:t>BigQuery</a:t>
            </a:r>
            <a:r>
              <a:rPr lang="en-US" dirty="0"/>
              <a:t> (</a:t>
            </a:r>
            <a:r>
              <a:rPr lang="en-US" dirty="0" err="1"/>
              <a:t>Dremel</a:t>
            </a:r>
            <a:r>
              <a:rPr lang="en-US" dirty="0"/>
              <a:t>)</a:t>
            </a:r>
          </a:p>
          <a:p>
            <a:pPr lvl="2"/>
            <a:r>
              <a:rPr lang="en-US" b="1" dirty="0"/>
              <a:t>#3</a:t>
            </a:r>
            <a:r>
              <a:rPr lang="en-US" dirty="0"/>
              <a:t> Amazon Redshift</a:t>
            </a:r>
          </a:p>
          <a:p>
            <a:pPr lvl="2"/>
            <a:r>
              <a:rPr lang="en-US" dirty="0"/>
              <a:t>Azure SQL Data Warehouse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00" y="1290200"/>
            <a:ext cx="1255252" cy="627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59" y="1196870"/>
            <a:ext cx="1235738" cy="5264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91727" y="1810447"/>
            <a:ext cx="1133731" cy="771336"/>
            <a:chOff x="7191727" y="5406333"/>
            <a:chExt cx="1133731" cy="7713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sp>
        <p:nvSpPr>
          <p:cNvPr id="10" name="Right Brace 9"/>
          <p:cNvSpPr/>
          <p:nvPr/>
        </p:nvSpPr>
        <p:spPr>
          <a:xfrm>
            <a:off x="5516143" y="4350054"/>
            <a:ext cx="320453" cy="124335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8425" y="4361836"/>
            <a:ext cx="2568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Commonalities: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 stores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store / DFS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 cloud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scaling </a:t>
            </a:r>
          </a:p>
        </p:txBody>
      </p:sp>
    </p:spTree>
    <p:extLst>
      <p:ext uri="{BB962C8B-B14F-4D97-AF65-F5344CB8AC3E}">
        <p14:creationId xmlns:p14="http://schemas.microsoft.com/office/powerpoint/2010/main" val="7026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Snowflake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</a:t>
            </a:r>
            <a:r>
              <a:rPr lang="en-US" b="0" dirty="0" err="1"/>
              <a:t>impl</a:t>
            </a:r>
            <a:r>
              <a:rPr lang="en-US" b="0" dirty="0"/>
              <a:t> started late 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Enterprise-ready DWH solution for the cloud</a:t>
            </a:r>
            <a:r>
              <a:rPr lang="en-US" dirty="0"/>
              <a:t> (elasticity, semi-structured)</a:t>
            </a:r>
          </a:p>
          <a:p>
            <a:pPr lvl="1"/>
            <a:r>
              <a:rPr lang="en-US" dirty="0"/>
              <a:t>Pure SaaS experience, high availability, cost efficient </a:t>
            </a:r>
          </a:p>
          <a:p>
            <a:pPr lvl="1"/>
            <a:endParaRPr lang="en-US" sz="700" dirty="0"/>
          </a:p>
          <a:p>
            <a:r>
              <a:rPr lang="en-US" dirty="0"/>
              <a:t>Cloud Services</a:t>
            </a:r>
          </a:p>
          <a:p>
            <a:pPr lvl="1"/>
            <a:r>
              <a:rPr lang="en-US" dirty="0"/>
              <a:t>Manage virtual DHWs, </a:t>
            </a:r>
            <a:br>
              <a:rPr lang="en-US" dirty="0"/>
            </a:br>
            <a:r>
              <a:rPr lang="en-US" dirty="0"/>
              <a:t>TXs, and queries</a:t>
            </a:r>
          </a:p>
          <a:p>
            <a:pPr lvl="1"/>
            <a:r>
              <a:rPr lang="en-US" dirty="0"/>
              <a:t>Meta data and catalogs</a:t>
            </a:r>
          </a:p>
          <a:p>
            <a:pPr lvl="1"/>
            <a:endParaRPr lang="en-US" sz="300" dirty="0"/>
          </a:p>
          <a:p>
            <a:r>
              <a:rPr lang="en-US" dirty="0"/>
              <a:t>Virtual Warehouses</a:t>
            </a:r>
          </a:p>
          <a:p>
            <a:pPr lvl="1"/>
            <a:r>
              <a:rPr lang="en-US" dirty="0"/>
              <a:t>Query execution in EC2</a:t>
            </a:r>
          </a:p>
          <a:p>
            <a:pPr lvl="1"/>
            <a:r>
              <a:rPr lang="en-US" dirty="0"/>
              <a:t>Caching/intermediates</a:t>
            </a:r>
          </a:p>
          <a:p>
            <a:pPr lvl="1"/>
            <a:endParaRPr lang="en-US" sz="300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in AWS S3</a:t>
            </a:r>
          </a:p>
          <a:p>
            <a:pPr lvl="1"/>
            <a:r>
              <a:rPr lang="en-US" dirty="0"/>
              <a:t>PAX / hybrid </a:t>
            </a:r>
            <a:r>
              <a:rPr lang="en-US" b="1" dirty="0">
                <a:solidFill>
                  <a:schemeClr val="accent1"/>
                </a:solidFill>
              </a:rPr>
              <a:t>columnar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Min-max pruning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95" y="78191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88060" y="722274"/>
            <a:ext cx="21108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Elastic Data Warehouse.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2" y="2593162"/>
            <a:ext cx="5160451" cy="3698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4" y="2174173"/>
            <a:ext cx="1543121" cy="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4926" y="5372100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4923" y="4714919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4926" y="3790100"/>
            <a:ext cx="6505574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4924" y="3124041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926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7251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1413" y="3052183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1410" y="4645191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53" y="3407435"/>
            <a:ext cx="11496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06" y="5121210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5315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err="1"/>
              <a:t>Dremel</a:t>
            </a:r>
            <a:endParaRPr lang="en-US" dirty="0"/>
          </a:p>
          <a:p>
            <a:pPr lvl="1"/>
            <a:r>
              <a:rPr lang="en-US" dirty="0"/>
              <a:t>Scalable and fast </a:t>
            </a:r>
            <a:r>
              <a:rPr lang="en-US" b="1" dirty="0">
                <a:solidFill>
                  <a:srgbClr val="7889FB"/>
                </a:solidFill>
              </a:rPr>
              <a:t>in-situ analysis of read-only nested data </a:t>
            </a:r>
            <a:r>
              <a:rPr lang="en-US" dirty="0"/>
              <a:t>(DFS, </a:t>
            </a:r>
            <a:r>
              <a:rPr lang="en-US" dirty="0" err="1"/>
              <a:t>BigTable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Data model:</a:t>
            </a:r>
            <a:r>
              <a:rPr lang="en-US" dirty="0"/>
              <a:t> protocol buffers - strongly-typed nested records</a:t>
            </a:r>
          </a:p>
          <a:p>
            <a:pPr lvl="1"/>
            <a:r>
              <a:rPr lang="en-US" b="1" dirty="0"/>
              <a:t>Storage model: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columnar storage of nested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(efficient splitting and assembly records)</a:t>
            </a:r>
          </a:p>
          <a:p>
            <a:pPr lvl="1"/>
            <a:r>
              <a:rPr lang="en-US" dirty="0"/>
              <a:t>Query execution via </a:t>
            </a:r>
            <a:r>
              <a:rPr lang="en-US" b="1" dirty="0">
                <a:solidFill>
                  <a:schemeClr val="accent1"/>
                </a:solidFill>
              </a:rPr>
              <a:t>multi-level serving tree</a:t>
            </a:r>
          </a:p>
          <a:p>
            <a:pPr lvl="1"/>
            <a:endParaRPr lang="en-US" sz="700" dirty="0"/>
          </a:p>
          <a:p>
            <a:r>
              <a:rPr lang="en-US" dirty="0" err="1"/>
              <a:t>BigQuery</a:t>
            </a:r>
            <a:r>
              <a:rPr lang="en-US" dirty="0"/>
              <a:t> System Architecture</a:t>
            </a:r>
          </a:p>
          <a:p>
            <a:pPr lvl="1"/>
            <a:r>
              <a:rPr lang="en-US" dirty="0"/>
              <a:t>Public </a:t>
            </a:r>
            <a:r>
              <a:rPr lang="en-US" dirty="0" err="1"/>
              <a:t>impl</a:t>
            </a:r>
            <a:r>
              <a:rPr lang="en-US" dirty="0"/>
              <a:t> of internal </a:t>
            </a:r>
            <a:r>
              <a:rPr lang="en-US" dirty="0" err="1"/>
              <a:t>Dremel</a:t>
            </a:r>
            <a:r>
              <a:rPr lang="en-US" dirty="0"/>
              <a:t> system (2012)</a:t>
            </a:r>
          </a:p>
          <a:p>
            <a:pPr lvl="1"/>
            <a:r>
              <a:rPr lang="en-US" dirty="0"/>
              <a:t>SQL over structured, nested data (OLAP, BI)</a:t>
            </a:r>
          </a:p>
          <a:p>
            <a:pPr lvl="1"/>
            <a:r>
              <a:rPr lang="en-US" b="1" dirty="0"/>
              <a:t>Extensions:</a:t>
            </a:r>
            <a:r>
              <a:rPr lang="en-US" dirty="0"/>
              <a:t> web </a:t>
            </a:r>
            <a:r>
              <a:rPr lang="en-US" dirty="0" err="1"/>
              <a:t>Uis</a:t>
            </a:r>
            <a:r>
              <a:rPr lang="en-US" dirty="0"/>
              <a:t>, REST APIs and ML </a:t>
            </a:r>
          </a:p>
          <a:p>
            <a:pPr lvl="1"/>
            <a:r>
              <a:rPr lang="en-US" b="1" dirty="0"/>
              <a:t>Data storage:</a:t>
            </a:r>
            <a:r>
              <a:rPr lang="en-US" dirty="0"/>
              <a:t> Colossus (</a:t>
            </a:r>
            <a:r>
              <a:rPr lang="en-US" b="1" dirty="0" err="1">
                <a:solidFill>
                  <a:schemeClr val="accent1"/>
                </a:solidFill>
              </a:rPr>
              <a:t>NextGen</a:t>
            </a:r>
            <a:r>
              <a:rPr lang="en-US" b="1" dirty="0">
                <a:solidFill>
                  <a:schemeClr val="accent1"/>
                </a:solidFill>
              </a:rPr>
              <a:t> GFS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16" y="77197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40588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[Sergey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Analysis of Web-Scale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94" y="2132714"/>
            <a:ext cx="1347018" cy="152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221" y="2426994"/>
            <a:ext cx="1186800" cy="1204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137" y="3863039"/>
            <a:ext cx="3279592" cy="2166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176" y="54023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48560" y="5426477"/>
            <a:ext cx="35700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White Paper 2012.]</a:t>
            </a:r>
          </a:p>
        </p:txBody>
      </p:sp>
    </p:spTree>
    <p:extLst>
      <p:ext uri="{BB962C8B-B14F-4D97-AF65-F5344CB8AC3E}">
        <p14:creationId xmlns:p14="http://schemas.microsoft.com/office/powerpoint/2010/main" val="31485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14" y="2587555"/>
            <a:ext cx="3564640" cy="3647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Amazon Redshift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SQL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1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Initial engine licensed from </a:t>
            </a:r>
            <a:r>
              <a:rPr lang="en-US" dirty="0" err="1"/>
              <a:t>ParAccel</a:t>
            </a:r>
            <a:endParaRPr lang="en-US" dirty="0"/>
          </a:p>
          <a:p>
            <a:pPr lvl="1"/>
            <a:r>
              <a:rPr lang="en-US" dirty="0"/>
              <a:t>Leader node + sliced compute nodes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(with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82" y="78150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60466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82" y="1670649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4956" y="1487516"/>
            <a:ext cx="23703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 41(2)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216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Distributed, Data-Parallel Computation </a:t>
            </a:r>
            <a:r>
              <a:rPr lang="en-US" dirty="0">
                <a:solidFill>
                  <a:schemeClr val="tx1"/>
                </a:solidFill>
              </a:rPr>
              <a:t>[Jan </a:t>
            </a:r>
            <a:r>
              <a:rPr lang="en-US" dirty="0" smtClean="0">
                <a:solidFill>
                  <a:schemeClr val="tx1"/>
                </a:solidFill>
              </a:rPr>
              <a:t>14]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Distributed Stream Processing </a:t>
            </a:r>
            <a:r>
              <a:rPr lang="en-US" dirty="0">
                <a:solidFill>
                  <a:schemeClr val="tx1"/>
                </a:solidFill>
              </a:rPr>
              <a:t>[Jan </a:t>
            </a:r>
            <a:r>
              <a:rPr lang="en-US" dirty="0" smtClean="0">
                <a:solidFill>
                  <a:schemeClr val="tx1"/>
                </a:solidFill>
              </a:rPr>
              <a:t>21]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Distributed Machine Learning Systems</a:t>
            </a:r>
            <a:r>
              <a:rPr lang="en-US" dirty="0">
                <a:solidFill>
                  <a:schemeClr val="tx1"/>
                </a:solidFill>
              </a:rPr>
              <a:t> [Jan </a:t>
            </a:r>
            <a:r>
              <a:rPr lang="en-US" dirty="0" smtClean="0">
                <a:solidFill>
                  <a:schemeClr val="tx1"/>
                </a:solidFill>
              </a:rPr>
              <a:t>28]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Distributed Data Storage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Recap: Distributed DBS (</a:t>
            </a:r>
            <a:r>
              <a:rPr lang="en-US" dirty="0">
                <a:solidFill>
                  <a:srgbClr val="7889FB"/>
                </a:solidFill>
              </a:rPr>
              <a:t>03 Replication, </a:t>
            </a:r>
            <a:r>
              <a:rPr lang="en-US" dirty="0" err="1">
                <a:solidFill>
                  <a:srgbClr val="7889FB"/>
                </a:solidFill>
              </a:rPr>
              <a:t>MoM</a:t>
            </a:r>
            <a:r>
              <a:rPr lang="en-US" dirty="0">
                <a:solidFill>
                  <a:srgbClr val="7889FB"/>
                </a:solidFill>
              </a:rPr>
              <a:t>, and EAI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DB:</a:t>
            </a:r>
            <a:r>
              <a:rPr lang="en-US" dirty="0"/>
              <a:t> Virtual (logical) DB, appears like a</a:t>
            </a:r>
            <a:br>
              <a:rPr lang="en-US" dirty="0"/>
            </a:br>
            <a:r>
              <a:rPr lang="en-US" dirty="0"/>
              <a:t>local DB but consists of multiple physical DBs</a:t>
            </a:r>
          </a:p>
          <a:p>
            <a:pPr lvl="1"/>
            <a:r>
              <a:rPr lang="en-US" dirty="0"/>
              <a:t>Components for global 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DBS</a:t>
            </a:r>
            <a:r>
              <a:rPr lang="en-US" dirty="0"/>
              <a:t> (homo.) vs </a:t>
            </a:r>
            <a:r>
              <a:rPr lang="en-US" b="1" dirty="0">
                <a:solidFill>
                  <a:schemeClr val="accent1"/>
                </a:solidFill>
              </a:rPr>
              <a:t>federated DBS</a:t>
            </a:r>
            <a:r>
              <a:rPr lang="en-US" dirty="0"/>
              <a:t> (hetero.)</a:t>
            </a:r>
          </a:p>
          <a:p>
            <a:pPr lvl="1"/>
            <a:endParaRPr lang="en-US" sz="1200" dirty="0"/>
          </a:p>
          <a:p>
            <a:r>
              <a:rPr lang="en-US" dirty="0"/>
              <a:t>Cloud and Distributed Data Storage </a:t>
            </a:r>
          </a:p>
          <a:p>
            <a:pPr lvl="1"/>
            <a:r>
              <a:rPr lang="en-US" b="1" dirty="0"/>
              <a:t>Motivation: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size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semi-structured</a:t>
            </a:r>
            <a:r>
              <a:rPr lang="en-US" dirty="0"/>
              <a:t>/nested , </a:t>
            </a:r>
            <a:r>
              <a:rPr lang="en-US" b="1" dirty="0">
                <a:solidFill>
                  <a:schemeClr val="accent1"/>
                </a:solidFill>
              </a:rPr>
              <a:t>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Cloud and Distributed Storage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Block storage:</a:t>
            </a:r>
            <a:r>
              <a:rPr lang="en-US" dirty="0"/>
              <a:t> files split into blocks, read/write (e.g., SAN, AWS EBS)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Object storage:</a:t>
            </a:r>
            <a:r>
              <a:rPr lang="en-US" dirty="0"/>
              <a:t> objects of limited </a:t>
            </a:r>
            <a:r>
              <a:rPr lang="en-US" dirty="0" smtClean="0"/>
              <a:t>size (e.g.,</a:t>
            </a:r>
            <a:r>
              <a:rPr lang="en-US" dirty="0"/>
              <a:t> </a:t>
            </a:r>
            <a:r>
              <a:rPr lang="en-US" dirty="0" smtClean="0"/>
              <a:t>5TB), get/put </a:t>
            </a:r>
            <a:r>
              <a:rPr lang="en-US" dirty="0"/>
              <a:t>(e.g., AWS S3)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Distributed file systems:</a:t>
            </a:r>
            <a:r>
              <a:rPr lang="en-US" dirty="0"/>
              <a:t> file system on block/object stores (NFS, HDFS)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b="1" dirty="0">
                <a:solidFill>
                  <a:srgbClr val="7889FB"/>
                </a:solidFill>
              </a:rPr>
              <a:t> Database as a Service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NoSQL stores:</a:t>
            </a:r>
            <a:r>
              <a:rPr lang="en-US" dirty="0"/>
              <a:t> Key-value stores, document stores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Cloud DBMSs</a:t>
            </a:r>
            <a:r>
              <a:rPr lang="en-US" dirty="0"/>
              <a:t> (SQL, for OLTP and OLAP workloads)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18211" y="987907"/>
            <a:ext cx="2569555" cy="1914125"/>
            <a:chOff x="6318211" y="676620"/>
            <a:chExt cx="2569555" cy="1914125"/>
          </a:xfrm>
        </p:grpSpPr>
        <p:sp>
          <p:nvSpPr>
            <p:cNvPr id="9" name="Rectangle 8"/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3" name="Gerade Verbindung mit Pfeil 6"/>
            <p:cNvCxnSpPr>
              <a:endCxn id="9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/>
            <p:cNvCxnSpPr>
              <a:stCxn id="9" idx="2"/>
              <a:endCxn id="10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" name="Gerade Verbindung mit Pfeil 6"/>
            <p:cNvCxnSpPr>
              <a:stCxn id="9" idx="2"/>
              <a:endCxn id="11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Gerade Verbindung mit Pfeil 6"/>
            <p:cNvCxnSpPr>
              <a:stCxn id="9" idx="2"/>
              <a:endCxn id="12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Data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87537"/>
              </p:ext>
            </p:extLst>
          </p:nvPr>
        </p:nvGraphicFramePr>
        <p:xfrm>
          <a:off x="5590163" y="2675483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un/semi-structured, and structured data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marL="457200" lvl="1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storage and analytics</a:t>
            </a:r>
            <a:r>
              <a:rPr lang="en-US" dirty="0">
                <a:sym typeface="Wingdings" panose="05000000000000000000" pitchFamily="2" charset="2"/>
              </a:rPr>
              <a:t> for scalability and agility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Criticism: Data Swamp</a:t>
            </a:r>
          </a:p>
          <a:p>
            <a:pPr lvl="1"/>
            <a:r>
              <a:rPr lang="en-US" dirty="0"/>
              <a:t>Low data quality </a:t>
            </a:r>
            <a:r>
              <a:rPr lang="en-US" dirty="0">
                <a:sym typeface="Wingdings" panose="05000000000000000000" pitchFamily="2" charset="2"/>
              </a:rPr>
              <a:t>(lack of schema,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integrity constraints, validation)</a:t>
            </a:r>
            <a:endParaRPr lang="en-US" dirty="0"/>
          </a:p>
          <a:p>
            <a:pPr lvl="1"/>
            <a:r>
              <a:rPr lang="en-US" dirty="0"/>
              <a:t>Missing meta data (context) and </a:t>
            </a:r>
            <a:br>
              <a:rPr lang="en-US" dirty="0"/>
            </a:br>
            <a:r>
              <a:rPr lang="en-US" dirty="0"/>
              <a:t>data catalog for search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Requires proper data curation / tools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According to priorities (data governance)</a:t>
            </a:r>
          </a:p>
          <a:p>
            <a:pPr marL="457200" lvl="1" indent="0">
              <a:buNone/>
            </a:pPr>
            <a:endParaRPr lang="en-US" sz="700" dirty="0">
              <a:sym typeface="Wingdings" panose="05000000000000000000" pitchFamily="2" charset="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02" y="3703868"/>
            <a:ext cx="3272952" cy="1396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1966" y="5136203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47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Catalogs of Data and Artefacts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relevant datasets in data lakes</a:t>
            </a:r>
          </a:p>
          <a:p>
            <a:pPr lvl="1"/>
            <a:r>
              <a:rPr lang="en-US" dirty="0"/>
              <a:t>Augment data with open and linked data sources </a:t>
            </a:r>
          </a:p>
          <a:p>
            <a:pPr lvl="1"/>
            <a:endParaRPr lang="en-US" sz="1200" dirty="0"/>
          </a:p>
          <a:p>
            <a:r>
              <a:rPr lang="en-US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1" y="3635771"/>
            <a:ext cx="2763296" cy="2071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691" y="3181694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568" y="317332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 Search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983" y="3551026"/>
            <a:ext cx="4471293" cy="2395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66" y="268289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02939" y="2602512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4691" y="5707308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1617" y="749030"/>
            <a:ext cx="25787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Recap FAIR Data Principles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Data Provenance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77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36739</TotalTime>
  <Words>1985</Words>
  <Application>Microsoft Office PowerPoint</Application>
  <PresentationFormat>On-screen Show (4:3)</PresentationFormat>
  <Paragraphs>568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Consolas</vt:lpstr>
      <vt:lpstr>Wingdings</vt:lpstr>
      <vt:lpstr>TU Graz Standard</vt:lpstr>
      <vt:lpstr>Data Integration and Analysis 10 Distributed Data Storage</vt:lpstr>
      <vt:lpstr>Announcements/Org</vt:lpstr>
      <vt:lpstr>Course Outline Part B: Large-Scale Data Management and Analysis</vt:lpstr>
      <vt:lpstr>Agenda</vt:lpstr>
      <vt:lpstr>Motivation and Terminology</vt:lpstr>
      <vt:lpstr>Overview Distributed Data Storage</vt:lpstr>
      <vt:lpstr>Central Data Abstractions</vt:lpstr>
      <vt:lpstr>Data Lakes</vt:lpstr>
      <vt:lpstr>Catalogs of Data and Artefacts</vt:lpstr>
      <vt:lpstr>Excursus: Research Data Management (RDM)</vt:lpstr>
      <vt:lpstr>Object Stores and  Distributed File Systems</vt:lpstr>
      <vt:lpstr>Object Storage</vt:lpstr>
      <vt:lpstr>Object Storage, cont. </vt:lpstr>
      <vt:lpstr>Hadoop Distributed File System (HDFS)</vt:lpstr>
      <vt:lpstr>HDFS Daemon Processes</vt:lpstr>
      <vt:lpstr>HDFS InputFormats and RecordReaders</vt:lpstr>
      <vt:lpstr>HDFS InputFormats and RecordReaders, cont.</vt:lpstr>
      <vt:lpstr>HDFS Write and Read</vt:lpstr>
      <vt:lpstr>HDFS Data Locality</vt:lpstr>
      <vt:lpstr>HDFS Federated NameNodes</vt:lpstr>
      <vt:lpstr>Other DFS</vt:lpstr>
      <vt:lpstr>Key-Value Stores and Cloud DBMS</vt:lpstr>
      <vt:lpstr>Motivation and Terminology</vt:lpstr>
      <vt:lpstr>Example Systems: Dynamo</vt:lpstr>
      <vt:lpstr>Example Systems, cont.</vt:lpstr>
      <vt:lpstr>Log-structured Merge Trees</vt:lpstr>
      <vt:lpstr>Log-structured Merge Trees, cont.</vt:lpstr>
      <vt:lpstr>Cloud Databases (DBaaS)</vt:lpstr>
      <vt:lpstr>Example Snowflake</vt:lpstr>
      <vt:lpstr>Example Google BigQuery</vt:lpstr>
      <vt:lpstr>Example Amazon Redshift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- 10 Distributed Data Storage</dc:title>
  <dc:subject/>
  <dc:creator>mboehm</dc:creator>
  <cp:keywords/>
  <dc:description/>
  <cp:lastModifiedBy>mboehm</cp:lastModifiedBy>
  <cp:revision>1795</cp:revision>
  <cp:lastPrinted>2019-04-29T15:50:34Z</cp:lastPrinted>
  <dcterms:created xsi:type="dcterms:W3CDTF">2018-07-12T06:39:10Z</dcterms:created>
  <dcterms:modified xsi:type="dcterms:W3CDTF">2022-01-05T21:55:26Z</dcterms:modified>
  <cp:category/>
</cp:coreProperties>
</file>