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04" r:id="rId2"/>
    <p:sldId id="661" r:id="rId3"/>
    <p:sldId id="626" r:id="rId4"/>
    <p:sldId id="627" r:id="rId5"/>
    <p:sldId id="629" r:id="rId6"/>
    <p:sldId id="660" r:id="rId7"/>
    <p:sldId id="642" r:id="rId8"/>
    <p:sldId id="631" r:id="rId9"/>
    <p:sldId id="643" r:id="rId10"/>
    <p:sldId id="632" r:id="rId11"/>
    <p:sldId id="605" r:id="rId12"/>
    <p:sldId id="606" r:id="rId13"/>
    <p:sldId id="607" r:id="rId14"/>
    <p:sldId id="650" r:id="rId15"/>
    <p:sldId id="608" r:id="rId16"/>
    <p:sldId id="609" r:id="rId17"/>
    <p:sldId id="610" r:id="rId18"/>
    <p:sldId id="651" r:id="rId19"/>
    <p:sldId id="611" r:id="rId20"/>
    <p:sldId id="652" r:id="rId21"/>
    <p:sldId id="612" r:id="rId22"/>
    <p:sldId id="613" r:id="rId23"/>
    <p:sldId id="614" r:id="rId24"/>
    <p:sldId id="654" r:id="rId25"/>
    <p:sldId id="655" r:id="rId26"/>
    <p:sldId id="656" r:id="rId27"/>
    <p:sldId id="657" r:id="rId28"/>
    <p:sldId id="658" r:id="rId29"/>
    <p:sldId id="644" r:id="rId30"/>
    <p:sldId id="645" r:id="rId31"/>
    <p:sldId id="646" r:id="rId32"/>
    <p:sldId id="648" r:id="rId33"/>
    <p:sldId id="649" r:id="rId34"/>
    <p:sldId id="662" r:id="rId35"/>
    <p:sldId id="628" r:id="rId36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88499" autoAdjust="0"/>
  </p:normalViewPr>
  <p:slideViewPr>
    <p:cSldViewPr snapToGrid="0" snapToObjects="1">
      <p:cViewPr varScale="1">
        <p:scale>
          <a:sx n="79" d="100"/>
          <a:sy n="79" d="100"/>
        </p:scale>
        <p:origin x="88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01" y="8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13.01.2022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13.01.2022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06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r>
              <a:rPr lang="en-US" dirty="0" err="1"/>
              <a:t>NumPy</a:t>
            </a:r>
            <a:r>
              <a:rPr lang="en-US" dirty="0"/>
              <a:t> syntax: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y[::2, 5000:] -&gt; every other</a:t>
            </a:r>
            <a:r>
              <a:rPr lang="en-US" sz="1200" baseline="0" dirty="0">
                <a:latin typeface="Consolas" panose="020B0609020204030204" pitchFamily="49" charset="0"/>
                <a:cs typeface="Calibri" panose="020F0502020204030204" pitchFamily="34" charset="0"/>
              </a:rPr>
              <a:t> row, columns 5001-10000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766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0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89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49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5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9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0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73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80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5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11 Distributed, Data-Parallel Computation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11 Distributed, Data-Parallel Computation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hyperlink" Target="https://spark.apache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dask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dirty="0"/>
              <a:t>Data Integration and Analysis</a:t>
            </a:r>
            <a:br>
              <a:rPr lang="de-DE" dirty="0"/>
            </a:br>
            <a:r>
              <a:rPr lang="de-DE" sz="3700" dirty="0"/>
              <a:t>11 </a:t>
            </a:r>
            <a:r>
              <a:rPr lang="de-DE" sz="3700" b="1" dirty="0"/>
              <a:t>Distributed Data-Parallel Computation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  <a:endParaRPr lang="en-GB" b="1" u="sng" dirty="0"/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/>
              <a:t>BMK </a:t>
            </a:r>
            <a:r>
              <a:rPr lang="de-AT" dirty="0"/>
              <a:t>endowed chair for Data Management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</a:t>
            </a:r>
            <a:r>
              <a:rPr lang="en-US" dirty="0" err="1"/>
              <a:t>MapReduce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1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</a:t>
            </a:r>
            <a:r>
              <a:rPr lang="en-US" dirty="0" err="1"/>
              <a:t>Ambari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</a:t>
            </a:r>
            <a:r>
              <a:rPr lang="en-US" dirty="0" err="1"/>
              <a:t>Oozie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FF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 err="1"/>
              <a:t>MapReduce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990" y="2200355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7B34F-72A0-4212-A223-9D9C1EAFCE63}"/>
              </a:ext>
            </a:extLst>
          </p:cNvPr>
          <p:cNvSpPr/>
          <p:nvPr/>
        </p:nvSpPr>
        <p:spPr>
          <a:xfrm>
            <a:off x="3762374" y="4577694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D8212B-30B2-47AD-A662-85CDBC99B4C0}"/>
              </a:ext>
            </a:extLst>
          </p:cNvPr>
          <p:cNvSpPr/>
          <p:nvPr/>
        </p:nvSpPr>
        <p:spPr>
          <a:xfrm>
            <a:off x="546735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7733AF7-1216-4144-873C-DCDC55DD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5802251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4191-A09A-437C-B913-60362D06BD36}"/>
              </a:ext>
            </a:extLst>
          </p:cNvPr>
          <p:cNvSpPr txBox="1"/>
          <p:nvPr/>
        </p:nvSpPr>
        <p:spPr>
          <a:xfrm>
            <a:off x="3762376" y="419669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C93F-0D11-4FA1-AC77-19F552106992}"/>
              </a:ext>
            </a:extLst>
          </p:cNvPr>
          <p:cNvSpPr txBox="1"/>
          <p:nvPr/>
        </p:nvSpPr>
        <p:spPr>
          <a:xfrm>
            <a:off x="547687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E246934-39EC-4E1F-B90E-EE9E89B7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4933988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413050F4-8A09-4494-93F4-A09EA5F1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572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599DA-4C7B-4757-8E4F-7A05C1680F36}"/>
              </a:ext>
            </a:extLst>
          </p:cNvPr>
          <p:cNvSpPr/>
          <p:nvPr/>
        </p:nvSpPr>
        <p:spPr>
          <a:xfrm>
            <a:off x="5574771" y="3870701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F7E10-9A33-45ED-AF0E-122F89E01D70}"/>
              </a:ext>
            </a:extLst>
          </p:cNvPr>
          <p:cNvSpPr/>
          <p:nvPr/>
        </p:nvSpPr>
        <p:spPr>
          <a:xfrm>
            <a:off x="63177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708E1-F3E0-4ADB-A094-362BD0CF83D2}"/>
              </a:ext>
            </a:extLst>
          </p:cNvPr>
          <p:cNvSpPr/>
          <p:nvPr/>
        </p:nvSpPr>
        <p:spPr>
          <a:xfrm>
            <a:off x="63177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B875F7-267C-4EAD-ACAA-FB227F6D75B2}"/>
              </a:ext>
            </a:extLst>
          </p:cNvPr>
          <p:cNvSpPr/>
          <p:nvPr/>
        </p:nvSpPr>
        <p:spPr>
          <a:xfrm>
            <a:off x="55747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CE134-5981-4D38-A864-AD8B50D29D85}"/>
              </a:ext>
            </a:extLst>
          </p:cNvPr>
          <p:cNvSpPr/>
          <p:nvPr/>
        </p:nvSpPr>
        <p:spPr>
          <a:xfrm>
            <a:off x="720090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C7E54-1EFE-4B40-87E6-B8F336ABFD1A}"/>
              </a:ext>
            </a:extLst>
          </p:cNvPr>
          <p:cNvSpPr txBox="1"/>
          <p:nvPr/>
        </p:nvSpPr>
        <p:spPr>
          <a:xfrm>
            <a:off x="721042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CC35527-F921-4BFF-A510-8BA6ECB9B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27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37F0F-EBE1-44C7-A07A-028C790196EC}"/>
              </a:ext>
            </a:extLst>
          </p:cNvPr>
          <p:cNvSpPr/>
          <p:nvPr/>
        </p:nvSpPr>
        <p:spPr>
          <a:xfrm>
            <a:off x="80512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0288B-5A70-4B91-886C-CEF02F753082}"/>
              </a:ext>
            </a:extLst>
          </p:cNvPr>
          <p:cNvSpPr/>
          <p:nvPr/>
        </p:nvSpPr>
        <p:spPr>
          <a:xfrm>
            <a:off x="805127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F0A245-42B0-43FD-B34B-B8D94C8D8BB2}"/>
              </a:ext>
            </a:extLst>
          </p:cNvPr>
          <p:cNvSpPr/>
          <p:nvPr/>
        </p:nvSpPr>
        <p:spPr>
          <a:xfrm>
            <a:off x="73083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0D928-8214-4C50-BF06-E8F8919DA20E}"/>
              </a:ext>
            </a:extLst>
          </p:cNvPr>
          <p:cNvSpPr/>
          <p:nvPr/>
        </p:nvSpPr>
        <p:spPr>
          <a:xfrm>
            <a:off x="73083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AB9F22-6933-4FA8-932E-847EA0112181}"/>
              </a:ext>
            </a:extLst>
          </p:cNvPr>
          <p:cNvSpPr/>
          <p:nvPr/>
        </p:nvSpPr>
        <p:spPr>
          <a:xfrm>
            <a:off x="2076450" y="6011829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CDDFBB42-161E-4819-9704-62DDB3B83D7C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3171825" y="5334098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C62EC8D9-35F9-4598-8952-0003231DCE91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4582849" y="4224198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1" name="AutoShape 3">
            <a:extLst>
              <a:ext uri="{FF2B5EF4-FFF2-40B4-BE49-F238E27FC236}">
                <a16:creationId xmlns:a16="http://schemas.microsoft.com/office/drawing/2014/main" id="{99A5DECB-2A05-49B3-8F89-B5DACCA0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24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4E0DAA33-DDA0-4F1E-99A1-8B13B03D7781}"/>
              </a:ext>
            </a:extLst>
          </p:cNvPr>
          <p:cNvSpPr/>
          <p:nvPr/>
        </p:nvSpPr>
        <p:spPr>
          <a:xfrm>
            <a:off x="57150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Rectangle: Rounded Corners 39">
            <a:extLst>
              <a:ext uri="{FF2B5EF4-FFF2-40B4-BE49-F238E27FC236}">
                <a16:creationId xmlns:a16="http://schemas.microsoft.com/office/drawing/2014/main" id="{CFF70D33-6A5B-41C7-B35E-1022653EAF62}"/>
              </a:ext>
            </a:extLst>
          </p:cNvPr>
          <p:cNvSpPr/>
          <p:nvPr/>
        </p:nvSpPr>
        <p:spPr>
          <a:xfrm>
            <a:off x="61245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40">
            <a:extLst>
              <a:ext uri="{FF2B5EF4-FFF2-40B4-BE49-F238E27FC236}">
                <a16:creationId xmlns:a16="http://schemas.microsoft.com/office/drawing/2014/main" id="{E64D12BB-ADD8-41CF-9C5C-1E41AD3BB850}"/>
              </a:ext>
            </a:extLst>
          </p:cNvPr>
          <p:cNvSpPr/>
          <p:nvPr/>
        </p:nvSpPr>
        <p:spPr>
          <a:xfrm>
            <a:off x="653415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67AC8C3E-2D36-4E6F-BE3E-9A34CBCD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7" name="Rectangle: Rounded Corners 43">
            <a:extLst>
              <a:ext uri="{FF2B5EF4-FFF2-40B4-BE49-F238E27FC236}">
                <a16:creationId xmlns:a16="http://schemas.microsoft.com/office/drawing/2014/main" id="{256A061D-8B76-4B57-BBBD-F76D90827277}"/>
              </a:ext>
            </a:extLst>
          </p:cNvPr>
          <p:cNvSpPr/>
          <p:nvPr/>
        </p:nvSpPr>
        <p:spPr>
          <a:xfrm>
            <a:off x="743902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Rectangle: Rounded Corners 44">
            <a:extLst>
              <a:ext uri="{FF2B5EF4-FFF2-40B4-BE49-F238E27FC236}">
                <a16:creationId xmlns:a16="http://schemas.microsoft.com/office/drawing/2014/main" id="{65A2CB2D-5028-46D0-A21B-56E8BC06B10D}"/>
              </a:ext>
            </a:extLst>
          </p:cNvPr>
          <p:cNvSpPr/>
          <p:nvPr/>
        </p:nvSpPr>
        <p:spPr>
          <a:xfrm>
            <a:off x="78486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Rectangle: Rounded Corners 45">
            <a:extLst>
              <a:ext uri="{FF2B5EF4-FFF2-40B4-BE49-F238E27FC236}">
                <a16:creationId xmlns:a16="http://schemas.microsoft.com/office/drawing/2014/main" id="{ACECDFB2-1D3C-4EA5-AD24-1DC14CB69D25}"/>
              </a:ext>
            </a:extLst>
          </p:cNvPr>
          <p:cNvSpPr/>
          <p:nvPr/>
        </p:nvSpPr>
        <p:spPr>
          <a:xfrm>
            <a:off x="82581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7591" y="4990289"/>
            <a:ext cx="2178603" cy="150152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58" y="131148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2375" y="1145885"/>
            <a:ext cx="2247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461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B24D-AD14-4269-8104-A28E90BD433A}"/>
              </a:ext>
            </a:extLst>
          </p:cNvPr>
          <p:cNvSpPr txBox="1"/>
          <p:nvPr/>
        </p:nvSpPr>
        <p:spPr>
          <a:xfrm>
            <a:off x="1933575" y="3831250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E81B88-560B-4665-A51E-DD57EE84C508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919059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06D457-14CD-4A60-B1EA-A88237D6660D}"/>
              </a:ext>
            </a:extLst>
          </p:cNvPr>
          <p:cNvGraphicFramePr>
            <a:graphicFrameLocks noGrp="1"/>
          </p:cNvGraphicFramePr>
          <p:nvPr/>
        </p:nvGraphicFramePr>
        <p:xfrm>
          <a:off x="3081338" y="4865299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529726F-788F-44E2-AFC8-F7214E39DC8B}"/>
              </a:ext>
            </a:extLst>
          </p:cNvPr>
          <p:cNvSpPr/>
          <p:nvPr/>
        </p:nvSpPr>
        <p:spPr>
          <a:xfrm>
            <a:off x="2143124" y="3338204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54866-0C95-4FD1-89D3-6D0EAC7E5CBB}"/>
              </a:ext>
            </a:extLst>
          </p:cNvPr>
          <p:cNvSpPr txBox="1"/>
          <p:nvPr/>
        </p:nvSpPr>
        <p:spPr>
          <a:xfrm>
            <a:off x="4829176" y="4774404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93A016-12E7-4ED1-AF14-4FFE7CB29540}"/>
              </a:ext>
            </a:extLst>
          </p:cNvPr>
          <p:cNvGraphicFramePr>
            <a:graphicFrameLocks noGrp="1"/>
          </p:cNvGraphicFramePr>
          <p:nvPr/>
        </p:nvGraphicFramePr>
        <p:xfrm>
          <a:off x="7491413" y="5770174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0468" y="5875506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251978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Rectangle: Folded Corner 3">
            <a:extLst>
              <a:ext uri="{FF2B5EF4-FFF2-40B4-BE49-F238E27FC236}">
                <a16:creationId xmlns:a16="http://schemas.microsoft.com/office/drawing/2014/main" id="{517EB0AF-6466-4786-815B-2E93F2E610C1}"/>
              </a:ext>
            </a:extLst>
          </p:cNvPr>
          <p:cNvSpPr/>
          <p:nvPr/>
        </p:nvSpPr>
        <p:spPr>
          <a:xfrm>
            <a:off x="238125" y="266152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F3BB5-18CB-4EA3-9C02-66F5A3F0834A}"/>
              </a:ext>
            </a:extLst>
          </p:cNvPr>
          <p:cNvSpPr txBox="1"/>
          <p:nvPr/>
        </p:nvSpPr>
        <p:spPr>
          <a:xfrm>
            <a:off x="4763" y="1506381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8" name="Rectangle: Folded Corner 5">
            <a:extLst>
              <a:ext uri="{FF2B5EF4-FFF2-40B4-BE49-F238E27FC236}">
                <a16:creationId xmlns:a16="http://schemas.microsoft.com/office/drawing/2014/main" id="{CAEAE2E7-C205-48A8-A333-D6CE80117805}"/>
              </a:ext>
            </a:extLst>
          </p:cNvPr>
          <p:cNvSpPr/>
          <p:nvPr/>
        </p:nvSpPr>
        <p:spPr>
          <a:xfrm>
            <a:off x="238125" y="3785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" name="Rectangle: Folded Corner 6">
            <a:extLst>
              <a:ext uri="{FF2B5EF4-FFF2-40B4-BE49-F238E27FC236}">
                <a16:creationId xmlns:a16="http://schemas.microsoft.com/office/drawing/2014/main" id="{E4BC92EA-3EEA-4042-8643-227CDC2E4ECC}"/>
              </a:ext>
            </a:extLst>
          </p:cNvPr>
          <p:cNvSpPr/>
          <p:nvPr/>
        </p:nvSpPr>
        <p:spPr>
          <a:xfrm>
            <a:off x="238125" y="4928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E672-C08B-406D-8032-A9C639A2A39C}"/>
              </a:ext>
            </a:extLst>
          </p:cNvPr>
          <p:cNvSpPr txBox="1"/>
          <p:nvPr/>
        </p:nvSpPr>
        <p:spPr>
          <a:xfrm>
            <a:off x="7800973" y="2287431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310D45-4386-481D-83A1-D4D9953AFCF9}"/>
              </a:ext>
            </a:extLst>
          </p:cNvPr>
          <p:cNvGrpSpPr/>
          <p:nvPr/>
        </p:nvGrpSpPr>
        <p:grpSpPr>
          <a:xfrm>
            <a:off x="7791449" y="3309226"/>
            <a:ext cx="1076326" cy="1990725"/>
            <a:chOff x="7791449" y="3309226"/>
            <a:chExt cx="1076326" cy="1990725"/>
          </a:xfrm>
        </p:grpSpPr>
        <p:sp>
          <p:nvSpPr>
            <p:cNvPr id="12" name="Rectangle: Folded Corner 29">
              <a:extLst>
                <a:ext uri="{FF2B5EF4-FFF2-40B4-BE49-F238E27FC236}">
                  <a16:creationId xmlns:a16="http://schemas.microsoft.com/office/drawing/2014/main" id="{25AE7F67-8E6D-4BEC-99DC-359E57854AFB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13" name="Rectangle: Folded Corner 30">
              <a:extLst>
                <a:ext uri="{FF2B5EF4-FFF2-40B4-BE49-F238E27FC236}">
                  <a16:creationId xmlns:a16="http://schemas.microsoft.com/office/drawing/2014/main" id="{151366E0-D60C-45FA-9C19-3504CEB4FD6A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14" name="Rectangle: Folded Corner 31">
              <a:extLst>
                <a:ext uri="{FF2B5EF4-FFF2-40B4-BE49-F238E27FC236}">
                  <a16:creationId xmlns:a16="http://schemas.microsoft.com/office/drawing/2014/main" id="{143909F5-8BE0-4ABB-BA57-7DF7525F4DF6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15" name="AutoShape 54">
              <a:extLst>
                <a:ext uri="{FF2B5EF4-FFF2-40B4-BE49-F238E27FC236}">
                  <a16:creationId xmlns:a16="http://schemas.microsoft.com/office/drawing/2014/main" id="{DE3B7178-C7A3-421B-B55F-CC09630B17C6}"/>
                </a:ext>
              </a:extLst>
            </p:cNvPr>
            <p:cNvCxnSpPr>
              <a:cxnSpLocks noChangeShapeType="1"/>
              <a:stCxn id="72" idx="3"/>
              <a:endCxn id="12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6" name="AutoShape 54">
              <a:extLst>
                <a:ext uri="{FF2B5EF4-FFF2-40B4-BE49-F238E27FC236}">
                  <a16:creationId xmlns:a16="http://schemas.microsoft.com/office/drawing/2014/main" id="{B33A0957-1837-4C72-80AD-3919EF69BEE7}"/>
                </a:ext>
              </a:extLst>
            </p:cNvPr>
            <p:cNvCxnSpPr>
              <a:cxnSpLocks noChangeShapeType="1"/>
              <a:stCxn id="73" idx="3"/>
              <a:endCxn id="13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7" name="AutoShape 54">
              <a:extLst>
                <a:ext uri="{FF2B5EF4-FFF2-40B4-BE49-F238E27FC236}">
                  <a16:creationId xmlns:a16="http://schemas.microsoft.com/office/drawing/2014/main" id="{727BBBAE-4C49-4F37-8E3B-408EC896AEFB}"/>
                </a:ext>
              </a:extLst>
            </p:cNvPr>
            <p:cNvCxnSpPr>
              <a:cxnSpLocks noChangeShapeType="1"/>
              <a:stCxn id="74" idx="3"/>
              <a:endCxn id="14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C0FF19-1EB7-4EB3-930F-86BAFA953D7F}"/>
              </a:ext>
            </a:extLst>
          </p:cNvPr>
          <p:cNvGrpSpPr/>
          <p:nvPr/>
        </p:nvGrpSpPr>
        <p:grpSpPr>
          <a:xfrm>
            <a:off x="1088497" y="2599900"/>
            <a:ext cx="1035578" cy="3365325"/>
            <a:chOff x="1088497" y="2599900"/>
            <a:chExt cx="1035578" cy="3365325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2F537309-AA33-4C10-96E6-8F0E12E6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8BCA751D-7F5E-4C48-8D3A-D1D54240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89F5EF61-2FEE-4CD9-B805-349B69A9A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DAB0089A-C604-4E6F-9063-71680F4D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A79AA2E-1E5F-4705-B8A5-5CD616908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E9D8BB2D-2F17-4C94-AD23-4C4D2C735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2EBC85-2EA0-40BF-BB03-C36F513030A6}"/>
              </a:ext>
            </a:extLst>
          </p:cNvPr>
          <p:cNvGrpSpPr/>
          <p:nvPr/>
        </p:nvGrpSpPr>
        <p:grpSpPr>
          <a:xfrm>
            <a:off x="2124075" y="2188848"/>
            <a:ext cx="3933825" cy="4573128"/>
            <a:chOff x="2124075" y="2188848"/>
            <a:chExt cx="3933825" cy="4573128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8D6C6B2D-9D1D-485A-9374-89FFCBF1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843CD213-26B7-4168-B17A-C421B51A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42D9859-D733-439D-8783-D7BD37EB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748F6E63-1237-410B-A157-12AFAFD20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9FFA481-DA29-4938-8A28-58EABFDD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F852A0A5-A60B-459C-A018-77B33AA4F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6A3738BB-B919-401D-A008-68A78FA4D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E83D142D-A88A-4AAB-A124-FF6A7780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62820746-DC71-4218-86A6-E1A5519C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78F3135A-586C-439C-82D1-CA2A37BC9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C2C33AD5-D4D6-47A2-9BD9-F428E0EF4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9EF44CE5-E8B3-4EF1-8E90-C2E71DC4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5E39FD-B045-404E-8DB5-B901D9D27088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39" name="AutoShape 54">
              <a:extLst>
                <a:ext uri="{FF2B5EF4-FFF2-40B4-BE49-F238E27FC236}">
                  <a16:creationId xmlns:a16="http://schemas.microsoft.com/office/drawing/2014/main" id="{4B765AB3-F36A-4BFF-A7C6-BA5882C78601}"/>
                </a:ext>
              </a:extLst>
            </p:cNvPr>
            <p:cNvCxnSpPr>
              <a:cxnSpLocks noChangeShapeType="1"/>
              <a:stCxn id="19" idx="3"/>
              <a:endCxn id="26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0" name="AutoShape 54">
              <a:extLst>
                <a:ext uri="{FF2B5EF4-FFF2-40B4-BE49-F238E27FC236}">
                  <a16:creationId xmlns:a16="http://schemas.microsoft.com/office/drawing/2014/main" id="{00C74F20-F8DE-4A91-A776-5EEAF2D4DC70}"/>
                </a:ext>
              </a:extLst>
            </p:cNvPr>
            <p:cNvCxnSpPr>
              <a:cxnSpLocks noChangeShapeType="1"/>
              <a:stCxn id="20" idx="3"/>
              <a:endCxn id="28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1" name="AutoShape 54">
              <a:extLst>
                <a:ext uri="{FF2B5EF4-FFF2-40B4-BE49-F238E27FC236}">
                  <a16:creationId xmlns:a16="http://schemas.microsoft.com/office/drawing/2014/main" id="{07C066B8-E957-4E9E-80CA-F68F19ABFDDE}"/>
                </a:ext>
              </a:extLst>
            </p:cNvPr>
            <p:cNvCxnSpPr>
              <a:cxnSpLocks noChangeShapeType="1"/>
              <a:stCxn id="21" idx="3"/>
              <a:endCxn id="30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2" name="AutoShape 54">
              <a:extLst>
                <a:ext uri="{FF2B5EF4-FFF2-40B4-BE49-F238E27FC236}">
                  <a16:creationId xmlns:a16="http://schemas.microsoft.com/office/drawing/2014/main" id="{0110B46F-0B59-4140-8BED-62F8EF14F4CF}"/>
                </a:ext>
              </a:extLst>
            </p:cNvPr>
            <p:cNvCxnSpPr>
              <a:cxnSpLocks noChangeShapeType="1"/>
              <a:stCxn id="22" idx="3"/>
              <a:endCxn id="32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3" name="AutoShape 54">
              <a:extLst>
                <a:ext uri="{FF2B5EF4-FFF2-40B4-BE49-F238E27FC236}">
                  <a16:creationId xmlns:a16="http://schemas.microsoft.com/office/drawing/2014/main" id="{D1D27904-4D85-4C67-8B8E-D05619BA606C}"/>
                </a:ext>
              </a:extLst>
            </p:cNvPr>
            <p:cNvCxnSpPr>
              <a:cxnSpLocks noChangeShapeType="1"/>
              <a:stCxn id="23" idx="3"/>
              <a:endCxn id="34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4" name="AutoShape 54">
              <a:extLst>
                <a:ext uri="{FF2B5EF4-FFF2-40B4-BE49-F238E27FC236}">
                  <a16:creationId xmlns:a16="http://schemas.microsoft.com/office/drawing/2014/main" id="{33631124-EF71-416B-B0DA-0F722BC86FD0}"/>
                </a:ext>
              </a:extLst>
            </p:cNvPr>
            <p:cNvCxnSpPr>
              <a:cxnSpLocks noChangeShapeType="1"/>
              <a:stCxn id="24" idx="3"/>
              <a:endCxn id="36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424AFD-22E7-4E57-A8A3-8195B3DF87B2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92A87DC-73B7-4910-98CA-78C7115C13A7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B30AD6-1D36-4FCA-BC71-280DD0D73BE2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6D30C1F-28E1-4460-A255-A48C123962C1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B19878-4B33-46FC-AE4F-6FF26F07A89C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09565F-3B0A-4C98-8D9A-F637956442BE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C0CB82-233F-417D-A25B-25E4479BA43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FA1C89-9F0F-476E-8B53-98DB92ECBCE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1678CE1-B07A-49C8-9ECC-907744AEEAFE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AB82AF8-817D-4A3B-8B1A-C32F6AB09B7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66A8FE3-740F-422A-8788-663E1A0A3D2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F95221B-B8DE-4944-8530-996175D3C0C9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886277-4486-4439-9C75-00C3622840B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7DC1098-70F0-4C43-A87F-599FB31AB0F1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263F921-CD2E-4BFA-BEDF-74B5AF3CECF0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600FD26-80F7-460A-A885-B25EB92BED2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E6996E8-8069-4A4D-9032-1012EF078664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46D8783-4ACC-4014-AA65-2BFE21CD1D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44E4B3F-E526-4F7C-A5C9-94C8B6AA7F5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4AA2EB5-5AAE-4DEE-A15C-396EDED51A27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69E72C-8947-40D7-A9C9-F63DCB315C1D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D2A7703-6CA4-4579-8945-F9FAD03D52AD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DA7665-6BE8-4E41-85B7-25D780411CD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56474FE-F1DD-4DAC-8522-428003716770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3E6ECEA-AF6A-4940-820D-F6AC3FE6DC62}"/>
              </a:ext>
            </a:extLst>
          </p:cNvPr>
          <p:cNvSpPr txBox="1"/>
          <p:nvPr/>
        </p:nvSpPr>
        <p:spPr>
          <a:xfrm>
            <a:off x="2728913" y="150638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1A4196-2B25-4E32-BCC9-5A903F2D84E5}"/>
              </a:ext>
            </a:extLst>
          </p:cNvPr>
          <p:cNvSpPr txBox="1"/>
          <p:nvPr/>
        </p:nvSpPr>
        <p:spPr>
          <a:xfrm>
            <a:off x="5900738" y="228743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4849B0F-C1A8-4517-8502-8CC1678B41DF}"/>
              </a:ext>
            </a:extLst>
          </p:cNvPr>
          <p:cNvGrpSpPr/>
          <p:nvPr/>
        </p:nvGrpSpPr>
        <p:grpSpPr>
          <a:xfrm>
            <a:off x="4676775" y="2336440"/>
            <a:ext cx="3124199" cy="4025111"/>
            <a:chOff x="4676775" y="2336440"/>
            <a:chExt cx="3124199" cy="4025111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AFD75B5D-1E15-46AC-95FF-F8B5CCC0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3" name="AutoShape 3">
              <a:extLst>
                <a:ext uri="{FF2B5EF4-FFF2-40B4-BE49-F238E27FC236}">
                  <a16:creationId xmlns:a16="http://schemas.microsoft.com/office/drawing/2014/main" id="{0F2E894F-2E96-4B35-9A35-23876D379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4" name="AutoShape 3">
              <a:extLst>
                <a:ext uri="{FF2B5EF4-FFF2-40B4-BE49-F238E27FC236}">
                  <a16:creationId xmlns:a16="http://schemas.microsoft.com/office/drawing/2014/main" id="{54AAAD19-287A-4375-9AC1-0CA8514E3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5690C62-4659-40BB-A554-A65FDBDB7B2A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BE3A6F8-65ED-4909-B6E5-6300B37CE3B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9FEF261-45B5-41C0-B3E0-B37B1C08A0A5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EF97E36-BD32-4263-BB41-630B89BCF0A9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29C9521-A3C3-4074-878A-239C9A5E935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1947B07-2C83-4D58-9537-24F08B38DC8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DA401FF-B9F3-4FC6-AB48-7607BC54FB75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2EBA87-AD40-477E-8AA5-4B0375F0239C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62BAAF-2A7E-4E4B-B9B5-A02CBD4E0085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C24E5F4-AA52-4229-A589-31006E42E7E7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46FFA84-5800-4F91-ABED-5FA2113EB945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366030-DD76-408C-8606-CB69EBEACFC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324018D-A019-4DC9-82A1-D5B8B2FAB4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227FB5F-2186-44E2-86DC-D0270156A88D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D676E4C-43A5-4159-AA74-920B774AE81E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3B4C74B-F3B7-4D6E-AD8B-A584D51FC3B6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21EDDFF-5BE0-420B-AA8F-835BD30AC5E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DE7DB62-FE3A-4039-A43B-FE45DDC27FD3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89725E4-8ACF-486C-A306-02997023F6F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1C933E-B8EB-45C7-9826-5AF2A9403A2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F1C84AA-69A3-4D29-8C7A-164AA8407B7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8" name="AutoShape 54">
              <a:extLst>
                <a:ext uri="{FF2B5EF4-FFF2-40B4-BE49-F238E27FC236}">
                  <a16:creationId xmlns:a16="http://schemas.microsoft.com/office/drawing/2014/main" id="{BCEE8233-A284-4CD6-81BB-5192B0836A50}"/>
                </a:ext>
              </a:extLst>
            </p:cNvPr>
            <p:cNvCxnSpPr>
              <a:cxnSpLocks noChangeShapeType="1"/>
              <a:stCxn id="66" idx="3"/>
              <a:endCxn id="109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79" name="AutoShape 54">
              <a:extLst>
                <a:ext uri="{FF2B5EF4-FFF2-40B4-BE49-F238E27FC236}">
                  <a16:creationId xmlns:a16="http://schemas.microsoft.com/office/drawing/2014/main" id="{30AE7A2D-F7B0-4A5B-8F89-B63882E5BFBE}"/>
                </a:ext>
              </a:extLst>
            </p:cNvPr>
            <p:cNvCxnSpPr>
              <a:cxnSpLocks noChangeShapeType="1"/>
              <a:stCxn id="67" idx="3"/>
              <a:endCxn id="103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0" name="AutoShape 54">
              <a:extLst>
                <a:ext uri="{FF2B5EF4-FFF2-40B4-BE49-F238E27FC236}">
                  <a16:creationId xmlns:a16="http://schemas.microsoft.com/office/drawing/2014/main" id="{27473C54-5668-443A-A2F4-E200357AA800}"/>
                </a:ext>
              </a:extLst>
            </p:cNvPr>
            <p:cNvCxnSpPr>
              <a:cxnSpLocks noChangeShapeType="1"/>
              <a:stCxn id="68" idx="3"/>
              <a:endCxn id="97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1" name="AutoShape 54">
              <a:extLst>
                <a:ext uri="{FF2B5EF4-FFF2-40B4-BE49-F238E27FC236}">
                  <a16:creationId xmlns:a16="http://schemas.microsoft.com/office/drawing/2014/main" id="{E0242409-0608-4AB0-8765-9F0D12F68161}"/>
                </a:ext>
              </a:extLst>
            </p:cNvPr>
            <p:cNvCxnSpPr>
              <a:cxnSpLocks noChangeShapeType="1"/>
              <a:stCxn id="63" idx="3"/>
              <a:endCxn id="110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2" name="AutoShape 54">
              <a:extLst>
                <a:ext uri="{FF2B5EF4-FFF2-40B4-BE49-F238E27FC236}">
                  <a16:creationId xmlns:a16="http://schemas.microsoft.com/office/drawing/2014/main" id="{3F69FBDF-F3BC-4D07-B414-6FC10B1A36E2}"/>
                </a:ext>
              </a:extLst>
            </p:cNvPr>
            <p:cNvCxnSpPr>
              <a:cxnSpLocks noChangeShapeType="1"/>
              <a:stCxn id="64" idx="3"/>
              <a:endCxn id="104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3" name="AutoShape 54">
              <a:extLst>
                <a:ext uri="{FF2B5EF4-FFF2-40B4-BE49-F238E27FC236}">
                  <a16:creationId xmlns:a16="http://schemas.microsoft.com/office/drawing/2014/main" id="{270E1CF4-A369-4EF7-9FD0-5B9A00B33A31}"/>
                </a:ext>
              </a:extLst>
            </p:cNvPr>
            <p:cNvCxnSpPr>
              <a:cxnSpLocks noChangeShapeType="1"/>
              <a:stCxn id="65" idx="3"/>
              <a:endCxn id="98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D75265-0A40-4149-B25F-F466E9294F59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85" name="AutoShape 54">
              <a:extLst>
                <a:ext uri="{FF2B5EF4-FFF2-40B4-BE49-F238E27FC236}">
                  <a16:creationId xmlns:a16="http://schemas.microsoft.com/office/drawing/2014/main" id="{7B5D6EE8-EC43-4D56-8C01-16790744EBEE}"/>
                </a:ext>
              </a:extLst>
            </p:cNvPr>
            <p:cNvCxnSpPr>
              <a:cxnSpLocks noChangeShapeType="1"/>
              <a:stCxn id="60" idx="3"/>
              <a:endCxn id="111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6" name="AutoShape 54">
              <a:extLst>
                <a:ext uri="{FF2B5EF4-FFF2-40B4-BE49-F238E27FC236}">
                  <a16:creationId xmlns:a16="http://schemas.microsoft.com/office/drawing/2014/main" id="{4194C91F-286A-4F06-AC0E-F053293CB2D5}"/>
                </a:ext>
              </a:extLst>
            </p:cNvPr>
            <p:cNvCxnSpPr>
              <a:cxnSpLocks noChangeShapeType="1"/>
              <a:stCxn id="61" idx="3"/>
              <a:endCxn id="105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7" name="AutoShape 54">
              <a:extLst>
                <a:ext uri="{FF2B5EF4-FFF2-40B4-BE49-F238E27FC236}">
                  <a16:creationId xmlns:a16="http://schemas.microsoft.com/office/drawing/2014/main" id="{F9894DF5-F96E-4E51-8EAB-1BB177DE7064}"/>
                </a:ext>
              </a:extLst>
            </p:cNvPr>
            <p:cNvCxnSpPr>
              <a:cxnSpLocks noChangeShapeType="1"/>
              <a:stCxn id="62" idx="3"/>
              <a:endCxn id="99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8" name="AutoShape 54">
              <a:extLst>
                <a:ext uri="{FF2B5EF4-FFF2-40B4-BE49-F238E27FC236}">
                  <a16:creationId xmlns:a16="http://schemas.microsoft.com/office/drawing/2014/main" id="{80D19E5A-4600-45EF-9528-4EC674C00AD4}"/>
                </a:ext>
              </a:extLst>
            </p:cNvPr>
            <p:cNvCxnSpPr>
              <a:cxnSpLocks noChangeShapeType="1"/>
              <a:stCxn id="57" idx="3"/>
              <a:endCxn id="112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9" name="AutoShape 54">
              <a:extLst>
                <a:ext uri="{FF2B5EF4-FFF2-40B4-BE49-F238E27FC236}">
                  <a16:creationId xmlns:a16="http://schemas.microsoft.com/office/drawing/2014/main" id="{E859F790-0589-47B5-8405-70461A28BC8B}"/>
                </a:ext>
              </a:extLst>
            </p:cNvPr>
            <p:cNvCxnSpPr>
              <a:cxnSpLocks noChangeShapeType="1"/>
              <a:stCxn id="58" idx="3"/>
              <a:endCxn id="106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0" name="AutoShape 54">
              <a:extLst>
                <a:ext uri="{FF2B5EF4-FFF2-40B4-BE49-F238E27FC236}">
                  <a16:creationId xmlns:a16="http://schemas.microsoft.com/office/drawing/2014/main" id="{8DB247E8-553E-42F2-AD21-E91BD7C0E090}"/>
                </a:ext>
              </a:extLst>
            </p:cNvPr>
            <p:cNvCxnSpPr>
              <a:cxnSpLocks noChangeShapeType="1"/>
              <a:stCxn id="59" idx="3"/>
              <a:endCxn id="100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1" name="AutoShape 54">
              <a:extLst>
                <a:ext uri="{FF2B5EF4-FFF2-40B4-BE49-F238E27FC236}">
                  <a16:creationId xmlns:a16="http://schemas.microsoft.com/office/drawing/2014/main" id="{A6416BD2-2B78-47BB-BE69-E63DEB8C8C62}"/>
                </a:ext>
              </a:extLst>
            </p:cNvPr>
            <p:cNvCxnSpPr>
              <a:cxnSpLocks noChangeShapeType="1"/>
              <a:stCxn id="54" idx="3"/>
              <a:endCxn id="113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2" name="AutoShape 54">
              <a:extLst>
                <a:ext uri="{FF2B5EF4-FFF2-40B4-BE49-F238E27FC236}">
                  <a16:creationId xmlns:a16="http://schemas.microsoft.com/office/drawing/2014/main" id="{F0F3AF8F-1658-411E-A26E-5DA8C8B21CBD}"/>
                </a:ext>
              </a:extLst>
            </p:cNvPr>
            <p:cNvCxnSpPr>
              <a:cxnSpLocks noChangeShapeType="1"/>
              <a:stCxn id="56" idx="3"/>
              <a:endCxn id="101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3" name="AutoShape 54">
              <a:extLst>
                <a:ext uri="{FF2B5EF4-FFF2-40B4-BE49-F238E27FC236}">
                  <a16:creationId xmlns:a16="http://schemas.microsoft.com/office/drawing/2014/main" id="{A49C9970-40B2-441E-A46C-D3124E96B5A3}"/>
                </a:ext>
              </a:extLst>
            </p:cNvPr>
            <p:cNvCxnSpPr>
              <a:cxnSpLocks noChangeShapeType="1"/>
              <a:stCxn id="51" idx="3"/>
              <a:endCxn id="114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4" name="AutoShape 54">
              <a:extLst>
                <a:ext uri="{FF2B5EF4-FFF2-40B4-BE49-F238E27FC236}">
                  <a16:creationId xmlns:a16="http://schemas.microsoft.com/office/drawing/2014/main" id="{2550A597-FDB8-47F7-99C2-35DE0E7AF4BE}"/>
                </a:ext>
              </a:extLst>
            </p:cNvPr>
            <p:cNvCxnSpPr>
              <a:cxnSpLocks noChangeShapeType="1"/>
              <a:stCxn id="52" idx="3"/>
              <a:endCxn id="108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5" name="AutoShape 54">
              <a:extLst>
                <a:ext uri="{FF2B5EF4-FFF2-40B4-BE49-F238E27FC236}">
                  <a16:creationId xmlns:a16="http://schemas.microsoft.com/office/drawing/2014/main" id="{1ED07E87-DE0D-4D6C-9351-9259FEAD936C}"/>
                </a:ext>
              </a:extLst>
            </p:cNvPr>
            <p:cNvCxnSpPr>
              <a:cxnSpLocks noChangeShapeType="1"/>
              <a:stCxn id="55" idx="3"/>
              <a:endCxn id="107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" name="AutoShape 54">
              <a:extLst>
                <a:ext uri="{FF2B5EF4-FFF2-40B4-BE49-F238E27FC236}">
                  <a16:creationId xmlns:a16="http://schemas.microsoft.com/office/drawing/2014/main" id="{005447D9-F845-4A39-B4F3-4EC682B77E6B}"/>
                </a:ext>
              </a:extLst>
            </p:cNvPr>
            <p:cNvCxnSpPr>
              <a:cxnSpLocks noChangeShapeType="1"/>
              <a:stCxn id="53" idx="3"/>
              <a:endCxn id="102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1774B8B-F193-4CDB-B59C-1E4ECC362E10}"/>
              </a:ext>
            </a:extLst>
          </p:cNvPr>
          <p:cNvSpPr txBox="1"/>
          <p:nvPr/>
        </p:nvSpPr>
        <p:spPr>
          <a:xfrm>
            <a:off x="4791074" y="1200150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B65CA3-456D-4848-90A7-0AA21D4175CB}"/>
              </a:ext>
            </a:extLst>
          </p:cNvPr>
          <p:cNvSpPr txBox="1"/>
          <p:nvPr/>
        </p:nvSpPr>
        <p:spPr>
          <a:xfrm>
            <a:off x="7391401" y="6392644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40923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1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</a:t>
            </a:r>
            <a:br>
              <a:rPr lang="en-US" dirty="0"/>
            </a:br>
            <a:r>
              <a:rPr lang="en-US" dirty="0"/>
              <a:t>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1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r>
              <a:rPr lang="en-US" b="0" dirty="0"/>
              <a:t>[VLDB’15]</a:t>
            </a:r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</a:t>
            </a:r>
            <a:r>
              <a:rPr lang="en-US" dirty="0" err="1"/>
              <a:t>Actian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4768" y="2929640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676" y="29789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739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dirty="0" err="1"/>
              <a:t>MapReduce</a:t>
            </a:r>
            <a:endParaRPr lang="en-US" dirty="0"/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lazy evaluation, and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</a:t>
            </a:r>
            <a:r>
              <a:rPr lang="en-US" dirty="0" err="1"/>
              <a:t>Mesos</a:t>
            </a:r>
            <a:r>
              <a:rPr lang="en-US" dirty="0"/>
              <a:t>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6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41" y="307110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</a:t>
            </a:r>
            <a:r>
              <a:rPr lang="en-US" dirty="0" err="1"/>
              <a:t>incl</a:t>
            </a:r>
            <a:r>
              <a:rPr lang="en-US" dirty="0"/>
              <a:t>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</a:t>
            </a:r>
            <a:r>
              <a:rPr lang="en-US" dirty="0" err="1"/>
              <a:t>Mesos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1027" name="Picture 3" descr="https://spark.apache.org/images/spark-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4" y="1736136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87784" y="1427075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1033" y="3929013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29128" y="3929012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7223" y="392901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5057" y="392901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5" y="4887953"/>
            <a:ext cx="1364789" cy="620979"/>
          </a:xfrm>
          <a:prstGeom prst="rect">
            <a:avLst/>
          </a:prstGeom>
        </p:spPr>
      </p:pic>
      <p:pic>
        <p:nvPicPr>
          <p:cNvPr id="1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8672" y="4683129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3" y="459196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32" y="5097954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1"/>
            <a:endParaRPr lang="en-US" sz="700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Transformations: </a:t>
            </a:r>
            <a:br>
              <a:rPr lang="en-US" dirty="0"/>
            </a:br>
            <a:r>
              <a:rPr lang="en-US" dirty="0"/>
              <a:t>define new RDDs</a:t>
            </a:r>
          </a:p>
          <a:p>
            <a:pPr lvl="1"/>
            <a:r>
              <a:rPr lang="en-US" dirty="0"/>
              <a:t>Actions: return </a:t>
            </a:r>
            <a:br>
              <a:rPr lang="en-US" dirty="0"/>
            </a:br>
            <a:r>
              <a:rPr lang="en-US" dirty="0"/>
              <a:t>result to driver</a:t>
            </a:r>
          </a:p>
          <a:p>
            <a:pPr lvl="1"/>
            <a:endParaRPr lang="en-US" sz="700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8069" y="1348608"/>
            <a:ext cx="504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01510" y="303154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83325" y="4825258"/>
            <a:ext cx="1334628" cy="857838"/>
            <a:chOff x="7192653" y="1319753"/>
            <a:chExt cx="1334628" cy="857838"/>
          </a:xfrm>
        </p:grpSpPr>
        <p:sp>
          <p:nvSpPr>
            <p:cNvPr id="8" name="Rectangle 7"/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07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94570" y="52030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94570" y="29599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7880" y="2959431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9054" y="3210132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29583" y="3466649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6398" y="2598528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277" y="3619364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21" name="Arc 20"/>
          <p:cNvSpPr/>
          <p:nvPr/>
        </p:nvSpPr>
        <p:spPr>
          <a:xfrm>
            <a:off x="6673174" y="2559616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7093" y="1425298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9249" y="3689517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420252" y="3784060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01958" y="4472722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6986" y="3976864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6" y="4472722"/>
            <a:ext cx="2824794" cy="16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</a:p>
          <a:p>
            <a:pPr lvl="1"/>
            <a:endParaRPr lang="en-US" sz="700" dirty="0"/>
          </a:p>
          <a:p>
            <a:r>
              <a:rPr lang="en-US" dirty="0"/>
              <a:t>Partitioning via </a:t>
            </a:r>
            <a:r>
              <a:rPr lang="en-US" dirty="0" err="1"/>
              <a:t>Partitioners</a:t>
            </a:r>
            <a:r>
              <a:rPr lang="en-US" dirty="0"/>
              <a:t>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</a:p>
          <a:p>
            <a:pPr lvl="1"/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</a:p>
          <a:p>
            <a:pPr lvl="1"/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7089" y="2541570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89E892-6B17-45F0-98F3-167666492C9F}"/>
              </a:ext>
            </a:extLst>
          </p:cNvPr>
          <p:cNvGrpSpPr/>
          <p:nvPr/>
        </p:nvGrpSpPr>
        <p:grpSpPr>
          <a:xfrm>
            <a:off x="4115962" y="5151253"/>
            <a:ext cx="2050373" cy="1128766"/>
            <a:chOff x="3658761" y="2553960"/>
            <a:chExt cx="2050373" cy="1128766"/>
          </a:xfrm>
        </p:grpSpPr>
        <p:sp>
          <p:nvSpPr>
            <p:cNvPr id="35" name="Rectangle 34"/>
            <p:cNvSpPr/>
            <p:nvPr/>
          </p:nvSpPr>
          <p:spPr>
            <a:xfrm>
              <a:off x="3665458" y="2553960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8, 1, 6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134" y="3339407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7, 5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8761" y="2939148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2, 3, 4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13125" y="2555635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1, 2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14801" y="3341082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5, 6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06428" y="2940823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3, 4</a:t>
              </a:r>
            </a:p>
          </p:txBody>
        </p:sp>
        <p:cxnSp>
          <p:nvCxnSpPr>
            <p:cNvPr id="41" name="Straight Connector 40"/>
            <p:cNvCxnSpPr>
              <a:stCxn id="35" idx="3"/>
              <a:endCxn id="38" idx="1"/>
            </p:cNvCxnSpPr>
            <p:nvPr/>
          </p:nvCxnSpPr>
          <p:spPr>
            <a:xfrm>
              <a:off x="4660762" y="2724782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3"/>
              <a:endCxn id="40" idx="1"/>
            </p:cNvCxnSpPr>
            <p:nvPr/>
          </p:nvCxnSpPr>
          <p:spPr>
            <a:xfrm>
              <a:off x="4660762" y="2724782"/>
              <a:ext cx="245666" cy="38686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5" idx="3"/>
              <a:endCxn id="39" idx="1"/>
            </p:cNvCxnSpPr>
            <p:nvPr/>
          </p:nvCxnSpPr>
          <p:spPr>
            <a:xfrm>
              <a:off x="4660762" y="2724782"/>
              <a:ext cx="254039" cy="78712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7" idx="3"/>
              <a:endCxn id="38" idx="1"/>
            </p:cNvCxnSpPr>
            <p:nvPr/>
          </p:nvCxnSpPr>
          <p:spPr>
            <a:xfrm flipV="1">
              <a:off x="4654065" y="2726457"/>
              <a:ext cx="259060" cy="38351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3"/>
              <a:endCxn id="40" idx="1"/>
            </p:cNvCxnSpPr>
            <p:nvPr/>
          </p:nvCxnSpPr>
          <p:spPr>
            <a:xfrm>
              <a:off x="4654065" y="3109970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39" idx="1"/>
            </p:cNvCxnSpPr>
            <p:nvPr/>
          </p:nvCxnSpPr>
          <p:spPr>
            <a:xfrm>
              <a:off x="4662438" y="3510229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7" idx="3"/>
              <a:endCxn id="39" idx="1"/>
            </p:cNvCxnSpPr>
            <p:nvPr/>
          </p:nvCxnSpPr>
          <p:spPr>
            <a:xfrm>
              <a:off x="4654065" y="3109970"/>
              <a:ext cx="260736" cy="40193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6" idx="3"/>
              <a:endCxn id="38" idx="1"/>
            </p:cNvCxnSpPr>
            <p:nvPr/>
          </p:nvCxnSpPr>
          <p:spPr>
            <a:xfrm flipV="1">
              <a:off x="4662438" y="2726457"/>
              <a:ext cx="250687" cy="78377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6" idx="3"/>
              <a:endCxn id="40" idx="1"/>
            </p:cNvCxnSpPr>
            <p:nvPr/>
          </p:nvCxnSpPr>
          <p:spPr>
            <a:xfrm flipV="1">
              <a:off x="4662438" y="3111645"/>
              <a:ext cx="243990" cy="39858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CD98F3-5E34-4846-9EA1-F5F05B63B77F}"/>
              </a:ext>
            </a:extLst>
          </p:cNvPr>
          <p:cNvGrpSpPr/>
          <p:nvPr/>
        </p:nvGrpSpPr>
        <p:grpSpPr>
          <a:xfrm>
            <a:off x="6899824" y="5139529"/>
            <a:ext cx="2050373" cy="1128766"/>
            <a:chOff x="6812274" y="2542236"/>
            <a:chExt cx="2050373" cy="1128766"/>
          </a:xfrm>
        </p:grpSpPr>
        <p:sp>
          <p:nvSpPr>
            <p:cNvPr id="51" name="Rectangle 50"/>
            <p:cNvSpPr/>
            <p:nvPr/>
          </p:nvSpPr>
          <p:spPr>
            <a:xfrm>
              <a:off x="6818971" y="2542236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3, 6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820647" y="3327683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4, 7, 1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12274" y="2927424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2, 5, 8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66638" y="2543911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6, 3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68314" y="3329358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9941" y="2929099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5, 2</a:t>
              </a:r>
            </a:p>
          </p:txBody>
        </p:sp>
        <p:cxnSp>
          <p:nvCxnSpPr>
            <p:cNvPr id="57" name="Straight Connector 56"/>
            <p:cNvCxnSpPr>
              <a:stCxn id="54" idx="1"/>
              <a:endCxn id="51" idx="3"/>
            </p:cNvCxnSpPr>
            <p:nvPr/>
          </p:nvCxnSpPr>
          <p:spPr>
            <a:xfrm flipH="1" flipV="1">
              <a:off x="7814275" y="2713058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6" idx="1"/>
              <a:endCxn id="53" idx="3"/>
            </p:cNvCxnSpPr>
            <p:nvPr/>
          </p:nvCxnSpPr>
          <p:spPr>
            <a:xfrm flipH="1" flipV="1">
              <a:off x="7807578" y="3098246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1"/>
              <a:endCxn id="52" idx="3"/>
            </p:cNvCxnSpPr>
            <p:nvPr/>
          </p:nvCxnSpPr>
          <p:spPr>
            <a:xfrm flipH="1" flipV="1">
              <a:off x="7815951" y="3498505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ight Arrow 59"/>
          <p:cNvSpPr/>
          <p:nvPr/>
        </p:nvSpPr>
        <p:spPr>
          <a:xfrm>
            <a:off x="6398483" y="5577319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6236296" y="5151253"/>
            <a:ext cx="62900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% 3</a:t>
            </a:r>
          </a:p>
        </p:txBody>
      </p:sp>
      <p:sp>
        <p:nvSpPr>
          <p:cNvPr id="62" name="Textfeld 10"/>
          <p:cNvSpPr txBox="1"/>
          <p:nvPr/>
        </p:nvSpPr>
        <p:spPr>
          <a:xfrm>
            <a:off x="5008926" y="4824429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3" name="Textfeld 10"/>
          <p:cNvSpPr txBox="1"/>
          <p:nvPr/>
        </p:nvSpPr>
        <p:spPr>
          <a:xfrm>
            <a:off x="7797529" y="4821185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7263379" y="4603580"/>
            <a:ext cx="151931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Hash partitioned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0570" y="1809346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</p:spTree>
    <p:extLst>
      <p:ext uri="{BB962C8B-B14F-4D97-AF65-F5344CB8AC3E}">
        <p14:creationId xmlns:p14="http://schemas.microsoft.com/office/powerpoint/2010/main" val="10921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 animBg="1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Optional attendance (independent of COVID)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Virtual lectures</a:t>
            </a:r>
            <a:r>
              <a:rPr lang="en-US" dirty="0">
                <a:solidFill>
                  <a:schemeClr val="tx1"/>
                </a:solidFill>
              </a:rPr>
              <a:t> (recorded) until end of the </a:t>
            </a:r>
            <a:r>
              <a:rPr lang="en-US" dirty="0" smtClean="0">
                <a:solidFill>
                  <a:schemeClr val="tx1"/>
                </a:solidFill>
              </a:rPr>
              <a:t>semester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tugraz.webex.com/meet/m.boehm</a:t>
            </a:r>
            <a:endParaRPr lang="en-US" dirty="0" smtClean="0"/>
          </a:p>
          <a:p>
            <a:pPr lvl="1"/>
            <a:r>
              <a:rPr lang="en-US" dirty="0" smtClean="0"/>
              <a:t>Jan 10: TU Graz Status </a:t>
            </a:r>
            <a:r>
              <a:rPr lang="en-US" b="1" dirty="0" smtClean="0">
                <a:solidFill>
                  <a:schemeClr val="accent1"/>
                </a:solidFill>
              </a:rPr>
              <a:t>RED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sz="1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Programming Projects/Exercises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Progress?, Questions &amp; Answers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Deadline Reminder: </a:t>
            </a:r>
            <a:r>
              <a:rPr lang="en-US" b="1" dirty="0" smtClean="0">
                <a:solidFill>
                  <a:schemeClr val="accent1"/>
                </a:solidFill>
              </a:rPr>
              <a:t>Jan 21 11.59pm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(max 7 late days, with (2*</a:t>
            </a:r>
            <a:r>
              <a:rPr lang="en-US" dirty="0" err="1" smtClean="0">
                <a:solidFill>
                  <a:schemeClr val="tx1"/>
                </a:solidFill>
              </a:rPr>
              <a:t>late_days</a:t>
            </a:r>
            <a:r>
              <a:rPr lang="en-US" dirty="0" smtClean="0">
                <a:solidFill>
                  <a:schemeClr val="tx1"/>
                </a:solidFill>
              </a:rPr>
              <a:t>) point deduction)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Exercise submission in </a:t>
            </a:r>
            <a:r>
              <a:rPr lang="en-US" b="1" dirty="0" err="1" smtClean="0">
                <a:solidFill>
                  <a:srgbClr val="7889FB"/>
                </a:solidFill>
              </a:rPr>
              <a:t>TeachCenter</a:t>
            </a:r>
            <a:r>
              <a:rPr lang="en-US" dirty="0" smtClean="0">
                <a:solidFill>
                  <a:schemeClr val="tx1"/>
                </a:solidFill>
              </a:rPr>
              <a:t>, projects via pull requests</a:t>
            </a: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Course Evaluation and Exam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Jan 01 – Feb 15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date: </a:t>
            </a:r>
            <a:r>
              <a:rPr lang="en-US" b="1" dirty="0">
                <a:solidFill>
                  <a:schemeClr val="accent1"/>
                </a:solidFill>
              </a:rPr>
              <a:t>Feb 04, 3pm</a:t>
            </a:r>
            <a:r>
              <a:rPr lang="en-US" dirty="0">
                <a:solidFill>
                  <a:schemeClr val="tx1"/>
                </a:solidFill>
              </a:rPr>
              <a:t> (90+min written exam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96" y="2155445"/>
            <a:ext cx="1326503" cy="468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54427" y="3701868"/>
            <a:ext cx="185835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/116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915" y="5569069"/>
            <a:ext cx="663161" cy="3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5"/>
          <p:cNvCxnSpPr/>
          <p:nvPr/>
        </p:nvCxnSpPr>
        <p:spPr>
          <a:xfrm>
            <a:off x="227471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1" name="Straight Connector 6"/>
          <p:cNvCxnSpPr/>
          <p:nvPr/>
        </p:nvCxnSpPr>
        <p:spPr>
          <a:xfrm>
            <a:off x="468529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2" name="Straight Connector 7"/>
          <p:cNvCxnSpPr/>
          <p:nvPr/>
        </p:nvCxnSpPr>
        <p:spPr>
          <a:xfrm>
            <a:off x="7039033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cxnSp>
        <p:nvCxnSpPr>
          <p:cNvPr id="55" name="Straight Arrow Connector 81"/>
          <p:cNvCxnSpPr/>
          <p:nvPr/>
        </p:nvCxnSpPr>
        <p:spPr>
          <a:xfrm flipV="1">
            <a:off x="2042488" y="352631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56" name="TextBox 111"/>
          <p:cNvSpPr txBox="1"/>
          <p:nvPr/>
        </p:nvSpPr>
        <p:spPr>
          <a:xfrm>
            <a:off x="1975333" y="307285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60" name="Straight Arrow Connector 85"/>
          <p:cNvCxnSpPr/>
          <p:nvPr/>
        </p:nvCxnSpPr>
        <p:spPr>
          <a:xfrm flipV="1">
            <a:off x="4520803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61" name="TextBox 112"/>
          <p:cNvSpPr txBox="1"/>
          <p:nvPr/>
        </p:nvSpPr>
        <p:spPr>
          <a:xfrm>
            <a:off x="4290839" y="3072850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67241" y="1875153"/>
            <a:ext cx="1965477" cy="3671508"/>
            <a:chOff x="7167241" y="1875153"/>
            <a:chExt cx="1965477" cy="3671508"/>
          </a:xfrm>
        </p:grpSpPr>
        <p:sp>
          <p:nvSpPr>
            <p:cNvPr id="89" name="Rectangle 104"/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TextBox 40"/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70" name="TextBox 97"/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71" name="TextBox 98"/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72" name="Group 107"/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76" name="Rectangle 104"/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tangle 105"/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78" name="Rectangle 106"/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66212" y="1870688"/>
            <a:ext cx="2133918" cy="3703645"/>
            <a:chOff x="166212" y="1870688"/>
            <a:chExt cx="2133918" cy="3703645"/>
          </a:xfrm>
        </p:grpSpPr>
        <p:grpSp>
          <p:nvGrpSpPr>
            <p:cNvPr id="5" name="Group 90"/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6" name="Rounded Rectangle 8"/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ounded Rectangle 9"/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ounded Rectangle 10"/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ounded Rectangle 11"/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" name="Straight Connector 13"/>
            <p:cNvCxnSpPr>
              <a:stCxn id="8" idx="2"/>
              <a:endCxn id="6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4"/>
            <p:cNvCxnSpPr>
              <a:stCxn id="7" idx="2"/>
              <a:endCxn id="6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2" name="Straight Connector 17"/>
            <p:cNvCxnSpPr>
              <a:stCxn id="9" idx="0"/>
              <a:endCxn id="6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13" name="TextBox 31"/>
            <p:cNvSpPr txBox="1"/>
            <p:nvPr/>
          </p:nvSpPr>
          <p:spPr>
            <a:xfrm>
              <a:off x="166212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14" name="Straight Arrow Connector 33"/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15" name="TextBox 36"/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16" name="TextBox 92"/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51698" y="1875153"/>
            <a:ext cx="1912379" cy="3671151"/>
            <a:chOff x="2551698" y="1875153"/>
            <a:chExt cx="1912379" cy="3671151"/>
          </a:xfrm>
        </p:grpSpPr>
        <p:sp>
          <p:nvSpPr>
            <p:cNvPr id="20" name="TextBox 38"/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1" name="Rounded Rectangle 50"/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2" name="Rounded Rectangle 51"/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3" name="Rounded Rectangle 52"/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4" name="Rounded Rectangle 53"/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5" name="Rounded Rectangle 54"/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55"/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56"/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57"/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58"/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Rounded Rectangle 59"/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ounded Rectangle 60"/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2" name="Straight Arrow Connector 61"/>
            <p:cNvCxnSpPr>
              <a:stCxn id="26" idx="3"/>
              <a:endCxn id="30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3" name="Straight Arrow Connector 62"/>
            <p:cNvCxnSpPr>
              <a:stCxn id="25" idx="3"/>
              <a:endCxn id="29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63"/>
            <p:cNvCxnSpPr>
              <a:stCxn id="27" idx="3"/>
              <a:endCxn id="31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5" name="Straight Arrow Connector 64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6" name="Straight Arrow Connector 65"/>
            <p:cNvCxnSpPr>
              <a:stCxn id="23" idx="3"/>
              <a:endCxn id="27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66"/>
            <p:cNvCxnSpPr>
              <a:stCxn id="23" idx="3"/>
              <a:endCxn id="26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8" name="Straight Arrow Connector 67"/>
            <p:cNvCxnSpPr>
              <a:stCxn id="22" idx="3"/>
              <a:endCxn id="25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9" name="Straight Arrow Connector 68"/>
            <p:cNvCxnSpPr>
              <a:stCxn id="22" idx="3"/>
              <a:endCxn id="26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69"/>
            <p:cNvCxnSpPr>
              <a:stCxn id="23" idx="3"/>
              <a:endCxn id="25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1" name="Straight Arrow Connector 70"/>
            <p:cNvCxnSpPr>
              <a:stCxn id="22" idx="3"/>
              <a:endCxn id="27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42" name="Rounded Rectangle 71"/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72"/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73"/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45" name="Straight Arrow Connector 74"/>
            <p:cNvCxnSpPr>
              <a:stCxn id="43" idx="3"/>
              <a:endCxn id="25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Straight Arrow Connector 75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7" name="Straight Arrow Connector 76"/>
            <p:cNvCxnSpPr>
              <a:stCxn id="44" idx="3"/>
              <a:endCxn id="27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8" name="Straight Arrow Connector 77"/>
            <p:cNvCxnSpPr>
              <a:stCxn id="44" idx="3"/>
              <a:endCxn id="25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78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79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80"/>
            <p:cNvCxnSpPr>
              <a:stCxn id="43" idx="3"/>
              <a:endCxn id="26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TextBox 84"/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53" name="TextBox 91"/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52603" y="1875153"/>
            <a:ext cx="1984328" cy="3671151"/>
            <a:chOff x="4952603" y="1875153"/>
            <a:chExt cx="1984328" cy="3671151"/>
          </a:xfrm>
        </p:grpSpPr>
        <p:sp>
          <p:nvSpPr>
            <p:cNvPr id="58" name="TextBox 39"/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2" name="TextBox 95"/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63" name="TextBox 96"/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64" name="Rectangle 99"/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65" name="Straight Arrow Connector 100"/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101"/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67" name="TextBox 102"/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4" name="Straight Arrow Connector 86"/>
          <p:cNvCxnSpPr/>
          <p:nvPr/>
        </p:nvCxnSpPr>
        <p:spPr>
          <a:xfrm flipV="1">
            <a:off x="6870908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5" name="TextBox 113"/>
          <p:cNvSpPr txBox="1"/>
          <p:nvPr/>
        </p:nvSpPr>
        <p:spPr>
          <a:xfrm>
            <a:off x="6765524" y="3069647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336" y="843992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1" name="TextBox 90"/>
          <p:cNvSpPr txBox="1"/>
          <p:nvPr/>
        </p:nvSpPr>
        <p:spPr>
          <a:xfrm>
            <a:off x="6294680" y="754363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87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273838" y="1392877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459280" y="1557083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459280" y="3288776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795335" y="3533104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900737" y="3631217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900737" y="4034892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900737" y="44262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900737" y="482995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648025" y="1674923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2753426" y="176474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753426" y="216842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753426" y="25522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795335" y="168167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900737" y="177150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900737" y="2175177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900737" y="255897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786517" y="2732245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891920" y="2822069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891920" y="3225744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891920" y="360953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>
            <a:stCxn id="102" idx="3"/>
            <a:endCxn id="106" idx="1"/>
          </p:cNvCxnSpPr>
          <p:nvPr/>
        </p:nvCxnSpPr>
        <p:spPr>
          <a:xfrm>
            <a:off x="5358776" y="1918488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/>
          <p:cNvCxnSpPr>
            <a:stCxn id="103" idx="3"/>
            <a:endCxn id="107" idx="1"/>
          </p:cNvCxnSpPr>
          <p:nvPr/>
        </p:nvCxnSpPr>
        <p:spPr>
          <a:xfrm>
            <a:off x="5358776" y="2322163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/>
          <p:cNvCxnSpPr>
            <a:stCxn id="104" idx="3"/>
            <a:endCxn id="108" idx="1"/>
          </p:cNvCxnSpPr>
          <p:nvPr/>
        </p:nvCxnSpPr>
        <p:spPr>
          <a:xfrm>
            <a:off x="5358776" y="2705957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/>
          <p:cNvCxnSpPr>
            <a:stCxn id="99" idx="3"/>
            <a:endCxn id="103" idx="1"/>
          </p:cNvCxnSpPr>
          <p:nvPr/>
        </p:nvCxnSpPr>
        <p:spPr>
          <a:xfrm>
            <a:off x="3211465" y="2315409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/>
          <p:cNvCxnSpPr>
            <a:stCxn id="98" idx="3"/>
            <a:endCxn id="102" idx="1"/>
          </p:cNvCxnSpPr>
          <p:nvPr/>
        </p:nvCxnSpPr>
        <p:spPr>
          <a:xfrm>
            <a:off x="3211465" y="19117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/>
          <p:cNvCxnSpPr>
            <a:stCxn id="93" idx="3"/>
            <a:endCxn id="106" idx="1"/>
          </p:cNvCxnSpPr>
          <p:nvPr/>
        </p:nvCxnSpPr>
        <p:spPr>
          <a:xfrm flipV="1">
            <a:off x="5358776" y="2969054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/>
          <p:cNvCxnSpPr>
            <a:stCxn id="100" idx="3"/>
            <a:endCxn id="104" idx="1"/>
          </p:cNvCxnSpPr>
          <p:nvPr/>
        </p:nvCxnSpPr>
        <p:spPr>
          <a:xfrm>
            <a:off x="3211465" y="2699201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/>
          <p:cNvCxnSpPr>
            <a:stCxn id="95" idx="3"/>
            <a:endCxn id="106" idx="1"/>
          </p:cNvCxnSpPr>
          <p:nvPr/>
        </p:nvCxnSpPr>
        <p:spPr>
          <a:xfrm flipV="1">
            <a:off x="5358776" y="2969055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/>
          <p:cNvCxnSpPr>
            <a:stCxn id="93" idx="3"/>
            <a:endCxn id="107" idx="1"/>
          </p:cNvCxnSpPr>
          <p:nvPr/>
        </p:nvCxnSpPr>
        <p:spPr>
          <a:xfrm flipV="1">
            <a:off x="5358776" y="3372730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/>
          <p:cNvCxnSpPr>
            <a:stCxn id="94" idx="3"/>
            <a:endCxn id="107" idx="1"/>
          </p:cNvCxnSpPr>
          <p:nvPr/>
        </p:nvCxnSpPr>
        <p:spPr>
          <a:xfrm flipV="1">
            <a:off x="5358776" y="3372730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/>
          <p:cNvCxnSpPr>
            <a:stCxn id="95" idx="3"/>
            <a:endCxn id="107" idx="1"/>
          </p:cNvCxnSpPr>
          <p:nvPr/>
        </p:nvCxnSpPr>
        <p:spPr>
          <a:xfrm flipV="1">
            <a:off x="5358776" y="3372730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/>
          <p:cNvCxnSpPr>
            <a:stCxn id="96" idx="3"/>
            <a:endCxn id="107" idx="1"/>
          </p:cNvCxnSpPr>
          <p:nvPr/>
        </p:nvCxnSpPr>
        <p:spPr>
          <a:xfrm flipV="1">
            <a:off x="5358776" y="3372730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/>
          <p:cNvCxnSpPr>
            <a:stCxn id="94" idx="3"/>
            <a:endCxn id="106" idx="1"/>
          </p:cNvCxnSpPr>
          <p:nvPr/>
        </p:nvCxnSpPr>
        <p:spPr>
          <a:xfrm flipV="1">
            <a:off x="5358776" y="2969055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/>
          <p:cNvCxnSpPr>
            <a:stCxn id="99" idx="3"/>
            <a:endCxn id="104" idx="1"/>
          </p:cNvCxnSpPr>
          <p:nvPr/>
        </p:nvCxnSpPr>
        <p:spPr>
          <a:xfrm>
            <a:off x="3211465" y="2315408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/>
          <p:cNvCxnSpPr>
            <a:stCxn id="99" idx="3"/>
            <a:endCxn id="102" idx="1"/>
          </p:cNvCxnSpPr>
          <p:nvPr/>
        </p:nvCxnSpPr>
        <p:spPr>
          <a:xfrm flipV="1">
            <a:off x="3211465" y="1918488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/>
          <p:cNvCxnSpPr>
            <a:stCxn id="100" idx="3"/>
            <a:endCxn id="103" idx="1"/>
          </p:cNvCxnSpPr>
          <p:nvPr/>
        </p:nvCxnSpPr>
        <p:spPr>
          <a:xfrm flipV="1">
            <a:off x="3211465" y="2322164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/>
          <p:cNvCxnSpPr>
            <a:stCxn id="98" idx="3"/>
            <a:endCxn id="104" idx="1"/>
          </p:cNvCxnSpPr>
          <p:nvPr/>
        </p:nvCxnSpPr>
        <p:spPr>
          <a:xfrm>
            <a:off x="3211465" y="1911731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/>
          <p:cNvCxnSpPr>
            <a:stCxn id="96" idx="3"/>
            <a:endCxn id="106" idx="1"/>
          </p:cNvCxnSpPr>
          <p:nvPr/>
        </p:nvCxnSpPr>
        <p:spPr>
          <a:xfrm flipV="1">
            <a:off x="5358776" y="2969054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/>
          <p:cNvCxnSpPr>
            <a:stCxn id="93" idx="3"/>
            <a:endCxn id="108" idx="1"/>
          </p:cNvCxnSpPr>
          <p:nvPr/>
        </p:nvCxnSpPr>
        <p:spPr>
          <a:xfrm flipV="1">
            <a:off x="5358776" y="3756523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/>
          <p:cNvCxnSpPr>
            <a:stCxn id="94" idx="3"/>
            <a:endCxn id="108" idx="1"/>
          </p:cNvCxnSpPr>
          <p:nvPr/>
        </p:nvCxnSpPr>
        <p:spPr>
          <a:xfrm flipV="1">
            <a:off x="5358776" y="3756522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9" name="Straight Arrow Connector 128"/>
          <p:cNvCxnSpPr>
            <a:stCxn id="95" idx="3"/>
            <a:endCxn id="108" idx="1"/>
          </p:cNvCxnSpPr>
          <p:nvPr/>
        </p:nvCxnSpPr>
        <p:spPr>
          <a:xfrm flipV="1">
            <a:off x="5358776" y="3756522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0" name="Straight Arrow Connector 129"/>
          <p:cNvCxnSpPr>
            <a:stCxn id="96" idx="3"/>
            <a:endCxn id="108" idx="1"/>
          </p:cNvCxnSpPr>
          <p:nvPr/>
        </p:nvCxnSpPr>
        <p:spPr>
          <a:xfrm flipV="1">
            <a:off x="5358776" y="3756523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6017410" y="4420101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872720" y="4145383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541973" y="2715048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>
            <a:stCxn id="100" idx="3"/>
            <a:endCxn id="102" idx="1"/>
          </p:cNvCxnSpPr>
          <p:nvPr/>
        </p:nvCxnSpPr>
        <p:spPr>
          <a:xfrm flipV="1">
            <a:off x="3211465" y="1918488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5" name="Straight Arrow Connector 134"/>
          <p:cNvCxnSpPr>
            <a:stCxn id="98" idx="3"/>
            <a:endCxn id="103" idx="1"/>
          </p:cNvCxnSpPr>
          <p:nvPr/>
        </p:nvCxnSpPr>
        <p:spPr>
          <a:xfrm>
            <a:off x="3211465" y="1911732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6" name="TextBox 135"/>
          <p:cNvSpPr txBox="1"/>
          <p:nvPr/>
        </p:nvSpPr>
        <p:spPr>
          <a:xfrm>
            <a:off x="6390716" y="5201885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517995" y="2637296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591285" y="5170820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195596" y="1547111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376063" y="1490239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479270" y="3311534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861872" y="3311533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50383" y="3311677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04597" y="2332164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34997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455373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455373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0" name="Straight Arrow Connector 149"/>
          <p:cNvCxnSpPr>
            <a:stCxn id="147" idx="3"/>
            <a:endCxn id="94" idx="1"/>
          </p:cNvCxnSpPr>
          <p:nvPr/>
        </p:nvCxnSpPr>
        <p:spPr>
          <a:xfrm>
            <a:off x="3913412" y="4091441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1" name="Straight Arrow Connector 150"/>
          <p:cNvCxnSpPr>
            <a:stCxn id="146" idx="3"/>
            <a:endCxn id="93" idx="1"/>
          </p:cNvCxnSpPr>
          <p:nvPr/>
        </p:nvCxnSpPr>
        <p:spPr>
          <a:xfrm>
            <a:off x="3913412" y="3687766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4" name="Rounded Rectangle 153"/>
          <p:cNvSpPr/>
          <p:nvPr/>
        </p:nvSpPr>
        <p:spPr>
          <a:xfrm>
            <a:off x="192540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2030804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2030804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9" name="Straight Arrow Connector 158"/>
          <p:cNvCxnSpPr>
            <a:stCxn id="156" idx="3"/>
            <a:endCxn id="147" idx="1"/>
          </p:cNvCxnSpPr>
          <p:nvPr/>
        </p:nvCxnSpPr>
        <p:spPr>
          <a:xfrm>
            <a:off x="2488841" y="4091440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0" name="Straight Arrow Connector 159"/>
          <p:cNvCxnSpPr>
            <a:stCxn id="155" idx="3"/>
            <a:endCxn id="146" idx="1"/>
          </p:cNvCxnSpPr>
          <p:nvPr/>
        </p:nvCxnSpPr>
        <p:spPr>
          <a:xfrm>
            <a:off x="2488841" y="3687765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2554034" y="4031005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47661" y="1674923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341600" y="454965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3447001" y="4647763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3447001" y="50514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Straight Arrow Connector 167"/>
          <p:cNvCxnSpPr>
            <a:stCxn id="167" idx="3"/>
            <a:endCxn id="96" idx="1"/>
          </p:cNvCxnSpPr>
          <p:nvPr/>
        </p:nvCxnSpPr>
        <p:spPr>
          <a:xfrm flipV="1">
            <a:off x="3905040" y="4976942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9" name="Straight Arrow Connector 168"/>
          <p:cNvCxnSpPr>
            <a:stCxn id="166" idx="3"/>
            <a:endCxn id="95" idx="1"/>
          </p:cNvCxnSpPr>
          <p:nvPr/>
        </p:nvCxnSpPr>
        <p:spPr>
          <a:xfrm flipV="1">
            <a:off x="3905040" y="4573266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2894004" y="4498911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356523" y="5999185"/>
            <a:ext cx="66357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75" name="Straight Arrow Connector 174"/>
          <p:cNvCxnSpPr>
            <a:stCxn id="105" idx="3"/>
            <a:endCxn id="181" idx="1"/>
          </p:cNvCxnSpPr>
          <p:nvPr/>
        </p:nvCxnSpPr>
        <p:spPr>
          <a:xfrm>
            <a:off x="7452757" y="3370597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7494098" y="3418741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199879" y="3327903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876728" y="5189616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578138" y="5505021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5" y="60447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0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136" grpId="0"/>
      <p:bldP spid="137" grpId="0"/>
      <p:bldP spid="138" grpId="0"/>
      <p:bldP spid="1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 err="1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1"/>
            <a:endParaRPr lang="en-US" sz="700" dirty="0"/>
          </a:p>
          <a:p>
            <a:r>
              <a:rPr lang="en-US" dirty="0"/>
              <a:t>Pseudo Code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1802" y="3100865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596" y="1300022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3910" y="5447490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270" y="2023355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396" y="3294731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</a:p>
          <a:p>
            <a:pPr lvl="1"/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094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709" y="161677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0009" y="4756826"/>
            <a:ext cx="5469818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axis=0) </a:t>
            </a:r>
          </a:p>
        </p:txBody>
      </p:sp>
    </p:spTree>
    <p:extLst>
      <p:ext uri="{BB962C8B-B14F-4D97-AF65-F5344CB8AC3E}">
        <p14:creationId xmlns:p14="http://schemas.microsoft.com/office/powerpoint/2010/main" val="29944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</a:t>
            </a:r>
            <a:br>
              <a:rPr lang="en-US" dirty="0"/>
            </a:br>
            <a:r>
              <a:rPr lang="en-US" dirty="0"/>
              <a:t>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9896" y="3378736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646" y="471204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49" y="5681502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20337" y="5771156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40" y="1394385"/>
            <a:ext cx="2391255" cy="1478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6834" y="5771156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72" y="3092505"/>
            <a:ext cx="7431639" cy="1606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</a:t>
            </a:r>
            <a:r>
              <a:rPr lang="en-US" dirty="0"/>
              <a:t>y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21" y="687429"/>
            <a:ext cx="1537848" cy="53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48" y="211124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90188" y="1334062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49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dirty="0"/>
              <a:t>Local and distributed schedulers:</a:t>
            </a:r>
            <a:br>
              <a:rPr lang="en-US" dirty="0"/>
            </a:br>
            <a:r>
              <a:rPr lang="en-US" dirty="0"/>
              <a:t>threads, processes, YARN, Kubernetes, containers, HPC, and cloud, GPUs</a:t>
            </a:r>
          </a:p>
          <a:p>
            <a:pPr lvl="1"/>
            <a:endParaRPr lang="en-US" sz="700" dirty="0"/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compute()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6" y="1986469"/>
            <a:ext cx="1991333" cy="125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90" y="1986469"/>
            <a:ext cx="956977" cy="1253300"/>
          </a:xfrm>
          <a:prstGeom prst="rect">
            <a:avLst/>
          </a:prstGeom>
        </p:spPr>
      </p:pic>
      <p:pic>
        <p:nvPicPr>
          <p:cNvPr id="9" name="Picture 2" descr="Bildergebnis für das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1780629" y="626550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49" y="81130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15967" y="642025"/>
            <a:ext cx="460118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3245" y="4289896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7123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 smtClean="0">
                <a:solidFill>
                  <a:schemeClr val="accent1"/>
                </a:solidFill>
              </a:rPr>
              <a:t>SystemDS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accent1"/>
                </a:solidFill>
              </a:rPr>
              <a:t> DAPHNE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7998" y="3871609"/>
            <a:ext cx="6262431" cy="21852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on Spark.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PVLDB 9(13) 2016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Ghoting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ICDE 2011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34" y="3899527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34" y="532681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34" y="4613169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035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4926" y="5372100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4923" y="4714919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926" y="3790100"/>
            <a:ext cx="6505574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4924" y="3124041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926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7251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413" y="3052183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1410" y="4645191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53" y="3407435"/>
            <a:ext cx="114965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06" y="5121210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1467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COO (Coordinate matrix)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 smtClean="0">
                <a:solidFill>
                  <a:schemeClr val="accent1"/>
                </a:solidFill>
              </a:rPr>
              <a:t>SystemDS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14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14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962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62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790" y="12820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3x3 Matrix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3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67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71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6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455525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(row-major)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8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58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53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3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53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53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53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43266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0" y="4631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96000" y="4936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5241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4" name="Straight Arrow Connector 43"/>
          <p:cNvCxnSpPr>
            <a:stCxn id="37" idx="1"/>
          </p:cNvCxnSpPr>
          <p:nvPr/>
        </p:nvCxnSpPr>
        <p:spPr>
          <a:xfrm rot="10800000">
            <a:off x="6324600" y="4783854"/>
            <a:ext cx="228600" cy="3048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324600" y="4479054"/>
            <a:ext cx="228600" cy="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1"/>
          </p:cNvCxnSpPr>
          <p:nvPr/>
        </p:nvCxnSpPr>
        <p:spPr>
          <a:xfrm rot="10800000">
            <a:off x="6324600" y="5088654"/>
            <a:ext cx="228600" cy="6096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436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CSR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82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82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382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82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82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077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077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77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77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2400" y="3793254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24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7724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7724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7724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7724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rot="10800000" flipV="1">
            <a:off x="6172200" y="3107454"/>
            <a:ext cx="8382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 flipV="1">
            <a:off x="6781800" y="3107454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72771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78867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8006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054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1054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267200" y="4250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4402854"/>
            <a:ext cx="381000" cy="762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1148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MCSR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8006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8006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054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054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8006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00600" y="5698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0600" y="54696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267200" y="4555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267200" y="4860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6200000" flipH="1">
            <a:off x="4419600" y="4707654"/>
            <a:ext cx="3810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4267200" y="5164854"/>
            <a:ext cx="6858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24966" y="5361188"/>
            <a:ext cx="10224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53137" y="592557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76949" y="5907150"/>
            <a:ext cx="11354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38449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70" grpId="0" animBg="1"/>
      <p:bldP spid="71" grpId="0" animBg="1"/>
      <p:bldP spid="72" grpId="0" animBg="1"/>
      <p:bldP spid="73" grpId="0" animBg="1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/>
      <p:bldP spid="88" grpId="0"/>
      <p:bldP spid="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1"/>
            <a:endParaRPr lang="en-US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 err="1"/>
              <a:t>PartitionPruning</a:t>
            </a:r>
            <a:r>
              <a:rPr lang="en-US" dirty="0"/>
              <a:t> for Indexing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803" y="1996913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464" y="4208833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78803" y="10740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 Blocking 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5168" y="474943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8344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4" y="2147508"/>
            <a:ext cx="2680335" cy="216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42" y="2147508"/>
            <a:ext cx="2973705" cy="3393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390" y="2147509"/>
            <a:ext cx="2146935" cy="3427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18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3501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6660" y="1448641"/>
            <a:ext cx="23585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326" y="4391135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6886" y="5625738"/>
            <a:ext cx="17402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1:N join</a:t>
            </a:r>
          </a:p>
        </p:txBody>
      </p:sp>
    </p:spTree>
    <p:extLst>
      <p:ext uri="{BB962C8B-B14F-4D97-AF65-F5344CB8AC3E}">
        <p14:creationId xmlns:p14="http://schemas.microsoft.com/office/powerpoint/2010/main" val="18574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8D08F4-F54D-46FD-BF80-8B1D2DA78407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Partitioning-Preserving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Shuffle is major bottleneck</a:t>
            </a:r>
            <a:r>
              <a:rPr lang="en-US" dirty="0"/>
              <a:t> for ML on Spark</a:t>
            </a:r>
          </a:p>
          <a:p>
            <a:r>
              <a:rPr lang="en-US" dirty="0"/>
              <a:t>Preserve Partitioning </a:t>
            </a:r>
          </a:p>
          <a:p>
            <a:pPr lvl="1"/>
            <a:r>
              <a:rPr lang="en-US" dirty="0"/>
              <a:t>Op is partitioning-preserving if keys unchanged (guaranteed)</a:t>
            </a:r>
          </a:p>
          <a:p>
            <a:pPr lvl="1"/>
            <a:r>
              <a:rPr lang="en-US" dirty="0"/>
              <a:t>Implicit: Use restrictive APIs (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mapValues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 vs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mapToPair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Explicit: Partition computation w/ declaration of partitioning-preserving</a:t>
            </a:r>
          </a:p>
          <a:p>
            <a:r>
              <a:rPr lang="en-US" dirty="0"/>
              <a:t>Exploit Partitioning</a:t>
            </a:r>
          </a:p>
          <a:p>
            <a:pPr lvl="1"/>
            <a:r>
              <a:rPr lang="en-US" dirty="0"/>
              <a:t>Implicit: Operations based on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join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cogroup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Explicit: Custom operators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(e.g., </a:t>
            </a:r>
            <a:r>
              <a:rPr lang="en-US" dirty="0" err="1"/>
              <a:t>zipmm</a:t>
            </a:r>
            <a:r>
              <a:rPr lang="en-US" dirty="0"/>
              <a:t>)</a:t>
            </a:r>
          </a:p>
          <a:p>
            <a:pPr lvl="1"/>
            <a:endParaRPr lang="en-US" sz="700" dirty="0"/>
          </a:p>
          <a:p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Multiclass SVM</a:t>
            </a:r>
          </a:p>
          <a:p>
            <a:pPr lvl="1"/>
            <a:r>
              <a:rPr lang="en-US" dirty="0"/>
              <a:t>Vectors fit </a:t>
            </a:r>
            <a:br>
              <a:rPr lang="en-US" dirty="0"/>
            </a:br>
            <a:r>
              <a:rPr lang="en-US" dirty="0"/>
              <a:t>neither into </a:t>
            </a:r>
            <a:br>
              <a:rPr lang="en-US" dirty="0"/>
            </a:br>
            <a:r>
              <a:rPr lang="en-US" dirty="0"/>
              <a:t>driver nor </a:t>
            </a:r>
            <a:br>
              <a:rPr lang="en-US" dirty="0"/>
            </a:br>
            <a:r>
              <a:rPr lang="en-US" dirty="0"/>
              <a:t>broadcast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ncol</a:t>
            </a:r>
            <a:r>
              <a:rPr lang="en-US" b="1" dirty="0">
                <a:solidFill>
                  <a:srgbClr val="7889FB"/>
                </a:solidFill>
              </a:rPr>
              <a:t>(X) ≤ </a:t>
            </a:r>
            <a:r>
              <a:rPr lang="en-US" b="1" dirty="0" err="1">
                <a:solidFill>
                  <a:srgbClr val="7889FB"/>
                </a:solidFill>
              </a:rPr>
              <a:t>B</a:t>
            </a:r>
            <a:r>
              <a:rPr lang="en-US" b="1" baseline="-25000" dirty="0" err="1">
                <a:solidFill>
                  <a:srgbClr val="7889FB"/>
                </a:solidFill>
              </a:rPr>
              <a:t>c</a:t>
            </a:r>
            <a:endParaRPr lang="en-US" b="1" baseline="-25000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0BDE5-37EE-4287-8807-833CE6C2CFA1}"/>
              </a:ext>
            </a:extLst>
          </p:cNvPr>
          <p:cNvSpPr txBox="1"/>
          <p:nvPr/>
        </p:nvSpPr>
        <p:spPr>
          <a:xfrm>
            <a:off x="2819400" y="4273867"/>
            <a:ext cx="487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nsolas" pitchFamily="49" charset="0"/>
                <a:cs typeface="Consolas" pitchFamily="49" charset="0"/>
              </a:rPr>
              <a:t>parfor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in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1:num_classes)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2 * (Y ==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 - 1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g_old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(X) %*%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...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continue 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X %*% 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... inner while loop (compute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+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1 -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(out &gt; 0) * out;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g_new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t(X) %*% (out *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B5454-3D61-497A-B89F-52F62541EFC0}"/>
              </a:ext>
            </a:extLst>
          </p:cNvPr>
          <p:cNvSpPr txBox="1"/>
          <p:nvPr/>
        </p:nvSpPr>
        <p:spPr>
          <a:xfrm>
            <a:off x="6324600" y="406908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repart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X MEM_DISK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D2CE40-F90D-499A-8256-3FCC97C2E5E9}"/>
              </a:ext>
            </a:extLst>
          </p:cNvPr>
          <p:cNvCxnSpPr/>
          <p:nvPr/>
        </p:nvCxnSpPr>
        <p:spPr>
          <a:xfrm rot="10800000">
            <a:off x="5791201" y="4266908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F8E40D-0DC7-4FCD-AC81-00AB82394DF8}"/>
              </a:ext>
            </a:extLst>
          </p:cNvPr>
          <p:cNvSpPr txBox="1"/>
          <p:nvPr/>
        </p:nvSpPr>
        <p:spPr>
          <a:xfrm>
            <a:off x="6400800" y="487352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y_local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D6FE1-3AE5-49F8-83A8-8D9DD0D9DE0A}"/>
              </a:ext>
            </a:extLst>
          </p:cNvPr>
          <p:cNvSpPr txBox="1"/>
          <p:nvPr/>
        </p:nvSpPr>
        <p:spPr>
          <a:xfrm>
            <a:off x="7543800" y="635508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zipmm</a:t>
            </a:r>
            <a:endParaRPr lang="en-US" b="1" dirty="0">
              <a:solidFill>
                <a:srgbClr val="7889FB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A76B8-92A1-4588-9951-36D5ACE62BC7}"/>
              </a:ext>
            </a:extLst>
          </p:cNvPr>
          <p:cNvSpPr txBox="1"/>
          <p:nvPr/>
        </p:nvSpPr>
        <p:spPr>
          <a:xfrm>
            <a:off x="6400800" y="533072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Xd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Xw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4C7E22-E76F-45BB-8F01-8B274AA825C6}"/>
              </a:ext>
            </a:extLst>
          </p:cNvPr>
          <p:cNvCxnSpPr/>
          <p:nvPr/>
        </p:nvCxnSpPr>
        <p:spPr>
          <a:xfrm rot="10800000">
            <a:off x="5867400" y="5058091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86DF8-1078-4371-BE5A-03B598986A26}"/>
              </a:ext>
            </a:extLst>
          </p:cNvPr>
          <p:cNvCxnSpPr/>
          <p:nvPr/>
        </p:nvCxnSpPr>
        <p:spPr>
          <a:xfrm rot="10800000">
            <a:off x="5943600" y="5546064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61764-B4F4-4D13-AD71-1236F9AE7B78}"/>
              </a:ext>
            </a:extLst>
          </p:cNvPr>
          <p:cNvGrpSpPr/>
          <p:nvPr/>
        </p:nvGrpSpPr>
        <p:grpSpPr>
          <a:xfrm>
            <a:off x="2819400" y="4297680"/>
            <a:ext cx="609600" cy="2286794"/>
            <a:chOff x="2819400" y="3962400"/>
            <a:chExt cx="609600" cy="22867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A7F411-438E-44D0-B907-3ADAD2BA2868}"/>
                </a:ext>
              </a:extLst>
            </p:cNvPr>
            <p:cNvCxnSpPr/>
            <p:nvPr/>
          </p:nvCxnSpPr>
          <p:spPr>
            <a:xfrm flipV="1">
              <a:off x="3200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A6892E-2953-4D85-B404-32B0BAB10AAC}"/>
                </a:ext>
              </a:extLst>
            </p:cNvPr>
            <p:cNvCxnSpPr/>
            <p:nvPr/>
          </p:nvCxnSpPr>
          <p:spPr>
            <a:xfrm flipV="1">
              <a:off x="3200400" y="51816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7BEB58-68EA-43DF-8E74-09F791C96B43}"/>
                </a:ext>
              </a:extLst>
            </p:cNvPr>
            <p:cNvCxnSpPr/>
            <p:nvPr/>
          </p:nvCxnSpPr>
          <p:spPr>
            <a:xfrm rot="5400000">
              <a:off x="2667795" y="5715795"/>
              <a:ext cx="1065210" cy="1588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0EF82B-07CD-4419-B756-47F9C2A313F1}"/>
                </a:ext>
              </a:extLst>
            </p:cNvPr>
            <p:cNvCxnSpPr/>
            <p:nvPr/>
          </p:nvCxnSpPr>
          <p:spPr>
            <a:xfrm flipV="1">
              <a:off x="2819400" y="3962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8A2974-203B-4978-9CEE-2D23D1771503}"/>
                </a:ext>
              </a:extLst>
            </p:cNvPr>
            <p:cNvCxnSpPr/>
            <p:nvPr/>
          </p:nvCxnSpPr>
          <p:spPr>
            <a:xfrm rot="5400000">
              <a:off x="1677194" y="5105400"/>
              <a:ext cx="228520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01ECDA-C0D5-4B37-90BF-AEEC9D204C9D}"/>
                </a:ext>
              </a:extLst>
            </p:cNvPr>
            <p:cNvCxnSpPr/>
            <p:nvPr/>
          </p:nvCxnSpPr>
          <p:spPr>
            <a:xfrm flipV="1">
              <a:off x="2819400" y="5105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9007A13-D30E-413A-87A2-39955C268DBB}"/>
                </a:ext>
              </a:extLst>
            </p:cNvPr>
            <p:cNvCxnSpPr/>
            <p:nvPr/>
          </p:nvCxnSpPr>
          <p:spPr>
            <a:xfrm flipV="1">
              <a:off x="2819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863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Matrices /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Federated Matrices</a:t>
            </a:r>
          </a:p>
          <a:p>
            <a:pPr lvl="1"/>
            <a:r>
              <a:rPr lang="en-US" dirty="0" smtClean="0"/>
              <a:t>Metadata on coordinator</a:t>
            </a:r>
          </a:p>
          <a:p>
            <a:pPr lvl="1"/>
            <a:r>
              <a:rPr lang="en-US" dirty="0" smtClean="0"/>
              <a:t>Disjoint tiles at </a:t>
            </a:r>
            <a:br>
              <a:rPr lang="en-US" dirty="0" smtClean="0"/>
            </a:br>
            <a:r>
              <a:rPr lang="en-US" dirty="0" smtClean="0"/>
              <a:t>federated sites</a:t>
            </a:r>
          </a:p>
          <a:p>
            <a:pPr lvl="1"/>
            <a:r>
              <a:rPr lang="en-US" dirty="0" smtClean="0"/>
              <a:t>Data-parallel operations </a:t>
            </a:r>
            <a:br>
              <a:rPr lang="en-US" dirty="0" smtClean="0"/>
            </a:br>
            <a:r>
              <a:rPr lang="en-US" dirty="0" smtClean="0"/>
              <a:t>on</a:t>
            </a:r>
            <a:r>
              <a:rPr lang="en-US" dirty="0"/>
              <a:t> </a:t>
            </a:r>
            <a:r>
              <a:rPr lang="en-US" dirty="0" smtClean="0"/>
              <a:t>federated data</a:t>
            </a:r>
          </a:p>
          <a:p>
            <a:pPr lvl="1"/>
            <a:endParaRPr lang="en-US" dirty="0" smtClean="0"/>
          </a:p>
          <a:p>
            <a:pPr lvl="1"/>
            <a:endParaRPr lang="en-US" sz="700" dirty="0"/>
          </a:p>
          <a:p>
            <a:r>
              <a:rPr lang="en-US" dirty="0" smtClean="0"/>
              <a:t>Generalization to </a:t>
            </a:r>
            <a:br>
              <a:rPr lang="en-US" dirty="0" smtClean="0"/>
            </a:br>
            <a:r>
              <a:rPr lang="en-US" dirty="0" smtClean="0"/>
              <a:t>Multi-device Settings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47" y="1394385"/>
            <a:ext cx="4795107" cy="1968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92" y="3784059"/>
            <a:ext cx="3499335" cy="22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 smtClean="0">
                <a:solidFill>
                  <a:schemeClr val="accent1"/>
                </a:solidFill>
              </a:rPr>
              <a:t>DAPHNE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Distributed Stream Processing </a:t>
            </a:r>
            <a:r>
              <a:rPr lang="en-US" dirty="0">
                <a:solidFill>
                  <a:schemeClr val="tx1"/>
                </a:solidFill>
              </a:rPr>
              <a:t>[Jan </a:t>
            </a:r>
            <a:r>
              <a:rPr lang="en-US" dirty="0" smtClean="0">
                <a:solidFill>
                  <a:schemeClr val="tx1"/>
                </a:solidFill>
              </a:rPr>
              <a:t>21</a:t>
            </a:r>
            <a:r>
              <a:rPr lang="en-US" dirty="0" smtClean="0">
                <a:solidFill>
                  <a:schemeClr val="tx1"/>
                </a:solidFill>
              </a:rPr>
              <a:t>]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Distributed Machine Learning Systems</a:t>
            </a:r>
            <a:r>
              <a:rPr lang="en-US" dirty="0">
                <a:solidFill>
                  <a:schemeClr val="tx1"/>
                </a:solidFill>
              </a:rPr>
              <a:t> [Jan </a:t>
            </a:r>
            <a:r>
              <a:rPr lang="en-US" dirty="0" smtClean="0">
                <a:solidFill>
                  <a:schemeClr val="tx1"/>
                </a:solidFill>
              </a:rPr>
              <a:t>28]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Q&amp;A Session including sample exam questions</a:t>
            </a:r>
          </a:p>
        </p:txBody>
      </p:sp>
    </p:spTree>
    <p:extLst>
      <p:ext uri="{BB962C8B-B14F-4D97-AF65-F5344CB8AC3E}">
        <p14:creationId xmlns:p14="http://schemas.microsoft.com/office/powerpoint/2010/main" val="34336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90163" y="2675483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pPr lvl="1"/>
            <a:endParaRPr lang="en-US" sz="1200" dirty="0"/>
          </a:p>
          <a:p>
            <a:r>
              <a:rPr lang="en-US" dirty="0"/>
              <a:t>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</a:t>
            </a:r>
          </a:p>
          <a:p>
            <a:pPr lvl="1"/>
            <a:endParaRPr lang="en-US" sz="1200" dirty="0"/>
          </a:p>
          <a:p>
            <a:r>
              <a:rPr lang="en-US" dirty="0"/>
              <a:t>Out-of-Order</a:t>
            </a:r>
            <a:br>
              <a:rPr lang="en-US" dirty="0"/>
            </a:br>
            <a:r>
              <a:rPr lang="en-US" dirty="0"/>
              <a:t>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65" y="77681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81" y="1685821"/>
            <a:ext cx="2544637" cy="1608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9285" y="619798"/>
            <a:ext cx="251946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the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Nehalem Processor and Nehalem-EP SMP Platforms, Report, 2010]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5512" y="2528917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6828818" y="2852082"/>
            <a:ext cx="296694" cy="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44" y="3531677"/>
            <a:ext cx="4650083" cy="3202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9231" y="5428035"/>
            <a:ext cx="1211536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dirty="0"/>
              <a:t>Data parallelism </a:t>
            </a:r>
            <a:br>
              <a:rPr lang="en-US" dirty="0"/>
            </a:b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0955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0597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0955" y="2577319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0597" y="2576600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5508" y="956960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646" y="956960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0419" y="1576947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Singe Instruction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0419" y="274954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2714" y="3895533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24658" y="5041535"/>
            <a:ext cx="3793295" cy="1129886"/>
            <a:chOff x="5124658" y="2794439"/>
            <a:chExt cx="3793295" cy="1129886"/>
          </a:xfrm>
        </p:grpSpPr>
        <p:sp>
          <p:nvSpPr>
            <p:cNvPr id="15" name="Rectangle 14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98" y="265034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671168" y="2601051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13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Distributed, Data-Parallel </a:t>
            </a:r>
            <a:br>
              <a:rPr lang="en-US" dirty="0"/>
            </a:br>
            <a:r>
              <a:rPr lang="en-US" dirty="0"/>
              <a:t>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coarse-grained notion of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“instruction” and “data” 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</a:t>
            </a:r>
            <a:r>
              <a:rPr lang="en-US" b="0" dirty="0" err="1">
                <a:sym typeface="Wingdings" panose="05000000000000000000" pitchFamily="2" charset="2"/>
              </a:rPr>
              <a:t>Param</a:t>
            </a:r>
            <a:r>
              <a:rPr lang="en-US" b="0" dirty="0">
                <a:sym typeface="Wingdings" panose="05000000000000000000" pitchFamily="2" charset="2"/>
              </a:rPr>
              <a:t> Server)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8871" y="1339740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181" y="3173295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7455" y="3376317"/>
            <a:ext cx="350195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93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50787</TotalTime>
  <Words>2323</Words>
  <Application>Microsoft Office PowerPoint</Application>
  <PresentationFormat>On-screen Show (4:3)</PresentationFormat>
  <Paragraphs>704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Calibri</vt:lpstr>
      <vt:lpstr>Cambria</vt:lpstr>
      <vt:lpstr>Consolas</vt:lpstr>
      <vt:lpstr>Courier New</vt:lpstr>
      <vt:lpstr>Wingdings</vt:lpstr>
      <vt:lpstr>TU Graz Standard</vt:lpstr>
      <vt:lpstr>Data Integration and Analysis 11 Distributed Data-Parallel Computation</vt:lpstr>
      <vt:lpstr>Announcements/Org</vt:lpstr>
      <vt:lpstr>Course Outline Part B: Large-Scale Data Management and Analysis</vt:lpstr>
      <vt:lpstr>Agenda</vt:lpstr>
      <vt:lpstr>Motivation and Terminology</vt:lpstr>
      <vt:lpstr>Recap: Central Data Abstractions</vt:lpstr>
      <vt:lpstr>Excursus: Nehalem Architecture</vt:lpstr>
      <vt:lpstr>Terminology</vt:lpstr>
      <vt:lpstr>Terminology cont.</vt:lpstr>
      <vt:lpstr>Data-Parallel Collection Processing</vt:lpstr>
      <vt:lpstr>Hadoop History and Architecture</vt:lpstr>
      <vt:lpstr>MapReduce – Programming Model</vt:lpstr>
      <vt:lpstr>MapReduce – Execution Model</vt:lpstr>
      <vt:lpstr>MapReduce – Query Processing</vt:lpstr>
      <vt:lpstr>Spark History and Architecture </vt:lpstr>
      <vt:lpstr>Spark History and Architecture, cont.</vt:lpstr>
      <vt:lpstr>Spark Resilient Distributed Datasets (RDDs)</vt:lpstr>
      <vt:lpstr>Spark Resilient Distributed Datasets (RDDs), cont.</vt:lpstr>
      <vt:lpstr>Spark Partitions and Implicit/Explicit Partitioning</vt:lpstr>
      <vt:lpstr>Spark Scheduling Process</vt:lpstr>
      <vt:lpstr>Spark Lazy Evaluation, Caching, and Lineage</vt:lpstr>
      <vt:lpstr>Example: k-Means Clustering</vt:lpstr>
      <vt:lpstr>Example: K-Means Clustering in Spark</vt:lpstr>
      <vt:lpstr>Data-Parallel DataFrame Operations</vt:lpstr>
      <vt:lpstr>Origins of DataFrames </vt:lpstr>
      <vt:lpstr>Spark DataFrames and DataSets</vt:lpstr>
      <vt:lpstr>SparkSQL and DataFrame/Dataset </vt:lpstr>
      <vt:lpstr>Dask </vt:lpstr>
      <vt:lpstr>Data-Parallel Operations  in SystemDS / DAPHNE</vt:lpstr>
      <vt:lpstr>Background: Matrix Formats</vt:lpstr>
      <vt:lpstr>Distributed Matrix Representations</vt:lpstr>
      <vt:lpstr>Distributed Matrix Operations</vt:lpstr>
      <vt:lpstr>Partitioning-Preserving Operations</vt:lpstr>
      <vt:lpstr>Federated Matrices / Frames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- 11 Distributed Data-Parallel Computation</dc:title>
  <dc:subject/>
  <dc:creator>mboehm</dc:creator>
  <cp:keywords/>
  <dc:description/>
  <cp:lastModifiedBy>mboehm</cp:lastModifiedBy>
  <cp:revision>1821</cp:revision>
  <cp:lastPrinted>2019-04-29T15:50:34Z</cp:lastPrinted>
  <dcterms:created xsi:type="dcterms:W3CDTF">2018-07-12T06:39:10Z</dcterms:created>
  <dcterms:modified xsi:type="dcterms:W3CDTF">2022-01-13T19:50:16Z</dcterms:modified>
  <cp:category/>
</cp:coreProperties>
</file>