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88" r:id="rId2"/>
    <p:sldId id="667" r:id="rId3"/>
    <p:sldId id="653" r:id="rId4"/>
    <p:sldId id="289" r:id="rId5"/>
    <p:sldId id="617" r:id="rId6"/>
    <p:sldId id="619" r:id="rId7"/>
    <p:sldId id="620" r:id="rId8"/>
    <p:sldId id="621" r:id="rId9"/>
    <p:sldId id="622" r:id="rId10"/>
    <p:sldId id="623" r:id="rId11"/>
    <p:sldId id="624" r:id="rId12"/>
    <p:sldId id="625" r:id="rId13"/>
    <p:sldId id="626" r:id="rId14"/>
    <p:sldId id="627" r:id="rId15"/>
    <p:sldId id="628" r:id="rId16"/>
    <p:sldId id="629" r:id="rId17"/>
    <p:sldId id="563" r:id="rId18"/>
    <p:sldId id="637" r:id="rId19"/>
    <p:sldId id="638" r:id="rId20"/>
    <p:sldId id="639" r:id="rId21"/>
    <p:sldId id="640" r:id="rId22"/>
    <p:sldId id="646" r:id="rId23"/>
    <p:sldId id="641" r:id="rId24"/>
    <p:sldId id="642" r:id="rId25"/>
    <p:sldId id="643" r:id="rId26"/>
    <p:sldId id="648" r:id="rId27"/>
    <p:sldId id="618" r:id="rId28"/>
    <p:sldId id="654" r:id="rId29"/>
    <p:sldId id="636" r:id="rId30"/>
    <p:sldId id="631" r:id="rId31"/>
    <p:sldId id="635" r:id="rId32"/>
    <p:sldId id="632" r:id="rId33"/>
    <p:sldId id="633" r:id="rId34"/>
    <p:sldId id="634" r:id="rId35"/>
    <p:sldId id="651" r:id="rId36"/>
    <p:sldId id="655" r:id="rId37"/>
    <p:sldId id="659" r:id="rId38"/>
    <p:sldId id="668" r:id="rId39"/>
    <p:sldId id="669" r:id="rId40"/>
    <p:sldId id="670" r:id="rId41"/>
    <p:sldId id="680" r:id="rId42"/>
    <p:sldId id="671" r:id="rId43"/>
    <p:sldId id="672" r:id="rId44"/>
    <p:sldId id="673" r:id="rId45"/>
    <p:sldId id="674" r:id="rId46"/>
    <p:sldId id="676" r:id="rId47"/>
    <p:sldId id="679" r:id="rId48"/>
    <p:sldId id="677" r:id="rId49"/>
    <p:sldId id="678" r:id="rId50"/>
    <p:sldId id="675" r:id="rId51"/>
    <p:sldId id="612" r:id="rId52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F70146"/>
    <a:srgbClr val="133051"/>
    <a:srgbClr val="183D68"/>
    <a:srgbClr val="959595"/>
    <a:srgbClr val="ABABAB"/>
    <a:srgbClr val="989898"/>
    <a:srgbClr val="838383"/>
    <a:srgbClr val="878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5" autoAdjust="0"/>
    <p:restoredTop sz="88499" autoAdjust="0"/>
  </p:normalViewPr>
  <p:slideViewPr>
    <p:cSldViewPr snapToGrid="0" snapToObjects="1">
      <p:cViewPr varScale="1">
        <p:scale>
          <a:sx n="79" d="100"/>
          <a:sy n="79" d="100"/>
        </p:scale>
        <p:origin x="19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3101" y="8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24.01.2022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24.01.2022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6769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452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814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9178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212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4166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8961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0187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besides</a:t>
            </a:r>
            <a:r>
              <a:rPr lang="en-US" baseline="0" dirty="0"/>
              <a:t> privacy, sometimes not economically feasible to consolidate data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8147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 1: data cleaning, normalization,</a:t>
            </a:r>
            <a:r>
              <a:rPr lang="en-US" baseline="0" dirty="0" smtClean="0"/>
              <a:t> schema mapping</a:t>
            </a:r>
          </a:p>
          <a:p>
            <a:r>
              <a:rPr lang="en-US" baseline="0" dirty="0" smtClean="0"/>
              <a:t>Step 2: blocking via blocking keys, sorting + window, blocking via ML / LSH</a:t>
            </a:r>
          </a:p>
          <a:p>
            <a:r>
              <a:rPr lang="en-US" baseline="0" dirty="0" smtClean="0"/>
              <a:t>Step 3: </a:t>
            </a:r>
            <a:r>
              <a:rPr lang="en-US" baseline="0" dirty="0" err="1" smtClean="0"/>
              <a:t>similarity+threshold</a:t>
            </a:r>
            <a:r>
              <a:rPr lang="en-US" baseline="0" dirty="0" smtClean="0"/>
              <a:t>, ML via classification</a:t>
            </a:r>
          </a:p>
          <a:p>
            <a:r>
              <a:rPr lang="en-US" baseline="0" dirty="0" smtClean="0"/>
              <a:t>Step 4: connected components, correlation/Markov clustering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552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706.520 Data Integration and Large-Scale Analysis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13 Distributed Machine Learning Systems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WS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2021/22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706.520 Data Integration and Large-Scale Analysis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13 Distributed Machine Learning Systems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WS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2021/22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6.png"/><Relationship Id="rId7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16.png"/><Relationship Id="rId5" Type="http://schemas.openxmlformats.org/officeDocument/2006/relationships/image" Target="../media/image17.svg"/><Relationship Id="rId10" Type="http://schemas.openxmlformats.org/officeDocument/2006/relationships/image" Target="../media/image28.png"/><Relationship Id="rId4" Type="http://schemas.openxmlformats.org/officeDocument/2006/relationships/image" Target="../media/image17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4.png"/><Relationship Id="rId18" Type="http://schemas.openxmlformats.org/officeDocument/2006/relationships/image" Target="../media/image37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16.png"/><Relationship Id="rId12" Type="http://schemas.openxmlformats.org/officeDocument/2006/relationships/image" Target="../media/image34.svg"/><Relationship Id="rId17" Type="http://schemas.openxmlformats.org/officeDocument/2006/relationships/image" Target="../media/image36.png"/><Relationship Id="rId2" Type="http://schemas.openxmlformats.org/officeDocument/2006/relationships/image" Target="../media/image20.jpg"/><Relationship Id="rId16" Type="http://schemas.openxmlformats.org/officeDocument/2006/relationships/image" Target="../media/image35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3.png"/><Relationship Id="rId5" Type="http://schemas.openxmlformats.org/officeDocument/2006/relationships/image" Target="../media/image31.png"/><Relationship Id="rId15" Type="http://schemas.openxmlformats.org/officeDocument/2006/relationships/image" Target="../media/image23.png"/><Relationship Id="rId10" Type="http://schemas.openxmlformats.org/officeDocument/2006/relationships/image" Target="../media/image27.png"/><Relationship Id="rId19" Type="http://schemas.openxmlformats.org/officeDocument/2006/relationships/image" Target="../media/image38.jpg"/><Relationship Id="rId4" Type="http://schemas.openxmlformats.org/officeDocument/2006/relationships/image" Target="../media/image22.png"/><Relationship Id="rId9" Type="http://schemas.openxmlformats.org/officeDocument/2006/relationships/image" Target="../media/image17.svg"/><Relationship Id="rId14" Type="http://schemas.openxmlformats.org/officeDocument/2006/relationships/image" Target="../media/image36.svg"/><Relationship Id="rId2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7.png"/><Relationship Id="rId4" Type="http://schemas.openxmlformats.org/officeDocument/2006/relationships/image" Target="../media/image4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ugraz.webex.com/meet/m.boeh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4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pache/systemd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7" Type="http://schemas.openxmlformats.org/officeDocument/2006/relationships/image" Target="../media/image5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jpg"/><Relationship Id="rId7" Type="http://schemas.openxmlformats.org/officeDocument/2006/relationships/image" Target="../media/image5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emf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mboehm7.github.io/teaching/ws2021_dia/ExamDIA_v2.pdf" TargetMode="External"/><Relationship Id="rId2" Type="http://schemas.openxmlformats.org/officeDocument/2006/relationships/hyperlink" Target="https://mboehm7.github.io/teaching/ws2021_dia/ExamDIA_v1.pdf" TargetMode="Externa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423275" cy="2489199"/>
          </a:xfrm>
        </p:spPr>
        <p:txBody>
          <a:bodyPr/>
          <a:lstStyle/>
          <a:p>
            <a:r>
              <a:rPr lang="de-DE" dirty="0"/>
              <a:t>Data Integration and Analysis</a:t>
            </a:r>
            <a:r>
              <a:rPr lang="de-DE" b="1" dirty="0"/>
              <a:t/>
            </a:r>
            <a:br>
              <a:rPr lang="de-DE" b="1" dirty="0"/>
            </a:br>
            <a:r>
              <a:rPr lang="de-DE" b="1" dirty="0"/>
              <a:t>13 Distributed ML Systems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Matthias Boehm</a:t>
            </a:r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r>
              <a:rPr lang="en-US" dirty="0"/>
              <a:t>Computer Science and Biomedical Engineering</a:t>
            </a:r>
            <a:endParaRPr lang="en-GB" dirty="0"/>
          </a:p>
          <a:p>
            <a:r>
              <a:rPr lang="en-GB" dirty="0"/>
              <a:t>Institute of Interactive Systems and Data Science</a:t>
            </a:r>
          </a:p>
          <a:p>
            <a:r>
              <a:rPr lang="de-AT"/>
              <a:t>BMK </a:t>
            </a:r>
            <a:r>
              <a:rPr lang="de-AT" dirty="0"/>
              <a:t>endowed chair for Data Management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Jan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24, 2022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45E2C-11FB-49F0-92B5-975E9AEBB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Accelerators (GPUs, FPGAs, ASICs)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1784" y="1310400"/>
            <a:ext cx="8422216" cy="4667340"/>
          </a:xfrm>
        </p:spPr>
        <p:txBody>
          <a:bodyPr/>
          <a:lstStyle/>
          <a:p>
            <a:r>
              <a:rPr lang="en-US" dirty="0"/>
              <a:t>Memory- vs Compute-intensive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CPU:</a:t>
            </a:r>
            <a:r>
              <a:rPr lang="en-US" dirty="0"/>
              <a:t> dense/sparse, large mem, high </a:t>
            </a:r>
            <a:br>
              <a:rPr lang="en-US" dirty="0"/>
            </a:br>
            <a:r>
              <a:rPr lang="en-US" dirty="0"/>
              <a:t>mem-bandwidth, moderate compute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GPU:</a:t>
            </a:r>
            <a:r>
              <a:rPr lang="en-US" dirty="0"/>
              <a:t> dense, small mem, slow PCI, </a:t>
            </a:r>
            <a:br>
              <a:rPr lang="en-US" dirty="0"/>
            </a:br>
            <a:r>
              <a:rPr lang="en-US" dirty="0"/>
              <a:t>very high mem-bandwidth / compute</a:t>
            </a:r>
          </a:p>
          <a:p>
            <a:endParaRPr lang="en-US" sz="1200" dirty="0"/>
          </a:p>
          <a:p>
            <a:r>
              <a:rPr lang="en-US" dirty="0">
                <a:solidFill>
                  <a:srgbClr val="7889FB"/>
                </a:solidFill>
              </a:rPr>
              <a:t>Graphics Processing Units</a:t>
            </a:r>
            <a:r>
              <a:rPr lang="en-US" dirty="0"/>
              <a:t> (GPUs) </a:t>
            </a:r>
          </a:p>
          <a:p>
            <a:pPr lvl="1"/>
            <a:r>
              <a:rPr lang="en-US" dirty="0"/>
              <a:t>Extensively used for deep learning training and scoring</a:t>
            </a:r>
          </a:p>
          <a:p>
            <a:pPr lvl="1"/>
            <a:r>
              <a:rPr lang="en-US" dirty="0"/>
              <a:t>NVIDIA Volta: “tensor cores” for 4x4 mm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64 2B FMA instruction</a:t>
            </a:r>
            <a:endParaRPr lang="en-US" dirty="0"/>
          </a:p>
          <a:p>
            <a:r>
              <a:rPr lang="en-US" dirty="0">
                <a:solidFill>
                  <a:srgbClr val="7889FB"/>
                </a:solidFill>
              </a:rPr>
              <a:t>Field-Programmable Gate Arrays</a:t>
            </a:r>
            <a:r>
              <a:rPr lang="en-US" dirty="0"/>
              <a:t> (FPGAs)</a:t>
            </a:r>
          </a:p>
          <a:p>
            <a:pPr lvl="1"/>
            <a:r>
              <a:rPr lang="en-US" dirty="0"/>
              <a:t>Customizable HW accelerators for </a:t>
            </a:r>
            <a:r>
              <a:rPr lang="en-US" dirty="0" err="1"/>
              <a:t>prefiltering</a:t>
            </a:r>
            <a:r>
              <a:rPr lang="en-US" dirty="0"/>
              <a:t>, compression, DL</a:t>
            </a:r>
          </a:p>
          <a:p>
            <a:pPr lvl="1"/>
            <a:r>
              <a:rPr lang="en-US" dirty="0"/>
              <a:t>Examples: Microsoft Catapult/Brainwave Neural Processing Units (NPUs)</a:t>
            </a:r>
          </a:p>
          <a:p>
            <a:r>
              <a:rPr lang="en-US" dirty="0">
                <a:solidFill>
                  <a:srgbClr val="7889FB"/>
                </a:solidFill>
              </a:rPr>
              <a:t>Application-Specific Integrated Circuits</a:t>
            </a:r>
            <a:r>
              <a:rPr lang="en-US" dirty="0"/>
              <a:t> (ASIC)</a:t>
            </a:r>
          </a:p>
          <a:p>
            <a:pPr lvl="1"/>
            <a:r>
              <a:rPr lang="en-US" dirty="0"/>
              <a:t>Spectrum of chips: DL accelerators to computer vision</a:t>
            </a:r>
          </a:p>
          <a:p>
            <a:pPr lvl="1"/>
            <a:r>
              <a:rPr lang="en-US" dirty="0"/>
              <a:t>Examples: Google TPUs (64K 1B FMA), NVIDIA DLA, Intel NNP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Landscape of ML Systems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160773" y="688253"/>
            <a:ext cx="779719" cy="1712127"/>
            <a:chOff x="7806813" y="1651815"/>
            <a:chExt cx="899654" cy="1712127"/>
          </a:xfrm>
        </p:grpSpPr>
        <p:sp>
          <p:nvSpPr>
            <p:cNvPr id="8" name="Rectangle 7"/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466735" y="1455813"/>
            <a:ext cx="2448233" cy="1785206"/>
            <a:chOff x="5525729" y="1563968"/>
            <a:chExt cx="2448233" cy="1785206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6027174" y="1563968"/>
              <a:ext cx="0" cy="139554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6027174" y="2959510"/>
              <a:ext cx="184846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525729" y="2115243"/>
              <a:ext cx="432619" cy="35394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Ops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45278" y="2995231"/>
              <a:ext cx="2128684" cy="35394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Operational Intensity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6027174" y="1720645"/>
              <a:ext cx="796413" cy="1238865"/>
            </a:xfrm>
            <a:prstGeom prst="line">
              <a:avLst/>
            </a:prstGeom>
            <a:ln w="254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6823587" y="1720645"/>
              <a:ext cx="1052052" cy="0"/>
            </a:xfrm>
            <a:prstGeom prst="line">
              <a:avLst/>
            </a:prstGeom>
            <a:ln w="254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6154067" y="2391856"/>
              <a:ext cx="365646" cy="2359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ML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525668" y="1629854"/>
              <a:ext cx="365646" cy="2359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DL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66273" y="2109994"/>
              <a:ext cx="1081548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Roofline Analysis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961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ML- vs DL-centric Systems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ML:</a:t>
            </a:r>
            <a:r>
              <a:rPr lang="en-US" dirty="0"/>
              <a:t> dense and sparse matrices or tensors, different sparse </a:t>
            </a:r>
            <a:br>
              <a:rPr lang="en-US" dirty="0"/>
            </a:br>
            <a:r>
              <a:rPr lang="en-US" dirty="0"/>
              <a:t>formats (CSR, CSC, COO), frames (heterogeneous)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DL:</a:t>
            </a:r>
            <a:r>
              <a:rPr lang="en-US" dirty="0"/>
              <a:t> mostly dense tensors, </a:t>
            </a:r>
            <a:br>
              <a:rPr lang="en-US" dirty="0"/>
            </a:br>
            <a:r>
              <a:rPr lang="en-US" dirty="0" err="1"/>
              <a:t>embeddings</a:t>
            </a:r>
            <a:r>
              <a:rPr lang="en-US" dirty="0"/>
              <a:t> for NLP, graphs</a:t>
            </a:r>
          </a:p>
          <a:p>
            <a:pPr lvl="1"/>
            <a:endParaRPr lang="en-US" sz="1200" dirty="0"/>
          </a:p>
          <a:p>
            <a:r>
              <a:rPr lang="en-US" dirty="0"/>
              <a:t>Data-Parallel Operations for ML</a:t>
            </a:r>
          </a:p>
          <a:p>
            <a:pPr lvl="1"/>
            <a:r>
              <a:rPr lang="en-US" dirty="0"/>
              <a:t>Distributed matrices: </a:t>
            </a:r>
            <a:r>
              <a:rPr lang="en-US" dirty="0">
                <a:latin typeface="Consolas" panose="020B0609020204030204" pitchFamily="49" charset="0"/>
              </a:rPr>
              <a:t>RDD&lt;</a:t>
            </a:r>
            <a:r>
              <a:rPr lang="en-US" dirty="0" err="1">
                <a:latin typeface="Consolas" panose="020B0609020204030204" pitchFamily="49" charset="0"/>
              </a:rPr>
              <a:t>MatrixIndexes,MatrixBlock</a:t>
            </a:r>
            <a:r>
              <a:rPr lang="en-US" dirty="0">
                <a:latin typeface="Consolas" panose="020B0609020204030204" pitchFamily="49" charset="0"/>
              </a:rPr>
              <a:t>&gt;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Data properties: </a:t>
            </a:r>
            <a:r>
              <a:rPr lang="en-US" b="1" dirty="0">
                <a:solidFill>
                  <a:srgbClr val="7889FB"/>
                </a:solidFill>
              </a:rPr>
              <a:t>distributed caching</a:t>
            </a:r>
            <a:r>
              <a:rPr lang="en-US" dirty="0"/>
              <a:t>,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partitioning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compression</a:t>
            </a:r>
          </a:p>
          <a:p>
            <a:endParaRPr lang="en-US" sz="1200" dirty="0"/>
          </a:p>
          <a:p>
            <a:r>
              <a:rPr lang="en-US" dirty="0" err="1"/>
              <a:t>Lossy</a:t>
            </a:r>
            <a:r>
              <a:rPr lang="en-US" dirty="0"/>
              <a:t> Compression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Acc</a:t>
            </a:r>
            <a:r>
              <a:rPr lang="en-US" dirty="0">
                <a:sym typeface="Wingdings" panose="05000000000000000000" pitchFamily="2" charset="2"/>
              </a:rPr>
              <a:t>/Perf-Tradeoff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Sparsification</a:t>
            </a:r>
            <a:r>
              <a:rPr lang="en-US" dirty="0">
                <a:sym typeface="Wingdings" panose="05000000000000000000" pitchFamily="2" charset="2"/>
              </a:rPr>
              <a:t> (reduce non-zero values)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Quantization (reduce value domain), learned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New data types: Intel </a:t>
            </a:r>
            <a:r>
              <a:rPr lang="en-US" dirty="0" err="1">
                <a:sym typeface="Wingdings" panose="05000000000000000000" pitchFamily="2" charset="2"/>
              </a:rPr>
              <a:t>Flexpoint</a:t>
            </a:r>
            <a:r>
              <a:rPr lang="en-US" dirty="0">
                <a:sym typeface="Wingdings" panose="05000000000000000000" pitchFamily="2" charset="2"/>
              </a:rPr>
              <a:t> (mantissa, </a:t>
            </a:r>
            <a:r>
              <a:rPr lang="en-US" dirty="0" err="1">
                <a:sym typeface="Wingdings" panose="05000000000000000000" pitchFamily="2" charset="2"/>
              </a:rPr>
              <a:t>exp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Landscape of ML Systems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91663" y="2317142"/>
            <a:ext cx="344129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vec</a:t>
            </a:r>
            <a:r>
              <a:rPr lang="en-US" dirty="0">
                <a:latin typeface="Consolas" panose="020B0609020204030204" pitchFamily="49" charset="0"/>
              </a:rPr>
              <a:t>(Berlin) </a:t>
            </a:r>
            <a:r>
              <a:rPr lang="en-AT" dirty="0">
                <a:latin typeface="Consolas" panose="020B0609020204030204" pitchFamily="49" charset="0"/>
              </a:rPr>
              <a:t>–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vec</a:t>
            </a:r>
            <a:r>
              <a:rPr lang="en-US" dirty="0">
                <a:latin typeface="Consolas" panose="020B0609020204030204" pitchFamily="49" charset="0"/>
              </a:rPr>
              <a:t>(Germany)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+ </a:t>
            </a:r>
            <a:r>
              <a:rPr lang="en-US" dirty="0" err="1">
                <a:latin typeface="Consolas" panose="020B0609020204030204" pitchFamily="49" charset="0"/>
              </a:rPr>
              <a:t>vec</a:t>
            </a:r>
            <a:r>
              <a:rPr lang="en-US" dirty="0">
                <a:latin typeface="Consolas" panose="020B0609020204030204" pitchFamily="49" charset="0"/>
              </a:rPr>
              <a:t>(France) </a:t>
            </a:r>
            <a:r>
              <a:rPr lang="en-AT" dirty="0">
                <a:latin typeface="Consolas" panose="020B0609020204030204" pitchFamily="49" charset="0"/>
              </a:rPr>
              <a:t>≈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vec</a:t>
            </a:r>
            <a:r>
              <a:rPr lang="en-US" dirty="0">
                <a:latin typeface="Consolas" panose="020B0609020204030204" pitchFamily="49" charset="0"/>
              </a:rPr>
              <a:t>(Paris)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662218" y="3523671"/>
            <a:ext cx="1402889" cy="857838"/>
            <a:chOff x="7158522" y="1319753"/>
            <a:chExt cx="1402889" cy="857838"/>
          </a:xfrm>
        </p:grpSpPr>
        <p:sp>
          <p:nvSpPr>
            <p:cNvPr id="21" name="Rectangle 20"/>
            <p:cNvSpPr/>
            <p:nvPr/>
          </p:nvSpPr>
          <p:spPr>
            <a:xfrm>
              <a:off x="7258642" y="1583702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6422" y="1583701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288493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931822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158522" y="1319753"/>
              <a:ext cx="7508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Node1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810543" y="1321323"/>
              <a:ext cx="7508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Node2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910483" y="4629650"/>
            <a:ext cx="2120494" cy="1690853"/>
            <a:chOff x="6910483" y="4629650"/>
            <a:chExt cx="2120494" cy="169085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10483" y="4935509"/>
              <a:ext cx="2120494" cy="138499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134753" y="4629650"/>
              <a:ext cx="1841670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Credit: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Song Han’16]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160773" y="688253"/>
            <a:ext cx="779719" cy="1712127"/>
            <a:chOff x="7806813" y="1651815"/>
            <a:chExt cx="899654" cy="1712127"/>
          </a:xfrm>
        </p:grpSpPr>
        <p:sp>
          <p:nvSpPr>
            <p:cNvPr id="28" name="Rectangle 27"/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802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3" y="1310400"/>
            <a:ext cx="8304229" cy="466734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Batch Algorithms:</a:t>
            </a:r>
            <a:r>
              <a:rPr lang="en-US" dirty="0"/>
              <a:t> Data and Task Parallel</a:t>
            </a:r>
          </a:p>
          <a:p>
            <a:pPr lvl="1"/>
            <a:r>
              <a:rPr lang="en-US" dirty="0"/>
              <a:t>Data-parallel operations</a:t>
            </a:r>
          </a:p>
          <a:p>
            <a:pPr lvl="1"/>
            <a:r>
              <a:rPr lang="en-US" dirty="0"/>
              <a:t>Different physical operators</a:t>
            </a:r>
          </a:p>
          <a:p>
            <a:pPr lvl="1"/>
            <a:endParaRPr lang="en-US" sz="1200" dirty="0"/>
          </a:p>
          <a:p>
            <a:r>
              <a:rPr lang="en-US" dirty="0">
                <a:solidFill>
                  <a:schemeClr val="accent1"/>
                </a:solidFill>
              </a:rPr>
              <a:t>Mini-Batch Algorithms:</a:t>
            </a:r>
            <a:r>
              <a:rPr lang="en-US" dirty="0"/>
              <a:t> Parameter Server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Data-parallel</a:t>
            </a:r>
            <a:r>
              <a:rPr lang="en-US" dirty="0"/>
              <a:t> and model-parallel PS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Update strategies (e.g., </a:t>
            </a:r>
            <a:br>
              <a:rPr lang="en-US" dirty="0"/>
            </a:br>
            <a:r>
              <a:rPr lang="en-US" dirty="0" err="1"/>
              <a:t>async</a:t>
            </a:r>
            <a:r>
              <a:rPr lang="en-US" dirty="0"/>
              <a:t>, sync, backup)</a:t>
            </a:r>
          </a:p>
          <a:p>
            <a:pPr lvl="1"/>
            <a:r>
              <a:rPr lang="en-US" dirty="0"/>
              <a:t>Data partitioning strategies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Federated ML</a:t>
            </a:r>
            <a:r>
              <a:rPr lang="en-US" dirty="0">
                <a:solidFill>
                  <a:schemeClr val="tx1"/>
                </a:solidFill>
              </a:rPr>
              <a:t> (trend 2018)</a:t>
            </a:r>
            <a:r>
              <a:rPr lang="en-US" dirty="0"/>
              <a:t> </a:t>
            </a:r>
          </a:p>
          <a:p>
            <a:pPr lvl="1"/>
            <a:endParaRPr lang="en-US" sz="1200" dirty="0"/>
          </a:p>
          <a:p>
            <a:r>
              <a:rPr lang="en-US" dirty="0">
                <a:solidFill>
                  <a:schemeClr val="tx1"/>
                </a:solidFill>
              </a:rPr>
              <a:t>Lots of PS Decisions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Acc</a:t>
            </a:r>
            <a:r>
              <a:rPr lang="en-US" dirty="0">
                <a:sym typeface="Wingdings" panose="05000000000000000000" pitchFamily="2" charset="2"/>
              </a:rPr>
              <a:t>/Perf-Tradeoff</a:t>
            </a:r>
            <a:endParaRPr lang="en-US" sz="1200" dirty="0"/>
          </a:p>
          <a:p>
            <a:pPr lvl="1"/>
            <a:r>
              <a:rPr lang="en-US" dirty="0"/>
              <a:t>Configurations (#workers, batch size/</a:t>
            </a:r>
            <a:r>
              <a:rPr lang="en-US" dirty="0" err="1"/>
              <a:t>param</a:t>
            </a:r>
            <a:r>
              <a:rPr lang="en-US" dirty="0"/>
              <a:t> schedules, update type/</a:t>
            </a:r>
            <a:r>
              <a:rPr lang="en-US" dirty="0" err="1"/>
              <a:t>freq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Transfer optimizations:</a:t>
            </a:r>
            <a:r>
              <a:rPr lang="en-US" dirty="0"/>
              <a:t> </a:t>
            </a:r>
            <a:r>
              <a:rPr lang="en-US" dirty="0" err="1"/>
              <a:t>lossy</a:t>
            </a:r>
            <a:r>
              <a:rPr lang="en-US" dirty="0"/>
              <a:t> compression, </a:t>
            </a:r>
            <a:r>
              <a:rPr lang="en-US" dirty="0" err="1"/>
              <a:t>sparsification</a:t>
            </a:r>
            <a:r>
              <a:rPr lang="en-US" dirty="0"/>
              <a:t>, residual accumulation, layer-wise all-reduce, gradient clipping, momentum corrections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Landscape of ML Systems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83AD177-5F3B-4753-883E-7A5CF0912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528" y="1524667"/>
            <a:ext cx="741075" cy="385587"/>
          </a:xfrm>
          <a:prstGeom prst="rect">
            <a:avLst/>
          </a:prstGeom>
        </p:spPr>
      </p:pic>
      <p:pic>
        <p:nvPicPr>
          <p:cNvPr id="20" name="Graphic 87">
            <a:extLst>
              <a:ext uri="{FF2B5EF4-FFF2-40B4-BE49-F238E27FC236}">
                <a16:creationId xmlns:a16="http://schemas.microsoft.com/office/drawing/2014/main" id="{13DC4519-F41E-40DC-90D6-66F4DE977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722565" y="1892291"/>
            <a:ext cx="1280160" cy="3080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5925" y="2046319"/>
            <a:ext cx="1388669" cy="403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9150" y="2714423"/>
            <a:ext cx="2745921" cy="23801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F4C8685-BFBE-4C6E-A961-EA57C99B7F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537" y="3694313"/>
            <a:ext cx="765094" cy="2623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4CBA64B-C9CA-4370-BA3D-F77A68CA6ED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21182" r="16509" b="21671"/>
          <a:stretch/>
        </p:blipFill>
        <p:spPr>
          <a:xfrm>
            <a:off x="5145822" y="4049367"/>
            <a:ext cx="639447" cy="3268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BA8E35E-73C7-40FA-9FB0-814BABB7F5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309" y="3684103"/>
            <a:ext cx="659373" cy="5619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8C6360D-46D3-4969-8621-0C7A6D30F1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340" y="3390264"/>
            <a:ext cx="1027585" cy="213035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8160773" y="688253"/>
            <a:ext cx="779719" cy="1712127"/>
            <a:chOff x="7806813" y="1651815"/>
            <a:chExt cx="899654" cy="1712127"/>
          </a:xfrm>
        </p:grpSpPr>
        <p:sp>
          <p:nvSpPr>
            <p:cNvPr id="27" name="Rectangle 26"/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567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Tolerance &amp; Resilience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Resilience Problem</a:t>
            </a:r>
          </a:p>
          <a:p>
            <a:pPr lvl="1"/>
            <a:r>
              <a:rPr lang="en-US" dirty="0"/>
              <a:t>Increasing error rates at scale</a:t>
            </a:r>
            <a:br>
              <a:rPr lang="en-US" dirty="0"/>
            </a:br>
            <a:r>
              <a:rPr lang="en-US" dirty="0"/>
              <a:t>(soft/hard mem/disk/net errors)</a:t>
            </a:r>
          </a:p>
          <a:p>
            <a:pPr lvl="1"/>
            <a:r>
              <a:rPr lang="en-US" dirty="0"/>
              <a:t>Robustness for preemption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Need cost-effective resilience</a:t>
            </a:r>
          </a:p>
          <a:p>
            <a:pPr lvl="1"/>
            <a:endParaRPr lang="en-US" sz="1200" dirty="0"/>
          </a:p>
          <a:p>
            <a:r>
              <a:rPr lang="en-US" dirty="0">
                <a:solidFill>
                  <a:srgbClr val="7889FB"/>
                </a:solidFill>
              </a:rPr>
              <a:t>Fault Tolerance </a:t>
            </a:r>
            <a:r>
              <a:rPr lang="en-US" dirty="0"/>
              <a:t>in Large-Scale Computation</a:t>
            </a:r>
          </a:p>
          <a:p>
            <a:pPr lvl="1"/>
            <a:r>
              <a:rPr lang="en-US" dirty="0"/>
              <a:t>Block replication (min=1, max=3) in distributed file systems</a:t>
            </a:r>
          </a:p>
          <a:p>
            <a:pPr lvl="1"/>
            <a:r>
              <a:rPr lang="en-US" dirty="0"/>
              <a:t>ECC; checksums for blocks, broadcast, shuffle</a:t>
            </a:r>
          </a:p>
          <a:p>
            <a:pPr lvl="1"/>
            <a:r>
              <a:rPr lang="en-US" dirty="0" err="1"/>
              <a:t>Checkpointing</a:t>
            </a:r>
            <a:r>
              <a:rPr lang="en-US" dirty="0"/>
              <a:t> (</a:t>
            </a:r>
            <a:r>
              <a:rPr lang="en-US" dirty="0" err="1"/>
              <a:t>MapReduce</a:t>
            </a:r>
            <a:r>
              <a:rPr lang="en-US" dirty="0"/>
              <a:t>: all task outputs; Spark/DL: on request)</a:t>
            </a:r>
          </a:p>
          <a:p>
            <a:pPr lvl="1"/>
            <a:r>
              <a:rPr lang="en-US" dirty="0"/>
              <a:t>Lineage-based </a:t>
            </a:r>
            <a:r>
              <a:rPr lang="en-US" dirty="0" err="1"/>
              <a:t>recomputation</a:t>
            </a:r>
            <a:r>
              <a:rPr lang="en-US" dirty="0"/>
              <a:t> for recovery in Spark</a:t>
            </a:r>
          </a:p>
          <a:p>
            <a:endParaRPr lang="en-US" sz="1200" dirty="0"/>
          </a:p>
          <a:p>
            <a:r>
              <a:rPr lang="en-US" dirty="0">
                <a:solidFill>
                  <a:srgbClr val="7889FB"/>
                </a:solidFill>
              </a:rPr>
              <a:t>ML-specific Schemes </a:t>
            </a:r>
            <a:r>
              <a:rPr lang="en-US" b="0" dirty="0"/>
              <a:t>(exploit app characteristics)</a:t>
            </a:r>
          </a:p>
          <a:p>
            <a:pPr lvl="1"/>
            <a:r>
              <a:rPr lang="en-US" dirty="0"/>
              <a:t>Estimate contribution from lost partition to avoid strugglers</a:t>
            </a:r>
          </a:p>
          <a:p>
            <a:pPr lvl="1"/>
            <a:r>
              <a:rPr lang="en-US" dirty="0"/>
              <a:t>Example: user-defined “compensation” functions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Landscape of ML Systems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370485A-2C51-4EC7-99B9-C41A28168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277" y="1487700"/>
            <a:ext cx="2668177" cy="166367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8160773" y="688253"/>
            <a:ext cx="779719" cy="1712127"/>
            <a:chOff x="7806813" y="1651815"/>
            <a:chExt cx="899654" cy="1712127"/>
          </a:xfrm>
        </p:grpSpPr>
        <p:sp>
          <p:nvSpPr>
            <p:cNvPr id="21" name="Rectangle 20"/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95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Abstractions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Optimization Scope</a:t>
            </a:r>
          </a:p>
          <a:p>
            <a:pPr lvl="1"/>
            <a:r>
              <a:rPr lang="en-US" b="1" dirty="0"/>
              <a:t>#1 </a:t>
            </a:r>
            <a:r>
              <a:rPr lang="en-US" b="1" dirty="0">
                <a:solidFill>
                  <a:schemeClr val="accent1"/>
                </a:solidFill>
              </a:rPr>
              <a:t>Eager Interpretation</a:t>
            </a:r>
            <a:r>
              <a:rPr lang="en-US" b="1" dirty="0"/>
              <a:t> </a:t>
            </a:r>
            <a:r>
              <a:rPr lang="en-US" dirty="0"/>
              <a:t>(debugging, no opt)</a:t>
            </a:r>
          </a:p>
          <a:p>
            <a:pPr lvl="1"/>
            <a:r>
              <a:rPr lang="en-US" b="1" dirty="0"/>
              <a:t>#2 </a:t>
            </a:r>
            <a:r>
              <a:rPr lang="en-US" b="1" dirty="0">
                <a:solidFill>
                  <a:schemeClr val="accent1"/>
                </a:solidFill>
              </a:rPr>
              <a:t>Lazy expression evaluation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(some opt, avoid materialization)</a:t>
            </a:r>
          </a:p>
          <a:p>
            <a:pPr lvl="1"/>
            <a:r>
              <a:rPr lang="en-US" b="1" dirty="0"/>
              <a:t>#3 </a:t>
            </a:r>
            <a:r>
              <a:rPr lang="en-US" b="1" dirty="0">
                <a:solidFill>
                  <a:schemeClr val="accent1"/>
                </a:solidFill>
              </a:rPr>
              <a:t>Program compilation</a:t>
            </a:r>
            <a:r>
              <a:rPr lang="en-US" dirty="0"/>
              <a:t> (full opt, difficult)</a:t>
            </a:r>
          </a:p>
          <a:p>
            <a:endParaRPr lang="en-US" sz="1200" dirty="0"/>
          </a:p>
          <a:p>
            <a:r>
              <a:rPr lang="en-US" dirty="0"/>
              <a:t>Optimization Objective</a:t>
            </a:r>
          </a:p>
          <a:p>
            <a:pPr lvl="1"/>
            <a:r>
              <a:rPr lang="en-US" dirty="0"/>
              <a:t>Most common: </a:t>
            </a:r>
            <a:r>
              <a:rPr lang="en-US" b="1" dirty="0">
                <a:solidFill>
                  <a:srgbClr val="7889FB"/>
                </a:solidFill>
              </a:rPr>
              <a:t>min time</a:t>
            </a:r>
            <a:r>
              <a:rPr lang="en-US" dirty="0"/>
              <a:t> </a:t>
            </a:r>
            <a:r>
              <a:rPr lang="en-US" dirty="0" err="1"/>
              <a:t>s.t.</a:t>
            </a:r>
            <a:r>
              <a:rPr lang="en-US" dirty="0"/>
              <a:t> memory constraints</a:t>
            </a:r>
          </a:p>
          <a:p>
            <a:pPr lvl="1"/>
            <a:r>
              <a:rPr lang="en-US" dirty="0"/>
              <a:t>Multi-objective: </a:t>
            </a:r>
            <a:r>
              <a:rPr lang="en-US" b="1" dirty="0">
                <a:solidFill>
                  <a:srgbClr val="7889FB"/>
                </a:solidFill>
              </a:rPr>
              <a:t>min cost</a:t>
            </a:r>
            <a:r>
              <a:rPr lang="en-US" dirty="0"/>
              <a:t> </a:t>
            </a:r>
            <a:r>
              <a:rPr lang="en-US" dirty="0" err="1"/>
              <a:t>s.t.</a:t>
            </a:r>
            <a:r>
              <a:rPr lang="en-US" dirty="0"/>
              <a:t> time, </a:t>
            </a:r>
            <a:r>
              <a:rPr lang="en-US" b="1" dirty="0">
                <a:solidFill>
                  <a:srgbClr val="7889FB"/>
                </a:solidFill>
              </a:rPr>
              <a:t>min time</a:t>
            </a:r>
            <a:r>
              <a:rPr lang="en-US" dirty="0"/>
              <a:t> </a:t>
            </a:r>
            <a:r>
              <a:rPr lang="en-US" dirty="0" err="1"/>
              <a:t>s.t.</a:t>
            </a:r>
            <a:r>
              <a:rPr lang="en-US" dirty="0"/>
              <a:t> </a:t>
            </a:r>
            <a:r>
              <a:rPr lang="en-US" dirty="0" err="1"/>
              <a:t>acc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max </a:t>
            </a:r>
            <a:r>
              <a:rPr lang="en-US" b="1" dirty="0" err="1">
                <a:solidFill>
                  <a:srgbClr val="7889FB"/>
                </a:solidFill>
              </a:rPr>
              <a:t>acc</a:t>
            </a:r>
            <a:r>
              <a:rPr lang="en-US" dirty="0"/>
              <a:t> </a:t>
            </a:r>
            <a:r>
              <a:rPr lang="en-US" dirty="0" err="1"/>
              <a:t>s.t.</a:t>
            </a:r>
            <a:r>
              <a:rPr lang="en-US" dirty="0"/>
              <a:t> time</a:t>
            </a:r>
          </a:p>
          <a:p>
            <a:pPr lvl="1"/>
            <a:endParaRPr lang="en-US" sz="1200" dirty="0"/>
          </a:p>
          <a:p>
            <a:r>
              <a:rPr lang="en-US" dirty="0">
                <a:solidFill>
                  <a:srgbClr val="7889FB"/>
                </a:solidFill>
              </a:rPr>
              <a:t>Trend:</a:t>
            </a:r>
            <a:r>
              <a:rPr lang="en-US" dirty="0"/>
              <a:t> Fusion and Code Generation</a:t>
            </a:r>
          </a:p>
          <a:p>
            <a:pPr lvl="1"/>
            <a:r>
              <a:rPr lang="en-US" dirty="0"/>
              <a:t>Custom fused operations</a:t>
            </a:r>
          </a:p>
          <a:p>
            <a:pPr lvl="1"/>
            <a:r>
              <a:rPr lang="en-US" dirty="0"/>
              <a:t>Examples: </a:t>
            </a:r>
            <a:r>
              <a:rPr lang="en-US" dirty="0" err="1"/>
              <a:t>SystemDS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Weld, Taco, Julia, </a:t>
            </a:r>
            <a:br>
              <a:rPr lang="en-US" dirty="0"/>
            </a:br>
            <a:r>
              <a:rPr lang="en-US" dirty="0"/>
              <a:t>TF XLA, TVM, </a:t>
            </a:r>
            <a:r>
              <a:rPr lang="en-US" dirty="0" err="1"/>
              <a:t>TensorRT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Landscape of ML Systems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768" y="4852446"/>
            <a:ext cx="877017" cy="11707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254" y="5029067"/>
            <a:ext cx="3382137" cy="922020"/>
          </a:xfrm>
          <a:prstGeom prst="rect">
            <a:avLst/>
          </a:prstGeom>
        </p:spPr>
      </p:pic>
      <p:pic>
        <p:nvPicPr>
          <p:cNvPr id="22" name="Graphic 87">
            <a:extLst>
              <a:ext uri="{FF2B5EF4-FFF2-40B4-BE49-F238E27FC236}">
                <a16:creationId xmlns:a16="http://schemas.microsoft.com/office/drawing/2014/main" id="{13DC4519-F41E-40DC-90D6-66F4DE977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806136" y="2026751"/>
            <a:ext cx="1280160" cy="3080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796" y="2552032"/>
            <a:ext cx="1388669" cy="4038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BA8E35E-73C7-40FA-9FB0-814BABB7F5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116" y="2013314"/>
            <a:ext cx="659373" cy="5619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8C6360D-46D3-4969-8621-0C7A6D30F1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262" y="1688726"/>
            <a:ext cx="1027585" cy="2130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E50F4BD-970F-4FE7-BEB0-38BC767C14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680" y="1243856"/>
            <a:ext cx="919781" cy="36503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DE9B620-E9BF-414B-BABE-63EAE006D8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518" y="1276857"/>
            <a:ext cx="491759" cy="38111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83AD177-5F3B-4753-883E-7A5CF09126B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749" y="2067304"/>
            <a:ext cx="741075" cy="3855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28853" y="4630996"/>
            <a:ext cx="292315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Sparsity-Exploiting Operator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8160773" y="688253"/>
            <a:ext cx="779719" cy="1712127"/>
            <a:chOff x="7806813" y="1651815"/>
            <a:chExt cx="899654" cy="1712127"/>
          </a:xfrm>
        </p:grpSpPr>
        <p:sp>
          <p:nvSpPr>
            <p:cNvPr id="30" name="Rectangle 29"/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652465" y="2473337"/>
            <a:ext cx="116617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Apache </a:t>
            </a:r>
            <a:r>
              <a:rPr lang="en-US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29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ML Algorithms (cost/benefit </a:t>
            </a:r>
            <a:r>
              <a:rPr lang="en-AT" dirty="0"/>
              <a:t>–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time vs </a:t>
            </a:r>
            <a:r>
              <a:rPr lang="en-US" dirty="0" err="1">
                <a:solidFill>
                  <a:schemeClr val="accent1"/>
                </a:solidFill>
              </a:rPr>
              <a:t>acc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Unsupervised/supervised; batch/mini-batch; first/second-order ML</a:t>
            </a:r>
          </a:p>
          <a:p>
            <a:pPr lvl="1"/>
            <a:r>
              <a:rPr lang="en-US" dirty="0"/>
              <a:t>Mini-batch DL: variety of NN architectures and SGD optimizers </a:t>
            </a:r>
          </a:p>
          <a:p>
            <a:r>
              <a:rPr lang="en-US" dirty="0"/>
              <a:t>Specialized Apps: Video Analytics</a:t>
            </a:r>
            <a:br>
              <a:rPr lang="en-US" dirty="0"/>
            </a:br>
            <a:r>
              <a:rPr lang="en-US" dirty="0"/>
              <a:t> in </a:t>
            </a:r>
            <a:r>
              <a:rPr lang="en-US" dirty="0" err="1"/>
              <a:t>NoScope</a:t>
            </a:r>
            <a:r>
              <a:rPr lang="en-US" dirty="0"/>
              <a:t> (</a:t>
            </a:r>
            <a:r>
              <a:rPr lang="en-US" dirty="0">
                <a:solidFill>
                  <a:schemeClr val="accent1"/>
                </a:solidFill>
              </a:rPr>
              <a:t>time vs </a:t>
            </a:r>
            <a:r>
              <a:rPr lang="en-US" dirty="0" err="1">
                <a:solidFill>
                  <a:schemeClr val="accent1"/>
                </a:solidFill>
              </a:rPr>
              <a:t>acc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Difference detectors / specialized </a:t>
            </a:r>
            <a:br>
              <a:rPr lang="en-US" dirty="0"/>
            </a:br>
            <a:r>
              <a:rPr lang="en-US" dirty="0"/>
              <a:t>models for “short-circuit evaluation”</a:t>
            </a:r>
          </a:p>
          <a:p>
            <a:r>
              <a:rPr lang="en-US" dirty="0" err="1"/>
              <a:t>AutoML</a:t>
            </a:r>
            <a:r>
              <a:rPr lang="en-US" dirty="0"/>
              <a:t> (</a:t>
            </a:r>
            <a:r>
              <a:rPr lang="en-US" dirty="0">
                <a:solidFill>
                  <a:schemeClr val="accent1"/>
                </a:solidFill>
              </a:rPr>
              <a:t>time vs </a:t>
            </a:r>
            <a:r>
              <a:rPr lang="en-US" dirty="0" err="1">
                <a:solidFill>
                  <a:schemeClr val="accent1"/>
                </a:solidFill>
              </a:rPr>
              <a:t>acc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Not algorithms but tasks (e.g., </a:t>
            </a:r>
            <a:r>
              <a:rPr lang="en-US" b="1" dirty="0" err="1">
                <a:latin typeface="Consolas" panose="020B0609020204030204" pitchFamily="49" charset="0"/>
              </a:rPr>
              <a:t>doClassify</a:t>
            </a:r>
            <a:r>
              <a:rPr lang="en-US" dirty="0">
                <a:latin typeface="Consolas" panose="020B0609020204030204" pitchFamily="49" charset="0"/>
              </a:rPr>
              <a:t>(X, y)</a:t>
            </a:r>
            <a:r>
              <a:rPr lang="en-US" dirty="0"/>
              <a:t> + search space)</a:t>
            </a:r>
          </a:p>
          <a:p>
            <a:pPr lvl="1"/>
            <a:r>
              <a:rPr lang="en-US" dirty="0"/>
              <a:t>Examples: </a:t>
            </a:r>
            <a:r>
              <a:rPr lang="de-DE" dirty="0"/>
              <a:t>MLBase, Auto-WEKA, TuPAQ, Auto-sklearn, Auto-WEKA 2.0</a:t>
            </a:r>
          </a:p>
          <a:p>
            <a:pPr lvl="1"/>
            <a:r>
              <a:rPr lang="de-DE" dirty="0"/>
              <a:t>AutoML services at Microsoft Azure, Amazon AWS, Google Cloud</a:t>
            </a:r>
            <a:endParaRPr lang="en-US" dirty="0"/>
          </a:p>
          <a:p>
            <a:r>
              <a:rPr lang="en-US" dirty="0"/>
              <a:t>Data Programming and Augmentation (</a:t>
            </a:r>
            <a:r>
              <a:rPr lang="en-US" dirty="0" err="1">
                <a:solidFill>
                  <a:schemeClr val="accent1"/>
                </a:solidFill>
              </a:rPr>
              <a:t>acc</a:t>
            </a:r>
            <a:r>
              <a:rPr lang="en-US" dirty="0">
                <a:solidFill>
                  <a:schemeClr val="accent1"/>
                </a:solidFill>
              </a:rPr>
              <a:t>?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Generate </a:t>
            </a:r>
            <a:r>
              <a:rPr lang="en-US" b="1" dirty="0">
                <a:solidFill>
                  <a:srgbClr val="7889FB"/>
                </a:solidFill>
              </a:rPr>
              <a:t>noisy labels for pre-training</a:t>
            </a:r>
          </a:p>
          <a:p>
            <a:pPr lvl="1"/>
            <a:r>
              <a:rPr lang="en-US" dirty="0"/>
              <a:t>Exploit expert rules, simulation models,</a:t>
            </a:r>
            <a:br>
              <a:rPr lang="en-US" dirty="0"/>
            </a:br>
            <a:r>
              <a:rPr lang="en-US" dirty="0"/>
              <a:t>rotations/shifting, and labeling IDEs (Software 2.0)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Landscape of ML Systems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8160773" y="688253"/>
            <a:ext cx="779719" cy="1712127"/>
            <a:chOff x="7806813" y="1651815"/>
            <a:chExt cx="899654" cy="1712127"/>
          </a:xfrm>
        </p:grpSpPr>
        <p:sp>
          <p:nvSpPr>
            <p:cNvPr id="20" name="Rectangle 19"/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751871" y="5080587"/>
            <a:ext cx="3219973" cy="914824"/>
            <a:chOff x="5751871" y="5080587"/>
            <a:chExt cx="3219973" cy="9148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59586" y="5080587"/>
              <a:ext cx="2212258" cy="91482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751871" y="5171767"/>
              <a:ext cx="1032387" cy="73866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Credit: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Jonathan Tremblay‘18]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63622" y="2535189"/>
            <a:ext cx="4106367" cy="1061476"/>
            <a:chOff x="4834126" y="3842880"/>
            <a:chExt cx="4106367" cy="10614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34126" y="3842880"/>
              <a:ext cx="4106367" cy="78455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904271" y="4596579"/>
              <a:ext cx="1922206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Credit: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Daniel Kang‘17]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955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Landscape of ML Systems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Landscape of ML Systems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0B115FC-AFA3-4FC2-82C1-3D7DAAC32319}"/>
              </a:ext>
            </a:extLst>
          </p:cNvPr>
          <p:cNvGrpSpPr/>
          <p:nvPr/>
        </p:nvGrpSpPr>
        <p:grpSpPr>
          <a:xfrm>
            <a:off x="4691063" y="4113127"/>
            <a:ext cx="4386883" cy="2531210"/>
            <a:chOff x="4691063" y="4203561"/>
            <a:chExt cx="4386883" cy="2531210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730F99E-98E4-4105-B94F-7A3725AA10B0}"/>
                </a:ext>
              </a:extLst>
            </p:cNvPr>
            <p:cNvCxnSpPr>
              <a:cxnSpLocks/>
            </p:cNvCxnSpPr>
            <p:nvPr/>
          </p:nvCxnSpPr>
          <p:spPr>
            <a:xfrm>
              <a:off x="4691063" y="4203561"/>
              <a:ext cx="828673" cy="1917205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oval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6642D53-627C-4AA4-A6DB-E1518E69C73B}"/>
                </a:ext>
              </a:extLst>
            </p:cNvPr>
            <p:cNvSpPr txBox="1"/>
            <p:nvPr/>
          </p:nvSpPr>
          <p:spPr>
            <a:xfrm>
              <a:off x="5296231" y="6303884"/>
              <a:ext cx="21129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#3 </a:t>
              </a:r>
              <a:r>
                <a:rPr lang="en-US" sz="22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Distribution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B89456-D44E-42B8-A09D-CD9EAF7EF43A}"/>
                </a:ext>
              </a:extLst>
            </p:cNvPr>
            <p:cNvSpPr txBox="1"/>
            <p:nvPr/>
          </p:nvSpPr>
          <p:spPr>
            <a:xfrm>
              <a:off x="4943475" y="4446509"/>
              <a:ext cx="22145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Local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(single node)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9F59299-1F39-4705-BD1B-67979B54077F}"/>
                </a:ext>
              </a:extLst>
            </p:cNvPr>
            <p:cNvSpPr txBox="1"/>
            <p:nvPr/>
          </p:nvSpPr>
          <p:spPr>
            <a:xfrm>
              <a:off x="5362575" y="4913234"/>
              <a:ext cx="22145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HW accelerators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(GPUs, FPGAs, ASICs)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0C1F1E5-282B-43BB-A992-CEBED11BB7B3}"/>
                </a:ext>
              </a:extLst>
            </p:cNvPr>
            <p:cNvSpPr txBox="1"/>
            <p:nvPr/>
          </p:nvSpPr>
          <p:spPr>
            <a:xfrm>
              <a:off x="5572125" y="5736075"/>
              <a:ext cx="18430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Distributed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A66A534-322C-4AB1-8552-988FAD14B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2852" y="5257975"/>
              <a:ext cx="765094" cy="26231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7BFDDE2-C5EB-4054-A878-EBD35D5557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19" t="21182" r="16509" b="21671"/>
            <a:stretch/>
          </p:blipFill>
          <p:spPr>
            <a:xfrm>
              <a:off x="8378188" y="4886310"/>
              <a:ext cx="639447" cy="32689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6B85AC6-6B74-4D40-950E-BD9EF7492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0948" y="4941494"/>
              <a:ext cx="659373" cy="56196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403B164-E2F4-43B1-964C-4B218F7140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39" b="13748"/>
            <a:stretch/>
          </p:blipFill>
          <p:spPr>
            <a:xfrm>
              <a:off x="7410171" y="4390438"/>
              <a:ext cx="650360" cy="46834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B698D0A-736E-4E8E-91DA-7E13C6367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8147" y="4428781"/>
              <a:ext cx="914434" cy="33148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1E331BE-2865-4B95-BAE4-DB259815E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9762" y="5576587"/>
              <a:ext cx="741075" cy="385587"/>
            </a:xfrm>
            <a:prstGeom prst="rect">
              <a:avLst/>
            </a:prstGeom>
          </p:spPr>
        </p:pic>
        <p:pic>
          <p:nvPicPr>
            <p:cNvPr id="21" name="Graphic 100">
              <a:extLst>
                <a:ext uri="{FF2B5EF4-FFF2-40B4-BE49-F238E27FC236}">
                  <a16:creationId xmlns:a16="http://schemas.microsoft.com/office/drawing/2014/main" id="{F439B6C9-5F57-4CC6-9C47-A3B8BFC52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7375764" y="5984055"/>
              <a:ext cx="1280160" cy="308056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E29B146-F768-4725-B9A3-53B832DDF563}"/>
              </a:ext>
            </a:extLst>
          </p:cNvPr>
          <p:cNvGrpSpPr/>
          <p:nvPr/>
        </p:nvGrpSpPr>
        <p:grpSpPr>
          <a:xfrm>
            <a:off x="135830" y="4106283"/>
            <a:ext cx="4555233" cy="2538054"/>
            <a:chOff x="135830" y="4196717"/>
            <a:chExt cx="4555233" cy="253805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E50F4BD-970F-4FE7-BEB0-38BC767C1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6259" y="5389312"/>
              <a:ext cx="919781" cy="365035"/>
            </a:xfrm>
            <a:prstGeom prst="rect">
              <a:avLst/>
            </a:prstGeom>
          </p:spPr>
        </p:pic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775EF4F-E47D-4BC4-8638-AFDABE57DE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19539" y="4196717"/>
              <a:ext cx="771524" cy="1889758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oval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70213D0-5435-408B-9FD2-FBE1C7AF71C4}"/>
                </a:ext>
              </a:extLst>
            </p:cNvPr>
            <p:cNvSpPr txBox="1"/>
            <p:nvPr/>
          </p:nvSpPr>
          <p:spPr>
            <a:xfrm>
              <a:off x="2094592" y="6303884"/>
              <a:ext cx="21129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#4 </a:t>
              </a:r>
              <a:r>
                <a:rPr lang="en-US" sz="22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 Types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4EEEDB6-22B3-4EA0-8EE8-86EE78A52124}"/>
                </a:ext>
              </a:extLst>
            </p:cNvPr>
            <p:cNvSpPr txBox="1"/>
            <p:nvPr/>
          </p:nvSpPr>
          <p:spPr>
            <a:xfrm>
              <a:off x="2971800" y="4284584"/>
              <a:ext cx="1571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Collections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3A9A0D1-4A27-46C9-B8C2-02A53E2CDE72}"/>
                </a:ext>
              </a:extLst>
            </p:cNvPr>
            <p:cNvSpPr txBox="1"/>
            <p:nvPr/>
          </p:nvSpPr>
          <p:spPr>
            <a:xfrm>
              <a:off x="2971800" y="4646534"/>
              <a:ext cx="1571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Graphs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944C321-0E87-4219-B93C-14E2D154450C}"/>
                </a:ext>
              </a:extLst>
            </p:cNvPr>
            <p:cNvSpPr txBox="1"/>
            <p:nvPr/>
          </p:nvSpPr>
          <p:spPr>
            <a:xfrm>
              <a:off x="2705100" y="5008484"/>
              <a:ext cx="1571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Matrices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A800A58-499F-46A7-8787-D38FD233C783}"/>
                </a:ext>
              </a:extLst>
            </p:cNvPr>
            <p:cNvSpPr txBox="1"/>
            <p:nvPr/>
          </p:nvSpPr>
          <p:spPr>
            <a:xfrm>
              <a:off x="2562225" y="5389484"/>
              <a:ext cx="1571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Tensors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5701B14-761B-439A-AA01-6517286CC739}"/>
                </a:ext>
              </a:extLst>
            </p:cNvPr>
            <p:cNvSpPr txBox="1"/>
            <p:nvPr/>
          </p:nvSpPr>
          <p:spPr>
            <a:xfrm>
              <a:off x="2390775" y="5770484"/>
              <a:ext cx="1571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Frames</a:t>
              </a:r>
            </a:p>
          </p:txBody>
        </p:sp>
        <p:pic>
          <p:nvPicPr>
            <p:cNvPr id="31" name="Graphic 74">
              <a:extLst>
                <a:ext uri="{FF2B5EF4-FFF2-40B4-BE49-F238E27FC236}">
                  <a16:creationId xmlns:a16="http://schemas.microsoft.com/office/drawing/2014/main" id="{CADCB196-AD1C-40C2-AD60-A025EBF28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878644" y="4621969"/>
              <a:ext cx="948844" cy="342462"/>
            </a:xfrm>
            <a:prstGeom prst="rect">
              <a:avLst/>
            </a:prstGeom>
          </p:spPr>
        </p:pic>
        <p:pic>
          <p:nvPicPr>
            <p:cNvPr id="32" name="Graphic 75">
              <a:extLst>
                <a:ext uri="{FF2B5EF4-FFF2-40B4-BE49-F238E27FC236}">
                  <a16:creationId xmlns:a16="http://schemas.microsoft.com/office/drawing/2014/main" id="{B9C41EFF-B989-49E0-85E8-23517731D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144453" y="4601771"/>
              <a:ext cx="380367" cy="45794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D8CB5AF-44B8-4BBD-856C-156885B9E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8329" y="4256067"/>
              <a:ext cx="741075" cy="385587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83AD177-5F3B-4753-883E-7A5CF0912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8169" y="4936787"/>
              <a:ext cx="741075" cy="385587"/>
            </a:xfrm>
            <a:prstGeom prst="rect">
              <a:avLst/>
            </a:prstGeom>
          </p:spPr>
        </p:pic>
        <p:pic>
          <p:nvPicPr>
            <p:cNvPr id="35" name="Graphic 87">
              <a:extLst>
                <a:ext uri="{FF2B5EF4-FFF2-40B4-BE49-F238E27FC236}">
                  <a16:creationId xmlns:a16="http://schemas.microsoft.com/office/drawing/2014/main" id="{13DC4519-F41E-40DC-90D6-66F4DE977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580231" y="5029834"/>
              <a:ext cx="1280160" cy="30805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04B96C0-9392-472B-B312-3160FBB221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39" b="13748"/>
            <a:stretch/>
          </p:blipFill>
          <p:spPr>
            <a:xfrm>
              <a:off x="135830" y="5329938"/>
              <a:ext cx="650360" cy="46834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C457D6F-8071-491D-A2A5-4BE3C4FE4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494" y="5499424"/>
              <a:ext cx="659373" cy="561969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F07FCF1-F566-4FFF-B351-AA6F54BB1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29" y="5810547"/>
              <a:ext cx="741075" cy="385587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F4190FF-DD3D-48D6-9636-CA8F435066D7}"/>
              </a:ext>
            </a:extLst>
          </p:cNvPr>
          <p:cNvGrpSpPr/>
          <p:nvPr/>
        </p:nvGrpSpPr>
        <p:grpSpPr>
          <a:xfrm>
            <a:off x="106378" y="1308075"/>
            <a:ext cx="4589447" cy="2802016"/>
            <a:chOff x="106378" y="1398509"/>
            <a:chExt cx="4589447" cy="2802016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B736438F-DC13-46D1-B4AA-086E017FB3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05238" y="2103359"/>
              <a:ext cx="890587" cy="2097166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oval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A882656-8ECC-43D2-A37D-7A3EDE40B835}"/>
                </a:ext>
              </a:extLst>
            </p:cNvPr>
            <p:cNvSpPr txBox="1"/>
            <p:nvPr/>
          </p:nvSpPr>
          <p:spPr>
            <a:xfrm>
              <a:off x="723900" y="1398509"/>
              <a:ext cx="33702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#1 </a:t>
              </a:r>
              <a:r>
                <a:rPr lang="en-US" sz="22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Language Abstraction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3C6624B-31E2-4B99-8B41-65ECCDAF79CD}"/>
                </a:ext>
              </a:extLst>
            </p:cNvPr>
            <p:cNvSpPr txBox="1"/>
            <p:nvPr/>
          </p:nvSpPr>
          <p:spPr>
            <a:xfrm>
              <a:off x="2557464" y="3684509"/>
              <a:ext cx="2024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Operator Libraries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6146210-4FCE-49D7-9489-20790F5FCEE1}"/>
                </a:ext>
              </a:extLst>
            </p:cNvPr>
            <p:cNvSpPr txBox="1"/>
            <p:nvPr/>
          </p:nvSpPr>
          <p:spPr>
            <a:xfrm>
              <a:off x="2281239" y="3179684"/>
              <a:ext cx="2024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Algorithm Libraries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3D48B27-A923-47C5-8F69-A529850E3A54}"/>
                </a:ext>
              </a:extLst>
            </p:cNvPr>
            <p:cNvSpPr txBox="1"/>
            <p:nvPr/>
          </p:nvSpPr>
          <p:spPr>
            <a:xfrm>
              <a:off x="1752600" y="2665334"/>
              <a:ext cx="2266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Computation Graphs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0352BF6-D2A9-464A-B246-7A2EDAA833CA}"/>
                </a:ext>
              </a:extLst>
            </p:cNvPr>
            <p:cNvSpPr txBox="1"/>
            <p:nvPr/>
          </p:nvSpPr>
          <p:spPr>
            <a:xfrm>
              <a:off x="1914525" y="1989059"/>
              <a:ext cx="2095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Linear Algebra Programs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C15A837-518C-48A1-83BC-F3C799BCD0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39" b="13748"/>
            <a:stretch/>
          </p:blipFill>
          <p:spPr>
            <a:xfrm>
              <a:off x="156150" y="2170178"/>
              <a:ext cx="650360" cy="468340"/>
            </a:xfrm>
            <a:prstGeom prst="rect">
              <a:avLst/>
            </a:prstGeom>
          </p:spPr>
        </p:pic>
        <p:pic>
          <p:nvPicPr>
            <p:cNvPr id="47" name="Graphic 58">
              <a:extLst>
                <a:ext uri="{FF2B5EF4-FFF2-40B4-BE49-F238E27FC236}">
                  <a16:creationId xmlns:a16="http://schemas.microsoft.com/office/drawing/2014/main" id="{5EFE830D-B479-4F1F-81B3-C15B72B97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326231" y="1951354"/>
              <a:ext cx="1280160" cy="308056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F0C55D46-E024-4D39-9092-1686B6ABC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894" y="2451424"/>
              <a:ext cx="659373" cy="561969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D8C6360D-46D3-4969-8621-0C7A6D30F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50" y="2690186"/>
              <a:ext cx="1027585" cy="213035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7EB977A7-A16F-4C47-B146-A5B0CFB99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3603" y="3191254"/>
              <a:ext cx="530354" cy="39776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F4E957CD-C6DC-44A4-97FD-C06A4CC3D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78" y="3185900"/>
              <a:ext cx="914434" cy="331483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D8203F89-3950-4988-BDA4-DFCA67722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169" y="3260387"/>
              <a:ext cx="741075" cy="385587"/>
            </a:xfrm>
            <a:prstGeom prst="rect">
              <a:avLst/>
            </a:prstGeom>
          </p:spPr>
        </p:pic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6DAE683-F422-4A8D-8F00-FA1C2F31A17A}"/>
                </a:ext>
              </a:extLst>
            </p:cNvPr>
            <p:cNvGrpSpPr/>
            <p:nvPr/>
          </p:nvGrpSpPr>
          <p:grpSpPr>
            <a:xfrm>
              <a:off x="408613" y="3737493"/>
              <a:ext cx="1285546" cy="400167"/>
              <a:chOff x="408613" y="3737493"/>
              <a:chExt cx="1681230" cy="492084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C46E542C-57AE-4AC4-B2BC-E23224955B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/>
              <a:srcRect b="30465"/>
              <a:stretch/>
            </p:blipFill>
            <p:spPr>
              <a:xfrm>
                <a:off x="1257086" y="3737493"/>
                <a:ext cx="832757" cy="492084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250F1A59-1593-4DC4-9E02-F3DF735579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39637" y="3906639"/>
                <a:ext cx="661356" cy="231022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A8F5A3FD-F2BA-414D-9B9B-064DEC954B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8613" y="3790945"/>
                <a:ext cx="682591" cy="381448"/>
              </a:xfrm>
              <a:prstGeom prst="rect">
                <a:avLst/>
              </a:prstGeom>
              <a:ln w="25400">
                <a:solidFill>
                  <a:srgbClr val="7889FB"/>
                </a:solidFill>
              </a:ln>
            </p:spPr>
          </p:pic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62306D2-8A7E-4809-8D24-2B15F861A96F}"/>
              </a:ext>
            </a:extLst>
          </p:cNvPr>
          <p:cNvGrpSpPr/>
          <p:nvPr/>
        </p:nvGrpSpPr>
        <p:grpSpPr>
          <a:xfrm>
            <a:off x="4691063" y="1298550"/>
            <a:ext cx="4397043" cy="2807733"/>
            <a:chOff x="4691063" y="1388984"/>
            <a:chExt cx="4397043" cy="2807733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C2653E18-41EE-4B14-9DCE-02E3C3C402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91063" y="2099550"/>
              <a:ext cx="819148" cy="2097167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oval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1F252BB-39CF-43C3-B2BB-0CE0FBA4C0FB}"/>
                </a:ext>
              </a:extLst>
            </p:cNvPr>
            <p:cNvSpPr txBox="1"/>
            <p:nvPr/>
          </p:nvSpPr>
          <p:spPr>
            <a:xfrm>
              <a:off x="5133975" y="1388984"/>
              <a:ext cx="33702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#2 </a:t>
              </a:r>
              <a:r>
                <a:rPr lang="en-US" sz="22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Execution Strategies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2EFF155-05B0-40EF-8894-487372948F6C}"/>
                </a:ext>
              </a:extLst>
            </p:cNvPr>
            <p:cNvSpPr txBox="1"/>
            <p:nvPr/>
          </p:nvSpPr>
          <p:spPr>
            <a:xfrm>
              <a:off x="4852988" y="3408284"/>
              <a:ext cx="1781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Data-Parallel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Operations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3D1EA4C-7742-4AE6-AC75-A74B1818E430}"/>
                </a:ext>
              </a:extLst>
            </p:cNvPr>
            <p:cNvSpPr txBox="1"/>
            <p:nvPr/>
          </p:nvSpPr>
          <p:spPr>
            <a:xfrm>
              <a:off x="5036342" y="2725878"/>
              <a:ext cx="19478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Task-Parallel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Constructs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249BBC9-0873-401C-9791-1F73AD439F74}"/>
                </a:ext>
              </a:extLst>
            </p:cNvPr>
            <p:cNvSpPr txBox="1"/>
            <p:nvPr/>
          </p:nvSpPr>
          <p:spPr>
            <a:xfrm>
              <a:off x="5424487" y="1989059"/>
              <a:ext cx="22526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Parameter Server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(Modell-Parallel)</a:t>
              </a:r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6DE9B620-E9BF-414B-BABE-63EAE006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5611" y="2816212"/>
              <a:ext cx="491759" cy="381113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9F4C8685-BFBE-4C6E-A961-EA57C99B7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3012" y="2342055"/>
              <a:ext cx="765094" cy="262319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04CBA64B-C9CA-4370-BA3D-F77A68CA6E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19" t="21182" r="16509" b="21671"/>
            <a:stretch/>
          </p:blipFill>
          <p:spPr>
            <a:xfrm>
              <a:off x="8388348" y="1970390"/>
              <a:ext cx="639447" cy="326899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D31A0D72-5627-408C-8147-1AC0CA008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5842" y="2728678"/>
              <a:ext cx="1140889" cy="431477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4BA8E35E-73C7-40FA-9FB0-814BABB7F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1108" y="2025574"/>
              <a:ext cx="659373" cy="561969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D2A24DD1-051C-487E-8AEC-12606A509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1122" y="3280427"/>
              <a:ext cx="741075" cy="385587"/>
            </a:xfrm>
            <a:prstGeom prst="rect">
              <a:avLst/>
            </a:prstGeom>
          </p:spPr>
        </p:pic>
        <p:pic>
          <p:nvPicPr>
            <p:cNvPr id="69" name="Graphic 93">
              <a:extLst>
                <a:ext uri="{FF2B5EF4-FFF2-40B4-BE49-F238E27FC236}">
                  <a16:creationId xmlns:a16="http://schemas.microsoft.com/office/drawing/2014/main" id="{542D2510-346E-41D1-9D6B-B11F8E081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7210423" y="3717128"/>
              <a:ext cx="1280160" cy="308056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73A193C7-FD48-48B5-AAB9-EDFA8DDCA3DC}"/>
              </a:ext>
            </a:extLst>
          </p:cNvPr>
          <p:cNvSpPr/>
          <p:nvPr/>
        </p:nvSpPr>
        <p:spPr>
          <a:xfrm>
            <a:off x="2128837" y="1914520"/>
            <a:ext cx="1597819" cy="6304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5B60B7F-EC89-4145-8025-8ED989F74989}"/>
              </a:ext>
            </a:extLst>
          </p:cNvPr>
          <p:cNvSpPr/>
          <p:nvPr/>
        </p:nvSpPr>
        <p:spPr>
          <a:xfrm>
            <a:off x="5662612" y="1914520"/>
            <a:ext cx="1814512" cy="630436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A77C297-63CA-4852-A65F-360CD46B6A70}"/>
              </a:ext>
            </a:extLst>
          </p:cNvPr>
          <p:cNvSpPr/>
          <p:nvPr/>
        </p:nvSpPr>
        <p:spPr>
          <a:xfrm>
            <a:off x="5367337" y="2628895"/>
            <a:ext cx="1814512" cy="6304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7DCFBF3-C370-4B85-8853-F9C51948C6E5}"/>
              </a:ext>
            </a:extLst>
          </p:cNvPr>
          <p:cNvSpPr/>
          <p:nvPr/>
        </p:nvSpPr>
        <p:spPr>
          <a:xfrm>
            <a:off x="5081587" y="3324220"/>
            <a:ext cx="1814512" cy="6304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209BFD9-3FED-4A87-87F5-2C4929609C1C}"/>
              </a:ext>
            </a:extLst>
          </p:cNvPr>
          <p:cNvSpPr/>
          <p:nvPr/>
        </p:nvSpPr>
        <p:spPr>
          <a:xfrm>
            <a:off x="2824163" y="4896856"/>
            <a:ext cx="1302543" cy="3912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24E3F52-8D04-4448-B2D7-0D8EF7764D6F}"/>
              </a:ext>
            </a:extLst>
          </p:cNvPr>
          <p:cNvSpPr/>
          <p:nvPr/>
        </p:nvSpPr>
        <p:spPr>
          <a:xfrm>
            <a:off x="2490788" y="5658856"/>
            <a:ext cx="1302543" cy="3912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7245158-039B-46D5-B965-8557A9049166}"/>
              </a:ext>
            </a:extLst>
          </p:cNvPr>
          <p:cNvSpPr/>
          <p:nvPr/>
        </p:nvSpPr>
        <p:spPr>
          <a:xfrm>
            <a:off x="5068492" y="4327089"/>
            <a:ext cx="2141931" cy="3912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A1B222A-0A24-4A2A-A00C-B1769CF1C700}"/>
              </a:ext>
            </a:extLst>
          </p:cNvPr>
          <p:cNvSpPr/>
          <p:nvPr/>
        </p:nvSpPr>
        <p:spPr>
          <a:xfrm>
            <a:off x="5668568" y="5632014"/>
            <a:ext cx="1541856" cy="3912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2C9A71F-8D20-49F7-8903-9956F4D480E2}"/>
              </a:ext>
            </a:extLst>
          </p:cNvPr>
          <p:cNvSpPr/>
          <p:nvPr/>
        </p:nvSpPr>
        <p:spPr>
          <a:xfrm>
            <a:off x="5405436" y="4848220"/>
            <a:ext cx="2071687" cy="630436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561656" y="682835"/>
            <a:ext cx="1388669" cy="4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Linear Algebra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3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Algebra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Comparison Query Optimization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Rule- and cost-based rewrites and operator ordering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Physical operator selection and query compilation</a:t>
            </a:r>
          </a:p>
          <a:p>
            <a:pPr lvl="1"/>
            <a:r>
              <a:rPr lang="en-US" dirty="0"/>
              <a:t>Linear algebra / other ML operators, DAGs, </a:t>
            </a:r>
            <a:br>
              <a:rPr lang="en-US" dirty="0"/>
            </a:br>
            <a:r>
              <a:rPr lang="en-US" dirty="0"/>
              <a:t>control flow, sparse/dense formats</a:t>
            </a:r>
          </a:p>
          <a:p>
            <a:pPr lvl="1"/>
            <a:endParaRPr lang="en-US" sz="1000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Interpretation</a:t>
            </a:r>
            <a:r>
              <a:rPr lang="en-US" dirty="0"/>
              <a:t> </a:t>
            </a:r>
            <a:r>
              <a:rPr lang="en-US" b="0" dirty="0"/>
              <a:t>(operation at-a-time)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R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PyTorch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Morpheus</a:t>
            </a:r>
            <a:r>
              <a:rPr lang="en-US" dirty="0"/>
              <a:t> [PVLDB’17]</a:t>
            </a:r>
            <a:endParaRPr lang="en-US" sz="10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Lazy Expression Compilation</a:t>
            </a:r>
            <a:r>
              <a:rPr lang="en-US" dirty="0"/>
              <a:t> </a:t>
            </a:r>
            <a:r>
              <a:rPr lang="en-US" b="0" dirty="0"/>
              <a:t>(DAG at-a-time)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RIOT</a:t>
            </a:r>
            <a:r>
              <a:rPr lang="en-US" dirty="0"/>
              <a:t> [CIDR’09],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Mahout Samsara </a:t>
            </a:r>
            <a:r>
              <a:rPr lang="en-US" dirty="0"/>
              <a:t>[MLSystems’16]</a:t>
            </a:r>
          </a:p>
          <a:p>
            <a:pPr lvl="1"/>
            <a:r>
              <a:rPr lang="en-US" dirty="0"/>
              <a:t>Examples w/ control structures: </a:t>
            </a:r>
            <a:r>
              <a:rPr lang="en-US" b="1" dirty="0">
                <a:solidFill>
                  <a:srgbClr val="7889FB"/>
                </a:solidFill>
              </a:rPr>
              <a:t>Weld</a:t>
            </a:r>
            <a:r>
              <a:rPr lang="en-US" dirty="0"/>
              <a:t> [CIDR’17],</a:t>
            </a:r>
            <a:br>
              <a:rPr lang="en-US" dirty="0"/>
            </a:br>
            <a:r>
              <a:rPr lang="en-US" b="1" dirty="0" err="1">
                <a:solidFill>
                  <a:srgbClr val="7889FB"/>
                </a:solidFill>
              </a:rPr>
              <a:t>OptiML</a:t>
            </a:r>
            <a:r>
              <a:rPr lang="en-US" dirty="0"/>
              <a:t> [ICML’11], </a:t>
            </a:r>
            <a:r>
              <a:rPr lang="en-US" b="1" dirty="0">
                <a:solidFill>
                  <a:srgbClr val="7889FB"/>
                </a:solidFill>
              </a:rPr>
              <a:t>Emma</a:t>
            </a:r>
            <a:r>
              <a:rPr lang="en-US" dirty="0"/>
              <a:t> [SIGMOD’15]</a:t>
            </a:r>
            <a:endParaRPr lang="en-US" sz="10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Program Compilation</a:t>
            </a:r>
            <a:r>
              <a:rPr lang="en-US" dirty="0"/>
              <a:t> </a:t>
            </a:r>
            <a:r>
              <a:rPr lang="en-US" b="0" dirty="0"/>
              <a:t>(entire program)</a:t>
            </a:r>
          </a:p>
          <a:p>
            <a:pPr lvl="1"/>
            <a:r>
              <a:rPr lang="en-US" dirty="0"/>
              <a:t>Examples: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r>
              <a:rPr lang="en-US" dirty="0"/>
              <a:t> [PVLDB’16], </a:t>
            </a:r>
            <a:r>
              <a:rPr lang="en-US" b="1" dirty="0">
                <a:solidFill>
                  <a:srgbClr val="7889FB"/>
                </a:solidFill>
              </a:rPr>
              <a:t>Julia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err="1">
                <a:solidFill>
                  <a:srgbClr val="7889FB"/>
                </a:solidFill>
              </a:rPr>
              <a:t>Cumulon</a:t>
            </a:r>
            <a:r>
              <a:rPr lang="en-US" dirty="0"/>
              <a:t> [SIGMOD’13], </a:t>
            </a:r>
            <a:r>
              <a:rPr lang="en-US" b="1" dirty="0" err="1">
                <a:solidFill>
                  <a:srgbClr val="7889FB"/>
                </a:solidFill>
              </a:rPr>
              <a:t>Tupleware</a:t>
            </a:r>
            <a:r>
              <a:rPr lang="en-US" dirty="0"/>
              <a:t> [PVLDB’15]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Linear Algebra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780245" y="1406290"/>
            <a:ext cx="2062062" cy="1520300"/>
            <a:chOff x="6780245" y="1486675"/>
            <a:chExt cx="2062062" cy="1520300"/>
          </a:xfrm>
        </p:grpSpPr>
        <p:sp>
          <p:nvSpPr>
            <p:cNvPr id="7" name="TextBox 6"/>
            <p:cNvSpPr txBox="1"/>
            <p:nvPr/>
          </p:nvSpPr>
          <p:spPr>
            <a:xfrm>
              <a:off x="7053943" y="2360644"/>
              <a:ext cx="16048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Compilers for Large-scale ML</a:t>
              </a:r>
            </a:p>
          </p:txBody>
        </p:sp>
        <p:cxnSp>
          <p:nvCxnSpPr>
            <p:cNvPr id="8" name="Straight Arrow Connector 7"/>
            <p:cNvCxnSpPr>
              <a:endCxn id="10" idx="2"/>
            </p:cNvCxnSpPr>
            <p:nvPr/>
          </p:nvCxnSpPr>
          <p:spPr>
            <a:xfrm flipH="1" flipV="1">
              <a:off x="7151914" y="2064392"/>
              <a:ext cx="371669" cy="296252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420945" y="1486675"/>
              <a:ext cx="7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80245" y="1695060"/>
              <a:ext cx="7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98969" y="1698168"/>
              <a:ext cx="7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HPC</a:t>
              </a:r>
            </a:p>
          </p:txBody>
        </p:sp>
        <p:cxnSp>
          <p:nvCxnSpPr>
            <p:cNvPr id="12" name="Straight Arrow Connector 11"/>
            <p:cNvCxnSpPr>
              <a:endCxn id="11" idx="2"/>
            </p:cNvCxnSpPr>
            <p:nvPr/>
          </p:nvCxnSpPr>
          <p:spPr>
            <a:xfrm flipV="1">
              <a:off x="8164283" y="2067500"/>
              <a:ext cx="306355" cy="293144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7" idx="0"/>
              <a:endCxn id="9" idx="2"/>
            </p:cNvCxnSpPr>
            <p:nvPr/>
          </p:nvCxnSpPr>
          <p:spPr>
            <a:xfrm flipH="1" flipV="1">
              <a:off x="7792614" y="1856007"/>
              <a:ext cx="63762" cy="504637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6307498" y="3549839"/>
            <a:ext cx="27805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Consolas" panose="020B0609020204030204" pitchFamily="49" charset="0"/>
                <a:cs typeface="Calibri" panose="020F0502020204030204" pitchFamily="34" charset="0"/>
              </a:rPr>
              <a:t>1: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  X = </a:t>
            </a:r>
            <a:r>
              <a:rPr lang="en-US" sz="900" b="1" dirty="0">
                <a:latin typeface="Consolas" panose="020B0609020204030204" pitchFamily="49" charset="0"/>
                <a:cs typeface="Calibri" panose="020F0502020204030204" pitchFamily="34" charset="0"/>
              </a:rPr>
              <a:t>read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900" b="1" dirty="0">
                <a:latin typeface="Consolas" panose="020B0609020204030204" pitchFamily="49" charset="0"/>
                <a:cs typeface="Calibri" panose="020F0502020204030204" pitchFamily="34" charset="0"/>
              </a:rPr>
              <a:t>$1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); # n x m matrix</a:t>
            </a:r>
          </a:p>
          <a:p>
            <a:r>
              <a:rPr lang="es-ES" sz="900" b="1" dirty="0">
                <a:latin typeface="Consolas" panose="020B0609020204030204" pitchFamily="49" charset="0"/>
                <a:cs typeface="Calibri" panose="020F0502020204030204" pitchFamily="34" charset="0"/>
              </a:rPr>
              <a:t>2:</a:t>
            </a:r>
            <a:r>
              <a:rPr lang="es-ES" sz="900" dirty="0">
                <a:latin typeface="Consolas" panose="020B0609020204030204" pitchFamily="49" charset="0"/>
                <a:cs typeface="Calibri" panose="020F0502020204030204" pitchFamily="34" charset="0"/>
              </a:rPr>
              <a:t>  y = </a:t>
            </a:r>
            <a:r>
              <a:rPr lang="es-ES" sz="9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read</a:t>
            </a:r>
            <a:r>
              <a:rPr lang="es-ES" sz="9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s-ES" sz="900" b="1" dirty="0">
                <a:latin typeface="Consolas" panose="020B0609020204030204" pitchFamily="49" charset="0"/>
                <a:cs typeface="Calibri" panose="020F0502020204030204" pitchFamily="34" charset="0"/>
              </a:rPr>
              <a:t>$2</a:t>
            </a:r>
            <a:r>
              <a:rPr lang="es-ES" sz="900" dirty="0">
                <a:latin typeface="Consolas" panose="020B0609020204030204" pitchFamily="49" charset="0"/>
                <a:cs typeface="Calibri" panose="020F0502020204030204" pitchFamily="34" charset="0"/>
              </a:rPr>
              <a:t>); # n x 1 vector</a:t>
            </a:r>
          </a:p>
          <a:p>
            <a:r>
              <a:rPr lang="en-US" sz="900" b="1" dirty="0">
                <a:latin typeface="Consolas" panose="020B0609020204030204" pitchFamily="49" charset="0"/>
                <a:cs typeface="Calibri" panose="020F0502020204030204" pitchFamily="34" charset="0"/>
              </a:rPr>
              <a:t>3: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  maxi = 50; lambda = 0.001; </a:t>
            </a:r>
            <a:b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900" b="1" dirty="0">
                <a:latin typeface="Consolas" panose="020B0609020204030204" pitchFamily="49" charset="0"/>
                <a:cs typeface="Calibri" panose="020F0502020204030204" pitchFamily="34" charset="0"/>
              </a:rPr>
              <a:t>4: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  intercept = </a:t>
            </a:r>
            <a:r>
              <a:rPr lang="en-US" sz="900" b="1" dirty="0">
                <a:latin typeface="Consolas" panose="020B0609020204030204" pitchFamily="49" charset="0"/>
                <a:cs typeface="Calibri" panose="020F0502020204030204" pitchFamily="34" charset="0"/>
              </a:rPr>
              <a:t>$3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900" b="1" dirty="0">
                <a:latin typeface="Consolas" panose="020B0609020204030204" pitchFamily="49" charset="0"/>
                <a:cs typeface="Calibri" panose="020F0502020204030204" pitchFamily="34" charset="0"/>
              </a:rPr>
              <a:t>5: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  ...</a:t>
            </a:r>
          </a:p>
          <a:p>
            <a:r>
              <a:rPr lang="fr-FR" sz="900" b="1" dirty="0">
                <a:latin typeface="Consolas" panose="020B0609020204030204" pitchFamily="49" charset="0"/>
                <a:cs typeface="Calibri" panose="020F0502020204030204" pitchFamily="34" charset="0"/>
              </a:rPr>
              <a:t>6:</a:t>
            </a:r>
            <a:r>
              <a:rPr lang="fr-FR" sz="900" dirty="0">
                <a:latin typeface="Consolas" panose="020B0609020204030204" pitchFamily="49" charset="0"/>
                <a:cs typeface="Calibri" panose="020F0502020204030204" pitchFamily="34" charset="0"/>
              </a:rPr>
              <a:t>  r = -</a:t>
            </a:r>
            <a:r>
              <a:rPr lang="fr-FR" sz="900" dirty="0">
                <a:solidFill>
                  <a:srgbClr val="FF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fr-FR" sz="900" b="1" dirty="0">
                <a:solidFill>
                  <a:srgbClr val="FF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</a:t>
            </a:r>
            <a:r>
              <a:rPr lang="fr-FR" sz="900" dirty="0">
                <a:solidFill>
                  <a:srgbClr val="FF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(X) %*% y)</a:t>
            </a:r>
            <a:r>
              <a:rPr lang="fr-FR" sz="900" dirty="0">
                <a:latin typeface="Consolas" panose="020B0609020204030204" pitchFamily="49" charset="0"/>
                <a:cs typeface="Calibri" panose="020F0502020204030204" pitchFamily="34" charset="0"/>
              </a:rPr>
              <a:t>; </a:t>
            </a:r>
          </a:p>
          <a:p>
            <a:r>
              <a:rPr lang="pt-BR" sz="900" b="1" dirty="0">
                <a:latin typeface="Consolas" panose="020B0609020204030204" pitchFamily="49" charset="0"/>
                <a:cs typeface="Calibri" panose="020F0502020204030204" pitchFamily="34" charset="0"/>
              </a:rPr>
              <a:t>7:</a:t>
            </a:r>
            <a:r>
              <a:rPr lang="pt-BR" sz="900" dirty="0">
                <a:latin typeface="Consolas" panose="020B0609020204030204" pitchFamily="49" charset="0"/>
                <a:cs typeface="Calibri" panose="020F0502020204030204" pitchFamily="34" charset="0"/>
              </a:rPr>
              <a:t>  norm_r2 = </a:t>
            </a:r>
            <a:r>
              <a:rPr lang="pt-BR" sz="900" b="1" dirty="0"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pt-BR" sz="900" dirty="0">
                <a:latin typeface="Consolas" panose="020B0609020204030204" pitchFamily="49" charset="0"/>
                <a:cs typeface="Calibri" panose="020F0502020204030204" pitchFamily="34" charset="0"/>
              </a:rPr>
              <a:t>(r * r); p = -r;</a:t>
            </a:r>
          </a:p>
          <a:p>
            <a:r>
              <a:rPr lang="en-US" sz="900" b="1" dirty="0">
                <a:latin typeface="Consolas" panose="020B0609020204030204" pitchFamily="49" charset="0"/>
                <a:cs typeface="Calibri" panose="020F0502020204030204" pitchFamily="34" charset="0"/>
              </a:rPr>
              <a:t>8</a:t>
            </a:r>
            <a:r>
              <a:rPr lang="pl-PL" sz="900" b="1" dirty="0">
                <a:latin typeface="Consolas" panose="020B0609020204030204" pitchFamily="49" charset="0"/>
                <a:cs typeface="Calibri" panose="020F0502020204030204" pitchFamily="34" charset="0"/>
              </a:rPr>
              <a:t>:</a:t>
            </a:r>
            <a:r>
              <a:rPr lang="pl-PL" sz="9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pl-PL" sz="900" dirty="0">
                <a:latin typeface="Consolas" panose="020B0609020204030204" pitchFamily="49" charset="0"/>
                <a:cs typeface="Calibri" panose="020F0502020204030204" pitchFamily="34" charset="0"/>
              </a:rPr>
              <a:t>w = </a:t>
            </a:r>
            <a:r>
              <a:rPr lang="pl-PL" sz="900" b="1" dirty="0">
                <a:latin typeface="Consolas" panose="020B0609020204030204" pitchFamily="49" charset="0"/>
                <a:cs typeface="Calibri" panose="020F0502020204030204" pitchFamily="34" charset="0"/>
              </a:rPr>
              <a:t>matrix</a:t>
            </a:r>
            <a:r>
              <a:rPr lang="pl-PL" sz="900" dirty="0">
                <a:latin typeface="Consolas" panose="020B0609020204030204" pitchFamily="49" charset="0"/>
                <a:cs typeface="Calibri" panose="020F0502020204030204" pitchFamily="34" charset="0"/>
              </a:rPr>
              <a:t>(0, </a:t>
            </a:r>
            <a:r>
              <a:rPr lang="pl-PL" sz="900" b="1" dirty="0">
                <a:latin typeface="Consolas" panose="020B0609020204030204" pitchFamily="49" charset="0"/>
                <a:cs typeface="Calibri" panose="020F0502020204030204" pitchFamily="34" charset="0"/>
              </a:rPr>
              <a:t>ncol</a:t>
            </a:r>
            <a:r>
              <a:rPr lang="pl-PL" sz="900" dirty="0">
                <a:latin typeface="Consolas" panose="020B0609020204030204" pitchFamily="49" charset="0"/>
                <a:cs typeface="Calibri" panose="020F0502020204030204" pitchFamily="34" charset="0"/>
              </a:rPr>
              <a:t>(X), 1); i = 0;</a:t>
            </a:r>
          </a:p>
          <a:p>
            <a:r>
              <a:rPr lang="pt-BR" sz="900" b="1" dirty="0">
                <a:latin typeface="Consolas" panose="020B0609020204030204" pitchFamily="49" charset="0"/>
                <a:cs typeface="Calibri" panose="020F0502020204030204" pitchFamily="34" charset="0"/>
              </a:rPr>
              <a:t>9:</a:t>
            </a:r>
            <a:r>
              <a:rPr lang="pt-BR" sz="9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pt-BR" sz="900" b="1" dirty="0"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pt-BR" sz="900" dirty="0">
                <a:latin typeface="Consolas" panose="020B0609020204030204" pitchFamily="49" charset="0"/>
                <a:cs typeface="Calibri" panose="020F0502020204030204" pitchFamily="34" charset="0"/>
              </a:rPr>
              <a:t>(i&lt;maxi &amp; norm_r2&gt;norm_r2_trgt) </a:t>
            </a:r>
            <a:r>
              <a:rPr lang="pt-BR" sz="900" b="1" dirty="0">
                <a:latin typeface="Consolas" panose="020B0609020204030204" pitchFamily="49" charset="0"/>
                <a:cs typeface="Calibri" panose="020F0502020204030204" pitchFamily="34" charset="0"/>
              </a:rPr>
              <a:t>10</a:t>
            </a:r>
            <a:r>
              <a:rPr lang="pt-BR" sz="900" dirty="0">
                <a:latin typeface="Consolas" panose="020B0609020204030204" pitchFamily="49" charset="0"/>
                <a:cs typeface="Calibri" panose="020F0502020204030204" pitchFamily="34" charset="0"/>
              </a:rPr>
              <a:t>: {</a:t>
            </a:r>
          </a:p>
          <a:p>
            <a:r>
              <a:rPr lang="fr-FR" sz="900" b="1" dirty="0">
                <a:latin typeface="Consolas" panose="020B0609020204030204" pitchFamily="49" charset="0"/>
                <a:cs typeface="Calibri" panose="020F0502020204030204" pitchFamily="34" charset="0"/>
              </a:rPr>
              <a:t>11:</a:t>
            </a:r>
            <a:r>
              <a:rPr lang="fr-FR" sz="900" dirty="0">
                <a:latin typeface="Consolas" panose="020B0609020204030204" pitchFamily="49" charset="0"/>
                <a:cs typeface="Calibri" panose="020F0502020204030204" pitchFamily="34" charset="0"/>
              </a:rPr>
              <a:t>    q = </a:t>
            </a:r>
            <a:r>
              <a:rPr lang="fr-FR" sz="900" dirty="0">
                <a:solidFill>
                  <a:srgbClr val="FF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fr-FR" sz="900" b="1" dirty="0">
                <a:solidFill>
                  <a:srgbClr val="FF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</a:t>
            </a:r>
            <a:r>
              <a:rPr lang="fr-FR" sz="900" dirty="0">
                <a:solidFill>
                  <a:srgbClr val="FF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(X) %*% X %*% p)</a:t>
            </a:r>
            <a:r>
              <a:rPr lang="fr-FR" sz="900" dirty="0">
                <a:latin typeface="Consolas" panose="020B0609020204030204" pitchFamily="49" charset="0"/>
                <a:cs typeface="Calibri" panose="020F0502020204030204" pitchFamily="34" charset="0"/>
              </a:rPr>
              <a:t>+lambda*p;</a:t>
            </a:r>
          </a:p>
          <a:p>
            <a:r>
              <a:rPr lang="pt-BR" sz="900" b="1" dirty="0">
                <a:latin typeface="Consolas" panose="020B0609020204030204" pitchFamily="49" charset="0"/>
                <a:cs typeface="Calibri" panose="020F0502020204030204" pitchFamily="34" charset="0"/>
              </a:rPr>
              <a:t>12:</a:t>
            </a:r>
            <a:r>
              <a:rPr lang="pt-BR" sz="900" dirty="0">
                <a:latin typeface="Consolas" panose="020B0609020204030204" pitchFamily="49" charset="0"/>
                <a:cs typeface="Calibri" panose="020F0502020204030204" pitchFamily="34" charset="0"/>
              </a:rPr>
              <a:t>    alpha = norm_r2 / </a:t>
            </a:r>
            <a:r>
              <a:rPr lang="pt-BR" sz="900" b="1" dirty="0"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pt-BR" sz="900" dirty="0">
                <a:latin typeface="Consolas" panose="020B0609020204030204" pitchFamily="49" charset="0"/>
                <a:cs typeface="Calibri" panose="020F0502020204030204" pitchFamily="34" charset="0"/>
              </a:rPr>
              <a:t>(p * q);</a:t>
            </a:r>
          </a:p>
          <a:p>
            <a:r>
              <a:rPr lang="pl-PL" sz="900" b="1" dirty="0"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sz="900" b="1" dirty="0">
                <a:latin typeface="Consolas" panose="020B0609020204030204" pitchFamily="49" charset="0"/>
                <a:cs typeface="Calibri" panose="020F0502020204030204" pitchFamily="34" charset="0"/>
              </a:rPr>
              <a:t>3</a:t>
            </a:r>
            <a:r>
              <a:rPr lang="pl-PL" sz="900" b="1" dirty="0">
                <a:latin typeface="Consolas" panose="020B0609020204030204" pitchFamily="49" charset="0"/>
                <a:cs typeface="Calibri" panose="020F0502020204030204" pitchFamily="34" charset="0"/>
              </a:rPr>
              <a:t>:</a:t>
            </a:r>
            <a:r>
              <a:rPr lang="pl-PL" sz="9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pl-PL" sz="900" dirty="0">
                <a:latin typeface="Consolas" panose="020B0609020204030204" pitchFamily="49" charset="0"/>
                <a:cs typeface="Calibri" panose="020F0502020204030204" pitchFamily="34" charset="0"/>
              </a:rPr>
              <a:t>w = w + alpha * p;</a:t>
            </a:r>
          </a:p>
          <a:p>
            <a:r>
              <a:rPr lang="en-US" sz="900" b="1" dirty="0">
                <a:latin typeface="Consolas" panose="020B0609020204030204" pitchFamily="49" charset="0"/>
                <a:cs typeface="Calibri" panose="020F0502020204030204" pitchFamily="34" charset="0"/>
              </a:rPr>
              <a:t>14: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    old_norm_r2 = norm_r2;</a:t>
            </a:r>
          </a:p>
          <a:p>
            <a:r>
              <a:rPr lang="pt-BR" sz="900" b="1" dirty="0">
                <a:latin typeface="Consolas" panose="020B0609020204030204" pitchFamily="49" charset="0"/>
                <a:cs typeface="Calibri" panose="020F0502020204030204" pitchFamily="34" charset="0"/>
              </a:rPr>
              <a:t>15:</a:t>
            </a:r>
            <a:r>
              <a:rPr lang="pt-BR" sz="900" dirty="0">
                <a:latin typeface="Consolas" panose="020B0609020204030204" pitchFamily="49" charset="0"/>
                <a:cs typeface="Calibri" panose="020F0502020204030204" pitchFamily="34" charset="0"/>
              </a:rPr>
              <a:t>    r = r + alpha * q;</a:t>
            </a:r>
          </a:p>
          <a:p>
            <a:r>
              <a:rPr lang="en-US" sz="900" b="1" dirty="0">
                <a:latin typeface="Consolas" panose="020B0609020204030204" pitchFamily="49" charset="0"/>
                <a:cs typeface="Calibri" panose="020F0502020204030204" pitchFamily="34" charset="0"/>
              </a:rPr>
              <a:t>16: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    norm_r2 = </a:t>
            </a:r>
            <a:r>
              <a:rPr lang="en-US" sz="900" b="1" dirty="0"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(r * r);</a:t>
            </a:r>
          </a:p>
          <a:p>
            <a:r>
              <a:rPr lang="en-US" sz="900" b="1" dirty="0">
                <a:latin typeface="Consolas" panose="020B0609020204030204" pitchFamily="49" charset="0"/>
                <a:cs typeface="Calibri" panose="020F0502020204030204" pitchFamily="34" charset="0"/>
              </a:rPr>
              <a:t>17: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    beta = norm_r2 / old_norm_r2;</a:t>
            </a:r>
          </a:p>
          <a:p>
            <a:r>
              <a:rPr lang="en-US" sz="900" b="1" dirty="0">
                <a:latin typeface="Consolas" panose="020B0609020204030204" pitchFamily="49" charset="0"/>
                <a:cs typeface="Calibri" panose="020F0502020204030204" pitchFamily="34" charset="0"/>
              </a:rPr>
              <a:t>18: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    p = -r + beta * p; </a:t>
            </a:r>
            <a:r>
              <a:rPr lang="en-US" sz="9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9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 + 1; </a:t>
            </a:r>
          </a:p>
          <a:p>
            <a:r>
              <a:rPr lang="en-US" sz="900" b="1" dirty="0">
                <a:latin typeface="Consolas" panose="020B0609020204030204" pitchFamily="49" charset="0"/>
                <a:cs typeface="Calibri" panose="020F0502020204030204" pitchFamily="34" charset="0"/>
              </a:rPr>
              <a:t>19: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 }</a:t>
            </a:r>
          </a:p>
          <a:p>
            <a:r>
              <a:rPr lang="en-US" sz="900" b="1" dirty="0">
                <a:latin typeface="Consolas" panose="020B0609020204030204" pitchFamily="49" charset="0"/>
                <a:cs typeface="Calibri" panose="020F0502020204030204" pitchFamily="34" charset="0"/>
              </a:rPr>
              <a:t>20: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900" b="1" dirty="0">
                <a:latin typeface="Consolas" panose="020B0609020204030204" pitchFamily="49" charset="0"/>
                <a:cs typeface="Calibri" panose="020F0502020204030204" pitchFamily="34" charset="0"/>
              </a:rPr>
              <a:t>write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(w, </a:t>
            </a:r>
            <a:r>
              <a:rPr lang="en-US" sz="900" b="1" dirty="0">
                <a:latin typeface="Consolas" panose="020B0609020204030204" pitchFamily="49" charset="0"/>
                <a:cs typeface="Calibri" panose="020F0502020204030204" pitchFamily="34" charset="0"/>
              </a:rPr>
              <a:t>$4</a:t>
            </a:r>
            <a:r>
              <a:rPr lang="en-US" sz="900" dirty="0">
                <a:latin typeface="Consolas" panose="020B0609020204030204" pitchFamily="49" charset="0"/>
                <a:cs typeface="Calibri" panose="020F0502020204030204" pitchFamily="34" charset="0"/>
              </a:rPr>
              <a:t>, format="text");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79299" y="4265150"/>
            <a:ext cx="813315" cy="1772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05127" y="4958726"/>
            <a:ext cx="2124270" cy="304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04381" y="3534253"/>
            <a:ext cx="2718322" cy="28779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04381" y="3167406"/>
            <a:ext cx="2718322" cy="37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Optimization Scope</a:t>
            </a:r>
          </a:p>
        </p:txBody>
      </p:sp>
    </p:spTree>
    <p:extLst>
      <p:ext uri="{BB962C8B-B14F-4D97-AF65-F5344CB8AC3E}">
        <p14:creationId xmlns:p14="http://schemas.microsoft.com/office/powerpoint/2010/main" val="214229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Algebra Systems,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Examples </a:t>
            </a:r>
            <a:r>
              <a:rPr lang="en-AT" dirty="0"/>
              <a:t>…</a:t>
            </a:r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Linear Algebra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1884" y="2582426"/>
            <a:ext cx="2773346" cy="22467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X = </a:t>
            </a:r>
            <a:r>
              <a:rPr lang="en-US" sz="1400" b="1" dirty="0">
                <a:latin typeface="Consolas" panose="020B0609020204030204" pitchFamily="49" charset="0"/>
              </a:rPr>
              <a:t>read</a:t>
            </a:r>
            <a:r>
              <a:rPr lang="en-US" sz="1400" dirty="0">
                <a:latin typeface="Consolas" panose="020B0609020204030204" pitchFamily="49" charset="0"/>
              </a:rPr>
              <a:t>("./X");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y = </a:t>
            </a:r>
            <a:r>
              <a:rPr lang="en-US" sz="1400" b="1" dirty="0">
                <a:latin typeface="Consolas" panose="020B0609020204030204" pitchFamily="49" charset="0"/>
              </a:rPr>
              <a:t>read</a:t>
            </a:r>
            <a:r>
              <a:rPr lang="en-US" sz="1400" dirty="0">
                <a:latin typeface="Consolas" panose="020B0609020204030204" pitchFamily="49" charset="0"/>
              </a:rPr>
              <a:t>("./y");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p = </a:t>
            </a:r>
            <a:r>
              <a:rPr lang="en-US" sz="1400" b="1" dirty="0">
                <a:latin typeface="Consolas" panose="020B0609020204030204" pitchFamily="49" charset="0"/>
              </a:rPr>
              <a:t>t</a:t>
            </a:r>
            <a:r>
              <a:rPr lang="en-US" sz="1400" dirty="0">
                <a:latin typeface="Consolas" panose="020B0609020204030204" pitchFamily="49" charset="0"/>
              </a:rPr>
              <a:t>(X) %*% y;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w = </a:t>
            </a:r>
            <a:r>
              <a:rPr lang="en-US" sz="1400" b="1" dirty="0">
                <a:latin typeface="Consolas" panose="020B0609020204030204" pitchFamily="49" charset="0"/>
              </a:rPr>
              <a:t>matrix</a:t>
            </a:r>
            <a:r>
              <a:rPr lang="en-US" sz="1400" dirty="0">
                <a:latin typeface="Consolas" panose="020B0609020204030204" pitchFamily="49" charset="0"/>
              </a:rPr>
              <a:t>(0,</a:t>
            </a:r>
            <a:r>
              <a:rPr lang="en-US" sz="1400" b="1" dirty="0">
                <a:latin typeface="Consolas" panose="020B0609020204030204" pitchFamily="49" charset="0"/>
              </a:rPr>
              <a:t>ncol</a:t>
            </a:r>
            <a:r>
              <a:rPr lang="en-US" sz="1400" dirty="0">
                <a:latin typeface="Consolas" panose="020B0609020204030204" pitchFamily="49" charset="0"/>
              </a:rPr>
              <a:t>(X),1);</a:t>
            </a:r>
          </a:p>
          <a:p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/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b="1" dirty="0">
                <a:latin typeface="Consolas" panose="020B0609020204030204" pitchFamily="49" charset="0"/>
              </a:rPr>
              <a:t>while</a:t>
            </a:r>
            <a:r>
              <a:rPr lang="en-US" sz="1400" dirty="0">
                <a:latin typeface="Consolas" panose="020B0609020204030204" pitchFamily="49" charset="0"/>
              </a:rPr>
              <a:t>(...) {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  q = </a:t>
            </a:r>
            <a:r>
              <a:rPr lang="en-US" sz="1400" b="1" dirty="0">
                <a:latin typeface="Consolas" panose="020B0609020204030204" pitchFamily="49" charset="0"/>
              </a:rPr>
              <a:t>t</a:t>
            </a:r>
            <a:r>
              <a:rPr lang="en-US" sz="1400" dirty="0">
                <a:latin typeface="Consolas" panose="020B0609020204030204" pitchFamily="49" charset="0"/>
              </a:rPr>
              <a:t>(X) %*% X %*% p;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  ...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}</a:t>
            </a:r>
            <a:endParaRPr lang="en-US" sz="14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6378" y="2584102"/>
            <a:ext cx="2791762" cy="246221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 err="1">
                <a:latin typeface="Consolas" panose="020B0609020204030204" pitchFamily="49" charset="0"/>
              </a:rPr>
              <a:t>var</a:t>
            </a:r>
            <a:r>
              <a:rPr lang="en-US" sz="1400" dirty="0">
                <a:latin typeface="Consolas" panose="020B0609020204030204" pitchFamily="49" charset="0"/>
              </a:rPr>
              <a:t> X =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drmFromHDFS</a:t>
            </a:r>
            <a:r>
              <a:rPr lang="en-US" sz="1400" dirty="0">
                <a:latin typeface="Consolas" panose="020B0609020204030204" pitchFamily="49" charset="0"/>
              </a:rPr>
              <a:t>("./X")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 err="1">
                <a:latin typeface="Consolas" panose="020B0609020204030204" pitchFamily="49" charset="0"/>
              </a:rPr>
              <a:t>val</a:t>
            </a:r>
            <a:r>
              <a:rPr lang="en-US" sz="1400" dirty="0">
                <a:latin typeface="Consolas" panose="020B0609020204030204" pitchFamily="49" charset="0"/>
              </a:rPr>
              <a:t> y =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drmFromHDFS</a:t>
            </a:r>
            <a:r>
              <a:rPr lang="en-US" sz="1400" dirty="0">
                <a:latin typeface="Consolas" panose="020B0609020204030204" pitchFamily="49" charset="0"/>
              </a:rPr>
              <a:t>("./y")</a:t>
            </a:r>
          </a:p>
          <a:p>
            <a:r>
              <a:rPr lang="en-US" sz="1400" dirty="0" err="1">
                <a:latin typeface="Consolas" panose="020B0609020204030204" pitchFamily="49" charset="0"/>
              </a:rPr>
              <a:t>var</a:t>
            </a:r>
            <a:r>
              <a:rPr lang="en-US" sz="1400" dirty="0">
                <a:latin typeface="Consolas" panose="020B0609020204030204" pitchFamily="49" charset="0"/>
              </a:rPr>
              <a:t> p = (X.t %*% y).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collect</a:t>
            </a:r>
          </a:p>
          <a:p>
            <a:r>
              <a:rPr lang="en-US" sz="1400" dirty="0" err="1">
                <a:latin typeface="Consolas" panose="020B0609020204030204" pitchFamily="49" charset="0"/>
              </a:rPr>
              <a:t>var</a:t>
            </a:r>
            <a:r>
              <a:rPr lang="en-US" sz="1400" dirty="0">
                <a:latin typeface="Consolas" panose="020B0609020204030204" pitchFamily="49" charset="0"/>
              </a:rPr>
              <a:t> w = dense(...)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X = </a:t>
            </a:r>
            <a:r>
              <a:rPr lang="en-US" sz="1400" dirty="0" err="1">
                <a:latin typeface="Consolas" panose="020B0609020204030204" pitchFamily="49" charset="0"/>
              </a:rPr>
              <a:t>X.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par</a:t>
            </a:r>
            <a:r>
              <a:rPr lang="en-US" sz="1400" dirty="0">
                <a:latin typeface="Consolas" panose="020B0609020204030204" pitchFamily="49" charset="0"/>
              </a:rPr>
              <a:t>(256).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checkpoint</a:t>
            </a:r>
            <a:r>
              <a:rPr lang="en-US" sz="1400" dirty="0">
                <a:latin typeface="Consolas" panose="020B0609020204030204" pitchFamily="49" charset="0"/>
              </a:rPr>
              <a:t>()</a:t>
            </a:r>
          </a:p>
          <a:p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1400" b="1" dirty="0">
                <a:latin typeface="Consolas" panose="020B0609020204030204" pitchFamily="49" charset="0"/>
              </a:rPr>
              <a:t>while</a:t>
            </a:r>
            <a:r>
              <a:rPr lang="en-US" sz="1400" dirty="0">
                <a:latin typeface="Consolas" panose="020B0609020204030204" pitchFamily="49" charset="0"/>
              </a:rPr>
              <a:t>(...) {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q = (X.t %*% X %*% p)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      .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collect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...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}</a:t>
            </a:r>
            <a:endParaRPr lang="en-US" sz="14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9349" y="2585777"/>
            <a:ext cx="3054700" cy="267765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# read via queues</a:t>
            </a:r>
          </a:p>
          <a:p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sess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 =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tf.Session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# ...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w = </a:t>
            </a:r>
            <a:r>
              <a:rPr lang="en-US" sz="1400" dirty="0" err="1">
                <a:latin typeface="Consolas" panose="020B0609020204030204" pitchFamily="49" charset="0"/>
              </a:rPr>
              <a:t>tf.Variable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tf.zeros</a:t>
            </a:r>
            <a:r>
              <a:rPr lang="en-US" sz="1400" dirty="0">
                <a:latin typeface="Consolas" panose="020B0609020204030204" pitchFamily="49" charset="0"/>
              </a:rPr>
              <a:t>(...,    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dtype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=tf.float64</a:t>
            </a:r>
            <a:r>
              <a:rPr lang="en-US" sz="1400" dirty="0">
                <a:latin typeface="Consolas" panose="020B0609020204030204" pitchFamily="49" charset="0"/>
              </a:rPr>
              <a:t>))</a:t>
            </a:r>
          </a:p>
          <a:p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1400" b="1" dirty="0">
                <a:latin typeface="Consolas" panose="020B0609020204030204" pitchFamily="49" charset="0"/>
              </a:rPr>
              <a:t>while </a:t>
            </a:r>
            <a:r>
              <a:rPr lang="en-US" sz="1400" dirty="0">
                <a:latin typeface="Consolas" panose="020B0609020204030204" pitchFamily="49" charset="0"/>
              </a:rPr>
              <a:t>...: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v1 = </a:t>
            </a:r>
            <a:r>
              <a:rPr lang="en-US" sz="1400" dirty="0" err="1">
                <a:latin typeface="Consolas" panose="020B0609020204030204" pitchFamily="49" charset="0"/>
              </a:rPr>
              <a:t>tf.</a:t>
            </a:r>
            <a:r>
              <a:rPr lang="en-US" sz="1400" b="1" dirty="0" err="1">
                <a:latin typeface="Consolas" panose="020B0609020204030204" pitchFamily="49" charset="0"/>
              </a:rPr>
              <a:t>matrix_transpose</a:t>
            </a:r>
            <a:r>
              <a:rPr lang="en-US" sz="1400" dirty="0">
                <a:latin typeface="Consolas" panose="020B0609020204030204" pitchFamily="49" charset="0"/>
              </a:rPr>
              <a:t>(X)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v2 = </a:t>
            </a:r>
            <a:r>
              <a:rPr lang="en-US" sz="1400" dirty="0" err="1">
                <a:latin typeface="Consolas" panose="020B0609020204030204" pitchFamily="49" charset="0"/>
              </a:rPr>
              <a:t>tf.</a:t>
            </a:r>
            <a:r>
              <a:rPr lang="en-US" sz="1400" b="1" dirty="0" err="1">
                <a:latin typeface="Consolas" panose="020B0609020204030204" pitchFamily="49" charset="0"/>
              </a:rPr>
              <a:t>matmult</a:t>
            </a:r>
            <a:r>
              <a:rPr lang="en-US" sz="1400" dirty="0">
                <a:latin typeface="Consolas" panose="020B0609020204030204" pitchFamily="49" charset="0"/>
              </a:rPr>
              <a:t>(X, p)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v3 = </a:t>
            </a:r>
            <a:r>
              <a:rPr lang="en-US" sz="1400" dirty="0" err="1">
                <a:latin typeface="Consolas" panose="020B0609020204030204" pitchFamily="49" charset="0"/>
              </a:rPr>
              <a:t>tf.</a:t>
            </a:r>
            <a:r>
              <a:rPr lang="en-US" sz="1400" b="1" dirty="0" err="1">
                <a:latin typeface="Consolas" panose="020B0609020204030204" pitchFamily="49" charset="0"/>
              </a:rPr>
              <a:t>matmult</a:t>
            </a:r>
            <a:r>
              <a:rPr lang="en-US" sz="1400" dirty="0">
                <a:latin typeface="Consolas" panose="020B0609020204030204" pitchFamily="49" charset="0"/>
              </a:rPr>
              <a:t>(v1, v2)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q =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sess.run</a:t>
            </a:r>
            <a:r>
              <a:rPr lang="en-US" sz="1400" dirty="0">
                <a:latin typeface="Consolas" panose="020B0609020204030204" pitchFamily="49" charset="0"/>
              </a:rPr>
              <a:t>(v3)</a:t>
            </a:r>
            <a:endParaRPr lang="en-US" sz="1400" b="1" dirty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  ...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457D6F-8071-491D-A2A5-4BE3C4FE4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33" y="1882664"/>
            <a:ext cx="659373" cy="5619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25" y="1961712"/>
            <a:ext cx="1388669" cy="4038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0533" y="5293580"/>
            <a:ext cx="239150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(Custom DSL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w/ R-like syntax;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program compilation)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17153" y="5415836"/>
            <a:ext cx="239150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(Embedded DSL in Scala;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lazy evaluation)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82610" y="5417512"/>
            <a:ext cx="256902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(Embedded DSL in Python;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lazy [and eager] evaluation)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07035" y="2021646"/>
            <a:ext cx="72683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(1.x)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90080" y="707798"/>
            <a:ext cx="152290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TF 2.0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86484" y="1047947"/>
            <a:ext cx="262093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[Dan Moldovan et al.: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AutoGraph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Imperative-style Coding with Graph-based Performance.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SysML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.]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395" y="1112030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8" name="Graphic 93">
            <a:extLst>
              <a:ext uri="{FF2B5EF4-FFF2-40B4-BE49-F238E27FC236}">
                <a16:creationId xmlns:a16="http://schemas.microsoft.com/office/drawing/2014/main" id="{B00A342B-B078-464E-8978-596E874777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713193" y="2012466"/>
            <a:ext cx="1280160" cy="30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0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4" grpId="0"/>
      <p:bldP spid="5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Video Recording </a:t>
            </a:r>
          </a:p>
          <a:p>
            <a:pPr lvl="1"/>
            <a:r>
              <a:rPr lang="en-US" dirty="0"/>
              <a:t>Link in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b="1" dirty="0" err="1">
                <a:solidFill>
                  <a:srgbClr val="7889FB"/>
                </a:solidFill>
              </a:rPr>
              <a:t>TUbe</a:t>
            </a:r>
            <a:r>
              <a:rPr lang="en-US" dirty="0">
                <a:solidFill>
                  <a:schemeClr val="tx1"/>
                </a:solidFill>
              </a:rPr>
              <a:t> &amp; </a:t>
            </a:r>
            <a:r>
              <a:rPr lang="en-US" b="1" dirty="0" err="1">
                <a:solidFill>
                  <a:srgbClr val="7889FB"/>
                </a:solidFill>
              </a:rPr>
              <a:t>TeachCenter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(lectures will be public)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Optional attendance (independent of COVID)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Virtual lectures</a:t>
            </a:r>
            <a:r>
              <a:rPr lang="en-US" dirty="0">
                <a:solidFill>
                  <a:schemeClr val="tx1"/>
                </a:solidFill>
              </a:rPr>
              <a:t> (recorded) until end of the semester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hlinkClick r:id="rId2"/>
              </a:rPr>
              <a:t>https://tugraz.webex.com/meet/m.boehm</a:t>
            </a:r>
            <a:endParaRPr lang="en-US" dirty="0"/>
          </a:p>
          <a:p>
            <a:pPr lvl="1"/>
            <a:endParaRPr lang="en-US" sz="12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#2 Programming Projects/Exercises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Deadline Reminder: </a:t>
            </a:r>
            <a:r>
              <a:rPr lang="en-US" b="1" dirty="0">
                <a:solidFill>
                  <a:schemeClr val="tx1"/>
                </a:solidFill>
              </a:rPr>
              <a:t>Jan 21 </a:t>
            </a:r>
            <a:r>
              <a:rPr lang="en-US" b="1" dirty="0" smtClean="0">
                <a:solidFill>
                  <a:schemeClr val="tx1"/>
                </a:solidFill>
              </a:rPr>
              <a:t>11.59pm </a:t>
            </a:r>
            <a:r>
              <a:rPr lang="en-US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Jan 28 11.59pm</a:t>
            </a:r>
            <a:r>
              <a:rPr lang="en-US" b="1" dirty="0">
                <a:solidFill>
                  <a:schemeClr val="accent1"/>
                </a:solidFill>
              </a:rPr>
              <a:t/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(max 7 late days, with (2*</a:t>
            </a:r>
            <a:r>
              <a:rPr lang="en-US" dirty="0" err="1">
                <a:solidFill>
                  <a:schemeClr val="tx1"/>
                </a:solidFill>
              </a:rPr>
              <a:t>late_days</a:t>
            </a:r>
            <a:r>
              <a:rPr lang="en-US" dirty="0">
                <a:solidFill>
                  <a:schemeClr val="tx1"/>
                </a:solidFill>
              </a:rPr>
              <a:t>) point deduction)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Exercise submission in </a:t>
            </a:r>
            <a:r>
              <a:rPr lang="en-US" b="1" dirty="0" err="1">
                <a:solidFill>
                  <a:srgbClr val="7889FB"/>
                </a:solidFill>
              </a:rPr>
              <a:t>TeachCenter</a:t>
            </a:r>
            <a:r>
              <a:rPr lang="en-US" dirty="0">
                <a:solidFill>
                  <a:schemeClr val="tx1"/>
                </a:solidFill>
              </a:rPr>
              <a:t>, projects via pull requests</a:t>
            </a:r>
          </a:p>
          <a:p>
            <a:pPr lvl="1"/>
            <a:endParaRPr lang="en-US" sz="12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#3 Course Evaluation and Exam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Evaluation period: </a:t>
            </a:r>
            <a:r>
              <a:rPr lang="en-US" b="1" dirty="0">
                <a:solidFill>
                  <a:schemeClr val="accent1"/>
                </a:solidFill>
              </a:rPr>
              <a:t>Jan 01 – Feb 15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Exam date: </a:t>
            </a:r>
            <a:r>
              <a:rPr lang="en-US" b="1" dirty="0">
                <a:solidFill>
                  <a:schemeClr val="accent1"/>
                </a:solidFill>
              </a:rPr>
              <a:t>Feb 04, 3pm</a:t>
            </a:r>
            <a:r>
              <a:rPr lang="en-US" dirty="0">
                <a:solidFill>
                  <a:schemeClr val="tx1"/>
                </a:solidFill>
              </a:rPr>
              <a:t> (90+min written exam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Doodle for registered oral exam participants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554" y="1537397"/>
            <a:ext cx="1727400" cy="505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496" y="2155445"/>
            <a:ext cx="1326503" cy="4681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93339" y="3072348"/>
            <a:ext cx="1858353" cy="169277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Ex.</a:t>
            </a:r>
            <a:b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Proj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(xxx+27 </a:t>
            </a:r>
            <a:b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students)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1915" y="5066604"/>
            <a:ext cx="663161" cy="39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Libraries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Fixed algorithm implementations</a:t>
            </a:r>
          </a:p>
          <a:p>
            <a:pPr lvl="1"/>
            <a:r>
              <a:rPr lang="en-US" dirty="0"/>
              <a:t>Often on top of existing linear algebra or UDF abstractions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Linear Algebra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6194" y="2947963"/>
            <a:ext cx="3064744" cy="290848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Single-node Example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(Python)</a:t>
            </a:r>
          </a:p>
          <a:p>
            <a:endParaRPr lang="en-US" sz="15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numpy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import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genfromtxt</a:t>
            </a:r>
            <a:endParaRPr lang="en-US" sz="15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sklearn.linear_model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\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import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LinearRegression</a:t>
            </a:r>
            <a:endParaRPr lang="en-US" sz="15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15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X = </a:t>
            </a:r>
            <a:r>
              <a:rPr lang="en-US" sz="1500" b="1" dirty="0" err="1">
                <a:latin typeface="Consolas" panose="020B0609020204030204" pitchFamily="49" charset="0"/>
                <a:cs typeface="Calibri" panose="020F0502020204030204" pitchFamily="34" charset="0"/>
              </a:rPr>
              <a:t>genfromtxt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('X.csv')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y = </a:t>
            </a:r>
            <a:r>
              <a:rPr lang="en-US" sz="1500" b="1" dirty="0" err="1">
                <a:latin typeface="Consolas" panose="020B0609020204030204" pitchFamily="49" charset="0"/>
                <a:cs typeface="Calibri" panose="020F0502020204030204" pitchFamily="34" charset="0"/>
              </a:rPr>
              <a:t>genfromtxt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('y.csv')</a:t>
            </a:r>
          </a:p>
          <a:p>
            <a:endParaRPr lang="en-US" sz="15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reg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500" b="1" dirty="0" err="1">
                <a:latin typeface="Consolas" panose="020B0609020204030204" pitchFamily="49" charset="0"/>
                <a:cs typeface="Calibri" panose="020F0502020204030204" pitchFamily="34" charset="0"/>
              </a:rPr>
              <a:t>LinearRegression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b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.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fit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(X, y)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out =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reg.</a:t>
            </a:r>
            <a:r>
              <a:rPr lang="en-US" sz="15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score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(X, y)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0041" y="2943109"/>
            <a:ext cx="3470479" cy="31700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 Example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(Spark Scala)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/>
            </a:r>
            <a:b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import </a:t>
            </a:r>
            <a:r>
              <a:rPr lang="en-US" sz="1600" dirty="0">
                <a:latin typeface="Consolas" panose="020B0609020204030204" pitchFamily="49" charset="0"/>
              </a:rPr>
              <a:t>org.apache.spark.ml .</a:t>
            </a:r>
            <a:r>
              <a:rPr lang="en-US" sz="1600" dirty="0" err="1">
                <a:latin typeface="Consolas" panose="020B0609020204030204" pitchFamily="49" charset="0"/>
              </a:rPr>
              <a:t>regression.LinearRegression</a:t>
            </a:r>
            <a:endParaRPr lang="en-US" sz="1600" dirty="0">
              <a:latin typeface="Consolas" panose="020B0609020204030204" pitchFamily="49" charset="0"/>
            </a:endParaRPr>
          </a:p>
          <a:p>
            <a:endParaRPr lang="en-US" sz="15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val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X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= sc.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read.csv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('X.csv')</a:t>
            </a:r>
          </a:p>
          <a:p>
            <a:r>
              <a:rPr lang="en-US" sz="15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val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y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= sc.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read.csv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('y.csv')</a:t>
            </a:r>
          </a:p>
          <a:p>
            <a:r>
              <a:rPr lang="en-US" sz="15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val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Xy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= </a:t>
            </a:r>
            <a:r>
              <a:rPr lang="en-US" sz="15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prepare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(X, y).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cache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() </a:t>
            </a:r>
          </a:p>
          <a:p>
            <a:endParaRPr lang="en-US" sz="15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val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reg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= new </a:t>
            </a:r>
            <a:r>
              <a:rPr lang="en-US" sz="1500" b="1" dirty="0" err="1">
                <a:latin typeface="Consolas" panose="020B0609020204030204" pitchFamily="49" charset="0"/>
                <a:cs typeface="Calibri" panose="020F0502020204030204" pitchFamily="34" charset="0"/>
              </a:rPr>
              <a:t>LinearRegression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b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.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fit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Xy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val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out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reg.</a:t>
            </a:r>
            <a:r>
              <a:rPr lang="en-US" sz="1500" b="1" dirty="0" err="1">
                <a:latin typeface="Consolas" panose="020B0609020204030204" pitchFamily="49" charset="0"/>
                <a:cs typeface="Calibri" panose="020F0502020204030204" pitchFamily="34" charset="0"/>
              </a:rPr>
              <a:t>transform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Xy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endParaRPr lang="en-US" sz="15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E957CD-C6DC-44A4-97FD-C06A4CC3D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765" y="2296217"/>
            <a:ext cx="914434" cy="3314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203F89-3950-4988-BDA4-DFCA67722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392" y="2497799"/>
            <a:ext cx="741075" cy="3855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0F4BD-970F-4FE7-BEB0-38BC767C14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93" y="2578074"/>
            <a:ext cx="919781" cy="3650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85618" y="2175638"/>
            <a:ext cx="135779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SparkML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MLlib</a:t>
            </a:r>
            <a:endParaRPr lang="en-US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35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DL Frameworks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High-level DNN Frameworks</a:t>
            </a:r>
          </a:p>
          <a:p>
            <a:pPr lvl="1"/>
            <a:r>
              <a:rPr lang="en-US" dirty="0"/>
              <a:t>Language abstraction for DNN construction and model fitting</a:t>
            </a:r>
          </a:p>
          <a:p>
            <a:pPr lvl="1"/>
            <a:r>
              <a:rPr lang="en-US" dirty="0"/>
              <a:t>Examples: </a:t>
            </a:r>
            <a:r>
              <a:rPr lang="en-US" dirty="0" err="1"/>
              <a:t>Caffe</a:t>
            </a:r>
            <a:r>
              <a:rPr lang="en-US" dirty="0"/>
              <a:t>, </a:t>
            </a:r>
            <a:r>
              <a:rPr lang="en-US" dirty="0" err="1"/>
              <a:t>Keras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Low-level DNN Frameworks</a:t>
            </a:r>
          </a:p>
          <a:p>
            <a:pPr lvl="1"/>
            <a:r>
              <a:rPr lang="en-US" dirty="0"/>
              <a:t>Examples: </a:t>
            </a:r>
            <a:r>
              <a:rPr lang="en-US" dirty="0" err="1"/>
              <a:t>TensorFlow</a:t>
            </a:r>
            <a:r>
              <a:rPr lang="en-US" dirty="0"/>
              <a:t>, </a:t>
            </a:r>
            <a:r>
              <a:rPr lang="en-US" dirty="0" err="1"/>
              <a:t>MXNet</a:t>
            </a:r>
            <a:r>
              <a:rPr lang="en-US" dirty="0"/>
              <a:t>, </a:t>
            </a:r>
            <a:r>
              <a:rPr lang="en-US" dirty="0" err="1"/>
              <a:t>PyTorch</a:t>
            </a:r>
            <a:r>
              <a:rPr lang="en-US" dirty="0"/>
              <a:t>, CNTK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Linear Algebra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4157" y="2467878"/>
            <a:ext cx="3969096" cy="286232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model = Sequential()</a:t>
            </a: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latin typeface="Consolas" panose="020B0609020204030204" pitchFamily="49" charset="0"/>
                <a:cs typeface="Calibri" panose="020F0502020204030204" pitchFamily="34" charset="0"/>
              </a:rPr>
              <a:t>add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Conv2D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(32, (3, 3), padding='same',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             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input_shape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=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x_train.shape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[1:]))</a:t>
            </a: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latin typeface="Consolas" panose="020B0609020204030204" pitchFamily="49" charset="0"/>
                <a:cs typeface="Calibri" panose="020F0502020204030204" pitchFamily="34" charset="0"/>
              </a:rPr>
              <a:t>add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Activation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('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relu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'))</a:t>
            </a: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latin typeface="Consolas" panose="020B0609020204030204" pitchFamily="49" charset="0"/>
                <a:cs typeface="Calibri" panose="020F0502020204030204" pitchFamily="34" charset="0"/>
              </a:rPr>
              <a:t>add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Conv2D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(32, (3, 3)))</a:t>
            </a: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latin typeface="Consolas" panose="020B0609020204030204" pitchFamily="49" charset="0"/>
                <a:cs typeface="Calibri" panose="020F0502020204030204" pitchFamily="34" charset="0"/>
              </a:rPr>
              <a:t>add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Activation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('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relu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'))</a:t>
            </a: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latin typeface="Consolas" panose="020B0609020204030204" pitchFamily="49" charset="0"/>
                <a:cs typeface="Calibri" panose="020F0502020204030204" pitchFamily="34" charset="0"/>
              </a:rPr>
              <a:t>add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MaxPooling2D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pool_size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=(2, 2)))</a:t>
            </a: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model.add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Dropout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(0.25))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81562" y="2431704"/>
            <a:ext cx="4662437" cy="30931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opt =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keras.optimizers.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rmsprop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lr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=0.0001, decay=1e-6)</a:t>
            </a:r>
          </a:p>
          <a:p>
            <a:endParaRPr lang="en-US" sz="15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# Let's train the model using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RMSprop</a:t>
            </a:r>
            <a:endParaRPr lang="en-US" sz="15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compile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(loss='cat</a:t>
            </a:r>
            <a:r>
              <a:rPr lang="en-AT" sz="1500" dirty="0">
                <a:latin typeface="Consolas" panose="020B0609020204030204" pitchFamily="49" charset="0"/>
                <a:cs typeface="Calibri" panose="020F0502020204030204" pitchFamily="34" charset="0"/>
              </a:rPr>
              <a:t>…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_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crossentropy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',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optimizer=opt,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metrics=['accuracy'])</a:t>
            </a:r>
          </a:p>
          <a:p>
            <a:endParaRPr lang="en-US" sz="15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fit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x_train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y_train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,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batch_size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=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batch_size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,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epochs=epochs,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validation_data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=(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x_test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y_test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), 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shuffle=True)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A66A534-322C-4AB1-8552-988FAD14B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860" y="5367700"/>
            <a:ext cx="765094" cy="2623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BFDDE2-C5EB-4054-A878-EBD35D5557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21182" r="16509" b="21671"/>
          <a:stretch/>
        </p:blipFill>
        <p:spPr>
          <a:xfrm>
            <a:off x="8209800" y="5840765"/>
            <a:ext cx="639447" cy="3268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6B85AC6-6B74-4D40-950E-BD9EF7492A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811" y="5633495"/>
            <a:ext cx="659373" cy="5619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8C6360D-46D3-4969-8621-0C7A6D30F1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259" y="5974404"/>
            <a:ext cx="1027585" cy="2130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954" y="1504501"/>
            <a:ext cx="936000" cy="491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325" y="2016873"/>
            <a:ext cx="936000" cy="27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5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Matrix Operations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Linear Algebra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264" y="2147508"/>
            <a:ext cx="2680335" cy="2166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642" y="2147508"/>
            <a:ext cx="2973705" cy="33937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3390" y="2147509"/>
            <a:ext cx="2146935" cy="34270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8518" y="1457013"/>
            <a:ext cx="259439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Elementwise Multiplication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Hadamard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Product)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3501" y="1629509"/>
            <a:ext cx="235854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Transposition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86660" y="1448641"/>
            <a:ext cx="235854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Matrix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Multiplication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0326" y="4391135"/>
            <a:ext cx="222422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Note: also with row/column vector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rhs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36886" y="5625738"/>
            <a:ext cx="174023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Note: 1:N join</a:t>
            </a:r>
          </a:p>
        </p:txBody>
      </p:sp>
    </p:spTree>
    <p:extLst>
      <p:ext uri="{BB962C8B-B14F-4D97-AF65-F5344CB8AC3E}">
        <p14:creationId xmlns:p14="http://schemas.microsoft.com/office/powerpoint/2010/main" val="423822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Operator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Selection Criteria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and cluster characteristics </a:t>
            </a:r>
            <a:r>
              <a:rPr lang="en-US" dirty="0"/>
              <a:t>(e.g., data size/shape, memory, parallelism)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Matrix/operation properties</a:t>
            </a:r>
            <a:r>
              <a:rPr lang="en-US" dirty="0"/>
              <a:t> (e.g., diagonal/symmetric, sparse-safe ops)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flow properties</a:t>
            </a:r>
            <a:r>
              <a:rPr lang="en-US" dirty="0"/>
              <a:t> (e.g., co-partitioning, co-location, data locality)</a:t>
            </a:r>
          </a:p>
          <a:p>
            <a:pPr lvl="1"/>
            <a:endParaRPr lang="en-US" sz="700" dirty="0"/>
          </a:p>
          <a:p>
            <a:r>
              <a:rPr lang="en-US" dirty="0"/>
              <a:t>#0 Local Operators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mm, </a:t>
            </a:r>
            <a:r>
              <a:rPr lang="en-US" dirty="0" err="1"/>
              <a:t>tsmm</a:t>
            </a:r>
            <a:r>
              <a:rPr lang="en-US" dirty="0"/>
              <a:t>, </a:t>
            </a:r>
            <a:r>
              <a:rPr lang="en-US" dirty="0" err="1"/>
              <a:t>mmchain</a:t>
            </a:r>
            <a:r>
              <a:rPr lang="en-US" dirty="0"/>
              <a:t>; Samsara/</a:t>
            </a:r>
            <a:r>
              <a:rPr lang="en-US" dirty="0" err="1"/>
              <a:t>Mllib</a:t>
            </a:r>
            <a:r>
              <a:rPr lang="en-US" dirty="0"/>
              <a:t> local</a:t>
            </a:r>
          </a:p>
          <a:p>
            <a:r>
              <a:rPr lang="en-US" dirty="0"/>
              <a:t>#1 Special Operators </a:t>
            </a:r>
            <a:r>
              <a:rPr lang="en-US" b="0" dirty="0"/>
              <a:t>(special patterns/sparsity)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tsmm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mapmmchain</a:t>
            </a:r>
            <a:r>
              <a:rPr lang="en-US" dirty="0"/>
              <a:t>; Samsara </a:t>
            </a:r>
            <a:r>
              <a:rPr lang="en-US" dirty="0" err="1"/>
              <a:t>AtA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#2 Broadcast-Based Operators </a:t>
            </a:r>
            <a:r>
              <a:rPr lang="en-US" b="0" dirty="0"/>
              <a:t>(aka broadcast join)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mapmm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accent1"/>
                </a:solidFill>
              </a:rPr>
              <a:t>mapmmchain</a:t>
            </a:r>
            <a:endParaRPr lang="en-US" b="1" dirty="0">
              <a:solidFill>
                <a:schemeClr val="accent1"/>
              </a:solidFill>
            </a:endParaRPr>
          </a:p>
          <a:p>
            <a:r>
              <a:rPr lang="en-US" dirty="0"/>
              <a:t>#3 Co-Partitioning-Based Operators </a:t>
            </a:r>
            <a:r>
              <a:rPr lang="en-US" b="0" dirty="0"/>
              <a:t>(aka improved repartition join)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zipmm</a:t>
            </a:r>
            <a:r>
              <a:rPr lang="en-US" dirty="0"/>
              <a:t>; Emma, Samsara </a:t>
            </a:r>
            <a:r>
              <a:rPr lang="en-US" dirty="0" err="1"/>
              <a:t>OpAtB</a:t>
            </a:r>
            <a:endParaRPr lang="en-US" dirty="0"/>
          </a:p>
          <a:p>
            <a:r>
              <a:rPr lang="en-US" dirty="0"/>
              <a:t>#4 Shuffle-Based Operators </a:t>
            </a:r>
            <a:r>
              <a:rPr lang="en-US" b="0" dirty="0"/>
              <a:t>(aka repartition join)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cpmm</a:t>
            </a:r>
            <a:r>
              <a:rPr lang="en-US" dirty="0"/>
              <a:t>, </a:t>
            </a:r>
            <a:r>
              <a:rPr lang="en-US" b="1" dirty="0" err="1">
                <a:solidFill>
                  <a:schemeClr val="accent1"/>
                </a:solidFill>
              </a:rPr>
              <a:t>rmm</a:t>
            </a:r>
            <a:r>
              <a:rPr lang="en-US" dirty="0"/>
              <a:t>; Samsara </a:t>
            </a:r>
            <a:r>
              <a:rPr lang="en-US" dirty="0" err="1"/>
              <a:t>OpAB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Linear Algebra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733688" y="3155746"/>
            <a:ext cx="2267145" cy="1766668"/>
            <a:chOff x="4286055" y="4405531"/>
            <a:chExt cx="2267145" cy="1766668"/>
          </a:xfrm>
        </p:grpSpPr>
        <p:sp>
          <p:nvSpPr>
            <p:cNvPr id="7" name="Rectangle 6"/>
            <p:cNvSpPr/>
            <p:nvPr/>
          </p:nvSpPr>
          <p:spPr>
            <a:xfrm>
              <a:off x="4495800" y="4990306"/>
              <a:ext cx="457200" cy="722312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028406" y="4495800"/>
              <a:ext cx="153194" cy="455612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867400" y="5257799"/>
              <a:ext cx="457200" cy="722312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27612" y="4990306"/>
              <a:ext cx="153988" cy="724694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6200000">
              <a:off x="5390753" y="5732858"/>
              <a:ext cx="153988" cy="724694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6200000">
              <a:off x="6019800" y="5867400"/>
              <a:ext cx="152399" cy="45720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86055" y="4405531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kumimoji="0" lang="en-US" sz="16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st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pass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38800" y="4682452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kumimoji="0" lang="en-US" sz="16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nd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pass</a:t>
              </a:r>
            </a:p>
          </p:txBody>
        </p:sp>
        <p:cxnSp>
          <p:nvCxnSpPr>
            <p:cNvPr id="15" name="Straight Arrow Connector 14"/>
            <p:cNvCxnSpPr>
              <a:cxnSpLocks/>
            </p:cNvCxnSpPr>
            <p:nvPr/>
          </p:nvCxnSpPr>
          <p:spPr>
            <a:xfrm>
              <a:off x="5244140" y="5276453"/>
              <a:ext cx="286147" cy="66555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16" name="Rectangle 15"/>
            <p:cNvSpPr/>
            <p:nvPr/>
          </p:nvSpPr>
          <p:spPr>
            <a:xfrm>
              <a:off x="5320340" y="5257800"/>
              <a:ext cx="3946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q</a:t>
              </a:r>
              <a:r>
                <a:rPr kumimoji="0" lang="en-US" sz="1600" b="0" i="0" u="none" strike="noStrike" kern="0" cap="none" spc="0" normalizeH="0" baseline="6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┬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872489" y="2860634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t(X) %*% (X%*%v)</a:t>
            </a:r>
          </a:p>
        </p:txBody>
      </p:sp>
    </p:spTree>
    <p:extLst>
      <p:ext uri="{BB962C8B-B14F-4D97-AF65-F5344CB8AC3E}">
        <p14:creationId xmlns:p14="http://schemas.microsoft.com/office/powerpoint/2010/main" val="39123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7656666" y="5468499"/>
            <a:ext cx="597159" cy="594360"/>
          </a:xfrm>
          <a:prstGeom prst="rect">
            <a:avLst/>
          </a:prstGeom>
          <a:solidFill>
            <a:srgbClr val="7889F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708584" y="5510368"/>
            <a:ext cx="597159" cy="594360"/>
          </a:xfrm>
          <a:prstGeom prst="rect">
            <a:avLst/>
          </a:prstGeom>
          <a:solidFill>
            <a:srgbClr val="7889F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750454" y="5542188"/>
            <a:ext cx="597159" cy="594360"/>
          </a:xfrm>
          <a:prstGeom prst="rect">
            <a:avLst/>
          </a:prstGeom>
          <a:solidFill>
            <a:srgbClr val="7889F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790647" y="5572333"/>
            <a:ext cx="597159" cy="594360"/>
          </a:xfrm>
          <a:prstGeom prst="rect">
            <a:avLst/>
          </a:prstGeom>
          <a:solidFill>
            <a:srgbClr val="7889F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971704" y="5466825"/>
            <a:ext cx="597159" cy="594360"/>
          </a:xfrm>
          <a:prstGeom prst="rect">
            <a:avLst/>
          </a:prstGeom>
          <a:solidFill>
            <a:srgbClr val="7889F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023622" y="5508694"/>
            <a:ext cx="597159" cy="594360"/>
          </a:xfrm>
          <a:prstGeom prst="rect">
            <a:avLst/>
          </a:prstGeom>
          <a:solidFill>
            <a:srgbClr val="7889F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065492" y="5540514"/>
            <a:ext cx="597159" cy="594360"/>
          </a:xfrm>
          <a:prstGeom prst="rect">
            <a:avLst/>
          </a:prstGeom>
          <a:solidFill>
            <a:srgbClr val="7889F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105685" y="5570659"/>
            <a:ext cx="597159" cy="594360"/>
          </a:xfrm>
          <a:prstGeom prst="rect">
            <a:avLst/>
          </a:prstGeom>
          <a:solidFill>
            <a:srgbClr val="7889F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644943" y="4753394"/>
            <a:ext cx="597159" cy="594360"/>
          </a:xfrm>
          <a:prstGeom prst="rect">
            <a:avLst/>
          </a:prstGeom>
          <a:solidFill>
            <a:srgbClr val="7889F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696861" y="4795263"/>
            <a:ext cx="597159" cy="594360"/>
          </a:xfrm>
          <a:prstGeom prst="rect">
            <a:avLst/>
          </a:prstGeom>
          <a:solidFill>
            <a:srgbClr val="7889F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738731" y="4827083"/>
            <a:ext cx="597159" cy="594360"/>
          </a:xfrm>
          <a:prstGeom prst="rect">
            <a:avLst/>
          </a:prstGeom>
          <a:solidFill>
            <a:srgbClr val="7889F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778924" y="4857228"/>
            <a:ext cx="597159" cy="594360"/>
          </a:xfrm>
          <a:prstGeom prst="rect">
            <a:avLst/>
          </a:prstGeom>
          <a:solidFill>
            <a:srgbClr val="7889F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  Distributed MM Operators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Operator Selection, cont.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Linear Algebra</a:t>
            </a:r>
          </a:p>
        </p:txBody>
      </p:sp>
      <p:sp>
        <p:nvSpPr>
          <p:cNvPr id="6" name="Rectangle 5"/>
          <p:cNvSpPr/>
          <p:nvPr/>
        </p:nvSpPr>
        <p:spPr>
          <a:xfrm>
            <a:off x="1398155" y="3441617"/>
            <a:ext cx="597159" cy="59436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1,1</a:t>
            </a:r>
          </a:p>
        </p:txBody>
      </p:sp>
      <p:sp>
        <p:nvSpPr>
          <p:cNvPr id="7" name="Rectangle 6"/>
          <p:cNvSpPr/>
          <p:nvPr/>
        </p:nvSpPr>
        <p:spPr>
          <a:xfrm>
            <a:off x="1401263" y="4117963"/>
            <a:ext cx="597159" cy="59436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2,1</a:t>
            </a:r>
          </a:p>
        </p:txBody>
      </p:sp>
      <p:sp>
        <p:nvSpPr>
          <p:cNvPr id="8" name="Rectangle 7"/>
          <p:cNvSpPr/>
          <p:nvPr/>
        </p:nvSpPr>
        <p:spPr>
          <a:xfrm>
            <a:off x="1403933" y="4777472"/>
            <a:ext cx="597159" cy="59436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73069" y="3443292"/>
            <a:ext cx="597159" cy="59436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76177" y="4119638"/>
            <a:ext cx="597159" cy="59436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78847" y="4779147"/>
            <a:ext cx="597159" cy="59436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03933" y="5449954"/>
            <a:ext cx="597159" cy="59436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4,1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078847" y="5451629"/>
            <a:ext cx="597159" cy="59436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4,2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841554" y="2138036"/>
            <a:ext cx="411004" cy="59436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44662" y="2794286"/>
            <a:ext cx="411004" cy="59436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982673" y="2138806"/>
            <a:ext cx="597159" cy="59436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985781" y="2795056"/>
            <a:ext cx="597159" cy="59436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988451" y="3444517"/>
            <a:ext cx="597159" cy="59436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657587" y="2140481"/>
            <a:ext cx="597159" cy="59436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660695" y="2796731"/>
            <a:ext cx="597159" cy="59436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663365" y="3446192"/>
            <a:ext cx="597159" cy="59436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988451" y="4096903"/>
            <a:ext cx="597159" cy="59436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4,1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663365" y="4098578"/>
            <a:ext cx="597159" cy="59436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4,2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240902" y="4772573"/>
            <a:ext cx="597159" cy="59436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244010" y="5458967"/>
            <a:ext cx="597159" cy="59436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593400" y="4772573"/>
            <a:ext cx="597159" cy="59436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915816" y="4774248"/>
            <a:ext cx="597159" cy="59436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918924" y="5460642"/>
            <a:ext cx="597159" cy="59436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268314" y="4774248"/>
            <a:ext cx="597159" cy="59436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1,4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593400" y="5455103"/>
            <a:ext cx="597159" cy="59436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2,3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68314" y="5456778"/>
            <a:ext cx="597159" cy="59436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2,4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833181" y="3445995"/>
            <a:ext cx="411004" cy="594360"/>
          </a:xfrm>
          <a:prstGeom prst="rect">
            <a:avLst/>
          </a:prstGeom>
          <a:solidFill>
            <a:srgbClr val="7889F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05196" y="3497910"/>
            <a:ext cx="411004" cy="594360"/>
          </a:xfrm>
          <a:prstGeom prst="rect">
            <a:avLst/>
          </a:prstGeom>
          <a:solidFill>
            <a:srgbClr val="7889F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844906" y="4100813"/>
            <a:ext cx="411004" cy="594360"/>
          </a:xfrm>
          <a:prstGeom prst="rect">
            <a:avLst/>
          </a:prstGeom>
          <a:solidFill>
            <a:srgbClr val="7889F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916921" y="4152728"/>
            <a:ext cx="411004" cy="594360"/>
          </a:xfrm>
          <a:prstGeom prst="rect">
            <a:avLst/>
          </a:prstGeom>
          <a:solidFill>
            <a:srgbClr val="7889F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844905" y="4764002"/>
            <a:ext cx="411004" cy="594360"/>
          </a:xfrm>
          <a:prstGeom prst="rect">
            <a:avLst/>
          </a:prstGeom>
          <a:solidFill>
            <a:srgbClr val="7889F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916920" y="4815917"/>
            <a:ext cx="411004" cy="594360"/>
          </a:xfrm>
          <a:prstGeom prst="rect">
            <a:avLst/>
          </a:prstGeom>
          <a:solidFill>
            <a:srgbClr val="7889F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846581" y="5459011"/>
            <a:ext cx="411004" cy="594360"/>
          </a:xfrm>
          <a:prstGeom prst="rect">
            <a:avLst/>
          </a:prstGeom>
          <a:solidFill>
            <a:srgbClr val="7889F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918596" y="5510926"/>
            <a:ext cx="411004" cy="594360"/>
          </a:xfrm>
          <a:prstGeom prst="rect">
            <a:avLst/>
          </a:prstGeom>
          <a:solidFill>
            <a:srgbClr val="7889F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959981" y="4751720"/>
            <a:ext cx="597159" cy="594360"/>
          </a:xfrm>
          <a:prstGeom prst="rect">
            <a:avLst/>
          </a:prstGeom>
          <a:solidFill>
            <a:srgbClr val="7889F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011899" y="4793589"/>
            <a:ext cx="597159" cy="594360"/>
          </a:xfrm>
          <a:prstGeom prst="rect">
            <a:avLst/>
          </a:prstGeom>
          <a:solidFill>
            <a:srgbClr val="7889F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053769" y="4825409"/>
            <a:ext cx="597159" cy="594360"/>
          </a:xfrm>
          <a:prstGeom prst="rect">
            <a:avLst/>
          </a:prstGeom>
          <a:solidFill>
            <a:srgbClr val="7889F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093962" y="4855554"/>
            <a:ext cx="597159" cy="594360"/>
          </a:xfrm>
          <a:prstGeom prst="rect">
            <a:avLst/>
          </a:prstGeom>
          <a:solidFill>
            <a:srgbClr val="7889F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54593" y="2361361"/>
            <a:ext cx="173836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Broadcast-based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MM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mapmm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682100" y="2361361"/>
            <a:ext cx="173836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Shuffle-based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MM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cpmm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4667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50" grpId="0" animBg="1"/>
      <p:bldP spid="51" grpId="0" animBg="1"/>
      <p:bldP spid="52" grpId="0" animBg="1"/>
      <p:bldP spid="53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6" grpId="0" animBg="1"/>
      <p:bldP spid="47" grpId="0" animBg="1"/>
      <p:bldP spid="48" grpId="0" animBg="1"/>
      <p:bldP spid="49" grpId="0" animBg="1"/>
      <p:bldP spid="6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Sparsity-Exploiting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</a:t>
            </a:r>
            <a:r>
              <a:rPr lang="en-US" b="0" dirty="0"/>
              <a:t>Avoid dense intermediates and unnecessary computation</a:t>
            </a:r>
          </a:p>
          <a:p>
            <a:pPr lvl="1"/>
            <a:endParaRPr lang="en-US" sz="700" dirty="0"/>
          </a:p>
          <a:p>
            <a:r>
              <a:rPr lang="en-US" dirty="0"/>
              <a:t>#1 Fused Physical Operators 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SystemML</a:t>
            </a:r>
            <a:r>
              <a:rPr lang="en-US" dirty="0"/>
              <a:t> [PVLDB’16]</a:t>
            </a:r>
            <a:br>
              <a:rPr lang="en-US" dirty="0"/>
            </a:br>
            <a:r>
              <a:rPr lang="en-US" dirty="0" err="1"/>
              <a:t>wsloss</a:t>
            </a:r>
            <a:r>
              <a:rPr lang="en-US" dirty="0"/>
              <a:t>, </a:t>
            </a:r>
            <a:r>
              <a:rPr lang="en-US" dirty="0" err="1"/>
              <a:t>wcemm</a:t>
            </a:r>
            <a:r>
              <a:rPr lang="en-US" dirty="0"/>
              <a:t>, </a:t>
            </a:r>
            <a:r>
              <a:rPr lang="en-US" dirty="0" err="1"/>
              <a:t>wdivmm</a:t>
            </a:r>
            <a:endParaRPr lang="en-US" dirty="0"/>
          </a:p>
          <a:p>
            <a:pPr lvl="1"/>
            <a:r>
              <a:rPr lang="en-US" dirty="0"/>
              <a:t>Selective computation </a:t>
            </a:r>
            <a:br>
              <a:rPr lang="en-US" dirty="0"/>
            </a:br>
            <a:r>
              <a:rPr lang="en-US" dirty="0"/>
              <a:t>over non-zeros of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“sparse driver”</a:t>
            </a:r>
          </a:p>
          <a:p>
            <a:pPr lvl="1"/>
            <a:endParaRPr lang="en-US" dirty="0"/>
          </a:p>
          <a:p>
            <a:r>
              <a:rPr lang="en-US" dirty="0"/>
              <a:t>#2 Masked Physical Operators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Cumulon</a:t>
            </a:r>
            <a:r>
              <a:rPr lang="en-US" dirty="0"/>
              <a:t> </a:t>
            </a:r>
            <a:r>
              <a:rPr lang="en-US" dirty="0" err="1"/>
              <a:t>MaskMult</a:t>
            </a:r>
            <a:r>
              <a:rPr lang="en-US" dirty="0"/>
              <a:t> [SIGMOD’13]</a:t>
            </a:r>
          </a:p>
          <a:p>
            <a:pPr lvl="1"/>
            <a:r>
              <a:rPr lang="en-US" dirty="0"/>
              <a:t>Create mask of </a:t>
            </a:r>
            <a:r>
              <a:rPr lang="en-US" b="1" dirty="0">
                <a:solidFill>
                  <a:srgbClr val="7889FB"/>
                </a:solidFill>
              </a:rPr>
              <a:t>“sparse driver”</a:t>
            </a:r>
          </a:p>
          <a:p>
            <a:pPr lvl="1"/>
            <a:r>
              <a:rPr lang="en-US" dirty="0"/>
              <a:t>Pass mask to single masked</a:t>
            </a:r>
            <a:br>
              <a:rPr lang="en-US" dirty="0"/>
            </a:br>
            <a:r>
              <a:rPr lang="en-US" dirty="0"/>
              <a:t>matrix multiply operator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Linear Algebra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012167" y="2224526"/>
            <a:ext cx="4839276" cy="1356752"/>
            <a:chOff x="3937521" y="1952504"/>
            <a:chExt cx="4839276" cy="1356752"/>
          </a:xfrm>
        </p:grpSpPr>
        <p:sp>
          <p:nvSpPr>
            <p:cNvPr id="6" name="Rectangle 5"/>
            <p:cNvSpPr/>
            <p:nvPr/>
          </p:nvSpPr>
          <p:spPr>
            <a:xfrm>
              <a:off x="7044609" y="2321836"/>
              <a:ext cx="157479" cy="8382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7605427" y="1754191"/>
              <a:ext cx="152402" cy="824132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262324" y="2307768"/>
              <a:ext cx="838200" cy="852268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U V</a:t>
              </a:r>
              <a:r>
                <a:rPr kumimoji="0" lang="en-US" sz="1800" b="1" i="0" u="none" strike="noStrike" kern="0" cap="none" spc="0" normalizeH="0" baseline="6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Wingdings" panose="05000000000000000000" pitchFamily="2" charset="2"/>
                </a:rPr>
                <a:t>┬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697963" y="2307768"/>
              <a:ext cx="838200" cy="852268"/>
            </a:xfrm>
            <a:prstGeom prst="rect">
              <a:avLst/>
            </a:prstGeom>
            <a:no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W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753212" y="2520437"/>
              <a:ext cx="3529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–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37521" y="2522084"/>
              <a:ext cx="5806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sum</a:t>
              </a:r>
            </a:p>
          </p:txBody>
        </p:sp>
        <p:sp>
          <p:nvSpPr>
            <p:cNvPr id="12" name="Left Bracket 11"/>
            <p:cNvSpPr/>
            <p:nvPr/>
          </p:nvSpPr>
          <p:spPr>
            <a:xfrm>
              <a:off x="4584439" y="2090056"/>
              <a:ext cx="141317" cy="1219200"/>
            </a:xfrm>
            <a:prstGeom prst="leftBracket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3" name="Left Bracket 12"/>
            <p:cNvSpPr/>
            <p:nvPr/>
          </p:nvSpPr>
          <p:spPr>
            <a:xfrm>
              <a:off x="5800523" y="2166256"/>
              <a:ext cx="130235" cy="1077688"/>
            </a:xfrm>
            <a:prstGeom prst="leftBracket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4" name="Left Bracket 13"/>
            <p:cNvSpPr/>
            <p:nvPr/>
          </p:nvSpPr>
          <p:spPr>
            <a:xfrm rot="10800000">
              <a:off x="8176725" y="2166256"/>
              <a:ext cx="130235" cy="1077688"/>
            </a:xfrm>
            <a:prstGeom prst="leftBracket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5" name="Left Bracket 14"/>
            <p:cNvSpPr/>
            <p:nvPr/>
          </p:nvSpPr>
          <p:spPr>
            <a:xfrm rot="10800000">
              <a:off x="8635480" y="2090055"/>
              <a:ext cx="141317" cy="1219200"/>
            </a:xfrm>
            <a:prstGeom prst="leftBracket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5400000">
              <a:off x="5305023" y="2468516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4776702" y="2620916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5400000">
              <a:off x="5076423" y="2925716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5400000">
              <a:off x="7869384" y="2468518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5400000">
              <a:off x="7874463" y="2087518"/>
              <a:ext cx="152401" cy="157478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914051" y="2301547"/>
              <a:ext cx="838200" cy="852268"/>
            </a:xfrm>
            <a:prstGeom prst="rect">
              <a:avLst/>
            </a:prstGeom>
            <a:no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6521111" y="2462295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5992790" y="2614695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5400000">
              <a:off x="6292511" y="2919495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240762" y="1952504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^2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522721" y="2587397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7" name="Straight Arrow Connector 26"/>
            <p:cNvCxnSpPr>
              <a:stCxn id="22" idx="2"/>
              <a:endCxn id="16" idx="0"/>
            </p:cNvCxnSpPr>
            <p:nvPr/>
          </p:nvCxnSpPr>
          <p:spPr>
            <a:xfrm flipH="1">
              <a:off x="5459963" y="2541035"/>
              <a:ext cx="1058610" cy="622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9" idx="2"/>
              <a:endCxn id="22" idx="0"/>
            </p:cNvCxnSpPr>
            <p:nvPr/>
          </p:nvCxnSpPr>
          <p:spPr>
            <a:xfrm flipH="1" flipV="1">
              <a:off x="6676051" y="2541035"/>
              <a:ext cx="1190795" cy="622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 rot="5400000">
              <a:off x="7047149" y="2468516"/>
              <a:ext cx="152401" cy="157478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688432" y="1848900"/>
            <a:ext cx="4051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sum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(W * (X – U %*%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(V))^2)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72880" y="3972931"/>
            <a:ext cx="4051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O / (C %*% E %*%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(B))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050972" y="4329402"/>
            <a:ext cx="3389924" cy="1939985"/>
            <a:chOff x="5461518" y="4609319"/>
            <a:chExt cx="3389924" cy="1939985"/>
          </a:xfrm>
        </p:grpSpPr>
        <p:sp>
          <p:nvSpPr>
            <p:cNvPr id="33" name="TextBox 32"/>
            <p:cNvSpPr txBox="1"/>
            <p:nvPr/>
          </p:nvSpPr>
          <p:spPr>
            <a:xfrm>
              <a:off x="6522097" y="4609319"/>
              <a:ext cx="475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/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61518" y="6179972"/>
              <a:ext cx="475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582683" y="6173751"/>
              <a:ext cx="475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220273" y="6176860"/>
              <a:ext cx="6311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t(B)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822162" y="5592147"/>
              <a:ext cx="637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mm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172129" y="5054082"/>
              <a:ext cx="637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mm</a:t>
              </a:r>
            </a:p>
          </p:txBody>
        </p:sp>
        <p:cxnSp>
          <p:nvCxnSpPr>
            <p:cNvPr id="39" name="Straight Connector 38"/>
            <p:cNvCxnSpPr>
              <a:stCxn id="34" idx="0"/>
            </p:cNvCxnSpPr>
            <p:nvPr/>
          </p:nvCxnSpPr>
          <p:spPr>
            <a:xfrm flipV="1">
              <a:off x="5699449" y="4978651"/>
              <a:ext cx="893769" cy="1201321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endCxn id="38" idx="0"/>
            </p:cNvCxnSpPr>
            <p:nvPr/>
          </p:nvCxnSpPr>
          <p:spPr>
            <a:xfrm>
              <a:off x="6917290" y="4903231"/>
              <a:ext cx="573440" cy="150851"/>
            </a:xfrm>
            <a:prstGeom prst="line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7" idx="0"/>
            </p:cNvCxnSpPr>
            <p:nvPr/>
          </p:nvCxnSpPr>
          <p:spPr>
            <a:xfrm flipH="1" flipV="1">
              <a:off x="7756070" y="5378393"/>
              <a:ext cx="384693" cy="213754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5" idx="0"/>
            </p:cNvCxnSpPr>
            <p:nvPr/>
          </p:nvCxnSpPr>
          <p:spPr>
            <a:xfrm flipV="1">
              <a:off x="7820614" y="5927407"/>
              <a:ext cx="191088" cy="246344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6" idx="0"/>
            </p:cNvCxnSpPr>
            <p:nvPr/>
          </p:nvCxnSpPr>
          <p:spPr>
            <a:xfrm flipH="1" flipV="1">
              <a:off x="8315408" y="5927407"/>
              <a:ext cx="220450" cy="249453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6830012" y="5626351"/>
              <a:ext cx="475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cxnSp>
          <p:nvCxnSpPr>
            <p:cNvPr id="45" name="Straight Connector 44"/>
            <p:cNvCxnSpPr>
              <a:stCxn id="44" idx="0"/>
            </p:cNvCxnSpPr>
            <p:nvPr/>
          </p:nvCxnSpPr>
          <p:spPr>
            <a:xfrm flipV="1">
              <a:off x="7067943" y="5380007"/>
              <a:ext cx="191088" cy="246344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>
              <a:off x="5937380" y="6251510"/>
              <a:ext cx="351453" cy="83677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6211079" y="6052453"/>
              <a:ext cx="475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</a:p>
          </p:txBody>
        </p:sp>
        <p:cxnSp>
          <p:nvCxnSpPr>
            <p:cNvPr id="48" name="Straight Arrow Connector 47"/>
            <p:cNvCxnSpPr>
              <a:stCxn id="38" idx="1"/>
            </p:cNvCxnSpPr>
            <p:nvPr/>
          </p:nvCxnSpPr>
          <p:spPr>
            <a:xfrm flipH="1">
              <a:off x="6444347" y="5238748"/>
              <a:ext cx="727782" cy="838291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37" idx="1"/>
            </p:cNvCxnSpPr>
            <p:nvPr/>
          </p:nvCxnSpPr>
          <p:spPr>
            <a:xfrm flipH="1">
              <a:off x="6634070" y="5776813"/>
              <a:ext cx="1188092" cy="452626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781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Data Access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(Distributed) Caching</a:t>
            </a:r>
          </a:p>
          <a:p>
            <a:pPr lvl="1"/>
            <a:r>
              <a:rPr lang="en-US" dirty="0"/>
              <a:t>Keep read only feature matrix in (distributed) memory</a:t>
            </a:r>
          </a:p>
          <a:p>
            <a:pPr lvl="1"/>
            <a:endParaRPr lang="en-US" sz="700" dirty="0"/>
          </a:p>
          <a:p>
            <a:r>
              <a:rPr lang="en-US" dirty="0"/>
              <a:t>#2 </a:t>
            </a:r>
            <a:r>
              <a:rPr lang="en-US" dirty="0">
                <a:solidFill>
                  <a:srgbClr val="7889FB"/>
                </a:solidFill>
              </a:rPr>
              <a:t>Buffer Pool Management</a:t>
            </a:r>
          </a:p>
          <a:p>
            <a:pPr lvl="1"/>
            <a:r>
              <a:rPr lang="en-US" dirty="0"/>
              <a:t>Graceful eviction of intermediates, out-of-core ops</a:t>
            </a:r>
          </a:p>
          <a:p>
            <a:pPr lvl="1"/>
            <a:endParaRPr lang="en-US" sz="700" dirty="0"/>
          </a:p>
          <a:p>
            <a:r>
              <a:rPr lang="en-US" dirty="0"/>
              <a:t>#3 </a:t>
            </a:r>
            <a:r>
              <a:rPr lang="en-US" dirty="0">
                <a:solidFill>
                  <a:srgbClr val="7889FB"/>
                </a:solidFill>
              </a:rPr>
              <a:t>Scan Sharing (and operator fusion)</a:t>
            </a:r>
          </a:p>
          <a:p>
            <a:pPr lvl="1"/>
            <a:r>
              <a:rPr lang="en-US" dirty="0"/>
              <a:t>Reduce the number of scans as well as read/writes</a:t>
            </a:r>
          </a:p>
          <a:p>
            <a:pPr lvl="1"/>
            <a:endParaRPr lang="en-US" sz="700" dirty="0"/>
          </a:p>
          <a:p>
            <a:r>
              <a:rPr lang="en-US" dirty="0"/>
              <a:t>#4 </a:t>
            </a:r>
            <a:r>
              <a:rPr lang="en-US" dirty="0">
                <a:solidFill>
                  <a:srgbClr val="7889FB"/>
                </a:solidFill>
              </a:rPr>
              <a:t>NUMA-Aware Partitioning and Replication</a:t>
            </a:r>
          </a:p>
          <a:p>
            <a:pPr lvl="1"/>
            <a:r>
              <a:rPr lang="en-US" dirty="0"/>
              <a:t>Matrix partitioning / replication </a:t>
            </a:r>
            <a:r>
              <a:rPr lang="en-US" dirty="0">
                <a:sym typeface="Wingdings" panose="05000000000000000000" pitchFamily="2" charset="2"/>
              </a:rPr>
              <a:t> data locality</a:t>
            </a:r>
          </a:p>
          <a:p>
            <a:pPr lvl="1"/>
            <a:endParaRPr lang="en-US" sz="700" dirty="0"/>
          </a:p>
          <a:p>
            <a:r>
              <a:rPr lang="en-US" dirty="0"/>
              <a:t>#5 </a:t>
            </a:r>
            <a:r>
              <a:rPr lang="en-US" dirty="0">
                <a:solidFill>
                  <a:srgbClr val="7889FB"/>
                </a:solidFill>
              </a:rPr>
              <a:t>Index Structures</a:t>
            </a:r>
          </a:p>
          <a:p>
            <a:pPr lvl="1"/>
            <a:r>
              <a:rPr lang="en-US" dirty="0"/>
              <a:t>Out-of-core data, I/O-aware ops, updates</a:t>
            </a:r>
          </a:p>
          <a:p>
            <a:pPr lvl="1"/>
            <a:endParaRPr lang="en-US" sz="700" dirty="0"/>
          </a:p>
          <a:p>
            <a:r>
              <a:rPr lang="en-US" dirty="0"/>
              <a:t>#6 </a:t>
            </a:r>
            <a:r>
              <a:rPr lang="en-US" dirty="0">
                <a:solidFill>
                  <a:srgbClr val="7889FB"/>
                </a:solidFill>
              </a:rPr>
              <a:t>Compression</a:t>
            </a:r>
          </a:p>
          <a:p>
            <a:pPr lvl="1"/>
            <a:r>
              <a:rPr lang="en-US" dirty="0"/>
              <a:t>Fit larger datasets into available memory</a:t>
            </a:r>
            <a:endParaRPr lang="en-US" sz="300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Linear Algebra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7565025" y="5538908"/>
            <a:ext cx="627391" cy="534500"/>
            <a:chOff x="7766706" y="2318993"/>
            <a:chExt cx="836729" cy="71284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02488" y="2318993"/>
              <a:ext cx="800947" cy="71284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766706" y="2441542"/>
              <a:ext cx="485380" cy="3516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97920" y="3028025"/>
            <a:ext cx="1140641" cy="560715"/>
            <a:chOff x="7297920" y="3188798"/>
            <a:chExt cx="1140641" cy="560715"/>
          </a:xfrm>
        </p:grpSpPr>
        <p:cxnSp>
          <p:nvCxnSpPr>
            <p:cNvPr id="9" name="Straight Connector 8"/>
            <p:cNvCxnSpPr>
              <a:cxnSpLocks/>
            </p:cNvCxnSpPr>
            <p:nvPr/>
          </p:nvCxnSpPr>
          <p:spPr>
            <a:xfrm flipV="1">
              <a:off x="7325609" y="3188798"/>
              <a:ext cx="960552" cy="3101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7297920" y="3381869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941249" y="3381869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" name="Straight Connector 11"/>
            <p:cNvCxnSpPr>
              <a:cxnSpLocks/>
            </p:cNvCxnSpPr>
            <p:nvPr/>
          </p:nvCxnSpPr>
          <p:spPr>
            <a:xfrm flipV="1">
              <a:off x="7478009" y="3294063"/>
              <a:ext cx="960552" cy="3101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cxnSpLocks/>
            </p:cNvCxnSpPr>
            <p:nvPr/>
          </p:nvCxnSpPr>
          <p:spPr>
            <a:xfrm>
              <a:off x="7322350" y="3565691"/>
              <a:ext cx="1104279" cy="0"/>
            </a:xfrm>
            <a:prstGeom prst="line">
              <a:avLst/>
            </a:prstGeom>
            <a:ln w="317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7192653" y="1068547"/>
            <a:ext cx="1334628" cy="857838"/>
            <a:chOff x="7192653" y="1319753"/>
            <a:chExt cx="1334628" cy="857838"/>
          </a:xfrm>
        </p:grpSpPr>
        <p:sp>
          <p:nvSpPr>
            <p:cNvPr id="19" name="Rectangle 18"/>
            <p:cNvSpPr/>
            <p:nvPr/>
          </p:nvSpPr>
          <p:spPr>
            <a:xfrm>
              <a:off x="7258642" y="1583702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896422" y="1583701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288493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931822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192653" y="1319753"/>
              <a:ext cx="682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Node1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844674" y="1321323"/>
              <a:ext cx="682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Node2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985263" y="3716292"/>
            <a:ext cx="1772778" cy="857838"/>
            <a:chOff x="6985263" y="4620641"/>
            <a:chExt cx="1772778" cy="857838"/>
          </a:xfrm>
        </p:grpSpPr>
        <p:grpSp>
          <p:nvGrpSpPr>
            <p:cNvPr id="26" name="Group 25"/>
            <p:cNvGrpSpPr/>
            <p:nvPr/>
          </p:nvGrpSpPr>
          <p:grpSpPr>
            <a:xfrm>
              <a:off x="6985263" y="4620641"/>
              <a:ext cx="1772778" cy="857838"/>
              <a:chOff x="7085495" y="1319753"/>
              <a:chExt cx="1772778" cy="857838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7258642" y="1583702"/>
                <a:ext cx="556181" cy="59388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8160369" y="1583701"/>
                <a:ext cx="556181" cy="59388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7288493" y="1841532"/>
                <a:ext cx="485380" cy="307777"/>
              </a:xfrm>
              <a:prstGeom prst="rect">
                <a:avLst/>
              </a:prstGeom>
              <a:solidFill>
                <a:srgbClr val="7889F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8195769" y="1841532"/>
                <a:ext cx="485380" cy="307777"/>
              </a:xfrm>
              <a:prstGeom prst="rect">
                <a:avLst/>
              </a:prstGeom>
              <a:solidFill>
                <a:srgbClr val="7889F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085495" y="1319753"/>
                <a:ext cx="8809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Socket1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8032055" y="1321323"/>
                <a:ext cx="8262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Socket2</a:t>
                </a:r>
              </a:p>
            </p:txBody>
          </p:sp>
        </p:grpSp>
        <p:cxnSp>
          <p:nvCxnSpPr>
            <p:cNvPr id="27" name="Straight Connector 26"/>
            <p:cNvCxnSpPr>
              <a:cxnSpLocks/>
              <a:endCxn id="33" idx="0"/>
            </p:cNvCxnSpPr>
            <p:nvPr/>
          </p:nvCxnSpPr>
          <p:spPr>
            <a:xfrm flipH="1">
              <a:off x="7430951" y="4881283"/>
              <a:ext cx="2774" cy="261137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cxnSpLocks/>
              <a:stCxn id="32" idx="0"/>
              <a:endCxn id="34" idx="0"/>
            </p:cNvCxnSpPr>
            <p:nvPr/>
          </p:nvCxnSpPr>
          <p:spPr>
            <a:xfrm flipH="1">
              <a:off x="8338227" y="4884589"/>
              <a:ext cx="1" cy="257831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cxnSpLocks/>
              <a:stCxn id="35" idx="2"/>
              <a:endCxn id="34" idx="1"/>
            </p:cNvCxnSpPr>
            <p:nvPr/>
          </p:nvCxnSpPr>
          <p:spPr>
            <a:xfrm>
              <a:off x="7425760" y="4928418"/>
              <a:ext cx="669777" cy="367891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cxnSpLocks/>
              <a:stCxn id="36" idx="2"/>
              <a:endCxn id="33" idx="3"/>
            </p:cNvCxnSpPr>
            <p:nvPr/>
          </p:nvCxnSpPr>
          <p:spPr>
            <a:xfrm flipH="1">
              <a:off x="7673641" y="4929988"/>
              <a:ext cx="671291" cy="366321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7230647" y="2108018"/>
            <a:ext cx="1269533" cy="691425"/>
            <a:chOff x="7260791" y="5685239"/>
            <a:chExt cx="1269533" cy="691425"/>
          </a:xfrm>
        </p:grpSpPr>
        <p:sp>
          <p:nvSpPr>
            <p:cNvPr id="38" name="Rectangle 37"/>
            <p:cNvSpPr/>
            <p:nvPr/>
          </p:nvSpPr>
          <p:spPr>
            <a:xfrm>
              <a:off x="7260791" y="5685239"/>
              <a:ext cx="1269533" cy="6914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318346" y="5728142"/>
              <a:ext cx="330994" cy="27117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310487" y="6050227"/>
              <a:ext cx="330994" cy="27117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715840" y="5729713"/>
              <a:ext cx="330994" cy="27117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717408" y="6051798"/>
              <a:ext cx="330994" cy="27117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132192" y="5731283"/>
              <a:ext cx="330994" cy="27117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133760" y="6053368"/>
              <a:ext cx="330994" cy="27117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539167" y="4751209"/>
            <a:ext cx="666911" cy="527901"/>
            <a:chOff x="7539167" y="3987538"/>
            <a:chExt cx="666911" cy="527901"/>
          </a:xfrm>
        </p:grpSpPr>
        <p:sp>
          <p:nvSpPr>
            <p:cNvPr id="46" name="Isosceles Triangle 45"/>
            <p:cNvSpPr/>
            <p:nvPr/>
          </p:nvSpPr>
          <p:spPr>
            <a:xfrm>
              <a:off x="7539167" y="3987538"/>
              <a:ext cx="666911" cy="527901"/>
            </a:xfrm>
            <a:prstGeom prst="triangle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7" name="Straight Connector 46"/>
            <p:cNvCxnSpPr>
              <a:cxnSpLocks/>
              <a:stCxn id="46" idx="0"/>
            </p:cNvCxnSpPr>
            <p:nvPr/>
          </p:nvCxnSpPr>
          <p:spPr>
            <a:xfrm flipH="1">
              <a:off x="7773873" y="3987538"/>
              <a:ext cx="98750" cy="452487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cxnSpLocks/>
              <a:stCxn id="46" idx="0"/>
            </p:cNvCxnSpPr>
            <p:nvPr/>
          </p:nvCxnSpPr>
          <p:spPr>
            <a:xfrm>
              <a:off x="7872623" y="3987538"/>
              <a:ext cx="116638" cy="527901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734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Parameter Servers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6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Mini-batch ML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Mini-batch ML Algorithms</a:t>
            </a:r>
          </a:p>
          <a:p>
            <a:pPr lvl="1"/>
            <a:r>
              <a:rPr lang="en-US" dirty="0"/>
              <a:t>Iterative ML algorithms, where each iteration</a:t>
            </a:r>
            <a:br>
              <a:rPr lang="en-US" dirty="0"/>
            </a:br>
            <a:r>
              <a:rPr lang="en-US" dirty="0"/>
              <a:t>only uses a </a:t>
            </a:r>
            <a:r>
              <a:rPr lang="en-US" b="1" dirty="0">
                <a:solidFill>
                  <a:schemeClr val="accent1"/>
                </a:solidFill>
              </a:rPr>
              <a:t>batch of rows</a:t>
            </a:r>
            <a:r>
              <a:rPr lang="en-US" dirty="0"/>
              <a:t> to make the </a:t>
            </a:r>
            <a:br>
              <a:rPr lang="en-US" dirty="0"/>
            </a:br>
            <a:r>
              <a:rPr lang="en-US" dirty="0"/>
              <a:t>next model update (in </a:t>
            </a:r>
            <a:r>
              <a:rPr lang="en-US" b="1" dirty="0">
                <a:solidFill>
                  <a:schemeClr val="accent1"/>
                </a:solidFill>
              </a:rPr>
              <a:t>epochs</a:t>
            </a:r>
            <a:r>
              <a:rPr lang="en-US" dirty="0">
                <a:solidFill>
                  <a:schemeClr val="tx1"/>
                </a:solidFill>
              </a:rPr>
              <a:t> or w/</a:t>
            </a:r>
            <a:r>
              <a:rPr lang="en-US" b="1" dirty="0">
                <a:solidFill>
                  <a:schemeClr val="accent1"/>
                </a:solidFill>
              </a:rPr>
              <a:t> sampling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For large and </a:t>
            </a:r>
            <a:r>
              <a:rPr lang="en-US" b="1" dirty="0">
                <a:solidFill>
                  <a:schemeClr val="accent1"/>
                </a:solidFill>
              </a:rPr>
              <a:t>highly redundant training sets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Applies to almost all iterative</a:t>
            </a:r>
            <a:r>
              <a:rPr lang="en-US" dirty="0"/>
              <a:t>, model-based </a:t>
            </a:r>
            <a:br>
              <a:rPr lang="en-US" dirty="0"/>
            </a:br>
            <a:r>
              <a:rPr lang="en-US" dirty="0"/>
              <a:t>ML algorithms (LDA, reg., class., factor., DNN)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Stochastic Gradient Descent</a:t>
            </a:r>
            <a:r>
              <a:rPr lang="en-US" dirty="0"/>
              <a:t> (SGD)</a:t>
            </a:r>
          </a:p>
          <a:p>
            <a:pPr lvl="1"/>
            <a:endParaRPr lang="en-US" sz="700" dirty="0"/>
          </a:p>
          <a:p>
            <a:r>
              <a:rPr lang="en-US" dirty="0"/>
              <a:t>Statistical vs Hardware Efficiency </a:t>
            </a:r>
            <a:r>
              <a:rPr lang="en-US" b="0" dirty="0"/>
              <a:t>(batch size)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Statistical efficiency:</a:t>
            </a:r>
            <a:r>
              <a:rPr lang="en-US" dirty="0"/>
              <a:t> # accessed data points to achieve certain accuracy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Hardware efficiency:</a:t>
            </a:r>
            <a:r>
              <a:rPr lang="en-US" dirty="0"/>
              <a:t> number of independent computations to </a:t>
            </a:r>
            <a:br>
              <a:rPr lang="en-US" dirty="0"/>
            </a:br>
            <a:r>
              <a:rPr lang="en-US" dirty="0"/>
              <a:t>achieve high hardware  utilization (parallelization at different levels)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Beware higher variance / class skew for too small batches!</a:t>
            </a:r>
          </a:p>
          <a:p>
            <a:pPr lvl="1"/>
            <a:endParaRPr lang="en-US" sz="7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AT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Training </a:t>
            </a:r>
            <a:r>
              <a:rPr lang="en-US" dirty="0">
                <a:solidFill>
                  <a:schemeClr val="accent1"/>
                </a:solidFill>
              </a:rPr>
              <a:t>Mini-batch</a:t>
            </a:r>
            <a:r>
              <a:rPr lang="en-US" dirty="0">
                <a:solidFill>
                  <a:schemeClr val="tx1"/>
                </a:solidFill>
              </a:rPr>
              <a:t> ML algorithms sequentially </a:t>
            </a:r>
            <a:r>
              <a:rPr lang="en-US" dirty="0">
                <a:solidFill>
                  <a:schemeClr val="accent1"/>
                </a:solidFill>
              </a:rPr>
              <a:t>is hard to scale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Parameter Servers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219931" y="1339381"/>
            <a:ext cx="733530" cy="20871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6" name="Rectangle 5"/>
          <p:cNvSpPr/>
          <p:nvPr/>
        </p:nvSpPr>
        <p:spPr>
          <a:xfrm>
            <a:off x="7526216" y="1698173"/>
            <a:ext cx="723480" cy="301451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Batch 2</a:t>
            </a:r>
          </a:p>
        </p:txBody>
      </p:sp>
      <p:sp>
        <p:nvSpPr>
          <p:cNvPr id="7" name="Rectangle 6"/>
          <p:cNvSpPr/>
          <p:nvPr/>
        </p:nvSpPr>
        <p:spPr>
          <a:xfrm>
            <a:off x="7527891" y="1338107"/>
            <a:ext cx="723480" cy="301451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Batch 1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164474" y="1488833"/>
            <a:ext cx="27298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164474" y="1848899"/>
            <a:ext cx="271306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055619" y="1359881"/>
            <a:ext cx="0" cy="206660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34330" y="2411604"/>
            <a:ext cx="85411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Epoch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8331756" y="1490511"/>
            <a:ext cx="27298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554497" y="1301208"/>
            <a:ext cx="51916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W’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8343480" y="1823780"/>
            <a:ext cx="27298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566221" y="1634477"/>
            <a:ext cx="51916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W’’</a:t>
            </a:r>
          </a:p>
        </p:txBody>
      </p:sp>
    </p:spTree>
    <p:extLst>
      <p:ext uri="{BB962C8B-B14F-4D97-AF65-F5344CB8AC3E}">
        <p14:creationId xmlns:p14="http://schemas.microsoft.com/office/powerpoint/2010/main" val="45176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4012" y="1369526"/>
            <a:ext cx="7094137" cy="544764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Initialize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W1-W4, b1-b4</a:t>
            </a:r>
          </a:p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Initialize SGD w/ </a:t>
            </a:r>
            <a:r>
              <a:rPr lang="en-US" sz="12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Nesterov</a:t>
            </a:r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momentum optimizer</a:t>
            </a:r>
          </a:p>
          <a:p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iters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= ceil(N /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batch_size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endParaRPr lang="en-US" sz="12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200" b="1" dirty="0">
                <a:latin typeface="Consolas" panose="020B0609020204030204" pitchFamily="49" charset="0"/>
                <a:cs typeface="Calibri" panose="020F0502020204030204" pitchFamily="34" charset="0"/>
              </a:rPr>
              <a:t>for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 e in 1:epochs ) {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200" b="1" dirty="0">
                <a:latin typeface="Consolas" panose="020B0609020204030204" pitchFamily="49" charset="0"/>
                <a:cs typeface="Calibri" panose="020F0502020204030204" pitchFamily="34" charset="0"/>
              </a:rPr>
              <a:t>for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in 1:iters ) {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X_batch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= X[((i-1) *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batch_size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) %% N + 1:</a:t>
            </a:r>
            <a:r>
              <a:rPr lang="en-US" sz="1200" b="1" dirty="0">
                <a:latin typeface="Consolas" panose="020B0609020204030204" pitchFamily="49" charset="0"/>
                <a:cs typeface="Calibri" panose="020F0502020204030204" pitchFamily="34" charset="0"/>
              </a:rPr>
              <a:t>min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(N, beg +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batch_size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- 1),] 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y_batch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= Y[((i-1) *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batch_size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) %% N + 1:</a:t>
            </a:r>
            <a:r>
              <a:rPr lang="en-US" sz="1200" b="1" dirty="0">
                <a:latin typeface="Consolas" panose="020B0609020204030204" pitchFamily="49" charset="0"/>
                <a:cs typeface="Calibri" panose="020F0502020204030204" pitchFamily="34" charset="0"/>
              </a:rPr>
              <a:t>min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(N, beg +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batch_size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- 1),]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## layer 1: conv1 -&gt; relu1 -&gt; pool1</a:t>
            </a:r>
          </a:p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## layer 2: conv2 -&gt; relu2 -&gt; pool2</a:t>
            </a:r>
          </a:p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## layer 3:  affine3 -&gt; relu3 -&gt; dropout</a:t>
            </a:r>
          </a:p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## layer 4:  affine4 -&gt; </a:t>
            </a:r>
            <a:r>
              <a:rPr lang="en-US" sz="12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softmax</a:t>
            </a:r>
            <a:endParaRPr lang="en-US" sz="12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outa4 = </a:t>
            </a:r>
            <a:r>
              <a:rPr lang="en-US" sz="12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affine::forward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(outd3, W4, b4)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probs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2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softmax</a:t>
            </a:r>
            <a:r>
              <a:rPr lang="en-US" sz="12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::forward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(outa4)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## layer 4:  affine4 &lt;- </a:t>
            </a:r>
            <a:r>
              <a:rPr lang="en-US" sz="12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softmax</a:t>
            </a:r>
            <a:endParaRPr lang="en-US" sz="12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douta4 = </a:t>
            </a:r>
            <a:r>
              <a:rPr lang="en-US" sz="12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softmax</a:t>
            </a:r>
            <a:r>
              <a:rPr lang="en-US" sz="12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::backward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dprobs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, outa4)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[doutd3, dW4, db4] = </a:t>
            </a:r>
            <a:r>
              <a:rPr lang="en-US" sz="12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affine::backward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(douta4, outr3, W4, b4)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## layer 3:  affine3 &lt;- relu3 &lt;- dropout</a:t>
            </a:r>
          </a:p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## layer 2: conv2 &lt;- relu2 &lt;- pool2</a:t>
            </a:r>
          </a:p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## layer 1: conv1 &lt;- relu1 &lt;- pool1</a:t>
            </a:r>
          </a:p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Optimize with SGD w/ </a:t>
            </a:r>
            <a:r>
              <a:rPr lang="en-US" sz="12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Nesterov</a:t>
            </a:r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momentum W1-W4, b1-b4</a:t>
            </a:r>
          </a:p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[W4, vW4] = </a:t>
            </a:r>
            <a:r>
              <a:rPr lang="en-US" sz="12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sgd_nesterov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::update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(W4, dW4,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lr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, mu, vW4)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[b4, vb4] = </a:t>
            </a:r>
            <a:r>
              <a:rPr lang="en-US" sz="12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sgd_nesterov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::update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(b4, db4,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lr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, mu, vb4)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}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Mini-batch DNN Training (</a:t>
            </a:r>
            <a:r>
              <a:rPr lang="en-US" dirty="0" err="1"/>
              <a:t>LeNet</a:t>
            </a:r>
            <a:r>
              <a:rPr lang="en-US" dirty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Parameter Servers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6611815" y="3074795"/>
            <a:ext cx="130629" cy="1075173"/>
          </a:xfrm>
          <a:prstGeom prst="rightBrac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6613490" y="4382754"/>
            <a:ext cx="130629" cy="1075173"/>
          </a:xfrm>
          <a:prstGeom prst="rightBrac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>
            <a:off x="6615165" y="5660569"/>
            <a:ext cx="127279" cy="562708"/>
          </a:xfrm>
          <a:prstGeom prst="rightBrac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53943" y="3275764"/>
            <a:ext cx="159768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NN Forward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55617" y="4433003"/>
            <a:ext cx="159768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NN Backward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Gradients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47244" y="5600283"/>
            <a:ext cx="159768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Model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Updates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244" y="1438607"/>
            <a:ext cx="49771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00613" y="1281594"/>
            <a:ext cx="298649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Yann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Leon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Bottou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Yoshua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Bengio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 Patrick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Haffner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 Gradient-Based Learning Applied to Document Recognition,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Proc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of the IEEE 1998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585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>
            <a:off x="860261" y="3837877"/>
            <a:ext cx="463586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Management Courses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006777" y="4947973"/>
            <a:ext cx="2146516" cy="9309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Management / Databases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(DM,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SS+WS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860261" y="1795972"/>
            <a:ext cx="2146516" cy="9309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Architecture of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Database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(ADBS,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5153293" y="1796844"/>
            <a:ext cx="2146516" cy="9309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Architecture of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ML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(AMLS,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3003507" y="3372408"/>
            <a:ext cx="2146516" cy="93093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and Large-Scale Analysis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(DIA,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10" name="Straight Arrow Connector 9"/>
          <p:cNvCxnSpPr>
            <a:stCxn id="5" idx="0"/>
            <a:endCxn id="8" idx="2"/>
          </p:cNvCxnSpPr>
          <p:nvPr/>
        </p:nvCxnSpPr>
        <p:spPr>
          <a:xfrm flipH="1" flipV="1">
            <a:off x="4076765" y="4303346"/>
            <a:ext cx="3270" cy="64462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3"/>
            <a:endCxn id="7" idx="2"/>
          </p:cNvCxnSpPr>
          <p:nvPr/>
        </p:nvCxnSpPr>
        <p:spPr>
          <a:xfrm flipV="1">
            <a:off x="5153293" y="2727782"/>
            <a:ext cx="1073258" cy="268566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1"/>
            <a:endCxn id="6" idx="2"/>
          </p:cNvCxnSpPr>
          <p:nvPr/>
        </p:nvCxnSpPr>
        <p:spPr>
          <a:xfrm flipH="1" flipV="1">
            <a:off x="1933519" y="2726910"/>
            <a:ext cx="1073258" cy="268653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1"/>
          </p:cNvCxnSpPr>
          <p:nvPr/>
        </p:nvCxnSpPr>
        <p:spPr>
          <a:xfrm flipH="1" flipV="1">
            <a:off x="2568101" y="2726475"/>
            <a:ext cx="435406" cy="111140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3"/>
          </p:cNvCxnSpPr>
          <p:nvPr/>
        </p:nvCxnSpPr>
        <p:spPr>
          <a:xfrm flipV="1">
            <a:off x="5150023" y="2726910"/>
            <a:ext cx="539899" cy="111096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65761" y="3372408"/>
            <a:ext cx="8754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Master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72247" y="3982010"/>
            <a:ext cx="8754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Bachelor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07818" y="5064706"/>
            <a:ext cx="281946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management from user/application perspective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56487" y="3519256"/>
            <a:ext cx="218068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Distributed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Management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51063" y="1784009"/>
            <a:ext cx="145683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ML system internals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48505" y="1786646"/>
            <a:ext cx="149407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DB system internals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project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237800" y="2733251"/>
            <a:ext cx="27956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projects in </a:t>
            </a:r>
            <a:r>
              <a:rPr lang="en-US" sz="16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github.com/apache/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systemds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Data Management Group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9299" y="4397934"/>
            <a:ext cx="1901337" cy="63584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Intro to Scientific Writing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856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4" grpId="0"/>
      <p:bldP spid="36" grpId="0"/>
      <p:bldP spid="37" grpId="0"/>
      <p:bldP spid="3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477" y="1301208"/>
            <a:ext cx="4505325" cy="3905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Data-Parallel Parameter Servers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</a:t>
            </a:r>
            <a:br>
              <a:rPr lang="en-US" dirty="0"/>
            </a:br>
            <a:r>
              <a:rPr lang="en-US" dirty="0"/>
              <a:t>Architecture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</a:t>
            </a:r>
            <a:r>
              <a:rPr lang="en-US" dirty="0"/>
              <a:t> Parameter</a:t>
            </a:r>
            <a:br>
              <a:rPr lang="en-US" dirty="0"/>
            </a:br>
            <a:r>
              <a:rPr lang="en-US" dirty="0"/>
              <a:t>Servers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N</a:t>
            </a:r>
            <a:r>
              <a:rPr lang="en-US" dirty="0"/>
              <a:t> Workers</a:t>
            </a:r>
          </a:p>
          <a:p>
            <a:pPr lvl="1"/>
            <a:r>
              <a:rPr lang="en-US" dirty="0"/>
              <a:t>Optional</a:t>
            </a:r>
            <a:br>
              <a:rPr lang="en-US" dirty="0"/>
            </a:br>
            <a:r>
              <a:rPr lang="en-US" dirty="0"/>
              <a:t>Coordinator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Key Techniques</a:t>
            </a:r>
          </a:p>
          <a:p>
            <a:pPr lvl="1"/>
            <a:r>
              <a:rPr lang="en-US" dirty="0"/>
              <a:t>Data partitioning D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workers Di (e.g., disjoint, reshuffling)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Updated strategies (e.g., synchronous, asynchronous)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Batch size strategies (small/large batches, hybrid methods)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Parameter Servers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598" y="1293260"/>
            <a:ext cx="68328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21979" y="4771671"/>
            <a:ext cx="68328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54910" y="2331218"/>
            <a:ext cx="142686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 .. Model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ΔW .. Gradient</a:t>
            </a:r>
          </a:p>
        </p:txBody>
      </p:sp>
    </p:spTree>
    <p:extLst>
      <p:ext uri="{BB962C8B-B14F-4D97-AF65-F5344CB8AC3E}">
        <p14:creationId xmlns:p14="http://schemas.microsoft.com/office/powerpoint/2010/main" val="373680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Parameter Servers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Gen: Key/Value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Distributed key-value store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for </a:t>
            </a:r>
            <a:br>
              <a:rPr lang="en-US" dirty="0"/>
            </a:br>
            <a:r>
              <a:rPr lang="en-US" dirty="0"/>
              <a:t>parameter exchange and synchronization</a:t>
            </a:r>
          </a:p>
          <a:p>
            <a:pPr lvl="1"/>
            <a:r>
              <a:rPr lang="en-US" dirty="0"/>
              <a:t>Relatively high overhead</a:t>
            </a:r>
          </a:p>
          <a:p>
            <a:pPr lvl="1"/>
            <a:endParaRPr lang="en-US" sz="700" dirty="0"/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Gen: Classic Parameter Servers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Parameters as dense/sparse matrices</a:t>
            </a:r>
          </a:p>
          <a:p>
            <a:pPr lvl="1"/>
            <a:r>
              <a:rPr lang="en-US" dirty="0"/>
              <a:t>Different </a:t>
            </a:r>
            <a:r>
              <a:rPr lang="en-US" b="1" dirty="0">
                <a:solidFill>
                  <a:srgbClr val="7889FB"/>
                </a:solidFill>
              </a:rPr>
              <a:t>update/consistency strategies</a:t>
            </a:r>
          </a:p>
          <a:p>
            <a:pPr lvl="1"/>
            <a:r>
              <a:rPr lang="en-US" dirty="0"/>
              <a:t>Flexible configuration and fault tolerance</a:t>
            </a:r>
          </a:p>
          <a:p>
            <a:pPr lvl="1"/>
            <a:endParaRPr lang="en-US" sz="700" dirty="0"/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Gen: Parameter Servers w/ </a:t>
            </a:r>
            <a:br>
              <a:rPr lang="en-US" dirty="0"/>
            </a:br>
            <a:r>
              <a:rPr lang="en-US" dirty="0"/>
              <a:t>improved </a:t>
            </a:r>
            <a:r>
              <a:rPr lang="en-US" dirty="0">
                <a:solidFill>
                  <a:srgbClr val="7889FB"/>
                </a:solidFill>
              </a:rPr>
              <a:t>data communication</a:t>
            </a:r>
          </a:p>
          <a:p>
            <a:pPr lvl="1"/>
            <a:r>
              <a:rPr lang="en-US" dirty="0"/>
              <a:t>Prefetching and range-based pull/push</a:t>
            </a:r>
          </a:p>
          <a:p>
            <a:pPr lvl="1"/>
            <a:r>
              <a:rPr lang="en-US" dirty="0" err="1"/>
              <a:t>Lossy</a:t>
            </a:r>
            <a:r>
              <a:rPr lang="en-US" dirty="0"/>
              <a:t> or lossless compression w/ compensations</a:t>
            </a:r>
          </a:p>
          <a:p>
            <a:pPr lvl="1"/>
            <a:endParaRPr lang="en-US" sz="700" dirty="0"/>
          </a:p>
          <a:p>
            <a:r>
              <a:rPr lang="en-US" dirty="0"/>
              <a:t>Examples </a:t>
            </a:r>
          </a:p>
          <a:p>
            <a:pPr lvl="1"/>
            <a:r>
              <a:rPr lang="en-US" dirty="0" err="1"/>
              <a:t>TensorFlow</a:t>
            </a:r>
            <a:r>
              <a:rPr lang="en-US" dirty="0"/>
              <a:t>, </a:t>
            </a:r>
            <a:r>
              <a:rPr lang="en-US" dirty="0" err="1"/>
              <a:t>MXNet</a:t>
            </a:r>
            <a:r>
              <a:rPr lang="en-US" dirty="0"/>
              <a:t>, </a:t>
            </a:r>
            <a:r>
              <a:rPr lang="en-US" dirty="0" err="1"/>
              <a:t>PyTorch</a:t>
            </a:r>
            <a:r>
              <a:rPr lang="en-US" dirty="0"/>
              <a:t>, CNTK, </a:t>
            </a:r>
            <a:r>
              <a:rPr lang="en-US" dirty="0" err="1"/>
              <a:t>Petuum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Parameter Servers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9904" y="1540945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89300" y="1376626"/>
            <a:ext cx="218049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[Alexander J.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Smola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Shravan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Narayanamurthy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An Architecture for Parallel Topic Models.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7677" y="2571425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968720" y="2522133"/>
            <a:ext cx="231929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[Jeffrey Dean et al.: Large Scale Distributed Deep Networks.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NIPS 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9904" y="3586509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846260" y="3537108"/>
            <a:ext cx="244175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[Mu Li et al: Scaling Distributed Machine Learning with the Parameter Server.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OSDI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9904" y="4629514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9904" y="5683608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868240" y="4489477"/>
            <a:ext cx="242200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Jiawei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Jiang, Bin Cui, Ce Zhang,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Yu: Heterogeneity-aware Distributed Parameter Servers.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68239" y="5526595"/>
            <a:ext cx="242164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Jiawei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Jiang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SketchML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Accelerating Distributed Machine Learning  with  Data Sketches.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72975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Worker Algorithm </a:t>
            </a:r>
            <a:r>
              <a:rPr lang="en-US" sz="2400" dirty="0"/>
              <a:t>(batch)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Parameter Servers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465" y="5354825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938576" y="5305533"/>
            <a:ext cx="231929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[Jeffrey Dean et al.: Large Scale Distributed Deep Networks.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NIPS 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for</a:t>
            </a:r>
            <a:r>
              <a:rPr lang="en-US" b="0" dirty="0">
                <a:latin typeface="Consolas" panose="020B0609020204030204" pitchFamily="49" charset="0"/>
              </a:rPr>
              <a:t>( </a:t>
            </a:r>
            <a:r>
              <a:rPr lang="en-US" b="0" dirty="0" err="1">
                <a:latin typeface="Consolas" panose="020B0609020204030204" pitchFamily="49" charset="0"/>
              </a:rPr>
              <a:t>i</a:t>
            </a:r>
            <a:r>
              <a:rPr lang="en-US" b="0" dirty="0">
                <a:latin typeface="Consolas" panose="020B0609020204030204" pitchFamily="49" charset="0"/>
              </a:rPr>
              <a:t> in 1:epochs ) {</a:t>
            </a:r>
          </a:p>
          <a:p>
            <a:pPr marL="0" indent="0">
              <a:buNone/>
            </a:pPr>
            <a:r>
              <a:rPr lang="en-US" b="0" dirty="0">
                <a:latin typeface="Consolas" panose="020B0609020204030204" pitchFamily="49" charset="0"/>
              </a:rPr>
              <a:t>   </a:t>
            </a:r>
            <a:r>
              <a:rPr lang="en-US" dirty="0">
                <a:latin typeface="Consolas" panose="020B0609020204030204" pitchFamily="49" charset="0"/>
              </a:rPr>
              <a:t>for</a:t>
            </a:r>
            <a:r>
              <a:rPr lang="en-US" b="0" dirty="0">
                <a:latin typeface="Consolas" panose="020B0609020204030204" pitchFamily="49" charset="0"/>
              </a:rPr>
              <a:t>( j in 1:iterations ) {</a:t>
            </a:r>
          </a:p>
          <a:p>
            <a:pPr marL="0" indent="0">
              <a:buNone/>
            </a:pPr>
            <a:r>
              <a:rPr lang="en-US" b="0" dirty="0">
                <a:solidFill>
                  <a:schemeClr val="tx1"/>
                </a:solidFill>
                <a:latin typeface="Consolas" panose="020B0609020204030204" pitchFamily="49" charset="0"/>
              </a:rPr>
              <a:t>      </a:t>
            </a:r>
            <a:r>
              <a:rPr lang="en-US" b="0" dirty="0" err="1">
                <a:solidFill>
                  <a:schemeClr val="tx1"/>
                </a:solidFill>
                <a:latin typeface="Consolas" panose="020B0609020204030204" pitchFamily="49" charset="0"/>
              </a:rPr>
              <a:t>params</a:t>
            </a:r>
            <a:r>
              <a:rPr lang="en-US" b="0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pullModel</a:t>
            </a:r>
            <a:r>
              <a:rPr lang="en-US" b="0" dirty="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  <a:r>
              <a:rPr lang="en-US" b="0" dirty="0"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# W1-W4, b1-b4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</a:rPr>
              <a:t>lr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, mu</a:t>
            </a:r>
          </a:p>
          <a:p>
            <a:pPr marL="0" indent="0">
              <a:buNone/>
            </a:pPr>
            <a:r>
              <a:rPr lang="en-US" b="0" dirty="0">
                <a:latin typeface="Consolas" panose="020B0609020204030204" pitchFamily="49" charset="0"/>
              </a:rPr>
              <a:t>      batch = </a:t>
            </a:r>
            <a:r>
              <a:rPr lang="en-US" dirty="0" err="1">
                <a:solidFill>
                  <a:srgbClr val="7889FB"/>
                </a:solidFill>
                <a:latin typeface="Consolas" panose="020B0609020204030204" pitchFamily="49" charset="0"/>
              </a:rPr>
              <a:t>getNextMiniBatch</a:t>
            </a:r>
            <a:r>
              <a:rPr lang="en-US" b="0" dirty="0">
                <a:latin typeface="Consolas" panose="020B0609020204030204" pitchFamily="49" charset="0"/>
              </a:rPr>
              <a:t>(data, j);</a:t>
            </a:r>
          </a:p>
          <a:p>
            <a:pPr marL="0" indent="0">
              <a:buNone/>
            </a:pPr>
            <a:r>
              <a:rPr lang="en-US" b="0" dirty="0">
                <a:latin typeface="Consolas" panose="020B0609020204030204" pitchFamily="49" charset="0"/>
              </a:rPr>
              <a:t>      gradient = </a:t>
            </a:r>
            <a:r>
              <a:rPr lang="en-US" dirty="0" err="1">
                <a:solidFill>
                  <a:srgbClr val="7889FB"/>
                </a:solidFill>
                <a:latin typeface="Consolas" panose="020B0609020204030204" pitchFamily="49" charset="0"/>
              </a:rPr>
              <a:t>computeGradient</a:t>
            </a:r>
            <a:r>
              <a:rPr lang="en-US" b="0" dirty="0">
                <a:latin typeface="Consolas" panose="020B0609020204030204" pitchFamily="49" charset="0"/>
              </a:rPr>
              <a:t>(batch, </a:t>
            </a:r>
            <a:r>
              <a:rPr lang="en-US" b="0" dirty="0" err="1">
                <a:latin typeface="Consolas" panose="020B0609020204030204" pitchFamily="49" charset="0"/>
              </a:rPr>
              <a:t>params</a:t>
            </a:r>
            <a:r>
              <a:rPr lang="en-US" b="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      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pushGradients</a:t>
            </a:r>
            <a:r>
              <a:rPr lang="en-US" b="0" dirty="0">
                <a:solidFill>
                  <a:schemeClr val="tx1"/>
                </a:solidFill>
                <a:latin typeface="Consolas" panose="020B0609020204030204" pitchFamily="49" charset="0"/>
              </a:rPr>
              <a:t>(gradient)</a:t>
            </a:r>
            <a:r>
              <a:rPr lang="en-US" b="0" dirty="0">
                <a:latin typeface="Consolas" panose="020B0609020204030204" pitchFamily="49" charset="0"/>
              </a:rPr>
              <a:t>;</a:t>
            </a:r>
            <a:br>
              <a:rPr lang="en-US" b="0" dirty="0">
                <a:latin typeface="Consolas" panose="020B0609020204030204" pitchFamily="49" charset="0"/>
              </a:rPr>
            </a:br>
            <a:r>
              <a:rPr lang="en-US" b="0" dirty="0">
                <a:latin typeface="Consolas" panose="020B0609020204030204" pitchFamily="49" charset="0"/>
              </a:rPr>
              <a:t>   }  </a:t>
            </a:r>
          </a:p>
          <a:p>
            <a:pPr marL="0" indent="0">
              <a:buNone/>
            </a:pPr>
            <a:r>
              <a:rPr lang="en-US" b="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3375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Worker Algorithm </a:t>
            </a:r>
            <a:r>
              <a:rPr lang="en-US" sz="2400" dirty="0"/>
              <a:t>(</a:t>
            </a:r>
            <a:r>
              <a:rPr lang="en-US" sz="2400" dirty="0" err="1"/>
              <a:t>nfetch</a:t>
            </a:r>
            <a:r>
              <a:rPr lang="en-US" sz="2400" dirty="0"/>
              <a:t> batches)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0" dirty="0" err="1">
                <a:solidFill>
                  <a:schemeClr val="tx1"/>
                </a:solidFill>
                <a:latin typeface="Consolas" panose="020B0609020204030204" pitchFamily="49" charset="0"/>
              </a:rPr>
              <a:t>gradientAcc</a:t>
            </a: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</a:rPr>
              <a:t>matrix</a:t>
            </a: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(0,...);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for</a:t>
            </a:r>
            <a:r>
              <a:rPr lang="en-US" sz="1800" b="0" dirty="0">
                <a:latin typeface="Consolas" panose="020B0609020204030204" pitchFamily="49" charset="0"/>
              </a:rPr>
              <a:t>( </a:t>
            </a:r>
            <a:r>
              <a:rPr lang="en-US" sz="1800" b="0" dirty="0" err="1">
                <a:latin typeface="Consolas" panose="020B0609020204030204" pitchFamily="49" charset="0"/>
              </a:rPr>
              <a:t>i</a:t>
            </a:r>
            <a:r>
              <a:rPr lang="en-US" sz="1800" b="0" dirty="0">
                <a:latin typeface="Consolas" panose="020B0609020204030204" pitchFamily="49" charset="0"/>
              </a:rPr>
              <a:t> in 1:epochs ) {</a:t>
            </a:r>
          </a:p>
          <a:p>
            <a:pPr marL="0" indent="0">
              <a:buNone/>
            </a:pPr>
            <a:r>
              <a:rPr lang="en-US" sz="1800" b="0" dirty="0">
                <a:latin typeface="Consolas" panose="020B0609020204030204" pitchFamily="49" charset="0"/>
              </a:rPr>
              <a:t>   </a:t>
            </a:r>
            <a:r>
              <a:rPr lang="en-US" sz="1800" dirty="0">
                <a:latin typeface="Consolas" panose="020B0609020204030204" pitchFamily="49" charset="0"/>
              </a:rPr>
              <a:t>for</a:t>
            </a:r>
            <a:r>
              <a:rPr lang="en-US" sz="1800" b="0" dirty="0">
                <a:latin typeface="Consolas" panose="020B0609020204030204" pitchFamily="49" charset="0"/>
              </a:rPr>
              <a:t>( j in 1:iterations ) {</a:t>
            </a:r>
          </a:p>
          <a:p>
            <a:pPr marL="0" indent="0">
              <a:buNone/>
            </a:pPr>
            <a:r>
              <a:rPr lang="en-US" sz="1800" b="0" dirty="0">
                <a:latin typeface="Consolas" panose="020B0609020204030204" pitchFamily="49" charset="0"/>
              </a:rPr>
              <a:t>      </a:t>
            </a: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</a:rPr>
              <a:t>if</a:t>
            </a: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( step </a:t>
            </a: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</a:rPr>
              <a:t>mod</a:t>
            </a: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nsolas" panose="020B0609020204030204" pitchFamily="49" charset="0"/>
              </a:rPr>
              <a:t>nfetch</a:t>
            </a: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 = 0 )</a:t>
            </a:r>
          </a:p>
          <a:p>
            <a:pPr marL="0" indent="0">
              <a:buNone/>
            </a:pP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      </a:t>
            </a:r>
            <a:r>
              <a:rPr lang="en-US" sz="1800" b="0" dirty="0">
                <a:latin typeface="Consolas" panose="020B0609020204030204" pitchFamily="49" charset="0"/>
              </a:rPr>
              <a:t>   </a:t>
            </a:r>
            <a:r>
              <a:rPr lang="en-US" sz="1800" b="0" dirty="0" err="1">
                <a:solidFill>
                  <a:schemeClr val="tx1"/>
                </a:solidFill>
                <a:latin typeface="Consolas" panose="020B0609020204030204" pitchFamily="49" charset="0"/>
              </a:rPr>
              <a:t>params</a:t>
            </a: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en-US" sz="1800" dirty="0" err="1">
                <a:solidFill>
                  <a:schemeClr val="accent1"/>
                </a:solidFill>
                <a:latin typeface="Consolas" panose="020B0609020204030204" pitchFamily="49" charset="0"/>
              </a:rPr>
              <a:t>pullModel</a:t>
            </a: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  <a:r>
              <a:rPr lang="en-US" sz="1800" b="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0" dirty="0">
                <a:latin typeface="Consolas" panose="020B0609020204030204" pitchFamily="49" charset="0"/>
              </a:rPr>
              <a:t>      batch = </a:t>
            </a:r>
            <a:r>
              <a:rPr lang="en-US" sz="1800" dirty="0" err="1">
                <a:solidFill>
                  <a:srgbClr val="7889FB"/>
                </a:solidFill>
                <a:latin typeface="Consolas" panose="020B0609020204030204" pitchFamily="49" charset="0"/>
              </a:rPr>
              <a:t>getNextMiniBatch</a:t>
            </a:r>
            <a:r>
              <a:rPr lang="en-US" sz="1800" b="0" dirty="0">
                <a:latin typeface="Consolas" panose="020B0609020204030204" pitchFamily="49" charset="0"/>
              </a:rPr>
              <a:t>(data, j);</a:t>
            </a:r>
          </a:p>
          <a:p>
            <a:pPr marL="0" indent="0">
              <a:buNone/>
            </a:pPr>
            <a:r>
              <a:rPr lang="en-US" sz="1800" b="0" dirty="0">
                <a:latin typeface="Consolas" panose="020B0609020204030204" pitchFamily="49" charset="0"/>
              </a:rPr>
              <a:t>      gradient = </a:t>
            </a:r>
            <a:r>
              <a:rPr lang="en-US" sz="1800" dirty="0" err="1">
                <a:solidFill>
                  <a:srgbClr val="7889FB"/>
                </a:solidFill>
                <a:latin typeface="Consolas" panose="020B0609020204030204" pitchFamily="49" charset="0"/>
              </a:rPr>
              <a:t>computeGradient</a:t>
            </a:r>
            <a:r>
              <a:rPr lang="en-US" sz="1800" b="0" dirty="0">
                <a:latin typeface="Consolas" panose="020B0609020204030204" pitchFamily="49" charset="0"/>
              </a:rPr>
              <a:t>(batch, </a:t>
            </a:r>
            <a:r>
              <a:rPr lang="en-US" sz="1800" b="0" dirty="0" err="1">
                <a:latin typeface="Consolas" panose="020B0609020204030204" pitchFamily="49" charset="0"/>
              </a:rPr>
              <a:t>params</a:t>
            </a:r>
            <a:r>
              <a:rPr lang="en-US" sz="1800" b="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800" b="0" dirty="0">
                <a:latin typeface="Consolas" panose="020B0609020204030204" pitchFamily="49" charset="0"/>
              </a:rPr>
              <a:t>      </a:t>
            </a:r>
            <a:r>
              <a:rPr lang="en-US" sz="1800" dirty="0" err="1">
                <a:solidFill>
                  <a:srgbClr val="7889FB"/>
                </a:solidFill>
                <a:latin typeface="Consolas" panose="020B0609020204030204" pitchFamily="49" charset="0"/>
              </a:rPr>
              <a:t>gradientAcc</a:t>
            </a:r>
            <a:r>
              <a:rPr lang="en-US" sz="1800" dirty="0">
                <a:solidFill>
                  <a:srgbClr val="7889FB"/>
                </a:solidFill>
                <a:latin typeface="Consolas" panose="020B0609020204030204" pitchFamily="49" charset="0"/>
              </a:rPr>
              <a:t> +=</a:t>
            </a: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 gradient;</a:t>
            </a:r>
          </a:p>
          <a:p>
            <a:pPr marL="0" indent="0">
              <a:buNone/>
            </a:pP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      </a:t>
            </a:r>
            <a:r>
              <a:rPr lang="en-US" sz="1800" b="0" dirty="0" err="1">
                <a:solidFill>
                  <a:schemeClr val="tx1"/>
                </a:solidFill>
                <a:latin typeface="Consolas" panose="020B0609020204030204" pitchFamily="49" charset="0"/>
              </a:rPr>
              <a:t>params</a:t>
            </a: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en-US" sz="1800" dirty="0" err="1">
                <a:solidFill>
                  <a:srgbClr val="7889FB"/>
                </a:solidFill>
                <a:latin typeface="Consolas" panose="020B0609020204030204" pitchFamily="49" charset="0"/>
              </a:rPr>
              <a:t>updateModel</a:t>
            </a: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en-US" sz="1800" b="0" dirty="0" err="1">
                <a:solidFill>
                  <a:schemeClr val="tx1"/>
                </a:solidFill>
                <a:latin typeface="Consolas" panose="020B0609020204030204" pitchFamily="49" charset="0"/>
              </a:rPr>
              <a:t>params</a:t>
            </a: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, gradients);</a:t>
            </a:r>
          </a:p>
          <a:p>
            <a:pPr marL="0" indent="0">
              <a:buNone/>
            </a:pP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      if( step mod </a:t>
            </a:r>
            <a:r>
              <a:rPr lang="en-US" sz="1800" b="0" dirty="0" err="1">
                <a:solidFill>
                  <a:schemeClr val="tx1"/>
                </a:solidFill>
                <a:latin typeface="Consolas" panose="020B0609020204030204" pitchFamily="49" charset="0"/>
              </a:rPr>
              <a:t>nfetch</a:t>
            </a: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 = 0 ) {</a:t>
            </a:r>
          </a:p>
          <a:p>
            <a:pPr marL="0" indent="0">
              <a:buNone/>
            </a:pP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      </a:t>
            </a:r>
            <a:r>
              <a:rPr lang="en-US" sz="1800" b="0" dirty="0">
                <a:latin typeface="Consolas" panose="020B0609020204030204" pitchFamily="49" charset="0"/>
              </a:rPr>
              <a:t>   </a:t>
            </a:r>
            <a:r>
              <a:rPr lang="en-US" sz="1800" dirty="0" err="1">
                <a:solidFill>
                  <a:schemeClr val="accent1"/>
                </a:solidFill>
                <a:latin typeface="Consolas" panose="020B0609020204030204" pitchFamily="49" charset="0"/>
              </a:rPr>
              <a:t>pushGradients</a:t>
            </a: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en-US" sz="1800" b="0" dirty="0" err="1">
                <a:solidFill>
                  <a:schemeClr val="tx1"/>
                </a:solidFill>
                <a:latin typeface="Consolas" panose="020B0609020204030204" pitchFamily="49" charset="0"/>
              </a:rPr>
              <a:t>gradientAcc</a:t>
            </a: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)</a:t>
            </a:r>
            <a:r>
              <a:rPr lang="en-US" sz="1800" b="0" dirty="0">
                <a:latin typeface="Consolas" panose="020B0609020204030204" pitchFamily="49" charset="0"/>
              </a:rPr>
              <a:t>; step = 0; </a:t>
            </a:r>
            <a:br>
              <a:rPr lang="en-US" sz="1800" b="0" dirty="0">
                <a:latin typeface="Consolas" panose="020B0609020204030204" pitchFamily="49" charset="0"/>
              </a:rPr>
            </a:br>
            <a:r>
              <a:rPr lang="en-US" sz="1800" b="0" dirty="0">
                <a:latin typeface="Consolas" panose="020B0609020204030204" pitchFamily="49" charset="0"/>
              </a:rPr>
              <a:t>      </a:t>
            </a: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   </a:t>
            </a:r>
            <a:r>
              <a:rPr lang="en-US" sz="1800" b="0" dirty="0" err="1">
                <a:solidFill>
                  <a:schemeClr val="tx1"/>
                </a:solidFill>
                <a:latin typeface="Consolas" panose="020B0609020204030204" pitchFamily="49" charset="0"/>
              </a:rPr>
              <a:t>gradientAcc</a:t>
            </a: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</a:rPr>
              <a:t>matrix</a:t>
            </a: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(0, ...);   </a:t>
            </a:r>
          </a:p>
          <a:p>
            <a:pPr marL="0" indent="0">
              <a:buNone/>
            </a:pP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      step++;</a:t>
            </a:r>
          </a:p>
          <a:p>
            <a:pPr marL="0" indent="0">
              <a:buNone/>
            </a:pPr>
            <a:r>
              <a:rPr lang="en-US" sz="1800" b="0" dirty="0">
                <a:latin typeface="Consolas" panose="020B0609020204030204" pitchFamily="49" charset="0"/>
              </a:rPr>
              <a:t>}  }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Parameter Servers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465" y="5354825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938576" y="5305533"/>
            <a:ext cx="231929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[Jeffrey Dean et al.: Large Scale Distributed Deep Networks.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NIPS 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59156" y="1329333"/>
            <a:ext cx="247918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nfetch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batches require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gradient accrual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model update</a:t>
            </a:r>
          </a:p>
        </p:txBody>
      </p:sp>
    </p:spTree>
    <p:extLst>
      <p:ext uri="{BB962C8B-B14F-4D97-AF65-F5344CB8AC3E}">
        <p14:creationId xmlns:p14="http://schemas.microsoft.com/office/powerpoint/2010/main" val="88778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Bulk </a:t>
            </a:r>
            <a:r>
              <a:rPr lang="en-US" dirty="0">
                <a:solidFill>
                  <a:schemeClr val="accent1"/>
                </a:solidFill>
              </a:rPr>
              <a:t>Synchronous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Parallel (BSP)</a:t>
            </a:r>
          </a:p>
          <a:p>
            <a:pPr lvl="1"/>
            <a:r>
              <a:rPr lang="en-US" dirty="0"/>
              <a:t>Update model w/ </a:t>
            </a:r>
            <a:br>
              <a:rPr lang="en-US" dirty="0"/>
            </a:br>
            <a:r>
              <a:rPr lang="en-US" dirty="0"/>
              <a:t>accrued gradients</a:t>
            </a:r>
          </a:p>
          <a:p>
            <a:pPr lvl="1"/>
            <a:r>
              <a:rPr lang="en-US" dirty="0"/>
              <a:t>Barrier for N workers</a:t>
            </a:r>
          </a:p>
          <a:p>
            <a:pPr lvl="1"/>
            <a:endParaRPr lang="en-US" sz="700" dirty="0"/>
          </a:p>
          <a:p>
            <a:r>
              <a:rPr lang="en-US" dirty="0">
                <a:solidFill>
                  <a:schemeClr val="accent1"/>
                </a:solidFill>
              </a:rPr>
              <a:t>Asynchronous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Parallel (ASP)</a:t>
            </a:r>
          </a:p>
          <a:p>
            <a:pPr lvl="1"/>
            <a:r>
              <a:rPr lang="en-US" dirty="0"/>
              <a:t>Update model</a:t>
            </a:r>
            <a:br>
              <a:rPr lang="en-US" dirty="0"/>
            </a:br>
            <a:r>
              <a:rPr lang="en-US" dirty="0"/>
              <a:t>for each gradient</a:t>
            </a:r>
          </a:p>
          <a:p>
            <a:pPr lvl="1"/>
            <a:r>
              <a:rPr lang="en-US" dirty="0"/>
              <a:t>No barrier</a:t>
            </a:r>
          </a:p>
          <a:p>
            <a:pPr lvl="1"/>
            <a:endParaRPr lang="en-US" sz="700" dirty="0"/>
          </a:p>
          <a:p>
            <a:r>
              <a:rPr lang="en-US" dirty="0"/>
              <a:t>Synchronous w/ 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Backup Workers</a:t>
            </a:r>
          </a:p>
          <a:p>
            <a:pPr lvl="1"/>
            <a:r>
              <a:rPr lang="en-US" dirty="0"/>
              <a:t>Update model w/</a:t>
            </a:r>
            <a:br>
              <a:rPr lang="en-US" dirty="0"/>
            </a:br>
            <a:r>
              <a:rPr lang="en-US" dirty="0"/>
              <a:t>accrued gradients</a:t>
            </a:r>
          </a:p>
          <a:p>
            <a:pPr lvl="1"/>
            <a:r>
              <a:rPr lang="en-US" dirty="0"/>
              <a:t>Barrier for N of </a:t>
            </a:r>
            <a:br>
              <a:rPr lang="en-US" dirty="0"/>
            </a:br>
            <a:r>
              <a:rPr lang="en-US" dirty="0" err="1"/>
              <a:t>N+b</a:t>
            </a:r>
            <a:r>
              <a:rPr lang="en-US" dirty="0"/>
              <a:t> workers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Parameter Servers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3767665" y="1462914"/>
            <a:ext cx="984738" cy="24688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Batch 1</a:t>
            </a:r>
          </a:p>
        </p:txBody>
      </p:sp>
      <p:sp>
        <p:nvSpPr>
          <p:cNvPr id="7" name="Rectangle 6"/>
          <p:cNvSpPr/>
          <p:nvPr/>
        </p:nvSpPr>
        <p:spPr>
          <a:xfrm>
            <a:off x="3767665" y="1797317"/>
            <a:ext cx="1263650" cy="24688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Batch 1</a:t>
            </a:r>
          </a:p>
        </p:txBody>
      </p:sp>
      <p:sp>
        <p:nvSpPr>
          <p:cNvPr id="8" name="Rectangle 7"/>
          <p:cNvSpPr/>
          <p:nvPr/>
        </p:nvSpPr>
        <p:spPr>
          <a:xfrm>
            <a:off x="3767665" y="2131720"/>
            <a:ext cx="1104900" cy="24688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Batch 1</a:t>
            </a:r>
          </a:p>
        </p:txBody>
      </p:sp>
      <p:sp>
        <p:nvSpPr>
          <p:cNvPr id="9" name="Rectangle 8"/>
          <p:cNvSpPr/>
          <p:nvPr/>
        </p:nvSpPr>
        <p:spPr>
          <a:xfrm>
            <a:off x="3767665" y="2474590"/>
            <a:ext cx="1854200" cy="24688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Batch 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04573" y="2138528"/>
            <a:ext cx="1854200" cy="24688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Batch 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04573" y="2469801"/>
            <a:ext cx="1099827" cy="246887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Batch 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99500" y="1462914"/>
            <a:ext cx="1104900" cy="24688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Batch 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99500" y="1790509"/>
            <a:ext cx="1263650" cy="24688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Batch 2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592641" y="1462913"/>
            <a:ext cx="0" cy="1250097"/>
          </a:xfrm>
          <a:prstGeom prst="line">
            <a:avLst/>
          </a:prstGeom>
          <a:ln w="2540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647265" y="1462914"/>
            <a:ext cx="0" cy="1250097"/>
          </a:xfrm>
          <a:prstGeom prst="line">
            <a:avLst/>
          </a:prstGeom>
          <a:ln w="2540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8936235" y="1462913"/>
            <a:ext cx="0" cy="1250097"/>
          </a:xfrm>
          <a:prstGeom prst="line">
            <a:avLst/>
          </a:prstGeom>
          <a:ln w="2540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7649299" y="2138528"/>
            <a:ext cx="1104900" cy="24688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Batch 3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644631" y="2469801"/>
            <a:ext cx="1263650" cy="24688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Batch 3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649299" y="1790509"/>
            <a:ext cx="1104900" cy="24688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Batch 3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644631" y="1461803"/>
            <a:ext cx="1263650" cy="24688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Batch 3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1D819FC-F55D-46E9-8A81-71C3ED7938A9}"/>
              </a:ext>
            </a:extLst>
          </p:cNvPr>
          <p:cNvGrpSpPr/>
          <p:nvPr/>
        </p:nvGrpSpPr>
        <p:grpSpPr>
          <a:xfrm>
            <a:off x="3776131" y="3197472"/>
            <a:ext cx="5181268" cy="1259675"/>
            <a:chOff x="3776131" y="3197472"/>
            <a:chExt cx="5181268" cy="1259675"/>
          </a:xfrm>
        </p:grpSpPr>
        <p:sp>
          <p:nvSpPr>
            <p:cNvPr id="55" name="Rectangle 54"/>
            <p:cNvSpPr/>
            <p:nvPr/>
          </p:nvSpPr>
          <p:spPr>
            <a:xfrm>
              <a:off x="3776131" y="3198583"/>
              <a:ext cx="984738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776131" y="3532986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776131" y="3867389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776131" y="4210259"/>
              <a:ext cx="18542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917171" y="3865730"/>
              <a:ext cx="18542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670705" y="4205470"/>
              <a:ext cx="1099827" cy="246887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802031" y="3198583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081430" y="3526178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819565" y="3865730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814894" y="4205470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387763" y="3526178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942828" y="3197472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992533" y="3198581"/>
              <a:ext cx="964866" cy="92333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but, stale model updates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C7FDF6D-1778-4A49-9458-96DAFBCE4945}"/>
              </a:ext>
            </a:extLst>
          </p:cNvPr>
          <p:cNvGrpSpPr/>
          <p:nvPr/>
        </p:nvGrpSpPr>
        <p:grpSpPr>
          <a:xfrm>
            <a:off x="3776131" y="4891920"/>
            <a:ext cx="5159176" cy="1894864"/>
            <a:chOff x="3776131" y="4891920"/>
            <a:chExt cx="5159176" cy="1894864"/>
          </a:xfrm>
        </p:grpSpPr>
        <p:sp>
          <p:nvSpPr>
            <p:cNvPr id="71" name="Rectangle 70"/>
            <p:cNvSpPr/>
            <p:nvPr/>
          </p:nvSpPr>
          <p:spPr>
            <a:xfrm>
              <a:off x="3776131" y="4900387"/>
              <a:ext cx="984738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776131" y="5234790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776131" y="5569193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776131" y="5912063"/>
              <a:ext cx="18542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128833" y="5576001"/>
              <a:ext cx="18542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670704" y="5907274"/>
              <a:ext cx="1099827" cy="246887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123760" y="4900387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123760" y="5227982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8165765" y="4900386"/>
              <a:ext cx="0" cy="1250097"/>
            </a:xfrm>
            <a:prstGeom prst="line">
              <a:avLst/>
            </a:prstGeom>
            <a:ln w="2540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/>
            <p:nvPr/>
          </p:nvSpPr>
          <p:spPr>
            <a:xfrm>
              <a:off x="7022763" y="5576001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865697" y="5907274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870361" y="5227982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857225" y="4899276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5071528" y="4900387"/>
              <a:ext cx="0" cy="1250097"/>
            </a:xfrm>
            <a:prstGeom prst="line">
              <a:avLst/>
            </a:prstGeom>
            <a:ln w="2540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6805237" y="4891920"/>
              <a:ext cx="0" cy="1250097"/>
            </a:xfrm>
            <a:prstGeom prst="line">
              <a:avLst/>
            </a:prstGeom>
            <a:ln w="2540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37818" y="6054739"/>
              <a:ext cx="497489" cy="640080"/>
            </a:xfrm>
            <a:prstGeom prst="rect">
              <a:avLst/>
            </a:prstGeom>
            <a:ln w="25400">
              <a:solidFill>
                <a:srgbClr val="7889FB"/>
              </a:solidFill>
            </a:ln>
          </p:spPr>
        </p:pic>
        <p:sp>
          <p:nvSpPr>
            <p:cNvPr id="91" name="TextBox 90"/>
            <p:cNvSpPr txBox="1"/>
            <p:nvPr/>
          </p:nvSpPr>
          <p:spPr>
            <a:xfrm>
              <a:off x="4772498" y="6263564"/>
              <a:ext cx="3524053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[Martín </a:t>
              </a:r>
              <a:r>
                <a:rPr lang="en-US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Abadi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et al: </a:t>
              </a:r>
              <a:r>
                <a:rPr lang="en-US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TensorFlow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: A System for Large-Scale Machine Learning. 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OSDI 2016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018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Federated 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Federated ML</a:t>
            </a:r>
          </a:p>
          <a:p>
            <a:pPr lvl="1"/>
            <a:r>
              <a:rPr lang="en-US" dirty="0"/>
              <a:t>Learn model </a:t>
            </a:r>
            <a:r>
              <a:rPr lang="en-US" b="1" dirty="0">
                <a:solidFill>
                  <a:schemeClr val="accent1"/>
                </a:solidFill>
              </a:rPr>
              <a:t>w/o central data consolidation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Privacy + data/power caps</a:t>
            </a:r>
            <a:r>
              <a:rPr lang="en-US" dirty="0"/>
              <a:t> vs </a:t>
            </a:r>
            <a:r>
              <a:rPr lang="en-US" b="1" dirty="0">
                <a:solidFill>
                  <a:srgbClr val="7889FB"/>
                </a:solidFill>
              </a:rPr>
              <a:t>personalization and sharing</a:t>
            </a:r>
          </a:p>
          <a:p>
            <a:pPr lvl="1"/>
            <a:endParaRPr lang="en-US" sz="1200" dirty="0"/>
          </a:p>
          <a:p>
            <a:r>
              <a:rPr lang="en-US" dirty="0"/>
              <a:t>Data Ownership </a:t>
            </a:r>
            <a:r>
              <a:rPr lang="en-US" dirty="0">
                <a:sym typeface="Wingdings" panose="05000000000000000000" pitchFamily="2" charset="2"/>
              </a:rPr>
              <a:t> Federated ML in the enterprise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b="0" dirty="0">
                <a:sym typeface="Wingdings" panose="05000000000000000000" pitchFamily="2" charset="2"/>
              </a:rPr>
              <a:t>(machine vendor – middle-person – customer equipment)</a:t>
            </a:r>
            <a:r>
              <a:rPr lang="en-US" dirty="0"/>
              <a:t> </a:t>
            </a:r>
          </a:p>
          <a:p>
            <a:pPr lvl="1"/>
            <a:endParaRPr lang="en-US" sz="1200" dirty="0"/>
          </a:p>
          <a:p>
            <a:r>
              <a:rPr lang="en-US" dirty="0"/>
              <a:t>Federated ML Architecture</a:t>
            </a:r>
          </a:p>
          <a:p>
            <a:pPr lvl="1"/>
            <a:r>
              <a:rPr lang="en-US" dirty="0"/>
              <a:t>Multiple control programs w/ single master</a:t>
            </a:r>
          </a:p>
          <a:p>
            <a:pPr lvl="1"/>
            <a:r>
              <a:rPr lang="en-US" dirty="0"/>
              <a:t>Federated tensors (metadata handles)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Federated instructions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</a:rPr>
              <a:t>parameter server</a:t>
            </a:r>
          </a:p>
          <a:p>
            <a:pPr lvl="1"/>
            <a:endParaRPr lang="en-US" sz="1200" dirty="0"/>
          </a:p>
          <a:p>
            <a:r>
              <a:rPr lang="en-US" dirty="0" err="1">
                <a:solidFill>
                  <a:schemeClr val="accent1"/>
                </a:solidFill>
              </a:rPr>
              <a:t>ExDRa</a:t>
            </a:r>
            <a:r>
              <a:rPr lang="en-US" dirty="0">
                <a:solidFill>
                  <a:schemeClr val="accent1"/>
                </a:solidFill>
              </a:rPr>
              <a:t> Project </a:t>
            </a:r>
            <a:r>
              <a:rPr lang="en-US" b="0" dirty="0"/>
              <a:t>(Exploratory Data Science over Raw Data)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Basic approach: </a:t>
            </a:r>
            <a:r>
              <a:rPr lang="en-US" dirty="0"/>
              <a:t>Federated ML + ML over raw data</a:t>
            </a:r>
          </a:p>
          <a:p>
            <a:pPr lvl="1"/>
            <a:r>
              <a:rPr lang="en-US" dirty="0"/>
              <a:t>System infra, integration, data org &amp; reuse, </a:t>
            </a:r>
            <a:r>
              <a:rPr lang="en-US" dirty="0" err="1"/>
              <a:t>Exp</a:t>
            </a:r>
            <a:r>
              <a:rPr lang="en-US" dirty="0"/>
              <a:t> DB, geo-dist.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Parameter Servers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1" r="27006"/>
          <a:stretch/>
        </p:blipFill>
        <p:spPr>
          <a:xfrm>
            <a:off x="8028360" y="2298073"/>
            <a:ext cx="255432" cy="512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1" r="27006"/>
          <a:stretch/>
        </p:blipFill>
        <p:spPr>
          <a:xfrm>
            <a:off x="7420049" y="2177494"/>
            <a:ext cx="255432" cy="5124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1" r="27006"/>
          <a:stretch/>
        </p:blipFill>
        <p:spPr>
          <a:xfrm>
            <a:off x="8616580" y="2177493"/>
            <a:ext cx="255432" cy="5124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7476" y="1293554"/>
            <a:ext cx="457200" cy="371475"/>
          </a:xfrm>
          <a:prstGeom prst="rect">
            <a:avLst/>
          </a:prstGeom>
        </p:spPr>
      </p:pic>
      <p:cxnSp>
        <p:nvCxnSpPr>
          <p:cNvPr id="9" name="Straight Arrow Connector 8"/>
          <p:cNvCxnSpPr>
            <a:endCxn id="6" idx="0"/>
          </p:cNvCxnSpPr>
          <p:nvPr/>
        </p:nvCxnSpPr>
        <p:spPr>
          <a:xfrm flipH="1">
            <a:off x="7547765" y="1665029"/>
            <a:ext cx="480595" cy="512465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47437" y="1498866"/>
            <a:ext cx="51916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</a:p>
        </p:txBody>
      </p:sp>
      <p:cxnSp>
        <p:nvCxnSpPr>
          <p:cNvPr id="11" name="Straight Arrow Connector 10"/>
          <p:cNvCxnSpPr>
            <a:stCxn id="8" idx="2"/>
            <a:endCxn id="5" idx="0"/>
          </p:cNvCxnSpPr>
          <p:nvPr/>
        </p:nvCxnSpPr>
        <p:spPr>
          <a:xfrm>
            <a:off x="8156076" y="1665029"/>
            <a:ext cx="0" cy="633044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7" idx="0"/>
          </p:cNvCxnSpPr>
          <p:nvPr/>
        </p:nvCxnSpPr>
        <p:spPr>
          <a:xfrm>
            <a:off x="8333160" y="1665029"/>
            <a:ext cx="411136" cy="512464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433846" y="1480446"/>
            <a:ext cx="51916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1365" y="791229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4608202" y="741500"/>
            <a:ext cx="25064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[Keith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Bonawitz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 Towards Federated Learning at Scale: System Design.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MLSys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088056" y="3333034"/>
            <a:ext cx="2834722" cy="1504818"/>
            <a:chOff x="6088056" y="3333034"/>
            <a:chExt cx="2834722" cy="150481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3F3DDD9-FF1B-43D1-A4F9-486D8F76E137}"/>
                </a:ext>
              </a:extLst>
            </p:cNvPr>
            <p:cNvSpPr/>
            <p:nvPr/>
          </p:nvSpPr>
          <p:spPr>
            <a:xfrm>
              <a:off x="6237453" y="3762918"/>
              <a:ext cx="495730" cy="3326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889FB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FT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3F3DDD9-FF1B-43D1-A4F9-486D8F76E137}"/>
                </a:ext>
              </a:extLst>
            </p:cNvPr>
            <p:cNvSpPr/>
            <p:nvPr/>
          </p:nvSpPr>
          <p:spPr>
            <a:xfrm>
              <a:off x="6088056" y="3436271"/>
              <a:ext cx="794525" cy="78176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CP 1*</a:t>
              </a:r>
            </a:p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3F3DDD9-FF1B-43D1-A4F9-486D8F76E137}"/>
                </a:ext>
              </a:extLst>
            </p:cNvPr>
            <p:cNvSpPr/>
            <p:nvPr/>
          </p:nvSpPr>
          <p:spPr>
            <a:xfrm>
              <a:off x="6301363" y="3826829"/>
              <a:ext cx="495730" cy="3326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889FB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3F3DDD9-FF1B-43D1-A4F9-486D8F76E137}"/>
                </a:ext>
              </a:extLst>
            </p:cNvPr>
            <p:cNvSpPr/>
            <p:nvPr/>
          </p:nvSpPr>
          <p:spPr>
            <a:xfrm>
              <a:off x="8128253" y="3333034"/>
              <a:ext cx="794525" cy="74233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CP 2</a:t>
              </a:r>
            </a:p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3F3DDD9-FF1B-43D1-A4F9-486D8F76E137}"/>
                </a:ext>
              </a:extLst>
            </p:cNvPr>
            <p:cNvSpPr/>
            <p:nvPr/>
          </p:nvSpPr>
          <p:spPr>
            <a:xfrm>
              <a:off x="8282566" y="3664599"/>
              <a:ext cx="495730" cy="33268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X1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3F3DDD9-FF1B-43D1-A4F9-486D8F76E137}"/>
                </a:ext>
              </a:extLst>
            </p:cNvPr>
            <p:cNvSpPr/>
            <p:nvPr/>
          </p:nvSpPr>
          <p:spPr>
            <a:xfrm>
              <a:off x="7199101" y="4075371"/>
              <a:ext cx="794525" cy="76248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CP 3</a:t>
              </a:r>
            </a:p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3F3DDD9-FF1B-43D1-A4F9-486D8F76E137}"/>
                </a:ext>
              </a:extLst>
            </p:cNvPr>
            <p:cNvSpPr/>
            <p:nvPr/>
          </p:nvSpPr>
          <p:spPr>
            <a:xfrm>
              <a:off x="7353414" y="4426601"/>
              <a:ext cx="495730" cy="33268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X2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434DDA1-2353-412C-8D69-82FE99A48981}"/>
                </a:ext>
              </a:extLst>
            </p:cNvPr>
            <p:cNvCxnSpPr>
              <a:cxnSpLocks/>
              <a:stCxn id="21" idx="3"/>
              <a:endCxn id="23" idx="1"/>
            </p:cNvCxnSpPr>
            <p:nvPr/>
          </p:nvCxnSpPr>
          <p:spPr>
            <a:xfrm flipV="1">
              <a:off x="6797093" y="3830941"/>
              <a:ext cx="1485473" cy="16223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434DDA1-2353-412C-8D69-82FE99A48981}"/>
                </a:ext>
              </a:extLst>
            </p:cNvPr>
            <p:cNvCxnSpPr>
              <a:cxnSpLocks/>
              <a:stCxn id="21" idx="3"/>
              <a:endCxn id="25" idx="1"/>
            </p:cNvCxnSpPr>
            <p:nvPr/>
          </p:nvCxnSpPr>
          <p:spPr>
            <a:xfrm>
              <a:off x="6797093" y="3993171"/>
              <a:ext cx="556321" cy="599772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473" y="5121617"/>
            <a:ext cx="1163305" cy="23950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05" b="-7603"/>
          <a:stretch/>
        </p:blipFill>
        <p:spPr>
          <a:xfrm>
            <a:off x="8079613" y="5554086"/>
            <a:ext cx="877987" cy="3791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280" y="6109814"/>
            <a:ext cx="823009" cy="460199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>
            <a:off x="7419945" y="5653548"/>
            <a:ext cx="659668" cy="1204452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88" y="6262968"/>
            <a:ext cx="1021080" cy="37584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9825" r="6129" b="12071"/>
          <a:stretch/>
        </p:blipFill>
        <p:spPr>
          <a:xfrm>
            <a:off x="2173735" y="6408740"/>
            <a:ext cx="932035" cy="41947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174454" y="6079600"/>
            <a:ext cx="326820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Gefördert im Programm "IKT der Zukunft" vom Bundesministerium für Verkehr, Innovation, und Technologie (BMVIT</a:t>
            </a:r>
            <a:r>
              <a:rPr lang="de-DE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BMK</a:t>
            </a:r>
            <a:r>
              <a:rPr lang="de-DE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4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1701" y="6117252"/>
            <a:ext cx="1432434" cy="50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4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 and Exam Preparation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Exam DIA WS20/21 v2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(90min for 100/100 </a:t>
            </a:r>
            <a:r>
              <a:rPr lang="en-US" dirty="0" smtClean="0"/>
              <a:t>points)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>
                <a:hlinkClick r:id="rId2"/>
              </a:rPr>
              <a:t>https://</a:t>
            </a:r>
            <a:r>
              <a:rPr lang="en-US" sz="2200" dirty="0" smtClean="0">
                <a:hlinkClick r:id="rId2"/>
              </a:rPr>
              <a:t>mboehm7.github.io/teaching/ws2021_dia/ExamDIA_v1.pdf</a:t>
            </a:r>
            <a:r>
              <a:rPr lang="en-US" sz="2200" dirty="0" smtClean="0"/>
              <a:t> </a:t>
            </a:r>
          </a:p>
          <a:p>
            <a:r>
              <a:rPr lang="en-US" sz="2200" dirty="0">
                <a:hlinkClick r:id="rId3"/>
              </a:rPr>
              <a:t>https://</a:t>
            </a:r>
            <a:r>
              <a:rPr lang="en-US" sz="2200" dirty="0" smtClean="0">
                <a:hlinkClick r:id="rId3"/>
              </a:rPr>
              <a:t>mboehm7.github.io/teaching/ws2021_dia/ExamDIA_v2.pdf</a:t>
            </a:r>
            <a:r>
              <a:rPr lang="en-US" sz="2200" dirty="0" smtClean="0"/>
              <a:t>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0549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1: Entity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)</a:t>
            </a:r>
            <a:r>
              <a:rPr lang="en-US" dirty="0" smtClean="0"/>
              <a:t> Explain </a:t>
            </a:r>
            <a:r>
              <a:rPr lang="en-US" dirty="0"/>
              <a:t>the phases of a typical </a:t>
            </a:r>
            <a:r>
              <a:rPr lang="en-US" dirty="0">
                <a:solidFill>
                  <a:schemeClr val="accent1"/>
                </a:solidFill>
              </a:rPr>
              <a:t>e</a:t>
            </a:r>
            <a:r>
              <a:rPr lang="en-US" dirty="0" smtClean="0">
                <a:solidFill>
                  <a:schemeClr val="accent1"/>
                </a:solidFill>
              </a:rPr>
              <a:t>ntity </a:t>
            </a:r>
            <a:r>
              <a:rPr lang="en-US" dirty="0">
                <a:solidFill>
                  <a:schemeClr val="accent1"/>
                </a:solidFill>
              </a:rPr>
              <a:t>r</a:t>
            </a:r>
            <a:r>
              <a:rPr lang="en-US" dirty="0" smtClean="0">
                <a:solidFill>
                  <a:schemeClr val="accent1"/>
                </a:solidFill>
              </a:rPr>
              <a:t>esolution </a:t>
            </a:r>
            <a:r>
              <a:rPr lang="en-US" dirty="0">
                <a:solidFill>
                  <a:schemeClr val="accent1"/>
                </a:solidFill>
              </a:rPr>
              <a:t>p</a:t>
            </a:r>
            <a:r>
              <a:rPr lang="en-US" dirty="0" smtClean="0">
                <a:solidFill>
                  <a:schemeClr val="accent1"/>
                </a:solidFill>
              </a:rPr>
              <a:t>ipeline</a:t>
            </a:r>
            <a:r>
              <a:rPr lang="en-US" dirty="0" smtClean="0"/>
              <a:t> and discuss example techniques for the individual </a:t>
            </a:r>
            <a:r>
              <a:rPr lang="en-US" dirty="0"/>
              <a:t>phases. </a:t>
            </a:r>
            <a:r>
              <a:rPr lang="en-US" b="0" dirty="0" smtClean="0"/>
              <a:t>[</a:t>
            </a:r>
            <a:r>
              <a:rPr lang="en-US" b="0" dirty="0" smtClean="0"/>
              <a:t>16</a:t>
            </a:r>
            <a:r>
              <a:rPr lang="en-US" b="0" dirty="0" smtClean="0"/>
              <a:t>/100 </a:t>
            </a:r>
            <a:r>
              <a:rPr lang="en-US" b="0" dirty="0"/>
              <a:t>points]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Q&amp;A and Exam Preparation</a:t>
            </a:r>
          </a:p>
        </p:txBody>
      </p:sp>
      <p:sp>
        <p:nvSpPr>
          <p:cNvPr id="5" name="Chevron 4"/>
          <p:cNvSpPr/>
          <p:nvPr/>
        </p:nvSpPr>
        <p:spPr>
          <a:xfrm>
            <a:off x="819048" y="2355632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 Data</a:t>
            </a:r>
          </a:p>
        </p:txBody>
      </p:sp>
      <p:sp>
        <p:nvSpPr>
          <p:cNvPr id="6" name="Chevron 5"/>
          <p:cNvSpPr/>
          <p:nvPr/>
        </p:nvSpPr>
        <p:spPr>
          <a:xfrm>
            <a:off x="2962146" y="2355632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Blocking/Sorting</a:t>
            </a:r>
          </a:p>
        </p:txBody>
      </p:sp>
      <p:sp>
        <p:nvSpPr>
          <p:cNvPr id="7" name="Chevron 6"/>
          <p:cNvSpPr/>
          <p:nvPr/>
        </p:nvSpPr>
        <p:spPr>
          <a:xfrm>
            <a:off x="5085580" y="2359976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Matching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12939" y="2539563"/>
            <a:ext cx="473947" cy="616875"/>
            <a:chOff x="180871" y="5004080"/>
            <a:chExt cx="473947" cy="616875"/>
          </a:xfrm>
        </p:grpSpPr>
        <p:sp>
          <p:nvSpPr>
            <p:cNvPr id="10" name="Folded Corner 9"/>
            <p:cNvSpPr/>
            <p:nvPr/>
          </p:nvSpPr>
          <p:spPr>
            <a:xfrm>
              <a:off x="180871" y="5004080"/>
              <a:ext cx="401934" cy="554909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olded Corner 10"/>
            <p:cNvSpPr/>
            <p:nvPr/>
          </p:nvSpPr>
          <p:spPr>
            <a:xfrm>
              <a:off x="252884" y="5066046"/>
              <a:ext cx="401934" cy="554909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Chevron 11"/>
          <p:cNvSpPr/>
          <p:nvPr/>
        </p:nvSpPr>
        <p:spPr>
          <a:xfrm>
            <a:off x="7218845" y="2355632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Clustering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824576" y="3955162"/>
            <a:ext cx="1278495" cy="1141228"/>
            <a:chOff x="824576" y="4285906"/>
            <a:chExt cx="1278495" cy="1141228"/>
          </a:xfrm>
        </p:grpSpPr>
        <p:sp>
          <p:nvSpPr>
            <p:cNvPr id="17" name="Rechteck 29"/>
            <p:cNvSpPr/>
            <p:nvPr/>
          </p:nvSpPr>
          <p:spPr>
            <a:xfrm>
              <a:off x="824576" y="4291780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  <p:sp>
          <p:nvSpPr>
            <p:cNvPr id="18" name="Rechteck 29"/>
            <p:cNvSpPr/>
            <p:nvPr/>
          </p:nvSpPr>
          <p:spPr>
            <a:xfrm>
              <a:off x="824576" y="469490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A2</a:t>
              </a:r>
            </a:p>
          </p:txBody>
        </p:sp>
        <p:sp>
          <p:nvSpPr>
            <p:cNvPr id="19" name="Rechteck 29"/>
            <p:cNvSpPr/>
            <p:nvPr/>
          </p:nvSpPr>
          <p:spPr>
            <a:xfrm>
              <a:off x="1271945" y="4286082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C1</a:t>
              </a:r>
            </a:p>
          </p:txBody>
        </p:sp>
        <p:sp>
          <p:nvSpPr>
            <p:cNvPr id="20" name="Rechteck 29"/>
            <p:cNvSpPr/>
            <p:nvPr/>
          </p:nvSpPr>
          <p:spPr>
            <a:xfrm>
              <a:off x="1719314" y="4285906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D1</a:t>
              </a:r>
            </a:p>
          </p:txBody>
        </p:sp>
        <p:sp>
          <p:nvSpPr>
            <p:cNvPr id="21" name="Rechteck 29"/>
            <p:cNvSpPr/>
            <p:nvPr/>
          </p:nvSpPr>
          <p:spPr>
            <a:xfrm>
              <a:off x="1273945" y="469490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B1</a:t>
              </a:r>
            </a:p>
          </p:txBody>
        </p:sp>
        <p:sp>
          <p:nvSpPr>
            <p:cNvPr id="22" name="Rechteck 29"/>
            <p:cNvSpPr/>
            <p:nvPr/>
          </p:nvSpPr>
          <p:spPr>
            <a:xfrm>
              <a:off x="1719314" y="469490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23" name="Rechteck 29"/>
            <p:cNvSpPr/>
            <p:nvPr/>
          </p:nvSpPr>
          <p:spPr>
            <a:xfrm>
              <a:off x="825980" y="5093108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C2</a:t>
              </a:r>
            </a:p>
          </p:txBody>
        </p:sp>
        <p:sp>
          <p:nvSpPr>
            <p:cNvPr id="24" name="Rechteck 29"/>
            <p:cNvSpPr/>
            <p:nvPr/>
          </p:nvSpPr>
          <p:spPr>
            <a:xfrm>
              <a:off x="1273945" y="5096976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B3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871019" y="3732920"/>
            <a:ext cx="1868822" cy="2170440"/>
            <a:chOff x="2871019" y="4063664"/>
            <a:chExt cx="1868822" cy="2170440"/>
          </a:xfrm>
        </p:grpSpPr>
        <p:sp>
          <p:nvSpPr>
            <p:cNvPr id="26" name="Rechteck 29"/>
            <p:cNvSpPr/>
            <p:nvPr/>
          </p:nvSpPr>
          <p:spPr>
            <a:xfrm>
              <a:off x="3107067" y="429178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  <p:sp>
          <p:nvSpPr>
            <p:cNvPr id="27" name="Rechteck 29"/>
            <p:cNvSpPr/>
            <p:nvPr/>
          </p:nvSpPr>
          <p:spPr>
            <a:xfrm>
              <a:off x="3583053" y="4086276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A2</a:t>
              </a:r>
            </a:p>
          </p:txBody>
        </p:sp>
        <p:sp>
          <p:nvSpPr>
            <p:cNvPr id="28" name="Rechteck 29"/>
            <p:cNvSpPr/>
            <p:nvPr/>
          </p:nvSpPr>
          <p:spPr>
            <a:xfrm>
              <a:off x="3646440" y="4792446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C1</a:t>
              </a:r>
            </a:p>
          </p:txBody>
        </p:sp>
        <p:sp>
          <p:nvSpPr>
            <p:cNvPr id="29" name="Rechteck 29"/>
            <p:cNvSpPr/>
            <p:nvPr/>
          </p:nvSpPr>
          <p:spPr>
            <a:xfrm>
              <a:off x="4065790" y="5046017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D1</a:t>
              </a:r>
            </a:p>
          </p:txBody>
        </p:sp>
        <p:sp>
          <p:nvSpPr>
            <p:cNvPr id="30" name="Rechteck 29"/>
            <p:cNvSpPr/>
            <p:nvPr/>
          </p:nvSpPr>
          <p:spPr>
            <a:xfrm>
              <a:off x="3086746" y="5620935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B1</a:t>
              </a:r>
            </a:p>
          </p:txBody>
        </p:sp>
        <p:sp>
          <p:nvSpPr>
            <p:cNvPr id="31" name="Rechteck 29"/>
            <p:cNvSpPr/>
            <p:nvPr/>
          </p:nvSpPr>
          <p:spPr>
            <a:xfrm>
              <a:off x="4085454" y="5660263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32" name="Rechteck 29"/>
            <p:cNvSpPr/>
            <p:nvPr/>
          </p:nvSpPr>
          <p:spPr>
            <a:xfrm>
              <a:off x="4136691" y="464703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C2</a:t>
              </a:r>
            </a:p>
          </p:txBody>
        </p:sp>
        <p:sp>
          <p:nvSpPr>
            <p:cNvPr id="33" name="Rechteck 29"/>
            <p:cNvSpPr/>
            <p:nvPr/>
          </p:nvSpPr>
          <p:spPr>
            <a:xfrm>
              <a:off x="3593184" y="5839314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B3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2871019" y="5453785"/>
              <a:ext cx="1777248" cy="780319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574027" y="4523541"/>
              <a:ext cx="1165814" cy="928897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rot="20338249">
              <a:off x="2872354" y="4063664"/>
              <a:ext cx="1335312" cy="564822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185936" y="3760446"/>
            <a:ext cx="1453366" cy="2083196"/>
            <a:chOff x="5185936" y="4091190"/>
            <a:chExt cx="1453366" cy="2083196"/>
          </a:xfrm>
        </p:grpSpPr>
        <p:sp>
          <p:nvSpPr>
            <p:cNvPr id="38" name="Rechteck 29"/>
            <p:cNvSpPr/>
            <p:nvPr/>
          </p:nvSpPr>
          <p:spPr>
            <a:xfrm>
              <a:off x="5206257" y="4296695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  <p:sp>
          <p:nvSpPr>
            <p:cNvPr id="39" name="Rechteck 29"/>
            <p:cNvSpPr/>
            <p:nvPr/>
          </p:nvSpPr>
          <p:spPr>
            <a:xfrm>
              <a:off x="5731403" y="4091190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A2</a:t>
              </a:r>
            </a:p>
          </p:txBody>
        </p:sp>
        <p:sp>
          <p:nvSpPr>
            <p:cNvPr id="40" name="Rechteck 29"/>
            <p:cNvSpPr/>
            <p:nvPr/>
          </p:nvSpPr>
          <p:spPr>
            <a:xfrm>
              <a:off x="5686635" y="4767863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C1</a:t>
              </a:r>
            </a:p>
          </p:txBody>
        </p:sp>
        <p:sp>
          <p:nvSpPr>
            <p:cNvPr id="41" name="Rechteck 29"/>
            <p:cNvSpPr/>
            <p:nvPr/>
          </p:nvSpPr>
          <p:spPr>
            <a:xfrm>
              <a:off x="6164980" y="505093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D1</a:t>
              </a:r>
            </a:p>
          </p:txBody>
        </p:sp>
        <p:sp>
          <p:nvSpPr>
            <p:cNvPr id="42" name="Rechteck 29"/>
            <p:cNvSpPr/>
            <p:nvPr/>
          </p:nvSpPr>
          <p:spPr>
            <a:xfrm>
              <a:off x="5185936" y="5625849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B1</a:t>
              </a:r>
            </a:p>
          </p:txBody>
        </p:sp>
        <p:sp>
          <p:nvSpPr>
            <p:cNvPr id="43" name="Rechteck 29"/>
            <p:cNvSpPr/>
            <p:nvPr/>
          </p:nvSpPr>
          <p:spPr>
            <a:xfrm>
              <a:off x="6184644" y="5665177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44" name="Rechteck 29"/>
            <p:cNvSpPr/>
            <p:nvPr/>
          </p:nvSpPr>
          <p:spPr>
            <a:xfrm>
              <a:off x="6255545" y="4651945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C2</a:t>
              </a:r>
            </a:p>
          </p:txBody>
        </p:sp>
        <p:sp>
          <p:nvSpPr>
            <p:cNvPr id="45" name="Rechteck 29"/>
            <p:cNvSpPr/>
            <p:nvPr/>
          </p:nvSpPr>
          <p:spPr>
            <a:xfrm>
              <a:off x="5692374" y="5844228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B3</a:t>
              </a:r>
            </a:p>
          </p:txBody>
        </p:sp>
        <p:cxnSp>
          <p:nvCxnSpPr>
            <p:cNvPr id="46" name="Straight Connector 45"/>
            <p:cNvCxnSpPr>
              <a:stCxn id="38" idx="3"/>
              <a:endCxn id="39" idx="1"/>
            </p:cNvCxnSpPr>
            <p:nvPr/>
          </p:nvCxnSpPr>
          <p:spPr>
            <a:xfrm flipV="1">
              <a:off x="5590014" y="4256269"/>
              <a:ext cx="141389" cy="205505"/>
            </a:xfrm>
            <a:prstGeom prst="line">
              <a:avLst/>
            </a:prstGeom>
            <a:ln w="381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40" idx="3"/>
              <a:endCxn id="44" idx="1"/>
            </p:cNvCxnSpPr>
            <p:nvPr/>
          </p:nvCxnSpPr>
          <p:spPr>
            <a:xfrm flipV="1">
              <a:off x="6070392" y="4817024"/>
              <a:ext cx="185153" cy="115918"/>
            </a:xfrm>
            <a:prstGeom prst="line">
              <a:avLst/>
            </a:prstGeom>
            <a:ln w="381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3" idx="1"/>
              <a:endCxn id="45" idx="3"/>
            </p:cNvCxnSpPr>
            <p:nvPr/>
          </p:nvCxnSpPr>
          <p:spPr>
            <a:xfrm flipH="1">
              <a:off x="6076131" y="5830256"/>
              <a:ext cx="108513" cy="179051"/>
            </a:xfrm>
            <a:prstGeom prst="line">
              <a:avLst/>
            </a:prstGeom>
            <a:ln w="381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2" idx="3"/>
              <a:endCxn id="45" idx="1"/>
            </p:cNvCxnSpPr>
            <p:nvPr/>
          </p:nvCxnSpPr>
          <p:spPr>
            <a:xfrm>
              <a:off x="5569693" y="5790928"/>
              <a:ext cx="122681" cy="218379"/>
            </a:xfrm>
            <a:prstGeom prst="line">
              <a:avLst/>
            </a:prstGeom>
            <a:ln w="381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7553245" y="3741396"/>
            <a:ext cx="1431384" cy="2046984"/>
            <a:chOff x="7553245" y="4072140"/>
            <a:chExt cx="1431384" cy="2046984"/>
          </a:xfrm>
        </p:grpSpPr>
        <p:grpSp>
          <p:nvGrpSpPr>
            <p:cNvPr id="51" name="Group 50"/>
            <p:cNvGrpSpPr/>
            <p:nvPr/>
          </p:nvGrpSpPr>
          <p:grpSpPr>
            <a:xfrm>
              <a:off x="7553245" y="4086276"/>
              <a:ext cx="383760" cy="2029896"/>
              <a:chOff x="7896145" y="4086276"/>
              <a:chExt cx="383760" cy="2029896"/>
            </a:xfrm>
          </p:grpSpPr>
          <p:sp>
            <p:nvSpPr>
              <p:cNvPr id="56" name="Rechteck 29"/>
              <p:cNvSpPr/>
              <p:nvPr/>
            </p:nvSpPr>
            <p:spPr>
              <a:xfrm>
                <a:off x="7896145" y="4086276"/>
                <a:ext cx="383757" cy="330158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57" name="Rechteck 29"/>
              <p:cNvSpPr/>
              <p:nvPr/>
            </p:nvSpPr>
            <p:spPr>
              <a:xfrm>
                <a:off x="7896146" y="4664627"/>
                <a:ext cx="383757" cy="330158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58" name="Rechteck 29"/>
              <p:cNvSpPr/>
              <p:nvPr/>
            </p:nvSpPr>
            <p:spPr>
              <a:xfrm>
                <a:off x="7896147" y="5093104"/>
                <a:ext cx="383757" cy="330158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</a:p>
            </p:txBody>
          </p:sp>
          <p:sp>
            <p:nvSpPr>
              <p:cNvPr id="59" name="Rechteck 29"/>
              <p:cNvSpPr/>
              <p:nvPr/>
            </p:nvSpPr>
            <p:spPr>
              <a:xfrm>
                <a:off x="7896148" y="5786014"/>
                <a:ext cx="383757" cy="330158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7994155" y="4072140"/>
              <a:ext cx="980949" cy="37058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r1, r4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003680" y="4643640"/>
              <a:ext cx="980949" cy="37058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r2, r7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003680" y="5062740"/>
              <a:ext cx="980949" cy="37058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r3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003680" y="5748540"/>
              <a:ext cx="980949" cy="37058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r5, r6, r8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054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1: Entity </a:t>
            </a:r>
            <a:r>
              <a:rPr lang="en-US" dirty="0" smtClean="0"/>
              <a:t>Resolution,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) Assume two </a:t>
            </a:r>
            <a:r>
              <a:rPr lang="en-US" dirty="0"/>
              <a:t>publication datasets A and B that need deduplication. Explain the following two categories of </a:t>
            </a:r>
            <a:r>
              <a:rPr lang="en-US" dirty="0">
                <a:solidFill>
                  <a:schemeClr val="accent1"/>
                </a:solidFill>
              </a:rPr>
              <a:t>schema matching </a:t>
            </a:r>
            <a:r>
              <a:rPr lang="en-US" dirty="0" smtClean="0"/>
              <a:t>techniques. </a:t>
            </a:r>
            <a:r>
              <a:rPr lang="en-US" b="0" dirty="0" smtClean="0"/>
              <a:t>[4/100 points]</a:t>
            </a:r>
            <a:endParaRPr lang="en-US" b="0" dirty="0"/>
          </a:p>
          <a:p>
            <a:pPr lvl="1"/>
            <a:endParaRPr lang="en-US" dirty="0" smtClean="0"/>
          </a:p>
          <a:p>
            <a:r>
              <a:rPr lang="en-US" dirty="0" smtClean="0"/>
              <a:t>Schema-based </a:t>
            </a:r>
            <a:r>
              <a:rPr lang="en-US" dirty="0"/>
              <a:t>Matching:</a:t>
            </a:r>
          </a:p>
          <a:p>
            <a:pPr lvl="1"/>
            <a:r>
              <a:rPr lang="en-US" dirty="0" smtClean="0"/>
              <a:t>Find similarities among (groups of) attributes of S1 and S2</a:t>
            </a:r>
            <a:endParaRPr lang="en-US" dirty="0"/>
          </a:p>
          <a:p>
            <a:pPr lvl="1"/>
            <a:r>
              <a:rPr lang="en-US" b="1" dirty="0" smtClean="0"/>
              <a:t>Examples:</a:t>
            </a:r>
            <a:r>
              <a:rPr lang="en-US" dirty="0" smtClean="0"/>
              <a:t> match paper title and author attributes </a:t>
            </a:r>
            <a:br>
              <a:rPr lang="en-US" dirty="0" smtClean="0"/>
            </a:br>
            <a:r>
              <a:rPr lang="en-US" dirty="0" smtClean="0"/>
              <a:t>based on attribute similarity</a:t>
            </a:r>
          </a:p>
          <a:p>
            <a:pPr lvl="1"/>
            <a:endParaRPr lang="en-US" dirty="0"/>
          </a:p>
          <a:p>
            <a:r>
              <a:rPr lang="en-US" dirty="0" smtClean="0"/>
              <a:t>Instance-based </a:t>
            </a:r>
            <a:r>
              <a:rPr lang="en-US" dirty="0"/>
              <a:t>Matching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Find similarities among (groups of) attributes of S1 and S2,</a:t>
            </a:r>
            <a:br>
              <a:rPr lang="en-US" dirty="0" smtClean="0"/>
            </a:br>
            <a:r>
              <a:rPr lang="en-US" dirty="0" smtClean="0"/>
              <a:t>with the help of instance data in S1 and S2</a:t>
            </a:r>
          </a:p>
          <a:p>
            <a:pPr lvl="1"/>
            <a:r>
              <a:rPr lang="en-US" b="1" dirty="0" smtClean="0"/>
              <a:t>Examples: </a:t>
            </a:r>
            <a:r>
              <a:rPr lang="en-US" dirty="0" smtClean="0"/>
              <a:t>match paper titles and author attributes </a:t>
            </a:r>
            <a:br>
              <a:rPr lang="en-US" dirty="0" smtClean="0"/>
            </a:br>
            <a:r>
              <a:rPr lang="en-US" dirty="0" smtClean="0"/>
              <a:t>based on term frequencies, string similarity of example papers</a:t>
            </a:r>
            <a:br>
              <a:rPr lang="en-US" dirty="0" smtClean="0"/>
            </a:br>
            <a:r>
              <a:rPr lang="en-US" dirty="0" smtClean="0"/>
              <a:t>(e.g., after capitalization of words, splitting of author lists)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Q&amp;A and Exam Preparation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31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2: Data Warehousing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a) Describe </a:t>
            </a:r>
            <a:r>
              <a:rPr lang="en-US" dirty="0"/>
              <a:t>the overall system architecture of a </a:t>
            </a:r>
            <a:r>
              <a:rPr lang="en-US" dirty="0" smtClean="0">
                <a:solidFill>
                  <a:schemeClr val="accent1"/>
                </a:solidFill>
              </a:rPr>
              <a:t>data warehouse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name </a:t>
            </a:r>
            <a:r>
              <a:rPr lang="en-US" dirty="0"/>
              <a:t>its components, and briefly describe </a:t>
            </a:r>
            <a:r>
              <a:rPr lang="en-US" dirty="0" smtClean="0"/>
              <a:t>their purpose. </a:t>
            </a:r>
            <a:r>
              <a:rPr lang="en-US" b="0" dirty="0" smtClean="0"/>
              <a:t>[5/100 points]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Q&amp;A and Exam Preparation</a:t>
            </a:r>
          </a:p>
          <a:p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1424941" y="5412533"/>
            <a:ext cx="1055077" cy="753626"/>
          </a:xfrm>
          <a:prstGeom prst="can">
            <a:avLst>
              <a:gd name="adj" fmla="val 19666"/>
            </a:avLst>
          </a:prstGeom>
          <a:solidFill>
            <a:srgbClr val="7889FB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aseline="-25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an 5"/>
          <p:cNvSpPr/>
          <p:nvPr/>
        </p:nvSpPr>
        <p:spPr>
          <a:xfrm>
            <a:off x="2626036" y="3576496"/>
            <a:ext cx="3235253" cy="1252056"/>
          </a:xfrm>
          <a:prstGeom prst="can">
            <a:avLst>
              <a:gd name="adj" fmla="val 1777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Warehouse</a:t>
            </a:r>
          </a:p>
          <a:p>
            <a:pPr algn="ctr">
              <a:lnSpc>
                <a:spcPts val="1800"/>
              </a:lnSpc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(consolidated raw data, aggregates, metadata)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an 6"/>
          <p:cNvSpPr/>
          <p:nvPr/>
        </p:nvSpPr>
        <p:spPr>
          <a:xfrm>
            <a:off x="4721120" y="5412533"/>
            <a:ext cx="1055077" cy="753626"/>
          </a:xfrm>
          <a:prstGeom prst="can">
            <a:avLst>
              <a:gd name="adj" fmla="val 19666"/>
            </a:avLst>
          </a:prstGeom>
          <a:solidFill>
            <a:srgbClr val="7889FB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aseline="-25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6298871" y="5352244"/>
            <a:ext cx="539855" cy="612949"/>
          </a:xfrm>
          <a:prstGeom prst="foldedCorner">
            <a:avLst/>
          </a:prstGeom>
          <a:solidFill>
            <a:srgbClr val="7889FB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lded Corner 8"/>
          <p:cNvSpPr/>
          <p:nvPr/>
        </p:nvSpPr>
        <p:spPr>
          <a:xfrm>
            <a:off x="6380933" y="5414210"/>
            <a:ext cx="539855" cy="612949"/>
          </a:xfrm>
          <a:prstGeom prst="foldedCorner">
            <a:avLst/>
          </a:prstGeom>
          <a:solidFill>
            <a:srgbClr val="7889FB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lded Corner 9"/>
          <p:cNvSpPr/>
          <p:nvPr/>
        </p:nvSpPr>
        <p:spPr>
          <a:xfrm>
            <a:off x="6473044" y="5516366"/>
            <a:ext cx="539855" cy="612949"/>
          </a:xfrm>
          <a:prstGeom prst="foldedCorner">
            <a:avLst/>
          </a:prstGeom>
          <a:solidFill>
            <a:srgbClr val="7889FB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2" cstate="print"/>
          <a:srcRect l="11043" t="8592" r="12077" b="4900"/>
          <a:stretch>
            <a:fillRect/>
          </a:stretch>
        </p:blipFill>
        <p:spPr bwMode="auto">
          <a:xfrm>
            <a:off x="3070042" y="5381615"/>
            <a:ext cx="891631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68"/>
          <p:cNvSpPr/>
          <p:nvPr/>
        </p:nvSpPr>
        <p:spPr>
          <a:xfrm>
            <a:off x="3173981" y="5844081"/>
            <a:ext cx="659375" cy="373223"/>
          </a:xfrm>
          <a:prstGeom prst="rect">
            <a:avLst/>
          </a:prstGeom>
          <a:solidFill>
            <a:srgbClr val="7889FB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de-DE" sz="1800" baseline="-25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de-DE" sz="1800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Arrow Connector 12"/>
          <p:cNvCxnSpPr>
            <a:stCxn id="5" idx="1"/>
            <a:endCxn id="27" idx="1"/>
          </p:cNvCxnSpPr>
          <p:nvPr/>
        </p:nvCxnSpPr>
        <p:spPr>
          <a:xfrm flipV="1">
            <a:off x="1952480" y="4884622"/>
            <a:ext cx="1509923" cy="52791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0"/>
          </p:cNvCxnSpPr>
          <p:nvPr/>
        </p:nvCxnSpPr>
        <p:spPr>
          <a:xfrm flipV="1">
            <a:off x="3515858" y="5096057"/>
            <a:ext cx="469219" cy="28555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1"/>
          </p:cNvCxnSpPr>
          <p:nvPr/>
        </p:nvCxnSpPr>
        <p:spPr>
          <a:xfrm flipH="1" flipV="1">
            <a:off x="4627774" y="5110753"/>
            <a:ext cx="620885" cy="30178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0"/>
            <a:endCxn id="27" idx="3"/>
          </p:cNvCxnSpPr>
          <p:nvPr/>
        </p:nvCxnSpPr>
        <p:spPr>
          <a:xfrm flipH="1" flipV="1">
            <a:off x="5024922" y="4884622"/>
            <a:ext cx="1543877" cy="46762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6082" y="4464422"/>
            <a:ext cx="267720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Async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replication, 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and ETL vs ELT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27639" y="3821467"/>
            <a:ext cx="208262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Materialized, non-volatile integration</a:t>
            </a:r>
          </a:p>
        </p:txBody>
      </p:sp>
      <p:sp>
        <p:nvSpPr>
          <p:cNvPr id="19" name="Can 18"/>
          <p:cNvSpPr/>
          <p:nvPr/>
        </p:nvSpPr>
        <p:spPr>
          <a:xfrm>
            <a:off x="2153662" y="2240583"/>
            <a:ext cx="944747" cy="888643"/>
          </a:xfrm>
          <a:prstGeom prst="can">
            <a:avLst>
              <a:gd name="adj" fmla="val 1777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Mart 1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an 19"/>
          <p:cNvSpPr/>
          <p:nvPr/>
        </p:nvSpPr>
        <p:spPr>
          <a:xfrm>
            <a:off x="3767578" y="2240583"/>
            <a:ext cx="944747" cy="888643"/>
          </a:xfrm>
          <a:prstGeom prst="can">
            <a:avLst>
              <a:gd name="adj" fmla="val 1777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Mart 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an 20"/>
          <p:cNvSpPr/>
          <p:nvPr/>
        </p:nvSpPr>
        <p:spPr>
          <a:xfrm>
            <a:off x="5381494" y="2243261"/>
            <a:ext cx="944747" cy="888643"/>
          </a:xfrm>
          <a:prstGeom prst="can">
            <a:avLst>
              <a:gd name="adj" fmla="val 1777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Mart 3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Straight Arrow Connector 21"/>
          <p:cNvCxnSpPr>
            <a:stCxn id="6" idx="1"/>
            <a:endCxn id="19" idx="3"/>
          </p:cNvCxnSpPr>
          <p:nvPr/>
        </p:nvCxnSpPr>
        <p:spPr>
          <a:xfrm flipH="1" flipV="1">
            <a:off x="2626036" y="3129226"/>
            <a:ext cx="1617627" cy="44727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1"/>
            <a:endCxn id="20" idx="3"/>
          </p:cNvCxnSpPr>
          <p:nvPr/>
        </p:nvCxnSpPr>
        <p:spPr>
          <a:xfrm flipH="1" flipV="1">
            <a:off x="4239952" y="3129226"/>
            <a:ext cx="3711" cy="44727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1"/>
            <a:endCxn id="21" idx="3"/>
          </p:cNvCxnSpPr>
          <p:nvPr/>
        </p:nvCxnSpPr>
        <p:spPr>
          <a:xfrm flipV="1">
            <a:off x="4243663" y="3131904"/>
            <a:ext cx="1610205" cy="44459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192330" y="5273529"/>
            <a:ext cx="1459092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Operational source 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systems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20286" y="2175396"/>
            <a:ext cx="2154059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Analysis-centric independent subsets 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(e.g., geo, org, functional)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462403" y="4673186"/>
            <a:ext cx="1562519" cy="422871"/>
          </a:xfrm>
          <a:prstGeom prst="roundRect">
            <a:avLst/>
          </a:prstGeom>
          <a:solidFill>
            <a:schemeClr val="accent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Staging Area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0788" y="2170173"/>
            <a:ext cx="18600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subject-oriented, integrated, </a:t>
            </a:r>
            <a:r>
              <a:rPr lang="en-U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time-varying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non-volatile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collection of data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48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7" grpId="0"/>
      <p:bldP spid="18" grpId="0"/>
      <p:bldP spid="19" grpId="0" animBg="1"/>
      <p:bldP spid="20" grpId="0" animBg="1"/>
      <p:bldP spid="21" grpId="0" animBg="1"/>
      <p:bldP spid="25" grpId="0"/>
      <p:bldP spid="26" grpId="0"/>
      <p:bldP spid="27" grpId="0" animBg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Landscape of ML Systems</a:t>
            </a:r>
          </a:p>
          <a:p>
            <a:r>
              <a:rPr lang="en-US" dirty="0"/>
              <a:t>Distributed Linear Algebra</a:t>
            </a:r>
          </a:p>
          <a:p>
            <a:r>
              <a:rPr lang="en-US" dirty="0"/>
              <a:t>Distributed Parameter Servers</a:t>
            </a:r>
          </a:p>
          <a:p>
            <a:r>
              <a:rPr lang="en-US" dirty="0"/>
              <a:t>Q&amp;A and Exam </a:t>
            </a:r>
            <a:r>
              <a:rPr lang="en-US" dirty="0" smtClean="0"/>
              <a:t>Preparation (</a:t>
            </a:r>
            <a:r>
              <a:rPr lang="en-US" dirty="0" smtClean="0">
                <a:solidFill>
                  <a:schemeClr val="accent1"/>
                </a:solidFill>
              </a:rPr>
              <a:t>New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80" y="2407141"/>
            <a:ext cx="5125350" cy="1508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2: Data Warehousing,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) Given </a:t>
            </a:r>
            <a:r>
              <a:rPr lang="en-US" dirty="0"/>
              <a:t>below entity relationship (ER) diagram, create the corresponding </a:t>
            </a:r>
            <a:r>
              <a:rPr lang="en-US" dirty="0" smtClean="0">
                <a:solidFill>
                  <a:schemeClr val="accent1"/>
                </a:solidFill>
              </a:rPr>
              <a:t>star </a:t>
            </a:r>
            <a:r>
              <a:rPr lang="en-US" dirty="0">
                <a:solidFill>
                  <a:schemeClr val="accent1"/>
                </a:solidFill>
              </a:rPr>
              <a:t>and snowflake </a:t>
            </a:r>
            <a:r>
              <a:rPr lang="en-US" dirty="0" smtClean="0">
                <a:solidFill>
                  <a:schemeClr val="accent1"/>
                </a:solidFill>
              </a:rPr>
              <a:t>schemas</a:t>
            </a:r>
            <a:r>
              <a:rPr lang="en-US" dirty="0" smtClean="0"/>
              <a:t>. </a:t>
            </a:r>
            <a:r>
              <a:rPr lang="en-US" dirty="0"/>
              <a:t>Data types can be ignored, but indicate primary and foreign key constraints. </a:t>
            </a:r>
            <a:r>
              <a:rPr lang="en-US" b="0" dirty="0"/>
              <a:t>[</a:t>
            </a:r>
            <a:r>
              <a:rPr lang="en-US" b="0" dirty="0" smtClean="0"/>
              <a:t>5+5/100 </a:t>
            </a:r>
            <a:r>
              <a:rPr lang="en-US" b="0" dirty="0"/>
              <a:t>points</a:t>
            </a:r>
            <a:r>
              <a:rPr lang="en-US" b="0" dirty="0" smtClean="0"/>
              <a:t>]</a:t>
            </a:r>
          </a:p>
          <a:p>
            <a:endParaRPr lang="en-US" b="0" dirty="0"/>
          </a:p>
          <a:p>
            <a:endParaRPr lang="en-US" b="0" dirty="0" smtClean="0"/>
          </a:p>
          <a:p>
            <a:endParaRPr lang="en-US" b="0" dirty="0"/>
          </a:p>
          <a:p>
            <a:endParaRPr lang="en-US" b="0" dirty="0" smtClean="0"/>
          </a:p>
          <a:p>
            <a:r>
              <a:rPr lang="en-US" dirty="0" smtClean="0"/>
              <a:t>Star </a:t>
            </a:r>
            <a:br>
              <a:rPr lang="en-US" dirty="0" smtClean="0"/>
            </a:br>
            <a:r>
              <a:rPr lang="en-US" dirty="0" smtClean="0"/>
              <a:t>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Q&amp;A and Exam Preparation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050717"/>
              </p:ext>
            </p:extLst>
          </p:nvPr>
        </p:nvGraphicFramePr>
        <p:xfrm>
          <a:off x="4837236" y="4236598"/>
          <a:ext cx="1209472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472">
                  <a:extLst>
                    <a:ext uri="{9D8B030D-6E8A-4147-A177-3AD203B41FA5}">
                      <a16:colId xmlns:a16="http://schemas.microsoft.com/office/drawing/2014/main" val="3651691438"/>
                    </a:ext>
                  </a:extLst>
                </a:gridCol>
              </a:tblGrid>
              <a:tr h="18558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Ratings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769389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1832901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UID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575090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DID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646519806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Score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74396833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906086"/>
              </p:ext>
            </p:extLst>
          </p:nvPr>
        </p:nvGraphicFramePr>
        <p:xfrm>
          <a:off x="2712071" y="4236598"/>
          <a:ext cx="1209472" cy="121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09472">
                  <a:extLst>
                    <a:ext uri="{9D8B030D-6E8A-4147-A177-3AD203B41FA5}">
                      <a16:colId xmlns:a16="http://schemas.microsoft.com/office/drawing/2014/main" val="3651691438"/>
                    </a:ext>
                  </a:extLst>
                </a:gridCol>
              </a:tblGrid>
              <a:tr h="18558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Movies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769389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575090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646519806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Length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815797705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Genre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169827980"/>
                  </a:ext>
                </a:extLst>
              </a:tr>
            </a:tbl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434DDA1-2353-412C-8D69-82FE99A48981}"/>
              </a:ext>
            </a:extLst>
          </p:cNvPr>
          <p:cNvCxnSpPr>
            <a:cxnSpLocks/>
          </p:cNvCxnSpPr>
          <p:nvPr/>
        </p:nvCxnSpPr>
        <p:spPr>
          <a:xfrm flipH="1">
            <a:off x="3921543" y="4600025"/>
            <a:ext cx="915694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028125"/>
              </p:ext>
            </p:extLst>
          </p:nvPr>
        </p:nvGraphicFramePr>
        <p:xfrm>
          <a:off x="7018181" y="2987952"/>
          <a:ext cx="1209472" cy="121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09472">
                  <a:extLst>
                    <a:ext uri="{9D8B030D-6E8A-4147-A177-3AD203B41FA5}">
                      <a16:colId xmlns:a16="http://schemas.microsoft.com/office/drawing/2014/main" val="3651691438"/>
                    </a:ext>
                  </a:extLst>
                </a:gridCol>
              </a:tblGrid>
              <a:tr h="18558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Users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769389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UID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575090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646519806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815797705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Country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16982798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354751"/>
              </p:ext>
            </p:extLst>
          </p:nvPr>
        </p:nvGraphicFramePr>
        <p:xfrm>
          <a:off x="7018181" y="4943924"/>
          <a:ext cx="1209472" cy="121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09472">
                  <a:extLst>
                    <a:ext uri="{9D8B030D-6E8A-4147-A177-3AD203B41FA5}">
                      <a16:colId xmlns:a16="http://schemas.microsoft.com/office/drawing/2014/main" val="3651691438"/>
                    </a:ext>
                  </a:extLst>
                </a:gridCol>
              </a:tblGrid>
              <a:tr h="18558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769389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DID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575090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Day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646519806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Month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815797705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169827980"/>
                  </a:ext>
                </a:extLst>
              </a:tr>
            </a:tbl>
          </a:graphicData>
        </a:graphic>
      </p:graphicFrame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434DDA1-2353-412C-8D69-82FE99A48981}"/>
              </a:ext>
            </a:extLst>
          </p:cNvPr>
          <p:cNvCxnSpPr>
            <a:cxnSpLocks/>
          </p:cNvCxnSpPr>
          <p:nvPr/>
        </p:nvCxnSpPr>
        <p:spPr>
          <a:xfrm flipV="1">
            <a:off x="6046708" y="3356043"/>
            <a:ext cx="971473" cy="147602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434DDA1-2353-412C-8D69-82FE99A48981}"/>
              </a:ext>
            </a:extLst>
          </p:cNvPr>
          <p:cNvCxnSpPr>
            <a:cxnSpLocks/>
          </p:cNvCxnSpPr>
          <p:nvPr/>
        </p:nvCxnSpPr>
        <p:spPr>
          <a:xfrm>
            <a:off x="6046708" y="5097294"/>
            <a:ext cx="971473" cy="21400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58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80" y="1366281"/>
            <a:ext cx="5125350" cy="1508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2: Data Warehousing,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Snowflake </a:t>
            </a:r>
            <a:br>
              <a:rPr lang="en-US" dirty="0" smtClean="0"/>
            </a:br>
            <a:r>
              <a:rPr lang="en-US" dirty="0" smtClean="0"/>
              <a:t>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Q&amp;A and Exam Preparation</a:t>
            </a:r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929202"/>
              </p:ext>
            </p:extLst>
          </p:nvPr>
        </p:nvGraphicFramePr>
        <p:xfrm>
          <a:off x="4263303" y="4051772"/>
          <a:ext cx="1209472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472">
                  <a:extLst>
                    <a:ext uri="{9D8B030D-6E8A-4147-A177-3AD203B41FA5}">
                      <a16:colId xmlns:a16="http://schemas.microsoft.com/office/drawing/2014/main" val="3651691438"/>
                    </a:ext>
                  </a:extLst>
                </a:gridCol>
              </a:tblGrid>
              <a:tr h="18558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Ratings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769389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1832901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UID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575090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DID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646519806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Score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74396833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611635"/>
              </p:ext>
            </p:extLst>
          </p:nvPr>
        </p:nvGraphicFramePr>
        <p:xfrm>
          <a:off x="2400785" y="4051772"/>
          <a:ext cx="1209472" cy="121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09472">
                  <a:extLst>
                    <a:ext uri="{9D8B030D-6E8A-4147-A177-3AD203B41FA5}">
                      <a16:colId xmlns:a16="http://schemas.microsoft.com/office/drawing/2014/main" val="3651691438"/>
                    </a:ext>
                  </a:extLst>
                </a:gridCol>
              </a:tblGrid>
              <a:tr h="18558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Movies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769389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575090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646519806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Length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815797705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GID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169827980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434DDA1-2353-412C-8D69-82FE99A48981}"/>
              </a:ext>
            </a:extLst>
          </p:cNvPr>
          <p:cNvCxnSpPr>
            <a:cxnSpLocks/>
          </p:cNvCxnSpPr>
          <p:nvPr/>
        </p:nvCxnSpPr>
        <p:spPr>
          <a:xfrm flipH="1">
            <a:off x="3610257" y="4415199"/>
            <a:ext cx="653046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444036"/>
              </p:ext>
            </p:extLst>
          </p:nvPr>
        </p:nvGraphicFramePr>
        <p:xfrm>
          <a:off x="6028542" y="2951056"/>
          <a:ext cx="1209472" cy="975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09472">
                  <a:extLst>
                    <a:ext uri="{9D8B030D-6E8A-4147-A177-3AD203B41FA5}">
                      <a16:colId xmlns:a16="http://schemas.microsoft.com/office/drawing/2014/main" val="3651691438"/>
                    </a:ext>
                  </a:extLst>
                </a:gridCol>
              </a:tblGrid>
              <a:tr h="18558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Users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769389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UID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575090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646519806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815797705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622076"/>
              </p:ext>
            </p:extLst>
          </p:nvPr>
        </p:nvGraphicFramePr>
        <p:xfrm>
          <a:off x="6044429" y="4822946"/>
          <a:ext cx="1209472" cy="975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09472">
                  <a:extLst>
                    <a:ext uri="{9D8B030D-6E8A-4147-A177-3AD203B41FA5}">
                      <a16:colId xmlns:a16="http://schemas.microsoft.com/office/drawing/2014/main" val="3651691438"/>
                    </a:ext>
                  </a:extLst>
                </a:gridCol>
              </a:tblGrid>
              <a:tr h="18558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769389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DID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575090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Day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646519806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Month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815797705"/>
                  </a:ext>
                </a:extLst>
              </a:tr>
            </a:tbl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434DDA1-2353-412C-8D69-82FE99A48981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5472775" y="3326860"/>
            <a:ext cx="555767" cy="133451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434DDA1-2353-412C-8D69-82FE99A48981}"/>
              </a:ext>
            </a:extLst>
          </p:cNvPr>
          <p:cNvCxnSpPr>
            <a:cxnSpLocks/>
          </p:cNvCxnSpPr>
          <p:nvPr/>
        </p:nvCxnSpPr>
        <p:spPr>
          <a:xfrm>
            <a:off x="5444901" y="4912468"/>
            <a:ext cx="599528" cy="24697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701546"/>
              </p:ext>
            </p:extLst>
          </p:nvPr>
        </p:nvGraphicFramePr>
        <p:xfrm>
          <a:off x="669420" y="4793686"/>
          <a:ext cx="1209472" cy="73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09472">
                  <a:extLst>
                    <a:ext uri="{9D8B030D-6E8A-4147-A177-3AD203B41FA5}">
                      <a16:colId xmlns:a16="http://schemas.microsoft.com/office/drawing/2014/main" val="3651691438"/>
                    </a:ext>
                  </a:extLst>
                </a:gridCol>
              </a:tblGrid>
              <a:tr h="18558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Genre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769389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GID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575090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GName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169827980"/>
                  </a:ext>
                </a:extLst>
              </a:tr>
            </a:tbl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434DDA1-2353-412C-8D69-82FE99A48981}"/>
              </a:ext>
            </a:extLst>
          </p:cNvPr>
          <p:cNvCxnSpPr>
            <a:cxnSpLocks/>
            <a:endCxn id="14" idx="3"/>
          </p:cNvCxnSpPr>
          <p:nvPr/>
        </p:nvCxnSpPr>
        <p:spPr>
          <a:xfrm flipH="1">
            <a:off x="1878892" y="5159446"/>
            <a:ext cx="521893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69809"/>
              </p:ext>
            </p:extLst>
          </p:nvPr>
        </p:nvGraphicFramePr>
        <p:xfrm>
          <a:off x="7552839" y="2394404"/>
          <a:ext cx="1209472" cy="73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09472">
                  <a:extLst>
                    <a:ext uri="{9D8B030D-6E8A-4147-A177-3AD203B41FA5}">
                      <a16:colId xmlns:a16="http://schemas.microsoft.com/office/drawing/2014/main" val="3651691438"/>
                    </a:ext>
                  </a:extLst>
                </a:gridCol>
              </a:tblGrid>
              <a:tr h="18558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Cities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769389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575090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Country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169827980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434DDA1-2353-412C-8D69-82FE99A48981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7238014" y="2760164"/>
            <a:ext cx="314825" cy="106193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057055"/>
              </p:ext>
            </p:extLst>
          </p:nvPr>
        </p:nvGraphicFramePr>
        <p:xfrm>
          <a:off x="7585210" y="4517375"/>
          <a:ext cx="1209472" cy="73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09472">
                  <a:extLst>
                    <a:ext uri="{9D8B030D-6E8A-4147-A177-3AD203B41FA5}">
                      <a16:colId xmlns:a16="http://schemas.microsoft.com/office/drawing/2014/main" val="3651691438"/>
                    </a:ext>
                  </a:extLst>
                </a:gridCol>
              </a:tblGrid>
              <a:tr h="18558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Months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769389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Month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575090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646519806"/>
                  </a:ext>
                </a:extLst>
              </a:tr>
            </a:tbl>
          </a:graphicData>
        </a:graphic>
      </p:graphicFrame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434DDA1-2353-412C-8D69-82FE99A48981}"/>
              </a:ext>
            </a:extLst>
          </p:cNvPr>
          <p:cNvCxnSpPr>
            <a:cxnSpLocks/>
            <a:endCxn id="28" idx="1"/>
          </p:cNvCxnSpPr>
          <p:nvPr/>
        </p:nvCxnSpPr>
        <p:spPr>
          <a:xfrm flipV="1">
            <a:off x="7253901" y="4883135"/>
            <a:ext cx="331309" cy="78809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529911"/>
              </p:ext>
            </p:extLst>
          </p:nvPr>
        </p:nvGraphicFramePr>
        <p:xfrm>
          <a:off x="8078956" y="5447489"/>
          <a:ext cx="715726" cy="487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15726">
                  <a:extLst>
                    <a:ext uri="{9D8B030D-6E8A-4147-A177-3AD203B41FA5}">
                      <a16:colId xmlns:a16="http://schemas.microsoft.com/office/drawing/2014/main" val="3651691438"/>
                    </a:ext>
                  </a:extLst>
                </a:gridCol>
              </a:tblGrid>
              <a:tr h="18558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769389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5750902"/>
                  </a:ext>
                </a:extLst>
              </a:tr>
            </a:tbl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434DDA1-2353-412C-8D69-82FE99A48981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7825555" y="5248895"/>
            <a:ext cx="253401" cy="44243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31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3: Data Cleaning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) In </a:t>
            </a:r>
            <a:r>
              <a:rPr lang="en-US" dirty="0"/>
              <a:t>the context of missing value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imputation</a:t>
            </a:r>
            <a:r>
              <a:rPr lang="en-US" dirty="0"/>
              <a:t>, describe the </a:t>
            </a:r>
            <a:r>
              <a:rPr lang="en-US" dirty="0" smtClean="0"/>
              <a:t>following </a:t>
            </a:r>
            <a:r>
              <a:rPr lang="en-US" dirty="0"/>
              <a:t>types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missing </a:t>
            </a:r>
            <a:r>
              <a:rPr lang="en-US" dirty="0" smtClean="0"/>
              <a:t>data. </a:t>
            </a:r>
            <a:r>
              <a:rPr lang="en-US" b="0" dirty="0" smtClean="0"/>
              <a:t>[9/100 </a:t>
            </a:r>
            <a:r>
              <a:rPr lang="en-US" b="0" dirty="0"/>
              <a:t>points]</a:t>
            </a:r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Missing </a:t>
            </a:r>
            <a:r>
              <a:rPr lang="en-US" dirty="0"/>
              <a:t>Completely at Random (MCAR):</a:t>
            </a:r>
          </a:p>
          <a:p>
            <a:pPr lvl="1"/>
            <a:r>
              <a:rPr lang="en-US" dirty="0"/>
              <a:t>Missing values are randomly distributed </a:t>
            </a:r>
            <a:br>
              <a:rPr lang="en-US" dirty="0"/>
            </a:br>
            <a:r>
              <a:rPr lang="en-US" dirty="0"/>
              <a:t>across all records</a:t>
            </a:r>
            <a:endParaRPr lang="en-US" dirty="0" smtClean="0"/>
          </a:p>
          <a:p>
            <a:r>
              <a:rPr lang="en-US" dirty="0" smtClean="0"/>
              <a:t>Missing </a:t>
            </a:r>
            <a:r>
              <a:rPr lang="en-US" dirty="0"/>
              <a:t>at Random (MAR):</a:t>
            </a:r>
          </a:p>
          <a:p>
            <a:pPr lvl="1"/>
            <a:r>
              <a:rPr lang="en-US" dirty="0"/>
              <a:t>Missing values are randomly distributed </a:t>
            </a:r>
            <a:br>
              <a:rPr lang="en-US" dirty="0"/>
            </a:br>
            <a:r>
              <a:rPr lang="en-US" dirty="0"/>
              <a:t>within one or more sub-groups of records</a:t>
            </a:r>
          </a:p>
          <a:p>
            <a:pPr lvl="1"/>
            <a:r>
              <a:rPr lang="en-US" dirty="0"/>
              <a:t>Missing values depend on the recorded but not </a:t>
            </a:r>
            <a:br>
              <a:rPr lang="en-US" dirty="0"/>
            </a:br>
            <a:r>
              <a:rPr lang="en-US" dirty="0"/>
              <a:t>on the missing values, and </a:t>
            </a:r>
            <a:r>
              <a:rPr lang="en-US" b="1" dirty="0">
                <a:solidFill>
                  <a:srgbClr val="7889FB"/>
                </a:solidFill>
              </a:rPr>
              <a:t>can be </a:t>
            </a:r>
            <a:r>
              <a:rPr lang="en-US" b="1" dirty="0" smtClean="0">
                <a:solidFill>
                  <a:srgbClr val="7889FB"/>
                </a:solidFill>
              </a:rPr>
              <a:t>recovered</a:t>
            </a:r>
            <a:endParaRPr lang="en-US" dirty="0" smtClean="0"/>
          </a:p>
          <a:p>
            <a:r>
              <a:rPr lang="en-US" dirty="0" smtClean="0"/>
              <a:t>Not </a:t>
            </a:r>
            <a:r>
              <a:rPr lang="en-US" dirty="0"/>
              <a:t>Missing at Random (NMAR</a:t>
            </a:r>
            <a:r>
              <a:rPr lang="en-US" dirty="0" smtClean="0"/>
              <a:t>):</a:t>
            </a:r>
          </a:p>
          <a:p>
            <a:pPr lvl="1"/>
            <a:r>
              <a:rPr lang="en-US" dirty="0"/>
              <a:t>Missing data depends on the missing </a:t>
            </a:r>
            <a:br>
              <a:rPr lang="en-US" dirty="0"/>
            </a:br>
            <a:r>
              <a:rPr lang="en-US" dirty="0"/>
              <a:t>values themselves</a:t>
            </a:r>
          </a:p>
          <a:p>
            <a:pPr lvl="1"/>
            <a:r>
              <a:rPr lang="en-US" dirty="0"/>
              <a:t>E.g., missing low salary, age, weight, etc.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Q&amp;A and Exam Preparation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699196" y="1271356"/>
          <a:ext cx="2637734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354">
                  <a:extLst>
                    <a:ext uri="{9D8B030D-6E8A-4147-A177-3AD203B41FA5}">
                      <a16:colId xmlns:a16="http://schemas.microsoft.com/office/drawing/2014/main" val="3822790428"/>
                    </a:ext>
                  </a:extLst>
                </a:gridCol>
                <a:gridCol w="1181609">
                  <a:extLst>
                    <a:ext uri="{9D8B030D-6E8A-4147-A177-3AD203B41FA5}">
                      <a16:colId xmlns:a16="http://schemas.microsoft.com/office/drawing/2014/main" val="394407483"/>
                    </a:ext>
                  </a:extLst>
                </a:gridCol>
                <a:gridCol w="966771">
                  <a:extLst>
                    <a:ext uri="{9D8B030D-6E8A-4147-A177-3AD203B41FA5}">
                      <a16:colId xmlns:a16="http://schemas.microsoft.com/office/drawing/2014/main" val="482060483"/>
                    </a:ext>
                  </a:extLst>
                </a:gridCol>
              </a:tblGrid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Position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Salary ($)</a:t>
                      </a:r>
                    </a:p>
                  </a:txBody>
                  <a:tcPr marT="0"/>
                </a:tc>
                <a:extLst>
                  <a:ext uri="{0D108BD9-81ED-4DB2-BD59-A6C34878D82A}">
                    <a16:rowId xmlns:a16="http://schemas.microsoft.com/office/drawing/2014/main" val="379408247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4259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35680030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91621235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515764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72312424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82337589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280222" y="2954790"/>
          <a:ext cx="2637732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354">
                  <a:extLst>
                    <a:ext uri="{9D8B030D-6E8A-4147-A177-3AD203B41FA5}">
                      <a16:colId xmlns:a16="http://schemas.microsoft.com/office/drawing/2014/main" val="3822790428"/>
                    </a:ext>
                  </a:extLst>
                </a:gridCol>
                <a:gridCol w="1181608">
                  <a:extLst>
                    <a:ext uri="{9D8B030D-6E8A-4147-A177-3AD203B41FA5}">
                      <a16:colId xmlns:a16="http://schemas.microsoft.com/office/drawing/2014/main" val="394407483"/>
                    </a:ext>
                  </a:extLst>
                </a:gridCol>
                <a:gridCol w="966770">
                  <a:extLst>
                    <a:ext uri="{9D8B030D-6E8A-4147-A177-3AD203B41FA5}">
                      <a16:colId xmlns:a16="http://schemas.microsoft.com/office/drawing/2014/main" val="482060483"/>
                    </a:ext>
                  </a:extLst>
                </a:gridCol>
              </a:tblGrid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Position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Salary ($)</a:t>
                      </a:r>
                    </a:p>
                  </a:txBody>
                  <a:tcPr marT="0"/>
                </a:tc>
                <a:extLst>
                  <a:ext uri="{0D108BD9-81ED-4DB2-BD59-A6C34878D82A}">
                    <a16:rowId xmlns:a16="http://schemas.microsoft.com/office/drawing/2014/main" val="379408247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4259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35680030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91621235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515764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72312424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82337589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280222" y="4653761"/>
          <a:ext cx="2637732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354">
                  <a:extLst>
                    <a:ext uri="{9D8B030D-6E8A-4147-A177-3AD203B41FA5}">
                      <a16:colId xmlns:a16="http://schemas.microsoft.com/office/drawing/2014/main" val="3822790428"/>
                    </a:ext>
                  </a:extLst>
                </a:gridCol>
                <a:gridCol w="1181608">
                  <a:extLst>
                    <a:ext uri="{9D8B030D-6E8A-4147-A177-3AD203B41FA5}">
                      <a16:colId xmlns:a16="http://schemas.microsoft.com/office/drawing/2014/main" val="394407483"/>
                    </a:ext>
                  </a:extLst>
                </a:gridCol>
                <a:gridCol w="966770">
                  <a:extLst>
                    <a:ext uri="{9D8B030D-6E8A-4147-A177-3AD203B41FA5}">
                      <a16:colId xmlns:a16="http://schemas.microsoft.com/office/drawing/2014/main" val="482060483"/>
                    </a:ext>
                  </a:extLst>
                </a:gridCol>
              </a:tblGrid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Position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Salary ($)</a:t>
                      </a:r>
                    </a:p>
                  </a:txBody>
                  <a:tcPr marT="0"/>
                </a:tc>
                <a:extLst>
                  <a:ext uri="{0D108BD9-81ED-4DB2-BD59-A6C34878D82A}">
                    <a16:rowId xmlns:a16="http://schemas.microsoft.com/office/drawing/2014/main" val="379408247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4259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35680030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91621235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515764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72312424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82337589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953312" y="6187926"/>
            <a:ext cx="96464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&lt;= 2400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missing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7224" y="1457325"/>
            <a:ext cx="7397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(3500)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77224" y="2085975"/>
            <a:ext cx="7397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(2400)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77224" y="2505075"/>
            <a:ext cx="7397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(2000)</a:t>
            </a:r>
          </a:p>
        </p:txBody>
      </p:sp>
    </p:spTree>
    <p:extLst>
      <p:ext uri="{BB962C8B-B14F-4D97-AF65-F5344CB8AC3E}">
        <p14:creationId xmlns:p14="http://schemas.microsoft.com/office/powerpoint/2010/main" val="44210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3: Data Cleaning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) Given </a:t>
            </a:r>
            <a:r>
              <a:rPr lang="en-US" dirty="0"/>
              <a:t>the data below, name two techniques for </a:t>
            </a:r>
            <a:r>
              <a:rPr lang="en-US" dirty="0" smtClean="0"/>
              <a:t>missing </a:t>
            </a:r>
            <a:r>
              <a:rPr lang="en-US" dirty="0"/>
              <a:t>value </a:t>
            </a:r>
            <a:r>
              <a:rPr lang="en-US" dirty="0" smtClean="0"/>
              <a:t>imputation (1x MCAR, 1x </a:t>
            </a:r>
            <a:r>
              <a:rPr lang="en-US" dirty="0"/>
              <a:t>MAR), and </a:t>
            </a:r>
            <a:r>
              <a:rPr lang="en-US" dirty="0" smtClean="0"/>
              <a:t>impute the </a:t>
            </a:r>
            <a:r>
              <a:rPr lang="en-US" dirty="0"/>
              <a:t>values. </a:t>
            </a:r>
            <a:r>
              <a:rPr lang="en-US" b="0" dirty="0"/>
              <a:t>[5/100 points]</a:t>
            </a:r>
            <a:r>
              <a:rPr lang="en-US" dirty="0" smtClean="0"/>
              <a:t> </a:t>
            </a:r>
          </a:p>
          <a:p>
            <a:pPr lvl="1"/>
            <a:endParaRPr lang="en-US" sz="1000" dirty="0" smtClean="0"/>
          </a:p>
          <a:p>
            <a:pPr lvl="1"/>
            <a:r>
              <a:rPr lang="en-US" b="1" dirty="0" smtClean="0"/>
              <a:t>MCAR:</a:t>
            </a:r>
            <a:r>
              <a:rPr lang="en-US" dirty="0" smtClean="0"/>
              <a:t> mean imputation</a:t>
            </a:r>
            <a:br>
              <a:rPr lang="en-US" dirty="0" smtClean="0"/>
            </a:br>
            <a:r>
              <a:rPr lang="en-US" dirty="0" smtClean="0"/>
              <a:t>(4500+2000+4000+2500)/4 = </a:t>
            </a:r>
            <a:r>
              <a:rPr lang="en-US" b="1" dirty="0" smtClean="0">
                <a:solidFill>
                  <a:schemeClr val="accent1"/>
                </a:solidFill>
              </a:rPr>
              <a:t>3250</a:t>
            </a:r>
            <a:endParaRPr lang="en-US" dirty="0" smtClean="0"/>
          </a:p>
          <a:p>
            <a:pPr lvl="1"/>
            <a:r>
              <a:rPr lang="en-US" b="1" dirty="0" smtClean="0"/>
              <a:t>MAR:</a:t>
            </a:r>
            <a:r>
              <a:rPr lang="en-US" dirty="0" smtClean="0"/>
              <a:t> linear regression, functional dependencies</a:t>
            </a:r>
            <a:br>
              <a:rPr lang="en-US" dirty="0" smtClean="0"/>
            </a:br>
            <a:r>
              <a:rPr lang="en-US" dirty="0" smtClean="0"/>
              <a:t>(Age * 100) = </a:t>
            </a:r>
            <a:r>
              <a:rPr lang="en-US" b="1" dirty="0" smtClean="0">
                <a:solidFill>
                  <a:schemeClr val="accent1"/>
                </a:solidFill>
              </a:rPr>
              <a:t>5000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chemeClr val="accent1"/>
                </a:solidFill>
              </a:rPr>
              <a:t>3500</a:t>
            </a:r>
          </a:p>
          <a:p>
            <a:pPr lvl="1"/>
            <a:endParaRPr lang="en-US" dirty="0" smtClean="0"/>
          </a:p>
          <a:p>
            <a:pPr lvl="1"/>
            <a:endParaRPr lang="en-US" sz="1000" dirty="0"/>
          </a:p>
          <a:p>
            <a:r>
              <a:rPr lang="en-US" dirty="0" smtClean="0"/>
              <a:t>c) Explain </a:t>
            </a:r>
            <a:r>
              <a:rPr lang="en-US" dirty="0"/>
              <a:t>the difference between Outlier Detection and Anomaly Detection, with at least one example strategy for each. </a:t>
            </a:r>
            <a:r>
              <a:rPr lang="en-US" b="0" dirty="0" smtClean="0"/>
              <a:t>[6/100 </a:t>
            </a:r>
            <a:r>
              <a:rPr lang="en-US" b="0" dirty="0"/>
              <a:t>points]</a:t>
            </a:r>
            <a:r>
              <a:rPr lang="en-US" dirty="0" smtClean="0"/>
              <a:t> </a:t>
            </a:r>
          </a:p>
          <a:p>
            <a:pPr lvl="1"/>
            <a:endParaRPr lang="en-US" sz="1000" dirty="0"/>
          </a:p>
          <a:p>
            <a:r>
              <a:rPr lang="en-US" dirty="0" smtClean="0"/>
              <a:t>Outlier </a:t>
            </a:r>
            <a:r>
              <a:rPr lang="en-US" dirty="0"/>
              <a:t>Detection:</a:t>
            </a:r>
          </a:p>
          <a:p>
            <a:pPr lvl="1"/>
            <a:r>
              <a:rPr lang="en-US" dirty="0" smtClean="0"/>
              <a:t>Remove likely incorrect values from data analysis</a:t>
            </a:r>
          </a:p>
          <a:p>
            <a:pPr lvl="1"/>
            <a:r>
              <a:rPr lang="en-US" dirty="0" smtClean="0"/>
              <a:t>Classification, clustering, pattern recognition (e.g., </a:t>
            </a:r>
            <a:r>
              <a:rPr lang="en-US" dirty="0" err="1" smtClean="0"/>
              <a:t>outlierByIQR</a:t>
            </a:r>
            <a:r>
              <a:rPr lang="en-US" dirty="0" smtClean="0"/>
              <a:t>)</a:t>
            </a:r>
          </a:p>
          <a:p>
            <a:r>
              <a:rPr lang="en-US" dirty="0" smtClean="0"/>
              <a:t>Anomaly </a:t>
            </a:r>
            <a:r>
              <a:rPr lang="en-US" dirty="0"/>
              <a:t>Detection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Find rare / anomalous data points / subsequences</a:t>
            </a:r>
          </a:p>
          <a:p>
            <a:pPr lvl="1"/>
            <a:r>
              <a:rPr lang="en-US" dirty="0" smtClean="0"/>
              <a:t>Classification / max k-nearest neighbor (e.g., matrix profile)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Q&amp;A and Exam Preparation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9906" y="2046343"/>
            <a:ext cx="2117298" cy="163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4: Data Provenance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) Explain </a:t>
            </a:r>
            <a:r>
              <a:rPr lang="en-US" dirty="0"/>
              <a:t>the general goal and concept of </a:t>
            </a:r>
            <a:r>
              <a:rPr lang="en-US" dirty="0" smtClean="0"/>
              <a:t>data provenance, </a:t>
            </a:r>
            <a:r>
              <a:rPr lang="en-US" dirty="0"/>
              <a:t>and distinguish </a:t>
            </a:r>
            <a:r>
              <a:rPr lang="en-US" dirty="0" smtClean="0"/>
              <a:t>why-provenance </a:t>
            </a:r>
            <a:r>
              <a:rPr lang="en-US" dirty="0"/>
              <a:t>and </a:t>
            </a:r>
            <a:r>
              <a:rPr lang="en-US" dirty="0" smtClean="0"/>
              <a:t>how-provenance. </a:t>
            </a:r>
            <a:r>
              <a:rPr lang="en-US" b="0" dirty="0"/>
              <a:t>[5/100 points]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/>
              <a:t>Data Provenance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Track and understand data origins and transformations of data</a:t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>
                <a:solidFill>
                  <a:schemeClr val="accent1"/>
                </a:solidFill>
              </a:rPr>
              <a:t>where?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when?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who?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why?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how?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Information about the </a:t>
            </a:r>
            <a:r>
              <a:rPr lang="en-US" b="1" dirty="0">
                <a:solidFill>
                  <a:schemeClr val="accent1"/>
                </a:solidFill>
              </a:rPr>
              <a:t>origin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</a:rPr>
              <a:t>creation process</a:t>
            </a:r>
            <a:r>
              <a:rPr lang="en-US" dirty="0"/>
              <a:t> of data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Why-Provenance:</a:t>
            </a:r>
            <a:endParaRPr lang="en-US" dirty="0"/>
          </a:p>
          <a:p>
            <a:pPr lvl="1"/>
            <a:r>
              <a:rPr lang="en-US" dirty="0"/>
              <a:t>Which input tuples contributed to an output tuple t in query Q</a:t>
            </a:r>
          </a:p>
          <a:p>
            <a:pPr lvl="1"/>
            <a:r>
              <a:rPr lang="en-US" b="1" dirty="0"/>
              <a:t>Representation:</a:t>
            </a:r>
            <a:r>
              <a:rPr lang="en-US" dirty="0"/>
              <a:t> Set of </a:t>
            </a:r>
            <a:r>
              <a:rPr lang="en-US" b="1" dirty="0">
                <a:solidFill>
                  <a:srgbClr val="7889FB"/>
                </a:solidFill>
              </a:rPr>
              <a:t>witnesses</a:t>
            </a:r>
            <a:r>
              <a:rPr lang="en-US" dirty="0"/>
              <a:t> w for tuple </a:t>
            </a:r>
            <a:r>
              <a:rPr lang="en-US" dirty="0" smtClean="0"/>
              <a:t>t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How-Provenance: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tuples where combined in the </a:t>
            </a:r>
            <a:r>
              <a:rPr lang="en-US" dirty="0" smtClean="0"/>
              <a:t>computation of an output</a:t>
            </a:r>
          </a:p>
          <a:p>
            <a:pPr lvl="1"/>
            <a:r>
              <a:rPr lang="en-US" b="1" dirty="0" smtClean="0"/>
              <a:t>Representation: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7889FB"/>
                </a:solidFill>
              </a:rPr>
              <a:t>provenance polynomials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Q&amp;A and Exam Preparation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99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4: Data Provenance,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) Given </a:t>
            </a:r>
            <a:r>
              <a:rPr lang="en-US" dirty="0"/>
              <a:t>below tables R and S (</a:t>
            </a:r>
            <a:r>
              <a:rPr lang="en-US" dirty="0" smtClean="0"/>
              <a:t>w/ </a:t>
            </a:r>
            <a:r>
              <a:rPr lang="en-US" dirty="0"/>
              <a:t>tuples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i</a:t>
            </a:r>
            <a:r>
              <a:rPr lang="en-US" dirty="0" smtClean="0"/>
              <a:t>), </a:t>
            </a:r>
            <a:r>
              <a:rPr lang="en-US" dirty="0"/>
              <a:t>query Q and the results O, specify the </a:t>
            </a:r>
            <a:r>
              <a:rPr lang="en-US" dirty="0" smtClean="0"/>
              <a:t>provenance polynomials </a:t>
            </a:r>
            <a:r>
              <a:rPr lang="en-US" dirty="0"/>
              <a:t>for </a:t>
            </a:r>
            <a:r>
              <a:rPr lang="en-US" dirty="0" smtClean="0"/>
              <a:t>tuples </a:t>
            </a:r>
            <a:r>
              <a:rPr lang="en-US" dirty="0"/>
              <a:t>in O. </a:t>
            </a:r>
            <a:r>
              <a:rPr lang="en-US" b="0" dirty="0" smtClean="0"/>
              <a:t>[3/100 </a:t>
            </a:r>
            <a:r>
              <a:rPr lang="en-US" b="0" dirty="0"/>
              <a:t>points]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Q&amp;A and Exam Preparation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18" y="2191967"/>
            <a:ext cx="8672093" cy="17813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2284" y="4328498"/>
            <a:ext cx="350040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A: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r1 x s1 + r3 x s1 + r2 x s3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(equivalent: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(r1 + r3) x s1 + r2 x s3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7" name="Straight Arrow Connector 6"/>
          <p:cNvCxnSpPr>
            <a:endCxn id="6" idx="0"/>
          </p:cNvCxnSpPr>
          <p:nvPr/>
        </p:nvCxnSpPr>
        <p:spPr>
          <a:xfrm flipH="1">
            <a:off x="3002487" y="3106570"/>
            <a:ext cx="4369863" cy="1221928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9" idx="0"/>
          </p:cNvCxnSpPr>
          <p:nvPr/>
        </p:nvCxnSpPr>
        <p:spPr>
          <a:xfrm flipH="1">
            <a:off x="5058497" y="3420895"/>
            <a:ext cx="2313858" cy="1813365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60367" y="5234260"/>
            <a:ext cx="179626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B: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r2 x s2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66093" y="5234260"/>
            <a:ext cx="179626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C: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r2 x s4</a:t>
            </a:r>
          </a:p>
        </p:txBody>
      </p:sp>
      <p:cxnSp>
        <p:nvCxnSpPr>
          <p:cNvPr id="11" name="Straight Arrow Connector 10"/>
          <p:cNvCxnSpPr>
            <a:endCxn id="10" idx="0"/>
          </p:cNvCxnSpPr>
          <p:nvPr/>
        </p:nvCxnSpPr>
        <p:spPr>
          <a:xfrm flipH="1">
            <a:off x="7164223" y="3744981"/>
            <a:ext cx="208128" cy="1489279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41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5: Cloud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) Explain </a:t>
            </a:r>
            <a:r>
              <a:rPr lang="en-US" dirty="0"/>
              <a:t>the motivation of cloud computing in terms of overall goal,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key </a:t>
            </a:r>
            <a:r>
              <a:rPr lang="en-US" dirty="0"/>
              <a:t>drivers, and advantages. </a:t>
            </a:r>
            <a:r>
              <a:rPr lang="en-US" b="0" dirty="0" smtClean="0"/>
              <a:t>[4/100 </a:t>
            </a:r>
            <a:r>
              <a:rPr lang="en-US" b="0" dirty="0"/>
              <a:t>points</a:t>
            </a:r>
            <a:r>
              <a:rPr lang="en-US" b="0" dirty="0" smtClean="0"/>
              <a:t>]</a:t>
            </a:r>
            <a:endParaRPr lang="en-US" dirty="0"/>
          </a:p>
          <a:p>
            <a:pPr lvl="1"/>
            <a:endParaRPr lang="en-US" sz="1000" dirty="0" smtClean="0"/>
          </a:p>
          <a:p>
            <a:r>
              <a:rPr lang="en-US" dirty="0"/>
              <a:t>Argument #1: </a:t>
            </a:r>
            <a:r>
              <a:rPr lang="en-US" dirty="0">
                <a:solidFill>
                  <a:schemeClr val="accent1"/>
                </a:solidFill>
              </a:rPr>
              <a:t>Pay as you go</a:t>
            </a:r>
          </a:p>
          <a:p>
            <a:pPr lvl="1"/>
            <a:r>
              <a:rPr lang="en-US" dirty="0"/>
              <a:t>No upfront cost for infrastructure</a:t>
            </a:r>
          </a:p>
          <a:p>
            <a:pPr lvl="1"/>
            <a:r>
              <a:rPr lang="en-US" dirty="0"/>
              <a:t>Variable utilization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over-provisioning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Pay per use or acquired resources</a:t>
            </a:r>
          </a:p>
          <a:p>
            <a:pPr lvl="1"/>
            <a:endParaRPr lang="en-US" sz="1000" dirty="0"/>
          </a:p>
          <a:p>
            <a:r>
              <a:rPr lang="en-US" dirty="0"/>
              <a:t>Argument #2: </a:t>
            </a:r>
            <a:r>
              <a:rPr lang="en-US" dirty="0">
                <a:solidFill>
                  <a:schemeClr val="accent1"/>
                </a:solidFill>
              </a:rPr>
              <a:t>Economies of Scale</a:t>
            </a:r>
          </a:p>
          <a:p>
            <a:pPr lvl="1"/>
            <a:r>
              <a:rPr lang="en-US" dirty="0"/>
              <a:t>Purchasing and managing IT infrastructure at scale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lower cost</a:t>
            </a:r>
            <a:b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</a:b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(a</a:t>
            </a:r>
            <a:r>
              <a:rPr lang="en-US" dirty="0">
                <a:solidFill>
                  <a:schemeClr val="tx1"/>
                </a:solidFill>
              </a:rPr>
              <a:t>pplies to both HW resources and IT infrastructure/system experts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Focus on </a:t>
            </a:r>
            <a:r>
              <a:rPr lang="en-US" b="1" dirty="0">
                <a:solidFill>
                  <a:srgbClr val="7889FB"/>
                </a:solidFill>
              </a:rPr>
              <a:t>scale-out on commodity HW </a:t>
            </a:r>
            <a:r>
              <a:rPr lang="en-US" dirty="0"/>
              <a:t>over scale-up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lower cost</a:t>
            </a:r>
            <a:endParaRPr lang="en-US" dirty="0"/>
          </a:p>
          <a:p>
            <a:pPr lvl="1"/>
            <a:endParaRPr lang="en-US" sz="1000" dirty="0"/>
          </a:p>
          <a:p>
            <a:r>
              <a:rPr lang="en-US" dirty="0"/>
              <a:t>Argument #3: </a:t>
            </a:r>
            <a:r>
              <a:rPr lang="en-US" dirty="0">
                <a:solidFill>
                  <a:schemeClr val="accent1"/>
                </a:solidFill>
              </a:rPr>
              <a:t>Elasticity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Assuming perfect scalability, work done </a:t>
            </a:r>
            <a:r>
              <a:rPr lang="en-US" dirty="0" smtClean="0"/>
              <a:t>in </a:t>
            </a:r>
            <a:r>
              <a:rPr lang="en-US" b="1" dirty="0">
                <a:solidFill>
                  <a:srgbClr val="7889FB"/>
                </a:solidFill>
              </a:rPr>
              <a:t>constant time * resources </a:t>
            </a:r>
          </a:p>
          <a:p>
            <a:pPr lvl="1"/>
            <a:r>
              <a:rPr lang="en-US" dirty="0"/>
              <a:t>Given virtually unlimited </a:t>
            </a:r>
            <a:r>
              <a:rPr lang="en-US" dirty="0" smtClean="0"/>
              <a:t>resources allows </a:t>
            </a:r>
            <a:r>
              <a:rPr lang="en-US" dirty="0"/>
              <a:t>to reduce time as necessary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Q&amp;A and Exam Preparation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291848" y="2140085"/>
            <a:ext cx="3697098" cy="1772539"/>
            <a:chOff x="5291848" y="2140085"/>
            <a:chExt cx="3697098" cy="1772539"/>
          </a:xfrm>
        </p:grpSpPr>
        <p:cxnSp>
          <p:nvCxnSpPr>
            <p:cNvPr id="5" name="Straight Arrow Connector 4"/>
            <p:cNvCxnSpPr/>
            <p:nvPr/>
          </p:nvCxnSpPr>
          <p:spPr>
            <a:xfrm flipH="1" flipV="1">
              <a:off x="6134907" y="2140085"/>
              <a:ext cx="2" cy="14032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6134907" y="3543292"/>
              <a:ext cx="2854039" cy="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: Shape 16"/>
            <p:cNvSpPr/>
            <p:nvPr/>
          </p:nvSpPr>
          <p:spPr>
            <a:xfrm>
              <a:off x="6144144" y="2412458"/>
              <a:ext cx="2650836" cy="1057407"/>
            </a:xfrm>
            <a:custGeom>
              <a:avLst/>
              <a:gdLst>
                <a:gd name="connsiteX0" fmla="*/ 0 w 2650836"/>
                <a:gd name="connsiteY0" fmla="*/ 1785963 h 2032632"/>
                <a:gd name="connsiteX1" fmla="*/ 193963 w 2650836"/>
                <a:gd name="connsiteY1" fmla="*/ 1665890 h 2032632"/>
                <a:gd name="connsiteX2" fmla="*/ 360218 w 2650836"/>
                <a:gd name="connsiteY2" fmla="*/ 1822908 h 2032632"/>
                <a:gd name="connsiteX3" fmla="*/ 554181 w 2650836"/>
                <a:gd name="connsiteY3" fmla="*/ 1785963 h 2032632"/>
                <a:gd name="connsiteX4" fmla="*/ 766618 w 2650836"/>
                <a:gd name="connsiteY4" fmla="*/ 1628945 h 2032632"/>
                <a:gd name="connsiteX5" fmla="*/ 877454 w 2650836"/>
                <a:gd name="connsiteY5" fmla="*/ 86472 h 2032632"/>
                <a:gd name="connsiteX6" fmla="*/ 988291 w 2650836"/>
                <a:gd name="connsiteY6" fmla="*/ 188072 h 2032632"/>
                <a:gd name="connsiteX7" fmla="*/ 1080654 w 2650836"/>
                <a:gd name="connsiteY7" fmla="*/ 123418 h 2032632"/>
                <a:gd name="connsiteX8" fmla="*/ 1145309 w 2650836"/>
                <a:gd name="connsiteY8" fmla="*/ 382036 h 2032632"/>
                <a:gd name="connsiteX9" fmla="*/ 1228436 w 2650836"/>
                <a:gd name="connsiteY9" fmla="*/ 86472 h 2032632"/>
                <a:gd name="connsiteX10" fmla="*/ 1357745 w 2650836"/>
                <a:gd name="connsiteY10" fmla="*/ 1139418 h 2032632"/>
                <a:gd name="connsiteX11" fmla="*/ 1505527 w 2650836"/>
                <a:gd name="connsiteY11" fmla="*/ 1869090 h 2032632"/>
                <a:gd name="connsiteX12" fmla="*/ 1764145 w 2650836"/>
                <a:gd name="connsiteY12" fmla="*/ 1813672 h 2032632"/>
                <a:gd name="connsiteX13" fmla="*/ 1939636 w 2650836"/>
                <a:gd name="connsiteY13" fmla="*/ 1878327 h 2032632"/>
                <a:gd name="connsiteX14" fmla="*/ 2032000 w 2650836"/>
                <a:gd name="connsiteY14" fmla="*/ 1795199 h 2032632"/>
                <a:gd name="connsiteX15" fmla="*/ 2105891 w 2650836"/>
                <a:gd name="connsiteY15" fmla="*/ 520581 h 2032632"/>
                <a:gd name="connsiteX16" fmla="*/ 2262909 w 2650836"/>
                <a:gd name="connsiteY16" fmla="*/ 686836 h 2032632"/>
                <a:gd name="connsiteX17" fmla="*/ 2373745 w 2650836"/>
                <a:gd name="connsiteY17" fmla="*/ 308145 h 2032632"/>
                <a:gd name="connsiteX18" fmla="*/ 2503054 w 2650836"/>
                <a:gd name="connsiteY18" fmla="*/ 1896799 h 2032632"/>
                <a:gd name="connsiteX19" fmla="*/ 2650836 w 2650836"/>
                <a:gd name="connsiteY19" fmla="*/ 1841381 h 203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50836" h="2032632">
                  <a:moveTo>
                    <a:pt x="0" y="1785963"/>
                  </a:moveTo>
                  <a:cubicBezTo>
                    <a:pt x="66963" y="1722847"/>
                    <a:pt x="133927" y="1659732"/>
                    <a:pt x="193963" y="1665890"/>
                  </a:cubicBezTo>
                  <a:cubicBezTo>
                    <a:pt x="253999" y="1672047"/>
                    <a:pt x="300182" y="1802896"/>
                    <a:pt x="360218" y="1822908"/>
                  </a:cubicBezTo>
                  <a:cubicBezTo>
                    <a:pt x="420254" y="1842920"/>
                    <a:pt x="486448" y="1818290"/>
                    <a:pt x="554181" y="1785963"/>
                  </a:cubicBezTo>
                  <a:cubicBezTo>
                    <a:pt x="621914" y="1753636"/>
                    <a:pt x="712739" y="1912194"/>
                    <a:pt x="766618" y="1628945"/>
                  </a:cubicBezTo>
                  <a:cubicBezTo>
                    <a:pt x="820497" y="1345696"/>
                    <a:pt x="840509" y="326617"/>
                    <a:pt x="877454" y="86472"/>
                  </a:cubicBezTo>
                  <a:cubicBezTo>
                    <a:pt x="914399" y="-153673"/>
                    <a:pt x="954424" y="181914"/>
                    <a:pt x="988291" y="188072"/>
                  </a:cubicBezTo>
                  <a:cubicBezTo>
                    <a:pt x="1022158" y="194230"/>
                    <a:pt x="1054484" y="91091"/>
                    <a:pt x="1080654" y="123418"/>
                  </a:cubicBezTo>
                  <a:cubicBezTo>
                    <a:pt x="1106824" y="155745"/>
                    <a:pt x="1120679" y="388194"/>
                    <a:pt x="1145309" y="382036"/>
                  </a:cubicBezTo>
                  <a:cubicBezTo>
                    <a:pt x="1169939" y="375878"/>
                    <a:pt x="1193030" y="-39758"/>
                    <a:pt x="1228436" y="86472"/>
                  </a:cubicBezTo>
                  <a:cubicBezTo>
                    <a:pt x="1263842" y="212702"/>
                    <a:pt x="1311563" y="842315"/>
                    <a:pt x="1357745" y="1139418"/>
                  </a:cubicBezTo>
                  <a:cubicBezTo>
                    <a:pt x="1403927" y="1436521"/>
                    <a:pt x="1437794" y="1756714"/>
                    <a:pt x="1505527" y="1869090"/>
                  </a:cubicBezTo>
                  <a:cubicBezTo>
                    <a:pt x="1573260" y="1981466"/>
                    <a:pt x="1691794" y="1812133"/>
                    <a:pt x="1764145" y="1813672"/>
                  </a:cubicBezTo>
                  <a:cubicBezTo>
                    <a:pt x="1836496" y="1815211"/>
                    <a:pt x="1894994" y="1881406"/>
                    <a:pt x="1939636" y="1878327"/>
                  </a:cubicBezTo>
                  <a:cubicBezTo>
                    <a:pt x="1984278" y="1875248"/>
                    <a:pt x="2004291" y="2021490"/>
                    <a:pt x="2032000" y="1795199"/>
                  </a:cubicBezTo>
                  <a:cubicBezTo>
                    <a:pt x="2059709" y="1568908"/>
                    <a:pt x="2067406" y="705308"/>
                    <a:pt x="2105891" y="520581"/>
                  </a:cubicBezTo>
                  <a:cubicBezTo>
                    <a:pt x="2144376" y="335854"/>
                    <a:pt x="2218267" y="722242"/>
                    <a:pt x="2262909" y="686836"/>
                  </a:cubicBezTo>
                  <a:cubicBezTo>
                    <a:pt x="2307551" y="651430"/>
                    <a:pt x="2333721" y="106485"/>
                    <a:pt x="2373745" y="308145"/>
                  </a:cubicBezTo>
                  <a:cubicBezTo>
                    <a:pt x="2413769" y="509805"/>
                    <a:pt x="2456872" y="1641260"/>
                    <a:pt x="2503054" y="1896799"/>
                  </a:cubicBezTo>
                  <a:cubicBezTo>
                    <a:pt x="2549236" y="2152338"/>
                    <a:pt x="2600036" y="1996859"/>
                    <a:pt x="2650836" y="1841381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144143" y="2342891"/>
              <a:ext cx="2669309" cy="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7880580" y="2412458"/>
              <a:ext cx="0" cy="80150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291848" y="2664127"/>
              <a:ext cx="8522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Utili-zation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32253" y="3543292"/>
              <a:ext cx="1459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Time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68294" y="2147160"/>
              <a:ext cx="710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100%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215974" y="1867711"/>
            <a:ext cx="250973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“Computing as utility”</a:t>
            </a:r>
            <a:endParaRPr lang="en-US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76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5: Cloud Computing,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3" y="1311256"/>
            <a:ext cx="8324939" cy="4941101"/>
          </a:xfrm>
        </p:spPr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) </a:t>
            </a:r>
            <a:r>
              <a:rPr lang="en-US" dirty="0"/>
              <a:t>Explain the concept of </a:t>
            </a:r>
            <a:r>
              <a:rPr lang="en-US" dirty="0" smtClean="0"/>
              <a:t>resource allocation </a:t>
            </a:r>
            <a:r>
              <a:rPr lang="en-US" dirty="0"/>
              <a:t>for multiple resources such as CPU and memory </a:t>
            </a:r>
            <a:r>
              <a:rPr lang="en-US" dirty="0" smtClean="0"/>
              <a:t>(dominant </a:t>
            </a:r>
            <a:r>
              <a:rPr lang="en-US" dirty="0"/>
              <a:t>resource calculation in YARN). </a:t>
            </a:r>
            <a:r>
              <a:rPr lang="en-US" b="0" dirty="0" smtClean="0"/>
              <a:t>[3/100 </a:t>
            </a:r>
            <a:r>
              <a:rPr lang="en-US" b="0" dirty="0"/>
              <a:t>points]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Multi-Metric Scheduling</a:t>
            </a:r>
          </a:p>
          <a:p>
            <a:pPr lvl="1"/>
            <a:r>
              <a:rPr lang="en-US" dirty="0"/>
              <a:t>Multiple metrics: </a:t>
            </a:r>
            <a:r>
              <a:rPr lang="en-US" b="1" dirty="0">
                <a:solidFill>
                  <a:srgbClr val="7889FB"/>
                </a:solidFill>
              </a:rPr>
              <a:t>dominant resource calculator</a:t>
            </a:r>
          </a:p>
          <a:p>
            <a:pPr lvl="1"/>
            <a:r>
              <a:rPr lang="en-US" dirty="0" smtClean="0"/>
              <a:t>All constraints of relevant metrics must be respected</a:t>
            </a:r>
          </a:p>
          <a:p>
            <a:pPr lvl="1"/>
            <a:r>
              <a:rPr lang="en-US" dirty="0" smtClean="0"/>
              <a:t>Focus on bottleneck resource during scheduling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Q&amp;A and Exam Preparation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448842" y="3895501"/>
            <a:ext cx="4492677" cy="1840114"/>
            <a:chOff x="3995541" y="4109511"/>
            <a:chExt cx="4492677" cy="1840114"/>
          </a:xfrm>
        </p:grpSpPr>
        <p:sp>
          <p:nvSpPr>
            <p:cNvPr id="6" name="TextBox 5"/>
            <p:cNvSpPr txBox="1"/>
            <p:nvPr/>
          </p:nvSpPr>
          <p:spPr>
            <a:xfrm>
              <a:off x="7230135" y="4109511"/>
              <a:ext cx="114031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12/48GB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112370" y="4514799"/>
              <a:ext cx="1375848" cy="1433607"/>
            </a:xfrm>
            <a:prstGeom prst="rect">
              <a:avLst/>
            </a:prstGeom>
            <a:noFill/>
            <a:ln w="2540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hteck 29"/>
            <p:cNvSpPr/>
            <p:nvPr/>
          </p:nvSpPr>
          <p:spPr>
            <a:xfrm>
              <a:off x="5742420" y="5027987"/>
              <a:ext cx="792951" cy="433849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2/8GB</a:t>
              </a:r>
            </a:p>
          </p:txBody>
        </p:sp>
        <p:sp>
          <p:nvSpPr>
            <p:cNvPr id="9" name="Rechteck 29"/>
            <p:cNvSpPr/>
            <p:nvPr/>
          </p:nvSpPr>
          <p:spPr>
            <a:xfrm>
              <a:off x="4868967" y="5027986"/>
              <a:ext cx="792951" cy="43384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1/32GB</a:t>
              </a:r>
            </a:p>
          </p:txBody>
        </p:sp>
        <p:sp>
          <p:nvSpPr>
            <p:cNvPr id="10" name="Rechteck 29"/>
            <p:cNvSpPr/>
            <p:nvPr/>
          </p:nvSpPr>
          <p:spPr>
            <a:xfrm>
              <a:off x="3995541" y="5027987"/>
              <a:ext cx="792951" cy="43384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6/8GB</a:t>
              </a:r>
            </a:p>
          </p:txBody>
        </p:sp>
        <p:sp>
          <p:nvSpPr>
            <p:cNvPr id="11" name="Rechteck 29"/>
            <p:cNvSpPr/>
            <p:nvPr/>
          </p:nvSpPr>
          <p:spPr>
            <a:xfrm>
              <a:off x="7853341" y="4794083"/>
              <a:ext cx="554182" cy="895517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32GB</a:t>
              </a:r>
            </a:p>
          </p:txBody>
        </p:sp>
        <p:sp>
          <p:nvSpPr>
            <p:cNvPr id="12" name="Rechteck 29"/>
            <p:cNvSpPr/>
            <p:nvPr/>
          </p:nvSpPr>
          <p:spPr>
            <a:xfrm>
              <a:off x="7853341" y="4533458"/>
              <a:ext cx="554182" cy="243141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8GB</a:t>
              </a:r>
            </a:p>
          </p:txBody>
        </p:sp>
        <p:sp>
          <p:nvSpPr>
            <p:cNvPr id="13" name="Rechteck 29"/>
            <p:cNvSpPr/>
            <p:nvPr/>
          </p:nvSpPr>
          <p:spPr>
            <a:xfrm>
              <a:off x="7853341" y="5705265"/>
              <a:ext cx="554182" cy="243141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8GB</a:t>
              </a:r>
            </a:p>
          </p:txBody>
        </p:sp>
        <p:sp>
          <p:nvSpPr>
            <p:cNvPr id="14" name="Rechteck 29"/>
            <p:cNvSpPr/>
            <p:nvPr/>
          </p:nvSpPr>
          <p:spPr>
            <a:xfrm>
              <a:off x="7202427" y="5212188"/>
              <a:ext cx="554182" cy="737437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5" name="Rechteck 29"/>
            <p:cNvSpPr/>
            <p:nvPr/>
          </p:nvSpPr>
          <p:spPr>
            <a:xfrm>
              <a:off x="7202427" y="5028904"/>
              <a:ext cx="554182" cy="16140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638017" y="5213405"/>
              <a:ext cx="377955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none"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hteck 29"/>
            <p:cNvSpPr/>
            <p:nvPr/>
          </p:nvSpPr>
          <p:spPr>
            <a:xfrm>
              <a:off x="7202427" y="4759453"/>
              <a:ext cx="554182" cy="243141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112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42" y="2507145"/>
            <a:ext cx="8719196" cy="4193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6: Distributed, Data-parallel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</a:t>
            </a:r>
            <a:r>
              <a:rPr lang="en-US" dirty="0"/>
              <a:t>distributed dataset </a:t>
            </a:r>
            <a:r>
              <a:rPr lang="en-US" dirty="0" smtClean="0"/>
              <a:t>(</a:t>
            </a:r>
            <a:r>
              <a:rPr lang="en-US" dirty="0"/>
              <a:t>left), describe a </a:t>
            </a:r>
            <a:r>
              <a:rPr lang="en-US" dirty="0" smtClean="0"/>
              <a:t>data-parallel approach </a:t>
            </a:r>
            <a:r>
              <a:rPr lang="en-US" dirty="0"/>
              <a:t>of imputing the missing values (NULL) of </a:t>
            </a:r>
            <a:r>
              <a:rPr lang="en-US" dirty="0">
                <a:solidFill>
                  <a:schemeClr val="accent1"/>
                </a:solidFill>
              </a:rPr>
              <a:t>Attr1 with its mode</a:t>
            </a:r>
            <a:r>
              <a:rPr lang="en-US" dirty="0"/>
              <a:t>, </a:t>
            </a:r>
            <a:r>
              <a:rPr lang="en-US" dirty="0" smtClean="0"/>
              <a:t>and </a:t>
            </a:r>
            <a:r>
              <a:rPr lang="en-US" dirty="0">
                <a:solidFill>
                  <a:srgbClr val="7889FB"/>
                </a:solidFill>
              </a:rPr>
              <a:t>Attr2 with its mean</a:t>
            </a:r>
            <a:r>
              <a:rPr lang="en-US" dirty="0"/>
              <a:t>. Describe strategies for improving the </a:t>
            </a:r>
            <a:r>
              <a:rPr lang="en-US" dirty="0" smtClean="0"/>
              <a:t>performance. </a:t>
            </a:r>
            <a:r>
              <a:rPr lang="en-US" dirty="0"/>
              <a:t>Finally, fill in the concrete imputed </a:t>
            </a:r>
            <a:r>
              <a:rPr lang="en-US" dirty="0" smtClean="0"/>
              <a:t>values </a:t>
            </a:r>
            <a:r>
              <a:rPr lang="en-US" dirty="0"/>
              <a:t>(right). </a:t>
            </a:r>
            <a:r>
              <a:rPr lang="en-US" b="0" dirty="0" smtClean="0"/>
              <a:t>[12+5+3/100 </a:t>
            </a:r>
            <a:r>
              <a:rPr lang="en-US" b="0" dirty="0"/>
              <a:t>points]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Q&amp;A and Exam Preparation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08586" y="3626324"/>
            <a:ext cx="4961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en-US" b="1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15069" y="5802081"/>
            <a:ext cx="4961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en-US" b="1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11826" y="6333861"/>
            <a:ext cx="4961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en-US" b="1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1253" y="3060925"/>
            <a:ext cx="5933872" cy="19236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700" b="1" dirty="0" smtClean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1:</a:t>
            </a:r>
            <a:r>
              <a:rPr lang="en-US" sz="1700" dirty="0" smtClean="0">
                <a:latin typeface="Consolas" panose="020B0609020204030204" pitchFamily="49" charset="0"/>
                <a:cs typeface="Calibri" panose="020F0502020204030204" pitchFamily="34" charset="0"/>
              </a:rPr>
              <a:t> data-parallel group-by [Attr1,count</a:t>
            </a:r>
            <a:r>
              <a:rPr lang="en-US" sz="1700" dirty="0">
                <a:latin typeface="Consolas" panose="020B0609020204030204" pitchFamily="49" charset="0"/>
                <a:cs typeface="Calibri" panose="020F0502020204030204" pitchFamily="34" charset="0"/>
              </a:rPr>
              <a:t>]</a:t>
            </a:r>
            <a:r>
              <a:rPr lang="en-US" sz="1700" dirty="0" smtClean="0">
                <a:latin typeface="Consolas" panose="020B0609020204030204" pitchFamily="49" charset="0"/>
                <a:cs typeface="Calibri" panose="020F0502020204030204" pitchFamily="34" charset="0"/>
              </a:rPr>
              <a:t/>
            </a:r>
            <a:br>
              <a:rPr lang="en-US" sz="1700" dirty="0" smtClean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700" dirty="0" smtClean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700" dirty="0" smtClean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 (X:5),(Y,3),(Z,1)</a:t>
            </a:r>
            <a:endParaRPr lang="en-US" sz="1700" dirty="0" smtClean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700" b="1" dirty="0" smtClean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2:</a:t>
            </a:r>
            <a:r>
              <a:rPr lang="en-US" sz="1700" dirty="0" smtClean="0">
                <a:latin typeface="Consolas" panose="020B0609020204030204" pitchFamily="49" charset="0"/>
                <a:cs typeface="Calibri" panose="020F0502020204030204" pitchFamily="34" charset="0"/>
              </a:rPr>
              <a:t> data-parallel sum(Attr2)</a:t>
            </a:r>
            <a:br>
              <a:rPr lang="en-US" sz="1700" dirty="0" smtClean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700" dirty="0" smtClean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700" dirty="0" smtClean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 37</a:t>
            </a:r>
          </a:p>
          <a:p>
            <a:r>
              <a:rPr lang="en-US" sz="1700" b="1" dirty="0" smtClean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3:</a:t>
            </a:r>
            <a:r>
              <a:rPr lang="en-US" sz="1700" dirty="0" smtClean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data-parallel count(Attr2)</a:t>
            </a:r>
          </a:p>
          <a:p>
            <a:r>
              <a:rPr lang="en-US" sz="17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1700" dirty="0" smtClean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  10</a:t>
            </a:r>
          </a:p>
          <a:p>
            <a:r>
              <a:rPr lang="en-US" sz="1700" dirty="0" smtClean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4: Apply </a:t>
            </a:r>
            <a:r>
              <a:rPr lang="en-US" sz="1700" b="1" dirty="0" smtClean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mode</a:t>
            </a:r>
            <a:r>
              <a:rPr lang="en-US" sz="1700" dirty="0" smtClean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and </a:t>
            </a:r>
            <a:r>
              <a:rPr lang="en-US" sz="1700" b="1" dirty="0" smtClean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mean</a:t>
            </a:r>
            <a:r>
              <a:rPr lang="en-US" sz="1700" dirty="0" smtClean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to input data </a:t>
            </a:r>
            <a:endParaRPr lang="en-US" sz="17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82883" y="5263549"/>
            <a:ext cx="60214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Performance Improvements: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Pre-aggregation/combine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groupByKey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reduceByKey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Caching for multi-pass computation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Fusion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of passes 1-3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with multiple outputs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6488351" y="3148474"/>
            <a:ext cx="243191" cy="1530530"/>
          </a:xfrm>
          <a:prstGeom prst="rightBrac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82902" y="3625177"/>
            <a:ext cx="106031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ith shuffling</a:t>
            </a:r>
            <a:endParaRPr lang="en-U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46538" y="4577340"/>
            <a:ext cx="4961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3.7</a:t>
            </a:r>
            <a:endParaRPr lang="en-US" b="1" dirty="0" smtClean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53022" y="5790055"/>
            <a:ext cx="4961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3.7</a:t>
            </a:r>
            <a:endParaRPr lang="en-US" b="1" dirty="0" smtClean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7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1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7: Stream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an input stream </a:t>
            </a:r>
            <a:r>
              <a:rPr lang="en-US" dirty="0" smtClean="0"/>
              <a:t>S </a:t>
            </a:r>
            <a:r>
              <a:rPr lang="en-US" dirty="0"/>
              <a:t>with schema </a:t>
            </a:r>
            <a:r>
              <a:rPr lang="en-US" dirty="0" smtClean="0"/>
              <a:t>S(A,T) (where T is </a:t>
            </a:r>
            <a:r>
              <a:rPr lang="en-US" dirty="0"/>
              <a:t>event </a:t>
            </a:r>
            <a:r>
              <a:rPr lang="en-US" dirty="0" smtClean="0"/>
              <a:t>time, and A is an integer column) and a </a:t>
            </a:r>
            <a:r>
              <a:rPr lang="en-US" dirty="0"/>
              <a:t>continuous query </a:t>
            </a:r>
            <a:r>
              <a:rPr lang="en-US" dirty="0" smtClean="0"/>
              <a:t>Q with </a:t>
            </a:r>
            <a:r>
              <a:rPr lang="en-US" dirty="0" smtClean="0">
                <a:solidFill>
                  <a:schemeClr val="accent1"/>
                </a:solidFill>
              </a:rPr>
              <a:t>stream </a:t>
            </a:r>
            <a:r>
              <a:rPr lang="en-US" dirty="0">
                <a:solidFill>
                  <a:schemeClr val="accent1"/>
                </a:solidFill>
              </a:rPr>
              <a:t>window </a:t>
            </a:r>
            <a:r>
              <a:rPr lang="en-US" dirty="0" smtClean="0">
                <a:solidFill>
                  <a:schemeClr val="accent1"/>
                </a:solidFill>
              </a:rPr>
              <a:t>aggregation</a:t>
            </a:r>
            <a:r>
              <a:rPr lang="en-US" dirty="0" smtClean="0"/>
              <a:t>. </a:t>
            </a:r>
            <a:r>
              <a:rPr lang="en-US" dirty="0"/>
              <a:t>Compute the maximum output stream rate (tuples/second) for the following </a:t>
            </a:r>
            <a:r>
              <a:rPr lang="en-US" dirty="0" smtClean="0"/>
              <a:t>windows. </a:t>
            </a:r>
            <a:r>
              <a:rPr lang="en-US" b="0" dirty="0" smtClean="0"/>
              <a:t>[4/100 </a:t>
            </a:r>
            <a:r>
              <a:rPr lang="en-US" b="0" dirty="0"/>
              <a:t>points]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sz="1000" dirty="0" smtClean="0"/>
          </a:p>
          <a:p>
            <a:r>
              <a:rPr lang="en-US" dirty="0" smtClean="0"/>
              <a:t>Tumbling </a:t>
            </a:r>
            <a:r>
              <a:rPr lang="en-US" dirty="0"/>
              <a:t>Window (size </a:t>
            </a:r>
            <a:r>
              <a:rPr lang="en-US" dirty="0" smtClean="0"/>
              <a:t>200ms):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Sliding </a:t>
            </a:r>
            <a:r>
              <a:rPr lang="en-US" dirty="0"/>
              <a:t>Window (size </a:t>
            </a:r>
            <a:r>
              <a:rPr lang="en-US" dirty="0" smtClean="0"/>
              <a:t>500ms</a:t>
            </a:r>
            <a:r>
              <a:rPr lang="en-US" dirty="0"/>
              <a:t>, step </a:t>
            </a:r>
            <a:r>
              <a:rPr lang="en-US" dirty="0" smtClean="0"/>
              <a:t>100ms</a:t>
            </a:r>
            <a:r>
              <a:rPr lang="en-US" dirty="0"/>
              <a:t>):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Q&amp;A and Exam Preparation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978" y="2623359"/>
            <a:ext cx="6726561" cy="93022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074180" y="4500663"/>
            <a:ext cx="3511685" cy="705714"/>
            <a:chOff x="4634514" y="2866415"/>
            <a:chExt cx="3511685" cy="705714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634514" y="3572128"/>
              <a:ext cx="3511685" cy="1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8" name="Rectangle 7"/>
            <p:cNvSpPr/>
            <p:nvPr/>
          </p:nvSpPr>
          <p:spPr>
            <a:xfrm>
              <a:off x="4864709" y="2869658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928687" y="307281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149181" y="3069569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594162" y="307281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125942" y="3069569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502080" y="3076053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936583" y="3072810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351634" y="3069566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572125" y="307605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853690" y="2866415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842670" y="2872899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40044" y="5862541"/>
            <a:ext cx="3401159" cy="787940"/>
            <a:chOff x="4861466" y="4656309"/>
            <a:chExt cx="3401159" cy="787940"/>
          </a:xfrm>
        </p:grpSpPr>
        <p:sp>
          <p:nvSpPr>
            <p:cNvPr id="28" name="Rectangle 27"/>
            <p:cNvSpPr/>
            <p:nvPr/>
          </p:nvSpPr>
          <p:spPr>
            <a:xfrm>
              <a:off x="4861466" y="4656309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4925444" y="5024834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145938" y="5031319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590919" y="5024834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112971" y="502159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498837" y="5028075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933340" y="502483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7358118" y="5031316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568882" y="5028073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850447" y="4750341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839427" y="4824921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360962" y="4704946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323860" y="4786010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303114" y="4860589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329025" y="3505550"/>
            <a:ext cx="199666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 200 tuples/s</a:t>
            </a:r>
            <a:endParaRPr lang="en-US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565100" y="3512036"/>
            <a:ext cx="212947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 3 tuples/window</a:t>
            </a:r>
            <a:endParaRPr lang="en-US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70060" y="4387128"/>
            <a:ext cx="2329877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8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Tuples/s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76545" y="5901402"/>
            <a:ext cx="2329877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8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30</a:t>
            </a:r>
            <a:r>
              <a:rPr lang="en-US" sz="28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Tuples/s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3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Landscape of ML Systems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7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7: Stream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) Explain the following </a:t>
            </a:r>
            <a:r>
              <a:rPr lang="en-US" dirty="0"/>
              <a:t>three </a:t>
            </a:r>
            <a:r>
              <a:rPr lang="en-US" dirty="0" smtClean="0"/>
              <a:t>techniques </a:t>
            </a:r>
            <a:r>
              <a:rPr lang="en-US" dirty="0"/>
              <a:t>for </a:t>
            </a:r>
            <a:r>
              <a:rPr lang="en-US" dirty="0">
                <a:solidFill>
                  <a:schemeClr val="accent1"/>
                </a:solidFill>
              </a:rPr>
              <a:t>handling overload</a:t>
            </a:r>
            <a:r>
              <a:rPr lang="en-US" dirty="0"/>
              <a:t> situations in </a:t>
            </a:r>
            <a:r>
              <a:rPr lang="en-US" dirty="0" smtClean="0"/>
              <a:t>stream processing engines?</a:t>
            </a:r>
            <a:r>
              <a:rPr lang="en-US" b="0" dirty="0" smtClean="0"/>
              <a:t> </a:t>
            </a:r>
            <a:r>
              <a:rPr lang="en-US" b="0" dirty="0"/>
              <a:t>[6/100 points]</a:t>
            </a:r>
          </a:p>
          <a:p>
            <a:pPr lvl="1"/>
            <a:endParaRPr lang="en-US" sz="1000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Back Pressure</a:t>
            </a:r>
          </a:p>
          <a:p>
            <a:pPr lvl="1"/>
            <a:r>
              <a:rPr lang="en-US" dirty="0"/>
              <a:t>Graceful handling of </a:t>
            </a:r>
            <a:br>
              <a:rPr lang="en-US" dirty="0"/>
            </a:br>
            <a:r>
              <a:rPr lang="en-US" dirty="0"/>
              <a:t>overload w/o data loss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Slow down sources</a:t>
            </a:r>
          </a:p>
          <a:p>
            <a:pPr lvl="1"/>
            <a:r>
              <a:rPr lang="en-US" dirty="0"/>
              <a:t>E.g., blocking queues</a:t>
            </a:r>
            <a:endParaRPr lang="en-US" sz="7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Load Shedding</a:t>
            </a:r>
          </a:p>
          <a:p>
            <a:pPr lvl="1"/>
            <a:r>
              <a:rPr lang="en-US" dirty="0"/>
              <a:t>#1 </a:t>
            </a:r>
            <a:r>
              <a:rPr lang="en-US" b="1" dirty="0">
                <a:solidFill>
                  <a:srgbClr val="7889FB"/>
                </a:solidFill>
              </a:rPr>
              <a:t>Random-sampling</a:t>
            </a:r>
            <a:r>
              <a:rPr lang="en-US" dirty="0"/>
              <a:t>-based load shedding </a:t>
            </a:r>
          </a:p>
          <a:p>
            <a:pPr lvl="1"/>
            <a:r>
              <a:rPr lang="en-US" dirty="0"/>
              <a:t>#2 </a:t>
            </a:r>
            <a:r>
              <a:rPr lang="en-US" b="1" dirty="0">
                <a:solidFill>
                  <a:srgbClr val="7889FB"/>
                </a:solidFill>
              </a:rPr>
              <a:t>Relevance-based</a:t>
            </a:r>
            <a:r>
              <a:rPr lang="en-US" dirty="0"/>
              <a:t> load shedding</a:t>
            </a:r>
          </a:p>
          <a:p>
            <a:pPr lvl="1"/>
            <a:r>
              <a:rPr lang="en-US" dirty="0"/>
              <a:t>#3 </a:t>
            </a:r>
            <a:r>
              <a:rPr lang="en-US" b="1" dirty="0">
                <a:solidFill>
                  <a:srgbClr val="7889FB"/>
                </a:solidFill>
              </a:rPr>
              <a:t>Summary-based</a:t>
            </a:r>
            <a:r>
              <a:rPr lang="en-US" dirty="0"/>
              <a:t> load shedding (synopses)</a:t>
            </a:r>
            <a:endParaRPr lang="en-US" sz="7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Distributed Stream </a:t>
            </a:r>
            <a:r>
              <a:rPr lang="en-US" dirty="0" smtClean="0">
                <a:solidFill>
                  <a:schemeClr val="accent1"/>
                </a:solidFill>
              </a:rPr>
              <a:t>Processing</a:t>
            </a:r>
            <a:endParaRPr lang="en-US" b="0" dirty="0"/>
          </a:p>
          <a:p>
            <a:pPr lvl="1"/>
            <a:r>
              <a:rPr lang="en-US" dirty="0"/>
              <a:t>Data flow partitioning (distribute the query)</a:t>
            </a:r>
          </a:p>
          <a:p>
            <a:pPr lvl="1"/>
            <a:r>
              <a:rPr lang="en-US" dirty="0"/>
              <a:t>Key range partitioning (distribute the data stream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Q&amp;A and Exam Preparation</a:t>
            </a:r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493671" y="2362166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908206" y="2424726"/>
            <a:ext cx="293277" cy="236705"/>
            <a:chOff x="5581337" y="3056661"/>
            <a:chExt cx="293277" cy="236705"/>
          </a:xfrm>
          <a:solidFill>
            <a:schemeClr val="bg1"/>
          </a:solidFill>
        </p:grpSpPr>
        <p:sp>
          <p:nvSpPr>
            <p:cNvPr id="7" name="Rectangle 6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1" name="Straight Arrow Connector 10"/>
          <p:cNvCxnSpPr>
            <a:stCxn id="7" idx="0"/>
            <a:endCxn id="5" idx="1"/>
          </p:cNvCxnSpPr>
          <p:nvPr/>
        </p:nvCxnSpPr>
        <p:spPr>
          <a:xfrm>
            <a:off x="6201483" y="2543079"/>
            <a:ext cx="292188" cy="37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2" name="Rounded Rectangle 11"/>
          <p:cNvSpPr/>
          <p:nvPr/>
        </p:nvSpPr>
        <p:spPr>
          <a:xfrm>
            <a:off x="7764752" y="2368651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198743" y="2431211"/>
            <a:ext cx="293277" cy="236705"/>
            <a:chOff x="5581337" y="3056661"/>
            <a:chExt cx="293277" cy="236705"/>
          </a:xfrm>
        </p:grpSpPr>
        <p:sp>
          <p:nvSpPr>
            <p:cNvPr id="14" name="Rectangle 13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8" name="Straight Arrow Connector 17"/>
          <p:cNvCxnSpPr>
            <a:stCxn id="14" idx="0"/>
            <a:endCxn id="12" idx="1"/>
          </p:cNvCxnSpPr>
          <p:nvPr/>
        </p:nvCxnSpPr>
        <p:spPr>
          <a:xfrm>
            <a:off x="7492020" y="2549564"/>
            <a:ext cx="272732" cy="37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9" name="Straight Arrow Connector 18"/>
          <p:cNvCxnSpPr>
            <a:stCxn id="5" idx="3"/>
            <a:endCxn id="17" idx="2"/>
          </p:cNvCxnSpPr>
          <p:nvPr/>
        </p:nvCxnSpPr>
        <p:spPr>
          <a:xfrm>
            <a:off x="6941143" y="2546832"/>
            <a:ext cx="257600" cy="273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0" name="Straight Arrow Connector 19"/>
          <p:cNvCxnSpPr>
            <a:stCxn id="12" idx="3"/>
          </p:cNvCxnSpPr>
          <p:nvPr/>
        </p:nvCxnSpPr>
        <p:spPr>
          <a:xfrm>
            <a:off x="8212224" y="2553317"/>
            <a:ext cx="241114" cy="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21" name="Rounded Rectangle 20"/>
          <p:cNvSpPr/>
          <p:nvPr/>
        </p:nvSpPr>
        <p:spPr>
          <a:xfrm>
            <a:off x="5187292" y="2358923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631011" y="2421483"/>
            <a:ext cx="293277" cy="236705"/>
            <a:chOff x="5581337" y="3056661"/>
            <a:chExt cx="293277" cy="236705"/>
          </a:xfrm>
        </p:grpSpPr>
        <p:sp>
          <p:nvSpPr>
            <p:cNvPr id="23" name="Rectangle 22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7" name="Straight Arrow Connector 26"/>
          <p:cNvCxnSpPr>
            <a:stCxn id="23" idx="0"/>
            <a:endCxn id="21" idx="1"/>
          </p:cNvCxnSpPr>
          <p:nvPr/>
        </p:nvCxnSpPr>
        <p:spPr>
          <a:xfrm>
            <a:off x="4924288" y="2539836"/>
            <a:ext cx="263004" cy="37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8" name="Straight Arrow Connector 27"/>
          <p:cNvCxnSpPr>
            <a:stCxn id="21" idx="3"/>
            <a:endCxn id="10" idx="2"/>
          </p:cNvCxnSpPr>
          <p:nvPr/>
        </p:nvCxnSpPr>
        <p:spPr>
          <a:xfrm flipV="1">
            <a:off x="5634764" y="2543079"/>
            <a:ext cx="273442" cy="51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grpSp>
        <p:nvGrpSpPr>
          <p:cNvPr id="29" name="Group 28"/>
          <p:cNvGrpSpPr/>
          <p:nvPr/>
        </p:nvGrpSpPr>
        <p:grpSpPr>
          <a:xfrm>
            <a:off x="4637806" y="2421482"/>
            <a:ext cx="293277" cy="236705"/>
            <a:chOff x="5581337" y="3056661"/>
            <a:chExt cx="293277" cy="236705"/>
          </a:xfrm>
          <a:solidFill>
            <a:schemeClr val="accent1"/>
          </a:solidFill>
        </p:grpSpPr>
        <p:sp>
          <p:nvSpPr>
            <p:cNvPr id="30" name="Rectangle 29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753053" y="3137177"/>
            <a:ext cx="34765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Self-adjusting operator scheduling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Pipeline runs at rate of slowest op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684851" y="2737983"/>
            <a:ext cx="65175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2ms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07282" y="2734739"/>
            <a:ext cx="65175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9ms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90802" y="2731496"/>
            <a:ext cx="65175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3ms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902314" y="2425599"/>
            <a:ext cx="293277" cy="236705"/>
            <a:chOff x="5581337" y="3056661"/>
            <a:chExt cx="293277" cy="236705"/>
          </a:xfrm>
          <a:solidFill>
            <a:schemeClr val="accent1"/>
          </a:solidFill>
        </p:grpSpPr>
        <p:sp>
          <p:nvSpPr>
            <p:cNvPr id="39" name="Rectangle 38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115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21" grpId="0" animBg="1"/>
      <p:bldP spid="34" grpId="0"/>
      <p:bldP spid="35" grpId="0"/>
      <p:bldP spid="36" grpId="0"/>
      <p:bldP spid="3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dirty="0">
                <a:solidFill>
                  <a:schemeClr val="accent1"/>
                </a:solidFill>
              </a:rPr>
              <a:t>Q&amp;A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0725" y="1310400"/>
            <a:ext cx="8229600" cy="4975848"/>
          </a:xfrm>
        </p:spPr>
        <p:txBody>
          <a:bodyPr/>
          <a:lstStyle/>
          <a:p>
            <a:r>
              <a:rPr lang="en-US" dirty="0"/>
              <a:t>Landscape of ML Systems</a:t>
            </a:r>
          </a:p>
          <a:p>
            <a:r>
              <a:rPr lang="en-US" dirty="0"/>
              <a:t>Distributed Linear Algebra</a:t>
            </a:r>
          </a:p>
          <a:p>
            <a:r>
              <a:rPr lang="en-US" dirty="0"/>
              <a:t>Distributed Parameter Servers</a:t>
            </a:r>
          </a:p>
          <a:p>
            <a:r>
              <a:rPr lang="en-US" dirty="0"/>
              <a:t>Q&amp;A and Exam Preparation</a:t>
            </a:r>
          </a:p>
          <a:p>
            <a:pPr lvl="1"/>
            <a:endParaRPr lang="en-US" dirty="0">
              <a:solidFill>
                <a:srgbClr val="7889FB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#1 Projects and Exercises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Feb 28, 11.59pm </a:t>
            </a:r>
            <a:r>
              <a:rPr lang="en-US" dirty="0" smtClean="0">
                <a:sym typeface="Wingdings" panose="05000000000000000000" pitchFamily="2" charset="2"/>
              </a:rPr>
              <a:t>last chance exercise submission (7 late days)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#2 Course Evaluation and Exam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Evaluation period: </a:t>
            </a:r>
            <a:r>
              <a:rPr lang="en-US" b="1" dirty="0">
                <a:solidFill>
                  <a:schemeClr val="accent1"/>
                </a:solidFill>
              </a:rPr>
              <a:t>Dec 15 – Jan 31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smtClean="0">
                <a:solidFill>
                  <a:schemeClr val="tx1"/>
                </a:solidFill>
              </a:rPr>
              <a:t>1/120)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Exam date: </a:t>
            </a:r>
            <a:r>
              <a:rPr lang="en-US" b="1" dirty="0">
                <a:solidFill>
                  <a:schemeClr val="accent1"/>
                </a:solidFill>
              </a:rPr>
              <a:t>Feb </a:t>
            </a:r>
            <a:r>
              <a:rPr lang="en-US" b="1" dirty="0" smtClean="0">
                <a:solidFill>
                  <a:schemeClr val="accent1"/>
                </a:solidFill>
              </a:rPr>
              <a:t>04, 3pm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in HS </a:t>
            </a:r>
            <a:r>
              <a:rPr lang="en-US" dirty="0" smtClean="0">
                <a:solidFill>
                  <a:schemeClr val="tx1"/>
                </a:solidFill>
              </a:rPr>
              <a:t>i13 (47/120)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5079950" y="897543"/>
            <a:ext cx="3577312" cy="12996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9pPr>
          </a:lstStyle>
          <a:p>
            <a:pPr algn="ctr"/>
            <a:r>
              <a:rPr lang="en-US" sz="7000" b="1" dirty="0">
                <a:solidFill>
                  <a:schemeClr val="accent1"/>
                </a:solidFill>
              </a:rPr>
              <a:t>Thanks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(please, participate in the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b="1" dirty="0">
                <a:solidFill>
                  <a:srgbClr val="7889FB"/>
                </a:solidFill>
              </a:rPr>
              <a:t>course evaluation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9344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ML System?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ontent Placeholder 2"/>
          <p:cNvSpPr>
            <a:spLocks noGrp="1"/>
          </p:cNvSpPr>
          <p:nvPr>
            <p:ph idx="1"/>
          </p:nvPr>
        </p:nvSpPr>
        <p:spPr>
          <a:xfrm>
            <a:off x="628650" y="1640247"/>
            <a:ext cx="7886700" cy="4667340"/>
          </a:xfrm>
        </p:spPr>
        <p:txBody>
          <a:bodyPr/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36F7B24-59FE-48B6-9F6E-869B26DC09AC}"/>
              </a:ext>
            </a:extLst>
          </p:cNvPr>
          <p:cNvSpPr/>
          <p:nvPr/>
        </p:nvSpPr>
        <p:spPr>
          <a:xfrm>
            <a:off x="2092751" y="1469056"/>
            <a:ext cx="5005633" cy="155559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5165444" y="1555404"/>
            <a:ext cx="1762812" cy="1296000"/>
          </a:xfrm>
          <a:prstGeom prst="ellipse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Machine Learning (ML)</a:t>
            </a:r>
          </a:p>
        </p:txBody>
      </p:sp>
      <p:sp>
        <p:nvSpPr>
          <p:cNvPr id="61" name="Oval 60"/>
          <p:cNvSpPr/>
          <p:nvPr/>
        </p:nvSpPr>
        <p:spPr>
          <a:xfrm>
            <a:off x="2283542" y="1555404"/>
            <a:ext cx="1764000" cy="1296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</a:p>
        </p:txBody>
      </p:sp>
      <p:sp>
        <p:nvSpPr>
          <p:cNvPr id="62" name="Oval 61"/>
          <p:cNvSpPr/>
          <p:nvPr/>
        </p:nvSpPr>
        <p:spPr>
          <a:xfrm>
            <a:off x="3669481" y="1566337"/>
            <a:ext cx="1762812" cy="129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Mining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19073" y="1773724"/>
            <a:ext cx="1873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ML Applications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(entire KDD/DS lifecycle)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077665" y="1357853"/>
            <a:ext cx="1857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Classification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Regression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Recommenders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Clustering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Dim Reduction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Neural Networks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DBA69B5-7D9B-44B4-8CEE-4C8ECE63CCEC}"/>
              </a:ext>
            </a:extLst>
          </p:cNvPr>
          <p:cNvSpPr/>
          <p:nvPr/>
        </p:nvSpPr>
        <p:spPr>
          <a:xfrm>
            <a:off x="3571237" y="3620016"/>
            <a:ext cx="2047140" cy="875220"/>
          </a:xfrm>
          <a:prstGeom prst="rect">
            <a:avLst/>
          </a:prstGeom>
          <a:solidFill>
            <a:srgbClr val="F701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ML System</a:t>
            </a:r>
          </a:p>
        </p:txBody>
      </p:sp>
      <p:cxnSp>
        <p:nvCxnSpPr>
          <p:cNvPr id="66" name="Straight Arrow Connector 65"/>
          <p:cNvCxnSpPr>
            <a:cxnSpLocks/>
            <a:stCxn id="65" idx="0"/>
            <a:endCxn id="59" idx="2"/>
          </p:cNvCxnSpPr>
          <p:nvPr/>
        </p:nvCxnSpPr>
        <p:spPr>
          <a:xfrm flipV="1">
            <a:off x="4594807" y="3024651"/>
            <a:ext cx="761" cy="595365"/>
          </a:xfrm>
          <a:prstGeom prst="straightConnector1">
            <a:avLst/>
          </a:prstGeom>
          <a:ln w="25400">
            <a:solidFill>
              <a:srgbClr val="7889FB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636F7B24-59FE-48B6-9F6E-869B26DC09AC}"/>
              </a:ext>
            </a:extLst>
          </p:cNvPr>
          <p:cNvSpPr/>
          <p:nvPr/>
        </p:nvSpPr>
        <p:spPr>
          <a:xfrm>
            <a:off x="227814" y="1319795"/>
            <a:ext cx="8708794" cy="5302651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5618377" y="3876850"/>
            <a:ext cx="3318231" cy="2594767"/>
            <a:chOff x="5618377" y="3876850"/>
            <a:chExt cx="3318231" cy="2594767"/>
          </a:xfrm>
        </p:grpSpPr>
        <p:sp>
          <p:nvSpPr>
            <p:cNvPr id="69" name="Oval 68"/>
            <p:cNvSpPr/>
            <p:nvPr/>
          </p:nvSpPr>
          <p:spPr>
            <a:xfrm>
              <a:off x="6967535" y="4545271"/>
              <a:ext cx="1762812" cy="1296000"/>
            </a:xfrm>
            <a:prstGeom prst="ellipse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HPC</a:t>
              </a:r>
            </a:p>
            <a:p>
              <a:pPr algn="ctr"/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6661213" y="5175617"/>
              <a:ext cx="1764000" cy="1296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Prog</a:t>
              </a:r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Language Compilers</a:t>
              </a:r>
            </a:p>
          </p:txBody>
        </p:sp>
        <p:cxnSp>
          <p:nvCxnSpPr>
            <p:cNvPr id="71" name="Straight Arrow Connector 70"/>
            <p:cNvCxnSpPr>
              <a:cxnSpLocks/>
              <a:endCxn id="65" idx="3"/>
            </p:cNvCxnSpPr>
            <p:nvPr/>
          </p:nvCxnSpPr>
          <p:spPr>
            <a:xfrm flipH="1" flipV="1">
              <a:off x="5618377" y="4057626"/>
              <a:ext cx="1178587" cy="672189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6796964" y="3876850"/>
              <a:ext cx="2139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Compilation Techniques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15082" y="3523606"/>
            <a:ext cx="3256155" cy="2965665"/>
            <a:chOff x="315082" y="3523606"/>
            <a:chExt cx="3256155" cy="2965665"/>
          </a:xfrm>
        </p:grpSpPr>
        <p:sp>
          <p:nvSpPr>
            <p:cNvPr id="74" name="Oval 73"/>
            <p:cNvSpPr/>
            <p:nvPr/>
          </p:nvSpPr>
          <p:spPr>
            <a:xfrm>
              <a:off x="392284" y="4192115"/>
              <a:ext cx="1764000" cy="1296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Distributed Systems</a:t>
              </a:r>
            </a:p>
            <a:p>
              <a:pPr algn="ctr"/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565015" y="5193271"/>
              <a:ext cx="1762812" cy="1296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Operating  Systems</a:t>
              </a:r>
            </a:p>
          </p:txBody>
        </p:sp>
        <p:sp>
          <p:nvSpPr>
            <p:cNvPr id="76" name="Oval 75"/>
            <p:cNvSpPr/>
            <p:nvPr/>
          </p:nvSpPr>
          <p:spPr>
            <a:xfrm>
              <a:off x="1097629" y="4768612"/>
              <a:ext cx="1931321" cy="1139472"/>
            </a:xfrm>
            <a:prstGeom prst="ellipse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Data Management</a:t>
              </a:r>
            </a:p>
          </p:txBody>
        </p:sp>
        <p:cxnSp>
          <p:nvCxnSpPr>
            <p:cNvPr id="77" name="Straight Arrow Connector 76"/>
            <p:cNvCxnSpPr>
              <a:cxnSpLocks/>
              <a:endCxn id="65" idx="1"/>
            </p:cNvCxnSpPr>
            <p:nvPr/>
          </p:nvCxnSpPr>
          <p:spPr>
            <a:xfrm flipV="1">
              <a:off x="2392650" y="4057626"/>
              <a:ext cx="1178587" cy="546956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315082" y="3523606"/>
              <a:ext cx="27138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Runtime Techniques (Execution, Data Access)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3652285" y="4495236"/>
            <a:ext cx="2477487" cy="1843526"/>
            <a:chOff x="3652285" y="4495236"/>
            <a:chExt cx="2477487" cy="1843526"/>
          </a:xfrm>
        </p:grpSpPr>
        <p:sp>
          <p:nvSpPr>
            <p:cNvPr id="80" name="Oval 79"/>
            <p:cNvSpPr/>
            <p:nvPr/>
          </p:nvSpPr>
          <p:spPr>
            <a:xfrm>
              <a:off x="3652285" y="5315359"/>
              <a:ext cx="1939093" cy="102340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HW Architecture</a:t>
              </a:r>
            </a:p>
          </p:txBody>
        </p:sp>
        <p:cxnSp>
          <p:nvCxnSpPr>
            <p:cNvPr id="81" name="Straight Arrow Connector 80"/>
            <p:cNvCxnSpPr>
              <a:cxnSpLocks/>
              <a:endCxn id="65" idx="2"/>
            </p:cNvCxnSpPr>
            <p:nvPr/>
          </p:nvCxnSpPr>
          <p:spPr>
            <a:xfrm flipV="1">
              <a:off x="4594795" y="4495236"/>
              <a:ext cx="12" cy="682668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4475835" y="4957296"/>
              <a:ext cx="16539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Accelerators</a:t>
              </a:r>
            </a:p>
          </p:txBody>
        </p:sp>
      </p:grpSp>
      <p:sp>
        <p:nvSpPr>
          <p:cNvPr id="113" name="Rectangle 112"/>
          <p:cNvSpPr/>
          <p:nvPr/>
        </p:nvSpPr>
        <p:spPr>
          <a:xfrm>
            <a:off x="5927206" y="3265965"/>
            <a:ext cx="1739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Rapidly Evolving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Landscape of ML Systems</a:t>
            </a:r>
          </a:p>
        </p:txBody>
      </p:sp>
    </p:spTree>
    <p:extLst>
      <p:ext uri="{BB962C8B-B14F-4D97-AF65-F5344CB8AC3E}">
        <p14:creationId xmlns:p14="http://schemas.microsoft.com/office/powerpoint/2010/main" val="142970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7" grpId="0" animBg="1"/>
      <p:bldP spid="1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 Science </a:t>
            </a:r>
            <a:r>
              <a:rPr lang="en-US" dirty="0" smtClean="0"/>
              <a:t>Lifecycle</a:t>
            </a:r>
            <a:br>
              <a:rPr lang="en-US" dirty="0" smtClean="0"/>
            </a:br>
            <a:r>
              <a:rPr lang="en-US" sz="700" dirty="0"/>
              <a:t/>
            </a:r>
            <a:br>
              <a:rPr lang="en-US" sz="700" dirty="0"/>
            </a:br>
            <a:r>
              <a:rPr lang="en-US" sz="2400" dirty="0"/>
              <a:t>aka KDD Process</a:t>
            </a:r>
            <a:br>
              <a:rPr lang="en-US" sz="2400" dirty="0"/>
            </a:br>
            <a:r>
              <a:rPr lang="en-US" sz="2400" dirty="0"/>
              <a:t>aka CRISP-DM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Landscape of ML Systems</a:t>
            </a:r>
          </a:p>
        </p:txBody>
      </p:sp>
      <p:pic>
        <p:nvPicPr>
          <p:cNvPr id="6" name="Picture 10" descr="https://upload.wikimedia.org/wikipedia/commons/thumb/d/d8/Emblem-person-blue.svg/1024px-Emblem-person-blu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58" y="1497412"/>
            <a:ext cx="900732" cy="9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794997" y="4421874"/>
            <a:ext cx="1391352" cy="1407754"/>
            <a:chOff x="3930084" y="4978403"/>
            <a:chExt cx="1729952" cy="1750352"/>
          </a:xfrm>
        </p:grpSpPr>
        <p:pic>
          <p:nvPicPr>
            <p:cNvPr id="9" name="Picture 8" descr="https://upload.wikimedia.org/wikipedia/commons/thumb/1/1b/Emblem-person-red.svg/2000px-Emblem-person-red.sv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033" y="4978403"/>
              <a:ext cx="1118656" cy="111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930084" y="5925130"/>
              <a:ext cx="1729952" cy="80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Data/SW Engineer</a:t>
              </a:r>
            </a:p>
          </p:txBody>
        </p:sp>
      </p:grp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2" y="2637991"/>
            <a:ext cx="726111" cy="74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7478845" y="4421874"/>
            <a:ext cx="1391352" cy="1407754"/>
            <a:chOff x="3930084" y="4978403"/>
            <a:chExt cx="1729952" cy="1750352"/>
          </a:xfrm>
        </p:grpSpPr>
        <p:pic>
          <p:nvPicPr>
            <p:cNvPr id="13" name="Picture 12" descr="https://upload.wikimedia.org/wikipedia/commons/thumb/1/1b/Emblem-person-red.svg/2000px-Emblem-person-red.sv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033" y="4978403"/>
              <a:ext cx="1118656" cy="111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930084" y="5925130"/>
              <a:ext cx="1729952" cy="80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ML/DevOps Engineer</a:t>
              </a:r>
            </a:p>
          </p:txBody>
        </p:sp>
      </p:grpSp>
      <p:sp>
        <p:nvSpPr>
          <p:cNvPr id="24" name="Chevron 23"/>
          <p:cNvSpPr/>
          <p:nvPr/>
        </p:nvSpPr>
        <p:spPr>
          <a:xfrm>
            <a:off x="1149073" y="2888977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Cleaning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Preparation</a:t>
            </a:r>
          </a:p>
        </p:txBody>
      </p:sp>
      <p:cxnSp>
        <p:nvCxnSpPr>
          <p:cNvPr id="27" name="Straight Arrow Connector 26"/>
          <p:cNvCxnSpPr>
            <a:stCxn id="9" idx="0"/>
          </p:cNvCxnSpPr>
          <p:nvPr/>
        </p:nvCxnSpPr>
        <p:spPr>
          <a:xfrm flipH="1" flipV="1">
            <a:off x="1469232" y="3873715"/>
            <a:ext cx="1576" cy="54815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2"/>
            <a:endCxn id="31" idx="0"/>
          </p:cNvCxnSpPr>
          <p:nvPr/>
        </p:nvCxnSpPr>
        <p:spPr>
          <a:xfrm>
            <a:off x="4642624" y="2398151"/>
            <a:ext cx="169546" cy="49194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3" idx="0"/>
          </p:cNvCxnSpPr>
          <p:nvPr/>
        </p:nvCxnSpPr>
        <p:spPr>
          <a:xfrm flipH="1" flipV="1">
            <a:off x="8150663" y="3874830"/>
            <a:ext cx="3993" cy="547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B00B4DCB-D90E-4ACA-AE9A-9750B81623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 t="9698" r="6904" b="11693"/>
          <a:stretch/>
        </p:blipFill>
        <p:spPr>
          <a:xfrm>
            <a:off x="106167" y="3323544"/>
            <a:ext cx="967752" cy="896761"/>
          </a:xfrm>
          <a:prstGeom prst="rect">
            <a:avLst/>
          </a:prstGeom>
        </p:spPr>
      </p:pic>
      <p:sp>
        <p:nvSpPr>
          <p:cNvPr id="31" name="Chevron 30"/>
          <p:cNvSpPr/>
          <p:nvPr/>
        </p:nvSpPr>
        <p:spPr>
          <a:xfrm>
            <a:off x="3658000" y="2890092"/>
            <a:ext cx="267008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Model Selection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Training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Hyper-parameters</a:t>
            </a:r>
          </a:p>
        </p:txBody>
      </p:sp>
      <p:sp>
        <p:nvSpPr>
          <p:cNvPr id="32" name="Chevron 31"/>
          <p:cNvSpPr/>
          <p:nvPr/>
        </p:nvSpPr>
        <p:spPr>
          <a:xfrm>
            <a:off x="6122289" y="2890092"/>
            <a:ext cx="267008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Validate &amp; Debug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Deployment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Scoring &amp; Feedback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66618" y="1577982"/>
            <a:ext cx="1039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Scientist</a:t>
            </a:r>
          </a:p>
        </p:txBody>
      </p:sp>
      <p:cxnSp>
        <p:nvCxnSpPr>
          <p:cNvPr id="36" name="Straight Arrow Connector 35"/>
          <p:cNvCxnSpPr>
            <a:stCxn id="6" idx="2"/>
            <a:endCxn id="24" idx="0"/>
          </p:cNvCxnSpPr>
          <p:nvPr/>
        </p:nvCxnSpPr>
        <p:spPr>
          <a:xfrm flipH="1">
            <a:off x="2303243" y="2398151"/>
            <a:ext cx="2339381" cy="49082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6" idx="2"/>
            <a:endCxn id="32" idx="0"/>
          </p:cNvCxnSpPr>
          <p:nvPr/>
        </p:nvCxnSpPr>
        <p:spPr>
          <a:xfrm>
            <a:off x="4642624" y="2398151"/>
            <a:ext cx="2633835" cy="49194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762539" y="693338"/>
            <a:ext cx="2190606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Data-centric View: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Application perspective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Workload perspective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System perspective</a:t>
            </a:r>
          </a:p>
        </p:txBody>
      </p:sp>
      <p:cxnSp>
        <p:nvCxnSpPr>
          <p:cNvPr id="50" name="Straight Arrow Connector 49"/>
          <p:cNvCxnSpPr>
            <a:endCxn id="24" idx="2"/>
          </p:cNvCxnSpPr>
          <p:nvPr/>
        </p:nvCxnSpPr>
        <p:spPr>
          <a:xfrm flipH="1" flipV="1">
            <a:off x="2303243" y="3873715"/>
            <a:ext cx="1576" cy="54815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31" idx="2"/>
          </p:cNvCxnSpPr>
          <p:nvPr/>
        </p:nvCxnSpPr>
        <p:spPr>
          <a:xfrm flipV="1">
            <a:off x="4812170" y="3874830"/>
            <a:ext cx="0" cy="547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32" idx="2"/>
          </p:cNvCxnSpPr>
          <p:nvPr/>
        </p:nvCxnSpPr>
        <p:spPr>
          <a:xfrm flipV="1">
            <a:off x="7276459" y="3874830"/>
            <a:ext cx="0" cy="547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2304819" y="4421874"/>
            <a:ext cx="4971640" cy="0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407874" y="4511708"/>
            <a:ext cx="478674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Exploratory Process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(experimentation, refinements, ML pipelines)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520053" y="5414490"/>
            <a:ext cx="4549339" cy="707886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observation: </a:t>
            </a:r>
            <a:r>
              <a:rPr lang="en-US" sz="20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SotA</a:t>
            </a:r>
            <a:r>
              <a:rPr lang="en-US" sz="20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integration/cleaning based on ML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245540" y="1284330"/>
            <a:ext cx="3886319" cy="1152092"/>
          </a:xfrm>
          <a:prstGeom prst="wedgeRoundRectCallout">
            <a:avLst>
              <a:gd name="adj1" fmla="val -1331"/>
              <a:gd name="adj2" fmla="val 87746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extraction, schema alignment, entity resolution, data validation, data cleaning, outlier detection, missing value imputation, semantic type detection, data augmentation, feature selection, feature engineering, feature transformations </a:t>
            </a:r>
          </a:p>
        </p:txBody>
      </p:sp>
    </p:spTree>
    <p:extLst>
      <p:ext uri="{BB962C8B-B14F-4D97-AF65-F5344CB8AC3E}">
        <p14:creationId xmlns:p14="http://schemas.microsoft.com/office/powerpoint/2010/main" val="291785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Driving Factors for 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Improved </a:t>
            </a:r>
            <a:r>
              <a:rPr lang="en-US" dirty="0">
                <a:solidFill>
                  <a:srgbClr val="7889FB"/>
                </a:solidFill>
              </a:rPr>
              <a:t>Algorithms and Models</a:t>
            </a:r>
          </a:p>
          <a:p>
            <a:pPr lvl="1"/>
            <a:r>
              <a:rPr lang="en-US" dirty="0"/>
              <a:t>Success across data and application domains</a:t>
            </a:r>
            <a:br>
              <a:rPr lang="en-US" dirty="0"/>
            </a:br>
            <a:r>
              <a:rPr lang="en-US" dirty="0"/>
              <a:t>(e.g., health care, finance, transport, production) </a:t>
            </a:r>
          </a:p>
          <a:p>
            <a:pPr lvl="1"/>
            <a:r>
              <a:rPr lang="en-US" dirty="0"/>
              <a:t>More complex models which leverage large data</a:t>
            </a:r>
          </a:p>
          <a:p>
            <a:pPr lvl="1"/>
            <a:endParaRPr lang="en-US" dirty="0"/>
          </a:p>
          <a:p>
            <a:r>
              <a:rPr lang="en-US" dirty="0"/>
              <a:t>Availability of </a:t>
            </a:r>
            <a:r>
              <a:rPr lang="en-US" dirty="0">
                <a:solidFill>
                  <a:srgbClr val="7889FB"/>
                </a:solidFill>
              </a:rPr>
              <a:t>Large Data</a:t>
            </a:r>
            <a:r>
              <a:rPr lang="en-US" dirty="0"/>
              <a:t> Collections</a:t>
            </a:r>
          </a:p>
          <a:p>
            <a:pPr lvl="1"/>
            <a:r>
              <a:rPr lang="en-US" dirty="0"/>
              <a:t>Increasing automation and monitoring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data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(simplified by cloud computing &amp; services)</a:t>
            </a:r>
            <a:endParaRPr lang="en-US" dirty="0"/>
          </a:p>
          <a:p>
            <a:pPr lvl="1"/>
            <a:r>
              <a:rPr lang="en-US" dirty="0"/>
              <a:t>Feedback loops, data programming/augmentation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7889FB"/>
                </a:solidFill>
              </a:rPr>
              <a:t>HW &amp; SW </a:t>
            </a:r>
            <a:r>
              <a:rPr lang="en-US" dirty="0"/>
              <a:t>Advancements</a:t>
            </a:r>
          </a:p>
          <a:p>
            <a:pPr lvl="1"/>
            <a:r>
              <a:rPr lang="en-US" dirty="0"/>
              <a:t>Higher performance of hardware and infrastructure (cloud)</a:t>
            </a:r>
          </a:p>
          <a:p>
            <a:pPr lvl="1"/>
            <a:r>
              <a:rPr lang="en-US" dirty="0"/>
              <a:t>Open-source large-scale computation frameworks, </a:t>
            </a:r>
            <a:br>
              <a:rPr lang="en-US" dirty="0"/>
            </a:br>
            <a:r>
              <a:rPr lang="en-US" dirty="0"/>
              <a:t>ML systems, and vendor-provides libraries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Landscape of ML Systems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961235" y="3067666"/>
            <a:ext cx="1863215" cy="1313227"/>
            <a:chOff x="6931739" y="2792364"/>
            <a:chExt cx="1863215" cy="1313227"/>
          </a:xfrm>
        </p:grpSpPr>
        <p:sp>
          <p:nvSpPr>
            <p:cNvPr id="5" name="TextBox 4"/>
            <p:cNvSpPr txBox="1"/>
            <p:nvPr/>
          </p:nvSpPr>
          <p:spPr>
            <a:xfrm>
              <a:off x="7517695" y="3136491"/>
              <a:ext cx="61756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47703" y="3731342"/>
              <a:ext cx="74725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Model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31739" y="3736259"/>
              <a:ext cx="74725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Usage</a:t>
              </a:r>
            </a:p>
          </p:txBody>
        </p:sp>
        <p:cxnSp>
          <p:nvCxnSpPr>
            <p:cNvPr id="8" name="Straight Arrow Connector 7"/>
            <p:cNvCxnSpPr>
              <a:cxnSpLocks/>
              <a:endCxn id="6" idx="0"/>
            </p:cNvCxnSpPr>
            <p:nvPr/>
          </p:nvCxnSpPr>
          <p:spPr>
            <a:xfrm>
              <a:off x="8190270" y="3342967"/>
              <a:ext cx="231059" cy="388375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cxnSpLocks/>
              <a:stCxn id="6" idx="1"/>
              <a:endCxn id="7" idx="3"/>
            </p:cNvCxnSpPr>
            <p:nvPr/>
          </p:nvCxnSpPr>
          <p:spPr>
            <a:xfrm flipH="1">
              <a:off x="7678990" y="3916008"/>
              <a:ext cx="368713" cy="4917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cxnSpLocks/>
              <a:stCxn id="7" idx="0"/>
              <a:endCxn id="5" idx="1"/>
            </p:cNvCxnSpPr>
            <p:nvPr/>
          </p:nvCxnSpPr>
          <p:spPr>
            <a:xfrm flipV="1">
              <a:off x="7305365" y="3321157"/>
              <a:ext cx="212330" cy="415102"/>
            </a:xfrm>
            <a:prstGeom prst="straightConnector1">
              <a:avLst/>
            </a:prstGeom>
            <a:ln w="25400">
              <a:solidFill>
                <a:schemeClr val="accent1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990733" y="2792364"/>
              <a:ext cx="175014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Feedback Loop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468" y="1503047"/>
            <a:ext cx="2182857" cy="123829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835797" y="1189832"/>
            <a:ext cx="204282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Andrew Ng’14]</a:t>
            </a:r>
          </a:p>
        </p:txBody>
      </p:sp>
      <p:pic>
        <p:nvPicPr>
          <p:cNvPr id="26" name="Picture 10" descr="http://www.nersc.gov/assets/ImageGallery/Computational-Systems/_resampled/resizedimage250247-Magellan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5972" y="4855812"/>
            <a:ext cx="10890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FF41F32-C583-48DB-9957-69C7C0D1F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031" y="5511185"/>
            <a:ext cx="1032611" cy="64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5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of ML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432053"/>
            <a:ext cx="8196170" cy="4667340"/>
          </a:xfrm>
        </p:spPr>
        <p:txBody>
          <a:bodyPr/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Landscape of ML Systems</a:t>
            </a:r>
          </a:p>
        </p:txBody>
      </p:sp>
      <p:sp>
        <p:nvSpPr>
          <p:cNvPr id="5" name="Rectangle 4"/>
          <p:cNvSpPr/>
          <p:nvPr/>
        </p:nvSpPr>
        <p:spPr>
          <a:xfrm>
            <a:off x="2875937" y="1907454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ML Apps &amp; Algorithms</a:t>
            </a:r>
          </a:p>
        </p:txBody>
      </p:sp>
      <p:sp>
        <p:nvSpPr>
          <p:cNvPr id="6" name="Rectangle 5"/>
          <p:cNvSpPr/>
          <p:nvPr/>
        </p:nvSpPr>
        <p:spPr>
          <a:xfrm>
            <a:off x="2880852" y="2576048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Language Abstractions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2875935" y="3244643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Fault Tolerance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2875934" y="3913237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Execution Strategies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880852" y="4581831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Representations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80852" y="5250425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HW &amp; Infrastructure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80852" y="1274640"/>
            <a:ext cx="278252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01031" y="2487560"/>
            <a:ext cx="286453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Eager interpretation, lazy evaluation,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compilation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05946" y="3170903"/>
            <a:ext cx="308732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Approximation, lineage,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checkpointing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checksums, ECC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05947" y="1814048"/>
            <a:ext cx="286453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Supervised, unsupervised, RL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linear algebra, libs,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AutoML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88198" y="915760"/>
            <a:ext cx="182388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Validation &amp; Debugging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20239" y="684701"/>
            <a:ext cx="200577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Deployment &amp; Scoring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66344" y="1457835"/>
            <a:ext cx="219752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Hyper-parameter Tuning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5853" y="2259165"/>
            <a:ext cx="219752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and Feature Selection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1774" y="4151877"/>
            <a:ext cx="23356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Preparation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(e.g., one-hot, binning)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6857" y="5110526"/>
            <a:ext cx="23356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Integration &amp; Data Cleaning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1941" y="3188314"/>
            <a:ext cx="23356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Programming &amp; Augmentation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796113" y="3819830"/>
            <a:ext cx="286453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Local, distributed, cloud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(data, task, parameter server)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01028" y="4493340"/>
            <a:ext cx="309187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Dense &amp; sparse tensor/matrix;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compress, partition, cache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96111" y="5166850"/>
            <a:ext cx="2679295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CPUs, NUMA, GPUs, FPGAs, ASICs, RDMA, SSD/NVM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2469" y="5961744"/>
            <a:ext cx="7808783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Improve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accuracy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vs.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performance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vs.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resource requirements</a:t>
            </a:r>
          </a:p>
          <a:p>
            <a:pPr algn="ctr"/>
            <a:r>
              <a:rPr lang="en-AT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Specialization &amp; Heterogeneity</a:t>
            </a:r>
            <a:endParaRPr lang="en-US" sz="2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98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>
            <a:latin typeface="Calibri" panose="020F0502020204030204" pitchFamily="34" charset="0"/>
            <a:cs typeface="Calibri" panose="020F050202020403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41768</TotalTime>
  <Words>3244</Words>
  <Application>Microsoft Office PowerPoint</Application>
  <PresentationFormat>On-screen Show (4:3)</PresentationFormat>
  <Paragraphs>1126</Paragraphs>
  <Slides>51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ＭＳ Ｐゴシック</vt:lpstr>
      <vt:lpstr>Arial</vt:lpstr>
      <vt:lpstr>Calibri</vt:lpstr>
      <vt:lpstr>Consolas</vt:lpstr>
      <vt:lpstr>Wingdings</vt:lpstr>
      <vt:lpstr>TU Graz Standard</vt:lpstr>
      <vt:lpstr>Data Integration and Analysis 13 Distributed ML Systems</vt:lpstr>
      <vt:lpstr>Announcements/Org</vt:lpstr>
      <vt:lpstr>Data Management Courses</vt:lpstr>
      <vt:lpstr>Agenda</vt:lpstr>
      <vt:lpstr>Landscape of ML Systems</vt:lpstr>
      <vt:lpstr>What is an ML System?</vt:lpstr>
      <vt:lpstr>The Data Science Lifecycle  aka KDD Process aka CRISP-DM</vt:lpstr>
      <vt:lpstr>Driving Factors for ML</vt:lpstr>
      <vt:lpstr>Stack of ML Systems</vt:lpstr>
      <vt:lpstr>Accelerators (GPUs, FPGAs, ASICs)</vt:lpstr>
      <vt:lpstr>Data Representation</vt:lpstr>
      <vt:lpstr>Execution Strategies</vt:lpstr>
      <vt:lpstr>Fault Tolerance &amp; Resilience</vt:lpstr>
      <vt:lpstr>Language Abstractions</vt:lpstr>
      <vt:lpstr>ML Applications</vt:lpstr>
      <vt:lpstr>Landscape of ML Systems</vt:lpstr>
      <vt:lpstr>Distributed Linear Algebra</vt:lpstr>
      <vt:lpstr>Linear Algebra Systems</vt:lpstr>
      <vt:lpstr>Linear Algebra Systems, cont.</vt:lpstr>
      <vt:lpstr>ML Libraries</vt:lpstr>
      <vt:lpstr>DL Frameworks</vt:lpstr>
      <vt:lpstr>Distributed Matrix Operations</vt:lpstr>
      <vt:lpstr>Physical Operator Selection</vt:lpstr>
      <vt:lpstr>Physical Operator Selection, cont.</vt:lpstr>
      <vt:lpstr>Sparsity-Exploiting Operators</vt:lpstr>
      <vt:lpstr>Overview Data Access Methods</vt:lpstr>
      <vt:lpstr>Distributed Parameter Servers</vt:lpstr>
      <vt:lpstr>Background: Mini-batch ML Algorithms</vt:lpstr>
      <vt:lpstr>Background: Mini-batch DNN Training (LeNet)</vt:lpstr>
      <vt:lpstr>Overview Data-Parallel Parameter Servers</vt:lpstr>
      <vt:lpstr>History of Parameter Servers</vt:lpstr>
      <vt:lpstr>Basic Worker Algorithm (batch)</vt:lpstr>
      <vt:lpstr>Extended Worker Algorithm (nfetch batches)</vt:lpstr>
      <vt:lpstr>Update Strategies</vt:lpstr>
      <vt:lpstr>Federated ML</vt:lpstr>
      <vt:lpstr>Q&amp;A and Exam Preparation</vt:lpstr>
      <vt:lpstr>Task 1: Entity Resolution</vt:lpstr>
      <vt:lpstr>Task 1: Entity Resolution, cont.</vt:lpstr>
      <vt:lpstr>Task 2: Data Warehousing</vt:lpstr>
      <vt:lpstr>Task 2: Data Warehousing, cont.</vt:lpstr>
      <vt:lpstr>Task 2: Data Warehousing, cont.</vt:lpstr>
      <vt:lpstr>Task 3: Data Cleaning</vt:lpstr>
      <vt:lpstr>Task 3: Data Cleaning</vt:lpstr>
      <vt:lpstr>Task 4: Data Provenance</vt:lpstr>
      <vt:lpstr>Task 4: Data Provenance, cont.</vt:lpstr>
      <vt:lpstr>Task 5: Cloud Computing</vt:lpstr>
      <vt:lpstr>Task 5: Cloud Computing, cont.</vt:lpstr>
      <vt:lpstr>Task 6: Distributed, Data-parallel Computation</vt:lpstr>
      <vt:lpstr>Task 7: Stream Processing</vt:lpstr>
      <vt:lpstr>Task 7: Stream Processing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- 13 Distributed ML Systems</dc:title>
  <dc:subject/>
  <dc:creator>mboehm</dc:creator>
  <cp:keywords/>
  <dc:description/>
  <cp:lastModifiedBy>mboehm</cp:lastModifiedBy>
  <cp:revision>1999</cp:revision>
  <cp:lastPrinted>2020-01-20T19:46:59Z</cp:lastPrinted>
  <dcterms:created xsi:type="dcterms:W3CDTF">2018-07-12T06:39:10Z</dcterms:created>
  <dcterms:modified xsi:type="dcterms:W3CDTF">2022-01-24T22:45:06Z</dcterms:modified>
  <cp:category/>
</cp:coreProperties>
</file>