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357" r:id="rId3"/>
    <p:sldId id="289" r:id="rId4"/>
    <p:sldId id="397" r:id="rId5"/>
    <p:sldId id="398" r:id="rId6"/>
    <p:sldId id="400" r:id="rId7"/>
    <p:sldId id="363" r:id="rId8"/>
    <p:sldId id="364" r:id="rId9"/>
    <p:sldId id="366" r:id="rId10"/>
    <p:sldId id="298" r:id="rId11"/>
    <p:sldId id="336" r:id="rId12"/>
    <p:sldId id="415" r:id="rId13"/>
    <p:sldId id="416" r:id="rId14"/>
    <p:sldId id="420" r:id="rId15"/>
    <p:sldId id="421" r:id="rId16"/>
    <p:sldId id="417" r:id="rId17"/>
    <p:sldId id="424" r:id="rId18"/>
    <p:sldId id="425" r:id="rId19"/>
    <p:sldId id="418" r:id="rId20"/>
    <p:sldId id="422" r:id="rId21"/>
    <p:sldId id="423" r:id="rId22"/>
    <p:sldId id="427" r:id="rId23"/>
    <p:sldId id="426" r:id="rId24"/>
    <p:sldId id="428" r:id="rId25"/>
    <p:sldId id="429" r:id="rId26"/>
    <p:sldId id="430" r:id="rId27"/>
    <p:sldId id="432" r:id="rId28"/>
    <p:sldId id="433" r:id="rId29"/>
    <p:sldId id="434" r:id="rId30"/>
    <p:sldId id="436" r:id="rId31"/>
    <p:sldId id="437" r:id="rId32"/>
    <p:sldId id="438" r:id="rId33"/>
    <p:sldId id="440" r:id="rId34"/>
    <p:sldId id="441" r:id="rId35"/>
    <p:sldId id="439" r:id="rId36"/>
    <p:sldId id="414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9346" autoAdjust="0"/>
  </p:normalViewPr>
  <p:slideViewPr>
    <p:cSldViewPr snapToGrid="0" snapToObjects="1">
      <p:cViewPr varScale="1">
        <p:scale>
          <a:sx n="78" d="100"/>
          <a:sy n="78" d="100"/>
        </p:scale>
        <p:origin x="165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26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6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Besides</a:t>
            </a:r>
            <a:r>
              <a:rPr lang="en-US" baseline="0" dirty="0"/>
              <a:t>: programming, reading, writing, communication main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9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08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706.015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to Scientific Writing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706.015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to Scientific Writing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.boehm@tugraz.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hyperlink" Target="https://github.com/apache/systemd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isw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en-US" dirty="0"/>
              <a:t>Introduction to Scientific Writing</a:t>
            </a:r>
            <a:br>
              <a:rPr lang="de-DE" b="1" dirty="0"/>
            </a:br>
            <a:r>
              <a:rPr lang="de-DE" b="1" dirty="0"/>
              <a:t>01 </a:t>
            </a:r>
            <a:r>
              <a:rPr lang="en-US" dirty="0"/>
              <a:t>Structure of Scientific Papers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23,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Lectures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01 Structure of Scientific Papers </a:t>
            </a:r>
            <a:r>
              <a:rPr lang="en-US" sz="1600" b="0" dirty="0"/>
              <a:t>[Oct 28, 6.15pm, </a:t>
            </a:r>
            <a:r>
              <a:rPr lang="en-US" sz="1600" dirty="0">
                <a:solidFill>
                  <a:srgbClr val="7889FB"/>
                </a:solidFill>
              </a:rPr>
              <a:t>optional</a:t>
            </a:r>
            <a:r>
              <a:rPr lang="en-US" sz="1600" b="0" dirty="0"/>
              <a:t>]</a:t>
            </a:r>
          </a:p>
          <a:p>
            <a:r>
              <a:rPr lang="en-US" dirty="0"/>
              <a:t>02 Scientific Reading and Writing </a:t>
            </a:r>
            <a:r>
              <a:rPr lang="en-US" sz="1600" b="0" dirty="0"/>
              <a:t>[Nov 04, 6pm, </a:t>
            </a:r>
            <a:r>
              <a:rPr lang="en-US" sz="1600" dirty="0">
                <a:solidFill>
                  <a:srgbClr val="7889FB"/>
                </a:solidFill>
              </a:rPr>
              <a:t>optional</a:t>
            </a:r>
            <a:r>
              <a:rPr lang="en-US" sz="1600" b="0" dirty="0"/>
              <a:t>]</a:t>
            </a:r>
          </a:p>
          <a:p>
            <a:r>
              <a:rPr lang="en-US" dirty="0"/>
              <a:t>03 Experiments, Reproducibility, and Projects </a:t>
            </a:r>
            <a:r>
              <a:rPr lang="en-US" sz="1600" b="0" dirty="0"/>
              <a:t>[Nov 11, 6pm, </a:t>
            </a:r>
            <a:r>
              <a:rPr lang="en-US" sz="1600" dirty="0">
                <a:solidFill>
                  <a:srgbClr val="7889FB"/>
                </a:solidFill>
              </a:rPr>
              <a:t>optional</a:t>
            </a:r>
            <a:r>
              <a:rPr lang="en-US" sz="1600" b="0" dirty="0"/>
              <a:t>]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r>
              <a:rPr lang="en-US" dirty="0"/>
              <a:t>04 Project Presentations </a:t>
            </a:r>
            <a:r>
              <a:rPr lang="en-US" sz="1600" b="0" dirty="0"/>
              <a:t>[Jan 13, 6pm, </a:t>
            </a:r>
            <a:r>
              <a:rPr lang="en-US" sz="1600" dirty="0">
                <a:solidFill>
                  <a:schemeClr val="accent1"/>
                </a:solidFill>
              </a:rPr>
              <a:t>mandatory</a:t>
            </a:r>
            <a:r>
              <a:rPr lang="en-US" sz="1600" b="0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6525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dirty="0"/>
              <a:t>1-4 person teams</a:t>
            </a:r>
            <a:r>
              <a:rPr lang="en-US" b="0" dirty="0"/>
              <a:t> (w/ clearly separated responsibilities)</a:t>
            </a:r>
          </a:p>
          <a:p>
            <a:pPr lvl="1"/>
            <a:endParaRPr lang="en-US" sz="1200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Pick from a given list of papers / groups of papers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Write short summary paper (#pages = 2 * team-size, </a:t>
            </a:r>
            <a:br>
              <a:rPr lang="en-US" dirty="0"/>
            </a:br>
            <a:r>
              <a:rPr lang="en-US" dirty="0"/>
              <a:t>     written in </a:t>
            </a:r>
            <a:r>
              <a:rPr lang="en-US" dirty="0" err="1"/>
              <a:t>LaTeX</a:t>
            </a:r>
            <a:r>
              <a:rPr lang="en-US" dirty="0"/>
              <a:t>, ACM </a:t>
            </a:r>
            <a:r>
              <a:rPr lang="en-US" dirty="0" err="1"/>
              <a:t>acmart</a:t>
            </a:r>
            <a:r>
              <a:rPr lang="en-US" dirty="0"/>
              <a:t> template, document-class </a:t>
            </a:r>
            <a:r>
              <a:rPr lang="en-US" dirty="0" err="1"/>
              <a:t>sigconf</a:t>
            </a:r>
            <a:r>
              <a:rPr lang="en-US" dirty="0"/>
              <a:t>, PDF)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Prepare and present talk on paper summary (7min + 3min Q&amp;A) </a:t>
            </a:r>
          </a:p>
          <a:p>
            <a:pPr lvl="1"/>
            <a:endParaRPr lang="en-US" sz="12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Today:</a:t>
            </a:r>
            <a:r>
              <a:rPr lang="en-US" dirty="0"/>
              <a:t> List of projects proposals, feel free to bring your own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Nov 11:</a:t>
            </a:r>
            <a:r>
              <a:rPr lang="en-US" dirty="0"/>
              <a:t> project selection via email to </a:t>
            </a:r>
            <a:r>
              <a:rPr lang="en-US" dirty="0">
                <a:hlinkClick r:id="rId2"/>
              </a:rPr>
              <a:t>m.boehm@tugraz.at</a:t>
            </a:r>
            <a:r>
              <a:rPr lang="en-US" dirty="0"/>
              <a:t> (11.59pm) 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b="1" dirty="0"/>
              <a:t>subject:</a:t>
            </a:r>
            <a:r>
              <a:rPr lang="en-US" dirty="0"/>
              <a:t> [Scientific Writing] Project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Dec 23:</a:t>
            </a:r>
            <a:r>
              <a:rPr lang="en-US" dirty="0"/>
              <a:t> paper submission via email to </a:t>
            </a:r>
            <a:r>
              <a:rPr lang="en-US" dirty="0">
                <a:hlinkClick r:id="rId2"/>
              </a:rPr>
              <a:t>m.boehm@tugraz.at</a:t>
            </a:r>
            <a:r>
              <a:rPr lang="en-US" dirty="0"/>
              <a:t> (11.59pm)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13:</a:t>
            </a:r>
            <a:r>
              <a:rPr lang="en-US" dirty="0"/>
              <a:t> Final project presentation (all students)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074" y="653145"/>
            <a:ext cx="25071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LV combined with bachelor thesis</a:t>
            </a:r>
          </a:p>
        </p:txBody>
      </p:sp>
    </p:spTree>
    <p:extLst>
      <p:ext uri="{BB962C8B-B14F-4D97-AF65-F5344CB8AC3E}">
        <p14:creationId xmlns:p14="http://schemas.microsoft.com/office/powerpoint/2010/main" val="1764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424049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Types of Scientific Writing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Scientific/Technical Documents</a:t>
            </a:r>
          </a:p>
          <a:p>
            <a:pPr lvl="1"/>
            <a:r>
              <a:rPr lang="en-US" dirty="0"/>
              <a:t>Formal vs informal writing, cumulative?, single vs multi-author</a:t>
            </a:r>
          </a:p>
          <a:p>
            <a:pPr lvl="1"/>
            <a:r>
              <a:rPr lang="en-US" dirty="0"/>
              <a:t>Archival vs non-archival publications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Scientific Writing Skills are </a:t>
            </a:r>
            <a:r>
              <a:rPr lang="en-US" dirty="0">
                <a:solidFill>
                  <a:schemeClr val="accent1"/>
                </a:solidFill>
              </a:rPr>
              <a:t>crucial</a:t>
            </a:r>
          </a:p>
          <a:p>
            <a:pPr lvl="1"/>
            <a:r>
              <a:rPr lang="en-US" dirty="0"/>
              <a:t>Different types of docs share many similarities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751" y="3064744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5257" y="3064744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0069" y="3064744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Papers</a:t>
            </a:r>
          </a:p>
        </p:txBody>
      </p:sp>
      <p:cxnSp>
        <p:nvCxnSpPr>
          <p:cNvPr id="11" name="Straight Arrow Connector 10"/>
          <p:cNvCxnSpPr>
            <a:stCxn id="21" idx="2"/>
            <a:endCxn id="10" idx="0"/>
          </p:cNvCxnSpPr>
          <p:nvPr/>
        </p:nvCxnSpPr>
        <p:spPr>
          <a:xfrm>
            <a:off x="4657410" y="2713051"/>
            <a:ext cx="13404" cy="351693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1"/>
            <a:endCxn id="8" idx="0"/>
          </p:cNvCxnSpPr>
          <p:nvPr/>
        </p:nvCxnSpPr>
        <p:spPr>
          <a:xfrm flipH="1">
            <a:off x="2391496" y="2607544"/>
            <a:ext cx="2100116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3"/>
            <a:endCxn id="9" idx="0"/>
          </p:cNvCxnSpPr>
          <p:nvPr/>
        </p:nvCxnSpPr>
        <p:spPr>
          <a:xfrm>
            <a:off x="4823207" y="2607544"/>
            <a:ext cx="2312795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91612" y="2502036"/>
            <a:ext cx="331595" cy="211015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14604" y="357721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BS Thesis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06230" y="399086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Thesis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6229" y="4404523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06228" y="4818179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Habilitation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92113" y="357721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Preprint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92113" y="398678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5411" y="4404523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14774" y="3577211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Grant Proposal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57300" y="398678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doc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57299" y="439849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88756" y="4822262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 Report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54391" y="4818179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57299" y="521776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9828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9" grpId="0" animBg="1"/>
      <p:bldP spid="1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Know your Audience</a:t>
            </a:r>
          </a:p>
          <a:p>
            <a:pPr lvl="1"/>
            <a:endParaRPr lang="en-US" sz="1000" dirty="0"/>
          </a:p>
          <a:p>
            <a:r>
              <a:rPr lang="en-US" dirty="0"/>
              <a:t>#2 Get your Workflow in Order</a:t>
            </a:r>
          </a:p>
          <a:p>
            <a:pPr lvl="1"/>
            <a:r>
              <a:rPr lang="en-US" dirty="0"/>
              <a:t>Writing: </a:t>
            </a:r>
            <a:r>
              <a:rPr lang="en-US" dirty="0" err="1"/>
              <a:t>LaTeX</a:t>
            </a:r>
            <a:r>
              <a:rPr lang="en-US" dirty="0"/>
              <a:t> (e.g., Overleaf, </a:t>
            </a:r>
            <a:r>
              <a:rPr lang="en-US" dirty="0" err="1"/>
              <a:t>TeXnicCenter</a:t>
            </a:r>
            <a:r>
              <a:rPr lang="en-US" dirty="0"/>
              <a:t>), versioning (e.g., </a:t>
            </a:r>
            <a:r>
              <a:rPr lang="en-US" dirty="0" err="1"/>
              <a:t>git</a:t>
            </a:r>
            <a:r>
              <a:rPr lang="en-US" dirty="0"/>
              <a:t>), templates</a:t>
            </a:r>
          </a:p>
          <a:p>
            <a:pPr lvl="1"/>
            <a:r>
              <a:rPr lang="en-US" dirty="0"/>
              <a:t>Plotting: R (plot, </a:t>
            </a:r>
            <a:r>
              <a:rPr lang="en-US" dirty="0" err="1"/>
              <a:t>ggplot</a:t>
            </a:r>
            <a:r>
              <a:rPr lang="en-US" dirty="0"/>
              <a:t>), Python (</a:t>
            </a:r>
            <a:r>
              <a:rPr lang="en-US" dirty="0" err="1"/>
              <a:t>matplotlib</a:t>
            </a:r>
            <a:r>
              <a:rPr lang="en-US" dirty="0"/>
              <a:t>), </a:t>
            </a:r>
            <a:r>
              <a:rPr lang="en-US" dirty="0" err="1"/>
              <a:t>Gnuplot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Figures: MS Visio, </a:t>
            </a:r>
            <a:r>
              <a:rPr lang="en-US" dirty="0" err="1"/>
              <a:t>Inkscape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pdf, eps, </a:t>
            </a:r>
            <a:r>
              <a:rPr lang="en-US" dirty="0" err="1">
                <a:sym typeface="Wingdings" panose="05000000000000000000" pitchFamily="2" charset="2"/>
              </a:rPr>
              <a:t>svg</a:t>
            </a:r>
            <a:r>
              <a:rPr lang="en-US" dirty="0">
                <a:sym typeface="Wingdings" panose="05000000000000000000" pitchFamily="2" charset="2"/>
              </a:rPr>
              <a:t> (vector graphics)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Mindset: Quality over Quantity</a:t>
            </a:r>
          </a:p>
          <a:p>
            <a:pPr lvl="1"/>
            <a:r>
              <a:rPr lang="en-US" dirty="0"/>
              <a:t>Aim for top-tier conferences/journals (act as filter)</a:t>
            </a:r>
          </a:p>
          <a:p>
            <a:pPr lvl="1"/>
            <a:r>
              <a:rPr lang="en-US" dirty="0"/>
              <a:t>Make the paper useful for others (ideas, evidence, code)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(my own theses/books)</a:t>
            </a:r>
          </a:p>
          <a:p>
            <a:pPr lvl="2"/>
            <a:r>
              <a:rPr lang="en-US" dirty="0"/>
              <a:t>Seminar (~bachelor), 5 months, </a:t>
            </a:r>
            <a:r>
              <a:rPr lang="en-US" b="1" dirty="0">
                <a:solidFill>
                  <a:schemeClr val="accent1"/>
                </a:solidFill>
              </a:rPr>
              <a:t>446</a:t>
            </a:r>
            <a:r>
              <a:rPr lang="en-US" dirty="0"/>
              <a:t> pages</a:t>
            </a:r>
          </a:p>
          <a:p>
            <a:pPr lvl="2"/>
            <a:r>
              <a:rPr lang="en-US" dirty="0"/>
              <a:t>Diploma (~master), 9 months, </a:t>
            </a:r>
            <a:r>
              <a:rPr lang="en-US" b="1" dirty="0">
                <a:solidFill>
                  <a:schemeClr val="accent1"/>
                </a:solidFill>
              </a:rPr>
              <a:t>274</a:t>
            </a:r>
            <a:r>
              <a:rPr lang="en-US" dirty="0"/>
              <a:t> pages</a:t>
            </a:r>
          </a:p>
          <a:p>
            <a:pPr lvl="2"/>
            <a:r>
              <a:rPr lang="en-US" dirty="0"/>
              <a:t>PhD thesis, 4 years, </a:t>
            </a:r>
            <a:r>
              <a:rPr lang="en-US" b="1" dirty="0">
                <a:solidFill>
                  <a:schemeClr val="accent1"/>
                </a:solidFill>
              </a:rPr>
              <a:t>237</a:t>
            </a:r>
            <a:r>
              <a:rPr lang="en-US" dirty="0"/>
              <a:t> pages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book, 5+2 years, </a:t>
            </a:r>
            <a:r>
              <a:rPr lang="en-US" b="1" dirty="0">
                <a:solidFill>
                  <a:schemeClr val="accent1"/>
                </a:solidFill>
              </a:rPr>
              <a:t>157</a:t>
            </a:r>
            <a:r>
              <a:rPr lang="en-US" dirty="0"/>
              <a:t> pages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01282" y="4918665"/>
            <a:ext cx="0" cy="109024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52492" y="5064369"/>
            <a:ext cx="20549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reader’s time is a scarce resource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9940"/>
          <a:stretch/>
        </p:blipFill>
        <p:spPr>
          <a:xfrm>
            <a:off x="6934744" y="3479401"/>
            <a:ext cx="1670330" cy="1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Writing and Publication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– Writing Cycle</a:t>
            </a:r>
          </a:p>
          <a:p>
            <a:pPr lvl="1"/>
            <a:r>
              <a:rPr lang="en-US" dirty="0"/>
              <a:t>Read lots of papers </a:t>
            </a:r>
          </a:p>
          <a:p>
            <a:pPr lvl="1"/>
            <a:r>
              <a:rPr lang="en-US" b="1" strike="sngStrike" dirty="0">
                <a:solidFill>
                  <a:srgbClr val="7889FB"/>
                </a:solidFill>
              </a:rPr>
              <a:t>Idea</a:t>
            </a:r>
            <a:r>
              <a:rPr lang="en-US" strike="sngStrike" dirty="0"/>
              <a:t> </a:t>
            </a:r>
            <a:r>
              <a:rPr lang="en-US" strike="sngStrike" dirty="0">
                <a:sym typeface="Wingdings" panose="05000000000000000000" pitchFamily="2" charset="2"/>
              </a:rPr>
              <a:t> </a:t>
            </a:r>
            <a:r>
              <a:rPr lang="en-US" strike="sngStrike" dirty="0"/>
              <a:t>Research </a:t>
            </a:r>
            <a:r>
              <a:rPr lang="en-US" strike="sngStrike" dirty="0">
                <a:sym typeface="Wingdings" panose="05000000000000000000" pitchFamily="2" charset="2"/>
              </a:rPr>
              <a:t> Writing  Document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Idea</a:t>
            </a:r>
            <a:r>
              <a:rPr lang="en-US" dirty="0">
                <a:sym typeface="Wingdings" panose="05000000000000000000" pitchFamily="2" charset="2"/>
              </a:rPr>
              <a:t>  Writing/Research 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refinement of drafts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Paper Submission Cycle</a:t>
            </a:r>
          </a:p>
          <a:p>
            <a:pPr lvl="1"/>
            <a:r>
              <a:rPr lang="en-US" dirty="0"/>
              <a:t>Blind vs double-blind submission</a:t>
            </a:r>
          </a:p>
          <a:p>
            <a:pPr lvl="1"/>
            <a:r>
              <a:rPr lang="en-US" dirty="0"/>
              <a:t>Revisions and Camera-ready</a:t>
            </a:r>
          </a:p>
          <a:p>
            <a:pPr lvl="1"/>
            <a:r>
              <a:rPr lang="en-US" b="1" dirty="0"/>
              <a:t>Similar: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bachelor</a:t>
            </a:r>
            <a:r>
              <a:rPr lang="en-US" dirty="0"/>
              <a:t>/master thesis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drafts to advisor / final version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Demo CMT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 DEEM 2021, PVLDB 2022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985" y="149912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22589" y="138465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971" y="2401573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983677" y="2191363"/>
            <a:ext cx="20333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1626" y="1071479"/>
            <a:ext cx="2534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[Recommended Reading]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1780" y="3342933"/>
            <a:ext cx="3224741" cy="18774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SIGMOD 2020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October 15,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Abstract submission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October 22,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Paper submission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December 10 - 11,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Author responses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January 17,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Initial notification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February 19,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Revised submission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March 13,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Final notification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April 12,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Camera ready due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675" y="5360339"/>
            <a:ext cx="906598" cy="8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Paper/Thesis Structure 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Paper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66" y="1883975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4221" y="1924816"/>
            <a:ext cx="682881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1153037" y="293385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4765" y="3622581"/>
            <a:ext cx="682881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Scaling Machine Learning via Compressed Linear Algebra.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2017 46(1)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Journal 2018 27(5)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2019 62(5)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66" y="3520075"/>
            <a:ext cx="497559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06" y="4224236"/>
            <a:ext cx="455634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417" y="4870825"/>
            <a:ext cx="4965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and Topic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Problem-Oriented Research</a:t>
            </a:r>
          </a:p>
          <a:p>
            <a:pPr lvl="1"/>
            <a:r>
              <a:rPr lang="en-US" dirty="0"/>
              <a:t>Focus on problem/observation first, not your solution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early ideas</a:t>
            </a:r>
            <a:r>
              <a:rPr lang="en-US" dirty="0"/>
              <a:t> with collaborators and friends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Develop your taste for good research topics </a:t>
            </a:r>
          </a:p>
          <a:p>
            <a:pPr lvl="1"/>
            <a:r>
              <a:rPr lang="en-US" dirty="0"/>
              <a:t>Topic selection needs time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pipeline model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Iterative ML algorithms + memory-bandwidth-bound operations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crucial to fit data in memory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automatic lossless compression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Sub-problems:</a:t>
            </a:r>
            <a:r>
              <a:rPr lang="en-US" dirty="0"/>
              <a:t> #rows&gt;&gt;#cols, column correlation, column characteristics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column-wise compression w/ heterogeneous encoding formats</a:t>
            </a:r>
            <a:r>
              <a:rPr lang="en-US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97557" y="1663431"/>
            <a:ext cx="2584318" cy="1488012"/>
            <a:chOff x="6397557" y="1663431"/>
            <a:chExt cx="2584318" cy="148801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140103" y="2694559"/>
              <a:ext cx="173894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40103" y="1663431"/>
              <a:ext cx="1" cy="103112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02750" y="2782111"/>
              <a:ext cx="122568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7557" y="2072305"/>
              <a:ext cx="76200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Prog-ress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40103" y="1945533"/>
              <a:ext cx="593387" cy="747307"/>
            </a:xfrm>
            <a:custGeom>
              <a:avLst/>
              <a:gdLst>
                <a:gd name="connsiteX0" fmla="*/ 0 w 593387"/>
                <a:gd name="connsiteY0" fmla="*/ 739302 h 747307"/>
                <a:gd name="connsiteX1" fmla="*/ 428017 w 593387"/>
                <a:gd name="connsiteY1" fmla="*/ 642025 h 747307"/>
                <a:gd name="connsiteX2" fmla="*/ 593387 w 593387"/>
                <a:gd name="connsiteY2" fmla="*/ 0 h 74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747307">
                  <a:moveTo>
                    <a:pt x="0" y="739302"/>
                  </a:moveTo>
                  <a:cubicBezTo>
                    <a:pt x="164559" y="752272"/>
                    <a:pt x="329119" y="765242"/>
                    <a:pt x="428017" y="642025"/>
                  </a:cubicBezTo>
                  <a:cubicBezTo>
                    <a:pt x="526915" y="518808"/>
                    <a:pt x="492868" y="128081"/>
                    <a:pt x="593387" y="0"/>
                  </a:cubicBezTo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40103" y="1750979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67602" y="1757464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34011" y="1763948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</p:spTree>
    <p:extLst>
      <p:ext uri="{BB962C8B-B14F-4D97-AF65-F5344CB8AC3E}">
        <p14:creationId xmlns:p14="http://schemas.microsoft.com/office/powerpoint/2010/main" val="39953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Prototypes and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dirty="0"/>
              <a:t>Data characteristics inspired overall design of encoding schemes</a:t>
            </a:r>
          </a:p>
          <a:p>
            <a:pPr lvl="1"/>
            <a:r>
              <a:rPr lang="en-US" dirty="0"/>
              <a:t>Initially slow compression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dedicated sampling schemes and estimators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Initially slow compressed operations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cache-conscious operations,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selected operations with better asymptotic behavior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</p:spTree>
    <p:extLst>
      <p:ext uri="{BB962C8B-B14F-4D97-AF65-F5344CB8AC3E}">
        <p14:creationId xmlns:p14="http://schemas.microsoft.com/office/powerpoint/2010/main" val="15383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Authors</a:t>
            </a:r>
          </a:p>
          <a:p>
            <a:pPr lvl="1"/>
            <a:r>
              <a:rPr lang="en-US" dirty="0"/>
              <a:t>#1 by contribution </a:t>
            </a:r>
            <a:br>
              <a:rPr lang="en-US" dirty="0"/>
            </a:br>
            <a:r>
              <a:rPr lang="en-US" dirty="0"/>
              <a:t>(main, …, advisor)</a:t>
            </a:r>
          </a:p>
          <a:p>
            <a:pPr lvl="1"/>
            <a:r>
              <a:rPr lang="en-US" dirty="0"/>
              <a:t>#2 by last name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Descriptive yet concise</a:t>
            </a:r>
          </a:p>
          <a:p>
            <a:pPr lvl="1"/>
            <a:r>
              <a:rPr lang="en-US" dirty="0"/>
              <a:t>Short name if possible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easier to cite and discuss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99" y="1370591"/>
            <a:ext cx="5457215" cy="1538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97" y="3335353"/>
            <a:ext cx="4010070" cy="12537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77075" y="3325625"/>
            <a:ext cx="619032" cy="27360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16" y="4879496"/>
            <a:ext cx="4133254" cy="10824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69419" y="4837632"/>
            <a:ext cx="562756" cy="27360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09" y="4837632"/>
            <a:ext cx="4158049" cy="8424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5320" y="4847360"/>
            <a:ext cx="823932" cy="27360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37;p4"/>
          <p:cNvSpPr txBox="1"/>
          <p:nvPr/>
        </p:nvSpPr>
        <p:spPr>
          <a:xfrm>
            <a:off x="3054681" y="5733779"/>
            <a:ext cx="1634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sliceline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Valley, HBO]</a:t>
            </a:r>
            <a:endParaRPr dirty="0"/>
          </a:p>
        </p:txBody>
      </p:sp>
      <p:pic>
        <p:nvPicPr>
          <p:cNvPr id="16" name="Google Shape;138;p4"/>
          <p:cNvPicPr preferRelativeResize="0"/>
          <p:nvPr/>
        </p:nvPicPr>
        <p:blipFill rotWithShape="1">
          <a:blip r:embed="rId6">
            <a:alphaModFix/>
          </a:blip>
          <a:srcRect l="19192" t="38340" r="18851" b="44977"/>
          <a:stretch/>
        </p:blipFill>
        <p:spPr>
          <a:xfrm>
            <a:off x="1107084" y="5760397"/>
            <a:ext cx="1841273" cy="49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Virtual Lectures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https://tugraz.webex.com/meet/m.boehm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Registrations </a:t>
            </a:r>
            <a:r>
              <a:rPr lang="en-US" sz="1800" b="0" dirty="0">
                <a:solidFill>
                  <a:schemeClr val="tx1"/>
                </a:solidFill>
              </a:rPr>
              <a:t>(as of Oct 28)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Changes in WS20/21, now max constraints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Introduction to Scientific Writing	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4426" y="2665144"/>
            <a:ext cx="1657387" cy="11387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ISDS Group Boehm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868" y="1635127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223706"/>
            <a:ext cx="8196170" cy="49411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1. State the problem</a:t>
            </a:r>
          </a:p>
          <a:p>
            <a:pPr marL="0" indent="0">
              <a:buNone/>
            </a:pPr>
            <a:r>
              <a:rPr lang="en-US" sz="1370" b="0" dirty="0">
                <a:latin typeface="Consolas" panose="020B0609020204030204" pitchFamily="49" charset="0"/>
              </a:rPr>
              <a:t>Large-scale machine learning (ML) algorithms are often </a:t>
            </a:r>
            <a:br>
              <a:rPr lang="en-US" sz="1370" b="0" dirty="0">
                <a:latin typeface="Consolas" panose="020B0609020204030204" pitchFamily="49" charset="0"/>
              </a:rPr>
            </a:br>
            <a:r>
              <a:rPr lang="en-US" sz="1370" b="0" dirty="0">
                <a:latin typeface="Consolas" panose="020B0609020204030204" pitchFamily="49" charset="0"/>
              </a:rPr>
              <a:t>iterative, using repeated read-only data access and I/O-bound </a:t>
            </a:r>
            <a:br>
              <a:rPr lang="en-US" sz="1370" b="0" dirty="0">
                <a:latin typeface="Consolas" panose="020B0609020204030204" pitchFamily="49" charset="0"/>
              </a:rPr>
            </a:br>
            <a:r>
              <a:rPr lang="en-US" sz="1370" b="0" dirty="0">
                <a:latin typeface="Consolas" panose="020B0609020204030204" pitchFamily="49" charset="0"/>
              </a:rPr>
              <a:t>matrix-vector multiplications to converge to an optimal model. </a:t>
            </a:r>
            <a:br>
              <a:rPr lang="en-US" sz="1370" b="0" dirty="0">
                <a:latin typeface="Consolas" panose="020B0609020204030204" pitchFamily="49" charset="0"/>
              </a:rPr>
            </a:br>
            <a:r>
              <a:rPr lang="en-US" sz="1370" b="0" dirty="0">
                <a:latin typeface="Consolas" panose="020B0609020204030204" pitchFamily="49" charset="0"/>
              </a:rPr>
              <a:t>It is crucial for performance to fit the data into single-node </a:t>
            </a:r>
            <a:br>
              <a:rPr lang="en-US" sz="1370" b="0" dirty="0">
                <a:latin typeface="Consolas" panose="020B0609020204030204" pitchFamily="49" charset="0"/>
              </a:rPr>
            </a:br>
            <a:r>
              <a:rPr lang="en-US" sz="1370" b="0" dirty="0">
                <a:latin typeface="Consolas" panose="020B0609020204030204" pitchFamily="49" charset="0"/>
              </a:rPr>
              <a:t>or distributed main memory.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2. Say why it's an interesting problem</a:t>
            </a:r>
          </a:p>
          <a:p>
            <a:pPr marL="0" indent="0">
              <a:buNone/>
            </a:pPr>
            <a:r>
              <a:rPr lang="en-US" sz="1370" b="0" dirty="0">
                <a:latin typeface="Consolas" panose="020B0609020204030204" pitchFamily="49" charset="0"/>
              </a:rPr>
              <a:t>General-purpose, heavy- and lightweight compression techniques struggle to achieve both good compression ratios and fast decompression speed to enable block-wise uncompressed operations.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3. Say what your solution achieves</a:t>
            </a:r>
          </a:p>
          <a:p>
            <a:pPr marL="0" indent="0">
              <a:buNone/>
            </a:pPr>
            <a:r>
              <a:rPr lang="en-US" sz="1370" b="0" dirty="0">
                <a:latin typeface="Consolas" panose="020B0609020204030204" pitchFamily="49" charset="0"/>
              </a:rPr>
              <a:t>Hence, we initiate work on compressed linear algebra (CLA), in which lightweight database compression techniques are applied to matrices and then linear algebra operations such as matrix-vector multiplication are executed directly on the compressed representations. We contribute effective column compression schemes, cache-conscious operations, and an efficient sampling-based compression algorithm. Our experiments show that CLA achieves in-memory operations performance close to the uncompressed case and good compression ratios that allow us to fit larger datasets into available memory.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4. Say what follows from your solution</a:t>
            </a:r>
            <a:r>
              <a:rPr lang="en-US" sz="1600" b="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370" b="0" dirty="0">
                <a:latin typeface="Consolas" panose="020B0609020204030204" pitchFamily="49" charset="0"/>
              </a:rPr>
              <a:t>We thereby obtain significant end-to-end performance improvements up to 26x or reduced memory requirements.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09" y="742061"/>
            <a:ext cx="1721415" cy="1602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43" y="798731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45147" y="684263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</p:spTree>
    <p:extLst>
      <p:ext uri="{BB962C8B-B14F-4D97-AF65-F5344CB8AC3E}">
        <p14:creationId xmlns:p14="http://schemas.microsoft.com/office/powerpoint/2010/main" val="31246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</a:t>
            </a:r>
            <a:r>
              <a:rPr lang="en-US" b="0" dirty="0"/>
              <a:t>(1 paragraph)</a:t>
            </a:r>
          </a:p>
          <a:p>
            <a:r>
              <a:rPr lang="en-US" dirty="0"/>
              <a:t>Problems </a:t>
            </a:r>
            <a:r>
              <a:rPr lang="en-US" b="0" dirty="0"/>
              <a:t>(1-3 paragraphs)</a:t>
            </a:r>
          </a:p>
          <a:p>
            <a:r>
              <a:rPr lang="en-US" b="0" dirty="0"/>
              <a:t>[Existing Work (1 paragraph)]</a:t>
            </a:r>
          </a:p>
          <a:p>
            <a:r>
              <a:rPr lang="en-US" b="0" dirty="0"/>
              <a:t>[Idea (1 paragraph)]</a:t>
            </a:r>
          </a:p>
          <a:p>
            <a:r>
              <a:rPr lang="en-US" dirty="0"/>
              <a:t>Contributions </a:t>
            </a:r>
            <a:r>
              <a:rPr lang="en-US" b="0" dirty="0"/>
              <a:t>(1 paragraph)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51" y="779270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30" y="779270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26" y="3200399"/>
            <a:ext cx="2738795" cy="3047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111" y="4250987"/>
            <a:ext cx="525294" cy="17509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5434" y="4850862"/>
            <a:ext cx="525294" cy="17509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4610" y="5129724"/>
            <a:ext cx="525294" cy="17509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6345" y="5729597"/>
            <a:ext cx="525294" cy="17509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20173" y="3929395"/>
            <a:ext cx="3929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Matters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Anchoring: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reviewers reach their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opinion after reading introduction and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motivation and then look for evidence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937" y="5310151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27643" y="5099941"/>
            <a:ext cx="20333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21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057" y="3408640"/>
            <a:ext cx="873417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866" y="3350833"/>
            <a:ext cx="905411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Paper (and more Experiments)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Easily Readable: Quality </a:t>
                </a:r>
                <a14:m>
                  <m:oMath xmlns:m="http://schemas.openxmlformats.org/officeDocument/2006/math">
                    <m:r>
                      <a:rPr lang="en-A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Make it easy to skim the paper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paragraph labels, self-explanatory figures (close to text), and structure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unnecessary formalism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as simple as possible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Shortening the text in favor of structure improves readability</a:t>
                </a:r>
                <a:endParaRPr lang="en-US" dirty="0"/>
              </a:p>
              <a:p>
                <a:pPr lvl="1"/>
                <a:r>
                  <a:rPr lang="en-US" dirty="0"/>
                  <a:t>Ex. Compressed Linear Algebra</a:t>
                </a:r>
              </a:p>
              <a:p>
                <a:pPr lvl="2"/>
                <a:r>
                  <a:rPr lang="en-US" dirty="0"/>
                  <a:t>Initial SIGMOD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12+3 pages</a:t>
                </a:r>
              </a:p>
              <a:p>
                <a:pPr lvl="2"/>
                <a:r>
                  <a:rPr lang="en-US" dirty="0"/>
                  <a:t>Final PVLDB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 pages</a:t>
                </a:r>
                <a:br>
                  <a:rPr lang="en-US" dirty="0"/>
                </a:br>
                <a:r>
                  <a:rPr lang="en-US" dirty="0"/>
                  <a:t>(+ more figures, experiments, </a:t>
                </a:r>
                <a:r>
                  <a:rPr lang="en-US" dirty="0" err="1"/>
                  <a:t>etc</a:t>
                </a:r>
                <a:r>
                  <a:rPr lang="en-US" dirty="0"/>
                  <a:t>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Solid, Reproducible Experiments</a:t>
                </a:r>
              </a:p>
              <a:p>
                <a:pPr lvl="1"/>
                <a:r>
                  <a:rPr lang="en-US" dirty="0"/>
                  <a:t>Create, use, and share dedicated benchmarks / datasets</a:t>
                </a:r>
              </a:p>
              <a:p>
                <a:pPr lvl="1"/>
                <a:r>
                  <a:rPr lang="en-US" dirty="0"/>
                  <a:t>Avoid weak baselines, start early w/ baseline comparisons</a:t>
                </a:r>
              </a:p>
              <a:p>
                <a:pPr lvl="1"/>
                <a:r>
                  <a:rPr lang="en-US" dirty="0"/>
                  <a:t>Automate your experiments as much as possible</a:t>
                </a:r>
              </a:p>
              <a:p>
                <a:pPr lvl="1"/>
                <a:r>
                  <a:rPr lang="en-US" dirty="0"/>
                  <a:t>Keep repository of all scripts, results, and used parameters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407" y="4597635"/>
            <a:ext cx="1289212" cy="68680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543" y="5402763"/>
            <a:ext cx="1287914" cy="70367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148" y="3031626"/>
            <a:ext cx="85507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084" y="3085522"/>
            <a:ext cx="904469" cy="1080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181277" y="347125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54492" y="1116700"/>
            <a:ext cx="35570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Scientific Reading and Writing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Experiments and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7412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a “Related Work”-Section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mandatory task or to show you know the field</a:t>
            </a:r>
          </a:p>
          <a:p>
            <a:pPr lvl="1"/>
            <a:r>
              <a:rPr lang="en-US" dirty="0"/>
              <a:t>Put you work in context of related areas (~ 1 paragraph each) </a:t>
            </a:r>
          </a:p>
          <a:p>
            <a:pPr lvl="1"/>
            <a:r>
              <a:rPr lang="en-US" dirty="0"/>
              <a:t>Discuss closely related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Crisp separation from existing work </a:t>
            </a:r>
            <a:r>
              <a:rPr lang="en-US" dirty="0"/>
              <a:t>(what are the differences)</a:t>
            </a:r>
          </a:p>
          <a:p>
            <a:pPr lvl="1"/>
            <a:endParaRPr lang="en-US" sz="1200" dirty="0"/>
          </a:p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Section 2 or </a:t>
            </a:r>
            <a:r>
              <a:rPr lang="en-US" b="1" dirty="0">
                <a:solidFill>
                  <a:srgbClr val="7889FB"/>
                </a:solidFill>
              </a:rPr>
              <a:t>Section n-1</a:t>
            </a:r>
          </a:p>
          <a:p>
            <a:pPr lvl="1"/>
            <a:r>
              <a:rPr lang="en-US" dirty="0"/>
              <a:t>Throughout the paper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Give Credit</a:t>
            </a:r>
          </a:p>
          <a:p>
            <a:pPr lvl="1"/>
            <a:r>
              <a:rPr lang="en-US" dirty="0"/>
              <a:t>Cite broadly, </a:t>
            </a:r>
            <a:r>
              <a:rPr lang="en-US" b="1" dirty="0">
                <a:solidFill>
                  <a:srgbClr val="7889FB"/>
                </a:solidFill>
              </a:rPr>
              <a:t>give credit to inspiring ideas</a:t>
            </a:r>
            <a:r>
              <a:rPr lang="en-US" dirty="0"/>
              <a:t>, create connections</a:t>
            </a:r>
          </a:p>
          <a:p>
            <a:pPr lvl="1"/>
            <a:r>
              <a:rPr lang="en-US" dirty="0"/>
              <a:t>Honestly acknowledge </a:t>
            </a:r>
            <a:r>
              <a:rPr lang="en-US" b="1" dirty="0">
                <a:solidFill>
                  <a:schemeClr val="accent1"/>
                </a:solidFill>
              </a:rPr>
              <a:t>limitations of your approach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23" y="3294236"/>
            <a:ext cx="4009795" cy="1579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67" y="4388240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33971" y="4273772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</p:spTree>
    <p:extLst>
      <p:ext uri="{BB962C8B-B14F-4D97-AF65-F5344CB8AC3E}">
        <p14:creationId xmlns:p14="http://schemas.microsoft.com/office/powerpoint/2010/main" val="34022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LaTeX</a:t>
            </a:r>
            <a:r>
              <a:rPr lang="en-US" dirty="0"/>
              <a:t> </a:t>
            </a:r>
            <a:r>
              <a:rPr lang="en-US" b="1" dirty="0"/>
              <a:t>\cite</a:t>
            </a:r>
            <a:r>
              <a:rPr lang="en-US" dirty="0"/>
              <a:t>{} and </a:t>
            </a:r>
            <a:r>
              <a:rPr lang="en-US" dirty="0" err="1"/>
              <a:t>BibTeX</a:t>
            </a:r>
            <a:endParaRPr lang="en-US" dirty="0"/>
          </a:p>
          <a:p>
            <a:pPr lvl="1"/>
            <a:r>
              <a:rPr lang="en-US" dirty="0"/>
              <a:t>Use a consistent source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bibtex</a:t>
            </a:r>
            <a:r>
              <a:rPr lang="en-US" dirty="0"/>
              <a:t> entries (e.g., DBLP)</a:t>
            </a:r>
          </a:p>
          <a:p>
            <a:pPr lvl="1"/>
            <a:endParaRPr lang="en-US" dirty="0"/>
          </a:p>
          <a:p>
            <a:r>
              <a:rPr lang="en-US" dirty="0"/>
              <a:t>Different References Styles</a:t>
            </a:r>
          </a:p>
          <a:p>
            <a:pPr lvl="1"/>
            <a:r>
              <a:rPr lang="en-US" dirty="0"/>
              <a:t>But, </a:t>
            </a:r>
            <a:r>
              <a:rPr lang="en-US" b="1" dirty="0">
                <a:solidFill>
                  <a:schemeClr val="accent1"/>
                </a:solidFill>
              </a:rPr>
              <a:t>not in footnotes</a:t>
            </a:r>
            <a:r>
              <a:rPr lang="en-US" dirty="0">
                <a:solidFill>
                  <a:schemeClr val="tx1"/>
                </a:solidFill>
              </a:rPr>
              <a:t> (unless required)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4649821" y="761489"/>
            <a:ext cx="4036978" cy="1478604"/>
          </a:xfrm>
          <a:prstGeom prst="foldedCorner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inproceedings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{StonebrakerBPR11,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author    = {Michael {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Stonebraker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et al.}},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title     = {{The Architecture of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SciDB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}},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</a:rPr>
              <a:t>booktitle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= {{SSDBM}},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  year      = {2011}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3634" y="2306361"/>
            <a:ext cx="3599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\</a:t>
            </a:r>
            <a:r>
              <a:rPr lang="en-US" sz="1600" b="1" dirty="0" err="1">
                <a:latin typeface="Consolas" panose="020B0609020204030204" pitchFamily="49" charset="0"/>
              </a:rPr>
              <a:t>bibliographystyle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  <a:r>
              <a:rPr lang="en-US" sz="1600" dirty="0" err="1">
                <a:latin typeface="Consolas" panose="020B0609020204030204" pitchFamily="49" charset="0"/>
              </a:rPr>
              <a:t>abbrv</a:t>
            </a: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\bibliography</a:t>
            </a:r>
            <a:r>
              <a:rPr lang="en-US" sz="1600" dirty="0">
                <a:latin typeface="Consolas" panose="020B0609020204030204" pitchFamily="49" charset="0"/>
              </a:rPr>
              <a:t>{VLDB2016}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4497" y="1826579"/>
            <a:ext cx="13326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VLDB2016.bib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727" y="2973438"/>
            <a:ext cx="2542131" cy="32789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ight Arrow 15"/>
          <p:cNvSpPr/>
          <p:nvPr/>
        </p:nvSpPr>
        <p:spPr>
          <a:xfrm rot="5400000">
            <a:off x="7818503" y="244580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5" y="3669555"/>
            <a:ext cx="3638220" cy="766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20294" b="25035"/>
          <a:stretch/>
        </p:blipFill>
        <p:spPr>
          <a:xfrm>
            <a:off x="1490462" y="4476032"/>
            <a:ext cx="3674125" cy="102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49008"/>
          <a:stretch/>
        </p:blipFill>
        <p:spPr>
          <a:xfrm>
            <a:off x="1479230" y="5527775"/>
            <a:ext cx="3024675" cy="7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Feedback / Criticism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Kinds of Feedback</a:t>
            </a:r>
          </a:p>
          <a:p>
            <a:pPr lvl="1"/>
            <a:r>
              <a:rPr lang="en-US" dirty="0"/>
              <a:t>Casual discussion of early ideas</a:t>
            </a:r>
          </a:p>
          <a:p>
            <a:pPr lvl="1"/>
            <a:r>
              <a:rPr lang="en-US" dirty="0"/>
              <a:t>Comments on paper drafts</a:t>
            </a:r>
          </a:p>
          <a:p>
            <a:pPr lvl="1"/>
            <a:r>
              <a:rPr lang="en-US" dirty="0"/>
              <a:t>Reviewer comments (good and bad)</a:t>
            </a:r>
          </a:p>
          <a:p>
            <a:pPr lvl="1"/>
            <a:endParaRPr lang="en-US" sz="700" dirty="0"/>
          </a:p>
          <a:p>
            <a:r>
              <a:rPr lang="en-US" dirty="0"/>
              <a:t>Example Compressed Linear Algebra</a:t>
            </a:r>
          </a:p>
          <a:p>
            <a:pPr lvl="1"/>
            <a:r>
              <a:rPr lang="en-US" dirty="0"/>
              <a:t>SIGMOD Reviewer 2 (REJECT)</a:t>
            </a:r>
          </a:p>
          <a:p>
            <a:pPr lvl="2"/>
            <a:r>
              <a:rPr lang="en-US" dirty="0"/>
              <a:t>“The rewriting for q=Xv seems wrong: To </a:t>
            </a:r>
            <a:br>
              <a:rPr lang="en-US" dirty="0"/>
            </a:br>
            <a:r>
              <a:rPr lang="en-US" dirty="0"/>
              <a:t>compute q, one takes each row of the</a:t>
            </a:r>
            <a:br>
              <a:rPr lang="en-US" dirty="0"/>
            </a:br>
            <a:r>
              <a:rPr lang="en-US" dirty="0"/>
              <a:t>matrix X and multiplies it with the vector v.”</a:t>
            </a:r>
          </a:p>
          <a:p>
            <a:pPr lvl="1"/>
            <a:r>
              <a:rPr lang="en-US" dirty="0"/>
              <a:t>PVLDB Reviewer 3 (WEAK ACCEPT)</a:t>
            </a:r>
          </a:p>
          <a:p>
            <a:pPr lvl="2"/>
            <a:r>
              <a:rPr lang="en-US" dirty="0"/>
              <a:t>“I </a:t>
            </a:r>
            <a:r>
              <a:rPr lang="en-US" dirty="0" err="1"/>
              <a:t>kinda</a:t>
            </a:r>
            <a:r>
              <a:rPr lang="en-US" dirty="0"/>
              <a:t> disagree with the broad definition </a:t>
            </a:r>
            <a:br>
              <a:rPr lang="en-US" dirty="0"/>
            </a:br>
            <a:r>
              <a:rPr lang="en-US" dirty="0"/>
              <a:t>of declarative ML from the introduction.”</a:t>
            </a:r>
          </a:p>
          <a:p>
            <a:pPr lvl="2"/>
            <a:endParaRPr lang="en-US" sz="700" dirty="0"/>
          </a:p>
          <a:p>
            <a:r>
              <a:rPr lang="en-US" dirty="0"/>
              <a:t>Paper Rebuttal and/or Revision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Rebuttal</a:t>
            </a:r>
            <a:r>
              <a:rPr lang="en-US" dirty="0"/>
              <a:t>: seriously consider all feedback (in doubt agree), and </a:t>
            </a:r>
            <a:br>
              <a:rPr lang="en-US" dirty="0"/>
            </a:br>
            <a:r>
              <a:rPr lang="en-US" dirty="0"/>
              <a:t>answer with facts / ideas how to address the comments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Revision</a:t>
            </a:r>
            <a:r>
              <a:rPr lang="en-US" dirty="0"/>
              <a:t> (conditional accept): address all revision requests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Structure of Scientific Papers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437762" y="1498060"/>
            <a:ext cx="175098" cy="111868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5778" y="1468876"/>
            <a:ext cx="286735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welcome feedback/criticism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all feedback w/ sincere effort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89" y="3126232"/>
            <a:ext cx="2166958" cy="115557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183495" y="366368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83495" y="467159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70" y="4504696"/>
            <a:ext cx="559684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546714" y="4357991"/>
            <a:ext cx="168509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Declarative Machine Learning - A Classification of Basic Properties and Types.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9361" y="3126232"/>
            <a:ext cx="1031132" cy="45858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5347" y="3119341"/>
            <a:ext cx="1031132" cy="5090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4264904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Analytics</a:t>
            </a:r>
          </a:p>
          <a:p>
            <a:pPr lvl="1"/>
            <a:r>
              <a:rPr lang="en-US" sz="1600" b="1" dirty="0"/>
              <a:t>#1.1</a:t>
            </a:r>
            <a:r>
              <a:rPr lang="en-US" sz="1600" dirty="0"/>
              <a:t> </a:t>
            </a:r>
            <a:r>
              <a:rPr lang="en-US" sz="1600" dirty="0" err="1"/>
              <a:t>Tarique</a:t>
            </a:r>
            <a:r>
              <a:rPr lang="en-US" sz="1600" dirty="0"/>
              <a:t> Siddiqui, Paul </a:t>
            </a:r>
            <a:r>
              <a:rPr lang="en-US" sz="1600" dirty="0" err="1"/>
              <a:t>Luh</a:t>
            </a:r>
            <a:r>
              <a:rPr lang="en-US" sz="1600" dirty="0"/>
              <a:t>, </a:t>
            </a:r>
            <a:r>
              <a:rPr lang="en-US" sz="1600" dirty="0" err="1"/>
              <a:t>Zesheng</a:t>
            </a:r>
            <a:r>
              <a:rPr lang="en-US" sz="1600" dirty="0"/>
              <a:t> Wang, Karrie </a:t>
            </a:r>
            <a:r>
              <a:rPr lang="en-US" sz="1600" dirty="0" err="1"/>
              <a:t>Karahalios</a:t>
            </a:r>
            <a:r>
              <a:rPr lang="en-US" sz="1600" dirty="0"/>
              <a:t>, Aditya G. </a:t>
            </a:r>
            <a:r>
              <a:rPr lang="en-US" sz="1600" dirty="0" err="1"/>
              <a:t>Parameswaran</a:t>
            </a:r>
            <a:r>
              <a:rPr lang="en-US" sz="1600" dirty="0"/>
              <a:t>: </a:t>
            </a:r>
            <a:r>
              <a:rPr lang="en-US" sz="1600" dirty="0" err="1"/>
              <a:t>ShapeSearch</a:t>
            </a:r>
            <a:r>
              <a:rPr lang="en-US" sz="1600" dirty="0"/>
              <a:t>: A Flexible and Efficient System for Shape-based Exploration of </a:t>
            </a:r>
            <a:r>
              <a:rPr lang="en-US" sz="1600" dirty="0" err="1"/>
              <a:t>Trendlines</a:t>
            </a:r>
            <a:r>
              <a:rPr lang="en-US" sz="1600" dirty="0"/>
              <a:t>. SIGMOD 2020</a:t>
            </a:r>
          </a:p>
          <a:p>
            <a:pPr lvl="1"/>
            <a:r>
              <a:rPr lang="en-US" sz="1600" b="1" dirty="0"/>
              <a:t>#1.2</a:t>
            </a:r>
            <a:r>
              <a:rPr lang="en-US" sz="1600" dirty="0"/>
              <a:t> Uwe </a:t>
            </a:r>
            <a:r>
              <a:rPr lang="en-US" sz="1600" dirty="0" err="1"/>
              <a:t>Jugel</a:t>
            </a:r>
            <a:r>
              <a:rPr lang="en-US" sz="1600" dirty="0"/>
              <a:t>, </a:t>
            </a:r>
            <a:r>
              <a:rPr lang="en-US" sz="1600" dirty="0" err="1"/>
              <a:t>Zbigniew</a:t>
            </a:r>
            <a:r>
              <a:rPr lang="en-US" sz="1600" dirty="0"/>
              <a:t> </a:t>
            </a:r>
            <a:r>
              <a:rPr lang="en-US" sz="1600" dirty="0" err="1"/>
              <a:t>Jerzak</a:t>
            </a:r>
            <a:r>
              <a:rPr lang="en-US" sz="1600" dirty="0"/>
              <a:t>, </a:t>
            </a:r>
            <a:r>
              <a:rPr lang="en-US" sz="1600" dirty="0" err="1"/>
              <a:t>Gregor</a:t>
            </a:r>
            <a:r>
              <a:rPr lang="en-US" sz="1600" dirty="0"/>
              <a:t> </a:t>
            </a:r>
            <a:r>
              <a:rPr lang="en-US" sz="1600" dirty="0" err="1"/>
              <a:t>Hackenbroich</a:t>
            </a:r>
            <a:r>
              <a:rPr lang="en-US" sz="1600" dirty="0"/>
              <a:t>, Volker </a:t>
            </a:r>
            <a:r>
              <a:rPr lang="en-US" sz="1600" dirty="0" err="1"/>
              <a:t>Markl</a:t>
            </a:r>
            <a:r>
              <a:rPr lang="en-US" sz="1600" dirty="0"/>
              <a:t>: M4: A Visualization-Oriented Time Series Data Aggregation. PVLDB 7(10) 2014</a:t>
            </a:r>
          </a:p>
          <a:p>
            <a:pPr lvl="1"/>
            <a:endParaRPr lang="en-US" dirty="0"/>
          </a:p>
          <a:p>
            <a:r>
              <a:rPr lang="en-US" dirty="0"/>
              <a:t>Video Analytics</a:t>
            </a:r>
          </a:p>
          <a:p>
            <a:pPr lvl="1"/>
            <a:r>
              <a:rPr lang="en-US" sz="1600" b="1" dirty="0"/>
              <a:t>#2.1</a:t>
            </a:r>
            <a:r>
              <a:rPr lang="en-US" sz="1600" dirty="0"/>
              <a:t> </a:t>
            </a:r>
            <a:r>
              <a:rPr lang="en-US" sz="1600" dirty="0" err="1"/>
              <a:t>Favyen</a:t>
            </a:r>
            <a:r>
              <a:rPr lang="en-US" sz="1600" dirty="0"/>
              <a:t> </a:t>
            </a:r>
            <a:r>
              <a:rPr lang="en-US" sz="1600" dirty="0" err="1"/>
              <a:t>Bastani</a:t>
            </a:r>
            <a:r>
              <a:rPr lang="en-US" sz="1600" dirty="0"/>
              <a:t>, </a:t>
            </a:r>
            <a:r>
              <a:rPr lang="en-US" sz="1600" dirty="0" err="1"/>
              <a:t>Songtao</a:t>
            </a:r>
            <a:r>
              <a:rPr lang="en-US" sz="1600" dirty="0"/>
              <a:t> He, Arjun </a:t>
            </a:r>
            <a:r>
              <a:rPr lang="en-US" sz="1600" dirty="0" err="1"/>
              <a:t>Balasingam</a:t>
            </a:r>
            <a:r>
              <a:rPr lang="en-US" sz="1600" dirty="0"/>
              <a:t>, </a:t>
            </a:r>
            <a:r>
              <a:rPr lang="en-US" sz="1600" dirty="0" err="1"/>
              <a:t>Karthik</a:t>
            </a:r>
            <a:r>
              <a:rPr lang="en-US" sz="1600" dirty="0"/>
              <a:t> </a:t>
            </a:r>
            <a:r>
              <a:rPr lang="en-US" sz="1600" dirty="0" err="1"/>
              <a:t>Gopalakrishnan</a:t>
            </a:r>
            <a:r>
              <a:rPr lang="en-US" sz="1600" dirty="0"/>
              <a:t>, Mohammad </a:t>
            </a:r>
            <a:r>
              <a:rPr lang="en-US" sz="1600" dirty="0" err="1"/>
              <a:t>Alizadeh</a:t>
            </a:r>
            <a:r>
              <a:rPr lang="en-US" sz="1600" dirty="0"/>
              <a:t>, Hari </a:t>
            </a:r>
            <a:r>
              <a:rPr lang="en-US" sz="1600" dirty="0" err="1"/>
              <a:t>Balakrishnan</a:t>
            </a:r>
            <a:r>
              <a:rPr lang="en-US" sz="1600" dirty="0"/>
              <a:t>, Michael J. </a:t>
            </a:r>
            <a:r>
              <a:rPr lang="en-US" sz="1600" dirty="0" err="1"/>
              <a:t>Cafarella</a:t>
            </a:r>
            <a:r>
              <a:rPr lang="en-US" sz="1600" dirty="0"/>
              <a:t>, Tim </a:t>
            </a:r>
            <a:r>
              <a:rPr lang="en-US" sz="1600" dirty="0" err="1"/>
              <a:t>Kraska</a:t>
            </a:r>
            <a:r>
              <a:rPr lang="en-US" sz="1600" dirty="0"/>
              <a:t>, Sam Madden: MIRIS: Fast Object Track Queries in Video. SIGMOD 2020</a:t>
            </a:r>
          </a:p>
          <a:p>
            <a:pPr lvl="1"/>
            <a:r>
              <a:rPr lang="en-US" sz="1600" b="1" dirty="0"/>
              <a:t>#2.2</a:t>
            </a:r>
            <a:r>
              <a:rPr lang="en-US" sz="1600" dirty="0"/>
              <a:t> Daniel Kang, Peter </a:t>
            </a:r>
            <a:r>
              <a:rPr lang="en-US" sz="1600" dirty="0" err="1"/>
              <a:t>Bailis</a:t>
            </a:r>
            <a:r>
              <a:rPr lang="en-US" sz="1600" dirty="0"/>
              <a:t>, </a:t>
            </a:r>
            <a:r>
              <a:rPr lang="en-US" sz="1600" dirty="0" err="1"/>
              <a:t>Matei</a:t>
            </a:r>
            <a:r>
              <a:rPr lang="en-US" sz="1600" dirty="0"/>
              <a:t> </a:t>
            </a:r>
            <a:r>
              <a:rPr lang="en-US" sz="1600" dirty="0" err="1"/>
              <a:t>Zaharia</a:t>
            </a:r>
            <a:r>
              <a:rPr lang="en-US" sz="1600" dirty="0"/>
              <a:t>: </a:t>
            </a:r>
            <a:r>
              <a:rPr lang="en-US" sz="1600" dirty="0" err="1"/>
              <a:t>BlazeIt</a:t>
            </a:r>
            <a:r>
              <a:rPr lang="en-US" sz="1600" dirty="0"/>
              <a:t>: Optimizing Declarative Aggregation and Limit Queries for Neural Network-Based Video Analytics. PVLDB 13(4)  2019</a:t>
            </a:r>
          </a:p>
          <a:p>
            <a:pPr lvl="1"/>
            <a:r>
              <a:rPr lang="en-US" sz="1600" b="1" dirty="0"/>
              <a:t>#2.3</a:t>
            </a:r>
            <a:r>
              <a:rPr lang="en-US" sz="1600" dirty="0"/>
              <a:t> Daniel Kang, John Emmons, </a:t>
            </a:r>
            <a:r>
              <a:rPr lang="en-US" sz="1600" dirty="0" err="1"/>
              <a:t>Firas</a:t>
            </a:r>
            <a:r>
              <a:rPr lang="en-US" sz="1600" dirty="0"/>
              <a:t> </a:t>
            </a:r>
            <a:r>
              <a:rPr lang="en-US" sz="1600" dirty="0" err="1"/>
              <a:t>Abuzaid</a:t>
            </a:r>
            <a:r>
              <a:rPr lang="en-US" sz="1600" dirty="0"/>
              <a:t>, Peter </a:t>
            </a:r>
            <a:r>
              <a:rPr lang="en-US" sz="1600" dirty="0" err="1"/>
              <a:t>Bailis</a:t>
            </a:r>
            <a:r>
              <a:rPr lang="en-US" sz="1600" dirty="0"/>
              <a:t>, </a:t>
            </a:r>
            <a:r>
              <a:rPr lang="en-US" sz="1600" dirty="0" err="1"/>
              <a:t>Matei</a:t>
            </a:r>
            <a:r>
              <a:rPr lang="en-US" sz="1600" dirty="0"/>
              <a:t> </a:t>
            </a:r>
            <a:r>
              <a:rPr lang="en-US" sz="1600" dirty="0" err="1"/>
              <a:t>Zaharia</a:t>
            </a:r>
            <a:r>
              <a:rPr lang="en-US" sz="1600" dirty="0"/>
              <a:t>: </a:t>
            </a:r>
            <a:r>
              <a:rPr lang="en-US" sz="1600" dirty="0" err="1"/>
              <a:t>NoScope</a:t>
            </a:r>
            <a:r>
              <a:rPr lang="en-US" sz="1600" dirty="0"/>
              <a:t>: Optimizing Deep CNN-Based Queries over Video Streams at Scale. PVLDB 10(11) 2017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</a:p>
        </p:txBody>
      </p:sp>
    </p:spTree>
    <p:extLst>
      <p:ext uri="{BB962C8B-B14F-4D97-AF65-F5344CB8AC3E}">
        <p14:creationId xmlns:p14="http://schemas.microsoft.com/office/powerpoint/2010/main" val="108742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5484" cy="4941101"/>
          </a:xfrm>
        </p:spPr>
        <p:txBody>
          <a:bodyPr/>
          <a:lstStyle/>
          <a:p>
            <a:r>
              <a:rPr lang="en-US" dirty="0"/>
              <a:t>Fairness / Causality / Diversity</a:t>
            </a:r>
          </a:p>
          <a:p>
            <a:pPr lvl="1"/>
            <a:r>
              <a:rPr lang="en-US" sz="1600" b="1" dirty="0"/>
              <a:t>#3.1 </a:t>
            </a:r>
            <a:r>
              <a:rPr lang="en-US" sz="1600" dirty="0"/>
              <a:t>Julia </a:t>
            </a:r>
            <a:r>
              <a:rPr lang="en-US" sz="1600" dirty="0" err="1"/>
              <a:t>Stoyanovich</a:t>
            </a:r>
            <a:r>
              <a:rPr lang="en-US" sz="1600" dirty="0"/>
              <a:t>, Bill Howe, H. V. </a:t>
            </a:r>
            <a:r>
              <a:rPr lang="en-US" sz="1600" dirty="0" err="1"/>
              <a:t>Jagadish</a:t>
            </a:r>
            <a:r>
              <a:rPr lang="en-US" sz="1600" dirty="0"/>
              <a:t>: Responsible Data Management. PVLDB 13(12) 2020</a:t>
            </a:r>
          </a:p>
          <a:p>
            <a:pPr lvl="1"/>
            <a:r>
              <a:rPr lang="en-US" sz="1600" b="1" dirty="0"/>
              <a:t>#3.2 </a:t>
            </a:r>
            <a:r>
              <a:rPr lang="en-US" sz="1600" dirty="0" err="1"/>
              <a:t>Babak</a:t>
            </a:r>
            <a:r>
              <a:rPr lang="en-US" sz="1600" dirty="0"/>
              <a:t> </a:t>
            </a:r>
            <a:r>
              <a:rPr lang="en-US" sz="1600" dirty="0" err="1"/>
              <a:t>Salimi</a:t>
            </a:r>
            <a:r>
              <a:rPr lang="en-US" sz="1600" dirty="0"/>
              <a:t>, Luke Rodriguez, Bill Howe, Dan </a:t>
            </a:r>
            <a:r>
              <a:rPr lang="en-US" sz="1600" dirty="0" err="1"/>
              <a:t>Suciu</a:t>
            </a:r>
            <a:r>
              <a:rPr lang="en-US" sz="1600" dirty="0"/>
              <a:t>: Interventional Fairness: Causal Database Repair for Algorithmic Fairness. SIGMOD 2019</a:t>
            </a:r>
          </a:p>
          <a:p>
            <a:pPr lvl="1"/>
            <a:r>
              <a:rPr lang="en-US" sz="1600" b="1" dirty="0"/>
              <a:t>#3.3 </a:t>
            </a:r>
            <a:r>
              <a:rPr lang="en-US" sz="1600" dirty="0"/>
              <a:t>Marina </a:t>
            </a:r>
            <a:r>
              <a:rPr lang="en-US" sz="1600" dirty="0" err="1"/>
              <a:t>Drosou</a:t>
            </a:r>
            <a:r>
              <a:rPr lang="en-US" sz="1600" dirty="0"/>
              <a:t>, </a:t>
            </a:r>
            <a:r>
              <a:rPr lang="en-US" sz="1600" dirty="0" err="1"/>
              <a:t>Evaggelia</a:t>
            </a:r>
            <a:r>
              <a:rPr lang="en-US" sz="1600" dirty="0"/>
              <a:t> </a:t>
            </a:r>
            <a:r>
              <a:rPr lang="en-US" sz="1600" dirty="0" err="1"/>
              <a:t>Pitoura</a:t>
            </a:r>
            <a:r>
              <a:rPr lang="en-US" sz="1600" dirty="0"/>
              <a:t>: </a:t>
            </a:r>
            <a:r>
              <a:rPr lang="en-US" sz="1600" dirty="0" err="1"/>
              <a:t>DisC</a:t>
            </a:r>
            <a:r>
              <a:rPr lang="en-US" sz="1600" dirty="0"/>
              <a:t> diversity: result diversification based on dissimilarity and coverage. PVLDB 6(1) 2012</a:t>
            </a:r>
          </a:p>
          <a:p>
            <a:r>
              <a:rPr lang="en-US" dirty="0"/>
              <a:t>Graphs</a:t>
            </a:r>
          </a:p>
          <a:p>
            <a:pPr lvl="1"/>
            <a:r>
              <a:rPr lang="en-US" sz="1600" b="1" dirty="0"/>
              <a:t>#4.1 </a:t>
            </a:r>
            <a:r>
              <a:rPr lang="en-US" sz="1600" dirty="0" err="1"/>
              <a:t>Renchi</a:t>
            </a:r>
            <a:r>
              <a:rPr lang="en-US" sz="1600" dirty="0"/>
              <a:t> Yang, </a:t>
            </a:r>
            <a:r>
              <a:rPr lang="en-US" sz="1600" dirty="0" err="1"/>
              <a:t>Jieming</a:t>
            </a:r>
            <a:r>
              <a:rPr lang="en-US" sz="1600" dirty="0"/>
              <a:t> Shi, </a:t>
            </a:r>
            <a:r>
              <a:rPr lang="en-US" sz="1600" dirty="0" err="1"/>
              <a:t>Xiaokui</a:t>
            </a:r>
            <a:r>
              <a:rPr lang="en-US" sz="1600" dirty="0"/>
              <a:t> Xiao, Yin Yang, </a:t>
            </a:r>
            <a:r>
              <a:rPr lang="en-US" sz="1600" dirty="0" err="1"/>
              <a:t>Juncheng</a:t>
            </a:r>
            <a:r>
              <a:rPr lang="en-US" sz="1600" dirty="0"/>
              <a:t> Liu, </a:t>
            </a:r>
            <a:r>
              <a:rPr lang="en-US" sz="1600" dirty="0" err="1"/>
              <a:t>Sourav</a:t>
            </a:r>
            <a:r>
              <a:rPr lang="en-US" sz="1600" dirty="0"/>
              <a:t> S. </a:t>
            </a:r>
            <a:r>
              <a:rPr lang="en-US" sz="1600" dirty="0" err="1"/>
              <a:t>Bhowmick</a:t>
            </a:r>
            <a:r>
              <a:rPr lang="en-US" sz="1600" dirty="0"/>
              <a:t>: Scaling Attributed Network Embedding to Massive Graphs. PVLDB 14(1) 2020</a:t>
            </a:r>
          </a:p>
          <a:p>
            <a:pPr lvl="1"/>
            <a:r>
              <a:rPr lang="en-US" sz="1600" b="1" dirty="0"/>
              <a:t>#4.2 </a:t>
            </a:r>
            <a:r>
              <a:rPr lang="en-US" sz="1600" dirty="0"/>
              <a:t>Siddhartha </a:t>
            </a:r>
            <a:r>
              <a:rPr lang="en-US" sz="1600" dirty="0" err="1"/>
              <a:t>Sahu</a:t>
            </a:r>
            <a:r>
              <a:rPr lang="en-US" sz="1600" dirty="0"/>
              <a:t>, Amine </a:t>
            </a:r>
            <a:r>
              <a:rPr lang="en-US" sz="1600" dirty="0" err="1"/>
              <a:t>Mhedhbi</a:t>
            </a:r>
            <a:r>
              <a:rPr lang="en-US" sz="1600" dirty="0"/>
              <a:t>, </a:t>
            </a:r>
            <a:r>
              <a:rPr lang="en-US" sz="1600" dirty="0" err="1"/>
              <a:t>Semih</a:t>
            </a:r>
            <a:r>
              <a:rPr lang="en-US" sz="1600" dirty="0"/>
              <a:t> </a:t>
            </a:r>
            <a:r>
              <a:rPr lang="en-US" sz="1600" dirty="0" err="1"/>
              <a:t>Salihoglu</a:t>
            </a:r>
            <a:r>
              <a:rPr lang="en-US" sz="1600" dirty="0"/>
              <a:t>, Jimmy Lin, M. Tamer </a:t>
            </a:r>
            <a:r>
              <a:rPr lang="en-US" sz="1600" dirty="0" err="1"/>
              <a:t>Özsu</a:t>
            </a:r>
            <a:r>
              <a:rPr lang="en-US" sz="1600" dirty="0"/>
              <a:t>: The Ubiquity of Large Graphs and Surprising Challenges of Graph Processing. PVLDB 11(4) 2017</a:t>
            </a:r>
          </a:p>
          <a:p>
            <a:pPr lvl="1"/>
            <a:r>
              <a:rPr lang="en-US" sz="1600" b="1" dirty="0"/>
              <a:t>#4.3 </a:t>
            </a:r>
            <a:r>
              <a:rPr lang="en-US" sz="1600" dirty="0" err="1"/>
              <a:t>Yuanyuan</a:t>
            </a:r>
            <a:r>
              <a:rPr lang="en-US" sz="1600" dirty="0"/>
              <a:t> Tian, Andrey </a:t>
            </a:r>
            <a:r>
              <a:rPr lang="en-US" sz="1600" dirty="0" err="1"/>
              <a:t>Balmin</a:t>
            </a:r>
            <a:r>
              <a:rPr lang="en-US" sz="1600" dirty="0"/>
              <a:t>, </a:t>
            </a:r>
            <a:r>
              <a:rPr lang="en-US" sz="1600" dirty="0" err="1"/>
              <a:t>Severin</a:t>
            </a:r>
            <a:r>
              <a:rPr lang="en-US" sz="1600" dirty="0"/>
              <a:t> Andreas </a:t>
            </a:r>
            <a:r>
              <a:rPr lang="en-US" sz="1600" dirty="0" err="1"/>
              <a:t>Corsten</a:t>
            </a:r>
            <a:r>
              <a:rPr lang="en-US" sz="1600" dirty="0"/>
              <a:t>, </a:t>
            </a:r>
            <a:r>
              <a:rPr lang="en-US" sz="1600" dirty="0" err="1"/>
              <a:t>Shirish</a:t>
            </a:r>
            <a:r>
              <a:rPr lang="en-US" sz="1600" dirty="0"/>
              <a:t> </a:t>
            </a:r>
            <a:r>
              <a:rPr lang="en-US" sz="1600" dirty="0" err="1"/>
              <a:t>Tatikonda</a:t>
            </a:r>
            <a:r>
              <a:rPr lang="en-US" sz="1600" dirty="0"/>
              <a:t>, John McPherson: From "Think Like a Vertex" to "Think Like a Graph". PVLDB 7(3) 2013</a:t>
            </a:r>
          </a:p>
          <a:p>
            <a:pPr lvl="1"/>
            <a:r>
              <a:rPr lang="en-US" sz="1600" b="1" dirty="0"/>
              <a:t>#4.4 </a:t>
            </a:r>
            <a:r>
              <a:rPr lang="en-US" sz="1600" dirty="0" err="1"/>
              <a:t>Grzegorz</a:t>
            </a:r>
            <a:r>
              <a:rPr lang="en-US" sz="1600" dirty="0"/>
              <a:t> </a:t>
            </a:r>
            <a:r>
              <a:rPr lang="en-US" sz="1600" dirty="0" err="1"/>
              <a:t>Malewicz</a:t>
            </a:r>
            <a:r>
              <a:rPr lang="en-US" sz="1600" dirty="0"/>
              <a:t>, Matthew H. </a:t>
            </a:r>
            <a:r>
              <a:rPr lang="en-US" sz="1600" dirty="0" err="1"/>
              <a:t>Austern</a:t>
            </a:r>
            <a:r>
              <a:rPr lang="en-US" sz="1600" dirty="0"/>
              <a:t>, </a:t>
            </a:r>
            <a:r>
              <a:rPr lang="en-US" sz="1600" dirty="0" err="1"/>
              <a:t>Aart</a:t>
            </a:r>
            <a:r>
              <a:rPr lang="en-US" sz="1600" dirty="0"/>
              <a:t> J. C. Bik, James C. </a:t>
            </a:r>
            <a:r>
              <a:rPr lang="en-US" sz="1600" dirty="0" err="1"/>
              <a:t>Dehnert</a:t>
            </a:r>
            <a:r>
              <a:rPr lang="en-US" sz="1600" dirty="0"/>
              <a:t>, </a:t>
            </a:r>
            <a:r>
              <a:rPr lang="en-US" sz="1600" dirty="0" err="1"/>
              <a:t>Ilan</a:t>
            </a:r>
            <a:r>
              <a:rPr lang="en-US" sz="1600" dirty="0"/>
              <a:t> Horn, </a:t>
            </a:r>
            <a:r>
              <a:rPr lang="en-US" sz="1600" dirty="0" err="1"/>
              <a:t>Naty</a:t>
            </a:r>
            <a:r>
              <a:rPr lang="en-US" sz="1600" dirty="0"/>
              <a:t> </a:t>
            </a:r>
            <a:r>
              <a:rPr lang="en-US" sz="1600" dirty="0" err="1"/>
              <a:t>Leiser</a:t>
            </a:r>
            <a:r>
              <a:rPr lang="en-US" sz="1600" dirty="0"/>
              <a:t>, </a:t>
            </a:r>
            <a:r>
              <a:rPr lang="en-US" sz="1600" dirty="0" err="1"/>
              <a:t>Grzegorz</a:t>
            </a:r>
            <a:r>
              <a:rPr lang="en-US" sz="1600" dirty="0"/>
              <a:t> </a:t>
            </a:r>
            <a:r>
              <a:rPr lang="en-US" sz="1600" dirty="0" err="1"/>
              <a:t>Czajkowski</a:t>
            </a:r>
            <a:r>
              <a:rPr lang="en-US" sz="1600" dirty="0"/>
              <a:t>: </a:t>
            </a:r>
            <a:r>
              <a:rPr lang="en-US" sz="1600" dirty="0" err="1"/>
              <a:t>Pregel</a:t>
            </a:r>
            <a:r>
              <a:rPr lang="en-US" sz="1600" dirty="0"/>
              <a:t>: a system for large-scale graph processing. SIGMOD 2010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</a:p>
        </p:txBody>
      </p:sp>
    </p:spTree>
    <p:extLst>
      <p:ext uri="{BB962C8B-B14F-4D97-AF65-F5344CB8AC3E}">
        <p14:creationId xmlns:p14="http://schemas.microsoft.com/office/powerpoint/2010/main" val="379389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NLP</a:t>
            </a:r>
          </a:p>
          <a:p>
            <a:pPr lvl="1"/>
            <a:r>
              <a:rPr lang="en-US" sz="1600" b="1" dirty="0"/>
              <a:t>#5.1</a:t>
            </a:r>
            <a:r>
              <a:rPr lang="en-US" sz="1600" dirty="0"/>
              <a:t> </a:t>
            </a:r>
            <a:r>
              <a:rPr lang="en-US" sz="1600" dirty="0" err="1"/>
              <a:t>Orest</a:t>
            </a:r>
            <a:r>
              <a:rPr lang="en-US" sz="1600" dirty="0"/>
              <a:t> </a:t>
            </a:r>
            <a:r>
              <a:rPr lang="en-US" sz="1600" dirty="0" err="1"/>
              <a:t>Gkini</a:t>
            </a:r>
            <a:r>
              <a:rPr lang="en-US" sz="1600" dirty="0"/>
              <a:t>, </a:t>
            </a:r>
            <a:r>
              <a:rPr lang="en-US" sz="1600" dirty="0" err="1"/>
              <a:t>Theofilos</a:t>
            </a:r>
            <a:r>
              <a:rPr lang="en-US" sz="1600" dirty="0"/>
              <a:t> </a:t>
            </a:r>
            <a:r>
              <a:rPr lang="en-US" sz="1600" dirty="0" err="1"/>
              <a:t>Belmpas</a:t>
            </a:r>
            <a:r>
              <a:rPr lang="en-US" sz="1600" dirty="0"/>
              <a:t>, Georgia </a:t>
            </a:r>
            <a:r>
              <a:rPr lang="en-US" sz="1600" dirty="0" err="1"/>
              <a:t>Koutrika</a:t>
            </a:r>
            <a:r>
              <a:rPr lang="en-US" sz="1600" dirty="0"/>
              <a:t>, </a:t>
            </a:r>
            <a:r>
              <a:rPr lang="en-US" sz="1600" dirty="0" err="1"/>
              <a:t>Yannis</a:t>
            </a:r>
            <a:r>
              <a:rPr lang="en-US" sz="1600" dirty="0"/>
              <a:t> E. Ioannidis: An In-Depth Benchmarking of Text-to-SQL Systems. SIGMOD 2021</a:t>
            </a:r>
          </a:p>
          <a:p>
            <a:pPr lvl="1"/>
            <a:r>
              <a:rPr lang="en-US" sz="1600" b="1" dirty="0"/>
              <a:t>#5.2 </a:t>
            </a:r>
            <a:r>
              <a:rPr lang="en-US" sz="1600" dirty="0" err="1"/>
              <a:t>Diptikalyan</a:t>
            </a:r>
            <a:r>
              <a:rPr lang="en-US" sz="1600" dirty="0"/>
              <a:t> </a:t>
            </a:r>
            <a:r>
              <a:rPr lang="en-US" sz="1600" dirty="0" err="1"/>
              <a:t>Saha</a:t>
            </a:r>
            <a:r>
              <a:rPr lang="en-US" sz="1600" dirty="0"/>
              <a:t>, </a:t>
            </a:r>
            <a:r>
              <a:rPr lang="en-US" sz="1600" dirty="0" err="1"/>
              <a:t>Avrilia</a:t>
            </a:r>
            <a:r>
              <a:rPr lang="en-US" sz="1600" dirty="0"/>
              <a:t> </a:t>
            </a:r>
            <a:r>
              <a:rPr lang="en-US" sz="1600" dirty="0" err="1"/>
              <a:t>Floratou</a:t>
            </a:r>
            <a:r>
              <a:rPr lang="en-US" sz="1600" dirty="0"/>
              <a:t>, </a:t>
            </a:r>
            <a:r>
              <a:rPr lang="en-US" sz="1600" dirty="0" err="1"/>
              <a:t>Karthik</a:t>
            </a:r>
            <a:r>
              <a:rPr lang="en-US" sz="1600" dirty="0"/>
              <a:t> </a:t>
            </a:r>
            <a:r>
              <a:rPr lang="en-US" sz="1600" dirty="0" err="1"/>
              <a:t>Sankaranarayanan</a:t>
            </a:r>
            <a:r>
              <a:rPr lang="en-US" sz="1600" dirty="0"/>
              <a:t>, Umar Farooq </a:t>
            </a:r>
            <a:r>
              <a:rPr lang="en-US" sz="1600" dirty="0" err="1"/>
              <a:t>Minhas</a:t>
            </a:r>
            <a:r>
              <a:rPr lang="en-US" sz="1600" dirty="0"/>
              <a:t>, Ashish R. Mittal, </a:t>
            </a:r>
            <a:r>
              <a:rPr lang="en-US" sz="1600" dirty="0" err="1"/>
              <a:t>Fatma</a:t>
            </a:r>
            <a:r>
              <a:rPr lang="en-US" sz="1600" dirty="0"/>
              <a:t> </a:t>
            </a:r>
            <a:r>
              <a:rPr lang="en-US" sz="1600" dirty="0" err="1"/>
              <a:t>Özcan</a:t>
            </a:r>
            <a:r>
              <a:rPr lang="en-US" sz="1600" dirty="0"/>
              <a:t>: ATHENA: An Ontology-Driven System for Natural Language Querying over Relational Data Stores. PVLDB 9(12) 2016</a:t>
            </a:r>
          </a:p>
          <a:p>
            <a:pPr lvl="1"/>
            <a:r>
              <a:rPr lang="en-US" sz="1600" b="1" dirty="0"/>
              <a:t>#5.3 </a:t>
            </a:r>
            <a:r>
              <a:rPr lang="en-US" sz="1600" dirty="0" err="1"/>
              <a:t>Fei</a:t>
            </a:r>
            <a:r>
              <a:rPr lang="en-US" sz="1600" dirty="0"/>
              <a:t> Li, H. V. </a:t>
            </a:r>
            <a:r>
              <a:rPr lang="en-US" sz="1600" dirty="0" err="1"/>
              <a:t>Jagadish</a:t>
            </a:r>
            <a:r>
              <a:rPr lang="en-US" sz="1600" dirty="0"/>
              <a:t>: Constructing an Interactive Natural Language Interface for Relational Databases. PVLDB 8(1) 2014</a:t>
            </a:r>
          </a:p>
          <a:p>
            <a:pPr lvl="1"/>
            <a:endParaRPr lang="en-US" dirty="0"/>
          </a:p>
          <a:p>
            <a:r>
              <a:rPr lang="en-US" dirty="0"/>
              <a:t>Provenance</a:t>
            </a:r>
          </a:p>
          <a:p>
            <a:pPr lvl="1"/>
            <a:r>
              <a:rPr lang="en-US" sz="1600" b="1" dirty="0"/>
              <a:t>#6.1 </a:t>
            </a:r>
            <a:r>
              <a:rPr lang="en-US" sz="1600" dirty="0" err="1"/>
              <a:t>Pingcheng</a:t>
            </a:r>
            <a:r>
              <a:rPr lang="en-US" sz="1600" dirty="0"/>
              <a:t> </a:t>
            </a:r>
            <a:r>
              <a:rPr lang="en-US" sz="1600" dirty="0" err="1"/>
              <a:t>Ruan</a:t>
            </a:r>
            <a:r>
              <a:rPr lang="en-US" sz="1600" dirty="0"/>
              <a:t>, Gang Chen, </a:t>
            </a:r>
            <a:r>
              <a:rPr lang="en-US" sz="1600" dirty="0" err="1"/>
              <a:t>Anh</a:t>
            </a:r>
            <a:r>
              <a:rPr lang="en-US" sz="1600" dirty="0"/>
              <a:t> </a:t>
            </a:r>
            <a:r>
              <a:rPr lang="en-US" sz="1600" dirty="0" err="1"/>
              <a:t>Dinh</a:t>
            </a:r>
            <a:r>
              <a:rPr lang="en-US" sz="1600" dirty="0"/>
              <a:t>, Qian Lin, </a:t>
            </a:r>
            <a:r>
              <a:rPr lang="en-US" sz="1600" dirty="0" err="1"/>
              <a:t>Beng</a:t>
            </a:r>
            <a:r>
              <a:rPr lang="en-US" sz="1600" dirty="0"/>
              <a:t> Chin </a:t>
            </a:r>
            <a:r>
              <a:rPr lang="en-US" sz="1600" dirty="0" err="1"/>
              <a:t>Ooi</a:t>
            </a:r>
            <a:r>
              <a:rPr lang="en-US" sz="1600" dirty="0"/>
              <a:t>, </a:t>
            </a:r>
            <a:r>
              <a:rPr lang="en-US" sz="1600" dirty="0" err="1"/>
              <a:t>Meihui</a:t>
            </a:r>
            <a:r>
              <a:rPr lang="en-US" sz="1600" dirty="0"/>
              <a:t> Zhang: Fine-Grained, Secure and Efficient Data Provenance for </a:t>
            </a:r>
            <a:r>
              <a:rPr lang="en-US" sz="1600" dirty="0" err="1"/>
              <a:t>Blockchain</a:t>
            </a:r>
            <a:r>
              <a:rPr lang="en-US" sz="1600" dirty="0"/>
              <a:t>. PVLDB 12(9) 2019</a:t>
            </a:r>
          </a:p>
          <a:p>
            <a:pPr lvl="1"/>
            <a:r>
              <a:rPr lang="en-US" sz="1600" b="1" dirty="0"/>
              <a:t>#6.2 </a:t>
            </a:r>
            <a:r>
              <a:rPr lang="en-US" sz="1600" dirty="0"/>
              <a:t>Daniel </a:t>
            </a:r>
            <a:r>
              <a:rPr lang="en-US" sz="1600" dirty="0" err="1"/>
              <a:t>Deutch</a:t>
            </a:r>
            <a:r>
              <a:rPr lang="en-US" sz="1600" dirty="0"/>
              <a:t>, Nave Frost, Amir Gilad: Provenance for Natural Language Queries. PVLDB 10(5) 2017</a:t>
            </a:r>
          </a:p>
          <a:p>
            <a:pPr lvl="1"/>
            <a:r>
              <a:rPr lang="en-US" sz="1600" b="1" dirty="0"/>
              <a:t>#6.3 </a:t>
            </a:r>
            <a:r>
              <a:rPr lang="en-US" sz="1600" dirty="0"/>
              <a:t>Adriane Chapman, H. V. </a:t>
            </a:r>
            <a:r>
              <a:rPr lang="en-US" sz="1600" dirty="0" err="1"/>
              <a:t>Jagadish</a:t>
            </a:r>
            <a:r>
              <a:rPr lang="en-US" sz="1600" dirty="0"/>
              <a:t>: Why not? SIGMOD 2009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Organization, Outline, and Projects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Paper Project Proposals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Reusing Intermediates</a:t>
            </a:r>
          </a:p>
          <a:p>
            <a:pPr lvl="1"/>
            <a:r>
              <a:rPr lang="en-US" sz="1600" b="1" dirty="0"/>
              <a:t>#7.1 </a:t>
            </a:r>
            <a:r>
              <a:rPr lang="en-US" sz="1600" dirty="0"/>
              <a:t>Behrouz </a:t>
            </a:r>
            <a:r>
              <a:rPr lang="en-US" sz="1600" dirty="0" err="1"/>
              <a:t>Derakhshan</a:t>
            </a:r>
            <a:r>
              <a:rPr lang="en-US" sz="1600" dirty="0"/>
              <a:t>, </a:t>
            </a:r>
            <a:r>
              <a:rPr lang="en-US" sz="1600" dirty="0" err="1"/>
              <a:t>Alireza</a:t>
            </a:r>
            <a:r>
              <a:rPr lang="en-US" sz="1600" dirty="0"/>
              <a:t> </a:t>
            </a:r>
            <a:r>
              <a:rPr lang="en-US" sz="1600" dirty="0" err="1"/>
              <a:t>Rezaei</a:t>
            </a:r>
            <a:r>
              <a:rPr lang="en-US" sz="1600" dirty="0"/>
              <a:t> </a:t>
            </a:r>
            <a:r>
              <a:rPr lang="en-US" sz="1600" dirty="0" err="1"/>
              <a:t>Mahdiraji</a:t>
            </a:r>
            <a:r>
              <a:rPr lang="en-US" sz="1600" dirty="0"/>
              <a:t>, </a:t>
            </a:r>
            <a:r>
              <a:rPr lang="en-US" sz="1600" dirty="0" err="1"/>
              <a:t>Ziawasch</a:t>
            </a:r>
            <a:r>
              <a:rPr lang="en-US" sz="1600" dirty="0"/>
              <a:t> </a:t>
            </a:r>
            <a:r>
              <a:rPr lang="en-US" sz="1600" dirty="0" err="1"/>
              <a:t>Abedjan</a:t>
            </a:r>
            <a:r>
              <a:rPr lang="en-US" sz="1600" dirty="0"/>
              <a:t>, </a:t>
            </a:r>
            <a:r>
              <a:rPr lang="en-US" sz="1600" dirty="0" err="1"/>
              <a:t>Tilmann</a:t>
            </a:r>
            <a:r>
              <a:rPr lang="en-US" sz="1600" dirty="0"/>
              <a:t> </a:t>
            </a:r>
            <a:r>
              <a:rPr lang="en-US" sz="1600" dirty="0" err="1"/>
              <a:t>Rabl</a:t>
            </a:r>
            <a:r>
              <a:rPr lang="en-US" sz="1600" dirty="0"/>
              <a:t>, Volker </a:t>
            </a:r>
            <a:r>
              <a:rPr lang="en-US" sz="1600" dirty="0" err="1"/>
              <a:t>Markl</a:t>
            </a:r>
            <a:r>
              <a:rPr lang="en-US" sz="1600" dirty="0"/>
              <a:t>: Optimizing Machine Learning Workloads in Collaborative Environments. SIGMOD 2020</a:t>
            </a:r>
          </a:p>
          <a:p>
            <a:pPr lvl="1"/>
            <a:r>
              <a:rPr lang="en-US" sz="1600" b="1" dirty="0"/>
              <a:t>#7.2 </a:t>
            </a:r>
            <a:r>
              <a:rPr lang="en-US" sz="1600" dirty="0"/>
              <a:t>Doris Xin, </a:t>
            </a:r>
            <a:r>
              <a:rPr lang="en-US" sz="1600" dirty="0" err="1"/>
              <a:t>Litian</a:t>
            </a:r>
            <a:r>
              <a:rPr lang="en-US" sz="1600" dirty="0"/>
              <a:t> Ma, </a:t>
            </a:r>
            <a:r>
              <a:rPr lang="en-US" sz="1600" dirty="0" err="1"/>
              <a:t>Jialin</a:t>
            </a:r>
            <a:r>
              <a:rPr lang="en-US" sz="1600" dirty="0"/>
              <a:t> Liu, Stephen Macke, </a:t>
            </a:r>
            <a:r>
              <a:rPr lang="en-US" sz="1600" dirty="0" err="1"/>
              <a:t>Shuchen</a:t>
            </a:r>
            <a:r>
              <a:rPr lang="en-US" sz="1600" dirty="0"/>
              <a:t> Song, Aditya </a:t>
            </a:r>
            <a:r>
              <a:rPr lang="en-US" sz="1600" dirty="0" err="1"/>
              <a:t>Parameswaran</a:t>
            </a:r>
            <a:r>
              <a:rPr lang="en-US" sz="1600" dirty="0"/>
              <a:t>: Helix: Accelerating Human-in-the-loop Machine Learning. PVDLB 11(12) 2018</a:t>
            </a:r>
          </a:p>
          <a:p>
            <a:pPr lvl="1"/>
            <a:r>
              <a:rPr lang="en-US" sz="1600" b="1" dirty="0"/>
              <a:t>#7.3 </a:t>
            </a:r>
            <a:r>
              <a:rPr lang="en-US" sz="1600" dirty="0"/>
              <a:t>Ce Zhang, </a:t>
            </a:r>
            <a:r>
              <a:rPr lang="en-US" sz="1600" dirty="0" err="1"/>
              <a:t>Arun</a:t>
            </a:r>
            <a:r>
              <a:rPr lang="en-US" sz="1600" dirty="0"/>
              <a:t> Kumar, Christopher </a:t>
            </a:r>
            <a:r>
              <a:rPr lang="en-US" sz="1600" dirty="0" err="1"/>
              <a:t>Ré</a:t>
            </a:r>
            <a:r>
              <a:rPr lang="en-US" sz="1600" dirty="0"/>
              <a:t>: Materialization optimizations for feature selection workloads. SIGMOD 2014</a:t>
            </a:r>
          </a:p>
          <a:p>
            <a:pPr lvl="1"/>
            <a:r>
              <a:rPr lang="en-US" sz="1600" b="1" dirty="0"/>
              <a:t>#7.4 </a:t>
            </a:r>
            <a:r>
              <a:rPr lang="en-US" sz="1600" dirty="0"/>
              <a:t>Milena </a:t>
            </a:r>
            <a:r>
              <a:rPr lang="en-US" sz="1600" dirty="0" err="1"/>
              <a:t>Ivanova</a:t>
            </a:r>
            <a:r>
              <a:rPr lang="en-US" sz="1600" dirty="0"/>
              <a:t>, Martin L. </a:t>
            </a:r>
            <a:r>
              <a:rPr lang="en-US" sz="1600" dirty="0" err="1"/>
              <a:t>Kersten</a:t>
            </a:r>
            <a:r>
              <a:rPr lang="en-US" sz="1600" dirty="0"/>
              <a:t>, Niels J. </a:t>
            </a:r>
            <a:r>
              <a:rPr lang="en-US" sz="1600" dirty="0" err="1"/>
              <a:t>Nes</a:t>
            </a:r>
            <a:r>
              <a:rPr lang="en-US" sz="1600" dirty="0"/>
              <a:t>, Romulo </a:t>
            </a:r>
            <a:r>
              <a:rPr lang="en-US" sz="1600" dirty="0" err="1"/>
              <a:t>Goncalves</a:t>
            </a:r>
            <a:r>
              <a:rPr lang="en-US" sz="1600" dirty="0"/>
              <a:t>: An architecture for recycling intermediates in a column-store. SIGMOD 2009</a:t>
            </a:r>
            <a:endParaRPr lang="en-US" dirty="0"/>
          </a:p>
          <a:p>
            <a:r>
              <a:rPr lang="en-US" dirty="0"/>
              <a:t>Raw Query Processing</a:t>
            </a:r>
          </a:p>
          <a:p>
            <a:pPr lvl="1"/>
            <a:r>
              <a:rPr lang="en-US" sz="1600" b="1" dirty="0"/>
              <a:t>#8.1</a:t>
            </a:r>
            <a:r>
              <a:rPr lang="en-US" sz="1600" dirty="0"/>
              <a:t> Dominik </a:t>
            </a:r>
            <a:r>
              <a:rPr lang="en-US" sz="1600" dirty="0" err="1"/>
              <a:t>Durner</a:t>
            </a:r>
            <a:r>
              <a:rPr lang="en-US" sz="1600" dirty="0"/>
              <a:t>, Viktor Leis, Thomas Neumann: JSON Tiles: Fast Analytics on Semi-Structured Data. SIGMOD 2021</a:t>
            </a:r>
          </a:p>
          <a:p>
            <a:pPr lvl="1"/>
            <a:r>
              <a:rPr lang="en-US" sz="1600" b="1" dirty="0"/>
              <a:t>#8.2 </a:t>
            </a:r>
            <a:r>
              <a:rPr lang="en-US" sz="1600" dirty="0"/>
              <a:t>Manos </a:t>
            </a:r>
            <a:r>
              <a:rPr lang="en-US" sz="1600" dirty="0" err="1"/>
              <a:t>Karpathiotakis</a:t>
            </a:r>
            <a:r>
              <a:rPr lang="en-US" sz="1600" dirty="0"/>
              <a:t>, </a:t>
            </a:r>
            <a:r>
              <a:rPr lang="en-US" sz="1600" dirty="0" err="1"/>
              <a:t>Ioannis</a:t>
            </a:r>
            <a:r>
              <a:rPr lang="en-US" sz="1600" dirty="0"/>
              <a:t> </a:t>
            </a:r>
            <a:r>
              <a:rPr lang="en-US" sz="1600" dirty="0" err="1"/>
              <a:t>Alagiannis</a:t>
            </a:r>
            <a:r>
              <a:rPr lang="en-US" sz="1600" dirty="0"/>
              <a:t>, Anastasia </a:t>
            </a:r>
            <a:r>
              <a:rPr lang="en-US" sz="1600" dirty="0" err="1"/>
              <a:t>Ailamaki</a:t>
            </a:r>
            <a:r>
              <a:rPr lang="en-US" sz="1600" dirty="0"/>
              <a:t>: Fast Queries Over Heterogeneous Data Through Engine Customization. PVLDB 9(12) 2016</a:t>
            </a:r>
          </a:p>
          <a:p>
            <a:pPr lvl="1"/>
            <a:r>
              <a:rPr lang="en-US" sz="1600" b="1" dirty="0"/>
              <a:t>#8.3 </a:t>
            </a:r>
            <a:r>
              <a:rPr lang="en-US" sz="1600" dirty="0" err="1"/>
              <a:t>Ioannis</a:t>
            </a:r>
            <a:r>
              <a:rPr lang="en-US" sz="1600" dirty="0"/>
              <a:t> </a:t>
            </a:r>
            <a:r>
              <a:rPr lang="en-US" sz="1600" dirty="0" err="1"/>
              <a:t>Alagiannis</a:t>
            </a:r>
            <a:r>
              <a:rPr lang="en-US" sz="1600" dirty="0"/>
              <a:t>, Renata </a:t>
            </a:r>
            <a:r>
              <a:rPr lang="en-US" sz="1600" dirty="0" err="1"/>
              <a:t>Borovica</a:t>
            </a:r>
            <a:r>
              <a:rPr lang="en-US" sz="1600" dirty="0"/>
              <a:t>, Miguel </a:t>
            </a:r>
            <a:r>
              <a:rPr lang="en-US" sz="1600" dirty="0" err="1"/>
              <a:t>Branco</a:t>
            </a:r>
            <a:r>
              <a:rPr lang="en-US" sz="1600" dirty="0"/>
              <a:t>, </a:t>
            </a:r>
            <a:r>
              <a:rPr lang="en-US" sz="1600" dirty="0" err="1"/>
              <a:t>Stratos</a:t>
            </a:r>
            <a:r>
              <a:rPr lang="en-US" sz="1600" dirty="0"/>
              <a:t> </a:t>
            </a:r>
            <a:r>
              <a:rPr lang="en-US" sz="1600" dirty="0" err="1"/>
              <a:t>Idreos</a:t>
            </a:r>
            <a:r>
              <a:rPr lang="en-US" sz="1600" dirty="0"/>
              <a:t>, Anastasia </a:t>
            </a:r>
            <a:r>
              <a:rPr lang="en-US" sz="1600" dirty="0" err="1"/>
              <a:t>Ailamaki</a:t>
            </a:r>
            <a:r>
              <a:rPr lang="en-US" sz="1600" dirty="0"/>
              <a:t>: </a:t>
            </a:r>
            <a:r>
              <a:rPr lang="en-US" sz="1600" dirty="0" err="1"/>
              <a:t>NoDB</a:t>
            </a:r>
            <a:r>
              <a:rPr lang="en-US" sz="1600" dirty="0"/>
              <a:t>: efficient query execution on raw data files. SIGMOD 2012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9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/ High Availability</a:t>
            </a:r>
          </a:p>
          <a:p>
            <a:pPr lvl="1"/>
            <a:r>
              <a:rPr lang="en-US" sz="1600" b="1" dirty="0"/>
              <a:t>#9.1 </a:t>
            </a:r>
            <a:r>
              <a:rPr lang="en-US" sz="1600" dirty="0" err="1"/>
              <a:t>Jingyu</a:t>
            </a:r>
            <a:r>
              <a:rPr lang="en-US" sz="1600" dirty="0"/>
              <a:t> Zhou et al: </a:t>
            </a:r>
            <a:r>
              <a:rPr lang="en-US" sz="1600" dirty="0" err="1"/>
              <a:t>FoundationDB</a:t>
            </a:r>
            <a:r>
              <a:rPr lang="en-US" sz="1600" dirty="0"/>
              <a:t>: A Distributed Unbundled Transactional Key Value Store. SIGMOD 2021</a:t>
            </a:r>
          </a:p>
          <a:p>
            <a:pPr lvl="1"/>
            <a:r>
              <a:rPr lang="en-US" sz="1600" b="1" dirty="0"/>
              <a:t>#9.2</a:t>
            </a:r>
            <a:r>
              <a:rPr lang="en-US" sz="1600" dirty="0"/>
              <a:t> Audrey Cheng, Xiao Shi, Lu Pan, Anthony Simpson, Neil Wheaton, </a:t>
            </a:r>
            <a:r>
              <a:rPr lang="en-US" sz="1600" dirty="0" err="1"/>
              <a:t>Shilpa</a:t>
            </a:r>
            <a:r>
              <a:rPr lang="en-US" sz="1600" dirty="0"/>
              <a:t> </a:t>
            </a:r>
            <a:r>
              <a:rPr lang="en-US" sz="1600" dirty="0" err="1"/>
              <a:t>Lawande</a:t>
            </a:r>
            <a:r>
              <a:rPr lang="en-US" sz="1600" dirty="0"/>
              <a:t>, Nathan Bronson, Peter </a:t>
            </a:r>
            <a:r>
              <a:rPr lang="en-US" sz="1600" dirty="0" err="1"/>
              <a:t>Bailis</a:t>
            </a:r>
            <a:r>
              <a:rPr lang="en-US" sz="1600" dirty="0"/>
              <a:t>, Natacha Crooks, Ion </a:t>
            </a:r>
            <a:r>
              <a:rPr lang="en-US" sz="1600" dirty="0" err="1"/>
              <a:t>Stoica</a:t>
            </a:r>
            <a:r>
              <a:rPr lang="en-US" sz="1600" dirty="0"/>
              <a:t>: RAMP-TAO: Layering Atomic Transactions on Facebook's Online TAO Data Store. PVLDB 14(12) 2021</a:t>
            </a:r>
          </a:p>
          <a:p>
            <a:pPr lvl="1"/>
            <a:r>
              <a:rPr lang="en-US" sz="1600" b="1" dirty="0"/>
              <a:t>#9.3 </a:t>
            </a:r>
            <a:r>
              <a:rPr lang="en-US" sz="1600" dirty="0" err="1"/>
              <a:t>Yihe</a:t>
            </a:r>
            <a:r>
              <a:rPr lang="en-US" sz="1600" dirty="0"/>
              <a:t> Huang, William Qian, Eddie Kohler, Barbara </a:t>
            </a:r>
            <a:r>
              <a:rPr lang="en-US" sz="1600" dirty="0" err="1"/>
              <a:t>Liskov</a:t>
            </a:r>
            <a:r>
              <a:rPr lang="en-US" sz="1600" dirty="0"/>
              <a:t>, </a:t>
            </a:r>
            <a:r>
              <a:rPr lang="en-US" sz="1600" dirty="0" err="1"/>
              <a:t>Liuba</a:t>
            </a:r>
            <a:r>
              <a:rPr lang="en-US" sz="1600" dirty="0"/>
              <a:t> </a:t>
            </a:r>
            <a:r>
              <a:rPr lang="en-US" sz="1600" dirty="0" err="1"/>
              <a:t>Shrira</a:t>
            </a:r>
            <a:r>
              <a:rPr lang="en-US" sz="1600" dirty="0"/>
              <a:t>: Opportunities for Optimism in Contended Main-Memory Multicore Transactions. PVLDB 13(5) 2020</a:t>
            </a:r>
          </a:p>
          <a:p>
            <a:pPr lvl="1"/>
            <a:r>
              <a:rPr lang="en-US" sz="1600" b="1" dirty="0"/>
              <a:t>#9.4 </a:t>
            </a:r>
            <a:r>
              <a:rPr lang="en-US" sz="1600" dirty="0"/>
              <a:t>Umar Farooq </a:t>
            </a:r>
            <a:r>
              <a:rPr lang="en-US" sz="1600" dirty="0" err="1"/>
              <a:t>Minhas</a:t>
            </a:r>
            <a:r>
              <a:rPr lang="en-US" sz="1600" dirty="0"/>
              <a:t>, </a:t>
            </a:r>
            <a:r>
              <a:rPr lang="en-US" sz="1600" dirty="0" err="1"/>
              <a:t>Shriram</a:t>
            </a:r>
            <a:r>
              <a:rPr lang="en-US" sz="1600" dirty="0"/>
              <a:t> </a:t>
            </a:r>
            <a:r>
              <a:rPr lang="en-US" sz="1600" dirty="0" err="1"/>
              <a:t>Rajagopalan</a:t>
            </a:r>
            <a:r>
              <a:rPr lang="en-US" sz="1600" dirty="0"/>
              <a:t>, Brendan Cully, Ashraf </a:t>
            </a:r>
            <a:r>
              <a:rPr lang="en-US" sz="1600" dirty="0" err="1"/>
              <a:t>Aboulnaga</a:t>
            </a:r>
            <a:r>
              <a:rPr lang="en-US" sz="1600" dirty="0"/>
              <a:t>, Kenneth Salem, Andrew Warfield: </a:t>
            </a:r>
            <a:r>
              <a:rPr lang="en-US" sz="1600" dirty="0" err="1"/>
              <a:t>RemusDB</a:t>
            </a:r>
            <a:r>
              <a:rPr lang="en-US" sz="1600" dirty="0"/>
              <a:t>: Transparent High Availability for Database Systems. PVLDB 4(11) 2011</a:t>
            </a:r>
          </a:p>
          <a:p>
            <a:pPr lvl="1"/>
            <a:r>
              <a:rPr lang="en-US" sz="1600" b="1" dirty="0"/>
              <a:t>#9.5 </a:t>
            </a:r>
            <a:r>
              <a:rPr lang="en-US" sz="1600" dirty="0"/>
              <a:t>Michael J. Cahill, Uwe </a:t>
            </a:r>
            <a:r>
              <a:rPr lang="en-US" sz="1600" dirty="0" err="1"/>
              <a:t>Röhm</a:t>
            </a:r>
            <a:r>
              <a:rPr lang="en-US" sz="1600" dirty="0"/>
              <a:t>, Alan D. </a:t>
            </a:r>
            <a:r>
              <a:rPr lang="en-US" sz="1600" dirty="0" err="1"/>
              <a:t>Fekete</a:t>
            </a:r>
            <a:r>
              <a:rPr lang="en-US" sz="1600" dirty="0"/>
              <a:t>: Serializable isolation for snapshot databases. SIGMOD 2008</a:t>
            </a:r>
          </a:p>
          <a:p>
            <a:r>
              <a:rPr lang="en-US" dirty="0"/>
              <a:t>Data Flow Systems</a:t>
            </a:r>
          </a:p>
          <a:p>
            <a:pPr lvl="1"/>
            <a:r>
              <a:rPr lang="en-US" sz="1600" b="1" dirty="0"/>
              <a:t>#10.1 </a:t>
            </a:r>
            <a:r>
              <a:rPr lang="en-US" sz="1600" dirty="0" err="1"/>
              <a:t>Matei</a:t>
            </a:r>
            <a:r>
              <a:rPr lang="en-US" sz="1600" dirty="0"/>
              <a:t> </a:t>
            </a:r>
            <a:r>
              <a:rPr lang="en-US" sz="1600" dirty="0" err="1"/>
              <a:t>Zaharia</a:t>
            </a:r>
            <a:r>
              <a:rPr lang="en-US" sz="1600" dirty="0"/>
              <a:t> et al.: Resilient Distributed Datasets: A Fault-Tolerant Abstraction for In-Memory Cluster Computing. NSDI 2012 </a:t>
            </a:r>
          </a:p>
          <a:p>
            <a:pPr lvl="1"/>
            <a:r>
              <a:rPr lang="en-US" sz="1600" b="1" dirty="0"/>
              <a:t>#10.2 </a:t>
            </a:r>
            <a:r>
              <a:rPr lang="en-US" sz="1600" dirty="0"/>
              <a:t>Christopher </a:t>
            </a:r>
            <a:r>
              <a:rPr lang="en-US" sz="1600" dirty="0" err="1"/>
              <a:t>Olston</a:t>
            </a:r>
            <a:r>
              <a:rPr lang="en-US" sz="1600" dirty="0"/>
              <a:t>, </a:t>
            </a:r>
            <a:r>
              <a:rPr lang="en-US" sz="1600" dirty="0" err="1"/>
              <a:t>Shubham</a:t>
            </a:r>
            <a:r>
              <a:rPr lang="en-US" sz="1600" dirty="0"/>
              <a:t> Chopra, </a:t>
            </a:r>
            <a:r>
              <a:rPr lang="en-US" sz="1600" dirty="0" err="1"/>
              <a:t>Utkarsh</a:t>
            </a:r>
            <a:r>
              <a:rPr lang="en-US" sz="1600" dirty="0"/>
              <a:t> Srivastava: Generating example data for dataflow programs. SIGMOD 2009</a:t>
            </a:r>
          </a:p>
          <a:p>
            <a:pPr lvl="1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4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Cracking</a:t>
            </a:r>
          </a:p>
          <a:p>
            <a:pPr lvl="1"/>
            <a:r>
              <a:rPr lang="en-US" sz="1600" b="1" dirty="0"/>
              <a:t>#11.1 </a:t>
            </a:r>
            <a:r>
              <a:rPr lang="en-US" sz="1600" dirty="0"/>
              <a:t>Pedro </a:t>
            </a:r>
            <a:r>
              <a:rPr lang="en-US" sz="1600" dirty="0" err="1"/>
              <a:t>Holanda</a:t>
            </a:r>
            <a:r>
              <a:rPr lang="en-US" sz="1600" dirty="0"/>
              <a:t>, Stefan </a:t>
            </a:r>
            <a:r>
              <a:rPr lang="en-US" sz="1600" dirty="0" err="1"/>
              <a:t>Manegold</a:t>
            </a:r>
            <a:r>
              <a:rPr lang="en-US" sz="1600" dirty="0"/>
              <a:t>, Hannes </a:t>
            </a:r>
            <a:r>
              <a:rPr lang="en-US" sz="1600" dirty="0" err="1"/>
              <a:t>Mühleisen</a:t>
            </a:r>
            <a:r>
              <a:rPr lang="en-US" sz="1600" dirty="0"/>
              <a:t>, Mark </a:t>
            </a:r>
            <a:r>
              <a:rPr lang="en-US" sz="1600" dirty="0" err="1"/>
              <a:t>Raasveldt</a:t>
            </a:r>
            <a:r>
              <a:rPr lang="en-US" sz="1600" dirty="0"/>
              <a:t>: Progressive Indexes: Indexing for Interactive Data Analysis. PVLDB 12(13) 2019</a:t>
            </a:r>
          </a:p>
          <a:p>
            <a:pPr lvl="1"/>
            <a:r>
              <a:rPr lang="en-US" sz="1600" b="1" dirty="0"/>
              <a:t>#11.2 </a:t>
            </a:r>
            <a:r>
              <a:rPr lang="en-US" sz="1600" dirty="0"/>
              <a:t>Felix Martin </a:t>
            </a:r>
            <a:r>
              <a:rPr lang="en-US" sz="1600" dirty="0" err="1"/>
              <a:t>Schuhknecht</a:t>
            </a:r>
            <a:r>
              <a:rPr lang="en-US" sz="1600" dirty="0"/>
              <a:t>, </a:t>
            </a:r>
            <a:r>
              <a:rPr lang="en-US" sz="1600" dirty="0" err="1"/>
              <a:t>Alekh</a:t>
            </a:r>
            <a:r>
              <a:rPr lang="en-US" sz="1600" dirty="0"/>
              <a:t> Jindal, Jens </a:t>
            </a:r>
            <a:r>
              <a:rPr lang="en-US" sz="1600" dirty="0" err="1"/>
              <a:t>Dittrich</a:t>
            </a:r>
            <a:r>
              <a:rPr lang="en-US" sz="1600" dirty="0"/>
              <a:t>: The </a:t>
            </a:r>
            <a:r>
              <a:rPr lang="en-US" sz="1600" dirty="0" err="1"/>
              <a:t>Uncracked</a:t>
            </a:r>
            <a:r>
              <a:rPr lang="en-US" sz="1600" dirty="0"/>
              <a:t> Pieces in Database Cracking. PVLDB 7(2) 2013</a:t>
            </a:r>
          </a:p>
          <a:p>
            <a:pPr lvl="1"/>
            <a:r>
              <a:rPr lang="en-US" sz="1600" b="1" dirty="0"/>
              <a:t>#11.3 </a:t>
            </a:r>
            <a:r>
              <a:rPr lang="en-US" sz="1600" dirty="0" err="1"/>
              <a:t>Stratos</a:t>
            </a:r>
            <a:r>
              <a:rPr lang="en-US" sz="1600" dirty="0"/>
              <a:t> </a:t>
            </a:r>
            <a:r>
              <a:rPr lang="en-US" sz="1600" dirty="0" err="1"/>
              <a:t>Idreos</a:t>
            </a:r>
            <a:r>
              <a:rPr lang="en-US" sz="1600" dirty="0"/>
              <a:t>, Martin L. </a:t>
            </a:r>
            <a:r>
              <a:rPr lang="en-US" sz="1600" dirty="0" err="1"/>
              <a:t>Kersten</a:t>
            </a:r>
            <a:r>
              <a:rPr lang="en-US" sz="1600" dirty="0"/>
              <a:t>, Stefan </a:t>
            </a:r>
            <a:r>
              <a:rPr lang="en-US" sz="1600" dirty="0" err="1"/>
              <a:t>Manegold</a:t>
            </a:r>
            <a:r>
              <a:rPr lang="en-US" sz="1600" dirty="0"/>
              <a:t>: Database Cracking. CIDR 2007</a:t>
            </a:r>
          </a:p>
          <a:p>
            <a:pPr lvl="1"/>
            <a:endParaRPr lang="en-US" dirty="0"/>
          </a:p>
          <a:p>
            <a:r>
              <a:rPr lang="en-US" dirty="0"/>
              <a:t>Index Structures</a:t>
            </a:r>
          </a:p>
          <a:p>
            <a:pPr lvl="1"/>
            <a:r>
              <a:rPr lang="en-US" sz="1600" b="1" dirty="0"/>
              <a:t>#12.1 </a:t>
            </a:r>
            <a:r>
              <a:rPr lang="en-US" sz="1600" dirty="0"/>
              <a:t>Tim </a:t>
            </a:r>
            <a:r>
              <a:rPr lang="en-US" sz="1600" dirty="0" err="1"/>
              <a:t>Kraska</a:t>
            </a:r>
            <a:r>
              <a:rPr lang="en-US" sz="1600" dirty="0"/>
              <a:t>, Alex </a:t>
            </a:r>
            <a:r>
              <a:rPr lang="en-US" sz="1600" dirty="0" err="1"/>
              <a:t>Beutel</a:t>
            </a:r>
            <a:r>
              <a:rPr lang="en-US" sz="1600" dirty="0"/>
              <a:t>, Ed H. Chi, Jeffrey Dean, </a:t>
            </a:r>
            <a:r>
              <a:rPr lang="en-US" sz="1600" dirty="0" err="1"/>
              <a:t>Neoklis</a:t>
            </a:r>
            <a:r>
              <a:rPr lang="en-US" sz="1600" dirty="0"/>
              <a:t> </a:t>
            </a:r>
            <a:r>
              <a:rPr lang="en-US" sz="1600" dirty="0" err="1"/>
              <a:t>Polyzotis</a:t>
            </a:r>
            <a:r>
              <a:rPr lang="en-US" sz="1600" dirty="0"/>
              <a:t>: The Case for Learned Index Structures. SIGMOD 2018</a:t>
            </a:r>
          </a:p>
          <a:p>
            <a:pPr lvl="1"/>
            <a:r>
              <a:rPr lang="en-US" sz="1600" b="1" dirty="0"/>
              <a:t>#12.2 </a:t>
            </a:r>
            <a:r>
              <a:rPr lang="en-US" sz="1600" dirty="0" err="1"/>
              <a:t>Huanchen</a:t>
            </a:r>
            <a:r>
              <a:rPr lang="en-US" sz="1600" dirty="0"/>
              <a:t> Zhang, </a:t>
            </a:r>
            <a:r>
              <a:rPr lang="en-US" sz="1600" dirty="0" err="1"/>
              <a:t>Hyeontaek</a:t>
            </a:r>
            <a:r>
              <a:rPr lang="en-US" sz="1600" dirty="0"/>
              <a:t> Lim, Viktor Leis, David G. Andersen, Michael </a:t>
            </a:r>
            <a:r>
              <a:rPr lang="en-US" sz="1600" dirty="0" err="1"/>
              <a:t>Kaminsky</a:t>
            </a:r>
            <a:r>
              <a:rPr lang="en-US" sz="1600" dirty="0"/>
              <a:t>, Kimberly Keeton, Andrew </a:t>
            </a:r>
            <a:r>
              <a:rPr lang="en-US" sz="1600" dirty="0" err="1"/>
              <a:t>Pavlo</a:t>
            </a:r>
            <a:r>
              <a:rPr lang="en-US" sz="1600" dirty="0"/>
              <a:t>: </a:t>
            </a:r>
            <a:r>
              <a:rPr lang="en-US" sz="1600" dirty="0" err="1"/>
              <a:t>SuRF</a:t>
            </a:r>
            <a:r>
              <a:rPr lang="en-US" sz="1600" dirty="0"/>
              <a:t>: Practical Range Query Filtering with Fast Succinct Tries. SIGMOD 2018</a:t>
            </a:r>
          </a:p>
          <a:p>
            <a:pPr lvl="1"/>
            <a:r>
              <a:rPr lang="en-US" sz="1600" b="1" dirty="0"/>
              <a:t>#12.3 </a:t>
            </a:r>
            <a:r>
              <a:rPr lang="en-US" sz="1600" dirty="0"/>
              <a:t>Viktor Leis, </a:t>
            </a:r>
            <a:r>
              <a:rPr lang="en-US" sz="1600" dirty="0" err="1"/>
              <a:t>Alfons</a:t>
            </a:r>
            <a:r>
              <a:rPr lang="en-US" sz="1600" dirty="0"/>
              <a:t> Kemper, Thomas Neumann: The adaptive radix tree: </a:t>
            </a:r>
            <a:r>
              <a:rPr lang="en-US" sz="1600" dirty="0" err="1"/>
              <a:t>ARTful</a:t>
            </a:r>
            <a:r>
              <a:rPr lang="en-US" sz="1600" dirty="0"/>
              <a:t> indexing for main-memory databases. ICDE 2013</a:t>
            </a:r>
          </a:p>
          <a:p>
            <a:pPr lvl="1"/>
            <a:r>
              <a:rPr lang="en-US" sz="1600" b="1" dirty="0"/>
              <a:t>#12.4 </a:t>
            </a:r>
            <a:r>
              <a:rPr lang="en-US" sz="1600" dirty="0"/>
              <a:t>Nicolas Bruno, </a:t>
            </a:r>
            <a:r>
              <a:rPr lang="en-US" sz="1600" dirty="0" err="1"/>
              <a:t>Surajit</a:t>
            </a:r>
            <a:r>
              <a:rPr lang="en-US" sz="1600" dirty="0"/>
              <a:t> Chaudhuri: Constrained physical design tuning. Proc. VLDB Endow. 1(1) 2008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8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Data Cleaning</a:t>
            </a:r>
          </a:p>
          <a:p>
            <a:pPr lvl="1"/>
            <a:r>
              <a:rPr lang="en-US" sz="1600" b="1" dirty="0"/>
              <a:t>#13.1</a:t>
            </a:r>
            <a:r>
              <a:rPr lang="en-US" sz="1600" dirty="0"/>
              <a:t> Peng Li, Xi Rao, Jennifer </a:t>
            </a:r>
            <a:r>
              <a:rPr lang="en-US" sz="1600" dirty="0" err="1"/>
              <a:t>Blase</a:t>
            </a:r>
            <a:r>
              <a:rPr lang="en-US" sz="1600" dirty="0"/>
              <a:t>, Yue Zhang, Xu Chu, Ce Zhang: </a:t>
            </a:r>
            <a:r>
              <a:rPr lang="en-US" sz="1600" dirty="0" err="1"/>
              <a:t>CleanML</a:t>
            </a:r>
            <a:r>
              <a:rPr lang="en-US" sz="1600" dirty="0"/>
              <a:t>: A Study for Evaluating the Impact of Data Cleaning on ML Classification Tasks. ICDE 2021</a:t>
            </a:r>
          </a:p>
          <a:p>
            <a:pPr lvl="1"/>
            <a:r>
              <a:rPr lang="en-US" sz="1600" b="1" dirty="0"/>
              <a:t>#13.2 </a:t>
            </a:r>
            <a:r>
              <a:rPr lang="en-US" sz="1600" dirty="0"/>
              <a:t>Mohammad </a:t>
            </a:r>
            <a:r>
              <a:rPr lang="en-US" sz="1600" dirty="0" err="1"/>
              <a:t>Mahdavi</a:t>
            </a:r>
            <a:r>
              <a:rPr lang="en-US" sz="1600" dirty="0"/>
              <a:t>, </a:t>
            </a:r>
            <a:r>
              <a:rPr lang="en-US" sz="1600" dirty="0" err="1"/>
              <a:t>Ziawasch</a:t>
            </a:r>
            <a:r>
              <a:rPr lang="en-US" sz="1600" dirty="0"/>
              <a:t> </a:t>
            </a:r>
            <a:r>
              <a:rPr lang="en-US" sz="1600" dirty="0" err="1"/>
              <a:t>Abedjan</a:t>
            </a:r>
            <a:r>
              <a:rPr lang="en-US" sz="1600" dirty="0"/>
              <a:t>: </a:t>
            </a:r>
            <a:r>
              <a:rPr lang="en-US" sz="1600" dirty="0" err="1"/>
              <a:t>Baran</a:t>
            </a:r>
            <a:r>
              <a:rPr lang="en-US" sz="1600" dirty="0"/>
              <a:t>: Effective Error Correction via a Unified Context Representation and Transfer Learning. PVLDB 13(11) 2020</a:t>
            </a:r>
          </a:p>
          <a:p>
            <a:pPr lvl="1"/>
            <a:r>
              <a:rPr lang="en-US" sz="1600" b="1" dirty="0"/>
              <a:t>#13.3 </a:t>
            </a:r>
            <a:r>
              <a:rPr lang="en-US" sz="1600" dirty="0" err="1"/>
              <a:t>Md</a:t>
            </a:r>
            <a:r>
              <a:rPr lang="en-US" sz="1600" dirty="0"/>
              <a:t> </a:t>
            </a:r>
            <a:r>
              <a:rPr lang="en-US" sz="1600" dirty="0" err="1"/>
              <a:t>Mahdavi</a:t>
            </a:r>
            <a:r>
              <a:rPr lang="en-US" sz="1600" dirty="0"/>
              <a:t> et al: </a:t>
            </a:r>
            <a:r>
              <a:rPr lang="en-US" sz="1600" dirty="0" err="1"/>
              <a:t>Raha</a:t>
            </a:r>
            <a:r>
              <a:rPr lang="en-US" sz="1600" dirty="0"/>
              <a:t>: A Configuration-Free Error Detection System. SIGMOD 2019</a:t>
            </a:r>
          </a:p>
          <a:p>
            <a:pPr lvl="1"/>
            <a:r>
              <a:rPr lang="en-US" sz="1600" b="1" dirty="0"/>
              <a:t>#13.4 </a:t>
            </a:r>
            <a:r>
              <a:rPr lang="en-US" sz="1600" dirty="0" err="1"/>
              <a:t>Alireza</a:t>
            </a:r>
            <a:r>
              <a:rPr lang="en-US" sz="1600" dirty="0"/>
              <a:t> </a:t>
            </a:r>
            <a:r>
              <a:rPr lang="en-US" sz="1600" dirty="0" err="1"/>
              <a:t>Heidari</a:t>
            </a:r>
            <a:r>
              <a:rPr lang="en-US" sz="1600" dirty="0"/>
              <a:t>, Joshua McGrath, </a:t>
            </a:r>
            <a:r>
              <a:rPr lang="en-US" sz="1600" dirty="0" err="1"/>
              <a:t>Ihab</a:t>
            </a:r>
            <a:r>
              <a:rPr lang="en-US" sz="1600" dirty="0"/>
              <a:t> F. </a:t>
            </a:r>
            <a:r>
              <a:rPr lang="en-US" sz="1600" dirty="0" err="1"/>
              <a:t>Ilyas</a:t>
            </a:r>
            <a:r>
              <a:rPr lang="en-US" sz="1600" dirty="0"/>
              <a:t>, </a:t>
            </a:r>
            <a:r>
              <a:rPr lang="en-US" sz="1600" dirty="0" err="1"/>
              <a:t>Theodoros</a:t>
            </a:r>
            <a:r>
              <a:rPr lang="en-US" sz="1600" dirty="0"/>
              <a:t> </a:t>
            </a:r>
            <a:r>
              <a:rPr lang="en-US" sz="1600" dirty="0" err="1"/>
              <a:t>Rekatsinas</a:t>
            </a:r>
            <a:r>
              <a:rPr lang="en-US" sz="1600" dirty="0"/>
              <a:t>: </a:t>
            </a:r>
            <a:r>
              <a:rPr lang="en-US" sz="1600" dirty="0" err="1"/>
              <a:t>HoloDetect</a:t>
            </a:r>
            <a:r>
              <a:rPr lang="en-US" sz="1600" dirty="0"/>
              <a:t>: Few-Shot Learning for Error Detection. SIGMOD 2019</a:t>
            </a:r>
          </a:p>
          <a:p>
            <a:pPr lvl="1"/>
            <a:r>
              <a:rPr lang="en-US" sz="1600" b="1" dirty="0"/>
              <a:t>#13.5 </a:t>
            </a:r>
            <a:r>
              <a:rPr lang="en-US" sz="1600" dirty="0" err="1"/>
              <a:t>Theodoros</a:t>
            </a:r>
            <a:r>
              <a:rPr lang="en-US" sz="1600" dirty="0"/>
              <a:t> </a:t>
            </a:r>
            <a:r>
              <a:rPr lang="en-US" sz="1600" dirty="0" err="1"/>
              <a:t>Rekatsinas</a:t>
            </a:r>
            <a:r>
              <a:rPr lang="en-US" sz="1600" dirty="0"/>
              <a:t>, Xu Chu, </a:t>
            </a:r>
            <a:r>
              <a:rPr lang="en-US" sz="1600" dirty="0" err="1"/>
              <a:t>Ihab</a:t>
            </a:r>
            <a:r>
              <a:rPr lang="en-US" sz="1600" dirty="0"/>
              <a:t> F. </a:t>
            </a:r>
            <a:r>
              <a:rPr lang="en-US" sz="1600" dirty="0" err="1"/>
              <a:t>Ilyas</a:t>
            </a:r>
            <a:r>
              <a:rPr lang="en-US" sz="1600" dirty="0"/>
              <a:t>, Christopher </a:t>
            </a:r>
            <a:r>
              <a:rPr lang="en-US" sz="1600" dirty="0" err="1"/>
              <a:t>Ré</a:t>
            </a:r>
            <a:r>
              <a:rPr lang="en-US" sz="1600" dirty="0"/>
              <a:t>: </a:t>
            </a:r>
            <a:r>
              <a:rPr lang="en-US" sz="1600" dirty="0" err="1"/>
              <a:t>HoloClean</a:t>
            </a:r>
            <a:r>
              <a:rPr lang="en-US" sz="1600" dirty="0"/>
              <a:t>: Holistic Data Repairs with Probabilistic Inference. PVLDB 10(11) 2017</a:t>
            </a:r>
          </a:p>
          <a:p>
            <a:pPr lvl="1"/>
            <a:r>
              <a:rPr lang="en-US" sz="1600" b="1" dirty="0"/>
              <a:t>#13.6 </a:t>
            </a:r>
            <a:r>
              <a:rPr lang="en-US" sz="1600" dirty="0" err="1"/>
              <a:t>Ziawasch</a:t>
            </a:r>
            <a:r>
              <a:rPr lang="en-US" sz="1600" dirty="0"/>
              <a:t> </a:t>
            </a:r>
            <a:r>
              <a:rPr lang="en-US" sz="1600" dirty="0" err="1"/>
              <a:t>Abedjan</a:t>
            </a:r>
            <a:r>
              <a:rPr lang="en-US" sz="1600" dirty="0"/>
              <a:t> et al: Detecting Data Errors: Where are we and what needs to be done? PVLDB 9(12) 2016</a:t>
            </a:r>
          </a:p>
          <a:p>
            <a:r>
              <a:rPr lang="en-US" dirty="0"/>
              <a:t>Query Optimization</a:t>
            </a:r>
          </a:p>
          <a:p>
            <a:pPr lvl="1"/>
            <a:r>
              <a:rPr lang="en-US" sz="1600" b="1" dirty="0"/>
              <a:t>#14.1 </a:t>
            </a:r>
            <a:r>
              <a:rPr lang="en-US" sz="1600" dirty="0"/>
              <a:t>Ryan Marcus, </a:t>
            </a:r>
            <a:r>
              <a:rPr lang="en-US" sz="1600" dirty="0" err="1"/>
              <a:t>Parimarjan</a:t>
            </a:r>
            <a:r>
              <a:rPr lang="en-US" sz="1600" dirty="0"/>
              <a:t> </a:t>
            </a:r>
            <a:r>
              <a:rPr lang="en-US" sz="1600" dirty="0" err="1"/>
              <a:t>Negi</a:t>
            </a:r>
            <a:r>
              <a:rPr lang="en-US" sz="1600" dirty="0"/>
              <a:t>, </a:t>
            </a:r>
            <a:r>
              <a:rPr lang="en-US" sz="1600" dirty="0" err="1"/>
              <a:t>Hongzi</a:t>
            </a:r>
            <a:r>
              <a:rPr lang="en-US" sz="1600" dirty="0"/>
              <a:t> Mao, </a:t>
            </a:r>
            <a:r>
              <a:rPr lang="en-US" sz="1600" dirty="0" err="1"/>
              <a:t>Nesime</a:t>
            </a:r>
            <a:r>
              <a:rPr lang="en-US" sz="1600" dirty="0"/>
              <a:t> </a:t>
            </a:r>
            <a:r>
              <a:rPr lang="en-US" sz="1600" dirty="0" err="1"/>
              <a:t>Tatbul</a:t>
            </a:r>
            <a:r>
              <a:rPr lang="en-US" sz="1600" dirty="0"/>
              <a:t>, Mohammad </a:t>
            </a:r>
            <a:r>
              <a:rPr lang="en-US" sz="1600" dirty="0" err="1"/>
              <a:t>Alizadeh</a:t>
            </a:r>
            <a:r>
              <a:rPr lang="en-US" sz="1600" dirty="0"/>
              <a:t>, Tim </a:t>
            </a:r>
            <a:r>
              <a:rPr lang="en-US" sz="1600" dirty="0" err="1"/>
              <a:t>Kraska</a:t>
            </a:r>
            <a:r>
              <a:rPr lang="en-US" sz="1600" dirty="0"/>
              <a:t>: </a:t>
            </a:r>
            <a:r>
              <a:rPr lang="en-US" sz="1600" dirty="0" err="1"/>
              <a:t>Bao</a:t>
            </a:r>
            <a:r>
              <a:rPr lang="en-US" sz="1600" dirty="0"/>
              <a:t>: Making Learned Query Optimization Practical. SIGMOD 2021</a:t>
            </a:r>
          </a:p>
          <a:p>
            <a:pPr lvl="1"/>
            <a:r>
              <a:rPr lang="en-US" sz="1600" b="1" dirty="0"/>
              <a:t>#14.2 </a:t>
            </a:r>
            <a:r>
              <a:rPr lang="en-US" sz="1600" dirty="0"/>
              <a:t>Guido </a:t>
            </a:r>
            <a:r>
              <a:rPr lang="en-US" sz="1600" dirty="0" err="1"/>
              <a:t>Moerkotte</a:t>
            </a:r>
            <a:r>
              <a:rPr lang="en-US" sz="1600" dirty="0"/>
              <a:t>, Thomas Neumann: Analysis of Two Existing and One New </a:t>
            </a:r>
            <a:br>
              <a:rPr lang="en-US" sz="1600" dirty="0"/>
            </a:br>
            <a:r>
              <a:rPr lang="en-US" sz="1600" dirty="0"/>
              <a:t>Dynamic Programming Algorithm for the Generation of Optimal Bushy Join Trees without Cross Products. VLDB 2006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0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  <a:p>
            <a:pPr lvl="1"/>
            <a:r>
              <a:rPr lang="en-US" sz="1600" b="1" dirty="0"/>
              <a:t>#15.1 </a:t>
            </a:r>
            <a:r>
              <a:rPr lang="en-US" sz="1600" dirty="0" err="1"/>
              <a:t>Timo</a:t>
            </a:r>
            <a:r>
              <a:rPr lang="en-US" sz="1600" dirty="0"/>
              <a:t> </a:t>
            </a:r>
            <a:r>
              <a:rPr lang="en-US" sz="1600" dirty="0" err="1"/>
              <a:t>Kersten</a:t>
            </a:r>
            <a:r>
              <a:rPr lang="en-US" sz="1600" dirty="0"/>
              <a:t>, Viktor Leis, </a:t>
            </a:r>
            <a:r>
              <a:rPr lang="en-US" sz="1600" dirty="0" err="1"/>
              <a:t>Alfons</a:t>
            </a:r>
            <a:r>
              <a:rPr lang="en-US" sz="1600" dirty="0"/>
              <a:t> Kemper, Thomas Neumann, Andrew </a:t>
            </a:r>
            <a:r>
              <a:rPr lang="en-US" sz="1600" dirty="0" err="1"/>
              <a:t>Pavlo</a:t>
            </a:r>
            <a:r>
              <a:rPr lang="en-US" sz="1600" dirty="0"/>
              <a:t>, Peter A. </a:t>
            </a:r>
            <a:r>
              <a:rPr lang="en-US" sz="1600" dirty="0" err="1"/>
              <a:t>Boncz</a:t>
            </a:r>
            <a:r>
              <a:rPr lang="en-US" sz="1600" dirty="0"/>
              <a:t>: Everything You Always Wanted to Know About Compiled and </a:t>
            </a:r>
            <a:r>
              <a:rPr lang="en-US" sz="1600" dirty="0" err="1"/>
              <a:t>Vectorized</a:t>
            </a:r>
            <a:r>
              <a:rPr lang="en-US" sz="1600" dirty="0"/>
              <a:t> Queries But Were Afraid to Ask. PVLDB 11(13) 2018</a:t>
            </a:r>
          </a:p>
          <a:p>
            <a:pPr lvl="1"/>
            <a:r>
              <a:rPr lang="en-US" sz="1600" b="1" dirty="0"/>
              <a:t>#15.2 </a:t>
            </a:r>
            <a:r>
              <a:rPr lang="en-US" sz="1600" dirty="0" err="1"/>
              <a:t>Prashanth</a:t>
            </a:r>
            <a:r>
              <a:rPr lang="en-US" sz="1600" dirty="0"/>
              <a:t> Menon, Andrew </a:t>
            </a:r>
            <a:r>
              <a:rPr lang="en-US" sz="1600" dirty="0" err="1"/>
              <a:t>Pavlo</a:t>
            </a:r>
            <a:r>
              <a:rPr lang="en-US" sz="1600" dirty="0"/>
              <a:t>, Todd C. Mowry: Relaxed Operator Fusion for In-Memory Databases: Making Compilation, Vectorization, and Prefetching Work Together At Last. PVLDB 11(1) 2017</a:t>
            </a:r>
          </a:p>
          <a:p>
            <a:pPr lvl="1"/>
            <a:r>
              <a:rPr lang="en-US" sz="1600" b="1" dirty="0"/>
              <a:t>#15.3 </a:t>
            </a:r>
            <a:r>
              <a:rPr lang="en-US" sz="1600" dirty="0"/>
              <a:t>Andrew Crotty, Alex </a:t>
            </a:r>
            <a:r>
              <a:rPr lang="en-US" sz="1600" dirty="0" err="1"/>
              <a:t>Galakatos</a:t>
            </a:r>
            <a:r>
              <a:rPr lang="en-US" sz="1600" dirty="0"/>
              <a:t>, </a:t>
            </a:r>
            <a:r>
              <a:rPr lang="en-US" sz="1600" dirty="0" err="1"/>
              <a:t>Kayhan</a:t>
            </a:r>
            <a:r>
              <a:rPr lang="en-US" sz="1600" dirty="0"/>
              <a:t> </a:t>
            </a:r>
            <a:r>
              <a:rPr lang="en-US" sz="1600" dirty="0" err="1"/>
              <a:t>Dursun</a:t>
            </a:r>
            <a:r>
              <a:rPr lang="en-US" sz="1600" dirty="0"/>
              <a:t>, Tim </a:t>
            </a:r>
            <a:r>
              <a:rPr lang="en-US" sz="1600" dirty="0" err="1"/>
              <a:t>Kraska</a:t>
            </a:r>
            <a:r>
              <a:rPr lang="en-US" sz="1600" dirty="0"/>
              <a:t>, Carsten Binnig, </a:t>
            </a:r>
            <a:r>
              <a:rPr lang="en-US" sz="1600" dirty="0" err="1"/>
              <a:t>Ugur</a:t>
            </a:r>
            <a:r>
              <a:rPr lang="en-US" sz="1600" dirty="0"/>
              <a:t> </a:t>
            </a:r>
            <a:r>
              <a:rPr lang="en-US" sz="1600" dirty="0" err="1"/>
              <a:t>Çetintemel</a:t>
            </a:r>
            <a:r>
              <a:rPr lang="en-US" sz="1600" dirty="0"/>
              <a:t>, Stan </a:t>
            </a:r>
            <a:r>
              <a:rPr lang="en-US" sz="1600" dirty="0" err="1"/>
              <a:t>Zdonik</a:t>
            </a:r>
            <a:r>
              <a:rPr lang="en-US" sz="1600" dirty="0"/>
              <a:t>: An Architecture for Compiling UDF-centric Workflows. PVLDB 8(12) 2015</a:t>
            </a:r>
          </a:p>
          <a:p>
            <a:pPr lvl="1"/>
            <a:r>
              <a:rPr lang="en-US" sz="1600" b="1" dirty="0"/>
              <a:t>#15.4 </a:t>
            </a:r>
            <a:r>
              <a:rPr lang="en-US" sz="1600" dirty="0"/>
              <a:t>Milos Nikolic, Mohammed </a:t>
            </a:r>
            <a:r>
              <a:rPr lang="en-US" sz="1600" dirty="0" err="1"/>
              <a:t>Elseidy</a:t>
            </a:r>
            <a:r>
              <a:rPr lang="en-US" sz="1600" dirty="0"/>
              <a:t>, Christoph Koch: LINVIEW: incremental view maintenance for complex analytical queries. SIGMOD 2014</a:t>
            </a:r>
          </a:p>
          <a:p>
            <a:pPr lvl="1"/>
            <a:r>
              <a:rPr lang="en-US" sz="1600" b="1" dirty="0"/>
              <a:t>#15.5 </a:t>
            </a:r>
            <a:r>
              <a:rPr lang="en-US" sz="1600" dirty="0" err="1"/>
              <a:t>Yannis</a:t>
            </a:r>
            <a:r>
              <a:rPr lang="en-US" sz="1600" dirty="0"/>
              <a:t> </a:t>
            </a:r>
            <a:r>
              <a:rPr lang="en-US" sz="1600" dirty="0" err="1"/>
              <a:t>Klonatos</a:t>
            </a:r>
            <a:r>
              <a:rPr lang="en-US" sz="1600" dirty="0"/>
              <a:t>, Christoph Koch, </a:t>
            </a:r>
            <a:r>
              <a:rPr lang="en-US" sz="1600" dirty="0" err="1"/>
              <a:t>Tiark</a:t>
            </a:r>
            <a:r>
              <a:rPr lang="en-US" sz="1600" dirty="0"/>
              <a:t> </a:t>
            </a:r>
            <a:r>
              <a:rPr lang="en-US" sz="1600" dirty="0" err="1"/>
              <a:t>Rompf</a:t>
            </a:r>
            <a:r>
              <a:rPr lang="en-US" sz="1600" dirty="0"/>
              <a:t>, Hassan </a:t>
            </a:r>
            <a:r>
              <a:rPr lang="en-US" sz="1600" dirty="0" err="1"/>
              <a:t>Chafi</a:t>
            </a:r>
            <a:r>
              <a:rPr lang="en-US" sz="1600" dirty="0"/>
              <a:t>: Building Efficient Query Engines in a High-Level Language. PVLDB 7(10) 2014</a:t>
            </a:r>
          </a:p>
          <a:p>
            <a:pPr lvl="1"/>
            <a:r>
              <a:rPr lang="en-US" sz="1600" b="1" dirty="0"/>
              <a:t>#15.6 </a:t>
            </a:r>
            <a:r>
              <a:rPr lang="en-US" sz="1600" dirty="0"/>
              <a:t>Thomas Neumann: Efficiently Compiling Efficient Query Plans for Modern Hardware. Proc. VLDB Endow. 4(9) 2011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7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Projects,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Compression</a:t>
            </a:r>
          </a:p>
          <a:p>
            <a:pPr lvl="1"/>
            <a:r>
              <a:rPr lang="en-US" sz="1600" b="1" dirty="0"/>
              <a:t>#16.1 </a:t>
            </a:r>
            <a:r>
              <a:rPr lang="en-US" sz="1600" dirty="0"/>
              <a:t>Peter A. </a:t>
            </a:r>
            <a:r>
              <a:rPr lang="en-US" sz="1600" dirty="0" err="1"/>
              <a:t>Boncz</a:t>
            </a:r>
            <a:r>
              <a:rPr lang="en-US" sz="1600" dirty="0"/>
              <a:t>, Thomas Neumann, Viktor Leis: FSST: Fast Random Access String Compression. Proc. VLDB Endow. 13(11) 2020</a:t>
            </a:r>
          </a:p>
          <a:p>
            <a:pPr lvl="1"/>
            <a:r>
              <a:rPr lang="en-US" sz="1600" b="1" dirty="0"/>
              <a:t>#16.2 </a:t>
            </a:r>
            <a:r>
              <a:rPr lang="en-US" sz="1600" dirty="0"/>
              <a:t>Daniel J. </a:t>
            </a:r>
            <a:r>
              <a:rPr lang="en-US" sz="1600" dirty="0" err="1"/>
              <a:t>Abadi</a:t>
            </a:r>
            <a:r>
              <a:rPr lang="en-US" sz="1600" dirty="0"/>
              <a:t>, Samuel Madden, Miguel Ferreira: Integrating compression and execution in column-oriented database systems. SIGMOD 2006</a:t>
            </a:r>
          </a:p>
          <a:p>
            <a:pPr lvl="1"/>
            <a:r>
              <a:rPr lang="en-US" sz="1600" b="1" dirty="0"/>
              <a:t>#16.3 </a:t>
            </a:r>
            <a:r>
              <a:rPr lang="en-US" sz="1600" dirty="0"/>
              <a:t>Marcin </a:t>
            </a:r>
            <a:r>
              <a:rPr lang="en-US" sz="1600" dirty="0" err="1"/>
              <a:t>Zukowski</a:t>
            </a:r>
            <a:r>
              <a:rPr lang="en-US" sz="1600" dirty="0"/>
              <a:t>, </a:t>
            </a:r>
            <a:r>
              <a:rPr lang="en-US" sz="1600" dirty="0" err="1"/>
              <a:t>Sándor</a:t>
            </a:r>
            <a:r>
              <a:rPr lang="en-US" sz="1600" dirty="0"/>
              <a:t> </a:t>
            </a:r>
            <a:r>
              <a:rPr lang="en-US" sz="1600" dirty="0" err="1"/>
              <a:t>Héman</a:t>
            </a:r>
            <a:r>
              <a:rPr lang="en-US" sz="1600" dirty="0"/>
              <a:t>, Niels </a:t>
            </a:r>
            <a:r>
              <a:rPr lang="en-US" sz="1600" dirty="0" err="1"/>
              <a:t>Nes</a:t>
            </a:r>
            <a:r>
              <a:rPr lang="en-US" sz="1600" dirty="0"/>
              <a:t>, Peter A. </a:t>
            </a:r>
            <a:r>
              <a:rPr lang="en-US" sz="1600" dirty="0" err="1"/>
              <a:t>Boncz</a:t>
            </a:r>
            <a:r>
              <a:rPr lang="en-US" sz="1600" dirty="0"/>
              <a:t>: Super-Scalar RAM-CPU Cache Compression. ICDE 2006</a:t>
            </a:r>
          </a:p>
          <a:p>
            <a:r>
              <a:rPr lang="en-US" dirty="0"/>
              <a:t>Modern Hardware</a:t>
            </a:r>
          </a:p>
          <a:p>
            <a:pPr lvl="1"/>
            <a:r>
              <a:rPr lang="en-US" sz="1600" b="1" dirty="0"/>
              <a:t>#17.1</a:t>
            </a:r>
            <a:r>
              <a:rPr lang="en-US" sz="1600" dirty="0"/>
              <a:t> Lasse </a:t>
            </a:r>
            <a:r>
              <a:rPr lang="en-US" sz="1600" dirty="0" err="1"/>
              <a:t>Thostrup</a:t>
            </a:r>
            <a:r>
              <a:rPr lang="en-US" sz="1600" dirty="0"/>
              <a:t>, Jan </a:t>
            </a:r>
            <a:r>
              <a:rPr lang="en-US" sz="1600" dirty="0" err="1"/>
              <a:t>Skrzypczak</a:t>
            </a:r>
            <a:r>
              <a:rPr lang="en-US" sz="1600" dirty="0"/>
              <a:t>, Matthias </a:t>
            </a:r>
            <a:r>
              <a:rPr lang="en-US" sz="1600" dirty="0" err="1"/>
              <a:t>Jasny</a:t>
            </a:r>
            <a:r>
              <a:rPr lang="en-US" sz="1600" dirty="0"/>
              <a:t>, Tobias Ziegler, Carsten Binnig: DFI: The Data Flow Interface for High-Speed Networks. SIGMOD 2021</a:t>
            </a:r>
          </a:p>
          <a:p>
            <a:pPr lvl="1"/>
            <a:r>
              <a:rPr lang="en-US" sz="1600" b="1" dirty="0"/>
              <a:t>#17.2 </a:t>
            </a:r>
            <a:r>
              <a:rPr lang="en-US" sz="1600" dirty="0"/>
              <a:t>Clemens Lutz, Sebastian </a:t>
            </a:r>
            <a:r>
              <a:rPr lang="en-US" sz="1600" dirty="0" err="1"/>
              <a:t>Breß</a:t>
            </a:r>
            <a:r>
              <a:rPr lang="en-US" sz="1600" dirty="0"/>
              <a:t>, Steffen </a:t>
            </a:r>
            <a:r>
              <a:rPr lang="en-US" sz="1600" dirty="0" err="1"/>
              <a:t>Zeuch</a:t>
            </a:r>
            <a:r>
              <a:rPr lang="en-US" sz="1600" dirty="0"/>
              <a:t>, </a:t>
            </a:r>
            <a:r>
              <a:rPr lang="en-US" sz="1600" dirty="0" err="1"/>
              <a:t>Tilmann</a:t>
            </a:r>
            <a:r>
              <a:rPr lang="en-US" sz="1600" dirty="0"/>
              <a:t> </a:t>
            </a:r>
            <a:r>
              <a:rPr lang="en-US" sz="1600" dirty="0" err="1"/>
              <a:t>Rabl</a:t>
            </a:r>
            <a:r>
              <a:rPr lang="en-US" sz="1600" dirty="0"/>
              <a:t>, Volker </a:t>
            </a:r>
            <a:r>
              <a:rPr lang="en-US" sz="1600" dirty="0" err="1"/>
              <a:t>Markl</a:t>
            </a:r>
            <a:r>
              <a:rPr lang="en-US" sz="1600" dirty="0"/>
              <a:t>: Pump Up the Volume: Processing Large Data on GPUs with Fast Interconnects. SIGMOD 2020</a:t>
            </a:r>
          </a:p>
          <a:p>
            <a:pPr lvl="1"/>
            <a:r>
              <a:rPr lang="en-US" sz="1600" b="1" dirty="0"/>
              <a:t>#17.3 </a:t>
            </a:r>
            <a:r>
              <a:rPr lang="en-US" sz="1600" dirty="0"/>
              <a:t>Ismail </a:t>
            </a:r>
            <a:r>
              <a:rPr lang="en-US" sz="1600" dirty="0" err="1"/>
              <a:t>Oukid</a:t>
            </a:r>
            <a:r>
              <a:rPr lang="en-US" sz="1600" dirty="0"/>
              <a:t> et al.: </a:t>
            </a:r>
            <a:r>
              <a:rPr lang="en-US" sz="1600" dirty="0" err="1"/>
              <a:t>FPTree</a:t>
            </a:r>
            <a:r>
              <a:rPr lang="en-US" sz="1600" dirty="0"/>
              <a:t>: A Hybrid SCM-DRAM Persistent and Concurrent B-Tree for Storage Class Memory. SIGMOD 2016</a:t>
            </a:r>
          </a:p>
          <a:p>
            <a:pPr lvl="1"/>
            <a:r>
              <a:rPr lang="en-US" sz="1600" b="1" dirty="0"/>
              <a:t>#17.4 </a:t>
            </a:r>
            <a:r>
              <a:rPr lang="en-US" sz="1600" dirty="0" err="1"/>
              <a:t>Changkyu</a:t>
            </a:r>
            <a:r>
              <a:rPr lang="en-US" sz="1600" dirty="0"/>
              <a:t> Kim et al.: FAST: fast architecture sensitive tree search on modern CPUs and GPUs. SIGMOD 2010</a:t>
            </a:r>
          </a:p>
          <a:p>
            <a:pPr lvl="1"/>
            <a:r>
              <a:rPr lang="en-US" sz="1600" b="1" dirty="0"/>
              <a:t>#17.5 </a:t>
            </a:r>
            <a:r>
              <a:rPr lang="en-US" sz="1600" dirty="0"/>
              <a:t>René Müller, Jens </a:t>
            </a:r>
            <a:r>
              <a:rPr lang="en-US" sz="1600" dirty="0" err="1"/>
              <a:t>Teubner</a:t>
            </a:r>
            <a:r>
              <a:rPr lang="en-US" sz="1600" dirty="0"/>
              <a:t>, Gustavo Alonso: Data Processing on FPGAs. Proc. VLDB Endow. 2(1) 2009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Paper Project Proposals</a:t>
            </a:r>
          </a:p>
        </p:txBody>
      </p:sp>
    </p:spTree>
    <p:extLst>
      <p:ext uri="{BB962C8B-B14F-4D97-AF65-F5344CB8AC3E}">
        <p14:creationId xmlns:p14="http://schemas.microsoft.com/office/powerpoint/2010/main" val="124907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Organization, Outline, and Projects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Paper Project Proposals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Scientific Reading and Writing</a:t>
            </a:r>
            <a:r>
              <a:rPr lang="en-US" dirty="0"/>
              <a:t> </a:t>
            </a:r>
            <a:r>
              <a:rPr lang="en-US" sz="1600" dirty="0"/>
              <a:t>[Nov 04]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Projects</a:t>
            </a:r>
            <a:r>
              <a:rPr lang="en-US" dirty="0"/>
              <a:t> </a:t>
            </a:r>
            <a:r>
              <a:rPr lang="en-US" sz="1600" dirty="0"/>
              <a:t>[Nov 11]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https://damslab.github.io/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09/2018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</a:t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2012-2018 IBM Research – </a:t>
            </a:r>
            <a:r>
              <a:rPr lang="en-US" dirty="0" err="1"/>
              <a:t>Almaden</a:t>
            </a:r>
            <a:r>
              <a:rPr lang="en-US" b="0" dirty="0"/>
              <a:t>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Systems support for time series forecasting</a:t>
            </a:r>
          </a:p>
          <a:p>
            <a:pPr lvl="1"/>
            <a:r>
              <a:rPr lang="en-US" dirty="0"/>
              <a:t>In-memory indexing and query processing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264AD-24C7-4473-8A74-E02BE00C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59" y="3450654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B8BC6-BB7C-4C7F-9A53-2BD93044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34" y="4847973"/>
            <a:ext cx="2158995" cy="62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16C38-1372-417B-A0EF-DBDBE3EA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518" y="2615009"/>
            <a:ext cx="436319" cy="43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C693-55AA-42B3-8DF6-23DFC291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415" y="2618139"/>
            <a:ext cx="905106" cy="41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72F0E-35F5-4873-B94A-3659F0334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59" y="2595318"/>
            <a:ext cx="1377373" cy="483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01789-289F-4949-A54A-E87499ADA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504" y="2629246"/>
            <a:ext cx="1053822" cy="420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30C39-9579-42F7-A35E-DA9E113700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333"/>
          <a:stretch/>
        </p:blipFill>
        <p:spPr>
          <a:xfrm>
            <a:off x="5499653" y="2622980"/>
            <a:ext cx="956140" cy="40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88" y="5529818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7608" y="2439203"/>
            <a:ext cx="217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https://github.com/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apache/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59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79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Organization, </a:t>
            </a:r>
            <a:br>
              <a:rPr lang="en-US" dirty="0"/>
            </a:br>
            <a:r>
              <a:rPr lang="en-US" dirty="0"/>
              <a:t>Outline, Goals, and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dirty="0"/>
              <a:t>Lecturer: Univ.-Prof. Dr.-</a:t>
            </a:r>
            <a:r>
              <a:rPr lang="en-US" dirty="0" err="1"/>
              <a:t>Ing</a:t>
            </a:r>
            <a:r>
              <a:rPr lang="en-US" dirty="0"/>
              <a:t>. Matthias Boehm, ISDS</a:t>
            </a:r>
          </a:p>
          <a:p>
            <a:pPr lvl="1"/>
            <a:r>
              <a:rPr lang="en-US" dirty="0"/>
              <a:t>Assistant: M.Sc. </a:t>
            </a:r>
            <a:r>
              <a:rPr lang="en-US" dirty="0" err="1"/>
              <a:t>Shafaq</a:t>
            </a:r>
            <a:r>
              <a:rPr lang="en-US" dirty="0"/>
              <a:t> Siddiqi, ISDS</a:t>
            </a:r>
          </a:p>
          <a:p>
            <a:pPr lvl="1"/>
            <a:endParaRPr lang="en-US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examination: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Submitted paper and talk: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SE 1, </a:t>
            </a:r>
            <a:r>
              <a:rPr lang="en-US" b="1" dirty="0">
                <a:solidFill>
                  <a:schemeClr val="accent1"/>
                </a:solidFill>
              </a:rPr>
              <a:t>2 ECTS</a:t>
            </a:r>
            <a:r>
              <a:rPr lang="en-US" dirty="0"/>
              <a:t> (0.5 ECTS lectures + 1.5 ECTS paper/talk), bachelor</a:t>
            </a:r>
          </a:p>
          <a:p>
            <a:pPr lvl="1"/>
            <a:r>
              <a:rPr lang="en-US" dirty="0"/>
              <a:t>3 lectures, </a:t>
            </a:r>
            <a:r>
              <a:rPr lang="en-US" b="1" dirty="0">
                <a:solidFill>
                  <a:srgbClr val="7889FB"/>
                </a:solidFill>
              </a:rPr>
              <a:t>optional attendance</a:t>
            </a:r>
          </a:p>
          <a:p>
            <a:pPr lvl="1"/>
            <a:r>
              <a:rPr lang="en-US" dirty="0"/>
              <a:t>Mandatory paper and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40" y="1480058"/>
            <a:ext cx="871596" cy="871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3"/>
          <a:stretch/>
        </p:blipFill>
        <p:spPr>
          <a:xfrm>
            <a:off x="8048585" y="1668884"/>
            <a:ext cx="871596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3"/>
              </a:rPr>
              <a:t>https://mboehm7.github.io/teaching/ws2122_isw/index.htm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course material (lecture slides) and dates</a:t>
            </a:r>
          </a:p>
          <a:p>
            <a:pPr lvl="1"/>
            <a:endParaRPr lang="en-US" sz="1000" dirty="0"/>
          </a:p>
          <a:p>
            <a:r>
              <a:rPr lang="en-US" dirty="0"/>
              <a:t>Video Recording Lectures (</a:t>
            </a:r>
            <a:r>
              <a:rPr lang="en-US" dirty="0" err="1">
                <a:solidFill>
                  <a:schemeClr val="accent1"/>
                </a:solidFill>
              </a:rPr>
              <a:t>TUbe</a:t>
            </a:r>
            <a:r>
              <a:rPr lang="en-US" dirty="0"/>
              <a:t>)? </a:t>
            </a:r>
            <a:r>
              <a:rPr lang="en-US" dirty="0">
                <a:solidFill>
                  <a:schemeClr val="accent1"/>
                </a:solidFill>
              </a:rPr>
              <a:t>No</a:t>
            </a:r>
          </a:p>
          <a:p>
            <a:pPr lvl="1"/>
            <a:r>
              <a:rPr lang="en-US" dirty="0"/>
              <a:t>Lectures and discussions via </a:t>
            </a:r>
            <a:r>
              <a:rPr lang="en-US" dirty="0" err="1"/>
              <a:t>Webex</a:t>
            </a:r>
            <a:endParaRPr lang="en-US" dirty="0"/>
          </a:p>
          <a:p>
            <a:pPr lvl="1"/>
            <a:r>
              <a:rPr lang="en-US" dirty="0"/>
              <a:t>No recording in order to foster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discussion, private presentations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Understanding of / communication through scientific writing</a:t>
            </a:r>
          </a:p>
          <a:p>
            <a:pPr lvl="1"/>
            <a:r>
              <a:rPr lang="en-US" dirty="0"/>
              <a:t>Best practices for effective scientific reading, writing, and reproducibility</a:t>
            </a:r>
          </a:p>
          <a:p>
            <a:pPr lvl="1"/>
            <a:endParaRPr lang="en-US" sz="1000" dirty="0"/>
          </a:p>
          <a:p>
            <a:r>
              <a:rPr lang="en-US" dirty="0"/>
              <a:t>Grading</a:t>
            </a:r>
          </a:p>
          <a:p>
            <a:pPr lvl="1"/>
            <a:r>
              <a:rPr lang="en-US" b="1" dirty="0"/>
              <a:t>Overall: </a:t>
            </a:r>
            <a:r>
              <a:rPr lang="en-US" b="1" dirty="0">
                <a:solidFill>
                  <a:srgbClr val="7889FB"/>
                </a:solidFill>
              </a:rPr>
              <a:t>pass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fail</a:t>
            </a:r>
            <a:r>
              <a:rPr lang="en-US" dirty="0"/>
              <a:t> (no detailed 1-5 grades)</a:t>
            </a:r>
          </a:p>
          <a:p>
            <a:pPr lvl="1"/>
            <a:r>
              <a:rPr lang="en-US" dirty="0"/>
              <a:t>Includes submitted paper and final presentation</a:t>
            </a:r>
            <a:br>
              <a:rPr lang="en-US" dirty="0"/>
            </a:br>
            <a:r>
              <a:rPr lang="en-US" dirty="0"/>
              <a:t>(pass := adhere to given constraints + acceptable quality)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68" y="2626278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6957</TotalTime>
  <Words>4183</Words>
  <Application>Microsoft Office PowerPoint</Application>
  <PresentationFormat>On-screen Show (4:3)</PresentationFormat>
  <Paragraphs>468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Consolas</vt:lpstr>
      <vt:lpstr>Wingdings</vt:lpstr>
      <vt:lpstr>TU Graz Standard</vt:lpstr>
      <vt:lpstr>Introduction to Scientific Writing 01 Structure of Scientific Papers</vt:lpstr>
      <vt:lpstr>Announcements/Org</vt:lpstr>
      <vt:lpstr>Agenda</vt:lpstr>
      <vt:lpstr>Data Management Group</vt:lpstr>
      <vt:lpstr>About Me</vt:lpstr>
      <vt:lpstr>Data Management Courses</vt:lpstr>
      <vt:lpstr>Course Organization,  Outline, Goals, and Projects</vt:lpstr>
      <vt:lpstr>Course Logistics</vt:lpstr>
      <vt:lpstr>Course Logistics, cont.</vt:lpstr>
      <vt:lpstr>Outline Lectures</vt:lpstr>
      <vt:lpstr>Paper Projects</vt:lpstr>
      <vt:lpstr>Structure of Scientific Papers</vt:lpstr>
      <vt:lpstr>Overview Types of Scientific Writing</vt:lpstr>
      <vt:lpstr>Preparation</vt:lpstr>
      <vt:lpstr>Paper Writing and Publication Process</vt:lpstr>
      <vt:lpstr>Paper/Thesis Structure by Example</vt:lpstr>
      <vt:lpstr>Ideas and Topic Selection</vt:lpstr>
      <vt:lpstr>Prototypes and Experiments</vt:lpstr>
      <vt:lpstr>Title and Authors</vt:lpstr>
      <vt:lpstr>Abstract</vt:lpstr>
      <vt:lpstr>Introduction</vt:lpstr>
      <vt:lpstr>Writing the Paper (and more Experiments)</vt:lpstr>
      <vt:lpstr>Related Work</vt:lpstr>
      <vt:lpstr>References</vt:lpstr>
      <vt:lpstr>Dealing with Feedback / Criticism </vt:lpstr>
      <vt:lpstr>Paper Projects</vt:lpstr>
      <vt:lpstr>Paper Projects</vt:lpstr>
      <vt:lpstr>Paper Projects, cont.</vt:lpstr>
      <vt:lpstr>Paper Projects, cont.</vt:lpstr>
      <vt:lpstr>Paper Projects, cont.</vt:lpstr>
      <vt:lpstr>Paper Projects, cont.</vt:lpstr>
      <vt:lpstr>Paper Projects, cont.</vt:lpstr>
      <vt:lpstr>Paper Projects, cont.</vt:lpstr>
      <vt:lpstr>Paper Projects, cont.</vt:lpstr>
      <vt:lpstr>Paper Projects,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Writing - 01 Structure of Scientific Papers</dc:title>
  <dc:subject/>
  <dc:creator>mboehm</dc:creator>
  <cp:keywords/>
  <dc:description/>
  <cp:lastModifiedBy>Böhm, Matthias</cp:lastModifiedBy>
  <cp:revision>479</cp:revision>
  <cp:lastPrinted>2020-10-29T16:27:50Z</cp:lastPrinted>
  <dcterms:created xsi:type="dcterms:W3CDTF">2018-07-12T06:39:10Z</dcterms:created>
  <dcterms:modified xsi:type="dcterms:W3CDTF">2021-10-23T22:11:28Z</dcterms:modified>
  <cp:category/>
</cp:coreProperties>
</file>