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88" r:id="rId2"/>
    <p:sldId id="463" r:id="rId3"/>
    <p:sldId id="289" r:id="rId4"/>
    <p:sldId id="415" r:id="rId5"/>
    <p:sldId id="433" r:id="rId6"/>
    <p:sldId id="434" r:id="rId7"/>
    <p:sldId id="450" r:id="rId8"/>
    <p:sldId id="449" r:id="rId9"/>
    <p:sldId id="448" r:id="rId10"/>
    <p:sldId id="464" r:id="rId11"/>
    <p:sldId id="445" r:id="rId12"/>
    <p:sldId id="446" r:id="rId13"/>
    <p:sldId id="447" r:id="rId14"/>
    <p:sldId id="430" r:id="rId15"/>
    <p:sldId id="451" r:id="rId16"/>
    <p:sldId id="438" r:id="rId17"/>
    <p:sldId id="453" r:id="rId18"/>
    <p:sldId id="439" r:id="rId19"/>
    <p:sldId id="454" r:id="rId20"/>
    <p:sldId id="440" r:id="rId21"/>
    <p:sldId id="441" r:id="rId22"/>
    <p:sldId id="465" r:id="rId23"/>
    <p:sldId id="443" r:id="rId24"/>
    <p:sldId id="452" r:id="rId25"/>
    <p:sldId id="444" r:id="rId26"/>
    <p:sldId id="414" r:id="rId27"/>
  </p:sldIdLst>
  <p:sldSz cx="9144000" cy="6858000" type="screen4x3"/>
  <p:notesSz cx="7315200" cy="96012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133051"/>
    <a:srgbClr val="183D68"/>
    <a:srgbClr val="959595"/>
    <a:srgbClr val="ABABAB"/>
    <a:srgbClr val="989898"/>
    <a:srgbClr val="838383"/>
    <a:srgbClr val="878A8F"/>
    <a:srgbClr val="F701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9" autoAdjust="0"/>
    <p:restoredTop sz="89346" autoAdjust="0"/>
  </p:normalViewPr>
  <p:slideViewPr>
    <p:cSldViewPr snapToGrid="0" snapToObjects="1">
      <p:cViewPr varScale="1">
        <p:scale>
          <a:sx n="78" d="100"/>
          <a:sy n="78" d="100"/>
        </p:scale>
        <p:origin x="1651"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19" d="100"/>
        <a:sy n="219" d="100"/>
      </p:scale>
      <p:origin x="0" y="0"/>
    </p:cViewPr>
  </p:sorterViewPr>
  <p:notesViewPr>
    <p:cSldViewPr snapToGrid="0" snapToObjects="1">
      <p:cViewPr varScale="1">
        <p:scale>
          <a:sx n="67" d="100"/>
          <a:sy n="67" d="100"/>
        </p:scale>
        <p:origin x="3120" y="77"/>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600D62BF-BC3D-5643-8C6B-023F23C60991}" type="datetime1">
              <a:rPr lang="de-DE"/>
              <a:pPr>
                <a:defRPr/>
              </a:pPr>
              <a:t>04.11.2021</a:t>
            </a:fld>
            <a:endParaRPr lang="de-DE"/>
          </a:p>
        </p:txBody>
      </p:sp>
      <p:sp>
        <p:nvSpPr>
          <p:cNvPr id="4" name="Fußzeilenplatzhalt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893D5CDE-6566-B845-89DF-0B7264588353}" type="slidenum">
              <a:rPr lang="de-DE"/>
              <a:pPr>
                <a:defRPr/>
              </a:pPr>
              <a:t>‹#›</a:t>
            </a:fld>
            <a:endParaRPr lang="de-DE"/>
          </a:p>
        </p:txBody>
      </p:sp>
    </p:spTree>
    <p:extLst>
      <p:ext uri="{BB962C8B-B14F-4D97-AF65-F5344CB8AC3E}">
        <p14:creationId xmlns:p14="http://schemas.microsoft.com/office/powerpoint/2010/main" val="3195823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44DB3E88-E418-044F-AA16-C508DA6016E0}" type="datetime1">
              <a:rPr lang="de-DE"/>
              <a:pPr>
                <a:defRPr/>
              </a:pPr>
              <a:t>04.11.2021</a:t>
            </a:fld>
            <a:endParaRPr lang="de-DE"/>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de-DE" noProof="0"/>
          </a:p>
        </p:txBody>
      </p:sp>
      <p:sp>
        <p:nvSpPr>
          <p:cNvPr id="5" name="Notizenplatzhalt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endParaRPr lang="de-DE" noProof="0"/>
          </a:p>
        </p:txBody>
      </p:sp>
      <p:sp>
        <p:nvSpPr>
          <p:cNvPr id="6" name="Fußzeilenplatzhalt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792047E7-3E0C-6048-A5D9-00D467584168}" type="slidenum">
              <a:rPr lang="de-DE"/>
              <a:pPr>
                <a:defRPr/>
              </a:pPr>
              <a:t>‹#›</a:t>
            </a:fld>
            <a:endParaRPr lang="de-DE"/>
          </a:p>
        </p:txBody>
      </p:sp>
    </p:spTree>
    <p:extLst>
      <p:ext uri="{BB962C8B-B14F-4D97-AF65-F5344CB8AC3E}">
        <p14:creationId xmlns:p14="http://schemas.microsoft.com/office/powerpoint/2010/main" val="8672738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US vs </a:t>
            </a:r>
            <a:r>
              <a:rPr lang="en-US" dirty="0" err="1"/>
              <a:t>french</a:t>
            </a:r>
            <a:r>
              <a:rPr lang="en-US" dirty="0"/>
              <a:t> spacing</a:t>
            </a:r>
            <a:r>
              <a:rPr lang="en-US" baseline="0" dirty="0"/>
              <a:t> between sentences</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19</a:t>
            </a:fld>
            <a:endParaRPr lang="de-DE"/>
          </a:p>
        </p:txBody>
      </p:sp>
    </p:spTree>
    <p:extLst>
      <p:ext uri="{BB962C8B-B14F-4D97-AF65-F5344CB8AC3E}">
        <p14:creationId xmlns:p14="http://schemas.microsoft.com/office/powerpoint/2010/main" val="137607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26</a:t>
            </a:fld>
            <a:endParaRPr lang="de-DE"/>
          </a:p>
        </p:txBody>
      </p:sp>
    </p:spTree>
    <p:extLst>
      <p:ext uri="{BB962C8B-B14F-4D97-AF65-F5344CB8AC3E}">
        <p14:creationId xmlns:p14="http://schemas.microsoft.com/office/powerpoint/2010/main" val="3908894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1"/>
      </p:bgRef>
    </p:bg>
    <p:spTree>
      <p:nvGrpSpPr>
        <p:cNvPr id="1" name=""/>
        <p:cNvGrpSpPr/>
        <p:nvPr/>
      </p:nvGrpSpPr>
      <p:grpSpPr>
        <a:xfrm>
          <a:off x="0" y="0"/>
          <a:ext cx="0" cy="0"/>
          <a:chOff x="0" y="0"/>
          <a:chExt cx="0" cy="0"/>
        </a:xfrm>
      </p:grpSpPr>
      <p:pic>
        <p:nvPicPr>
          <p:cNvPr id="11" name="Bild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8460"/>
            <a:ext cx="9144000" cy="6355080"/>
          </a:xfrm>
          <a:prstGeom prst="rect">
            <a:avLst/>
          </a:prstGeom>
        </p:spPr>
      </p:pic>
      <p:sp>
        <p:nvSpPr>
          <p:cNvPr id="13" name="Titel 2"/>
          <p:cNvSpPr>
            <a:spLocks noGrp="1"/>
          </p:cNvSpPr>
          <p:nvPr>
            <p:ph type="title" hasCustomPrompt="1"/>
          </p:nvPr>
        </p:nvSpPr>
        <p:spPr>
          <a:xfrm>
            <a:off x="720726" y="1069200"/>
            <a:ext cx="7001102" cy="2489199"/>
          </a:xfrm>
          <a:prstGeom prst="rect">
            <a:avLst/>
          </a:prstGeom>
        </p:spPr>
        <p:txBody>
          <a:bodyPr anchor="b">
            <a:normAutofit/>
          </a:bodyPr>
          <a:lstStyle>
            <a:lvl1pPr marL="0" marR="0" indent="0" algn="l" defTabSz="457200" rtl="0" eaLnBrk="0" fontAlgn="base" latinLnBrk="0" hangingPunct="0">
              <a:lnSpc>
                <a:spcPct val="90000"/>
              </a:lnSpc>
              <a:spcBef>
                <a:spcPct val="0"/>
              </a:spcBef>
              <a:spcAft>
                <a:spcPct val="0"/>
              </a:spcAft>
              <a:buClrTx/>
              <a:buSzTx/>
              <a:buFontTx/>
              <a:buNone/>
              <a:tabLst/>
              <a:defRPr sz="4500" b="1" baseline="0">
                <a:solidFill>
                  <a:schemeClr val="accent1"/>
                </a:solidFill>
                <a:latin typeface="Calibri" panose="020F0502020204030204" pitchFamily="34" charset="0"/>
                <a:cs typeface="Calibri" panose="020F0502020204030204" pitchFamily="34" charset="0"/>
              </a:defRPr>
            </a:lvl1pPr>
          </a:lstStyle>
          <a:p>
            <a:r>
              <a:rPr lang="de-DE" dirty="0"/>
              <a:t>Click </a:t>
            </a:r>
            <a:r>
              <a:rPr lang="de-DE" dirty="0" err="1"/>
              <a:t>to</a:t>
            </a:r>
            <a:r>
              <a:rPr lang="de-DE" dirty="0"/>
              <a:t> </a:t>
            </a:r>
            <a:r>
              <a:rPr lang="de-DE" dirty="0" err="1"/>
              <a:t>add</a:t>
            </a:r>
            <a:r>
              <a:rPr lang="de-DE" dirty="0"/>
              <a:t> </a:t>
            </a:r>
            <a:br>
              <a:rPr lang="de-DE" dirty="0"/>
            </a:br>
            <a:r>
              <a:rPr lang="de-DE" dirty="0"/>
              <a:t>a </a:t>
            </a:r>
            <a:r>
              <a:rPr lang="de-DE" dirty="0" err="1"/>
              <a:t>cover</a:t>
            </a:r>
            <a:r>
              <a:rPr lang="de-DE" dirty="0"/>
              <a:t> </a:t>
            </a:r>
            <a:r>
              <a:rPr lang="de-DE" dirty="0" err="1"/>
              <a:t>slide</a:t>
            </a:r>
            <a:r>
              <a:rPr lang="de-DE" dirty="0"/>
              <a:t> </a:t>
            </a:r>
            <a:r>
              <a:rPr lang="de-DE" dirty="0" err="1"/>
              <a:t>headline</a:t>
            </a:r>
            <a:endParaRPr lang="de-DE" dirty="0"/>
          </a:p>
        </p:txBody>
      </p:sp>
      <p:sp>
        <p:nvSpPr>
          <p:cNvPr id="8" name="Datumsplatzhalter 3"/>
          <p:cNvSpPr>
            <a:spLocks noGrp="1"/>
          </p:cNvSpPr>
          <p:nvPr>
            <p:ph type="dt" sz="half" idx="10"/>
          </p:nvPr>
        </p:nvSpPr>
        <p:spPr>
          <a:xfrm>
            <a:off x="720725" y="4341600"/>
            <a:ext cx="7001102" cy="422824"/>
          </a:xfrm>
          <a:prstGeom prst="rect">
            <a:avLst/>
          </a:prstGeom>
        </p:spPr>
        <p:txBody>
          <a:bodyPr/>
          <a:lstStyle>
            <a:lvl1pPr>
              <a:defRPr sz="2000" smtClean="0">
                <a:latin typeface="Calibri" panose="020F0502020204030204" pitchFamily="34" charset="0"/>
                <a:cs typeface="Calibri" panose="020F0502020204030204" pitchFamily="34" charset="0"/>
              </a:defRPr>
            </a:lvl1pPr>
          </a:lstStyle>
          <a:p>
            <a:r>
              <a:rPr lang="en-GB"/>
              <a:t>Enter date also using menu item “Header and Footer” </a:t>
            </a:r>
            <a:endParaRPr lang="de-AT" dirty="0"/>
          </a:p>
        </p:txBody>
      </p:sp>
      <p:sp>
        <p:nvSpPr>
          <p:cNvPr id="9" name="Fußzeilenplatzhalter 4"/>
          <p:cNvSpPr>
            <a:spLocks noGrp="1"/>
          </p:cNvSpPr>
          <p:nvPr>
            <p:ph type="ftr" sz="quarter" idx="11"/>
          </p:nvPr>
        </p:nvSpPr>
        <p:spPr>
          <a:xfrm>
            <a:off x="720725" y="3560400"/>
            <a:ext cx="7001102" cy="652462"/>
          </a:xfrm>
          <a:prstGeom prst="rect">
            <a:avLst/>
          </a:prstGeom>
        </p:spPr>
        <p:txBody>
          <a:bodyPr anchor="b" anchorCtr="0"/>
          <a:lstStyle>
            <a:lvl1pPr algn="l">
              <a:defRPr sz="2000" b="0">
                <a:solidFill>
                  <a:srgbClr val="000000"/>
                </a:solidFill>
                <a:latin typeface="Calibri" panose="020F0502020204030204" pitchFamily="34" charset="0"/>
                <a:cs typeface="Calibri" panose="020F0502020204030204" pitchFamily="34" charset="0"/>
              </a:defRPr>
            </a:lvl1pPr>
          </a:lstStyle>
          <a:p>
            <a:pPr>
              <a:defRPr/>
            </a:pPr>
            <a:r>
              <a:rPr lang="en-GB"/>
              <a:t>Enter footer text using menu item “Header and Footer” </a:t>
            </a:r>
            <a:br>
              <a:rPr lang="en-GB"/>
            </a:br>
            <a:r>
              <a:rPr lang="en-GB"/>
              <a:t>and accept for all slides.</a:t>
            </a:r>
            <a:endParaRPr lang="de-AT" dirty="0"/>
          </a:p>
        </p:txBody>
      </p:sp>
      <p:sp>
        <p:nvSpPr>
          <p:cNvPr id="21" name="Textfeld 271"/>
          <p:cNvSpPr txBox="1">
            <a:spLocks noChangeArrowheads="1"/>
          </p:cNvSpPr>
          <p:nvPr userDrawn="1"/>
        </p:nvSpPr>
        <p:spPr bwMode="auto">
          <a:xfrm>
            <a:off x="7493906" y="856995"/>
            <a:ext cx="144013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de-DE" sz="1200" spc="90" baseline="0" dirty="0">
                <a:latin typeface="Calibri" panose="020F0502020204030204" pitchFamily="34" charset="0"/>
                <a:cs typeface="Calibri" panose="020F0502020204030204" pitchFamily="34" charset="0"/>
              </a:rPr>
              <a:t>SCIENCE</a:t>
            </a:r>
          </a:p>
          <a:p>
            <a:pPr algn="r" eaLnBrk="1" hangingPunct="1"/>
            <a:r>
              <a:rPr lang="de-DE" sz="1200" spc="90" baseline="0" dirty="0">
                <a:latin typeface="Calibri" panose="020F0502020204030204" pitchFamily="34" charset="0"/>
                <a:cs typeface="Calibri" panose="020F0502020204030204" pitchFamily="34" charset="0"/>
              </a:rPr>
              <a:t>PASSION</a:t>
            </a:r>
            <a:br>
              <a:rPr lang="de-DE" sz="1200" spc="90" baseline="0" dirty="0">
                <a:latin typeface="Calibri" panose="020F0502020204030204" pitchFamily="34" charset="0"/>
                <a:cs typeface="Calibri" panose="020F0502020204030204" pitchFamily="34" charset="0"/>
              </a:rPr>
            </a:br>
            <a:r>
              <a:rPr lang="de-DE" sz="1200" spc="90" baseline="0" dirty="0">
                <a:latin typeface="Calibri" panose="020F0502020204030204" pitchFamily="34" charset="0"/>
                <a:cs typeface="Calibri" panose="020F0502020204030204" pitchFamily="34" charset="0"/>
              </a:rPr>
              <a:t>TECHNOLOGY</a:t>
            </a:r>
          </a:p>
        </p:txBody>
      </p:sp>
      <p:grpSp>
        <p:nvGrpSpPr>
          <p:cNvPr id="7" name="Group 6"/>
          <p:cNvGrpSpPr/>
          <p:nvPr userDrawn="1"/>
        </p:nvGrpSpPr>
        <p:grpSpPr>
          <a:xfrm>
            <a:off x="0" y="2667000"/>
            <a:ext cx="6106116" cy="3696540"/>
            <a:chOff x="0" y="2667000"/>
            <a:chExt cx="6106116" cy="3696540"/>
          </a:xfrm>
        </p:grpSpPr>
        <p:pic>
          <p:nvPicPr>
            <p:cNvPr id="10" name="Bild 2"/>
            <p:cNvPicPr>
              <a:picLocks/>
            </p:cNvPicPr>
            <p:nvPr userDrawn="1"/>
          </p:nvPicPr>
          <p:blipFill rotWithShape="1">
            <a:blip r:embed="rId2">
              <a:extLst>
                <a:ext uri="{28A0092B-C50C-407E-A947-70E740481C1C}">
                  <a14:useLocalDpi xmlns:a14="http://schemas.microsoft.com/office/drawing/2010/main" val="0"/>
                </a:ext>
              </a:extLst>
            </a:blip>
            <a:srcRect t="41833" r="75648"/>
            <a:stretch/>
          </p:blipFill>
          <p:spPr>
            <a:xfrm>
              <a:off x="0" y="2667000"/>
              <a:ext cx="2226733" cy="3696540"/>
            </a:xfrm>
            <a:prstGeom prst="rect">
              <a:avLst/>
            </a:prstGeom>
          </p:spPr>
        </p:pic>
        <p:pic>
          <p:nvPicPr>
            <p:cNvPr id="12" name="Bild 2"/>
            <p:cNvPicPr>
              <a:picLocks/>
            </p:cNvPicPr>
            <p:nvPr userDrawn="1"/>
          </p:nvPicPr>
          <p:blipFill rotWithShape="1">
            <a:blip r:embed="rId2">
              <a:extLst>
                <a:ext uri="{28A0092B-C50C-407E-A947-70E740481C1C}">
                  <a14:useLocalDpi xmlns:a14="http://schemas.microsoft.com/office/drawing/2010/main" val="0"/>
                </a:ext>
              </a:extLst>
            </a:blip>
            <a:srcRect t="41833" r="75648"/>
            <a:stretch/>
          </p:blipFill>
          <p:spPr>
            <a:xfrm>
              <a:off x="2226733" y="2667000"/>
              <a:ext cx="2226733" cy="3696540"/>
            </a:xfrm>
            <a:prstGeom prst="rect">
              <a:avLst/>
            </a:prstGeom>
          </p:spPr>
        </p:pic>
        <p:pic>
          <p:nvPicPr>
            <p:cNvPr id="14" name="Bild 2"/>
            <p:cNvPicPr>
              <a:picLocks/>
            </p:cNvPicPr>
            <p:nvPr userDrawn="1"/>
          </p:nvPicPr>
          <p:blipFill rotWithShape="1">
            <a:blip r:embed="rId2">
              <a:extLst>
                <a:ext uri="{28A0092B-C50C-407E-A947-70E740481C1C}">
                  <a14:useLocalDpi xmlns:a14="http://schemas.microsoft.com/office/drawing/2010/main" val="0"/>
                </a:ext>
              </a:extLst>
            </a:blip>
            <a:srcRect t="47647" r="75648"/>
            <a:stretch/>
          </p:blipFill>
          <p:spPr>
            <a:xfrm>
              <a:off x="3879383" y="3036498"/>
              <a:ext cx="2226733" cy="3327042"/>
            </a:xfrm>
            <a:prstGeom prst="rect">
              <a:avLst/>
            </a:prstGeom>
          </p:spPr>
        </p:pic>
      </p:grpSp>
    </p:spTree>
    <p:extLst>
      <p:ext uri="{BB962C8B-B14F-4D97-AF65-F5344CB8AC3E}">
        <p14:creationId xmlns:p14="http://schemas.microsoft.com/office/powerpoint/2010/main" val="3378218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20726" y="577911"/>
            <a:ext cx="8197228" cy="761470"/>
          </a:xfrm>
          <a:prstGeom prst="rect">
            <a:avLst/>
          </a:prstGeom>
        </p:spPr>
        <p:txBody>
          <a:bodyPr/>
          <a:lstStyle>
            <a:lvl1pPr>
              <a:defRPr>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5" name="Content Placeholder 2"/>
          <p:cNvSpPr>
            <a:spLocks noGrp="1"/>
          </p:cNvSpPr>
          <p:nvPr>
            <p:ph idx="1"/>
          </p:nvPr>
        </p:nvSpPr>
        <p:spPr>
          <a:xfrm>
            <a:off x="721784" y="1311256"/>
            <a:ext cx="8196170" cy="4941101"/>
          </a:xfrm>
          <a:prstGeom prst="rect">
            <a:avLst/>
          </a:prstGeom>
        </p:spPr>
        <p:txBody>
          <a:bodyPr>
            <a:noAutofit/>
          </a:bodyPr>
          <a:lstStyle>
            <a:lvl1pPr marL="228600" indent="-228600">
              <a:buClr>
                <a:srgbClr val="F70146"/>
              </a:buClr>
              <a:buFont typeface="Wingdings" panose="05000000000000000000" pitchFamily="2" charset="2"/>
              <a:buChar char="§"/>
              <a:defRPr sz="2000" b="1">
                <a:latin typeface="Calibri" panose="020F0502020204030204" pitchFamily="34" charset="0"/>
                <a:cs typeface="Calibri" panose="020F0502020204030204" pitchFamily="34" charset="0"/>
              </a:defRPr>
            </a:lvl1pPr>
            <a:lvl2pPr marL="6858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2pPr>
            <a:lvl3pPr marL="11430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3pPr>
            <a:lvl4pPr marL="16002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4pPr>
            <a:lvl5pPr marL="20574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dirty="0">
                <a:latin typeface="Calibri" panose="020F0502020204030204" pitchFamily="34" charset="0"/>
                <a:cs typeface="Calibri" panose="020F0502020204030204" pitchFamily="34" charset="0"/>
              </a:rPr>
              <a:t>706.015 Introduction</a:t>
            </a:r>
            <a:r>
              <a:rPr lang="en-US" baseline="0" dirty="0">
                <a:latin typeface="Calibri" panose="020F0502020204030204" pitchFamily="34" charset="0"/>
                <a:cs typeface="Calibri" panose="020F0502020204030204" pitchFamily="34" charset="0"/>
              </a:rPr>
              <a:t> to Scientific Writing</a:t>
            </a:r>
            <a:r>
              <a:rPr lang="en-US" dirty="0">
                <a:latin typeface="Calibri" panose="020F0502020204030204" pitchFamily="34" charset="0"/>
                <a:cs typeface="Calibri" panose="020F0502020204030204" pitchFamily="34" charset="0"/>
              </a:rPr>
              <a:t>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02 Scientific Reading and Writing</a:t>
            </a:r>
            <a:endParaRPr lang="en-US" baseline="0" dirty="0">
              <a:latin typeface="Calibri" panose="020F0502020204030204" pitchFamily="34" charset="0"/>
              <a:cs typeface="Calibri" panose="020F0502020204030204" pitchFamily="34" charset="0"/>
            </a:endParaRPr>
          </a:p>
          <a:p>
            <a:pPr algn="ctr"/>
            <a:r>
              <a:rPr lang="en-US" baseline="0" dirty="0">
                <a:latin typeface="Calibri" panose="020F0502020204030204" pitchFamily="34" charset="0"/>
                <a:cs typeface="Calibri" panose="020F0502020204030204" pitchFamily="34" charset="0"/>
              </a:rPr>
              <a:t>Matthias Boehm, Graz University of Technology, WS 2021/22</a:t>
            </a:r>
            <a:r>
              <a:rPr lang="en-US" dirty="0">
                <a:latin typeface="Calibri" panose="020F0502020204030204" pitchFamily="34" charset="0"/>
                <a:cs typeface="Calibri" panose="020F0502020204030204" pitchFamily="34" charset="0"/>
              </a:rPr>
              <a:t> </a:t>
            </a:r>
          </a:p>
        </p:txBody>
      </p:sp>
      <p:sp>
        <p:nvSpPr>
          <p:cNvPr id="11" name="Textplatzhalter 15"/>
          <p:cNvSpPr>
            <a:spLocks noGrp="1"/>
          </p:cNvSpPr>
          <p:nvPr>
            <p:ph type="body" sz="quarter" idx="14"/>
          </p:nvPr>
        </p:nvSpPr>
        <p:spPr>
          <a:xfrm>
            <a:off x="720725" y="190801"/>
            <a:ext cx="8229600" cy="332106"/>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Tree>
    <p:extLst>
      <p:ext uri="{BB962C8B-B14F-4D97-AF65-F5344CB8AC3E}">
        <p14:creationId xmlns:p14="http://schemas.microsoft.com/office/powerpoint/2010/main" val="158058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1" name="Titel 1"/>
          <p:cNvSpPr>
            <a:spLocks noGrp="1"/>
          </p:cNvSpPr>
          <p:nvPr>
            <p:ph type="title"/>
          </p:nvPr>
        </p:nvSpPr>
        <p:spPr>
          <a:xfrm>
            <a:off x="206748" y="2097090"/>
            <a:ext cx="8721352" cy="1299604"/>
          </a:xfrm>
          <a:prstGeom prst="rect">
            <a:avLst/>
          </a:prstGeom>
        </p:spPr>
        <p:txBody>
          <a:bodyPr anchor="b">
            <a:normAutofit/>
          </a:bodyPr>
          <a:lstStyle>
            <a:lvl1pPr algn="ctr">
              <a:defRPr sz="4400">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12" name="Inhaltsplatzhalter 2"/>
          <p:cNvSpPr>
            <a:spLocks noGrp="1"/>
          </p:cNvSpPr>
          <p:nvPr>
            <p:ph idx="1"/>
          </p:nvPr>
        </p:nvSpPr>
        <p:spPr>
          <a:xfrm>
            <a:off x="206748" y="3728980"/>
            <a:ext cx="8721352" cy="2596984"/>
          </a:xfrm>
          <a:prstGeom prst="rect">
            <a:avLst/>
          </a:prstGeom>
        </p:spPr>
        <p:txBody>
          <a:bodyPr/>
          <a:lstStyle>
            <a:lvl1pPr algn="ctr">
              <a:defRPr b="0">
                <a:latin typeface="Calibri" panose="020F0502020204030204" pitchFamily="34" charset="0"/>
                <a:cs typeface="Calibri" panose="020F0502020204030204" pitchFamily="34" charset="0"/>
              </a:defRPr>
            </a:lvl1pPr>
          </a:lstStyle>
          <a:p>
            <a:pPr lvl="0"/>
            <a:r>
              <a:rPr lang="de-DE"/>
              <a:t>Formatvorlagen des Textmasters bearbeiten</a:t>
            </a:r>
          </a:p>
        </p:txBody>
      </p:sp>
      <p:sp>
        <p:nvSpPr>
          <p:cNvPr id="17" name="Textplatzhalter 15"/>
          <p:cNvSpPr>
            <a:spLocks noGrp="1"/>
          </p:cNvSpPr>
          <p:nvPr>
            <p:ph type="body" sz="quarter" idx="14"/>
          </p:nvPr>
        </p:nvSpPr>
        <p:spPr>
          <a:xfrm>
            <a:off x="720725" y="190801"/>
            <a:ext cx="8229600" cy="253699"/>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
        <p:nvSpPr>
          <p:cNvPr id="5"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dirty="0">
                <a:latin typeface="Calibri" panose="020F0502020204030204" pitchFamily="34" charset="0"/>
                <a:cs typeface="Calibri" panose="020F0502020204030204" pitchFamily="34" charset="0"/>
              </a:rPr>
              <a:t>706.015 Introduction</a:t>
            </a:r>
            <a:r>
              <a:rPr lang="en-US" baseline="0" dirty="0">
                <a:latin typeface="Calibri" panose="020F0502020204030204" pitchFamily="34" charset="0"/>
                <a:cs typeface="Calibri" panose="020F0502020204030204" pitchFamily="34" charset="0"/>
              </a:rPr>
              <a:t> to Scientific Writing</a:t>
            </a:r>
            <a:r>
              <a:rPr lang="en-US" dirty="0">
                <a:latin typeface="Calibri" panose="020F0502020204030204" pitchFamily="34" charset="0"/>
                <a:cs typeface="Calibri" panose="020F0502020204030204" pitchFamily="34" charset="0"/>
              </a:rPr>
              <a:t>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02 Scientific Reading and Writing</a:t>
            </a:r>
            <a:endParaRPr lang="en-US" baseline="0" dirty="0">
              <a:latin typeface="Calibri" panose="020F0502020204030204" pitchFamily="34" charset="0"/>
              <a:cs typeface="Calibri" panose="020F0502020204030204" pitchFamily="34" charset="0"/>
            </a:endParaRPr>
          </a:p>
          <a:p>
            <a:pPr algn="ctr"/>
            <a:r>
              <a:rPr lang="en-US" baseline="0" dirty="0">
                <a:latin typeface="Calibri" panose="020F0502020204030204" pitchFamily="34" charset="0"/>
                <a:cs typeface="Calibri" panose="020F0502020204030204" pitchFamily="34" charset="0"/>
              </a:rPr>
              <a:t>Matthias Boehm, Graz University of Technology, WS 2021/22</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8034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6354763"/>
            <a:ext cx="9144000" cy="503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cxnSp>
        <p:nvCxnSpPr>
          <p:cNvPr id="8" name="Gerade Verbindung 7"/>
          <p:cNvCxnSpPr/>
          <p:nvPr userDrawn="1"/>
        </p:nvCxnSpPr>
        <p:spPr bwMode="auto">
          <a:xfrm>
            <a:off x="720725" y="503238"/>
            <a:ext cx="8207375"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hteck 8"/>
          <p:cNvSpPr/>
          <p:nvPr userDrawn="1"/>
        </p:nvSpPr>
        <p:spPr>
          <a:xfrm>
            <a:off x="0" y="503238"/>
            <a:ext cx="503238" cy="504825"/>
          </a:xfrm>
          <a:prstGeom prst="rect">
            <a:avLst/>
          </a:prstGeom>
          <a:solidFill>
            <a:srgbClr val="F701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sp>
        <p:nvSpPr>
          <p:cNvPr id="11" name="Foliennummernplatzhalter 5"/>
          <p:cNvSpPr txBox="1">
            <a:spLocks/>
          </p:cNvSpPr>
          <p:nvPr userDrawn="1"/>
        </p:nvSpPr>
        <p:spPr>
          <a:xfrm>
            <a:off x="0" y="582613"/>
            <a:ext cx="503238" cy="365125"/>
          </a:xfrm>
          <a:prstGeom prst="rect">
            <a:avLst/>
          </a:prstGeom>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341491D6-FCB3-AA48-877A-0FB5E714E925}" type="slidenum">
              <a:rPr lang="de-DE" sz="1200" smtClean="0">
                <a:solidFill>
                  <a:schemeClr val="bg1"/>
                </a:solidFill>
              </a:rPr>
              <a:pPr algn="ctr" eaLnBrk="1" hangingPunct="1">
                <a:defRPr/>
              </a:pPr>
              <a:t>‹#›</a:t>
            </a:fld>
            <a:endParaRPr lang="de-DE" sz="1200">
              <a:solidFill>
                <a:schemeClr val="bg1"/>
              </a:solidFill>
            </a:endParaRPr>
          </a:p>
        </p:txBody>
      </p:sp>
      <p:pic>
        <p:nvPicPr>
          <p:cNvPr id="16" name="Bildplatzhalter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8051284" y="97928"/>
            <a:ext cx="871105"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0" name="Grafik 10"/>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8321" y="6498439"/>
            <a:ext cx="777237" cy="24526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04" r:id="rId2"/>
    <p:sldLayoutId id="2147483707" r:id="rId3"/>
  </p:sldLayoutIdLst>
  <p:hf sldNum="0" hdr="0"/>
  <p:txStyles>
    <p:titleStyle>
      <a:lvl1pPr algn="l" defTabSz="457200" rtl="0" eaLnBrk="1" fontAlgn="base" hangingPunct="1">
        <a:spcBef>
          <a:spcPct val="0"/>
        </a:spcBef>
        <a:spcAft>
          <a:spcPct val="0"/>
        </a:spcAft>
        <a:defRPr sz="3200" kern="1200">
          <a:solidFill>
            <a:srgbClr val="000000"/>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9pPr>
    </p:titleStyle>
    <p:bodyStyle>
      <a:lvl1pPr algn="l" defTabSz="457200" rtl="0" eaLnBrk="1" fontAlgn="base" hangingPunct="1">
        <a:spcBef>
          <a:spcPct val="20000"/>
        </a:spcBef>
        <a:spcAft>
          <a:spcPct val="0"/>
        </a:spcAft>
        <a:buFont typeface="Arial" charset="0"/>
        <a:defRPr sz="2600" kern="1200">
          <a:solidFill>
            <a:srgbClr val="000000"/>
          </a:solidFill>
          <a:latin typeface="+mn-lt"/>
          <a:ea typeface="ＭＳ Ｐゴシック" pitchFamily="-107" charset="-128"/>
          <a:cs typeface="ＭＳ Ｐゴシック" pitchFamily="-107" charset="-128"/>
        </a:defRPr>
      </a:lvl1pPr>
      <a:lvl2pPr marL="342900" indent="-342900" algn="l" defTabSz="457200" rtl="0" eaLnBrk="1" fontAlgn="base" hangingPunct="1">
        <a:spcBef>
          <a:spcPct val="20000"/>
        </a:spcBef>
        <a:spcAft>
          <a:spcPct val="0"/>
        </a:spcAft>
        <a:buClr>
          <a:schemeClr val="accent1"/>
        </a:buClr>
        <a:buFont typeface="Wingdings" panose="05000000000000000000" pitchFamily="2" charset="2"/>
        <a:buChar char="§"/>
        <a:defRPr sz="2400" kern="1200">
          <a:solidFill>
            <a:srgbClr val="000000"/>
          </a:solidFill>
          <a:latin typeface="+mn-lt"/>
          <a:ea typeface="ＭＳ Ｐゴシック" pitchFamily="-107" charset="-128"/>
          <a:cs typeface="+mn-cs"/>
        </a:defRPr>
      </a:lvl2pPr>
      <a:lvl3pPr marL="808038" indent="-271463" algn="l" defTabSz="457200" rtl="0" eaLnBrk="1" fontAlgn="base" hangingPunct="1">
        <a:spcBef>
          <a:spcPct val="20000"/>
        </a:spcBef>
        <a:spcAft>
          <a:spcPct val="0"/>
        </a:spcAft>
        <a:buFont typeface="Wingdings" charset="0"/>
        <a:buChar char="§"/>
        <a:defRPr sz="2000" kern="1200">
          <a:solidFill>
            <a:srgbClr val="000000"/>
          </a:solidFill>
          <a:latin typeface="+mn-lt"/>
          <a:ea typeface="ＭＳ Ｐゴシック" pitchFamily="-107" charset="-128"/>
          <a:cs typeface="+mn-cs"/>
        </a:defRPr>
      </a:lvl3pPr>
      <a:lvl4pPr marL="1438275" indent="-185738" algn="l" defTabSz="457200" rtl="0" eaLnBrk="1" fontAlgn="base" hangingPunct="1">
        <a:spcBef>
          <a:spcPct val="20000"/>
        </a:spcBef>
        <a:spcAft>
          <a:spcPct val="0"/>
        </a:spcAft>
        <a:buClr>
          <a:srgbClr val="A6A6A6"/>
        </a:buClr>
        <a:buFont typeface="Wingdings" charset="0"/>
        <a:buChar char="§"/>
        <a:defRPr sz="2000" kern="1200">
          <a:solidFill>
            <a:srgbClr val="000000"/>
          </a:solidFill>
          <a:latin typeface="+mn-lt"/>
          <a:ea typeface="ＭＳ Ｐゴシック" pitchFamily="-107" charset="-128"/>
          <a:cs typeface="+mn-cs"/>
        </a:defRPr>
      </a:lvl4pPr>
      <a:lvl5pPr marL="1588" indent="0" algn="l" defTabSz="457200" rtl="0" eaLnBrk="1" fontAlgn="base" hangingPunct="1">
        <a:spcBef>
          <a:spcPts val="0"/>
        </a:spcBef>
        <a:spcAft>
          <a:spcPct val="0"/>
        </a:spcAft>
        <a:buFontTx/>
        <a:buNone/>
        <a:defRPr sz="2000" kern="1200">
          <a:solidFill>
            <a:srgbClr val="000000"/>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pdos.csail.mit.edu/archive/scigen" TargetMode="Externa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ugraz.webex.com/meet/m.boeh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fadeladib/status/1322646406088347649"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20725" y="1069200"/>
            <a:ext cx="8121349" cy="2489199"/>
          </a:xfrm>
        </p:spPr>
        <p:txBody>
          <a:bodyPr/>
          <a:lstStyle/>
          <a:p>
            <a:r>
              <a:rPr lang="en-US" dirty="0"/>
              <a:t>Introduction to Scientific Writing</a:t>
            </a:r>
            <a:br>
              <a:rPr lang="de-DE" b="1" dirty="0"/>
            </a:br>
            <a:r>
              <a:rPr lang="de-DE" sz="4300" b="1" dirty="0"/>
              <a:t>02 </a:t>
            </a:r>
            <a:r>
              <a:rPr lang="en-US" sz="4300" dirty="0"/>
              <a:t>Scientific Reading and Writing</a:t>
            </a:r>
            <a:endParaRPr lang="de-DE" sz="4300" b="1" dirty="0"/>
          </a:p>
        </p:txBody>
      </p:sp>
      <p:sp>
        <p:nvSpPr>
          <p:cNvPr id="4" name="Fußzeilenplatzhalter 3"/>
          <p:cNvSpPr>
            <a:spLocks noGrp="1"/>
          </p:cNvSpPr>
          <p:nvPr>
            <p:ph type="ftr" sz="quarter" idx="11"/>
          </p:nvPr>
        </p:nvSpPr>
        <p:spPr>
          <a:xfrm>
            <a:off x="720725" y="3836432"/>
            <a:ext cx="7001102" cy="1632702"/>
          </a:xfrm>
        </p:spPr>
        <p:txBody>
          <a:bodyPr anchor="t"/>
          <a:lstStyle/>
          <a:p>
            <a:r>
              <a:rPr lang="en-GB" b="1" dirty="0"/>
              <a:t>Matthias Boehm</a:t>
            </a:r>
          </a:p>
          <a:p>
            <a:endParaRPr lang="en-GB" sz="1000" dirty="0"/>
          </a:p>
          <a:p>
            <a:r>
              <a:rPr lang="en-GB" dirty="0"/>
              <a:t>Graz University of Technology, Austria</a:t>
            </a:r>
            <a:br>
              <a:rPr lang="en-GB" dirty="0"/>
            </a:br>
            <a:r>
              <a:rPr lang="en-US" dirty="0"/>
              <a:t>Computer Science and Biomedical Engineering</a:t>
            </a:r>
            <a:endParaRPr lang="en-GB" dirty="0"/>
          </a:p>
          <a:p>
            <a:r>
              <a:rPr lang="en-GB" dirty="0"/>
              <a:t>Institute of Interactive Systems and Data Science</a:t>
            </a:r>
          </a:p>
          <a:p>
            <a:r>
              <a:rPr lang="de-AT" dirty="0"/>
              <a:t>BMK endowed chair for Data Management</a:t>
            </a:r>
            <a:endParaRPr lang="en-GB" dirty="0"/>
          </a:p>
        </p:txBody>
      </p:sp>
      <p:sp>
        <p:nvSpPr>
          <p:cNvPr id="2" name="TextBox 1"/>
          <p:cNvSpPr txBox="1"/>
          <p:nvPr/>
        </p:nvSpPr>
        <p:spPr>
          <a:xfrm>
            <a:off x="813915" y="6420899"/>
            <a:ext cx="2622621" cy="369332"/>
          </a:xfrm>
          <a:prstGeom prst="rect">
            <a:avLst/>
          </a:prstGeom>
          <a:noFill/>
        </p:spPr>
        <p:txBody>
          <a:bodyPr wrap="square" lIns="0" rIns="0" rtlCol="0">
            <a:spAutoFit/>
          </a:bodyPr>
          <a:lstStyle/>
          <a:p>
            <a:r>
              <a:rPr lang="en-US" dirty="0">
                <a:solidFill>
                  <a:schemeClr val="accent1"/>
                </a:solidFill>
                <a:latin typeface="Calibri" panose="020F0502020204030204" pitchFamily="34" charset="0"/>
                <a:cs typeface="Calibri" panose="020F0502020204030204" pitchFamily="34" charset="0"/>
              </a:rPr>
              <a:t>Last update: Nov 04, 2021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65" y="5785289"/>
            <a:ext cx="853163" cy="301451"/>
          </a:xfrm>
          <a:prstGeom prst="rect">
            <a:avLst/>
          </a:prstGeom>
        </p:spPr>
      </p:pic>
    </p:spTree>
    <p:extLst>
      <p:ext uri="{BB962C8B-B14F-4D97-AF65-F5344CB8AC3E}">
        <p14:creationId xmlns:p14="http://schemas.microsoft.com/office/powerpoint/2010/main" val="58809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Proofreading Your Own Paper</a:t>
            </a:r>
          </a:p>
        </p:txBody>
      </p:sp>
      <p:sp>
        <p:nvSpPr>
          <p:cNvPr id="3" name="Content Placeholder 2"/>
          <p:cNvSpPr>
            <a:spLocks noGrp="1"/>
          </p:cNvSpPr>
          <p:nvPr>
            <p:ph idx="1"/>
          </p:nvPr>
        </p:nvSpPr>
        <p:spPr/>
        <p:txBody>
          <a:bodyPr/>
          <a:lstStyle/>
          <a:p>
            <a:r>
              <a:rPr lang="en-US" dirty="0"/>
              <a:t>#1 Read Slowly &amp; Carefully</a:t>
            </a:r>
          </a:p>
          <a:p>
            <a:pPr lvl="1"/>
            <a:r>
              <a:rPr lang="en-US" b="1" dirty="0"/>
              <a:t>Problem:</a:t>
            </a:r>
            <a:r>
              <a:rPr lang="en-US" dirty="0"/>
              <a:t> Brain interpolates between words</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syntactic issues</a:t>
            </a:r>
            <a:br>
              <a:rPr lang="en-US" dirty="0">
                <a:sym typeface="Wingdings" panose="05000000000000000000" pitchFamily="2" charset="2"/>
              </a:rPr>
            </a:br>
            <a:r>
              <a:rPr lang="en-US" dirty="0">
                <a:sym typeface="Wingdings" panose="05000000000000000000" pitchFamily="2" charset="2"/>
              </a:rPr>
              <a:t>(the </a:t>
            </a:r>
            <a:r>
              <a:rPr lang="en-US" dirty="0" err="1">
                <a:sym typeface="Wingdings" panose="05000000000000000000" pitchFamily="2" charset="2"/>
              </a:rPr>
              <a:t>the</a:t>
            </a:r>
            <a:r>
              <a:rPr lang="en-US" dirty="0">
                <a:sym typeface="Wingdings" panose="05000000000000000000" pitchFamily="2" charset="2"/>
              </a:rPr>
              <a:t>, missing/wrong articles, adapt/adopt)</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semantic issues</a:t>
            </a:r>
            <a:br>
              <a:rPr lang="en-US" dirty="0">
                <a:sym typeface="Wingdings" panose="05000000000000000000" pitchFamily="2" charset="2"/>
              </a:rPr>
            </a:br>
            <a:r>
              <a:rPr lang="en-US" dirty="0">
                <a:sym typeface="Wingdings" panose="05000000000000000000" pitchFamily="2" charset="2"/>
              </a:rPr>
              <a:t>(missing reference, inconsistent / no logical consequence)</a:t>
            </a:r>
          </a:p>
          <a:p>
            <a:pPr lvl="1"/>
            <a:endParaRPr lang="en-US" sz="1200" dirty="0">
              <a:sym typeface="Wingdings" panose="05000000000000000000" pitchFamily="2" charset="2"/>
            </a:endParaRPr>
          </a:p>
          <a:p>
            <a:r>
              <a:rPr lang="en-US" dirty="0">
                <a:sym typeface="Wingdings" panose="05000000000000000000" pitchFamily="2" charset="2"/>
              </a:rPr>
              <a:t>#2 Read Fully</a:t>
            </a:r>
          </a:p>
          <a:p>
            <a:pPr lvl="1"/>
            <a:r>
              <a:rPr lang="en-US" b="1" dirty="0">
                <a:solidFill>
                  <a:srgbClr val="7889FB"/>
                </a:solidFill>
                <a:sym typeface="Wingdings" panose="05000000000000000000" pitchFamily="2" charset="2"/>
              </a:rPr>
              <a:t>Read and annotate issue</a:t>
            </a:r>
            <a:r>
              <a:rPr lang="en-US" dirty="0">
                <a:sym typeface="Wingdings" panose="05000000000000000000" pitchFamily="2" charset="2"/>
              </a:rPr>
              <a:t>, don’t fix immediately (destroys the flow)</a:t>
            </a:r>
          </a:p>
          <a:p>
            <a:pPr lvl="1"/>
            <a:r>
              <a:rPr lang="en-US" dirty="0"/>
              <a:t>Take annotated document and fix issues</a:t>
            </a:r>
          </a:p>
          <a:p>
            <a:pPr lvl="1"/>
            <a:endParaRPr lang="en-US" sz="1200" dirty="0"/>
          </a:p>
          <a:p>
            <a:r>
              <a:rPr lang="en-US" dirty="0"/>
              <a:t>#3 Ask Big Questions</a:t>
            </a:r>
          </a:p>
          <a:p>
            <a:pPr lvl="1"/>
            <a:r>
              <a:rPr lang="en-US" b="1" dirty="0"/>
              <a:t>Pitfall:</a:t>
            </a:r>
            <a:r>
              <a:rPr lang="en-US" dirty="0"/>
              <a:t> Being </a:t>
            </a:r>
            <a:r>
              <a:rPr lang="en-US" b="1" dirty="0">
                <a:solidFill>
                  <a:schemeClr val="accent1"/>
                </a:solidFill>
              </a:rPr>
              <a:t>overly focused on syntactic/local issues</a:t>
            </a:r>
          </a:p>
          <a:p>
            <a:pPr lvl="1"/>
            <a:r>
              <a:rPr lang="en-US" dirty="0"/>
              <a:t>Is the overall idea clearly communicated and does it make sense?</a:t>
            </a:r>
          </a:p>
          <a:p>
            <a:pPr lvl="1"/>
            <a:r>
              <a:rPr lang="en-US" dirty="0"/>
              <a:t>Are there missing pieces, missing experiments, missing related work? </a:t>
            </a:r>
          </a:p>
        </p:txBody>
      </p:sp>
      <p:sp>
        <p:nvSpPr>
          <p:cNvPr id="4" name="Text Placeholder 3"/>
          <p:cNvSpPr>
            <a:spLocks noGrp="1"/>
          </p:cNvSpPr>
          <p:nvPr>
            <p:ph type="body" sz="quarter" idx="14"/>
          </p:nvPr>
        </p:nvSpPr>
        <p:spPr/>
        <p:txBody>
          <a:bodyPr>
            <a:normAutofit lnSpcReduction="10000"/>
          </a:bodyPr>
          <a:lstStyle/>
          <a:p>
            <a:r>
              <a:rPr lang="en-US" dirty="0"/>
              <a:t>Scientific Reading</a:t>
            </a:r>
          </a:p>
          <a:p>
            <a:endParaRPr lang="en-US" dirty="0"/>
          </a:p>
        </p:txBody>
      </p:sp>
      <p:sp>
        <p:nvSpPr>
          <p:cNvPr id="5" name="TextBox 4"/>
          <p:cNvSpPr txBox="1"/>
          <p:nvPr/>
        </p:nvSpPr>
        <p:spPr>
          <a:xfrm>
            <a:off x="6566170" y="2071991"/>
            <a:ext cx="2120630"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Read out loud</a:t>
            </a:r>
          </a:p>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Use PDF-to-Speech</a:t>
            </a:r>
          </a:p>
        </p:txBody>
      </p:sp>
    </p:spTree>
    <p:extLst>
      <p:ext uri="{BB962C8B-B14F-4D97-AF65-F5344CB8AC3E}">
        <p14:creationId xmlns:p14="http://schemas.microsoft.com/office/powerpoint/2010/main" val="42751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a:t>
            </a:r>
            <a:r>
              <a:rPr lang="en-US" sz="2400" dirty="0"/>
              <a:t> (how NOT to review a paper)</a:t>
            </a:r>
          </a:p>
        </p:txBody>
      </p:sp>
      <p:sp>
        <p:nvSpPr>
          <p:cNvPr id="3" name="Content Placeholder 2"/>
          <p:cNvSpPr>
            <a:spLocks noGrp="1"/>
          </p:cNvSpPr>
          <p:nvPr>
            <p:ph idx="1"/>
          </p:nvPr>
        </p:nvSpPr>
        <p:spPr/>
        <p:txBody>
          <a:bodyPr/>
          <a:lstStyle/>
          <a:p>
            <a:r>
              <a:rPr lang="en-US" dirty="0"/>
              <a:t>Paper Reviews</a:t>
            </a:r>
          </a:p>
          <a:p>
            <a:pPr lvl="1"/>
            <a:r>
              <a:rPr lang="en-US" b="1" dirty="0"/>
              <a:t>Goals:</a:t>
            </a:r>
            <a:r>
              <a:rPr lang="en-US" dirty="0"/>
              <a:t> paper selection, ensure high quality, constructive feedback and recommendations, widen own horizon</a:t>
            </a:r>
          </a:p>
          <a:p>
            <a:pPr lvl="1"/>
            <a:r>
              <a:rPr lang="en-US" dirty="0"/>
              <a:t>Lots of similarities to code reviews in OSS </a:t>
            </a:r>
          </a:p>
          <a:p>
            <a:pPr lvl="1"/>
            <a:endParaRPr lang="en-US" sz="1000" dirty="0"/>
          </a:p>
          <a:p>
            <a:r>
              <a:rPr lang="en-US" dirty="0"/>
              <a:t>Learning by </a:t>
            </a:r>
            <a:r>
              <a:rPr lang="en-US" dirty="0">
                <a:solidFill>
                  <a:schemeClr val="accent1"/>
                </a:solidFill>
              </a:rPr>
              <a:t>What NOT to Do</a:t>
            </a:r>
          </a:p>
          <a:p>
            <a:pPr lvl="1"/>
            <a:r>
              <a:rPr lang="en-US" dirty="0"/>
              <a:t>Accept if no time to review</a:t>
            </a:r>
          </a:p>
          <a:p>
            <a:pPr lvl="1"/>
            <a:endParaRPr lang="en-US" sz="300" dirty="0"/>
          </a:p>
          <a:p>
            <a:pPr lvl="1"/>
            <a:r>
              <a:rPr lang="en-US" dirty="0"/>
              <a:t>The Goldilocks Method </a:t>
            </a:r>
            <a:br>
              <a:rPr lang="en-US" dirty="0"/>
            </a:br>
            <a:r>
              <a:rPr lang="en-US" dirty="0"/>
              <a:t>(examples, proofs, theoretical analysis, experiments)</a:t>
            </a:r>
          </a:p>
          <a:p>
            <a:pPr lvl="1"/>
            <a:r>
              <a:rPr lang="en-US" dirty="0"/>
              <a:t>If you can’t say something nasty … (ignore good parts, focus on weaknesses)</a:t>
            </a:r>
          </a:p>
          <a:p>
            <a:pPr lvl="1"/>
            <a:r>
              <a:rPr lang="en-US" dirty="0"/>
              <a:t>Silent but deadly (low scores, no comments)</a:t>
            </a:r>
          </a:p>
          <a:p>
            <a:pPr lvl="1"/>
            <a:r>
              <a:rPr lang="en-US" dirty="0"/>
              <a:t>The Natives are Restless (recommend full rewrite by native English speaker)</a:t>
            </a:r>
          </a:p>
          <a:p>
            <a:pPr lvl="1"/>
            <a:r>
              <a:rPr lang="en-US" dirty="0"/>
              <a:t>The Referee Moves the Goalpost (changed problem)</a:t>
            </a:r>
          </a:p>
          <a:p>
            <a:pPr lvl="1"/>
            <a:r>
              <a:rPr lang="en-US" dirty="0"/>
              <a:t>Blind reviewing </a:t>
            </a:r>
          </a:p>
          <a:p>
            <a:pPr lvl="1"/>
            <a:endParaRPr lang="en-US" dirty="0"/>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Scientific Reading</a:t>
            </a:r>
          </a:p>
          <a:p>
            <a:endParaRPr lang="en-US" dirty="0"/>
          </a:p>
        </p:txBody>
      </p:sp>
      <p:pic>
        <p:nvPicPr>
          <p:cNvPr id="5" name="Picture 4"/>
          <p:cNvPicPr>
            <a:picLocks noChangeAspect="1"/>
          </p:cNvPicPr>
          <p:nvPr/>
        </p:nvPicPr>
        <p:blipFill>
          <a:blip r:embed="rId2"/>
          <a:stretch>
            <a:fillRect/>
          </a:stretch>
        </p:blipFill>
        <p:spPr>
          <a:xfrm>
            <a:off x="8452836" y="2869350"/>
            <a:ext cx="497489" cy="640080"/>
          </a:xfrm>
          <a:prstGeom prst="rect">
            <a:avLst/>
          </a:prstGeom>
          <a:ln w="25400">
            <a:solidFill>
              <a:srgbClr val="7889FB"/>
            </a:solidFill>
          </a:ln>
        </p:spPr>
      </p:pic>
      <p:sp>
        <p:nvSpPr>
          <p:cNvPr id="6" name="TextBox 5"/>
          <p:cNvSpPr txBox="1"/>
          <p:nvPr/>
        </p:nvSpPr>
        <p:spPr>
          <a:xfrm>
            <a:off x="4786010" y="2840475"/>
            <a:ext cx="3521412"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[Graham </a:t>
            </a:r>
            <a:r>
              <a:rPr lang="en-US" sz="1400" dirty="0" err="1">
                <a:latin typeface="Calibri" panose="020F0502020204030204" pitchFamily="34" charset="0"/>
                <a:cs typeface="Calibri" panose="020F0502020204030204" pitchFamily="34" charset="0"/>
              </a:rPr>
              <a:t>Cormode</a:t>
            </a:r>
            <a:r>
              <a:rPr lang="en-US" sz="1400" dirty="0">
                <a:latin typeface="Calibri" panose="020F0502020204030204" pitchFamily="34" charset="0"/>
                <a:cs typeface="Calibri" panose="020F0502020204030204" pitchFamily="34" charset="0"/>
              </a:rPr>
              <a:t>: How NOT to review a paper: the tools and techniques of the adversarial reviewer. </a:t>
            </a:r>
            <a:r>
              <a:rPr lang="en-US" sz="1400" b="1" dirty="0">
                <a:latin typeface="Calibri" panose="020F0502020204030204" pitchFamily="34" charset="0"/>
                <a:cs typeface="Calibri" panose="020F0502020204030204" pitchFamily="34" charset="0"/>
              </a:rPr>
              <a:t>SIGMOD Rec. 37(4) 2008</a:t>
            </a:r>
            <a:r>
              <a:rPr lang="en-US" sz="1400" dirty="0">
                <a:latin typeface="Calibri" panose="020F0502020204030204" pitchFamily="34" charset="0"/>
                <a:cs typeface="Calibri" panose="020F0502020204030204" pitchFamily="34" charset="0"/>
              </a:rPr>
              <a:t>]</a:t>
            </a:r>
          </a:p>
        </p:txBody>
      </p:sp>
      <p:cxnSp>
        <p:nvCxnSpPr>
          <p:cNvPr id="8" name="Straight Connector 7"/>
          <p:cNvCxnSpPr/>
          <p:nvPr/>
        </p:nvCxnSpPr>
        <p:spPr>
          <a:xfrm>
            <a:off x="1011677" y="3540869"/>
            <a:ext cx="3433863" cy="0"/>
          </a:xfrm>
          <a:prstGeom prst="line">
            <a:avLst/>
          </a:prstGeom>
          <a:ln w="1905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26752" y="5490627"/>
            <a:ext cx="5535916" cy="830997"/>
          </a:xfrm>
          <a:prstGeom prst="rect">
            <a:avLst/>
          </a:prstGeom>
          <a:noFill/>
        </p:spPr>
        <p:txBody>
          <a:bodyPr wrap="square" lIns="0" rIns="0" rtlCol="0">
            <a:spAutoFit/>
          </a:bodyPr>
          <a:lstStyle/>
          <a:p>
            <a:pPr algn="ctr"/>
            <a:r>
              <a:rPr lang="en-US" sz="1600" dirty="0">
                <a:latin typeface="Consolas" panose="020B0609020204030204" pitchFamily="49" charset="0"/>
                <a:cs typeface="Calibri" panose="020F0502020204030204" pitchFamily="34" charset="0"/>
              </a:rPr>
              <a:t>This paper leaves many questions unanswered.</a:t>
            </a:r>
          </a:p>
          <a:p>
            <a:pPr algn="ctr"/>
            <a:r>
              <a:rPr lang="en-US" sz="1600" dirty="0">
                <a:latin typeface="Consolas" panose="020B0609020204030204" pitchFamily="49" charset="0"/>
                <a:cs typeface="Calibri" panose="020F0502020204030204" pitchFamily="34" charset="0"/>
              </a:rPr>
              <a:t>Some claims are questionable.</a:t>
            </a:r>
          </a:p>
          <a:p>
            <a:pPr algn="ctr"/>
            <a:r>
              <a:rPr lang="en-US" sz="1600" dirty="0">
                <a:latin typeface="Consolas" panose="020B0609020204030204" pitchFamily="49" charset="0"/>
                <a:cs typeface="Calibri" panose="020F0502020204030204" pitchFamily="34" charset="0"/>
              </a:rPr>
              <a:t>The paper is of limited interest.</a:t>
            </a:r>
          </a:p>
        </p:txBody>
      </p:sp>
    </p:spTree>
    <p:extLst>
      <p:ext uri="{BB962C8B-B14F-4D97-AF65-F5344CB8AC3E}">
        <p14:creationId xmlns:p14="http://schemas.microsoft.com/office/powerpoint/2010/main" val="402952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cont. </a:t>
            </a:r>
            <a:r>
              <a:rPr lang="en-US" sz="2400" dirty="0"/>
              <a:t>(how NOT to review a paper)</a:t>
            </a:r>
          </a:p>
        </p:txBody>
      </p:sp>
      <p:sp>
        <p:nvSpPr>
          <p:cNvPr id="3" name="Content Placeholder 2"/>
          <p:cNvSpPr>
            <a:spLocks noGrp="1"/>
          </p:cNvSpPr>
          <p:nvPr>
            <p:ph idx="1"/>
          </p:nvPr>
        </p:nvSpPr>
        <p:spPr/>
        <p:txBody>
          <a:bodyPr/>
          <a:lstStyle/>
          <a:p>
            <a:r>
              <a:rPr lang="en-US" dirty="0"/>
              <a:t>Introduction</a:t>
            </a:r>
          </a:p>
          <a:p>
            <a:pPr lvl="1"/>
            <a:r>
              <a:rPr lang="en-US" dirty="0"/>
              <a:t>Disagree w/ “Interestingly...”, </a:t>
            </a:r>
            <a:br>
              <a:rPr lang="en-US" dirty="0"/>
            </a:br>
            <a:r>
              <a:rPr lang="en-US" dirty="0"/>
              <a:t>“Importantly...” or “In practice”,</a:t>
            </a:r>
          </a:p>
          <a:p>
            <a:r>
              <a:rPr lang="en-US" dirty="0"/>
              <a:t>Related Work</a:t>
            </a:r>
          </a:p>
          <a:p>
            <a:pPr lvl="1"/>
            <a:r>
              <a:rPr lang="en-US" dirty="0"/>
              <a:t>“Many important references </a:t>
            </a:r>
            <a:br>
              <a:rPr lang="en-US" dirty="0"/>
            </a:br>
            <a:r>
              <a:rPr lang="en-US" dirty="0"/>
              <a:t>are omitted”</a:t>
            </a:r>
          </a:p>
          <a:p>
            <a:r>
              <a:rPr lang="en-US" dirty="0"/>
              <a:t>Proposed Method</a:t>
            </a:r>
          </a:p>
          <a:p>
            <a:pPr lvl="1"/>
            <a:r>
              <a:rPr lang="en-US" dirty="0"/>
              <a:t>To simple, impractical, or </a:t>
            </a:r>
            <a:br>
              <a:rPr lang="en-US" dirty="0"/>
            </a:br>
            <a:r>
              <a:rPr lang="en-US" dirty="0"/>
              <a:t>well-known; correctness?</a:t>
            </a:r>
          </a:p>
          <a:p>
            <a:r>
              <a:rPr lang="en-US" dirty="0"/>
              <a:t>Experiments</a:t>
            </a:r>
          </a:p>
          <a:p>
            <a:pPr lvl="1"/>
            <a:r>
              <a:rPr lang="en-US" dirty="0"/>
              <a:t>Datasets synthetic/real, not all aspects evaluated, too small datasets</a:t>
            </a:r>
          </a:p>
          <a:p>
            <a:r>
              <a:rPr lang="en-US" dirty="0"/>
              <a:t>Conclusions</a:t>
            </a:r>
          </a:p>
          <a:p>
            <a:pPr lvl="1"/>
            <a:r>
              <a:rPr lang="en-US" dirty="0"/>
              <a:t>Disagree w/ every claim; future work can be dismissed</a:t>
            </a:r>
          </a:p>
        </p:txBody>
      </p:sp>
      <p:sp>
        <p:nvSpPr>
          <p:cNvPr id="4" name="Text Placeholder 3"/>
          <p:cNvSpPr>
            <a:spLocks noGrp="1"/>
          </p:cNvSpPr>
          <p:nvPr>
            <p:ph type="body" sz="quarter" idx="14"/>
          </p:nvPr>
        </p:nvSpPr>
        <p:spPr/>
        <p:txBody>
          <a:bodyPr>
            <a:normAutofit lnSpcReduction="10000"/>
          </a:bodyPr>
          <a:lstStyle/>
          <a:p>
            <a:r>
              <a:rPr lang="en-US" dirty="0"/>
              <a:t>Scientific Reading</a:t>
            </a:r>
          </a:p>
          <a:p>
            <a:endParaRPr lang="en-US" dirty="0"/>
          </a:p>
        </p:txBody>
      </p:sp>
      <p:sp>
        <p:nvSpPr>
          <p:cNvPr id="5" name="TextBox 4"/>
          <p:cNvSpPr txBox="1"/>
          <p:nvPr/>
        </p:nvSpPr>
        <p:spPr>
          <a:xfrm>
            <a:off x="4601183" y="1342416"/>
            <a:ext cx="4474724" cy="3139321"/>
          </a:xfrm>
          <a:prstGeom prst="rect">
            <a:avLst/>
          </a:prstGeom>
          <a:noFill/>
        </p:spPr>
        <p:txBody>
          <a:bodyPr wrap="square" lIns="0" rIns="0" rtlCol="0">
            <a:spAutoFit/>
          </a:bodyPr>
          <a:lstStyle/>
          <a:p>
            <a:pPr algn="ctr"/>
            <a:r>
              <a:rPr lang="en-US" sz="1600" b="1" dirty="0">
                <a:latin typeface="Consolas" panose="020B0609020204030204" pitchFamily="49" charset="0"/>
                <a:cs typeface="Calibri" panose="020F0502020204030204" pitchFamily="34" charset="0"/>
              </a:rPr>
              <a:t>Adversarial Paper Summary</a:t>
            </a:r>
          </a:p>
          <a:p>
            <a:pPr algn="ctr"/>
            <a:r>
              <a:rPr lang="en-US" sz="1400" dirty="0">
                <a:latin typeface="Consolas" panose="020B0609020204030204" pitchFamily="49" charset="0"/>
                <a:cs typeface="Calibri" panose="020F0502020204030204" pitchFamily="34" charset="0"/>
              </a:rPr>
              <a:t>This paper </a:t>
            </a:r>
            <a:r>
              <a:rPr lang="en-US" sz="1400" dirty="0">
                <a:solidFill>
                  <a:schemeClr val="accent1"/>
                </a:solidFill>
                <a:latin typeface="Consolas" panose="020B0609020204030204" pitchFamily="49" charset="0"/>
                <a:cs typeface="Calibri" panose="020F0502020204030204" pitchFamily="34" charset="0"/>
              </a:rPr>
              <a:t>attempts</a:t>
            </a:r>
            <a:r>
              <a:rPr lang="en-US" sz="1400" dirty="0">
                <a:latin typeface="Consolas" panose="020B0609020204030204" pitchFamily="49" charset="0"/>
                <a:cs typeface="Calibri" panose="020F0502020204030204" pitchFamily="34" charset="0"/>
              </a:rPr>
              <a:t> to address the </a:t>
            </a:r>
            <a:r>
              <a:rPr lang="en-US" sz="1400" dirty="0">
                <a:solidFill>
                  <a:schemeClr val="accent1"/>
                </a:solidFill>
                <a:latin typeface="Consolas" panose="020B0609020204030204" pitchFamily="49" charset="0"/>
                <a:cs typeface="Calibri" panose="020F0502020204030204" pitchFamily="34" charset="0"/>
              </a:rPr>
              <a:t>well-studied</a:t>
            </a:r>
            <a:r>
              <a:rPr lang="en-US" sz="1400" dirty="0">
                <a:latin typeface="Consolas" panose="020B0609020204030204" pitchFamily="49" charset="0"/>
                <a:cs typeface="Calibri" panose="020F0502020204030204" pitchFamily="34" charset="0"/>
              </a:rPr>
              <a:t> problem of </a:t>
            </a:r>
            <a:r>
              <a:rPr lang="en-US" sz="1400" dirty="0" err="1">
                <a:latin typeface="Consolas" panose="020B0609020204030204" pitchFamily="49" charset="0"/>
                <a:cs typeface="Calibri" panose="020F0502020204030204" pitchFamily="34" charset="0"/>
              </a:rPr>
              <a:t>Graticule</a:t>
            </a:r>
            <a:r>
              <a:rPr lang="en-US" sz="1400" dirty="0">
                <a:latin typeface="Consolas" panose="020B0609020204030204" pitchFamily="49" charset="0"/>
                <a:cs typeface="Calibri" panose="020F0502020204030204" pitchFamily="34" charset="0"/>
              </a:rPr>
              <a:t> Optimization. It proposes the </a:t>
            </a:r>
            <a:r>
              <a:rPr lang="en-US" sz="1400" dirty="0">
                <a:solidFill>
                  <a:schemeClr val="accent1"/>
                </a:solidFill>
                <a:latin typeface="Consolas" panose="020B0609020204030204" pitchFamily="49" charset="0"/>
                <a:cs typeface="Calibri" panose="020F0502020204030204" pitchFamily="34" charset="0"/>
              </a:rPr>
              <a:t>obvious</a:t>
            </a:r>
            <a:r>
              <a:rPr lang="en-US" sz="1400" dirty="0">
                <a:latin typeface="Consolas" panose="020B0609020204030204" pitchFamily="49" charset="0"/>
                <a:cs typeface="Calibri" panose="020F0502020204030204" pitchFamily="34" charset="0"/>
              </a:rPr>
              <a:t> approach of </a:t>
            </a:r>
            <a:r>
              <a:rPr lang="en-US" sz="1400" dirty="0">
                <a:solidFill>
                  <a:schemeClr val="accent1"/>
                </a:solidFill>
                <a:latin typeface="Consolas" panose="020B0609020204030204" pitchFamily="49" charset="0"/>
                <a:cs typeface="Calibri" panose="020F0502020204030204" pitchFamily="34" charset="0"/>
              </a:rPr>
              <a:t>simply</a:t>
            </a:r>
            <a:r>
              <a:rPr lang="en-US" sz="1400" dirty="0">
                <a:latin typeface="Consolas" panose="020B0609020204030204" pitchFamily="49" charset="0"/>
                <a:cs typeface="Calibri" panose="020F0502020204030204" pitchFamily="34" charset="0"/>
              </a:rPr>
              <a:t> storing a set of reference points and calculating offsets. </a:t>
            </a:r>
            <a:r>
              <a:rPr lang="en-US" sz="1400" dirty="0">
                <a:solidFill>
                  <a:schemeClr val="accent1"/>
                </a:solidFill>
                <a:latin typeface="Consolas" panose="020B0609020204030204" pitchFamily="49" charset="0"/>
                <a:cs typeface="Calibri" panose="020F0502020204030204" pitchFamily="34" charset="0"/>
              </a:rPr>
              <a:t>Such approaches are well known in this area.</a:t>
            </a:r>
            <a:r>
              <a:rPr lang="en-US" sz="1400" dirty="0">
                <a:latin typeface="Consolas" panose="020B0609020204030204" pitchFamily="49" charset="0"/>
                <a:cs typeface="Calibri" panose="020F0502020204030204" pitchFamily="34" charset="0"/>
              </a:rPr>
              <a:t> It goes on to propose some </a:t>
            </a:r>
            <a:r>
              <a:rPr lang="en-US" sz="1400" dirty="0">
                <a:solidFill>
                  <a:schemeClr val="accent1"/>
                </a:solidFill>
                <a:latin typeface="Consolas" panose="020B0609020204030204" pitchFamily="49" charset="0"/>
                <a:cs typeface="Calibri" panose="020F0502020204030204" pitchFamily="34" charset="0"/>
              </a:rPr>
              <a:t>simple</a:t>
            </a:r>
            <a:r>
              <a:rPr lang="en-US" sz="1400" dirty="0">
                <a:latin typeface="Consolas" panose="020B0609020204030204" pitchFamily="49" charset="0"/>
                <a:cs typeface="Calibri" panose="020F0502020204030204" pitchFamily="34" charset="0"/>
              </a:rPr>
              <a:t> variations based on </a:t>
            </a:r>
            <a:r>
              <a:rPr lang="en-US" sz="1400" dirty="0" err="1">
                <a:latin typeface="Consolas" panose="020B0609020204030204" pitchFamily="49" charset="0"/>
                <a:cs typeface="Calibri" panose="020F0502020204030204" pitchFamily="34" charset="0"/>
              </a:rPr>
              <a:t>precalculating</a:t>
            </a:r>
            <a:r>
              <a:rPr lang="en-US" sz="1400" dirty="0">
                <a:latin typeface="Consolas" panose="020B0609020204030204" pitchFamily="49" charset="0"/>
                <a:cs typeface="Calibri" panose="020F0502020204030204" pitchFamily="34" charset="0"/>
              </a:rPr>
              <a:t> distances. This is an approach that I would expect any </a:t>
            </a:r>
            <a:r>
              <a:rPr lang="en-US" sz="1400" dirty="0">
                <a:solidFill>
                  <a:schemeClr val="accent1"/>
                </a:solidFill>
                <a:latin typeface="Consolas" panose="020B0609020204030204" pitchFamily="49" charset="0"/>
                <a:cs typeface="Calibri" panose="020F0502020204030204" pitchFamily="34" charset="0"/>
              </a:rPr>
              <a:t>straightforward</a:t>
            </a:r>
            <a:r>
              <a:rPr lang="en-US" sz="1400" dirty="0">
                <a:latin typeface="Consolas" panose="020B0609020204030204" pitchFamily="49" charset="0"/>
                <a:cs typeface="Calibri" panose="020F0502020204030204" pitchFamily="34" charset="0"/>
              </a:rPr>
              <a:t> implementation to adopt. Some </a:t>
            </a:r>
            <a:r>
              <a:rPr lang="en-US" sz="1400" dirty="0">
                <a:solidFill>
                  <a:schemeClr val="accent1"/>
                </a:solidFill>
                <a:latin typeface="Consolas" panose="020B0609020204030204" pitchFamily="49" charset="0"/>
                <a:cs typeface="Calibri" panose="020F0502020204030204" pitchFamily="34" charset="0"/>
              </a:rPr>
              <a:t>proof-of-concept experiments</a:t>
            </a:r>
            <a:r>
              <a:rPr lang="en-US" sz="1400" dirty="0">
                <a:latin typeface="Consolas" panose="020B0609020204030204" pitchFamily="49" charset="0"/>
                <a:cs typeface="Calibri" panose="020F0502020204030204" pitchFamily="34" charset="0"/>
              </a:rPr>
              <a:t> show that on a </a:t>
            </a:r>
            <a:r>
              <a:rPr lang="en-US" sz="1400" dirty="0">
                <a:solidFill>
                  <a:schemeClr val="accent1"/>
                </a:solidFill>
                <a:latin typeface="Consolas" panose="020B0609020204030204" pitchFamily="49" charset="0"/>
                <a:cs typeface="Calibri" panose="020F0502020204030204" pitchFamily="34" charset="0"/>
              </a:rPr>
              <a:t>few</a:t>
            </a:r>
            <a:r>
              <a:rPr lang="en-US" sz="1400" dirty="0">
                <a:latin typeface="Consolas" panose="020B0609020204030204" pitchFamily="49" charset="0"/>
                <a:cs typeface="Calibri" panose="020F0502020204030204" pitchFamily="34" charset="0"/>
              </a:rPr>
              <a:t> data sets, the results are </a:t>
            </a:r>
            <a:r>
              <a:rPr lang="en-US" sz="1400" dirty="0">
                <a:solidFill>
                  <a:schemeClr val="accent1"/>
                </a:solidFill>
                <a:latin typeface="Consolas" panose="020B0609020204030204" pitchFamily="49" charset="0"/>
                <a:cs typeface="Calibri" panose="020F0502020204030204" pitchFamily="34" charset="0"/>
              </a:rPr>
              <a:t>slightly</a:t>
            </a:r>
            <a:r>
              <a:rPr lang="en-US" sz="1400" dirty="0">
                <a:latin typeface="Consolas" panose="020B0609020204030204" pitchFamily="49" charset="0"/>
                <a:cs typeface="Calibri" panose="020F0502020204030204" pitchFamily="34" charset="0"/>
              </a:rPr>
              <a:t> better than the </a:t>
            </a:r>
            <a:r>
              <a:rPr lang="en-US" sz="1400" dirty="0">
                <a:solidFill>
                  <a:schemeClr val="accent1"/>
                </a:solidFill>
                <a:latin typeface="Consolas" panose="020B0609020204030204" pitchFamily="49" charset="0"/>
                <a:cs typeface="Calibri" panose="020F0502020204030204" pitchFamily="34" charset="0"/>
              </a:rPr>
              <a:t>most naïve</a:t>
            </a:r>
            <a:r>
              <a:rPr lang="en-US" sz="1400" dirty="0">
                <a:latin typeface="Consolas" panose="020B0609020204030204" pitchFamily="49" charset="0"/>
                <a:cs typeface="Calibri" panose="020F0502020204030204" pitchFamily="34" charset="0"/>
              </a:rPr>
              <a:t> prior methods.</a:t>
            </a:r>
          </a:p>
        </p:txBody>
      </p:sp>
    </p:spTree>
    <p:extLst>
      <p:ext uri="{BB962C8B-B14F-4D97-AF65-F5344CB8AC3E}">
        <p14:creationId xmlns:p14="http://schemas.microsoft.com/office/powerpoint/2010/main" val="33548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Excursus: An Automatic CS Paper Generator</a:t>
            </a:r>
          </a:p>
        </p:txBody>
      </p:sp>
      <p:sp>
        <p:nvSpPr>
          <p:cNvPr id="3" name="Content Placeholder 2"/>
          <p:cNvSpPr>
            <a:spLocks noGrp="1"/>
          </p:cNvSpPr>
          <p:nvPr>
            <p:ph idx="1"/>
          </p:nvPr>
        </p:nvSpPr>
        <p:spPr/>
        <p:txBody>
          <a:bodyPr/>
          <a:lstStyle/>
          <a:p>
            <a:r>
              <a:rPr lang="en-US" dirty="0" err="1"/>
              <a:t>SCIgen</a:t>
            </a:r>
            <a:r>
              <a:rPr lang="en-US" dirty="0"/>
              <a:t>: </a:t>
            </a:r>
            <a:r>
              <a:rPr lang="en-US" dirty="0">
                <a:hlinkClick r:id="rId2"/>
              </a:rPr>
              <a:t>https://pdos.csail.mit.edu/archive/scigen</a:t>
            </a:r>
            <a:r>
              <a:rPr lang="en-US" dirty="0"/>
              <a:t>  </a:t>
            </a:r>
          </a:p>
          <a:p>
            <a:pPr lvl="1"/>
            <a:r>
              <a:rPr lang="en-US" dirty="0"/>
              <a:t>Generates random CS research papers, </a:t>
            </a:r>
            <a:r>
              <a:rPr lang="en-US" dirty="0" err="1"/>
              <a:t>incl</a:t>
            </a:r>
            <a:r>
              <a:rPr lang="en-US" dirty="0"/>
              <a:t> graphs and figures</a:t>
            </a:r>
          </a:p>
          <a:p>
            <a:pPr lvl="1"/>
            <a:r>
              <a:rPr lang="en-US" dirty="0"/>
              <a:t>Uses hand-written context-free grammar</a:t>
            </a:r>
          </a:p>
          <a:p>
            <a:pPr lvl="1"/>
            <a:r>
              <a:rPr lang="en-US" dirty="0"/>
              <a:t>Test for low-submission standards of conferences </a:t>
            </a:r>
          </a:p>
          <a:p>
            <a:pPr lvl="1"/>
            <a:endParaRPr lang="en-US" dirty="0"/>
          </a:p>
          <a:p>
            <a:r>
              <a:rPr lang="en-US" dirty="0"/>
              <a:t>Two Examples</a:t>
            </a:r>
          </a:p>
          <a:p>
            <a:pPr marL="457200" lvl="1" indent="0">
              <a:buNone/>
            </a:pPr>
            <a:r>
              <a:rPr lang="en-US" sz="1600" dirty="0"/>
              <a:t>[Jeremy </a:t>
            </a:r>
            <a:r>
              <a:rPr lang="en-US" sz="1600" dirty="0" err="1"/>
              <a:t>Stribling</a:t>
            </a:r>
            <a:r>
              <a:rPr lang="en-US" sz="1600" dirty="0"/>
              <a:t>, Daniel Aguayo and Maxwell </a:t>
            </a:r>
            <a:r>
              <a:rPr lang="en-US" sz="1600" dirty="0" err="1"/>
              <a:t>Krohn</a:t>
            </a:r>
            <a:r>
              <a:rPr lang="en-US" sz="1600" dirty="0"/>
              <a:t>: Rooter: A </a:t>
            </a:r>
            <a:br>
              <a:rPr lang="en-US" sz="1600" dirty="0"/>
            </a:br>
            <a:r>
              <a:rPr lang="en-US" sz="1600" dirty="0"/>
              <a:t>Methodology for the Typical Unification of Access Points and Redundancy]</a:t>
            </a:r>
            <a:br>
              <a:rPr lang="en-US" sz="1600" dirty="0"/>
            </a:br>
            <a:r>
              <a:rPr lang="en-US" dirty="0">
                <a:sym typeface="Wingdings" panose="05000000000000000000" pitchFamily="2" charset="2"/>
              </a:rPr>
              <a:t> </a:t>
            </a:r>
            <a:r>
              <a:rPr lang="en-US" b="1" dirty="0">
                <a:solidFill>
                  <a:srgbClr val="7889FB"/>
                </a:solidFill>
              </a:rPr>
              <a:t>accepted</a:t>
            </a:r>
            <a:r>
              <a:rPr lang="en-US" dirty="0"/>
              <a:t> as “non-reviewed” </a:t>
            </a:r>
            <a:r>
              <a:rPr lang="en-US" b="1" dirty="0"/>
              <a:t>WMSCI 2005</a:t>
            </a:r>
          </a:p>
          <a:p>
            <a:pPr marL="457200" lvl="1" indent="0">
              <a:buNone/>
            </a:pPr>
            <a:br>
              <a:rPr lang="en-US" dirty="0"/>
            </a:br>
            <a:r>
              <a:rPr lang="en-US" sz="1600" dirty="0"/>
              <a:t>[</a:t>
            </a:r>
            <a:r>
              <a:rPr lang="en-US" sz="1600" dirty="0" err="1"/>
              <a:t>Thomer</a:t>
            </a:r>
            <a:r>
              <a:rPr lang="en-US" sz="1600" dirty="0"/>
              <a:t> M. Gil: The Influence of Probabilistic Methodologies on Networking] </a:t>
            </a:r>
            <a:br>
              <a:rPr lang="en-US" sz="1600" dirty="0"/>
            </a:br>
            <a:r>
              <a:rPr lang="en-US" dirty="0">
                <a:sym typeface="Wingdings" panose="05000000000000000000" pitchFamily="2" charset="2"/>
              </a:rPr>
              <a:t> </a:t>
            </a:r>
            <a:r>
              <a:rPr lang="en-US" b="1" dirty="0">
                <a:solidFill>
                  <a:schemeClr val="accent1"/>
                </a:solidFill>
              </a:rPr>
              <a:t>rejected</a:t>
            </a:r>
          </a:p>
          <a:p>
            <a:pPr marL="457200" lvl="1" indent="0">
              <a:buNone/>
            </a:pPr>
            <a:endParaRPr lang="en-US" b="1" dirty="0">
              <a:solidFill>
                <a:schemeClr val="accent1"/>
              </a:solidFill>
            </a:endParaRPr>
          </a:p>
          <a:p>
            <a:pPr marL="0" indent="0">
              <a:buNone/>
            </a:pPr>
            <a:r>
              <a:rPr lang="en-US" dirty="0">
                <a:solidFill>
                  <a:schemeClr val="accent1"/>
                </a:solidFill>
                <a:sym typeface="Wingdings" panose="05000000000000000000" pitchFamily="2" charset="2"/>
              </a:rPr>
              <a:t> </a:t>
            </a:r>
            <a:r>
              <a:rPr lang="en-US" dirty="0">
                <a:solidFill>
                  <a:schemeClr val="tx1"/>
                </a:solidFill>
              </a:rPr>
              <a:t>Meaningless mix of sentences and technical terms</a:t>
            </a:r>
            <a:br>
              <a:rPr lang="en-US" dirty="0">
                <a:solidFill>
                  <a:schemeClr val="tx1"/>
                </a:solidFill>
              </a:rPr>
            </a:br>
            <a:r>
              <a:rPr lang="en-US" dirty="0">
                <a:solidFill>
                  <a:schemeClr val="tx1"/>
                </a:solidFill>
              </a:rPr>
              <a:t>      </a:t>
            </a:r>
            <a:r>
              <a:rPr lang="en-US" b="0" dirty="0">
                <a:solidFill>
                  <a:schemeClr val="tx1"/>
                </a:solidFill>
              </a:rPr>
              <a:t>(today: GPT-3, what’s the take-away for your own papers?)</a:t>
            </a:r>
          </a:p>
        </p:txBody>
      </p:sp>
      <p:sp>
        <p:nvSpPr>
          <p:cNvPr id="4" name="Text Placeholder 3"/>
          <p:cNvSpPr>
            <a:spLocks noGrp="1"/>
          </p:cNvSpPr>
          <p:nvPr>
            <p:ph type="body" sz="quarter" idx="14"/>
          </p:nvPr>
        </p:nvSpPr>
        <p:spPr/>
        <p:txBody>
          <a:bodyPr>
            <a:normAutofit lnSpcReduction="10000"/>
          </a:bodyPr>
          <a:lstStyle/>
          <a:p>
            <a:r>
              <a:rPr lang="en-US" dirty="0"/>
              <a:t>Scientific Reading</a:t>
            </a:r>
          </a:p>
          <a:p>
            <a:endParaRPr lang="en-US" dirty="0"/>
          </a:p>
        </p:txBody>
      </p:sp>
      <p:pic>
        <p:nvPicPr>
          <p:cNvPr id="5" name="Picture 4"/>
          <p:cNvPicPr>
            <a:picLocks noChangeAspect="1"/>
          </p:cNvPicPr>
          <p:nvPr/>
        </p:nvPicPr>
        <p:blipFill>
          <a:blip r:embed="rId3"/>
          <a:stretch>
            <a:fillRect/>
          </a:stretch>
        </p:blipFill>
        <p:spPr>
          <a:xfrm>
            <a:off x="8030967" y="3442310"/>
            <a:ext cx="497489" cy="640080"/>
          </a:xfrm>
          <a:prstGeom prst="rect">
            <a:avLst/>
          </a:prstGeom>
          <a:ln w="25400">
            <a:solidFill>
              <a:srgbClr val="7889FB"/>
            </a:solidFill>
          </a:ln>
        </p:spPr>
      </p:pic>
      <p:pic>
        <p:nvPicPr>
          <p:cNvPr id="7" name="Picture 6"/>
          <p:cNvPicPr>
            <a:picLocks noChangeAspect="1"/>
          </p:cNvPicPr>
          <p:nvPr/>
        </p:nvPicPr>
        <p:blipFill>
          <a:blip r:embed="rId4"/>
          <a:stretch>
            <a:fillRect/>
          </a:stretch>
        </p:blipFill>
        <p:spPr>
          <a:xfrm>
            <a:off x="8030966" y="4395349"/>
            <a:ext cx="497489" cy="640080"/>
          </a:xfrm>
          <a:prstGeom prst="rect">
            <a:avLst/>
          </a:prstGeom>
          <a:ln w="25400">
            <a:solidFill>
              <a:srgbClr val="7889FB"/>
            </a:solidFill>
          </a:ln>
        </p:spPr>
      </p:pic>
    </p:spTree>
    <p:extLst>
      <p:ext uri="{BB962C8B-B14F-4D97-AF65-F5344CB8AC3E}">
        <p14:creationId xmlns:p14="http://schemas.microsoft.com/office/powerpoint/2010/main" val="21170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Scientific Writing</a:t>
            </a:r>
          </a:p>
        </p:txBody>
      </p:sp>
      <p:sp>
        <p:nvSpPr>
          <p:cNvPr id="6" name="Content Placeholder 5"/>
          <p:cNvSpPr>
            <a:spLocks noGrp="1"/>
          </p:cNvSpPr>
          <p:nvPr>
            <p:ph idx="1"/>
          </p:nvPr>
        </p:nvSpPr>
        <p:spPr/>
        <p:txBody>
          <a:bodyPr/>
          <a:lstStyle/>
          <a:p>
            <a:r>
              <a:rPr lang="en-US" dirty="0"/>
              <a:t>In Computer Science (Data Management)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936" y="4739644"/>
            <a:ext cx="641953" cy="849144"/>
          </a:xfrm>
          <a:prstGeom prst="rect">
            <a:avLst/>
          </a:prstGeom>
        </p:spPr>
      </p:pic>
      <p:sp>
        <p:nvSpPr>
          <p:cNvPr id="3" name="TextBox 2"/>
          <p:cNvSpPr txBox="1"/>
          <p:nvPr/>
        </p:nvSpPr>
        <p:spPr>
          <a:xfrm>
            <a:off x="3122577" y="4871829"/>
            <a:ext cx="4046707" cy="584775"/>
          </a:xfrm>
          <a:prstGeom prst="rect">
            <a:avLst/>
          </a:prstGeom>
          <a:noFill/>
        </p:spPr>
        <p:txBody>
          <a:bodyPr wrap="square" lIns="0" rIns="0" rtlCol="0">
            <a:spAutoFit/>
          </a:bodyPr>
          <a:lstStyle/>
          <a:p>
            <a:r>
              <a:rPr lang="en-US" sz="1600" dirty="0">
                <a:latin typeface="Calibri" panose="020F0502020204030204" pitchFamily="34" charset="0"/>
                <a:cs typeface="Calibri" panose="020F0502020204030204" pitchFamily="34" charset="0"/>
              </a:rPr>
              <a:t>[Justin </a:t>
            </a:r>
            <a:r>
              <a:rPr lang="en-US" sz="1600" dirty="0" err="1">
                <a:latin typeface="Calibri" panose="020F0502020204030204" pitchFamily="34" charset="0"/>
                <a:cs typeface="Calibri" panose="020F0502020204030204" pitchFamily="34" charset="0"/>
              </a:rPr>
              <a:t>Zobel</a:t>
            </a:r>
            <a:r>
              <a:rPr lang="en-US" sz="1600" dirty="0">
                <a:latin typeface="Calibri" panose="020F0502020204030204" pitchFamily="34" charset="0"/>
                <a:cs typeface="Calibri" panose="020F0502020204030204" pitchFamily="34" charset="0"/>
              </a:rPr>
              <a:t>: Writing for Computer Science,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2nd ed. Springer 2004, ISBN 978-1-85233-802-2]</a:t>
            </a:r>
          </a:p>
        </p:txBody>
      </p:sp>
    </p:spTree>
    <p:extLst>
      <p:ext uri="{BB962C8B-B14F-4D97-AF65-F5344CB8AC3E}">
        <p14:creationId xmlns:p14="http://schemas.microsoft.com/office/powerpoint/2010/main" val="266178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8170057" y="5714100"/>
            <a:ext cx="873417" cy="1080000"/>
          </a:xfrm>
          <a:prstGeom prst="rect">
            <a:avLst/>
          </a:prstGeom>
        </p:spPr>
      </p:pic>
      <p:pic>
        <p:nvPicPr>
          <p:cNvPr id="9" name="Picture 8"/>
          <p:cNvPicPr>
            <a:picLocks noChangeAspect="1"/>
          </p:cNvPicPr>
          <p:nvPr/>
        </p:nvPicPr>
        <p:blipFill>
          <a:blip r:embed="rId3"/>
          <a:stretch>
            <a:fillRect/>
          </a:stretch>
        </p:blipFill>
        <p:spPr>
          <a:xfrm>
            <a:off x="6275866" y="5656293"/>
            <a:ext cx="905411" cy="1080000"/>
          </a:xfrm>
          <a:prstGeom prst="rect">
            <a:avLst/>
          </a:prstGeom>
        </p:spPr>
      </p:pic>
      <p:sp>
        <p:nvSpPr>
          <p:cNvPr id="2" name="Title 1"/>
          <p:cNvSpPr>
            <a:spLocks noGrp="1"/>
          </p:cNvSpPr>
          <p:nvPr>
            <p:ph type="title"/>
          </p:nvPr>
        </p:nvSpPr>
        <p:spPr/>
        <p:txBody>
          <a:bodyPr/>
          <a:lstStyle/>
          <a:p>
            <a:r>
              <a:rPr lang="en-US" dirty="0"/>
              <a:t>Recap: Writing the Paper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#1 Know your Audience</a:t>
                </a:r>
              </a:p>
              <a:p>
                <a:pPr lvl="1"/>
                <a:endParaRPr lang="en-US" sz="1000" dirty="0"/>
              </a:p>
              <a:p>
                <a:r>
                  <a:rPr lang="en-US" dirty="0"/>
                  <a:t>#2 Get your Workflow in Order / Incremental Paper Drafts</a:t>
                </a:r>
              </a:p>
              <a:p>
                <a:pPr lvl="1"/>
                <a:endParaRPr lang="en-US" sz="1000" dirty="0"/>
              </a:p>
              <a:p>
                <a:r>
                  <a:rPr lang="en-US" dirty="0"/>
                  <a:t>#3 Mindset: Quality over Quantity</a:t>
                </a:r>
              </a:p>
              <a:p>
                <a:pPr lvl="1"/>
                <a:r>
                  <a:rPr lang="en-US" dirty="0"/>
                  <a:t>Aim for top-tier conferences/journals (act as filter)</a:t>
                </a:r>
              </a:p>
              <a:p>
                <a:pPr lvl="1"/>
                <a:r>
                  <a:rPr lang="en-US" dirty="0"/>
                  <a:t>Make the paper useful for others (ideas, evidence, code)</a:t>
                </a:r>
              </a:p>
              <a:p>
                <a:pPr lvl="1"/>
                <a:endParaRPr lang="en-US" sz="1000" dirty="0"/>
              </a:p>
              <a:p>
                <a:r>
                  <a:rPr lang="en-US" dirty="0"/>
                  <a:t>#4 Easily Readable: Quality </a:t>
                </a:r>
                <a14:m>
                  <m:oMath xmlns:m="http://schemas.openxmlformats.org/officeDocument/2006/math">
                    <m:r>
                      <a:rPr lang="en-AT" b="1" i="1" smtClean="0">
                        <a:latin typeface="Cambria Math" panose="02040503050406030204" pitchFamily="18" charset="0"/>
                        <a:ea typeface="Cambria Math" panose="02040503050406030204" pitchFamily="18" charset="0"/>
                      </a:rPr>
                      <m:t>∝</m:t>
                    </m:r>
                  </m:oMath>
                </a14:m>
                <a:r>
                  <a:rPr lang="en-US" dirty="0"/>
                  <a:t> Time</a:t>
                </a:r>
              </a:p>
              <a:p>
                <a:pPr lvl="1"/>
                <a:r>
                  <a:rPr lang="en-US" b="1" dirty="0">
                    <a:solidFill>
                      <a:srgbClr val="7889FB"/>
                    </a:solidFill>
                  </a:rPr>
                  <a:t>Make it easy to skim the paper</a:t>
                </a:r>
                <a:r>
                  <a:rPr lang="en-US" dirty="0"/>
                  <a:t> </a:t>
                </a:r>
                <a:br>
                  <a:rPr lang="en-US" dirty="0"/>
                </a:br>
                <a:r>
                  <a:rPr lang="en-AT" dirty="0">
                    <a:sym typeface="Wingdings" panose="05000000000000000000" pitchFamily="2" charset="2"/>
                  </a:rPr>
                  <a:t></a:t>
                </a:r>
                <a:r>
                  <a:rPr lang="en-US" dirty="0">
                    <a:sym typeface="Wingdings" panose="05000000000000000000" pitchFamily="2" charset="2"/>
                  </a:rPr>
                  <a:t> paragraph labels, self-explanatory figures (close to text), and structure</a:t>
                </a:r>
              </a:p>
              <a:p>
                <a:pPr lvl="1"/>
                <a:r>
                  <a:rPr lang="en-US" dirty="0">
                    <a:sym typeface="Wingdings" panose="05000000000000000000" pitchFamily="2" charset="2"/>
                  </a:rPr>
                  <a:t>Avoid unnecessary formalism </a:t>
                </a:r>
                <a:r>
                  <a:rPr lang="en-AT" dirty="0">
                    <a:sym typeface="Wingdings" panose="05000000000000000000" pitchFamily="2" charset="2"/>
                  </a:rPr>
                  <a:t></a:t>
                </a:r>
                <a:r>
                  <a:rPr lang="en-US" dirty="0">
                    <a:sym typeface="Wingdings" panose="05000000000000000000" pitchFamily="2" charset="2"/>
                  </a:rPr>
                  <a:t> as simple as possible</a:t>
                </a:r>
              </a:p>
              <a:p>
                <a:pPr lvl="1"/>
                <a:r>
                  <a:rPr lang="en-US" dirty="0">
                    <a:sym typeface="Wingdings" panose="05000000000000000000" pitchFamily="2" charset="2"/>
                  </a:rPr>
                  <a:t>Shortening the text in favor of structure improves readability</a:t>
                </a:r>
                <a:endParaRPr lang="en-US" dirty="0"/>
              </a:p>
              <a:p>
                <a:pPr lvl="1"/>
                <a:r>
                  <a:rPr lang="en-US" dirty="0"/>
                  <a:t>Ex. Compressed Linear Algebra</a:t>
                </a:r>
              </a:p>
              <a:p>
                <a:pPr lvl="2"/>
                <a:r>
                  <a:rPr lang="en-US" dirty="0"/>
                  <a:t>Initial SIGMOD submission: </a:t>
                </a:r>
                <a:r>
                  <a:rPr lang="en-US" b="1" dirty="0">
                    <a:solidFill>
                      <a:schemeClr val="accent1"/>
                    </a:solidFill>
                  </a:rPr>
                  <a:t>12+3 pages</a:t>
                </a:r>
              </a:p>
              <a:p>
                <a:pPr lvl="2"/>
                <a:r>
                  <a:rPr lang="en-US" dirty="0"/>
                  <a:t>Final PVLDB submission: </a:t>
                </a:r>
                <a:r>
                  <a:rPr lang="en-US" b="1" dirty="0">
                    <a:solidFill>
                      <a:schemeClr val="accent1"/>
                    </a:solidFill>
                  </a:rPr>
                  <a:t>12 pages</a:t>
                </a:r>
                <a:br>
                  <a:rPr lang="en-US" dirty="0"/>
                </a:br>
                <a:r>
                  <a:rPr lang="en-US" dirty="0"/>
                  <a:t>(+ more figures, experiments, </a:t>
                </a:r>
                <a:r>
                  <a:rPr lang="en-US" dirty="0" err="1"/>
                  <a:t>etc</a:t>
                </a:r>
                <a:r>
                  <a:rPr lang="en-US" dirty="0"/>
                  <a:t>)</a:t>
                </a:r>
              </a:p>
              <a:p>
                <a:pPr lvl="1"/>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69" t="-617" b="-7645"/>
                </a:stretch>
              </a:blipFill>
            </p:spPr>
            <p:txBody>
              <a:bodyPr/>
              <a:lstStyle/>
              <a:p>
                <a:r>
                  <a:rPr lang="en-US">
                    <a:noFill/>
                  </a:rPr>
                  <a:t> </a:t>
                </a:r>
              </a:p>
            </p:txBody>
          </p:sp>
        </mc:Fallback>
      </mc:AlternateContent>
      <p:sp>
        <p:nvSpPr>
          <p:cNvPr id="5" name="Text Placeholder 3"/>
          <p:cNvSpPr>
            <a:spLocks noGrp="1"/>
          </p:cNvSpPr>
          <p:nvPr>
            <p:ph type="body" sz="quarter" idx="14"/>
          </p:nvPr>
        </p:nvSpPr>
        <p:spPr/>
        <p:txBody>
          <a:bodyPr>
            <a:normAutofit lnSpcReduction="10000"/>
          </a:bodyPr>
          <a:lstStyle/>
          <a:p>
            <a:r>
              <a:rPr lang="en-US" dirty="0"/>
              <a:t>Scientific Writing</a:t>
            </a:r>
          </a:p>
        </p:txBody>
      </p:sp>
      <p:pic>
        <p:nvPicPr>
          <p:cNvPr id="8" name="Picture 7"/>
          <p:cNvPicPr>
            <a:picLocks noChangeAspect="1"/>
          </p:cNvPicPr>
          <p:nvPr/>
        </p:nvPicPr>
        <p:blipFill>
          <a:blip r:embed="rId5"/>
          <a:stretch>
            <a:fillRect/>
          </a:stretch>
        </p:blipFill>
        <p:spPr>
          <a:xfrm>
            <a:off x="5702148" y="5337086"/>
            <a:ext cx="855070" cy="1080000"/>
          </a:xfrm>
          <a:prstGeom prst="rect">
            <a:avLst/>
          </a:prstGeom>
        </p:spPr>
      </p:pic>
      <p:pic>
        <p:nvPicPr>
          <p:cNvPr id="10" name="Picture 9"/>
          <p:cNvPicPr>
            <a:picLocks noChangeAspect="1"/>
          </p:cNvPicPr>
          <p:nvPr/>
        </p:nvPicPr>
        <p:blipFill>
          <a:blip r:embed="rId6"/>
          <a:stretch>
            <a:fillRect/>
          </a:stretch>
        </p:blipFill>
        <p:spPr>
          <a:xfrm>
            <a:off x="7521084" y="5390982"/>
            <a:ext cx="904469" cy="1080000"/>
          </a:xfrm>
          <a:prstGeom prst="rect">
            <a:avLst/>
          </a:prstGeom>
        </p:spPr>
      </p:pic>
      <p:sp>
        <p:nvSpPr>
          <p:cNvPr id="12" name="Right Arrow 11"/>
          <p:cNvSpPr/>
          <p:nvPr/>
        </p:nvSpPr>
        <p:spPr>
          <a:xfrm>
            <a:off x="7181277" y="5776715"/>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7"/>
          <a:srcRect r="29940"/>
          <a:stretch/>
        </p:blipFill>
        <p:spPr>
          <a:xfrm>
            <a:off x="7247624" y="2426017"/>
            <a:ext cx="1670330" cy="1346060"/>
          </a:xfrm>
          <a:prstGeom prst="rect">
            <a:avLst/>
          </a:prstGeom>
        </p:spPr>
      </p:pic>
    </p:spTree>
    <p:extLst>
      <p:ext uri="{BB962C8B-B14F-4D97-AF65-F5344CB8AC3E}">
        <p14:creationId xmlns:p14="http://schemas.microsoft.com/office/powerpoint/2010/main" val="377381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Structure</a:t>
            </a:r>
          </a:p>
        </p:txBody>
      </p:sp>
      <p:sp>
        <p:nvSpPr>
          <p:cNvPr id="3" name="Content Placeholder 2"/>
          <p:cNvSpPr>
            <a:spLocks noGrp="1"/>
          </p:cNvSpPr>
          <p:nvPr>
            <p:ph idx="1"/>
          </p:nvPr>
        </p:nvSpPr>
        <p:spPr/>
        <p:txBody>
          <a:bodyPr/>
          <a:lstStyle/>
          <a:p>
            <a:r>
              <a:rPr lang="en-US" dirty="0"/>
              <a:t>Sections and Subsections</a:t>
            </a:r>
          </a:p>
          <a:p>
            <a:pPr lvl="1"/>
            <a:r>
              <a:rPr lang="en-US" dirty="0"/>
              <a:t>Abstract          			(see 01 Structure of Scientific Papers)</a:t>
            </a:r>
          </a:p>
          <a:p>
            <a:pPr lvl="1"/>
            <a:r>
              <a:rPr lang="en-US" dirty="0"/>
              <a:t>Introduction 			 </a:t>
            </a:r>
            <a:r>
              <a:rPr lang="en-US" dirty="0">
                <a:sym typeface="Wingdings" panose="05000000000000000000" pitchFamily="2" charset="2"/>
              </a:rPr>
              <a:t> context, problem, contributions</a:t>
            </a:r>
            <a:endParaRPr lang="en-US" dirty="0"/>
          </a:p>
          <a:p>
            <a:pPr lvl="1"/>
            <a:r>
              <a:rPr lang="en-US" dirty="0"/>
              <a:t>Background / Preliminaries </a:t>
            </a:r>
            <a:r>
              <a:rPr lang="en-US" dirty="0">
                <a:sym typeface="Wingdings" panose="05000000000000000000" pitchFamily="2" charset="2"/>
              </a:rPr>
              <a:t> necessary background for understanding</a:t>
            </a:r>
            <a:endParaRPr lang="en-US" dirty="0"/>
          </a:p>
          <a:p>
            <a:pPr lvl="1"/>
            <a:r>
              <a:rPr lang="en-US" dirty="0"/>
              <a:t>Main Part 				 </a:t>
            </a:r>
            <a:r>
              <a:rPr lang="en-US" dirty="0">
                <a:sym typeface="Wingdings" panose="05000000000000000000" pitchFamily="2" charset="2"/>
              </a:rPr>
              <a:t> your technical core contributions </a:t>
            </a:r>
            <a:endParaRPr lang="en-US" dirty="0"/>
          </a:p>
          <a:p>
            <a:pPr lvl="1"/>
            <a:r>
              <a:rPr lang="en-US" dirty="0"/>
              <a:t>Main Part 2</a:t>
            </a:r>
          </a:p>
          <a:p>
            <a:pPr lvl="1"/>
            <a:r>
              <a:rPr lang="en-US" dirty="0"/>
              <a:t>Experiments			 </a:t>
            </a:r>
            <a:r>
              <a:rPr lang="en-US" dirty="0">
                <a:sym typeface="Wingdings" panose="05000000000000000000" pitchFamily="2" charset="2"/>
              </a:rPr>
              <a:t> setting, micro benchmarks end-to-end</a:t>
            </a:r>
            <a:endParaRPr lang="en-US" dirty="0"/>
          </a:p>
          <a:p>
            <a:pPr lvl="1"/>
            <a:r>
              <a:rPr lang="en-US" dirty="0"/>
              <a:t>Related Work			 </a:t>
            </a:r>
            <a:r>
              <a:rPr lang="en-US" dirty="0">
                <a:sym typeface="Wingdings" panose="05000000000000000000" pitchFamily="2" charset="2"/>
              </a:rPr>
              <a:t> areas of related work, differences</a:t>
            </a:r>
            <a:endParaRPr lang="en-US" dirty="0"/>
          </a:p>
          <a:p>
            <a:pPr lvl="1"/>
            <a:r>
              <a:rPr lang="en-US" dirty="0"/>
              <a:t>Conclusions				 </a:t>
            </a:r>
            <a:r>
              <a:rPr lang="en-US" dirty="0">
                <a:sym typeface="Wingdings" panose="05000000000000000000" pitchFamily="2" charset="2"/>
              </a:rPr>
              <a:t> summary, conclusions, and future work</a:t>
            </a:r>
            <a:endParaRPr lang="en-US" dirty="0"/>
          </a:p>
          <a:p>
            <a:pPr lvl="1"/>
            <a:r>
              <a:rPr lang="en-US" dirty="0"/>
              <a:t>References</a:t>
            </a:r>
          </a:p>
          <a:p>
            <a:pPr lvl="1"/>
            <a:endParaRPr lang="en-US" sz="1200" dirty="0"/>
          </a:p>
          <a:p>
            <a:r>
              <a:rPr lang="en-US" dirty="0"/>
              <a:t>Recommendations</a:t>
            </a:r>
          </a:p>
          <a:p>
            <a:pPr lvl="1"/>
            <a:r>
              <a:rPr lang="en-US" dirty="0"/>
              <a:t>Avoid sections with only one subsection (e.g., 2 and 2.1)</a:t>
            </a:r>
          </a:p>
          <a:p>
            <a:pPr lvl="1"/>
            <a:r>
              <a:rPr lang="en-US" dirty="0"/>
              <a:t>Avoid more than two or at most three nesting levels </a:t>
            </a:r>
          </a:p>
          <a:p>
            <a:pPr lvl="1"/>
            <a:r>
              <a:rPr lang="en-US" dirty="0"/>
              <a:t>Clearly separate motivation/background from your own work</a:t>
            </a:r>
          </a:p>
        </p:txBody>
      </p:sp>
      <p:sp>
        <p:nvSpPr>
          <p:cNvPr id="4" name="Text Placeholder 3"/>
          <p:cNvSpPr>
            <a:spLocks noGrp="1"/>
          </p:cNvSpPr>
          <p:nvPr>
            <p:ph type="body" sz="quarter" idx="14"/>
          </p:nvPr>
        </p:nvSpPr>
        <p:spPr/>
        <p:txBody>
          <a:bodyPr>
            <a:normAutofit lnSpcReduction="10000"/>
          </a:bodyPr>
          <a:lstStyle/>
          <a:p>
            <a:r>
              <a:rPr lang="en-US" dirty="0"/>
              <a:t>Scientific Writing</a:t>
            </a:r>
          </a:p>
        </p:txBody>
      </p:sp>
    </p:spTree>
    <p:extLst>
      <p:ext uri="{BB962C8B-B14F-4D97-AF65-F5344CB8AC3E}">
        <p14:creationId xmlns:p14="http://schemas.microsoft.com/office/powerpoint/2010/main" val="280216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Structure, cont.</a:t>
            </a:r>
          </a:p>
        </p:txBody>
      </p:sp>
      <p:sp>
        <p:nvSpPr>
          <p:cNvPr id="3" name="Content Placeholder 2"/>
          <p:cNvSpPr>
            <a:spLocks noGrp="1"/>
          </p:cNvSpPr>
          <p:nvPr>
            <p:ph idx="1"/>
          </p:nvPr>
        </p:nvSpPr>
        <p:spPr/>
        <p:txBody>
          <a:bodyPr/>
          <a:lstStyle/>
          <a:p>
            <a:r>
              <a:rPr lang="en-US" dirty="0"/>
              <a:t>Bullet Lists</a:t>
            </a:r>
          </a:p>
          <a:p>
            <a:pPr lvl="1"/>
            <a:r>
              <a:rPr lang="en-US" dirty="0"/>
              <a:t>begin{itemize} … \item \end{itemize}</a:t>
            </a:r>
          </a:p>
          <a:p>
            <a:pPr lvl="1"/>
            <a:r>
              <a:rPr lang="en-US" dirty="0"/>
              <a:t>begin{enumerate} … \end{enumerate}</a:t>
            </a:r>
          </a:p>
          <a:p>
            <a:pPr lvl="1"/>
            <a:endParaRPr lang="en-US" sz="1000" dirty="0"/>
          </a:p>
          <a:p>
            <a:r>
              <a:rPr lang="en-US" dirty="0"/>
              <a:t>Figures and Tables</a:t>
            </a:r>
          </a:p>
          <a:p>
            <a:pPr lvl="1"/>
            <a:r>
              <a:rPr lang="en-US" dirty="0"/>
              <a:t>Captions below figures, above tables</a:t>
            </a:r>
          </a:p>
          <a:p>
            <a:pPr lvl="1"/>
            <a:endParaRPr lang="en-US" sz="1000" dirty="0"/>
          </a:p>
          <a:p>
            <a:r>
              <a:rPr lang="en-US" dirty="0"/>
              <a:t>Code</a:t>
            </a:r>
          </a:p>
          <a:p>
            <a:pPr lvl="1"/>
            <a:r>
              <a:rPr lang="en-US" dirty="0"/>
              <a:t>\begin{verbatim} … \end{verbatim} </a:t>
            </a:r>
          </a:p>
          <a:p>
            <a:pPr lvl="1"/>
            <a:endParaRPr lang="en-US" sz="1000" dirty="0"/>
          </a:p>
          <a:p>
            <a:r>
              <a:rPr lang="en-US" dirty="0"/>
              <a:t>Theorem, Definition, Examples</a:t>
            </a:r>
          </a:p>
          <a:p>
            <a:pPr lvl="1"/>
            <a:r>
              <a:rPr lang="en-US" dirty="0"/>
              <a:t>Refine theorem environments as needed</a:t>
            </a:r>
          </a:p>
          <a:p>
            <a:pPr lvl="1"/>
            <a:endParaRPr lang="en-US" sz="1000" dirty="0"/>
          </a:p>
          <a:p>
            <a:r>
              <a:rPr lang="en-US" dirty="0"/>
              <a:t>Algorithms</a:t>
            </a:r>
          </a:p>
          <a:p>
            <a:pPr lvl="1"/>
            <a:r>
              <a:rPr lang="en-US" dirty="0"/>
              <a:t>Can be clearer than text, but not always</a:t>
            </a:r>
          </a:p>
          <a:p>
            <a:pPr lvl="1"/>
            <a:r>
              <a:rPr lang="en-US" dirty="0"/>
              <a:t>Carefully select the right level of abstraction</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Scientific Writing</a:t>
            </a:r>
          </a:p>
        </p:txBody>
      </p:sp>
      <p:pic>
        <p:nvPicPr>
          <p:cNvPr id="5" name="Picture 4"/>
          <p:cNvPicPr>
            <a:picLocks noChangeAspect="1"/>
          </p:cNvPicPr>
          <p:nvPr/>
        </p:nvPicPr>
        <p:blipFill>
          <a:blip r:embed="rId2"/>
          <a:stretch>
            <a:fillRect/>
          </a:stretch>
        </p:blipFill>
        <p:spPr>
          <a:xfrm>
            <a:off x="6516032" y="1170650"/>
            <a:ext cx="1831800" cy="900667"/>
          </a:xfrm>
          <a:prstGeom prst="rect">
            <a:avLst/>
          </a:prstGeom>
        </p:spPr>
      </p:pic>
      <p:pic>
        <p:nvPicPr>
          <p:cNvPr id="6" name="Picture 5"/>
          <p:cNvPicPr>
            <a:picLocks noChangeAspect="1"/>
          </p:cNvPicPr>
          <p:nvPr/>
        </p:nvPicPr>
        <p:blipFill>
          <a:blip r:embed="rId3"/>
          <a:stretch>
            <a:fillRect/>
          </a:stretch>
        </p:blipFill>
        <p:spPr>
          <a:xfrm>
            <a:off x="6464432" y="2226960"/>
            <a:ext cx="1883400" cy="765567"/>
          </a:xfrm>
          <a:prstGeom prst="rect">
            <a:avLst/>
          </a:prstGeom>
        </p:spPr>
      </p:pic>
      <p:pic>
        <p:nvPicPr>
          <p:cNvPr id="8" name="Picture 7"/>
          <p:cNvPicPr>
            <a:picLocks noChangeAspect="1"/>
          </p:cNvPicPr>
          <p:nvPr/>
        </p:nvPicPr>
        <p:blipFill>
          <a:blip r:embed="rId4"/>
          <a:stretch>
            <a:fillRect/>
          </a:stretch>
        </p:blipFill>
        <p:spPr>
          <a:xfrm>
            <a:off x="6520181" y="4802446"/>
            <a:ext cx="1857600" cy="1402467"/>
          </a:xfrm>
          <a:prstGeom prst="rect">
            <a:avLst/>
          </a:prstGeom>
        </p:spPr>
      </p:pic>
      <p:pic>
        <p:nvPicPr>
          <p:cNvPr id="9" name="Picture 8"/>
          <p:cNvPicPr>
            <a:picLocks noChangeAspect="1"/>
          </p:cNvPicPr>
          <p:nvPr/>
        </p:nvPicPr>
        <p:blipFill>
          <a:blip r:embed="rId5"/>
          <a:stretch>
            <a:fillRect/>
          </a:stretch>
        </p:blipFill>
        <p:spPr>
          <a:xfrm>
            <a:off x="6520181" y="3080608"/>
            <a:ext cx="1831800" cy="836333"/>
          </a:xfrm>
          <a:prstGeom prst="rect">
            <a:avLst/>
          </a:prstGeom>
        </p:spPr>
      </p:pic>
      <p:pic>
        <p:nvPicPr>
          <p:cNvPr id="10" name="Picture 9"/>
          <p:cNvPicPr>
            <a:picLocks noChangeAspect="1"/>
          </p:cNvPicPr>
          <p:nvPr/>
        </p:nvPicPr>
        <p:blipFill>
          <a:blip r:embed="rId6"/>
          <a:stretch>
            <a:fillRect/>
          </a:stretch>
        </p:blipFill>
        <p:spPr>
          <a:xfrm>
            <a:off x="6533081" y="4089966"/>
            <a:ext cx="1831800" cy="488933"/>
          </a:xfrm>
          <a:prstGeom prst="rect">
            <a:avLst/>
          </a:prstGeom>
        </p:spPr>
      </p:pic>
    </p:spTree>
    <p:extLst>
      <p:ext uri="{BB962C8B-B14F-4D97-AF65-F5344CB8AC3E}">
        <p14:creationId xmlns:p14="http://schemas.microsoft.com/office/powerpoint/2010/main" val="411055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a:t>
            </a:r>
          </a:p>
        </p:txBody>
      </p:sp>
      <p:sp>
        <p:nvSpPr>
          <p:cNvPr id="3" name="Content Placeholder 2"/>
          <p:cNvSpPr>
            <a:spLocks noGrp="1"/>
          </p:cNvSpPr>
          <p:nvPr>
            <p:ph idx="1"/>
          </p:nvPr>
        </p:nvSpPr>
        <p:spPr/>
        <p:txBody>
          <a:bodyPr/>
          <a:lstStyle/>
          <a:p>
            <a:r>
              <a:rPr lang="en-US" dirty="0"/>
              <a:t>Motivation</a:t>
            </a:r>
          </a:p>
          <a:p>
            <a:pPr lvl="1"/>
            <a:r>
              <a:rPr lang="en-US" dirty="0"/>
              <a:t>A carelessly formatted paper (layout, figures, fonts, </a:t>
            </a:r>
            <a:br>
              <a:rPr lang="en-US" dirty="0"/>
            </a:br>
            <a:r>
              <a:rPr lang="en-US" dirty="0"/>
              <a:t>underlining) creates a bad first impression</a:t>
            </a:r>
          </a:p>
          <a:p>
            <a:pPr lvl="1"/>
            <a:r>
              <a:rPr lang="en-US" dirty="0"/>
              <a:t>Recap: </a:t>
            </a:r>
            <a:r>
              <a:rPr lang="en-US" b="1" dirty="0"/>
              <a:t>skimming</a:t>
            </a:r>
            <a:r>
              <a:rPr lang="en-US" dirty="0"/>
              <a:t> and </a:t>
            </a:r>
            <a:r>
              <a:rPr lang="en-US" b="1" dirty="0"/>
              <a:t>anchoring</a:t>
            </a:r>
          </a:p>
          <a:p>
            <a:pPr lvl="1"/>
            <a:endParaRPr lang="en-US" sz="1000" dirty="0"/>
          </a:p>
          <a:p>
            <a:r>
              <a:rPr lang="en-US" dirty="0"/>
              <a:t>Figures</a:t>
            </a:r>
          </a:p>
          <a:p>
            <a:pPr lvl="1"/>
            <a:r>
              <a:rPr lang="en-US" dirty="0"/>
              <a:t>Use same font and font size as the main text / code in main paper</a:t>
            </a:r>
          </a:p>
          <a:p>
            <a:pPr lvl="1"/>
            <a:r>
              <a:rPr lang="en-US" dirty="0"/>
              <a:t>Avoid text overlap, too aggressive </a:t>
            </a:r>
            <a:r>
              <a:rPr lang="en-US" b="1" dirty="0">
                <a:solidFill>
                  <a:srgbClr val="7030A0"/>
                </a:solidFill>
              </a:rPr>
              <a:t>col</a:t>
            </a:r>
            <a:r>
              <a:rPr lang="en-US" b="1" dirty="0">
                <a:solidFill>
                  <a:srgbClr val="00B050"/>
                </a:solidFill>
              </a:rPr>
              <a:t>ors</a:t>
            </a:r>
            <a:r>
              <a:rPr lang="en-US" dirty="0"/>
              <a:t> </a:t>
            </a:r>
          </a:p>
          <a:p>
            <a:pPr lvl="1"/>
            <a:endParaRPr lang="en-US" sz="1000" dirty="0"/>
          </a:p>
          <a:p>
            <a:r>
              <a:rPr lang="en-US" dirty="0"/>
              <a:t>Orphans and Widows</a:t>
            </a:r>
          </a:p>
          <a:p>
            <a:pPr lvl="1"/>
            <a:r>
              <a:rPr lang="en-US" dirty="0"/>
              <a:t>Imprecise definition</a:t>
            </a:r>
          </a:p>
          <a:p>
            <a:pPr lvl="1"/>
            <a:r>
              <a:rPr lang="en-US" dirty="0"/>
              <a:t>Avoid few words per line, </a:t>
            </a:r>
            <a:br>
              <a:rPr lang="en-US" dirty="0"/>
            </a:br>
            <a:r>
              <a:rPr lang="en-US" dirty="0"/>
              <a:t>single line at next page</a:t>
            </a:r>
          </a:p>
          <a:p>
            <a:pPr lvl="1"/>
            <a:endParaRPr lang="en-US" sz="1000" dirty="0"/>
          </a:p>
          <a:p>
            <a:r>
              <a:rPr lang="en-US" dirty="0"/>
              <a:t>Highlighting</a:t>
            </a:r>
          </a:p>
          <a:p>
            <a:pPr lvl="1"/>
            <a:r>
              <a:rPr lang="en-US" dirty="0"/>
              <a:t>Use \</a:t>
            </a:r>
            <a:r>
              <a:rPr lang="en-US" dirty="0" err="1"/>
              <a:t>emph</a:t>
            </a:r>
            <a:r>
              <a:rPr lang="en-US" dirty="0"/>
              <a:t>{} (emphasize) over underlining or bold </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Scientific Writing</a:t>
            </a:r>
          </a:p>
        </p:txBody>
      </p:sp>
      <p:sp>
        <p:nvSpPr>
          <p:cNvPr id="5" name="TextBox 4"/>
          <p:cNvSpPr txBox="1"/>
          <p:nvPr/>
        </p:nvSpPr>
        <p:spPr>
          <a:xfrm>
            <a:off x="6906641" y="1433298"/>
            <a:ext cx="1819072" cy="1200329"/>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“The paper’s approach is probably equally sloppy”</a:t>
            </a:r>
          </a:p>
        </p:txBody>
      </p:sp>
      <p:pic>
        <p:nvPicPr>
          <p:cNvPr id="6" name="Picture 5"/>
          <p:cNvPicPr>
            <a:picLocks noChangeAspect="1"/>
          </p:cNvPicPr>
          <p:nvPr/>
        </p:nvPicPr>
        <p:blipFill>
          <a:blip r:embed="rId2"/>
          <a:stretch>
            <a:fillRect/>
          </a:stretch>
        </p:blipFill>
        <p:spPr>
          <a:xfrm>
            <a:off x="4345030" y="4145596"/>
            <a:ext cx="4546054" cy="613407"/>
          </a:xfrm>
          <a:prstGeom prst="rect">
            <a:avLst/>
          </a:prstGeom>
        </p:spPr>
      </p:pic>
      <p:sp>
        <p:nvSpPr>
          <p:cNvPr id="7" name="Rectangle 6"/>
          <p:cNvSpPr/>
          <p:nvPr/>
        </p:nvSpPr>
        <p:spPr>
          <a:xfrm>
            <a:off x="4267808" y="4542816"/>
            <a:ext cx="468958" cy="225915"/>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873557" y="4640091"/>
            <a:ext cx="2470825" cy="646331"/>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Looks ugly and wastes </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lots of space</a:t>
            </a:r>
          </a:p>
        </p:txBody>
      </p:sp>
    </p:spTree>
    <p:extLst>
      <p:ext uri="{BB962C8B-B14F-4D97-AF65-F5344CB8AC3E}">
        <p14:creationId xmlns:p14="http://schemas.microsoft.com/office/powerpoint/2010/main" val="267762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Punctuation</a:t>
            </a:r>
          </a:p>
        </p:txBody>
      </p:sp>
      <p:sp>
        <p:nvSpPr>
          <p:cNvPr id="3" name="Content Placeholder 2"/>
          <p:cNvSpPr>
            <a:spLocks noGrp="1"/>
          </p:cNvSpPr>
          <p:nvPr>
            <p:ph idx="1"/>
          </p:nvPr>
        </p:nvSpPr>
        <p:spPr/>
        <p:txBody>
          <a:bodyPr/>
          <a:lstStyle/>
          <a:p>
            <a:r>
              <a:rPr lang="en-US" dirty="0"/>
              <a:t>Commas</a:t>
            </a:r>
          </a:p>
          <a:p>
            <a:pPr lvl="1"/>
            <a:r>
              <a:rPr lang="en-US" dirty="0"/>
              <a:t>Whenever a pause is appropriate, </a:t>
            </a:r>
            <a:br>
              <a:rPr lang="en-US" dirty="0"/>
            </a:br>
            <a:r>
              <a:rPr lang="en-US" dirty="0"/>
              <a:t>or required to avoid ambiguity</a:t>
            </a:r>
          </a:p>
          <a:p>
            <a:pPr lvl="1"/>
            <a:endParaRPr lang="en-US" dirty="0"/>
          </a:p>
          <a:p>
            <a:pPr lvl="1"/>
            <a:endParaRPr lang="en-US" sz="1000" dirty="0"/>
          </a:p>
          <a:p>
            <a:pPr lvl="1"/>
            <a:r>
              <a:rPr lang="en-US" b="1" dirty="0"/>
              <a:t>Lists: </a:t>
            </a:r>
            <a:r>
              <a:rPr lang="en-US" dirty="0"/>
              <a:t>red, blue, black, and white (oxford/serial comma)</a:t>
            </a:r>
          </a:p>
          <a:p>
            <a:pPr lvl="1"/>
            <a:r>
              <a:rPr lang="en-US" b="1" dirty="0"/>
              <a:t>Special sentence start:</a:t>
            </a:r>
            <a:r>
              <a:rPr lang="en-US" dirty="0">
                <a:latin typeface="Consolas" panose="020B0609020204030204" pitchFamily="49" charset="0"/>
              </a:rPr>
              <a:t> </a:t>
            </a:r>
            <a:r>
              <a:rPr lang="en-US" sz="1600" dirty="0">
                <a:latin typeface="Consolas" panose="020B0609020204030204" pitchFamily="49" charset="0"/>
              </a:rPr>
              <a:t>However</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Hence</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Therefore</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In this paper</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a:t>
            </a:r>
          </a:p>
          <a:p>
            <a:pPr lvl="1"/>
            <a:endParaRPr lang="en-US" sz="1200" dirty="0"/>
          </a:p>
          <a:p>
            <a:r>
              <a:rPr lang="en-US" dirty="0"/>
              <a:t>Semicolons</a:t>
            </a:r>
          </a:p>
          <a:p>
            <a:pPr lvl="1"/>
            <a:r>
              <a:rPr lang="en-US" dirty="0"/>
              <a:t>Divide a long sentence into sub-sentences, or separation for emphasis</a:t>
            </a:r>
          </a:p>
          <a:p>
            <a:pPr lvl="1"/>
            <a:r>
              <a:rPr lang="en-US" dirty="0"/>
              <a:t>Lists with </a:t>
            </a:r>
            <a:r>
              <a:rPr lang="en-US" dirty="0" err="1"/>
              <a:t>sublists</a:t>
            </a:r>
            <a:endParaRPr lang="en-US" dirty="0"/>
          </a:p>
          <a:p>
            <a:pPr lvl="1"/>
            <a:endParaRPr lang="en-US" dirty="0"/>
          </a:p>
          <a:p>
            <a:pPr lvl="1"/>
            <a:endParaRPr lang="en-US" dirty="0"/>
          </a:p>
          <a:p>
            <a:r>
              <a:rPr lang="en-US" dirty="0"/>
              <a:t>Exclamations</a:t>
            </a:r>
          </a:p>
          <a:p>
            <a:pPr lvl="1"/>
            <a:r>
              <a:rPr lang="en-US" sz="1600" dirty="0">
                <a:latin typeface="Consolas" panose="020B0609020204030204" pitchFamily="49" charset="0"/>
              </a:rPr>
              <a:t>Avoid exclamation marks</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Never use more than one</a:t>
            </a:r>
            <a:r>
              <a:rPr lang="en-US" sz="1600" b="1" dirty="0">
                <a:solidFill>
                  <a:schemeClr val="accent1"/>
                </a:solidFill>
                <a:latin typeface="Consolas" panose="020B0609020204030204" pitchFamily="49" charset="0"/>
              </a:rPr>
              <a:t>!!</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Scientific Writing</a:t>
            </a:r>
          </a:p>
        </p:txBody>
      </p:sp>
      <p:sp>
        <p:nvSpPr>
          <p:cNvPr id="5" name="TextBox 4"/>
          <p:cNvSpPr txBox="1"/>
          <p:nvPr/>
        </p:nvSpPr>
        <p:spPr>
          <a:xfrm>
            <a:off x="4686423" y="1479340"/>
            <a:ext cx="4231531" cy="584775"/>
          </a:xfrm>
          <a:prstGeom prst="rect">
            <a:avLst/>
          </a:prstGeom>
          <a:noFill/>
        </p:spPr>
        <p:txBody>
          <a:bodyPr wrap="square" lIns="0" rIns="0" rtlCol="0">
            <a:spAutoFit/>
          </a:bodyPr>
          <a:lstStyle/>
          <a:p>
            <a:pPr algn="ctr"/>
            <a:r>
              <a:rPr lang="en-US" sz="1600" dirty="0">
                <a:latin typeface="Consolas" panose="020B0609020204030204" pitchFamily="49" charset="0"/>
                <a:cs typeface="Calibri" panose="020F0502020204030204" pitchFamily="34" charset="0"/>
              </a:rPr>
              <a:t>When using disk</a:t>
            </a:r>
            <a:r>
              <a:rPr lang="en-US" sz="1600" b="1" dirty="0">
                <a:solidFill>
                  <a:schemeClr val="accent1"/>
                </a:solidFill>
                <a:latin typeface="Consolas" panose="020B0609020204030204" pitchFamily="49" charset="0"/>
                <a:cs typeface="Calibri" panose="020F0502020204030204" pitchFamily="34" charset="0"/>
              </a:rPr>
              <a:t>[,]</a:t>
            </a:r>
            <a:r>
              <a:rPr lang="en-US" sz="1600" dirty="0">
                <a:latin typeface="Consolas" panose="020B0609020204030204" pitchFamily="49" charset="0"/>
                <a:cs typeface="Calibri" panose="020F0502020204030204" pitchFamily="34" charset="0"/>
              </a:rPr>
              <a:t> tree algorithms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were found to be particularly poor.</a:t>
            </a:r>
          </a:p>
        </p:txBody>
      </p:sp>
      <p:sp>
        <p:nvSpPr>
          <p:cNvPr id="6" name="TextBox 5"/>
          <p:cNvSpPr txBox="1"/>
          <p:nvPr/>
        </p:nvSpPr>
        <p:spPr>
          <a:xfrm>
            <a:off x="3784060" y="4440540"/>
            <a:ext cx="5130651" cy="1077218"/>
          </a:xfrm>
          <a:prstGeom prst="rect">
            <a:avLst/>
          </a:prstGeom>
          <a:noFill/>
        </p:spPr>
        <p:txBody>
          <a:bodyPr wrap="square" lIns="0" rIns="0" rtlCol="0">
            <a:spAutoFit/>
          </a:bodyPr>
          <a:lstStyle/>
          <a:p>
            <a:pPr algn="ctr"/>
            <a:r>
              <a:rPr lang="en-US" sz="1600" dirty="0">
                <a:latin typeface="Consolas" panose="020B0609020204030204" pitchFamily="49" charset="0"/>
                <a:cs typeface="Calibri" panose="020F0502020204030204" pitchFamily="34" charset="0"/>
              </a:rPr>
              <a:t>We use index structures like b-trees, tries, and hash tables</a:t>
            </a:r>
            <a:r>
              <a:rPr lang="en-US" sz="1600" b="1" dirty="0">
                <a:solidFill>
                  <a:schemeClr val="accent1"/>
                </a:solidFill>
                <a:latin typeface="Consolas" panose="020B0609020204030204" pitchFamily="49" charset="0"/>
                <a:cs typeface="Calibri" panose="020F0502020204030204" pitchFamily="34" charset="0"/>
              </a:rPr>
              <a:t>;</a:t>
            </a:r>
            <a:r>
              <a:rPr lang="en-US" sz="1600" dirty="0">
                <a:latin typeface="Consolas" panose="020B0609020204030204" pitchFamily="49" charset="0"/>
                <a:cs typeface="Calibri" panose="020F0502020204030204" pitchFamily="34" charset="0"/>
              </a:rPr>
              <a:t> as well as compression techniques like run-length encoding, dictionary encoding, and null suppression.</a:t>
            </a:r>
          </a:p>
        </p:txBody>
      </p:sp>
      <p:sp>
        <p:nvSpPr>
          <p:cNvPr id="7" name="TextBox 6"/>
          <p:cNvSpPr txBox="1"/>
          <p:nvPr/>
        </p:nvSpPr>
        <p:spPr>
          <a:xfrm>
            <a:off x="4552545" y="2149811"/>
            <a:ext cx="4410805" cy="584775"/>
          </a:xfrm>
          <a:prstGeom prst="rect">
            <a:avLst/>
          </a:prstGeom>
          <a:noFill/>
        </p:spPr>
        <p:txBody>
          <a:bodyPr wrap="square" lIns="0" rIns="0" rtlCol="0">
            <a:spAutoFit/>
          </a:bodyPr>
          <a:lstStyle/>
          <a:p>
            <a:pPr algn="ctr"/>
            <a:r>
              <a:rPr lang="en-US" sz="1600" dirty="0">
                <a:latin typeface="Consolas" panose="020B0609020204030204" pitchFamily="49" charset="0"/>
                <a:cs typeface="Calibri" panose="020F0502020204030204" pitchFamily="34" charset="0"/>
              </a:rPr>
              <a:t>A woman without her man is nothing.</a:t>
            </a:r>
          </a:p>
          <a:p>
            <a:pPr algn="ctr"/>
            <a:r>
              <a:rPr lang="en-US" sz="1600" dirty="0">
                <a:latin typeface="Consolas" panose="020B0609020204030204" pitchFamily="49" charset="0"/>
                <a:cs typeface="Calibri" panose="020F0502020204030204" pitchFamily="34" charset="0"/>
              </a:rPr>
              <a:t>A woman: without her, man is nothing.</a:t>
            </a:r>
          </a:p>
        </p:txBody>
      </p:sp>
    </p:spTree>
    <p:extLst>
      <p:ext uri="{BB962C8B-B14F-4D97-AF65-F5344CB8AC3E}">
        <p14:creationId xmlns:p14="http://schemas.microsoft.com/office/powerpoint/2010/main" val="42735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Announcements/Org</a:t>
            </a:r>
          </a:p>
        </p:txBody>
      </p:sp>
      <p:sp>
        <p:nvSpPr>
          <p:cNvPr id="3" name="Content Placeholder 2"/>
          <p:cNvSpPr>
            <a:spLocks noGrp="1"/>
          </p:cNvSpPr>
          <p:nvPr>
            <p:ph idx="1"/>
          </p:nvPr>
        </p:nvSpPr>
        <p:spPr/>
        <p:txBody>
          <a:bodyPr/>
          <a:lstStyle/>
          <a:p>
            <a:r>
              <a:rPr lang="en-US" dirty="0"/>
              <a:t>#1 Virtual Lectures </a:t>
            </a:r>
          </a:p>
          <a:p>
            <a:pPr lvl="1"/>
            <a:r>
              <a:rPr lang="en-US" dirty="0">
                <a:solidFill>
                  <a:schemeClr val="tx1"/>
                </a:solidFill>
                <a:hlinkClick r:id="rId2"/>
              </a:rPr>
              <a:t>https://tugraz.webex.com/meet/m.boehm</a:t>
            </a:r>
            <a:r>
              <a:rPr lang="en-US" dirty="0">
                <a:solidFill>
                  <a:schemeClr val="tx1"/>
                </a:solidFill>
              </a:rPr>
              <a:t> </a:t>
            </a:r>
          </a:p>
          <a:p>
            <a:pPr lvl="1"/>
            <a:r>
              <a:rPr lang="en-US" dirty="0">
                <a:solidFill>
                  <a:schemeClr val="tx1"/>
                </a:solidFill>
              </a:rPr>
              <a:t>Optional attendance (independent of COVID)</a:t>
            </a:r>
          </a:p>
          <a:p>
            <a:pPr lvl="1"/>
            <a:endParaRPr lang="en-US" dirty="0">
              <a:solidFill>
                <a:schemeClr val="tx1"/>
              </a:solidFill>
            </a:endParaRPr>
          </a:p>
          <a:p>
            <a:r>
              <a:rPr lang="en-US" dirty="0">
                <a:solidFill>
                  <a:schemeClr val="tx1"/>
                </a:solidFill>
              </a:rPr>
              <a:t>#2 Course Registrations </a:t>
            </a:r>
            <a:r>
              <a:rPr lang="en-US" sz="1800" b="0" dirty="0">
                <a:solidFill>
                  <a:schemeClr val="tx1"/>
                </a:solidFill>
              </a:rPr>
              <a:t>(as of Oct 29)</a:t>
            </a:r>
          </a:p>
          <a:p>
            <a:pPr lvl="1"/>
            <a:r>
              <a:rPr lang="en-US" dirty="0">
                <a:solidFill>
                  <a:schemeClr val="tx1"/>
                </a:solidFill>
              </a:rPr>
              <a:t>Changes in WS20/21, now max constraints</a:t>
            </a:r>
            <a:endParaRPr lang="en-US" b="0" dirty="0">
              <a:solidFill>
                <a:schemeClr val="tx1"/>
              </a:solidFill>
            </a:endParaRPr>
          </a:p>
          <a:p>
            <a:pPr lvl="1"/>
            <a:r>
              <a:rPr lang="en-US" b="1" dirty="0">
                <a:solidFill>
                  <a:srgbClr val="7889FB"/>
                </a:solidFill>
              </a:rPr>
              <a:t>Introduction to Scientific Writing	</a:t>
            </a:r>
          </a:p>
          <a:p>
            <a:pPr lvl="1"/>
            <a:endParaRPr lang="en-US" sz="1200" dirty="0">
              <a:solidFill>
                <a:schemeClr val="tx1"/>
              </a:solidFill>
            </a:endParaRPr>
          </a:p>
        </p:txBody>
      </p:sp>
      <p:sp>
        <p:nvSpPr>
          <p:cNvPr id="9" name="TextBox 8"/>
          <p:cNvSpPr txBox="1"/>
          <p:nvPr/>
        </p:nvSpPr>
        <p:spPr>
          <a:xfrm>
            <a:off x="7154426" y="2665144"/>
            <a:ext cx="1657387" cy="1138773"/>
          </a:xfrm>
          <a:prstGeom prst="rect">
            <a:avLst/>
          </a:prstGeom>
          <a:noFill/>
        </p:spPr>
        <p:txBody>
          <a:bodyPr wrap="square" lIns="0" rIns="0" rtlCol="0">
            <a:spAutoFit/>
          </a:bodyPr>
          <a:lstStyle/>
          <a:p>
            <a:pPr algn="ctr"/>
            <a:r>
              <a:rPr lang="en-US" sz="2000" b="1" dirty="0">
                <a:latin typeface="Calibri" panose="020F0502020204030204" pitchFamily="34" charset="0"/>
                <a:cs typeface="Calibri" panose="020F0502020204030204" pitchFamily="34" charset="0"/>
              </a:rPr>
              <a:t>ISDS Group Boehm</a:t>
            </a:r>
          </a:p>
          <a:p>
            <a:pPr algn="ctr"/>
            <a:r>
              <a:rPr lang="en-US" sz="2800" b="1" dirty="0">
                <a:solidFill>
                  <a:schemeClr val="accent1"/>
                </a:solidFill>
                <a:latin typeface="Calibri" panose="020F0502020204030204" pitchFamily="34" charset="0"/>
                <a:cs typeface="Calibri" panose="020F0502020204030204" pitchFamily="34" charset="0"/>
              </a:rPr>
              <a:t>39</a:t>
            </a:r>
            <a:r>
              <a:rPr lang="en-US" sz="2800" b="1" dirty="0">
                <a:latin typeface="Calibri" panose="020F0502020204030204" pitchFamily="34" charset="0"/>
                <a:cs typeface="Calibri" panose="020F0502020204030204" pitchFamily="34" charset="0"/>
              </a:rPr>
              <a:t>/40</a:t>
            </a:r>
          </a:p>
        </p:txBody>
      </p:sp>
      <p:pic>
        <p:nvPicPr>
          <p:cNvPr id="10" name="Picture 9"/>
          <p:cNvPicPr>
            <a:picLocks noChangeAspect="1"/>
          </p:cNvPicPr>
          <p:nvPr/>
        </p:nvPicPr>
        <p:blipFill>
          <a:blip r:embed="rId3"/>
          <a:stretch>
            <a:fillRect/>
          </a:stretch>
        </p:blipFill>
        <p:spPr>
          <a:xfrm>
            <a:off x="7319868" y="1635127"/>
            <a:ext cx="1326503" cy="468178"/>
          </a:xfrm>
          <a:prstGeom prst="rect">
            <a:avLst/>
          </a:prstGeom>
        </p:spPr>
      </p:pic>
    </p:spTree>
    <p:extLst>
      <p:ext uri="{BB962C8B-B14F-4D97-AF65-F5344CB8AC3E}">
        <p14:creationId xmlns:p14="http://schemas.microsoft.com/office/powerpoint/2010/main" val="41682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Style</a:t>
            </a:r>
          </a:p>
        </p:txBody>
      </p:sp>
      <p:sp>
        <p:nvSpPr>
          <p:cNvPr id="3" name="Content Placeholder 2"/>
          <p:cNvSpPr>
            <a:spLocks noGrp="1"/>
          </p:cNvSpPr>
          <p:nvPr>
            <p:ph idx="1"/>
          </p:nvPr>
        </p:nvSpPr>
        <p:spPr/>
        <p:txBody>
          <a:bodyPr/>
          <a:lstStyle/>
          <a:p>
            <a:r>
              <a:rPr lang="en-US" dirty="0"/>
              <a:t>Goal: </a:t>
            </a:r>
            <a:r>
              <a:rPr lang="en-US" dirty="0">
                <a:solidFill>
                  <a:schemeClr val="accent1"/>
                </a:solidFill>
              </a:rPr>
              <a:t>Clear, easy-to-read writing</a:t>
            </a:r>
          </a:p>
          <a:p>
            <a:pPr lvl="1"/>
            <a:endParaRPr lang="en-US" sz="1000" dirty="0"/>
          </a:p>
          <a:p>
            <a:r>
              <a:rPr lang="en-US" dirty="0"/>
              <a:t>Variation</a:t>
            </a:r>
          </a:p>
          <a:p>
            <a:pPr lvl="1"/>
            <a:r>
              <a:rPr lang="en-US" dirty="0"/>
              <a:t>Diversity (structure, length of sentences/paragraphs, choice of words, sentence beginning) helps keeping the reader’s attention </a:t>
            </a:r>
          </a:p>
        </p:txBody>
      </p:sp>
      <p:sp>
        <p:nvSpPr>
          <p:cNvPr id="4" name="Text Placeholder 3"/>
          <p:cNvSpPr>
            <a:spLocks noGrp="1"/>
          </p:cNvSpPr>
          <p:nvPr>
            <p:ph type="body" sz="quarter" idx="14"/>
          </p:nvPr>
        </p:nvSpPr>
        <p:spPr/>
        <p:txBody>
          <a:bodyPr>
            <a:normAutofit lnSpcReduction="10000"/>
          </a:bodyPr>
          <a:lstStyle/>
          <a:p>
            <a:r>
              <a:rPr lang="en-US" dirty="0"/>
              <a:t>Scientific Writing</a:t>
            </a:r>
          </a:p>
        </p:txBody>
      </p:sp>
      <p:sp>
        <p:nvSpPr>
          <p:cNvPr id="5" name="TextBox 4"/>
          <p:cNvSpPr txBox="1"/>
          <p:nvPr/>
        </p:nvSpPr>
        <p:spPr>
          <a:xfrm>
            <a:off x="1768125" y="3099754"/>
            <a:ext cx="6412837" cy="1323439"/>
          </a:xfrm>
          <a:prstGeom prst="rect">
            <a:avLst/>
          </a:prstGeom>
          <a:noFill/>
        </p:spPr>
        <p:txBody>
          <a:bodyPr wrap="square" lIns="0" rIns="0" rtlCol="0">
            <a:spAutoFit/>
          </a:bodyPr>
          <a:lstStyle/>
          <a:p>
            <a:r>
              <a:rPr lang="en-US" sz="1600" dirty="0">
                <a:latin typeface="Consolas" panose="020B0609020204030204" pitchFamily="49" charset="0"/>
              </a:rPr>
              <a:t>The system of rational numbers is incomplete. This was discovered 2000 years ago by the Greeks. The problem arises in squares with sides of unit length. The length of the diagonals of these squares is irrational. This discovery was a serious blow to the Greek mathematicians.</a:t>
            </a:r>
          </a:p>
        </p:txBody>
      </p:sp>
      <p:pic>
        <p:nvPicPr>
          <p:cNvPr id="6" name="Picture 5"/>
          <p:cNvPicPr>
            <a:picLocks noChangeAspect="1"/>
          </p:cNvPicPr>
          <p:nvPr/>
        </p:nvPicPr>
        <p:blipFill>
          <a:blip r:embed="rId2"/>
          <a:stretch>
            <a:fillRect/>
          </a:stretch>
        </p:blipFill>
        <p:spPr>
          <a:xfrm>
            <a:off x="1134137" y="4885710"/>
            <a:ext cx="481498" cy="484203"/>
          </a:xfrm>
          <a:prstGeom prst="rect">
            <a:avLst/>
          </a:prstGeom>
        </p:spPr>
      </p:pic>
      <p:pic>
        <p:nvPicPr>
          <p:cNvPr id="7" name="Picture 6"/>
          <p:cNvPicPr>
            <a:picLocks noChangeAspect="1"/>
          </p:cNvPicPr>
          <p:nvPr/>
        </p:nvPicPr>
        <p:blipFill>
          <a:blip r:embed="rId3"/>
          <a:stretch>
            <a:fillRect/>
          </a:stretch>
        </p:blipFill>
        <p:spPr>
          <a:xfrm>
            <a:off x="1144957" y="3516420"/>
            <a:ext cx="459858" cy="465268"/>
          </a:xfrm>
          <a:prstGeom prst="rect">
            <a:avLst/>
          </a:prstGeom>
        </p:spPr>
      </p:pic>
      <p:sp>
        <p:nvSpPr>
          <p:cNvPr id="8" name="Rectangle 7"/>
          <p:cNvSpPr/>
          <p:nvPr/>
        </p:nvSpPr>
        <p:spPr>
          <a:xfrm>
            <a:off x="1727538" y="4523761"/>
            <a:ext cx="6550700" cy="1323439"/>
          </a:xfrm>
          <a:prstGeom prst="rect">
            <a:avLst/>
          </a:prstGeom>
        </p:spPr>
        <p:txBody>
          <a:bodyPr wrap="square">
            <a:spAutoFit/>
          </a:bodyPr>
          <a:lstStyle/>
          <a:p>
            <a:r>
              <a:rPr lang="en-US" sz="1600" dirty="0">
                <a:latin typeface="Consolas" panose="020B0609020204030204" pitchFamily="49" charset="0"/>
              </a:rPr>
              <a:t>The Greeks discovered 2000 years ago that the system of rational numbers is incomplete. The problem is that some quantities, such as the length of the diagonal of a square with unit sides, are irrational. This discovery was a serious blow to the Greek mathematicians.</a:t>
            </a:r>
            <a:endParaRPr lang="en-US" sz="1600" dirty="0">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28266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Style, cont.</a:t>
            </a:r>
          </a:p>
        </p:txBody>
      </p:sp>
      <p:sp>
        <p:nvSpPr>
          <p:cNvPr id="3" name="Content Placeholder 2"/>
          <p:cNvSpPr>
            <a:spLocks noGrp="1"/>
          </p:cNvSpPr>
          <p:nvPr>
            <p:ph idx="1"/>
          </p:nvPr>
        </p:nvSpPr>
        <p:spPr/>
        <p:txBody>
          <a:bodyPr/>
          <a:lstStyle/>
          <a:p>
            <a:r>
              <a:rPr lang="en-US" dirty="0"/>
              <a:t>Prefer Active Voice</a:t>
            </a:r>
          </a:p>
          <a:p>
            <a:pPr lvl="1"/>
            <a:r>
              <a:rPr lang="en-US" dirty="0"/>
              <a:t>Easier to understand, shorter, more interesting to read</a:t>
            </a:r>
          </a:p>
          <a:p>
            <a:pPr lvl="1"/>
            <a:r>
              <a:rPr lang="en-US" dirty="0"/>
              <a:t>Use we over I</a:t>
            </a:r>
          </a:p>
          <a:p>
            <a:pPr lvl="1"/>
            <a:endParaRPr lang="en-US" dirty="0"/>
          </a:p>
          <a:p>
            <a:pPr lvl="1"/>
            <a:endParaRPr lang="en-US" dirty="0"/>
          </a:p>
          <a:p>
            <a:pPr lvl="1"/>
            <a:endParaRPr lang="en-US" dirty="0"/>
          </a:p>
          <a:p>
            <a:r>
              <a:rPr lang="en-US" dirty="0"/>
              <a:t>Prefer Present Tense</a:t>
            </a:r>
          </a:p>
          <a:p>
            <a:pPr lvl="1"/>
            <a:r>
              <a:rPr lang="en-US" dirty="0"/>
              <a:t>Most content of a research paper can be described in present</a:t>
            </a:r>
          </a:p>
          <a:p>
            <a:pPr lvl="1"/>
            <a:r>
              <a:rPr lang="en-US" dirty="0"/>
              <a:t>Exceptions: user studies, (specific experimental setup), related work</a:t>
            </a:r>
          </a:p>
          <a:p>
            <a:pPr lvl="1"/>
            <a:endParaRPr lang="en-US" dirty="0"/>
          </a:p>
          <a:p>
            <a:r>
              <a:rPr lang="en-US" dirty="0"/>
              <a:t>Use of References</a:t>
            </a:r>
          </a:p>
          <a:p>
            <a:pPr lvl="1"/>
            <a:r>
              <a:rPr lang="en-US" dirty="0"/>
              <a:t>Use \cite{key1,key2}</a:t>
            </a:r>
          </a:p>
          <a:p>
            <a:pPr lvl="1"/>
            <a:r>
              <a:rPr lang="en-US" b="1" dirty="0">
                <a:solidFill>
                  <a:schemeClr val="accent1"/>
                </a:solidFill>
              </a:rPr>
              <a:t>Don’t use refs as nouns</a:t>
            </a:r>
          </a:p>
          <a:p>
            <a:pPr lvl="1"/>
            <a:r>
              <a:rPr lang="en-US" b="1" dirty="0">
                <a:solidFill>
                  <a:srgbClr val="7889FB"/>
                </a:solidFill>
              </a:rPr>
              <a:t>Prefer primary sources</a:t>
            </a:r>
          </a:p>
        </p:txBody>
      </p:sp>
      <p:sp>
        <p:nvSpPr>
          <p:cNvPr id="4" name="Text Placeholder 3"/>
          <p:cNvSpPr>
            <a:spLocks noGrp="1"/>
          </p:cNvSpPr>
          <p:nvPr>
            <p:ph type="body" sz="quarter" idx="14"/>
          </p:nvPr>
        </p:nvSpPr>
        <p:spPr/>
        <p:txBody>
          <a:bodyPr>
            <a:normAutofit lnSpcReduction="10000"/>
          </a:bodyPr>
          <a:lstStyle/>
          <a:p>
            <a:r>
              <a:rPr lang="en-US" dirty="0"/>
              <a:t>Scientific Writing</a:t>
            </a:r>
          </a:p>
        </p:txBody>
      </p:sp>
      <p:sp>
        <p:nvSpPr>
          <p:cNvPr id="7" name="TextBox 6"/>
          <p:cNvSpPr txBox="1"/>
          <p:nvPr/>
        </p:nvSpPr>
        <p:spPr>
          <a:xfrm>
            <a:off x="3608964" y="2623099"/>
            <a:ext cx="5262663" cy="584775"/>
          </a:xfrm>
          <a:prstGeom prst="rect">
            <a:avLst/>
          </a:prstGeom>
          <a:noFill/>
        </p:spPr>
        <p:txBody>
          <a:bodyPr wrap="square" lIns="0" rIns="0" rtlCol="0">
            <a:spAutoFit/>
          </a:bodyPr>
          <a:lstStyle/>
          <a:p>
            <a:pPr algn="ctr"/>
            <a:r>
              <a:rPr lang="en-US" sz="1600" dirty="0">
                <a:latin typeface="Consolas" panose="020B0609020204030204" pitchFamily="49" charset="0"/>
              </a:rPr>
              <a:t>In this section, we provide the background and motivation for compressed linear algebra.</a:t>
            </a:r>
            <a:endParaRPr lang="en-US" sz="1600" dirty="0">
              <a:latin typeface="Consolas" panose="020B0609020204030204" pitchFamily="49"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2942394" y="2644200"/>
            <a:ext cx="481498" cy="484203"/>
          </a:xfrm>
          <a:prstGeom prst="rect">
            <a:avLst/>
          </a:prstGeom>
        </p:spPr>
      </p:pic>
      <p:pic>
        <p:nvPicPr>
          <p:cNvPr id="9" name="Picture 8"/>
          <p:cNvPicPr>
            <a:picLocks noChangeAspect="1"/>
          </p:cNvPicPr>
          <p:nvPr/>
        </p:nvPicPr>
        <p:blipFill>
          <a:blip r:embed="rId3"/>
          <a:stretch>
            <a:fillRect/>
          </a:stretch>
        </p:blipFill>
        <p:spPr>
          <a:xfrm>
            <a:off x="2964034" y="2086450"/>
            <a:ext cx="459858" cy="465268"/>
          </a:xfrm>
          <a:prstGeom prst="rect">
            <a:avLst/>
          </a:prstGeom>
        </p:spPr>
      </p:pic>
      <p:sp>
        <p:nvSpPr>
          <p:cNvPr id="10" name="TextBox 9"/>
          <p:cNvSpPr txBox="1"/>
          <p:nvPr/>
        </p:nvSpPr>
        <p:spPr>
          <a:xfrm>
            <a:off x="3625177" y="2036193"/>
            <a:ext cx="5262663" cy="584775"/>
          </a:xfrm>
          <a:prstGeom prst="rect">
            <a:avLst/>
          </a:prstGeom>
          <a:noFill/>
        </p:spPr>
        <p:txBody>
          <a:bodyPr wrap="square" lIns="0" rIns="0" rtlCol="0">
            <a:spAutoFit/>
          </a:bodyPr>
          <a:lstStyle/>
          <a:p>
            <a:pPr algn="ctr"/>
            <a:r>
              <a:rPr lang="en-US" sz="1600" dirty="0">
                <a:latin typeface="Consolas" panose="020B0609020204030204" pitchFamily="49" charset="0"/>
              </a:rPr>
              <a:t>In this section, the background and motivation for compressed linear algebra is introduced.</a:t>
            </a:r>
            <a:endParaRPr lang="en-US" sz="1600" dirty="0">
              <a:latin typeface="Consolas" panose="020B0609020204030204" pitchFamily="49" charset="0"/>
              <a:cs typeface="Calibri" panose="020F0502020204030204" pitchFamily="34" charset="0"/>
            </a:endParaRPr>
          </a:p>
        </p:txBody>
      </p:sp>
      <p:sp>
        <p:nvSpPr>
          <p:cNvPr id="11" name="Rectangle 10"/>
          <p:cNvSpPr/>
          <p:nvPr/>
        </p:nvSpPr>
        <p:spPr>
          <a:xfrm>
            <a:off x="4698461" y="5415719"/>
            <a:ext cx="4231532" cy="830997"/>
          </a:xfrm>
          <a:prstGeom prst="rect">
            <a:avLst/>
          </a:prstGeom>
        </p:spPr>
        <p:txBody>
          <a:bodyPr wrap="square">
            <a:spAutoFit/>
          </a:bodyPr>
          <a:lstStyle/>
          <a:p>
            <a:pPr algn="ctr"/>
            <a:r>
              <a:rPr lang="en-US" sz="1600" dirty="0">
                <a:latin typeface="Consolas" panose="020B0609020204030204" pitchFamily="49" charset="0"/>
              </a:rPr>
              <a:t>Later, Raman and Swart investigated query processing on heavyweight Huffman coding schemes [40],</a:t>
            </a:r>
          </a:p>
        </p:txBody>
      </p:sp>
      <p:pic>
        <p:nvPicPr>
          <p:cNvPr id="12" name="Picture 11"/>
          <p:cNvPicPr>
            <a:picLocks noChangeAspect="1"/>
          </p:cNvPicPr>
          <p:nvPr/>
        </p:nvPicPr>
        <p:blipFill>
          <a:blip r:embed="rId2"/>
          <a:stretch>
            <a:fillRect/>
          </a:stretch>
        </p:blipFill>
        <p:spPr>
          <a:xfrm>
            <a:off x="4187535" y="5589115"/>
            <a:ext cx="481498" cy="484203"/>
          </a:xfrm>
          <a:prstGeom prst="rect">
            <a:avLst/>
          </a:prstGeom>
        </p:spPr>
      </p:pic>
      <p:pic>
        <p:nvPicPr>
          <p:cNvPr id="13" name="Picture 12"/>
          <p:cNvPicPr>
            <a:picLocks noChangeAspect="1"/>
          </p:cNvPicPr>
          <p:nvPr/>
        </p:nvPicPr>
        <p:blipFill>
          <a:blip r:embed="rId3"/>
          <a:stretch>
            <a:fillRect/>
          </a:stretch>
        </p:blipFill>
        <p:spPr>
          <a:xfrm>
            <a:off x="4196377" y="4765603"/>
            <a:ext cx="459858" cy="465268"/>
          </a:xfrm>
          <a:prstGeom prst="rect">
            <a:avLst/>
          </a:prstGeom>
        </p:spPr>
      </p:pic>
      <p:sp>
        <p:nvSpPr>
          <p:cNvPr id="14" name="Rectangle 13"/>
          <p:cNvSpPr/>
          <p:nvPr/>
        </p:nvSpPr>
        <p:spPr>
          <a:xfrm>
            <a:off x="4695219" y="4614806"/>
            <a:ext cx="4231532" cy="830997"/>
          </a:xfrm>
          <a:prstGeom prst="rect">
            <a:avLst/>
          </a:prstGeom>
        </p:spPr>
        <p:txBody>
          <a:bodyPr wrap="square">
            <a:spAutoFit/>
          </a:bodyPr>
          <a:lstStyle/>
          <a:p>
            <a:pPr algn="ctr"/>
            <a:r>
              <a:rPr lang="en-US" sz="1600" dirty="0">
                <a:latin typeface="Consolas" panose="020B0609020204030204" pitchFamily="49" charset="0"/>
              </a:rPr>
              <a:t>Later, [40] investigated query processing on heavyweight Huffman coding schemes,</a:t>
            </a:r>
          </a:p>
        </p:txBody>
      </p:sp>
    </p:spTree>
    <p:extLst>
      <p:ext uri="{BB962C8B-B14F-4D97-AF65-F5344CB8AC3E}">
        <p14:creationId xmlns:p14="http://schemas.microsoft.com/office/powerpoint/2010/main" val="161837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Style, cont.</a:t>
            </a:r>
          </a:p>
        </p:txBody>
      </p:sp>
      <p:sp>
        <p:nvSpPr>
          <p:cNvPr id="3" name="Content Placeholder 2"/>
          <p:cNvSpPr>
            <a:spLocks noGrp="1"/>
          </p:cNvSpPr>
          <p:nvPr>
            <p:ph idx="1"/>
          </p:nvPr>
        </p:nvSpPr>
        <p:spPr/>
        <p:txBody>
          <a:bodyPr/>
          <a:lstStyle/>
          <a:p>
            <a:r>
              <a:rPr lang="en-US" dirty="0"/>
              <a:t>Articles and Spaces</a:t>
            </a:r>
          </a:p>
          <a:p>
            <a:pPr lvl="1"/>
            <a:r>
              <a:rPr lang="en-US" dirty="0"/>
              <a:t>Plural allows to drop articles</a:t>
            </a:r>
          </a:p>
          <a:p>
            <a:pPr lvl="1"/>
            <a:r>
              <a:rPr lang="en-US" dirty="0"/>
              <a:t>Use </a:t>
            </a:r>
            <a:r>
              <a:rPr lang="en-US" b="1" dirty="0">
                <a:solidFill>
                  <a:srgbClr val="7889FB"/>
                </a:solidFill>
              </a:rPr>
              <a:t>guarded spaces </a:t>
            </a:r>
            <a:r>
              <a:rPr lang="en-US" dirty="0"/>
              <a:t>for references</a:t>
            </a:r>
            <a:br>
              <a:rPr lang="en-US" dirty="0"/>
            </a:br>
            <a:r>
              <a:rPr lang="en-US" dirty="0"/>
              <a:t>that should not appear on a new line</a:t>
            </a:r>
          </a:p>
          <a:p>
            <a:pPr lvl="1"/>
            <a:endParaRPr lang="en-US" dirty="0"/>
          </a:p>
          <a:p>
            <a:r>
              <a:rPr lang="en-US" dirty="0"/>
              <a:t>Clear References</a:t>
            </a:r>
          </a:p>
          <a:p>
            <a:pPr lvl="1"/>
            <a:r>
              <a:rPr lang="en-US" dirty="0"/>
              <a:t>Make sure there are no unclear</a:t>
            </a:r>
            <a:br>
              <a:rPr lang="en-US" dirty="0"/>
            </a:br>
            <a:r>
              <a:rPr lang="en-US" dirty="0"/>
              <a:t>“it” or “this” references</a:t>
            </a:r>
          </a:p>
          <a:p>
            <a:pPr lvl="1"/>
            <a:r>
              <a:rPr lang="en-US" dirty="0"/>
              <a:t>Add descriptive nouns</a:t>
            </a:r>
          </a:p>
          <a:p>
            <a:pPr lvl="1"/>
            <a:endParaRPr lang="en-US" dirty="0"/>
          </a:p>
          <a:p>
            <a:r>
              <a:rPr lang="en-US" dirty="0"/>
              <a:t>Titles and Names</a:t>
            </a:r>
          </a:p>
          <a:p>
            <a:pPr lvl="1"/>
            <a:r>
              <a:rPr lang="en-US" dirty="0"/>
              <a:t>Titles: capitalize meaning-carrying words</a:t>
            </a:r>
          </a:p>
          <a:p>
            <a:pPr lvl="1"/>
            <a:r>
              <a:rPr lang="en-US" dirty="0"/>
              <a:t>Names: capitalize, e.g., Bayesian, Euclidean</a:t>
            </a:r>
          </a:p>
          <a:p>
            <a:pPr lvl="1"/>
            <a:r>
              <a:rPr lang="en-US" dirty="0"/>
              <a:t>References like Figure 1, Table 2, Section 3, </a:t>
            </a:r>
            <a:br>
              <a:rPr lang="en-US" dirty="0"/>
            </a:br>
            <a:r>
              <a:rPr lang="en-US" dirty="0"/>
              <a:t>Chapter 4, Equation 5 are names as well </a:t>
            </a:r>
            <a:br>
              <a:rPr lang="en-US" dirty="0"/>
            </a:br>
            <a:endParaRPr lang="en-US" dirty="0"/>
          </a:p>
        </p:txBody>
      </p:sp>
      <p:sp>
        <p:nvSpPr>
          <p:cNvPr id="4" name="Text Placeholder 3"/>
          <p:cNvSpPr>
            <a:spLocks noGrp="1"/>
          </p:cNvSpPr>
          <p:nvPr>
            <p:ph type="body" sz="quarter" idx="14"/>
          </p:nvPr>
        </p:nvSpPr>
        <p:spPr/>
        <p:txBody>
          <a:bodyPr>
            <a:normAutofit lnSpcReduction="10000"/>
          </a:bodyPr>
          <a:lstStyle/>
          <a:p>
            <a:r>
              <a:rPr lang="en-US" dirty="0"/>
              <a:t>Scientific Writing</a:t>
            </a:r>
          </a:p>
          <a:p>
            <a:endParaRPr lang="en-US" dirty="0"/>
          </a:p>
        </p:txBody>
      </p:sp>
      <p:sp>
        <p:nvSpPr>
          <p:cNvPr id="5" name="TextBox 4"/>
          <p:cNvSpPr txBox="1"/>
          <p:nvPr/>
        </p:nvSpPr>
        <p:spPr>
          <a:xfrm>
            <a:off x="5865777" y="5515583"/>
            <a:ext cx="2908570" cy="646331"/>
          </a:xfrm>
          <a:prstGeom prst="rect">
            <a:avLst/>
          </a:prstGeom>
          <a:noFill/>
        </p:spPr>
        <p:txBody>
          <a:bodyPr wrap="square" lIns="0" rIns="0" rtlCol="0">
            <a:spAutoFit/>
          </a:bodyPr>
          <a:lstStyle/>
          <a:p>
            <a:pPr algn="ctr"/>
            <a:r>
              <a:rPr lang="en-US" dirty="0">
                <a:latin typeface="Consolas" panose="020B0609020204030204" pitchFamily="49" charset="0"/>
                <a:cs typeface="Calibri" panose="020F0502020204030204" pitchFamily="34" charset="0"/>
              </a:rPr>
              <a:t>Figure</a:t>
            </a:r>
            <a:r>
              <a:rPr lang="en-US" dirty="0">
                <a:solidFill>
                  <a:schemeClr val="accent1"/>
                </a:solidFill>
                <a:latin typeface="Consolas" panose="020B0609020204030204" pitchFamily="49" charset="0"/>
                <a:cs typeface="Calibri" panose="020F0502020204030204" pitchFamily="34" charset="0"/>
              </a:rPr>
              <a:t>~</a:t>
            </a:r>
            <a:r>
              <a:rPr lang="en-US" b="1" dirty="0">
                <a:latin typeface="Consolas" panose="020B0609020204030204" pitchFamily="49" charset="0"/>
                <a:cs typeface="Calibri" panose="020F0502020204030204" pitchFamily="34" charset="0"/>
              </a:rPr>
              <a:t>\ref</a:t>
            </a:r>
            <a:r>
              <a:rPr lang="en-US" dirty="0">
                <a:latin typeface="Consolas" panose="020B0609020204030204" pitchFamily="49" charset="0"/>
                <a:cs typeface="Calibri" panose="020F0502020204030204" pitchFamily="34" charset="0"/>
              </a:rPr>
              <a:t>{fig:exp1}</a:t>
            </a:r>
          </a:p>
          <a:p>
            <a:pPr algn="ctr"/>
            <a:r>
              <a:rPr lang="en-US" dirty="0">
                <a:latin typeface="Consolas" panose="020B0609020204030204" pitchFamily="49" charset="0"/>
                <a:cs typeface="Calibri" panose="020F0502020204030204" pitchFamily="34" charset="0"/>
              </a:rPr>
              <a:t>Equation</a:t>
            </a:r>
            <a:r>
              <a:rPr lang="en-US" dirty="0">
                <a:solidFill>
                  <a:schemeClr val="accent1"/>
                </a:solidFill>
                <a:latin typeface="Consolas" panose="020B0609020204030204" pitchFamily="49" charset="0"/>
                <a:cs typeface="Calibri" panose="020F0502020204030204" pitchFamily="34" charset="0"/>
              </a:rPr>
              <a:t>~</a:t>
            </a:r>
            <a:r>
              <a:rPr lang="en-US" b="1" dirty="0">
                <a:latin typeface="Consolas" panose="020B0609020204030204" pitchFamily="49" charset="0"/>
                <a:cs typeface="Calibri" panose="020F0502020204030204" pitchFamily="34" charset="0"/>
              </a:rPr>
              <a:t>\</a:t>
            </a:r>
            <a:r>
              <a:rPr lang="en-US" b="1" dirty="0" err="1">
                <a:latin typeface="Consolas" panose="020B0609020204030204" pitchFamily="49" charset="0"/>
                <a:cs typeface="Calibri" panose="020F0502020204030204" pitchFamily="34" charset="0"/>
              </a:rPr>
              <a:t>eqref</a:t>
            </a:r>
            <a:r>
              <a:rPr lang="en-US" dirty="0">
                <a:latin typeface="Consolas" panose="020B0609020204030204" pitchFamily="49" charset="0"/>
                <a:cs typeface="Calibri" panose="020F0502020204030204" pitchFamily="34" charset="0"/>
              </a:rPr>
              <a:t>{eq:e1}</a:t>
            </a:r>
          </a:p>
        </p:txBody>
      </p:sp>
      <p:pic>
        <p:nvPicPr>
          <p:cNvPr id="6" name="Picture 5"/>
          <p:cNvPicPr>
            <a:picLocks noChangeAspect="1"/>
          </p:cNvPicPr>
          <p:nvPr/>
        </p:nvPicPr>
        <p:blipFill>
          <a:blip r:embed="rId2"/>
          <a:stretch>
            <a:fillRect/>
          </a:stretch>
        </p:blipFill>
        <p:spPr>
          <a:xfrm>
            <a:off x="5788836" y="4767547"/>
            <a:ext cx="3161489" cy="640518"/>
          </a:xfrm>
          <a:prstGeom prst="rect">
            <a:avLst/>
          </a:prstGeom>
        </p:spPr>
      </p:pic>
      <p:sp>
        <p:nvSpPr>
          <p:cNvPr id="7" name="Rectangle 6"/>
          <p:cNvSpPr/>
          <p:nvPr/>
        </p:nvSpPr>
        <p:spPr>
          <a:xfrm>
            <a:off x="5262664" y="1352563"/>
            <a:ext cx="2986392" cy="1184940"/>
          </a:xfrm>
          <a:prstGeom prst="rect">
            <a:avLst/>
          </a:prstGeom>
        </p:spPr>
        <p:txBody>
          <a:bodyPr wrap="square">
            <a:spAutoFit/>
          </a:bodyPr>
          <a:lstStyle/>
          <a:p>
            <a:pPr algn="ctr"/>
            <a:r>
              <a:rPr lang="en-US" sz="1600" dirty="0">
                <a:latin typeface="Consolas" panose="020B0609020204030204" pitchFamily="49" charset="0"/>
              </a:rPr>
              <a:t>employ general-purpose compression </a:t>
            </a:r>
            <a:r>
              <a:rPr lang="en-US" sz="1600" dirty="0">
                <a:solidFill>
                  <a:schemeClr val="accent1"/>
                </a:solidFill>
                <a:latin typeface="Consolas" panose="020B0609020204030204" pitchFamily="49" charset="0"/>
              </a:rPr>
              <a:t>techniques</a:t>
            </a:r>
          </a:p>
          <a:p>
            <a:pPr algn="ctr"/>
            <a:endParaRPr lang="en-US" sz="700" dirty="0">
              <a:latin typeface="Consolas" panose="020B0609020204030204" pitchFamily="49" charset="0"/>
            </a:endParaRPr>
          </a:p>
          <a:p>
            <a:pPr algn="ctr"/>
            <a:r>
              <a:rPr lang="en-US" sz="1600" dirty="0">
                <a:latin typeface="Consolas" panose="020B0609020204030204" pitchFamily="49" charset="0"/>
              </a:rPr>
              <a:t>employ </a:t>
            </a:r>
            <a:r>
              <a:rPr lang="en-US" sz="1600" dirty="0">
                <a:solidFill>
                  <a:schemeClr val="accent1"/>
                </a:solidFill>
                <a:latin typeface="Consolas" panose="020B0609020204030204" pitchFamily="49" charset="0"/>
              </a:rPr>
              <a:t>a</a:t>
            </a:r>
            <a:r>
              <a:rPr lang="en-US" sz="1600" dirty="0">
                <a:latin typeface="Consolas" panose="020B0609020204030204" pitchFamily="49" charset="0"/>
              </a:rPr>
              <a:t> general-purpose compression </a:t>
            </a:r>
            <a:r>
              <a:rPr lang="en-US" sz="1600" dirty="0">
                <a:solidFill>
                  <a:schemeClr val="accent1"/>
                </a:solidFill>
                <a:latin typeface="Consolas" panose="020B0609020204030204" pitchFamily="49" charset="0"/>
              </a:rPr>
              <a:t>technique</a:t>
            </a:r>
          </a:p>
        </p:txBody>
      </p:sp>
      <p:pic>
        <p:nvPicPr>
          <p:cNvPr id="9" name="Picture 8"/>
          <p:cNvPicPr>
            <a:picLocks noChangeAspect="1"/>
          </p:cNvPicPr>
          <p:nvPr/>
        </p:nvPicPr>
        <p:blipFill>
          <a:blip r:embed="rId3"/>
          <a:stretch>
            <a:fillRect/>
          </a:stretch>
        </p:blipFill>
        <p:spPr>
          <a:xfrm>
            <a:off x="8468827" y="1710334"/>
            <a:ext cx="481498" cy="484203"/>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4625502" y="2843802"/>
                <a:ext cx="3579777" cy="830997"/>
              </a:xfrm>
              <a:prstGeom prst="rect">
                <a:avLst/>
              </a:prstGeom>
              <a:noFill/>
            </p:spPr>
            <p:txBody>
              <a:bodyPr wrap="square" lIns="0" rIns="0" rtlCol="0">
                <a:spAutoFit/>
              </a:bodyPr>
              <a:lstStyle/>
              <a:p>
                <a:pPr algn="ctr"/>
                <a:r>
                  <a:rPr lang="en-US" sz="1600" dirty="0">
                    <a:latin typeface="Consolas" panose="020B0609020204030204" pitchFamily="49" charset="0"/>
                  </a:rPr>
                  <a:t>Each entry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𝑖</m:t>
                        </m:r>
                      </m:sub>
                    </m:sSub>
                  </m:oMath>
                </a14:m>
                <a:r>
                  <a:rPr lang="en-US" sz="1600" dirty="0">
                    <a:latin typeface="Consolas" panose="020B0609020204030204" pitchFamily="49" charset="0"/>
                  </a:rPr>
                  <a:t> can be expressed over columns as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𝑣</m:t>
                        </m:r>
                      </m:e>
                      <m:sup>
                        <m:r>
                          <a:rPr lang="en-US" sz="1600" b="0" i="1" smtClean="0">
                            <a:latin typeface="Cambria Math" panose="02040503050406030204" pitchFamily="18" charset="0"/>
                          </a:rPr>
                          <m:t>⊤</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sub>
                    </m:sSub>
                  </m:oMath>
                </a14:m>
                <a:r>
                  <a:rPr lang="en-US" sz="1600" dirty="0">
                    <a:latin typeface="Consolas" panose="020B0609020204030204" pitchFamily="49" charset="0"/>
                  </a:rPr>
                  <a:t>. We rewrite </a:t>
                </a:r>
                <a:r>
                  <a:rPr lang="en-US" sz="1600" b="1" dirty="0">
                    <a:solidFill>
                      <a:schemeClr val="accent1"/>
                    </a:solidFill>
                    <a:latin typeface="Consolas" panose="020B0609020204030204" pitchFamily="49" charset="0"/>
                  </a:rPr>
                  <a:t>this</a:t>
                </a:r>
                <a:r>
                  <a:rPr lang="en-US" sz="1600" dirty="0">
                    <a:latin typeface="Consolas" panose="020B0609020204030204" pitchFamily="49" charset="0"/>
                  </a:rPr>
                  <a:t> in […]</a:t>
                </a:r>
                <a:endParaRPr lang="en-US" sz="1600" dirty="0">
                  <a:latin typeface="Consolas" panose="020B0609020204030204" pitchFamily="49"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5502" y="2843802"/>
                <a:ext cx="3579777" cy="830997"/>
              </a:xfrm>
              <a:prstGeom prst="rect">
                <a:avLst/>
              </a:prstGeom>
              <a:blipFill>
                <a:blip r:embed="rId4"/>
                <a:stretch>
                  <a:fillRect t="-2941" r="-2385" b="-8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43270" y="3647958"/>
                <a:ext cx="3937755" cy="830997"/>
              </a:xfrm>
              <a:prstGeom prst="rect">
                <a:avLst/>
              </a:prstGeom>
              <a:noFill/>
            </p:spPr>
            <p:txBody>
              <a:bodyPr wrap="square" lIns="0" rIns="0" rtlCol="0">
                <a:spAutoFit/>
              </a:bodyPr>
              <a:lstStyle/>
              <a:p>
                <a:pPr algn="ctr"/>
                <a:r>
                  <a:rPr lang="en-US" sz="1600" dirty="0">
                    <a:latin typeface="Consolas" panose="020B0609020204030204" pitchFamily="49" charset="0"/>
                  </a:rPr>
                  <a:t>Each entry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𝑖</m:t>
                        </m:r>
                      </m:sub>
                    </m:sSub>
                  </m:oMath>
                </a14:m>
                <a:r>
                  <a:rPr lang="en-US" sz="1600" dirty="0">
                    <a:latin typeface="Consolas" panose="020B0609020204030204" pitchFamily="49" charset="0"/>
                  </a:rPr>
                  <a:t> can be expressed </a:t>
                </a:r>
                <a:br>
                  <a:rPr lang="en-US" sz="1600" dirty="0">
                    <a:latin typeface="Consolas" panose="020B0609020204030204" pitchFamily="49" charset="0"/>
                  </a:rPr>
                </a:br>
                <a:r>
                  <a:rPr lang="en-US" sz="1600" dirty="0">
                    <a:latin typeface="Consolas" panose="020B0609020204030204" pitchFamily="49" charset="0"/>
                  </a:rPr>
                  <a:t>over columns as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𝑣</m:t>
                        </m:r>
                      </m:e>
                      <m:sup>
                        <m:r>
                          <a:rPr lang="en-US" sz="1600" b="0" i="1" smtClean="0">
                            <a:latin typeface="Cambria Math" panose="02040503050406030204" pitchFamily="18" charset="0"/>
                          </a:rPr>
                          <m:t>⊤</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sub>
                    </m:sSub>
                  </m:oMath>
                </a14:m>
                <a:r>
                  <a:rPr lang="en-US" sz="1600" dirty="0">
                    <a:latin typeface="Consolas" panose="020B0609020204030204" pitchFamily="49" charset="0"/>
                  </a:rPr>
                  <a:t>. We rewrite </a:t>
                </a:r>
                <a:r>
                  <a:rPr lang="en-US" sz="1600" dirty="0">
                    <a:solidFill>
                      <a:schemeClr val="accent1"/>
                    </a:solidFill>
                    <a:latin typeface="Consolas" panose="020B0609020204030204" pitchFamily="49" charset="0"/>
                  </a:rPr>
                  <a:t>this multiplication </a:t>
                </a:r>
                <a:r>
                  <a:rPr lang="en-US" sz="1600" dirty="0">
                    <a:latin typeface="Consolas" panose="020B0609020204030204" pitchFamily="49" charset="0"/>
                  </a:rPr>
                  <a:t>in […]</a:t>
                </a:r>
                <a:endParaRPr lang="en-US" sz="1600" dirty="0">
                  <a:latin typeface="Consolas" panose="020B0609020204030204" pitchFamily="49"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43270" y="3647958"/>
                <a:ext cx="3937755" cy="830997"/>
              </a:xfrm>
              <a:prstGeom prst="rect">
                <a:avLst/>
              </a:prstGeom>
              <a:blipFill>
                <a:blip r:embed="rId5"/>
                <a:stretch>
                  <a:fillRect l="-1238" t="-2920" r="-1084" b="-7299"/>
                </a:stretch>
              </a:blipFill>
            </p:spPr>
            <p:txBody>
              <a:bodyPr/>
              <a:lstStyle/>
              <a:p>
                <a:r>
                  <a:rPr lang="en-US">
                    <a:noFill/>
                  </a:rPr>
                  <a:t> </a:t>
                </a:r>
              </a:p>
            </p:txBody>
          </p:sp>
        </mc:Fallback>
      </mc:AlternateContent>
      <p:pic>
        <p:nvPicPr>
          <p:cNvPr id="12" name="Picture 11"/>
          <p:cNvPicPr>
            <a:picLocks noChangeAspect="1"/>
          </p:cNvPicPr>
          <p:nvPr/>
        </p:nvPicPr>
        <p:blipFill>
          <a:blip r:embed="rId3"/>
          <a:stretch>
            <a:fillRect/>
          </a:stretch>
        </p:blipFill>
        <p:spPr>
          <a:xfrm>
            <a:off x="8446184" y="3784834"/>
            <a:ext cx="481498" cy="484203"/>
          </a:xfrm>
          <a:prstGeom prst="rect">
            <a:avLst/>
          </a:prstGeom>
        </p:spPr>
      </p:pic>
      <p:pic>
        <p:nvPicPr>
          <p:cNvPr id="13" name="Picture 12"/>
          <p:cNvPicPr>
            <a:picLocks noChangeAspect="1"/>
          </p:cNvPicPr>
          <p:nvPr/>
        </p:nvPicPr>
        <p:blipFill>
          <a:blip r:embed="rId6"/>
          <a:stretch>
            <a:fillRect/>
          </a:stretch>
        </p:blipFill>
        <p:spPr>
          <a:xfrm>
            <a:off x="8458096" y="3042258"/>
            <a:ext cx="459858" cy="465268"/>
          </a:xfrm>
          <a:prstGeom prst="rect">
            <a:avLst/>
          </a:prstGeom>
        </p:spPr>
      </p:pic>
    </p:spTree>
    <p:extLst>
      <p:ext uri="{BB962C8B-B14F-4D97-AF65-F5344CB8AC3E}">
        <p14:creationId xmlns:p14="http://schemas.microsoft.com/office/powerpoint/2010/main" val="26952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a:t>
            </a:r>
          </a:p>
        </p:txBody>
      </p:sp>
      <p:sp>
        <p:nvSpPr>
          <p:cNvPr id="3" name="Content Placeholder 2"/>
          <p:cNvSpPr>
            <a:spLocks noGrp="1"/>
          </p:cNvSpPr>
          <p:nvPr>
            <p:ph idx="1"/>
          </p:nvPr>
        </p:nvSpPr>
        <p:spPr/>
        <p:txBody>
          <a:bodyPr/>
          <a:lstStyle/>
          <a:p>
            <a:r>
              <a:rPr lang="en-US" dirty="0"/>
              <a:t>#1 Self-Plagiarism (</a:t>
            </a:r>
            <a:r>
              <a:rPr lang="en-US" dirty="0">
                <a:solidFill>
                  <a:schemeClr val="accent1"/>
                </a:solidFill>
              </a:rPr>
              <a:t>Bad Idea</a:t>
            </a:r>
            <a:r>
              <a:rPr lang="en-US" dirty="0"/>
              <a:t>)</a:t>
            </a:r>
          </a:p>
          <a:p>
            <a:pPr lvl="1"/>
            <a:r>
              <a:rPr lang="en-US" dirty="0"/>
              <a:t>Avoid reusing motivation, introduction, figures, and examples</a:t>
            </a:r>
          </a:p>
          <a:p>
            <a:pPr lvl="1"/>
            <a:r>
              <a:rPr lang="en-US" dirty="0"/>
              <a:t>Start writing every thesis / paper from scratch </a:t>
            </a:r>
            <a:br>
              <a:rPr lang="en-US" dirty="0"/>
            </a:br>
            <a:r>
              <a:rPr lang="en-US" dirty="0"/>
              <a:t>(unless thesis summaries/extends previous papers)</a:t>
            </a:r>
          </a:p>
          <a:p>
            <a:pPr lvl="1"/>
            <a:endParaRPr lang="en-US" sz="1200" dirty="0"/>
          </a:p>
          <a:p>
            <a:r>
              <a:rPr lang="en-US" dirty="0"/>
              <a:t>#2 Figure Plagiarism (</a:t>
            </a:r>
            <a:r>
              <a:rPr lang="en-US" dirty="0">
                <a:solidFill>
                  <a:schemeClr val="accent1"/>
                </a:solidFill>
              </a:rPr>
              <a:t>Bad Idea</a:t>
            </a:r>
            <a:r>
              <a:rPr lang="en-US" dirty="0"/>
              <a:t>)</a:t>
            </a:r>
          </a:p>
          <a:p>
            <a:pPr lvl="1"/>
            <a:r>
              <a:rPr lang="en-US" dirty="0"/>
              <a:t>Never copy figures from other papers, web, </a:t>
            </a:r>
            <a:r>
              <a:rPr lang="en-US" dirty="0" err="1"/>
              <a:t>etc</a:t>
            </a:r>
            <a:r>
              <a:rPr lang="en-US" dirty="0"/>
              <a:t> </a:t>
            </a:r>
          </a:p>
          <a:p>
            <a:pPr lvl="1"/>
            <a:r>
              <a:rPr lang="en-US" dirty="0"/>
              <a:t>Create all figures yourself, even for surveys </a:t>
            </a:r>
            <a:br>
              <a:rPr lang="en-US" dirty="0"/>
            </a:br>
            <a:r>
              <a:rPr lang="en-US" dirty="0"/>
              <a:t>(can be based on ideas of existing papers)</a:t>
            </a:r>
          </a:p>
          <a:p>
            <a:pPr lvl="1"/>
            <a:r>
              <a:rPr lang="en-US" b="1" dirty="0">
                <a:solidFill>
                  <a:srgbClr val="7889FB"/>
                </a:solidFill>
              </a:rPr>
              <a:t>Exceptions</a:t>
            </a:r>
            <a:r>
              <a:rPr lang="en-US" dirty="0"/>
              <a:t> do exist w/ explicit references</a:t>
            </a:r>
          </a:p>
          <a:p>
            <a:pPr lvl="1"/>
            <a:endParaRPr lang="en-US" sz="1200" dirty="0"/>
          </a:p>
          <a:p>
            <a:r>
              <a:rPr lang="en-US" dirty="0"/>
              <a:t>#3 Plagiarisms (</a:t>
            </a:r>
            <a:r>
              <a:rPr lang="en-US" dirty="0">
                <a:solidFill>
                  <a:schemeClr val="accent1"/>
                </a:solidFill>
              </a:rPr>
              <a:t>Really Bad Idea</a:t>
            </a:r>
            <a:r>
              <a:rPr lang="en-US" dirty="0"/>
              <a:t>)</a:t>
            </a:r>
          </a:p>
          <a:p>
            <a:pPr lvl="1"/>
            <a:r>
              <a:rPr lang="en-US" dirty="0"/>
              <a:t>Never copy figures or text from other peoples work and claim its yours</a:t>
            </a:r>
            <a:br>
              <a:rPr lang="en-US" dirty="0"/>
            </a:br>
            <a:r>
              <a:rPr lang="en-US" dirty="0"/>
              <a:t>(slight rewording does not change that)</a:t>
            </a:r>
          </a:p>
          <a:p>
            <a:pPr lvl="1"/>
            <a:r>
              <a:rPr lang="en-US" dirty="0"/>
              <a:t>For archival scientific publications, there is a high chance it will be detected</a:t>
            </a:r>
          </a:p>
        </p:txBody>
      </p:sp>
      <p:sp>
        <p:nvSpPr>
          <p:cNvPr id="4" name="Text Placeholder 3"/>
          <p:cNvSpPr>
            <a:spLocks noGrp="1"/>
          </p:cNvSpPr>
          <p:nvPr>
            <p:ph type="body" sz="quarter" idx="14"/>
          </p:nvPr>
        </p:nvSpPr>
        <p:spPr/>
        <p:txBody>
          <a:bodyPr>
            <a:normAutofit lnSpcReduction="10000"/>
          </a:bodyPr>
          <a:lstStyle/>
          <a:p>
            <a:r>
              <a:rPr lang="en-US" dirty="0"/>
              <a:t>Scientific Writing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461" y="724758"/>
            <a:ext cx="669627" cy="669627"/>
          </a:xfrm>
          <a:prstGeom prst="rect">
            <a:avLst/>
          </a:prstGeom>
        </p:spPr>
      </p:pic>
      <p:pic>
        <p:nvPicPr>
          <p:cNvPr id="6" name="Picture 5"/>
          <p:cNvPicPr>
            <a:picLocks noChangeAspect="1"/>
          </p:cNvPicPr>
          <p:nvPr/>
        </p:nvPicPr>
        <p:blipFill>
          <a:blip r:embed="rId3"/>
          <a:stretch>
            <a:fillRect/>
          </a:stretch>
        </p:blipFill>
        <p:spPr>
          <a:xfrm>
            <a:off x="6536987" y="2800598"/>
            <a:ext cx="2380967" cy="1820042"/>
          </a:xfrm>
          <a:prstGeom prst="rect">
            <a:avLst/>
          </a:prstGeom>
        </p:spPr>
      </p:pic>
      <p:sp>
        <p:nvSpPr>
          <p:cNvPr id="7" name="Rectangle 6"/>
          <p:cNvSpPr/>
          <p:nvPr/>
        </p:nvSpPr>
        <p:spPr>
          <a:xfrm>
            <a:off x="7733489" y="3414407"/>
            <a:ext cx="1158470" cy="768486"/>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84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 – Duplicate Submission</a:t>
            </a:r>
          </a:p>
        </p:txBody>
      </p:sp>
      <p:sp>
        <p:nvSpPr>
          <p:cNvPr id="3" name="Content Placeholder 2"/>
          <p:cNvSpPr>
            <a:spLocks noGrp="1"/>
          </p:cNvSpPr>
          <p:nvPr>
            <p:ph idx="1"/>
          </p:nvPr>
        </p:nvSpPr>
        <p:spPr/>
        <p:txBody>
          <a:bodyPr/>
          <a:lstStyle/>
          <a:p>
            <a:r>
              <a:rPr lang="en-US" dirty="0"/>
              <a:t>Example SIGMOD’21 </a:t>
            </a:r>
          </a:p>
          <a:p>
            <a:pPr marL="0" indent="0">
              <a:buNone/>
            </a:pPr>
            <a:r>
              <a:rPr lang="en-US" sz="1600" b="0" dirty="0">
                <a:latin typeface="Consolas" panose="020B0609020204030204" pitchFamily="49" charset="0"/>
              </a:rPr>
              <a:t>A research paper submitted to SIGMOD 2021 </a:t>
            </a:r>
            <a:r>
              <a:rPr lang="en-US" sz="1600" b="0" dirty="0">
                <a:solidFill>
                  <a:schemeClr val="accent1"/>
                </a:solidFill>
                <a:latin typeface="Consolas" panose="020B0609020204030204" pitchFamily="49" charset="0"/>
              </a:rPr>
              <a:t>cannot be under review </a:t>
            </a:r>
            <a:r>
              <a:rPr lang="en-US" sz="1600" b="0" dirty="0">
                <a:latin typeface="Consolas" panose="020B0609020204030204" pitchFamily="49" charset="0"/>
              </a:rPr>
              <a:t>for any other publishing forum or presentation venue, including conferences, workshops, and journals, during the time it is being considered for SIGMOD. Furthermore, after you submit a research paper to SIGMOD, you must </a:t>
            </a:r>
            <a:r>
              <a:rPr lang="en-US" sz="1600" b="0" dirty="0">
                <a:solidFill>
                  <a:schemeClr val="accent1"/>
                </a:solidFill>
                <a:latin typeface="Consolas" panose="020B0609020204030204" pitchFamily="49" charset="0"/>
              </a:rPr>
              <a:t>await the response </a:t>
            </a:r>
            <a:r>
              <a:rPr lang="en-US" sz="1600" b="0" dirty="0">
                <a:latin typeface="Consolas" panose="020B0609020204030204" pitchFamily="49" charset="0"/>
              </a:rPr>
              <a:t>from SIGMOD and only re-submit elsewhere if your paper is rejected - or withdrawn at your request - from SIGMOD. This restriction applies not only to identical papers but also to papers with a substantial overlap in scientific content and results.</a:t>
            </a:r>
          </a:p>
          <a:p>
            <a:pPr marL="0" indent="0">
              <a:buNone/>
            </a:pPr>
            <a:endParaRPr lang="en-US" sz="1000" b="0" dirty="0">
              <a:latin typeface="Consolas" panose="020B0609020204030204" pitchFamily="49" charset="0"/>
            </a:endParaRPr>
          </a:p>
          <a:p>
            <a:pPr marL="0" indent="0">
              <a:buNone/>
            </a:pPr>
            <a:r>
              <a:rPr lang="en-US" sz="1600" b="0" dirty="0">
                <a:latin typeface="Consolas" panose="020B0609020204030204" pitchFamily="49" charset="0"/>
              </a:rPr>
              <a:t>Every research paper submitted to SIGMOD 2021 must present substantial novel research not described in any prior publication. In this context, a </a:t>
            </a:r>
            <a:r>
              <a:rPr lang="en-US" sz="1600" b="0" dirty="0">
                <a:solidFill>
                  <a:schemeClr val="accent1"/>
                </a:solidFill>
                <a:latin typeface="Consolas" panose="020B0609020204030204" pitchFamily="49" charset="0"/>
              </a:rPr>
              <a:t>prior publication</a:t>
            </a:r>
            <a:r>
              <a:rPr lang="en-US" sz="1600" b="0" dirty="0">
                <a:latin typeface="Consolas" panose="020B0609020204030204" pitchFamily="49" charset="0"/>
              </a:rPr>
              <a:t> is (a) </a:t>
            </a:r>
            <a:r>
              <a:rPr lang="en-US" sz="1600" b="0" dirty="0">
                <a:solidFill>
                  <a:schemeClr val="accent1"/>
                </a:solidFill>
                <a:latin typeface="Consolas" panose="020B0609020204030204" pitchFamily="49" charset="0"/>
              </a:rPr>
              <a:t>a paper of five pages</a:t>
            </a:r>
            <a:r>
              <a:rPr lang="en-US" sz="1600" b="0" dirty="0">
                <a:latin typeface="Consolas" panose="020B0609020204030204" pitchFamily="49" charset="0"/>
              </a:rPr>
              <a:t> or more presented, or accepted for presentation, at a refereed conference or workshop with proceedings; or (b) </a:t>
            </a:r>
            <a:r>
              <a:rPr lang="en-US" sz="1600" b="0" dirty="0">
                <a:solidFill>
                  <a:schemeClr val="accent1"/>
                </a:solidFill>
                <a:latin typeface="Consolas" panose="020B0609020204030204" pitchFamily="49" charset="0"/>
              </a:rPr>
              <a:t>an article published</a:t>
            </a:r>
            <a:r>
              <a:rPr lang="en-US" sz="1600" b="0" dirty="0">
                <a:latin typeface="Consolas" panose="020B0609020204030204" pitchFamily="49" charset="0"/>
              </a:rPr>
              <a:t>, or accepted for publication, in a refereed journal. If a SIGMOD 2021 submission has overlap with a prior publication, the submission must cite the prior publication, along with all other relevant published work, following the guidelines in the Anonymity Requirements for Double-Blind Reviewing section below.</a:t>
            </a:r>
          </a:p>
          <a:p>
            <a:pPr marL="0" indent="0">
              <a:buNone/>
            </a:pPr>
            <a:r>
              <a:rPr lang="en-US" dirty="0"/>
              <a:t> </a:t>
            </a:r>
          </a:p>
        </p:txBody>
      </p:sp>
      <p:sp>
        <p:nvSpPr>
          <p:cNvPr id="4" name="Text Placeholder 3"/>
          <p:cNvSpPr>
            <a:spLocks noGrp="1"/>
          </p:cNvSpPr>
          <p:nvPr>
            <p:ph type="body" sz="quarter" idx="14"/>
          </p:nvPr>
        </p:nvSpPr>
        <p:spPr/>
        <p:txBody>
          <a:bodyPr>
            <a:normAutofit lnSpcReduction="10000"/>
          </a:bodyPr>
          <a:lstStyle/>
          <a:p>
            <a:r>
              <a:rPr lang="en-US" dirty="0"/>
              <a:t>Scientific Writing</a:t>
            </a:r>
          </a:p>
        </p:txBody>
      </p:sp>
    </p:spTree>
    <p:extLst>
      <p:ext uri="{BB962C8B-B14F-4D97-AF65-F5344CB8AC3E}">
        <p14:creationId xmlns:p14="http://schemas.microsoft.com/office/powerpoint/2010/main" val="102769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 Limits</a:t>
            </a:r>
          </a:p>
        </p:txBody>
      </p:sp>
      <p:sp>
        <p:nvSpPr>
          <p:cNvPr id="3" name="Content Placeholder 2"/>
          <p:cNvSpPr>
            <a:spLocks noGrp="1"/>
          </p:cNvSpPr>
          <p:nvPr>
            <p:ph idx="1"/>
          </p:nvPr>
        </p:nvSpPr>
        <p:spPr/>
        <p:txBody>
          <a:bodyPr/>
          <a:lstStyle/>
          <a:p>
            <a:r>
              <a:rPr lang="en-US" dirty="0"/>
              <a:t>Most Conferences/Journals</a:t>
            </a:r>
          </a:p>
          <a:p>
            <a:pPr lvl="1"/>
            <a:r>
              <a:rPr lang="en-US" dirty="0"/>
              <a:t>Given predefined template, changes not permitted</a:t>
            </a:r>
          </a:p>
          <a:p>
            <a:pPr lvl="1"/>
            <a:r>
              <a:rPr lang="en-US" dirty="0"/>
              <a:t>SIGMOD/PVDLB: </a:t>
            </a:r>
            <a:r>
              <a:rPr lang="en-US" b="1" dirty="0">
                <a:solidFill>
                  <a:srgbClr val="7889FB"/>
                </a:solidFill>
              </a:rPr>
              <a:t>12 pages + unlimited references</a:t>
            </a:r>
          </a:p>
          <a:p>
            <a:pPr lvl="1"/>
            <a:r>
              <a:rPr lang="en-US" dirty="0"/>
              <a:t>ICDE: 12 pages incl. references</a:t>
            </a:r>
          </a:p>
          <a:p>
            <a:pPr lvl="1"/>
            <a:endParaRPr lang="en-US" sz="1000" dirty="0"/>
          </a:p>
          <a:p>
            <a:r>
              <a:rPr lang="en-US" dirty="0"/>
              <a:t>#1 Avoid Cheating</a:t>
            </a:r>
          </a:p>
          <a:p>
            <a:pPr lvl="1"/>
            <a:r>
              <a:rPr lang="en-US" dirty="0"/>
              <a:t>Don’t change the template, fonts, or margins (at least not too excessively)</a:t>
            </a:r>
          </a:p>
          <a:p>
            <a:pPr lvl="1"/>
            <a:r>
              <a:rPr lang="en-US" dirty="0"/>
              <a:t>Condensing more text into the paper will make it harder to read</a:t>
            </a:r>
          </a:p>
          <a:p>
            <a:pPr lvl="1"/>
            <a:endParaRPr lang="en-US" sz="1000" dirty="0"/>
          </a:p>
          <a:p>
            <a:r>
              <a:rPr lang="en-US" dirty="0"/>
              <a:t>#2 Carefully Trim Down Draft</a:t>
            </a:r>
          </a:p>
          <a:p>
            <a:pPr lvl="1"/>
            <a:r>
              <a:rPr lang="en-US" dirty="0"/>
              <a:t>Write unlimited paper, then select, and revise</a:t>
            </a:r>
          </a:p>
          <a:p>
            <a:pPr lvl="1"/>
            <a:r>
              <a:rPr lang="en-US" dirty="0"/>
              <a:t>Write and revise section by section as you write</a:t>
            </a:r>
          </a:p>
          <a:p>
            <a:pPr lvl="1"/>
            <a:endParaRPr lang="en-US" sz="1000" dirty="0"/>
          </a:p>
          <a:p>
            <a:r>
              <a:rPr lang="en-US" dirty="0"/>
              <a:t>#3 Never Excuse Missing Content</a:t>
            </a:r>
            <a:br>
              <a:rPr lang="en-US" dirty="0"/>
            </a:br>
            <a:r>
              <a:rPr lang="en-US" dirty="0"/>
              <a:t>     by “lack of space” </a:t>
            </a:r>
          </a:p>
        </p:txBody>
      </p:sp>
      <p:sp>
        <p:nvSpPr>
          <p:cNvPr id="4" name="Text Placeholder 3"/>
          <p:cNvSpPr>
            <a:spLocks noGrp="1"/>
          </p:cNvSpPr>
          <p:nvPr>
            <p:ph type="body" sz="quarter" idx="14"/>
          </p:nvPr>
        </p:nvSpPr>
        <p:spPr/>
        <p:txBody>
          <a:bodyPr>
            <a:normAutofit lnSpcReduction="10000"/>
          </a:bodyPr>
          <a:lstStyle/>
          <a:p>
            <a:r>
              <a:rPr lang="en-US" dirty="0"/>
              <a:t>Scientific Writing</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40825" b="19587"/>
          <a:stretch/>
        </p:blipFill>
        <p:spPr>
          <a:xfrm>
            <a:off x="6980662" y="696745"/>
            <a:ext cx="1956748" cy="1597768"/>
          </a:xfrm>
          <a:prstGeom prst="rect">
            <a:avLst/>
          </a:prstGeom>
        </p:spPr>
      </p:pic>
      <p:sp>
        <p:nvSpPr>
          <p:cNvPr id="6" name="TextBox 5"/>
          <p:cNvSpPr txBox="1"/>
          <p:nvPr/>
        </p:nvSpPr>
        <p:spPr>
          <a:xfrm>
            <a:off x="6927904" y="2294513"/>
            <a:ext cx="2062264"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[Credit: </a:t>
            </a:r>
            <a:r>
              <a:rPr lang="en-US" sz="1400" dirty="0">
                <a:latin typeface="Calibri" panose="020F0502020204030204" pitchFamily="34" charset="0"/>
                <a:cs typeface="Calibri" panose="020F0502020204030204" pitchFamily="34" charset="0"/>
                <a:hlinkClick r:id="rId3"/>
              </a:rPr>
              <a:t>https://twitter.com/</a:t>
            </a:r>
            <a:br>
              <a:rPr lang="en-US" sz="1400" dirty="0">
                <a:latin typeface="Calibri" panose="020F0502020204030204" pitchFamily="34" charset="0"/>
                <a:cs typeface="Calibri" panose="020F0502020204030204" pitchFamily="34" charset="0"/>
                <a:hlinkClick r:id="rId3"/>
              </a:rPr>
            </a:br>
            <a:r>
              <a:rPr lang="en-US" sz="1400" dirty="0" err="1">
                <a:latin typeface="Calibri" panose="020F0502020204030204" pitchFamily="34" charset="0"/>
                <a:cs typeface="Calibri" panose="020F0502020204030204" pitchFamily="34" charset="0"/>
                <a:hlinkClick r:id="rId3"/>
              </a:rPr>
              <a:t>fadeladib</a:t>
            </a:r>
            <a:r>
              <a:rPr lang="en-US" sz="1400" dirty="0">
                <a:latin typeface="Calibri" panose="020F0502020204030204" pitchFamily="34" charset="0"/>
                <a:cs typeface="Calibri" panose="020F0502020204030204" pitchFamily="34" charset="0"/>
                <a:hlinkClick r:id="rId3"/>
              </a:rPr>
              <a:t>/status/1322646406088347649</a:t>
            </a:r>
            <a:r>
              <a:rPr lang="en-US" sz="1400" dirty="0">
                <a:latin typeface="Calibri" panose="020F0502020204030204" pitchFamily="34" charset="0"/>
                <a:cs typeface="Calibri" panose="020F0502020204030204" pitchFamily="34" charset="0"/>
              </a:rPr>
              <a:t>]</a:t>
            </a:r>
          </a:p>
        </p:txBody>
      </p:sp>
      <p:sp>
        <p:nvSpPr>
          <p:cNvPr id="7" name="TextBox 6"/>
          <p:cNvSpPr txBox="1"/>
          <p:nvPr/>
        </p:nvSpPr>
        <p:spPr>
          <a:xfrm>
            <a:off x="5301575" y="5282143"/>
            <a:ext cx="3708049" cy="830997"/>
          </a:xfrm>
          <a:prstGeom prst="rect">
            <a:avLst/>
          </a:prstGeom>
          <a:noFill/>
        </p:spPr>
        <p:txBody>
          <a:bodyPr wrap="square" lIns="0" rIns="0" rtlCol="0">
            <a:spAutoFit/>
          </a:bodyPr>
          <a:lstStyle/>
          <a:p>
            <a:pPr algn="ctr"/>
            <a:r>
              <a:rPr lang="en-US" sz="1600" dirty="0">
                <a:latin typeface="Consolas" panose="020B0609020204030204" pitchFamily="49" charset="0"/>
                <a:cs typeface="Calibri" panose="020F0502020204030204" pitchFamily="34" charset="0"/>
              </a:rPr>
              <a:t>Due to the lack of space, we omit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[essential details] /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[essential experiments]</a:t>
            </a:r>
          </a:p>
        </p:txBody>
      </p:sp>
      <p:pic>
        <p:nvPicPr>
          <p:cNvPr id="8" name="Picture 7"/>
          <p:cNvPicPr>
            <a:picLocks noChangeAspect="1"/>
          </p:cNvPicPr>
          <p:nvPr/>
        </p:nvPicPr>
        <p:blipFill>
          <a:blip r:embed="rId4"/>
          <a:stretch>
            <a:fillRect/>
          </a:stretch>
        </p:blipFill>
        <p:spPr>
          <a:xfrm>
            <a:off x="8160971" y="4279016"/>
            <a:ext cx="734996" cy="548640"/>
          </a:xfrm>
          <a:prstGeom prst="rect">
            <a:avLst/>
          </a:prstGeom>
          <a:ln w="25400">
            <a:solidFill>
              <a:srgbClr val="7889FB"/>
            </a:solidFill>
          </a:ln>
        </p:spPr>
      </p:pic>
      <p:sp>
        <p:nvSpPr>
          <p:cNvPr id="9" name="TextBox 8"/>
          <p:cNvSpPr txBox="1"/>
          <p:nvPr/>
        </p:nvSpPr>
        <p:spPr>
          <a:xfrm>
            <a:off x="5983677" y="4068806"/>
            <a:ext cx="2033344"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Eamonn</a:t>
            </a:r>
            <a:r>
              <a:rPr lang="en-US" sz="1400" dirty="0">
                <a:latin typeface="Calibri" panose="020F0502020204030204" pitchFamily="34" charset="0"/>
                <a:cs typeface="Calibri" panose="020F0502020204030204" pitchFamily="34" charset="0"/>
              </a:rPr>
              <a:t> Keogh: How to do good research, get it published in SIGKDD and get it cited!, </a:t>
            </a:r>
            <a:r>
              <a:rPr lang="en-US" sz="1400" b="1" dirty="0">
                <a:latin typeface="Calibri" panose="020F0502020204030204" pitchFamily="34" charset="0"/>
                <a:cs typeface="Calibri" panose="020F0502020204030204" pitchFamily="34" charset="0"/>
              </a:rPr>
              <a:t>KDD 2009</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2390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a:t>
            </a:r>
            <a:r>
              <a:rPr lang="en-US" b="1" dirty="0">
                <a:solidFill>
                  <a:schemeClr val="accent1"/>
                </a:solidFill>
              </a:rPr>
              <a:t>Q&amp;A</a:t>
            </a:r>
          </a:p>
        </p:txBody>
      </p:sp>
      <p:sp>
        <p:nvSpPr>
          <p:cNvPr id="3" name="Content Placeholder 2"/>
          <p:cNvSpPr>
            <a:spLocks noGrp="1"/>
          </p:cNvSpPr>
          <p:nvPr>
            <p:ph idx="1"/>
          </p:nvPr>
        </p:nvSpPr>
        <p:spPr/>
        <p:txBody>
          <a:bodyPr/>
          <a:lstStyle/>
          <a:p>
            <a:r>
              <a:rPr lang="en-US" dirty="0"/>
              <a:t>Scientific Reading</a:t>
            </a:r>
          </a:p>
          <a:p>
            <a:r>
              <a:rPr lang="en-US" dirty="0"/>
              <a:t>Scientific Writing</a:t>
            </a:r>
          </a:p>
          <a:p>
            <a:endParaRPr lang="en-US" dirty="0">
              <a:solidFill>
                <a:schemeClr val="tx1"/>
              </a:solidFill>
            </a:endParaRPr>
          </a:p>
          <a:p>
            <a:r>
              <a:rPr lang="en-US" dirty="0"/>
              <a:t>Remaining </a:t>
            </a:r>
            <a:r>
              <a:rPr lang="en-US" dirty="0">
                <a:solidFill>
                  <a:schemeClr val="accent1"/>
                </a:solidFill>
              </a:rPr>
              <a:t>Questions</a:t>
            </a:r>
            <a:r>
              <a:rPr lang="en-US" dirty="0"/>
              <a:t>?</a:t>
            </a:r>
          </a:p>
          <a:p>
            <a:r>
              <a:rPr lang="en-US" dirty="0">
                <a:solidFill>
                  <a:schemeClr val="tx1"/>
                </a:solidFill>
              </a:rPr>
              <a:t>Paper Project Selection by </a:t>
            </a:r>
            <a:r>
              <a:rPr lang="en-US" dirty="0">
                <a:solidFill>
                  <a:srgbClr val="7889FB"/>
                </a:solidFill>
              </a:rPr>
              <a:t>Nov 11</a:t>
            </a:r>
          </a:p>
          <a:p>
            <a:endParaRPr lang="en-US" dirty="0"/>
          </a:p>
          <a:p>
            <a:r>
              <a:rPr lang="en-US" dirty="0"/>
              <a:t>Next Lectures</a:t>
            </a:r>
          </a:p>
          <a:p>
            <a:pPr lvl="1"/>
            <a:r>
              <a:rPr lang="en-US" dirty="0"/>
              <a:t>03 </a:t>
            </a:r>
            <a:r>
              <a:rPr lang="en-US" b="1" dirty="0">
                <a:solidFill>
                  <a:srgbClr val="7889FB"/>
                </a:solidFill>
              </a:rPr>
              <a:t>Experiments, Reproducibility, and Projects</a:t>
            </a:r>
            <a:r>
              <a:rPr lang="en-US" dirty="0"/>
              <a:t> </a:t>
            </a:r>
            <a:r>
              <a:rPr lang="en-US" sz="1600" dirty="0"/>
              <a:t>[Nov 11]</a:t>
            </a:r>
            <a:endParaRPr lang="en-US" sz="1600" b="0" dirty="0"/>
          </a:p>
        </p:txBody>
      </p:sp>
    </p:spTree>
    <p:extLst>
      <p:ext uri="{BB962C8B-B14F-4D97-AF65-F5344CB8AC3E}">
        <p14:creationId xmlns:p14="http://schemas.microsoft.com/office/powerpoint/2010/main" val="382179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idx="1"/>
          </p:nvPr>
        </p:nvSpPr>
        <p:spPr/>
        <p:txBody>
          <a:bodyPr/>
          <a:lstStyle/>
          <a:p>
            <a:r>
              <a:rPr lang="en-US" dirty="0"/>
              <a:t>Scientific Reading</a:t>
            </a:r>
          </a:p>
          <a:p>
            <a:r>
              <a:rPr lang="en-US" dirty="0"/>
              <a:t>Scientific Writing</a:t>
            </a:r>
          </a:p>
        </p:txBody>
      </p:sp>
      <p:sp>
        <p:nvSpPr>
          <p:cNvPr id="3" name="TextBox 2"/>
          <p:cNvSpPr txBox="1"/>
          <p:nvPr/>
        </p:nvSpPr>
        <p:spPr>
          <a:xfrm>
            <a:off x="4367719" y="1329653"/>
            <a:ext cx="3871608" cy="923330"/>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Scientific Writing skills can only be learned hands on, and incrementally improved w/ experience </a:t>
            </a:r>
          </a:p>
        </p:txBody>
      </p:sp>
    </p:spTree>
    <p:extLst>
      <p:ext uri="{BB962C8B-B14F-4D97-AF65-F5344CB8AC3E}">
        <p14:creationId xmlns:p14="http://schemas.microsoft.com/office/powerpoint/2010/main" val="427629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Scientific Reading</a:t>
            </a:r>
          </a:p>
        </p:txBody>
      </p:sp>
      <p:sp>
        <p:nvSpPr>
          <p:cNvPr id="6" name="Content Placeholder 5"/>
          <p:cNvSpPr>
            <a:spLocks noGrp="1"/>
          </p:cNvSpPr>
          <p:nvPr>
            <p:ph idx="1"/>
          </p:nvPr>
        </p:nvSpPr>
        <p:spPr/>
        <p:txBody>
          <a:bodyPr/>
          <a:lstStyle/>
          <a:p>
            <a:r>
              <a:rPr lang="en-US" dirty="0"/>
              <a:t>In Computer Science (Data Management)</a:t>
            </a:r>
          </a:p>
        </p:txBody>
      </p:sp>
    </p:spTree>
    <p:extLst>
      <p:ext uri="{BB962C8B-B14F-4D97-AF65-F5344CB8AC3E}">
        <p14:creationId xmlns:p14="http://schemas.microsoft.com/office/powerpoint/2010/main" val="424049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of Reading</a:t>
            </a:r>
          </a:p>
        </p:txBody>
      </p:sp>
      <p:sp>
        <p:nvSpPr>
          <p:cNvPr id="6" name="Content Placeholder 5"/>
          <p:cNvSpPr>
            <a:spLocks noGrp="1"/>
          </p:cNvSpPr>
          <p:nvPr>
            <p:ph idx="1"/>
          </p:nvPr>
        </p:nvSpPr>
        <p:spPr/>
        <p:txBody>
          <a:bodyPr/>
          <a:lstStyle/>
          <a:p>
            <a:r>
              <a:rPr lang="en-US" dirty="0"/>
              <a:t>Skimming</a:t>
            </a:r>
          </a:p>
          <a:p>
            <a:pPr lvl="1"/>
            <a:r>
              <a:rPr lang="en-US" b="1" dirty="0"/>
              <a:t>Goal:</a:t>
            </a:r>
            <a:r>
              <a:rPr lang="en-US" dirty="0"/>
              <a:t> understand what the paper/thesis is about</a:t>
            </a:r>
          </a:p>
          <a:p>
            <a:pPr lvl="1"/>
            <a:r>
              <a:rPr lang="en-US" dirty="0"/>
              <a:t>Read abstract, and optionally introduction</a:t>
            </a:r>
            <a:br>
              <a:rPr lang="en-US" dirty="0"/>
            </a:br>
            <a:r>
              <a:rPr lang="en-US" dirty="0"/>
              <a:t>scan paper (sections/subsections, structure, figures)</a:t>
            </a:r>
          </a:p>
          <a:p>
            <a:pPr lvl="1"/>
            <a:endParaRPr lang="en-US" sz="700" dirty="0"/>
          </a:p>
          <a:p>
            <a:r>
              <a:rPr lang="en-US" dirty="0"/>
              <a:t>Understanding</a:t>
            </a:r>
          </a:p>
          <a:p>
            <a:pPr lvl="1"/>
            <a:r>
              <a:rPr lang="en-US" b="1" dirty="0"/>
              <a:t>Goal:</a:t>
            </a:r>
            <a:r>
              <a:rPr lang="en-US" dirty="0"/>
              <a:t> understand how the presented approach </a:t>
            </a:r>
            <a:br>
              <a:rPr lang="en-US" dirty="0"/>
            </a:br>
            <a:r>
              <a:rPr lang="en-US" dirty="0"/>
              <a:t>accomplishes the paper’s goals</a:t>
            </a:r>
          </a:p>
          <a:p>
            <a:pPr lvl="1"/>
            <a:r>
              <a:rPr lang="en-US" b="1" dirty="0"/>
              <a:t>#1</a:t>
            </a:r>
            <a:r>
              <a:rPr lang="en-US" dirty="0"/>
              <a:t> Skimming (see above)</a:t>
            </a:r>
          </a:p>
          <a:p>
            <a:pPr lvl="1"/>
            <a:r>
              <a:rPr lang="en-US" b="1" dirty="0"/>
              <a:t>#2</a:t>
            </a:r>
            <a:r>
              <a:rPr lang="en-US" dirty="0"/>
              <a:t> Read the whole paper sequentially, add notes/annotations </a:t>
            </a:r>
          </a:p>
          <a:p>
            <a:pPr lvl="1"/>
            <a:endParaRPr lang="en-US" sz="700" dirty="0"/>
          </a:p>
          <a:p>
            <a:r>
              <a:rPr lang="en-US" dirty="0"/>
              <a:t>Reviewing</a:t>
            </a:r>
          </a:p>
          <a:p>
            <a:pPr lvl="1"/>
            <a:r>
              <a:rPr lang="en-US" b="1" dirty="0"/>
              <a:t>Goal:</a:t>
            </a:r>
            <a:r>
              <a:rPr lang="en-US" dirty="0"/>
              <a:t> evaluate potential impact, and limitations</a:t>
            </a:r>
          </a:p>
          <a:p>
            <a:pPr lvl="1"/>
            <a:r>
              <a:rPr lang="en-US" b="1" dirty="0"/>
              <a:t>#1</a:t>
            </a:r>
            <a:r>
              <a:rPr lang="en-US" dirty="0"/>
              <a:t> Skimming (see above)</a:t>
            </a:r>
          </a:p>
          <a:p>
            <a:pPr lvl="1"/>
            <a:r>
              <a:rPr lang="en-US" b="1" dirty="0"/>
              <a:t>#2</a:t>
            </a:r>
            <a:r>
              <a:rPr lang="en-US" dirty="0"/>
              <a:t> Understanding (see above) + strengths and weaknesses</a:t>
            </a:r>
          </a:p>
          <a:p>
            <a:pPr lvl="1"/>
            <a:r>
              <a:rPr lang="en-US" b="1" dirty="0"/>
              <a:t>#3</a:t>
            </a:r>
            <a:r>
              <a:rPr lang="en-US" dirty="0"/>
              <a:t> Write summary, strong/weak points, detailed comments (</a:t>
            </a:r>
            <a:r>
              <a:rPr lang="en-US" dirty="0" err="1"/>
              <a:t>incl</a:t>
            </a:r>
            <a:r>
              <a:rPr lang="en-US" dirty="0"/>
              <a:t> reading)</a:t>
            </a:r>
          </a:p>
        </p:txBody>
      </p:sp>
      <p:sp>
        <p:nvSpPr>
          <p:cNvPr id="7" name="Text Placeholder 6"/>
          <p:cNvSpPr>
            <a:spLocks noGrp="1"/>
          </p:cNvSpPr>
          <p:nvPr>
            <p:ph type="body" sz="quarter" idx="14"/>
          </p:nvPr>
        </p:nvSpPr>
        <p:spPr/>
        <p:txBody>
          <a:bodyPr>
            <a:normAutofit lnSpcReduction="10000"/>
          </a:bodyPr>
          <a:lstStyle/>
          <a:p>
            <a:r>
              <a:rPr lang="en-US" dirty="0"/>
              <a:t>Scientific Reading</a:t>
            </a:r>
          </a:p>
        </p:txBody>
      </p:sp>
      <p:sp>
        <p:nvSpPr>
          <p:cNvPr id="2" name="TextBox 1"/>
          <p:cNvSpPr txBox="1"/>
          <p:nvPr/>
        </p:nvSpPr>
        <p:spPr>
          <a:xfrm>
            <a:off x="7521589" y="1888060"/>
            <a:ext cx="939371"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What?</a:t>
            </a:r>
          </a:p>
        </p:txBody>
      </p:sp>
      <p:sp>
        <p:nvSpPr>
          <p:cNvPr id="8" name="TextBox 7"/>
          <p:cNvSpPr txBox="1"/>
          <p:nvPr/>
        </p:nvSpPr>
        <p:spPr>
          <a:xfrm>
            <a:off x="7537800" y="3363422"/>
            <a:ext cx="939371"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How?</a:t>
            </a:r>
          </a:p>
        </p:txBody>
      </p:sp>
      <p:sp>
        <p:nvSpPr>
          <p:cNvPr id="9" name="TextBox 8"/>
          <p:cNvSpPr txBox="1"/>
          <p:nvPr/>
        </p:nvSpPr>
        <p:spPr>
          <a:xfrm>
            <a:off x="7534558" y="4994428"/>
            <a:ext cx="939371"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What’s Wrong?</a:t>
            </a:r>
          </a:p>
        </p:txBody>
      </p:sp>
    </p:spTree>
    <p:extLst>
      <p:ext uri="{BB962C8B-B14F-4D97-AF65-F5344CB8AC3E}">
        <p14:creationId xmlns:p14="http://schemas.microsoft.com/office/powerpoint/2010/main" val="40119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Relevant Work</a:t>
            </a:r>
          </a:p>
        </p:txBody>
      </p:sp>
      <p:sp>
        <p:nvSpPr>
          <p:cNvPr id="3" name="Content Placeholder 2"/>
          <p:cNvSpPr>
            <a:spLocks noGrp="1"/>
          </p:cNvSpPr>
          <p:nvPr>
            <p:ph idx="1"/>
          </p:nvPr>
        </p:nvSpPr>
        <p:spPr/>
        <p:txBody>
          <a:bodyPr/>
          <a:lstStyle/>
          <a:p>
            <a:r>
              <a:rPr lang="en-US" dirty="0"/>
              <a:t>Motivation</a:t>
            </a:r>
          </a:p>
          <a:p>
            <a:pPr lvl="1"/>
            <a:r>
              <a:rPr lang="en-US" dirty="0"/>
              <a:t>Some research areas might be very large (e.g., index structures, compression)</a:t>
            </a:r>
          </a:p>
          <a:p>
            <a:pPr lvl="1"/>
            <a:r>
              <a:rPr lang="en-US" dirty="0"/>
              <a:t>How do you find relevant scientific papers/thesis via </a:t>
            </a:r>
            <a:r>
              <a:rPr lang="en-US" b="1" dirty="0">
                <a:solidFill>
                  <a:schemeClr val="accent1"/>
                </a:solidFill>
              </a:rPr>
              <a:t>multiple channels</a:t>
            </a:r>
          </a:p>
          <a:p>
            <a:pPr lvl="1"/>
            <a:endParaRPr lang="en-US" sz="1200" dirty="0"/>
          </a:p>
          <a:p>
            <a:r>
              <a:rPr lang="en-US" dirty="0"/>
              <a:t>By Venue/Year</a:t>
            </a:r>
          </a:p>
          <a:p>
            <a:pPr lvl="1"/>
            <a:r>
              <a:rPr lang="en-US" dirty="0"/>
              <a:t>Start of top-tier conferences/journals and find latest work</a:t>
            </a:r>
          </a:p>
          <a:p>
            <a:pPr lvl="1"/>
            <a:r>
              <a:rPr lang="en-US" dirty="0"/>
              <a:t>These papers’ related work should provide a good </a:t>
            </a:r>
            <a:br>
              <a:rPr lang="en-US" dirty="0"/>
            </a:br>
            <a:r>
              <a:rPr lang="en-US" dirty="0"/>
              <a:t>categorization and discussion of related work </a:t>
            </a:r>
            <a:r>
              <a:rPr lang="en-US" dirty="0">
                <a:sym typeface="Wingdings" panose="05000000000000000000" pitchFamily="2" charset="2"/>
              </a:rPr>
              <a:t> </a:t>
            </a:r>
            <a:r>
              <a:rPr lang="en-US" b="1" dirty="0">
                <a:solidFill>
                  <a:srgbClr val="7889FB"/>
                </a:solidFill>
                <a:sym typeface="Wingdings" panose="05000000000000000000" pitchFamily="2" charset="2"/>
              </a:rPr>
              <a:t>recursive lookup</a:t>
            </a:r>
            <a:endParaRPr lang="en-US" b="1" dirty="0">
              <a:solidFill>
                <a:srgbClr val="7889FB"/>
              </a:solidFill>
            </a:endParaRPr>
          </a:p>
          <a:p>
            <a:pPr lvl="1"/>
            <a:endParaRPr lang="en-US" sz="1000" dirty="0"/>
          </a:p>
          <a:p>
            <a:r>
              <a:rPr lang="en-US" dirty="0"/>
              <a:t>By Author</a:t>
            </a:r>
          </a:p>
          <a:p>
            <a:pPr lvl="1"/>
            <a:r>
              <a:rPr lang="en-US" dirty="0"/>
              <a:t>Sometimes there are well-known experts in a certain sub-area </a:t>
            </a:r>
          </a:p>
          <a:p>
            <a:pPr lvl="1"/>
            <a:r>
              <a:rPr lang="en-US" dirty="0"/>
              <a:t>Find author publications via DBLP and other libraries</a:t>
            </a:r>
          </a:p>
          <a:p>
            <a:pPr lvl="1"/>
            <a:endParaRPr lang="en-US" sz="1000" dirty="0"/>
          </a:p>
          <a:p>
            <a:r>
              <a:rPr lang="en-US" dirty="0"/>
              <a:t>By Keywords</a:t>
            </a:r>
          </a:p>
          <a:p>
            <a:pPr lvl="1"/>
            <a:r>
              <a:rPr lang="en-US" dirty="0"/>
              <a:t>Broad survey of other related work, to augment the bias year/venue/author approach</a:t>
            </a:r>
          </a:p>
        </p:txBody>
      </p:sp>
      <p:sp>
        <p:nvSpPr>
          <p:cNvPr id="4" name="Text Placeholder 3"/>
          <p:cNvSpPr>
            <a:spLocks noGrp="1"/>
          </p:cNvSpPr>
          <p:nvPr>
            <p:ph type="body" sz="quarter" idx="14"/>
          </p:nvPr>
        </p:nvSpPr>
        <p:spPr/>
        <p:txBody>
          <a:bodyPr>
            <a:normAutofit lnSpcReduction="10000"/>
          </a:bodyPr>
          <a:lstStyle/>
          <a:p>
            <a:r>
              <a:rPr lang="en-US" dirty="0"/>
              <a:t>Scientific Reading</a:t>
            </a:r>
          </a:p>
        </p:txBody>
      </p:sp>
    </p:spTree>
    <p:extLst>
      <p:ext uri="{BB962C8B-B14F-4D97-AF65-F5344CB8AC3E}">
        <p14:creationId xmlns:p14="http://schemas.microsoft.com/office/powerpoint/2010/main" val="18247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Relevant Work, cont.</a:t>
            </a:r>
          </a:p>
        </p:txBody>
      </p:sp>
      <p:sp>
        <p:nvSpPr>
          <p:cNvPr id="3" name="Content Placeholder 2"/>
          <p:cNvSpPr>
            <a:spLocks noGrp="1"/>
          </p:cNvSpPr>
          <p:nvPr>
            <p:ph idx="1"/>
          </p:nvPr>
        </p:nvSpPr>
        <p:spPr/>
        <p:txBody>
          <a:bodyPr/>
          <a:lstStyle/>
          <a:p>
            <a:r>
              <a:rPr lang="en-US" dirty="0"/>
              <a:t>Prefer Trustworthy Sources</a:t>
            </a:r>
          </a:p>
          <a:p>
            <a:pPr lvl="1"/>
            <a:r>
              <a:rPr lang="en-US" dirty="0"/>
              <a:t>Archival publications, awareness of peer-review</a:t>
            </a:r>
          </a:p>
          <a:p>
            <a:pPr lvl="1"/>
            <a:r>
              <a:rPr lang="en-US" dirty="0"/>
              <a:t>From right communities (e.g., ML systems vs ML algorithms) </a:t>
            </a:r>
          </a:p>
          <a:p>
            <a:pPr lvl="1"/>
            <a:r>
              <a:rPr lang="en-US" dirty="0"/>
              <a:t>Reputation of website, authors, </a:t>
            </a:r>
            <a:r>
              <a:rPr lang="en-US" dirty="0" err="1"/>
              <a:t>etc</a:t>
            </a:r>
            <a:endParaRPr lang="en-US" dirty="0"/>
          </a:p>
          <a:p>
            <a:pPr lvl="1"/>
            <a:endParaRPr lang="en-US" dirty="0"/>
          </a:p>
          <a:p>
            <a:r>
              <a:rPr lang="en-US" dirty="0"/>
              <a:t>Recap: Give Credit</a:t>
            </a:r>
          </a:p>
          <a:p>
            <a:pPr lvl="1"/>
            <a:r>
              <a:rPr lang="en-US" dirty="0"/>
              <a:t>Cite broadly, </a:t>
            </a:r>
            <a:r>
              <a:rPr lang="en-US" b="1" dirty="0">
                <a:solidFill>
                  <a:srgbClr val="7889FB"/>
                </a:solidFill>
              </a:rPr>
              <a:t>give credit to inspiring ideas</a:t>
            </a:r>
            <a:r>
              <a:rPr lang="en-US" dirty="0"/>
              <a:t>, create connections</a:t>
            </a:r>
          </a:p>
          <a:p>
            <a:pPr lvl="1"/>
            <a:r>
              <a:rPr lang="en-US" dirty="0"/>
              <a:t>Honestly acknowledge </a:t>
            </a:r>
            <a:r>
              <a:rPr lang="en-US" b="1" dirty="0">
                <a:solidFill>
                  <a:schemeClr val="accent1"/>
                </a:solidFill>
              </a:rPr>
              <a:t>limitations of your approach</a:t>
            </a:r>
          </a:p>
        </p:txBody>
      </p:sp>
      <p:sp>
        <p:nvSpPr>
          <p:cNvPr id="4" name="Text Placeholder 3"/>
          <p:cNvSpPr>
            <a:spLocks noGrp="1"/>
          </p:cNvSpPr>
          <p:nvPr>
            <p:ph type="body" sz="quarter" idx="14"/>
          </p:nvPr>
        </p:nvSpPr>
        <p:spPr/>
        <p:txBody>
          <a:bodyPr>
            <a:normAutofit lnSpcReduction="10000"/>
          </a:bodyPr>
          <a:lstStyle/>
          <a:p>
            <a:r>
              <a:rPr lang="en-US" dirty="0"/>
              <a:t>Scientific Reading</a:t>
            </a:r>
          </a:p>
        </p:txBody>
      </p:sp>
    </p:spTree>
    <p:extLst>
      <p:ext uri="{BB962C8B-B14F-4D97-AF65-F5344CB8AC3E}">
        <p14:creationId xmlns:p14="http://schemas.microsoft.com/office/powerpoint/2010/main" val="261643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Reading – Skimming/Understanding </a:t>
            </a:r>
          </a:p>
        </p:txBody>
      </p:sp>
      <p:sp>
        <p:nvSpPr>
          <p:cNvPr id="3" name="Content Placeholder 2"/>
          <p:cNvSpPr>
            <a:spLocks noGrp="1"/>
          </p:cNvSpPr>
          <p:nvPr>
            <p:ph idx="1"/>
          </p:nvPr>
        </p:nvSpPr>
        <p:spPr/>
        <p:txBody>
          <a:bodyPr/>
          <a:lstStyle/>
          <a:p>
            <a:r>
              <a:rPr lang="en-US" dirty="0"/>
              <a:t>Abstract and Structure</a:t>
            </a:r>
          </a:p>
          <a:p>
            <a:pPr lvl="1"/>
            <a:endParaRPr lang="en-US" dirty="0"/>
          </a:p>
          <a:p>
            <a:r>
              <a:rPr lang="en-US" dirty="0"/>
              <a:t>#1 Partial Reading</a:t>
            </a:r>
            <a:r>
              <a:rPr lang="en-US" b="0" dirty="0"/>
              <a:t> (mostly skimming)</a:t>
            </a:r>
          </a:p>
          <a:p>
            <a:pPr lvl="1"/>
            <a:r>
              <a:rPr lang="en-US" dirty="0"/>
              <a:t>Read into each paragraph until you get what it’s about</a:t>
            </a:r>
          </a:p>
          <a:p>
            <a:pPr lvl="1"/>
            <a:r>
              <a:rPr lang="en-US" dirty="0"/>
              <a:t>1</a:t>
            </a:r>
            <a:r>
              <a:rPr lang="en-US" baseline="30000" dirty="0"/>
              <a:t>st</a:t>
            </a:r>
            <a:r>
              <a:rPr lang="en-US" dirty="0"/>
              <a:t> sentence/label:  </a:t>
            </a:r>
            <a:r>
              <a:rPr lang="en-US" b="1" dirty="0">
                <a:solidFill>
                  <a:srgbClr val="7889FB"/>
                </a:solidFill>
              </a:rPr>
              <a:t>topic sentence</a:t>
            </a:r>
          </a:p>
          <a:p>
            <a:pPr lvl="1"/>
            <a:endParaRPr lang="en-US" dirty="0"/>
          </a:p>
          <a:p>
            <a:r>
              <a:rPr lang="en-US" dirty="0"/>
              <a:t>#2 Fast Reading</a:t>
            </a:r>
          </a:p>
          <a:p>
            <a:pPr lvl="1"/>
            <a:r>
              <a:rPr lang="en-US" dirty="0"/>
              <a:t>Normal reading vs </a:t>
            </a:r>
            <a:r>
              <a:rPr lang="en-US" b="1" dirty="0">
                <a:solidFill>
                  <a:srgbClr val="7889FB"/>
                </a:solidFill>
              </a:rPr>
              <a:t>reading w/o vocalization</a:t>
            </a:r>
          </a:p>
          <a:p>
            <a:pPr lvl="1"/>
            <a:r>
              <a:rPr lang="en-US" dirty="0"/>
              <a:t>Avoid need for rereading text</a:t>
            </a:r>
          </a:p>
          <a:p>
            <a:pPr lvl="2"/>
            <a:r>
              <a:rPr lang="en-US" dirty="0"/>
              <a:t>Back/forward references, </a:t>
            </a:r>
          </a:p>
          <a:p>
            <a:pPr lvl="2"/>
            <a:r>
              <a:rPr lang="en-US" dirty="0"/>
              <a:t>Misplacement after distractions</a:t>
            </a:r>
          </a:p>
          <a:p>
            <a:pPr lvl="2"/>
            <a:r>
              <a:rPr lang="en-US" dirty="0"/>
              <a:t>Rereading due to lack of understanding</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Scientific Reading</a:t>
            </a:r>
          </a:p>
          <a:p>
            <a:endParaRPr lang="en-US" dirty="0"/>
          </a:p>
        </p:txBody>
      </p:sp>
      <p:sp>
        <p:nvSpPr>
          <p:cNvPr id="5" name="TextBox 4"/>
          <p:cNvSpPr txBox="1"/>
          <p:nvPr/>
        </p:nvSpPr>
        <p:spPr>
          <a:xfrm>
            <a:off x="6001966" y="4503906"/>
            <a:ext cx="2743200"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en-US" b="1" dirty="0">
                <a:solidFill>
                  <a:schemeClr val="accent1"/>
                </a:solidFill>
                <a:latin typeface="Calibri" panose="020F0502020204030204" pitchFamily="34" charset="0"/>
                <a:cs typeface="Calibri" panose="020F0502020204030204" pitchFamily="34" charset="0"/>
              </a:rPr>
              <a:t>Read according to your goals of reading</a:t>
            </a:r>
          </a:p>
        </p:txBody>
      </p:sp>
    </p:spTree>
    <p:extLst>
      <p:ext uri="{BB962C8B-B14F-4D97-AF65-F5344CB8AC3E}">
        <p14:creationId xmlns:p14="http://schemas.microsoft.com/office/powerpoint/2010/main" val="60988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Reading – Understanding/Evaluation</a:t>
            </a:r>
          </a:p>
        </p:txBody>
      </p:sp>
      <p:sp>
        <p:nvSpPr>
          <p:cNvPr id="3" name="Content Placeholder 2"/>
          <p:cNvSpPr>
            <a:spLocks noGrp="1"/>
          </p:cNvSpPr>
          <p:nvPr>
            <p:ph idx="1"/>
          </p:nvPr>
        </p:nvSpPr>
        <p:spPr/>
        <p:txBody>
          <a:bodyPr/>
          <a:lstStyle/>
          <a:p>
            <a:r>
              <a:rPr lang="en-US" dirty="0"/>
              <a:t>Skepticism</a:t>
            </a:r>
          </a:p>
          <a:p>
            <a:pPr lvl="1"/>
            <a:r>
              <a:rPr lang="en-US" dirty="0"/>
              <a:t>Critical reading is important for </a:t>
            </a:r>
            <a:r>
              <a:rPr lang="en-US" b="1" dirty="0">
                <a:solidFill>
                  <a:schemeClr val="accent1"/>
                </a:solidFill>
              </a:rPr>
              <a:t>understanding</a:t>
            </a:r>
            <a:r>
              <a:rPr lang="en-US" dirty="0"/>
              <a:t> and </a:t>
            </a:r>
            <a:r>
              <a:rPr lang="en-US" b="1" dirty="0">
                <a:solidFill>
                  <a:schemeClr val="accent1"/>
                </a:solidFill>
              </a:rPr>
              <a:t>evaluation</a:t>
            </a:r>
          </a:p>
          <a:p>
            <a:pPr lvl="1"/>
            <a:r>
              <a:rPr lang="en-US" b="1" dirty="0"/>
              <a:t>#1</a:t>
            </a:r>
            <a:r>
              <a:rPr lang="en-US" dirty="0"/>
              <a:t> Start open-minded, listen to arguments and trust provided evidence</a:t>
            </a:r>
          </a:p>
          <a:p>
            <a:pPr lvl="1"/>
            <a:r>
              <a:rPr lang="en-US" b="1" dirty="0"/>
              <a:t>#2 Don’t accept </a:t>
            </a:r>
            <a:r>
              <a:rPr lang="en-US" dirty="0"/>
              <a:t>superficial, contradictory, or unproven claims</a:t>
            </a:r>
          </a:p>
          <a:p>
            <a:pPr lvl="1"/>
            <a:r>
              <a:rPr lang="en-US" b="1" dirty="0"/>
              <a:t>#3 </a:t>
            </a:r>
            <a:r>
              <a:rPr lang="en-US" dirty="0"/>
              <a:t>If there are problems, which </a:t>
            </a:r>
            <a:r>
              <a:rPr lang="en-US" b="1" dirty="0"/>
              <a:t>constructive feedback</a:t>
            </a:r>
            <a:r>
              <a:rPr lang="en-US" dirty="0"/>
              <a:t> could you give or how could the problems be addressed?</a:t>
            </a:r>
          </a:p>
          <a:p>
            <a:pPr lvl="1"/>
            <a:endParaRPr lang="en-US" dirty="0"/>
          </a:p>
          <a:p>
            <a:r>
              <a:rPr lang="en-US" dirty="0"/>
              <a:t>Questions to Ask Yourself?</a:t>
            </a:r>
          </a:p>
          <a:p>
            <a:pPr lvl="1"/>
            <a:r>
              <a:rPr lang="en-US" dirty="0"/>
              <a:t>What is the problem? Is it a real or artificial problem?</a:t>
            </a:r>
          </a:p>
          <a:p>
            <a:pPr lvl="1"/>
            <a:r>
              <a:rPr lang="en-US" dirty="0"/>
              <a:t>How would you solve the problem yourself?</a:t>
            </a:r>
          </a:p>
          <a:p>
            <a:pPr lvl="1"/>
            <a:r>
              <a:rPr lang="en-US" dirty="0"/>
              <a:t>How is the paper solving the problem?</a:t>
            </a:r>
          </a:p>
          <a:p>
            <a:pPr lvl="1"/>
            <a:r>
              <a:rPr lang="en-US" dirty="0"/>
              <a:t>Is this the simplest approach that yields these results (justified complexity)</a:t>
            </a:r>
          </a:p>
          <a:p>
            <a:pPr lvl="1"/>
            <a:r>
              <a:rPr lang="en-US" dirty="0"/>
              <a:t>Are there limitations that are not covered by the paper?</a:t>
            </a:r>
          </a:p>
          <a:p>
            <a:pPr lvl="1"/>
            <a:r>
              <a:rPr lang="en-US" dirty="0"/>
              <a:t>Is there existing work that already addresses the same problem?</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Scientific Reading</a:t>
            </a:r>
          </a:p>
          <a:p>
            <a:endParaRPr lang="en-US" dirty="0"/>
          </a:p>
        </p:txBody>
      </p:sp>
    </p:spTree>
    <p:extLst>
      <p:ext uri="{BB962C8B-B14F-4D97-AF65-F5344CB8AC3E}">
        <p14:creationId xmlns:p14="http://schemas.microsoft.com/office/powerpoint/2010/main" val="8762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U Graz Standard">
  <a:themeElements>
    <a:clrScheme name="Benutzerdefiniert 3">
      <a:dk1>
        <a:srgbClr val="0F0F0F"/>
      </a:dk1>
      <a:lt1>
        <a:srgbClr val="FFFFFF"/>
      </a:lt1>
      <a:dk2>
        <a:srgbClr val="3B5A70"/>
      </a:dk2>
      <a:lt2>
        <a:srgbClr val="EEECE1"/>
      </a:lt2>
      <a:accent1>
        <a:srgbClr val="F70146"/>
      </a:accent1>
      <a:accent2>
        <a:srgbClr val="5191C1"/>
      </a:accent2>
      <a:accent3>
        <a:srgbClr val="A5A5A5"/>
      </a:accent3>
      <a:accent4>
        <a:srgbClr val="285F82"/>
      </a:accent4>
      <a:accent5>
        <a:srgbClr val="78BE73"/>
      </a:accent5>
      <a:accent6>
        <a:srgbClr val="E59352"/>
      </a:accent6>
      <a:hlink>
        <a:srgbClr val="0066D8"/>
      </a:hlink>
      <a:folHlink>
        <a:srgbClr val="6C2F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lgn="ctr">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U-Graz-Powerpoint-Standard-Juli2018-v4.potx" id="{4AC053B4-8322-43F5-A727-5B659888AAC6}" vid="{588F3A19-2155-4FC5-B6D9-DEED5DC3003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TU-Graz-Powerpoint-Standard-Juli2018-v4</Template>
  <TotalTime>9014</TotalTime>
  <Words>2743</Words>
  <Application>Microsoft Office PowerPoint</Application>
  <PresentationFormat>On-screen Show (4:3)</PresentationFormat>
  <Paragraphs>354</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 Math</vt:lpstr>
      <vt:lpstr>Consolas</vt:lpstr>
      <vt:lpstr>Wingdings</vt:lpstr>
      <vt:lpstr>TU Graz Standard</vt:lpstr>
      <vt:lpstr>Introduction to Scientific Writing 02 Scientific Reading and Writing</vt:lpstr>
      <vt:lpstr>Announcements/Org</vt:lpstr>
      <vt:lpstr>Agenda</vt:lpstr>
      <vt:lpstr>Scientific Reading</vt:lpstr>
      <vt:lpstr>Types of Reading</vt:lpstr>
      <vt:lpstr>Finding Relevant Work</vt:lpstr>
      <vt:lpstr>Finding Relevant Work, cont.</vt:lpstr>
      <vt:lpstr>Process of Reading – Skimming/Understanding </vt:lpstr>
      <vt:lpstr>Process of Reading – Understanding/Evaluation</vt:lpstr>
      <vt:lpstr>Proofreading Your Own Paper</vt:lpstr>
      <vt:lpstr>Reviewing (how NOT to review a paper)</vt:lpstr>
      <vt:lpstr>Reviewing, cont. (how NOT to review a paper)</vt:lpstr>
      <vt:lpstr>Excursus: An Automatic CS Paper Generator</vt:lpstr>
      <vt:lpstr>Scientific Writing</vt:lpstr>
      <vt:lpstr>Recap: Writing the Paper</vt:lpstr>
      <vt:lpstr>Scope and Structure</vt:lpstr>
      <vt:lpstr>Scope and Structure, cont.</vt:lpstr>
      <vt:lpstr>Formatting</vt:lpstr>
      <vt:lpstr>Punctuation</vt:lpstr>
      <vt:lpstr>Writing Style</vt:lpstr>
      <vt:lpstr>Writing Style, cont.</vt:lpstr>
      <vt:lpstr>Writing Style, cont.</vt:lpstr>
      <vt:lpstr>Plagiarism</vt:lpstr>
      <vt:lpstr>Plagiarism – Duplicate Submission</vt:lpstr>
      <vt:lpstr>Page Limits</vt:lpstr>
      <vt:lpstr>Summary and 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 - 02 Scientific Reading and Writing</dc:title>
  <dc:subject/>
  <dc:creator>mboehm</dc:creator>
  <cp:keywords/>
  <dc:description/>
  <cp:lastModifiedBy>Böhm, Matthias</cp:lastModifiedBy>
  <cp:revision>538</cp:revision>
  <cp:lastPrinted>2020-10-29T16:27:50Z</cp:lastPrinted>
  <dcterms:created xsi:type="dcterms:W3CDTF">2018-07-12T06:39:10Z</dcterms:created>
  <dcterms:modified xsi:type="dcterms:W3CDTF">2021-11-04T18:32:27Z</dcterms:modified>
  <cp:category/>
</cp:coreProperties>
</file>