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8" r:id="rId2"/>
    <p:sldId id="456" r:id="rId3"/>
    <p:sldId id="289" r:id="rId4"/>
    <p:sldId id="415" r:id="rId5"/>
    <p:sldId id="433" r:id="rId6"/>
    <p:sldId id="437" r:id="rId7"/>
    <p:sldId id="438" r:id="rId8"/>
    <p:sldId id="446" r:id="rId9"/>
    <p:sldId id="441" r:id="rId10"/>
    <p:sldId id="455" r:id="rId11"/>
    <p:sldId id="442" r:id="rId12"/>
    <p:sldId id="443" r:id="rId13"/>
    <p:sldId id="451" r:id="rId14"/>
    <p:sldId id="452" r:id="rId15"/>
    <p:sldId id="450" r:id="rId16"/>
    <p:sldId id="454" r:id="rId17"/>
    <p:sldId id="444" r:id="rId18"/>
    <p:sldId id="453" r:id="rId19"/>
    <p:sldId id="430" r:id="rId20"/>
    <p:sldId id="432" r:id="rId21"/>
    <p:sldId id="445" r:id="rId22"/>
    <p:sldId id="460" r:id="rId23"/>
    <p:sldId id="458" r:id="rId24"/>
    <p:sldId id="448" r:id="rId25"/>
    <p:sldId id="435" r:id="rId26"/>
    <p:sldId id="436" r:id="rId27"/>
    <p:sldId id="439" r:id="rId28"/>
    <p:sldId id="457" r:id="rId29"/>
    <p:sldId id="431" r:id="rId30"/>
    <p:sldId id="336" r:id="rId31"/>
    <p:sldId id="414" r:id="rId3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9346" autoAdjust="0"/>
  </p:normalViewPr>
  <p:slideViewPr>
    <p:cSldViewPr snapToGrid="0" snapToObjects="1">
      <p:cViewPr varScale="1">
        <p:scale>
          <a:sx n="78" d="100"/>
          <a:sy n="78" d="100"/>
        </p:scale>
        <p:origin x="165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11.11.2021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11.11.2021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MLPerf</a:t>
            </a:r>
            <a:r>
              <a:rPr lang="en-US" dirty="0"/>
              <a:t> 0.7 e.g., w/ 512 A100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94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41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  <a:r>
              <a:rPr lang="en-US" baseline="0" dirty="0"/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Confusion matrices (values in %) of the original labels the final labels (refined by majority voting) vs. the votes cast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bythe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 label validation crew for the polygons of the evaluation cities selected in Tables II and III: (a) original labels polygon-wise assessment, (b) original labels pixel-wise, (c) final labels polygon-wise, and (d) final labels pixel-wise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Unfortunately, not many European cities contain LCZ class 7 (light-weight low-rise), which mostly describes informal settlements (e.g., slums). Therefore, we included the polygons of class 7 for an additional 9 cities that are representative of the 9 major non-European geographical regions of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92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706.015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to Scientific Writing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Experiments &amp; Reproducibility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706.015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to Scientific Writing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Experiments &amp; Reproducibility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www.forbes.com/sites/tiriasresearch/2019/06/19/nvidia-offers-a-turnkey-supercomputer-the-dgx-superpod/#693400f43ee5" TargetMode="External"/><Relationship Id="rId4" Type="http://schemas.openxmlformats.org/officeDocument/2006/relationships/hyperlink" Target="https://mlperf.org/training-results-0-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.boehm@tugraz.at" TargetMode="External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graz.at/sites/rdm/ho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tum.ub.tum.de/145469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://db-reproducibility.seas.harvard.edu/#Guidelin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wl.org/" TargetMode="External"/><Relationship Id="rId7" Type="http://schemas.openxmlformats.org/officeDocument/2006/relationships/hyperlink" Target="https://github.com/open-research/sumatra" TargetMode="External"/><Relationship Id="rId2" Type="http://schemas.openxmlformats.org/officeDocument/2006/relationships/hyperlink" Target="http://ctuni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unit.run/" TargetMode="External"/><Relationship Id="rId5" Type="http://schemas.openxmlformats.org/officeDocument/2006/relationships/hyperlink" Target="http://reprozip.org/" TargetMode="External"/><Relationship Id="rId4" Type="http://schemas.openxmlformats.org/officeDocument/2006/relationships/hyperlink" Target="https://github.com/systemslab/popper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m.boehm@tugraz.a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hyperlink" Target="https://archive.ics.uci.edu/ml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setsearch.research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tpc.org/tp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en-US" dirty="0"/>
              <a:t>Introduction to Scientific Writing</a:t>
            </a:r>
            <a:br>
              <a:rPr lang="de-DE" b="1" dirty="0"/>
            </a:br>
            <a:r>
              <a:rPr lang="de-DE" sz="4300" b="1" dirty="0"/>
              <a:t>03 </a:t>
            </a:r>
            <a:r>
              <a:rPr lang="en-US" sz="4400" dirty="0"/>
              <a:t>Experiments &amp; Reproducibility</a:t>
            </a:r>
            <a:endParaRPr lang="de-DE" sz="43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11,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09" y="1195754"/>
            <a:ext cx="7878508" cy="4662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6545" y="678667"/>
            <a:ext cx="340140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v0.6: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https://mlperf.org/training-results-0-6/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821209" y="5737608"/>
            <a:ext cx="272585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160" y="5898913"/>
            <a:ext cx="41426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 x DGX-2H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96 * 16 = 1536 V100 GPUs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~ 96 * $400K =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$35M – $40M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6538" y="5908961"/>
            <a:ext cx="3974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https://www.forbes.com/sites/tiriasresearch/2019/06/19/nvidia-offers-a-turnkey-supercomputer-the-dgx-superpod/#693400f43ee5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50" y="4315844"/>
            <a:ext cx="1975006" cy="16336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22101" y="1329333"/>
            <a:ext cx="267084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Primary Baseline</a:t>
            </a:r>
          </a:p>
          <a:p>
            <a:pPr lvl="1"/>
            <a:r>
              <a:rPr lang="en-US" dirty="0"/>
              <a:t>Existing algorithm or system infrastructure</a:t>
            </a:r>
          </a:p>
          <a:p>
            <a:pPr lvl="1"/>
            <a:r>
              <a:rPr lang="en-US" dirty="0"/>
              <a:t>Main comparison point, usually with same runtime operations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Avoid speedup-only results (need absolute numbers for grounding)</a:t>
            </a:r>
          </a:p>
          <a:p>
            <a:pPr lvl="1"/>
            <a:endParaRPr lang="en-US" sz="1000" dirty="0"/>
          </a:p>
          <a:p>
            <a:r>
              <a:rPr lang="en-US" dirty="0"/>
              <a:t>#2 Additional Baselines</a:t>
            </a:r>
          </a:p>
          <a:p>
            <a:pPr lvl="1"/>
            <a:r>
              <a:rPr lang="en-US" dirty="0"/>
              <a:t>Alternative systems w/ different runtime and compiler</a:t>
            </a:r>
          </a:p>
          <a:p>
            <a:pPr lvl="1"/>
            <a:r>
              <a:rPr lang="en-US" dirty="0"/>
              <a:t>Usually, not directly comparable but important for grounding</a:t>
            </a:r>
          </a:p>
          <a:p>
            <a:pPr lvl="1"/>
            <a:r>
              <a:rPr lang="en-US" dirty="0"/>
              <a:t>E.g.,: for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R, Julia, Spark, </a:t>
            </a:r>
            <a:r>
              <a:rPr lang="en-US" dirty="0" err="1">
                <a:sym typeface="Wingdings" panose="05000000000000000000" pitchFamily="2" charset="2"/>
              </a:rPr>
              <a:t>TensorFlow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PyTorch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Problem of </a:t>
            </a:r>
            <a:r>
              <a:rPr lang="en-US" dirty="0">
                <a:solidFill>
                  <a:schemeClr val="accent1"/>
                </a:solidFill>
              </a:rPr>
              <a:t>Weak Baselines</a:t>
            </a:r>
          </a:p>
          <a:p>
            <a:pPr lvl="1"/>
            <a:r>
              <a:rPr lang="en-US" dirty="0"/>
              <a:t>A</a:t>
            </a:r>
            <a:r>
              <a:rPr lang="en-US" dirty="0">
                <a:sym typeface="Wingdings" panose="05000000000000000000" pitchFamily="2" charset="2"/>
              </a:rPr>
              <a:t>uthors want to show improvements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Successive improvements over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state-of-the-art don’t add 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49" y="457690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84843" y="4416354"/>
            <a:ext cx="31225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[Timothy G. Armstrong, Alistair Moffat, William Webber,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Improvements That Don't Add Up: Ad-Hoc Retrieval Results Since 1998.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5192" y="5379395"/>
            <a:ext cx="3472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[Maurizio Ferrari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Dacrema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Paolo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Cremonesi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Jannach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Are We Really Making Much Progress? A Worrying Analysis of Recent Neural Recommendation Approaches.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948" y="554267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70123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– Experimental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Selection</a:t>
            </a:r>
          </a:p>
          <a:p>
            <a:pPr lvl="1"/>
            <a:r>
              <a:rPr lang="en-US" dirty="0"/>
              <a:t>Multiple nodes for distributed computation</a:t>
            </a:r>
          </a:p>
          <a:p>
            <a:pPr lvl="1"/>
            <a:r>
              <a:rPr lang="en-US" dirty="0"/>
              <a:t>Avoid too outdated HW (irrelevance)</a:t>
            </a:r>
          </a:p>
          <a:p>
            <a:pPr lvl="1"/>
            <a:endParaRPr lang="en-US" sz="1000" dirty="0"/>
          </a:p>
          <a:p>
            <a:r>
              <a:rPr lang="en-US" dirty="0"/>
              <a:t>Find Balanced Level of Detail</a:t>
            </a:r>
          </a:p>
          <a:p>
            <a:pPr lvl="1"/>
            <a:r>
              <a:rPr lang="en-US" dirty="0"/>
              <a:t>Underspecified: 	</a:t>
            </a:r>
            <a:r>
              <a:rPr lang="en-US" sz="1600" dirty="0">
                <a:latin typeface="Consolas" panose="020B0609020204030204" pitchFamily="49" charset="0"/>
              </a:rPr>
              <a:t>“We ran all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experiments on an Intel CPU”</a:t>
            </a:r>
          </a:p>
          <a:p>
            <a:pPr lvl="1"/>
            <a:r>
              <a:rPr lang="en-US" dirty="0"/>
              <a:t>Over-specified: 	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cat /</a:t>
            </a:r>
            <a:r>
              <a:rPr lang="en-US" dirty="0" err="1">
                <a:latin typeface="Consolas" panose="020B0609020204030204" pitchFamily="49" charset="0"/>
              </a:rPr>
              <a:t>proc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cpuinfo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cat /</a:t>
            </a:r>
            <a:r>
              <a:rPr lang="en-US" dirty="0" err="1">
                <a:latin typeface="Consolas" panose="020B0609020204030204" pitchFamily="49" charset="0"/>
              </a:rPr>
              <a:t>proc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meminfo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sz="1000" dirty="0"/>
          </a:p>
          <a:p>
            <a:r>
              <a:rPr lang="en-US" dirty="0"/>
              <a:t>Recommendation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components:</a:t>
            </a:r>
            <a:r>
              <a:rPr lang="en-US" dirty="0"/>
              <a:t> #nodes, CPUs, memory, network,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SW components:</a:t>
            </a:r>
            <a:r>
              <a:rPr lang="en-US" dirty="0"/>
              <a:t> OS, programming language, versions, other software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Baselines</a:t>
            </a:r>
            <a:r>
              <a:rPr lang="en-US" dirty="0"/>
              <a:t> and configuration </a:t>
            </a:r>
            <a:r>
              <a:rPr lang="en-US" dirty="0">
                <a:sym typeface="Wingdings" panose="05000000000000000000" pitchFamily="2" charset="2"/>
              </a:rPr>
              <a:t> 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recent versions of baseline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workloads</a:t>
            </a:r>
            <a:r>
              <a:rPr lang="en-US" dirty="0"/>
              <a:t> w/ data sizes, parameters, configurations  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630" y="2505032"/>
            <a:ext cx="2827015" cy="1785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2673809"/>
            <a:ext cx="2828925" cy="17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– Figures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Axes</a:t>
            </a:r>
          </a:p>
          <a:p>
            <a:pPr lvl="1"/>
            <a:r>
              <a:rPr lang="en-US" dirty="0"/>
              <a:t>Use Informative axes labels with units (e.g., Total Execution Time [</a:t>
            </a:r>
            <a:r>
              <a:rPr lang="en-US" dirty="0" err="1"/>
              <a:t>ms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Don’t cheat or mislead readers and reviewers</a:t>
            </a:r>
          </a:p>
          <a:p>
            <a:pPr lvl="1"/>
            <a:r>
              <a:rPr lang="en-US" dirty="0"/>
              <a:t>Start y-axis at 0 for linear scale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20726" y="3322320"/>
            <a:ext cx="1900554" cy="1229360"/>
            <a:chOff x="720726" y="3322320"/>
            <a:chExt cx="1900554" cy="1229360"/>
          </a:xfrm>
        </p:grpSpPr>
        <p:grpSp>
          <p:nvGrpSpPr>
            <p:cNvPr id="15" name="Group 14"/>
            <p:cNvGrpSpPr/>
            <p:nvPr/>
          </p:nvGrpSpPr>
          <p:grpSpPr>
            <a:xfrm>
              <a:off x="114808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A434DDA1-2353-412C-8D69-82FE99A4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434DDA1-2353-412C-8D69-82FE99A489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1158240" y="3566160"/>
              <a:ext cx="1330960" cy="838772"/>
            </a:xfrm>
            <a:custGeom>
              <a:avLst/>
              <a:gdLst>
                <a:gd name="connsiteX0" fmla="*/ 0 w 1330960"/>
                <a:gd name="connsiteY0" fmla="*/ 629920 h 838772"/>
                <a:gd name="connsiteX1" fmla="*/ 365760 w 1330960"/>
                <a:gd name="connsiteY1" fmla="*/ 548640 h 838772"/>
                <a:gd name="connsiteX2" fmla="*/ 690880 w 1330960"/>
                <a:gd name="connsiteY2" fmla="*/ 822960 h 838772"/>
                <a:gd name="connsiteX3" fmla="*/ 1330960 w 1330960"/>
                <a:gd name="connsiteY3" fmla="*/ 0 h 8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960" h="838772">
                  <a:moveTo>
                    <a:pt x="0" y="629920"/>
                  </a:moveTo>
                  <a:cubicBezTo>
                    <a:pt x="125306" y="573193"/>
                    <a:pt x="250613" y="516467"/>
                    <a:pt x="365760" y="548640"/>
                  </a:cubicBezTo>
                  <a:cubicBezTo>
                    <a:pt x="480907" y="580813"/>
                    <a:pt x="530013" y="914400"/>
                    <a:pt x="690880" y="822960"/>
                  </a:cubicBezTo>
                  <a:cubicBezTo>
                    <a:pt x="851747" y="731520"/>
                    <a:pt x="1091353" y="365760"/>
                    <a:pt x="133096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5717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91" y="4819758"/>
            <a:ext cx="459858" cy="4652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391" y="5313680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are the units? Where are the tics?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331846" y="3322320"/>
            <a:ext cx="2317114" cy="1229360"/>
            <a:chOff x="3138806" y="3322320"/>
            <a:chExt cx="2317114" cy="1229360"/>
          </a:xfrm>
        </p:grpSpPr>
        <p:grpSp>
          <p:nvGrpSpPr>
            <p:cNvPr id="16" name="Group 15"/>
            <p:cNvGrpSpPr/>
            <p:nvPr/>
          </p:nvGrpSpPr>
          <p:grpSpPr>
            <a:xfrm>
              <a:off x="398272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434DDA1-2353-412C-8D69-82FE99A4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434DDA1-2353-412C-8D69-82FE99A489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3901440" y="356616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01440" y="43484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901440" y="39420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6200000">
              <a:off x="277525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9649" y="4164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49649" y="37681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98849" y="339226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982285" y="4031550"/>
              <a:ext cx="1351715" cy="173519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71690" y="3535090"/>
              <a:ext cx="1352150" cy="41776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145280" y="336296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18000" y="408432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11" y="4819758"/>
            <a:ext cx="459858" cy="46526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1951" y="5334000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a misleading y axis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5972101" y="384543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931" y="5267231"/>
            <a:ext cx="481498" cy="484203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6400166" y="3302000"/>
            <a:ext cx="2317114" cy="1625407"/>
            <a:chOff x="6400166" y="3302000"/>
            <a:chExt cx="2317114" cy="1625407"/>
          </a:xfrm>
        </p:grpSpPr>
        <p:grpSp>
          <p:nvGrpSpPr>
            <p:cNvPr id="54" name="Group 53"/>
            <p:cNvGrpSpPr/>
            <p:nvPr/>
          </p:nvGrpSpPr>
          <p:grpSpPr>
            <a:xfrm>
              <a:off x="7244080" y="3332480"/>
              <a:ext cx="1473200" cy="1229360"/>
              <a:chOff x="1148080" y="3322320"/>
              <a:chExt cx="1473200" cy="1229360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A434DDA1-2353-412C-8D69-82FE99A4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A434DDA1-2353-412C-8D69-82FE99A489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>
              <a:off x="7162800" y="357632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62800" y="456184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162800" y="40436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16200000">
              <a:off x="6036618" y="381104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11009" y="434730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11009" y="38697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60209" y="3402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7244080" y="3671332"/>
              <a:ext cx="1341120" cy="6096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7244080" y="3545252"/>
              <a:ext cx="1341120" cy="12608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406640" y="330200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79360" y="373888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45680" y="4137520"/>
              <a:ext cx="12403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Aha, so 12%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45510" y="4558075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05308" y="4554834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44863" y="4551590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– Figures,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Ranges of Parameters</a:t>
            </a:r>
          </a:p>
          <a:p>
            <a:pPr lvl="1"/>
            <a:r>
              <a:rPr lang="en-US" dirty="0"/>
              <a:t>Evaluate common ranges of values</a:t>
            </a:r>
          </a:p>
          <a:p>
            <a:pPr lvl="1"/>
            <a:r>
              <a:rPr lang="en-US" dirty="0"/>
              <a:t>Don’t hide important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0" y="2509703"/>
            <a:ext cx="3456115" cy="2814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71" y="2472458"/>
            <a:ext cx="3490482" cy="28513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59280" y="3139440"/>
            <a:ext cx="1178560" cy="15951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66520" y="5392666"/>
            <a:ext cx="2184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limit range to make you look good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7720" y="1543941"/>
            <a:ext cx="218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multiple relevant parameters, show them 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" y="4287520"/>
            <a:ext cx="1224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log-scale you can’t start at 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703" y="553303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283200" y="5390797"/>
            <a:ext cx="30378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879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Plots Types</a:t>
            </a:r>
          </a:p>
          <a:p>
            <a:pPr lvl="1"/>
            <a:r>
              <a:rPr lang="en-US" b="1" dirty="0" err="1"/>
              <a:t>Barplot</a:t>
            </a:r>
            <a:r>
              <a:rPr lang="en-US" dirty="0"/>
              <a:t> for categories</a:t>
            </a:r>
          </a:p>
          <a:p>
            <a:pPr lvl="1"/>
            <a:r>
              <a:rPr lang="en-US" b="1" dirty="0"/>
              <a:t>Plot</a:t>
            </a:r>
            <a:r>
              <a:rPr lang="en-US" dirty="0"/>
              <a:t> + Line/</a:t>
            </a:r>
            <a:r>
              <a:rPr lang="en-US" dirty="0" err="1"/>
              <a:t>linepoints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continuous parameters</a:t>
            </a:r>
          </a:p>
          <a:p>
            <a:pPr lvl="1"/>
            <a:r>
              <a:rPr lang="en-US" dirty="0"/>
              <a:t>Visible font sizes (similar to text)</a:t>
            </a:r>
          </a:p>
          <a:p>
            <a:pPr lvl="1"/>
            <a:endParaRPr lang="en-US" sz="1000" dirty="0"/>
          </a:p>
          <a:p>
            <a:r>
              <a:rPr lang="en-US" dirty="0"/>
              <a:t>Legends</a:t>
            </a:r>
          </a:p>
          <a:p>
            <a:pPr lvl="1"/>
            <a:r>
              <a:rPr lang="en-US" dirty="0"/>
              <a:t>Order them by appearance</a:t>
            </a:r>
          </a:p>
          <a:p>
            <a:pPr lvl="1"/>
            <a:r>
              <a:rPr lang="en-US" dirty="0"/>
              <a:t>Attach directly to graph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122" y="1621485"/>
            <a:ext cx="3346317" cy="2387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144" y="2923696"/>
            <a:ext cx="459858" cy="465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073" y="898806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9864" y="704341"/>
            <a:ext cx="23765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S/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52" y="4207652"/>
            <a:ext cx="6254886" cy="2053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596" y="5442328"/>
            <a:ext cx="459858" cy="465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399" y="4335555"/>
            <a:ext cx="481498" cy="484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63174" y="4229523"/>
            <a:ext cx="209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brain is 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join processor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frustrated</a:t>
            </a:r>
          </a:p>
        </p:txBody>
      </p:sp>
    </p:spTree>
    <p:extLst>
      <p:ext uri="{BB962C8B-B14F-4D97-AF65-F5344CB8AC3E}">
        <p14:creationId xmlns:p14="http://schemas.microsoft.com/office/powerpoint/2010/main" val="22826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 &amp; Consistency</a:t>
            </a:r>
          </a:p>
          <a:p>
            <a:pPr lvl="1"/>
            <a:r>
              <a:rPr lang="en-US" dirty="0"/>
              <a:t>Diversity: if applicable use mix of different plot types and tables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Consistency: use consistent colors and names for same baselines</a:t>
            </a:r>
          </a:p>
          <a:p>
            <a:pPr lvl="1"/>
            <a:endParaRPr lang="en-US" sz="1000" dirty="0"/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Make the plots self-contained</a:t>
            </a:r>
          </a:p>
          <a:p>
            <a:pPr lvl="1"/>
            <a:r>
              <a:rPr lang="en-US" dirty="0"/>
              <a:t>Simplifies skimming and avoids join with 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40" y="3742896"/>
            <a:ext cx="3762156" cy="2512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340" y="3781806"/>
            <a:ext cx="3726552" cy="2287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836" y="267880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61497" y="2523165"/>
            <a:ext cx="26848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4417" y="4387174"/>
            <a:ext cx="1381328" cy="99222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15817" y="4656307"/>
            <a:ext cx="1627774" cy="33398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– Result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Right OS Tools</a:t>
            </a:r>
          </a:p>
          <a:p>
            <a:pPr lvl="1"/>
            <a:r>
              <a:rPr lang="en-US" dirty="0"/>
              <a:t>System-specific tracing/statistics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htop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iotop</a:t>
            </a:r>
            <a:r>
              <a:rPr lang="en-US" dirty="0"/>
              <a:t>		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</a:rPr>
              <a:t>looks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CPU bound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perf -stat -d ./run.sh</a:t>
            </a:r>
            <a:r>
              <a:rPr lang="en-US" dirty="0"/>
              <a:t>				</a:t>
            </a:r>
            <a:br>
              <a:rPr lang="en-US" dirty="0"/>
            </a:br>
            <a:r>
              <a:rPr lang="en-US" dirty="0"/>
              <a:t>(no, it’s </a:t>
            </a:r>
            <a:r>
              <a:rPr lang="en-US" b="1" dirty="0">
                <a:solidFill>
                  <a:schemeClr val="accent1"/>
                </a:solidFill>
              </a:rPr>
              <a:t>memory-bandwidth bound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97" y="1368565"/>
            <a:ext cx="3628519" cy="1852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745" y="3334855"/>
            <a:ext cx="8096519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300" b="1" dirty="0">
                <a:latin typeface="Consolas" panose="020B0609020204030204" pitchFamily="49" charset="0"/>
                <a:cs typeface="Calibri" panose="020F0502020204030204" pitchFamily="34" charset="0"/>
              </a:rPr>
              <a:t> Performance counter stats for './run.sh':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12721364.53 </a:t>
            </a:r>
            <a:r>
              <a:rPr lang="en-US" sz="1300" dirty="0" err="1">
                <a:latin typeface="Consolas" panose="020B0609020204030204" pitchFamily="49" charset="0"/>
                <a:cs typeface="Calibri" panose="020F0502020204030204" pitchFamily="34" charset="0"/>
              </a:rPr>
              <a:t>msec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task-clock             #   83.640 CPUs utilized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    463352      context-switches       #    0.036 K/sec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5455536095415      instructions           #    0.14  </a:t>
            </a:r>
            <a:r>
              <a:rPr lang="en-US" sz="1300" dirty="0" err="1">
                <a:latin typeface="Consolas" panose="020B0609020204030204" pitchFamily="49" charset="0"/>
                <a:cs typeface="Calibri" panose="020F0502020204030204" pitchFamily="34" charset="0"/>
              </a:rPr>
              <a:t>insn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per cycle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335314473273      branches               #   26.358 M/sec 			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1463380955      branch-misses          #    0.44% of all branches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2185062643097      L1-dcache-loads        #  171.763 M/sec         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142845949268      L1-dcache-load-misses  #    6.54% of all L1-dcache hits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3375555316      LLC-loads              #    0.265 M/sec                	(50.00%)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1016330404      LLC-load-misses        #   </a:t>
            </a:r>
            <a:r>
              <a:rPr lang="en-US" sz="13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30.11% of all LL-cache hits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	(50.00%)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152.096000108 seconds time elapsed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12052.466691000 seconds user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674.704421000 seconds sys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009" y="5642042"/>
            <a:ext cx="40833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just report the results but try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understand and explain them</a:t>
            </a:r>
          </a:p>
        </p:txBody>
      </p:sp>
    </p:spTree>
    <p:extLst>
      <p:ext uri="{BB962C8B-B14F-4D97-AF65-F5344CB8AC3E}">
        <p14:creationId xmlns:p14="http://schemas.microsoft.com/office/powerpoint/2010/main" val="4808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– Result Interpretation,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Right PL Tools / Flags</a:t>
            </a:r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Java JIT compilation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-XX:+</a:t>
            </a:r>
            <a:r>
              <a:rPr lang="en-US" dirty="0" err="1">
                <a:latin typeface="Consolas" panose="020B0609020204030204" pitchFamily="49" charset="0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HW Cache Hierarchy (</a:t>
            </a:r>
            <a:r>
              <a:rPr lang="en-US" dirty="0">
                <a:solidFill>
                  <a:schemeClr val="accent1"/>
                </a:solidFill>
              </a:rPr>
              <a:t>L1i 32KB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-XX:-</a:t>
            </a:r>
            <a:r>
              <a:rPr lang="en-US" dirty="0" err="1">
                <a:latin typeface="Consolas" panose="020B0609020204030204" pitchFamily="49" charset="0"/>
              </a:rPr>
              <a:t>DontCompileHugeMethods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 – Result Interpretation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30" y="1394385"/>
            <a:ext cx="3513960" cy="2256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644" y="3877113"/>
            <a:ext cx="3366900" cy="2217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40" y="531947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36970" y="5270837"/>
            <a:ext cx="34338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On Optimizing Operator Fusion Plans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020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Reproducibility and </a:t>
            </a:r>
            <a:br>
              <a:rPr lang="en-US" dirty="0"/>
            </a:br>
            <a:r>
              <a:rPr lang="en-US" dirty="0"/>
              <a:t>RDM (Research Data Management)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</p:spTree>
    <p:extLst>
      <p:ext uri="{BB962C8B-B14F-4D97-AF65-F5344CB8AC3E}">
        <p14:creationId xmlns:p14="http://schemas.microsoft.com/office/powerpoint/2010/main" val="266178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Virtual Lectures 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https://tugraz.webex.com/meet/m.boehm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Course Registrations </a:t>
            </a:r>
            <a:r>
              <a:rPr lang="en-US" sz="1800" b="0" dirty="0">
                <a:solidFill>
                  <a:schemeClr val="tx1"/>
                </a:solidFill>
              </a:rPr>
              <a:t>(as of Nov 05)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Changes in WS20/21, now max constraints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Introduction to Scientific Writing	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Timeline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Nov 11:</a:t>
            </a:r>
            <a:r>
              <a:rPr lang="en-US" dirty="0"/>
              <a:t> project selection via email to </a:t>
            </a:r>
            <a:r>
              <a:rPr lang="en-US" dirty="0">
                <a:hlinkClick r:id="rId3"/>
              </a:rPr>
              <a:t>m.boehm@tugraz.at</a:t>
            </a:r>
            <a:r>
              <a:rPr lang="en-US" dirty="0"/>
              <a:t> (11.59pm) 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b="1" dirty="0"/>
              <a:t>subject:</a:t>
            </a:r>
            <a:r>
              <a:rPr lang="en-US" dirty="0"/>
              <a:t> [Scientific Writing] Project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Dec 23:</a:t>
            </a:r>
            <a:r>
              <a:rPr lang="en-US" dirty="0"/>
              <a:t> paper submission via email to </a:t>
            </a:r>
            <a:r>
              <a:rPr lang="en-US" dirty="0">
                <a:hlinkClick r:id="rId3"/>
              </a:rPr>
              <a:t>m.boehm@tugraz.at</a:t>
            </a:r>
            <a:r>
              <a:rPr lang="en-US" dirty="0"/>
              <a:t> (11.59pm)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Jan 13:</a:t>
            </a:r>
            <a:r>
              <a:rPr lang="en-US" dirty="0"/>
              <a:t> Final project presentation (all students)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4426" y="2665144"/>
            <a:ext cx="1657387" cy="11387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ISDS Group Boehm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868" y="1635127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  <a:r>
              <a:rPr lang="en-US" sz="1600" dirty="0">
                <a:latin typeface="Consolas" panose="020B0609020204030204" pitchFamily="49" charset="0"/>
              </a:rPr>
              <a:t>“All code and data was on the student’s laptop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				and the student left / the laptop crashed.”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</a:p>
          <a:p>
            <a:pPr lvl="1"/>
            <a:endParaRPr lang="en-US" sz="1000" dirty="0"/>
          </a:p>
          <a:p>
            <a:r>
              <a:rPr lang="en-US" dirty="0"/>
              <a:t>RDM @ TU Graz:</a:t>
            </a:r>
            <a:r>
              <a:rPr lang="en-US" b="0" dirty="0"/>
              <a:t> </a:t>
            </a:r>
            <a:r>
              <a:rPr lang="en-US" b="0" dirty="0">
                <a:hlinkClick r:id="rId3"/>
              </a:rPr>
              <a:t>https://www.tugraz.at/sites/rdm/home/</a:t>
            </a:r>
            <a:endParaRPr lang="en-US" b="0" dirty="0"/>
          </a:p>
          <a:p>
            <a:pPr lvl="1"/>
            <a:r>
              <a:rPr lang="en-US" dirty="0"/>
              <a:t>Toni Ross-</a:t>
            </a:r>
            <a:r>
              <a:rPr lang="en-US" dirty="0" err="1"/>
              <a:t>Hellauer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Ilire</a:t>
            </a:r>
            <a:r>
              <a:rPr lang="en-US" dirty="0"/>
              <a:t> </a:t>
            </a:r>
            <a:r>
              <a:rPr lang="en-US" dirty="0" err="1"/>
              <a:t>Hasani-Mavriqi</a:t>
            </a:r>
            <a:r>
              <a:rPr lang="en-US" dirty="0"/>
              <a:t> / Sarah </a:t>
            </a:r>
            <a:r>
              <a:rPr lang="en-US" dirty="0" err="1"/>
              <a:t>Stryeck</a:t>
            </a:r>
            <a:r>
              <a:rPr lang="en-US" dirty="0"/>
              <a:t> (ISDS): </a:t>
            </a:r>
            <a:br>
              <a:rPr lang="en-US" dirty="0"/>
            </a:br>
            <a:r>
              <a:rPr lang="en-US" dirty="0"/>
              <a:t>Open and Reproducible Research Group (ORRG)</a:t>
            </a:r>
          </a:p>
          <a:p>
            <a:pPr lvl="1"/>
            <a:r>
              <a:rPr lang="en-US" dirty="0"/>
              <a:t>TU Graz RDM Policy since 12/2019, towards faculty-specific RDM policies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137" y="4898470"/>
            <a:ext cx="8075937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“Ensure that research data, code and any other materials needed to reproduce research findings are appropriately documented, stored and shared in a research data repository in 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accordance with the FAIR principles 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(Findable, Accessible, Interoperable and Reusable) 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 at least 10 years from the end of the research 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project, unless there are valid reasons not to do so. [...]</a:t>
            </a:r>
          </a:p>
          <a:p>
            <a:endParaRPr lang="en-US" sz="10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Develop a 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written data management strategy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for managing research outputs within the first 12 months of the PhD study as part of their supervision agreements.”</a:t>
            </a:r>
          </a:p>
        </p:txBody>
      </p:sp>
    </p:spTree>
    <p:extLst>
      <p:ext uri="{BB962C8B-B14F-4D97-AF65-F5344CB8AC3E}">
        <p14:creationId xmlns:p14="http://schemas.microsoft.com/office/powerpoint/2010/main" val="28827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FAIR Data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describes w/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pPr lvl="1"/>
            <a:endParaRPr lang="en-US" sz="1000" dirty="0"/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 err="1">
                <a:solidFill>
                  <a:srgbClr val="7889FB"/>
                </a:solidFill>
              </a:rPr>
              <a:t>comm</a:t>
            </a:r>
            <a:r>
              <a:rPr lang="en-US" b="1" dirty="0">
                <a:solidFill>
                  <a:srgbClr val="7889FB"/>
                </a:solidFill>
              </a:rPr>
              <a:t>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pPr lvl="1"/>
            <a:endParaRPr lang="en-US" sz="1000" dirty="0"/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pPr lvl="1"/>
            <a:endParaRPr lang="en-US" sz="1000" dirty="0"/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meets community standards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25" y="660939"/>
            <a:ext cx="2095500" cy="6572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84458" y="1185492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91" y="582419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 in Practice – Example So2Sat LCZ42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and ML Pipelines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ESA Sentinel-1/2</a:t>
            </a:r>
            <a:r>
              <a:rPr lang="en-US" dirty="0"/>
              <a:t> datasets </a:t>
            </a:r>
            <a:r>
              <a:rPr lang="en-US" dirty="0">
                <a:sym typeface="Wingdings" panose="05000000000000000000" pitchFamily="2" charset="2"/>
              </a:rPr>
              <a:t> 4PB/year</a:t>
            </a:r>
            <a:endParaRPr lang="en-US" dirty="0"/>
          </a:p>
          <a:p>
            <a:pPr lvl="1"/>
            <a:r>
              <a:rPr lang="en-US" dirty="0"/>
              <a:t>Training of local climate zone classifiers on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So2Sat LCZ42</a:t>
            </a:r>
            <a:r>
              <a:rPr lang="en-US" dirty="0"/>
              <a:t> (15 experts, 400K instances,</a:t>
            </a:r>
            <a:br>
              <a:rPr lang="en-US" dirty="0"/>
            </a:br>
            <a:r>
              <a:rPr lang="en-US" dirty="0"/>
              <a:t>10 labels each, 85% confidence, ~55GB H5)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 pipeline:</a:t>
            </a:r>
            <a:r>
              <a:rPr lang="en-US" dirty="0"/>
              <a:t> preprocessing, </a:t>
            </a:r>
            <a:r>
              <a:rPr lang="en-US" dirty="0">
                <a:sym typeface="Wingdings" panose="05000000000000000000" pitchFamily="2" charset="2"/>
              </a:rPr>
              <a:t>ResNet18,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climate models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Label Creation/ Validation</a:t>
            </a:r>
          </a:p>
          <a:p>
            <a:pPr lvl="1"/>
            <a:r>
              <a:rPr lang="en-US" dirty="0"/>
              <a:t>Team learning</a:t>
            </a:r>
          </a:p>
          <a:p>
            <a:pPr lvl="1"/>
            <a:r>
              <a:rPr lang="en-US" dirty="0"/>
              <a:t>Labeling w/ checks</a:t>
            </a:r>
          </a:p>
          <a:p>
            <a:pPr lvl="1"/>
            <a:r>
              <a:rPr lang="en-US" dirty="0"/>
              <a:t>Label validation</a:t>
            </a:r>
          </a:p>
          <a:p>
            <a:pPr lvl="1"/>
            <a:r>
              <a:rPr lang="en-US" dirty="0"/>
              <a:t>Quantitative </a:t>
            </a:r>
            <a:br>
              <a:rPr lang="en-US" dirty="0"/>
            </a:br>
            <a:r>
              <a:rPr lang="en-US" dirty="0"/>
              <a:t>validation w/ 10 </a:t>
            </a:r>
            <a:br>
              <a:rPr lang="en-US" dirty="0"/>
            </a:br>
            <a:r>
              <a:rPr lang="en-US" dirty="0"/>
              <a:t>expert votes on correctness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14" y="1243373"/>
            <a:ext cx="47084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15095" y="1167074"/>
            <a:ext cx="31435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Xiang Zhu et al: So2Sat LCZ42: A Benchmark Dataset for the Classification of Global Local Climate Zones.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GRSM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921" y="2467253"/>
            <a:ext cx="2823622" cy="2492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478" y="3258192"/>
            <a:ext cx="2855679" cy="1246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324" y="5093064"/>
            <a:ext cx="5585049" cy="13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 in Practice – Example So2Sat LCZ42,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1199833"/>
            <a:ext cx="7948637" cy="5463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914" y="5358724"/>
            <a:ext cx="2048496" cy="13436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91940" y="1609359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[So2Sat LC42 Dataset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https://mediatum.ub.tum.de/1454690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4953" y="5175115"/>
            <a:ext cx="1254868" cy="19333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49821" y="5175115"/>
            <a:ext cx="1497093" cy="1836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9821" y="5368452"/>
            <a:ext cx="1497093" cy="13339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 in Practice @</a:t>
            </a:r>
            <a:r>
              <a:rPr lang="en-US" dirty="0" err="1"/>
              <a:t>DAMSLab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and Artifacts</a:t>
            </a:r>
          </a:p>
          <a:p>
            <a:pPr lvl="1"/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https://github.com/apache/systemds</a:t>
            </a:r>
            <a:r>
              <a:rPr lang="en-US" dirty="0"/>
              <a:t> (OSS)</a:t>
            </a:r>
          </a:p>
          <a:p>
            <a:pPr lvl="2"/>
            <a:r>
              <a:rPr lang="en-US" dirty="0"/>
              <a:t>Complete code history, </a:t>
            </a:r>
            <a:r>
              <a:rPr lang="en-US" dirty="0" err="1"/>
              <a:t>src</a:t>
            </a:r>
            <a:r>
              <a:rPr lang="en-US" dirty="0"/>
              <a:t>/bin releases (</a:t>
            </a:r>
            <a:r>
              <a:rPr lang="en-US" b="1" dirty="0" err="1">
                <a:solidFill>
                  <a:schemeClr val="accent1"/>
                </a:solidFill>
              </a:rPr>
              <a:t>SystemDS</a:t>
            </a:r>
            <a:r>
              <a:rPr lang="en-US" b="1" dirty="0">
                <a:solidFill>
                  <a:schemeClr val="accent1"/>
                </a:solidFill>
              </a:rPr>
              <a:t> 2.2.0 in Oct 2021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DIA / AMLS programming projects in </a:t>
            </a:r>
            <a:r>
              <a:rPr lang="en-US" dirty="0" err="1"/>
              <a:t>SystemDS</a:t>
            </a:r>
            <a:endParaRPr lang="en-US" dirty="0"/>
          </a:p>
          <a:p>
            <a:pPr lvl="1"/>
            <a:r>
              <a:rPr lang="en-US" dirty="0"/>
              <a:t>Additional private </a:t>
            </a:r>
            <a:r>
              <a:rPr lang="en-US" dirty="0" err="1"/>
              <a:t>github</a:t>
            </a:r>
            <a:r>
              <a:rPr lang="en-US" dirty="0"/>
              <a:t> repos for student projects / prototypes </a:t>
            </a:r>
          </a:p>
          <a:p>
            <a:pPr lvl="1"/>
            <a:endParaRPr lang="en-US" dirty="0"/>
          </a:p>
          <a:p>
            <a:r>
              <a:rPr lang="en-US" dirty="0"/>
              <a:t>Central Paper Repository</a:t>
            </a:r>
          </a:p>
          <a:p>
            <a:pPr lvl="1"/>
            <a:r>
              <a:rPr lang="en-US" dirty="0"/>
              <a:t>All paper submissions w/ latex sources, figures, reviews, rebuttals,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All paper-related experiments 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Archive:</a:t>
            </a:r>
            <a:r>
              <a:rPr lang="en-US" dirty="0"/>
              <a:t> append-only experimental results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Plots:</a:t>
            </a:r>
            <a:r>
              <a:rPr lang="en-US" dirty="0"/>
              <a:t> scripts and figures of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Results:</a:t>
            </a:r>
            <a:r>
              <a:rPr lang="en-US" dirty="0"/>
              <a:t> latest results used for the current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Scripts:</a:t>
            </a:r>
            <a:r>
              <a:rPr lang="en-US" dirty="0"/>
              <a:t> data preparation, baselines, benchmarks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Automate your experiments as much as possible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07" y="4140436"/>
            <a:ext cx="1289212" cy="68680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43" y="4945564"/>
            <a:ext cx="1287914" cy="70367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9029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SIGMOD Reproducibility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Accepted papers can submit package, verified by committee</a:t>
            </a:r>
          </a:p>
          <a:p>
            <a:pPr lvl="1"/>
            <a:r>
              <a:rPr lang="en-US" dirty="0"/>
              <a:t>ACM Results Replicated / ACM Artifacts Available labels</a:t>
            </a:r>
          </a:p>
          <a:p>
            <a:pPr lvl="1"/>
            <a:r>
              <a:rPr lang="en-US" dirty="0"/>
              <a:t>Most Reproducible Paper Award ($750, visibility)</a:t>
            </a:r>
          </a:p>
          <a:p>
            <a:pPr lvl="1"/>
            <a:endParaRPr lang="en-US" dirty="0"/>
          </a:p>
          <a:p>
            <a:r>
              <a:rPr lang="en-US" dirty="0"/>
              <a:t>#1 Replicability (aka </a:t>
            </a:r>
            <a:r>
              <a:rPr lang="en-US" dirty="0">
                <a:solidFill>
                  <a:srgbClr val="7889FB"/>
                </a:solidFill>
              </a:rPr>
              <a:t>Repeatability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Recreate result data and graphs shown in the final paper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same trend of baseline comparisons, parameter influence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Reproducibility</a:t>
            </a:r>
          </a:p>
          <a:p>
            <a:pPr lvl="1"/>
            <a:r>
              <a:rPr lang="en-US" dirty="0"/>
              <a:t>Verify robustness of results </a:t>
            </a:r>
            <a:r>
              <a:rPr lang="en-US" dirty="0" err="1"/>
              <a:t>wrt</a:t>
            </a:r>
            <a:r>
              <a:rPr lang="en-US" dirty="0"/>
              <a:t> parameters and environments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different data and workload characteristics, hardware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86" y="1788245"/>
            <a:ext cx="810448" cy="806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86" y="1788246"/>
            <a:ext cx="810448" cy="8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SIGMOD Reproducibility Process,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 Reproducibility Submission</a:t>
            </a:r>
          </a:p>
          <a:p>
            <a:pPr marL="457200" lvl="1" indent="0">
              <a:buNone/>
            </a:pPr>
            <a:r>
              <a:rPr lang="en-US" dirty="0"/>
              <a:t>“At a minimum the authors should provide a complete set of scripts to install the system, produce the data, run experiments and produce the resulting graphs along with a detailed Readme file that describes the process step by step so it can be easily reproduced by a reviewer. </a:t>
            </a:r>
          </a:p>
          <a:p>
            <a:pPr marL="457200" lvl="1" indent="0">
              <a:buNone/>
            </a:pPr>
            <a:r>
              <a:rPr lang="en-US" dirty="0"/>
              <a:t>The ideal reproducibility submission consists of a master script that: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installs all systems needed,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or fetches all needed input data,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reruns all experiments and generates all results,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all graphs and plots, and finally,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recompiles the sources of the paper </a:t>
            </a:r>
          </a:p>
          <a:p>
            <a:pPr marL="457200" lvl="1" indent="0">
              <a:buNone/>
            </a:pPr>
            <a:r>
              <a:rPr lang="en-US" dirty="0"/>
              <a:t>... to produce a new PDF for the paper that contains the new graphs. “</a:t>
            </a:r>
          </a:p>
          <a:p>
            <a:pPr lvl="1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It takes time, plan from start </a:t>
            </a:r>
          </a:p>
          <a:p>
            <a:pPr lvl="1"/>
            <a:r>
              <a:rPr lang="en-US" dirty="0"/>
              <a:t>We prepared for SIGMOD 2019 Repro,</a:t>
            </a:r>
            <a:br>
              <a:rPr lang="en-US" dirty="0"/>
            </a:br>
            <a:r>
              <a:rPr lang="en-US" dirty="0"/>
              <a:t>but finally, not submitted (ran out of time)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3484880"/>
            <a:ext cx="15341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-reproducibility.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seas.harvard.edu/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#Guidelines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550385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83200" y="5361613"/>
            <a:ext cx="30378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96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SIGMOD Contributions Award 2020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20" y="3393715"/>
            <a:ext cx="3300697" cy="249876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2640" y="1229360"/>
            <a:ext cx="772160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The SIGMOD 2020 Contributions Award recognizes the innovative work in the data management community to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encourage scientific reproducibility</a:t>
            </a:r>
            <a:r>
              <a:rPr lang="en-US" sz="1600" dirty="0">
                <a:latin typeface="Consolas" panose="020B0609020204030204" pitchFamily="49" charset="0"/>
              </a:rPr>
              <a:t> of our publications. Reproducibility was introduced at the 2008 SIGMOD Conference and since then has influenced how the community approaches experimental evaluation.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400" y="3668035"/>
            <a:ext cx="15036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(Harvard)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560" y="4988835"/>
            <a:ext cx="15036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Dennis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(NYU)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6960" y="2682515"/>
            <a:ext cx="1818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Philippe Bonnet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(ITU Copenhagen)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9360" y="3668035"/>
            <a:ext cx="2072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Ioana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Ecole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Polytechnique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0320" y="4988835"/>
            <a:ext cx="19507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(CWI Amsterdam)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0800" y="6035315"/>
            <a:ext cx="1818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Juliana Freire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(NYU)</a:t>
            </a:r>
          </a:p>
        </p:txBody>
      </p:sp>
    </p:spTree>
    <p:extLst>
      <p:ext uri="{BB962C8B-B14F-4D97-AF65-F5344CB8AC3E}">
        <p14:creationId xmlns:p14="http://schemas.microsoft.com/office/powerpoint/2010/main" val="5710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Tooling for running artifacts in a self-contained manner</a:t>
            </a:r>
          </a:p>
          <a:p>
            <a:pPr lvl="1"/>
            <a:r>
              <a:rPr lang="en-US" dirty="0"/>
              <a:t>Metadata storage in semi-structured formats like JSON/XML</a:t>
            </a:r>
          </a:p>
          <a:p>
            <a:pPr lvl="1"/>
            <a:endParaRPr lang="en-US" sz="1200" dirty="0"/>
          </a:p>
          <a:p>
            <a:r>
              <a:rPr lang="en-US" dirty="0"/>
              <a:t>Examples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85543"/>
              </p:ext>
            </p:extLst>
          </p:nvPr>
        </p:nvGraphicFramePr>
        <p:xfrm>
          <a:off x="1060315" y="2986887"/>
          <a:ext cx="789001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23">
                  <a:extLst>
                    <a:ext uri="{9D8B030D-6E8A-4147-A177-3AD203B41FA5}">
                      <a16:colId xmlns:a16="http://schemas.microsoft.com/office/drawing/2014/main" val="1094132255"/>
                    </a:ext>
                  </a:extLst>
                </a:gridCol>
                <a:gridCol w="3824585">
                  <a:extLst>
                    <a:ext uri="{9D8B030D-6E8A-4147-A177-3AD203B41FA5}">
                      <a16:colId xmlns:a16="http://schemas.microsoft.com/office/drawing/2014/main" val="3112185305"/>
                    </a:ext>
                  </a:extLst>
                </a:gridCol>
                <a:gridCol w="2630002">
                  <a:extLst>
                    <a:ext uri="{9D8B030D-6E8A-4147-A177-3AD203B41FA5}">
                      <a16:colId xmlns:a16="http://schemas.microsoft.com/office/drawing/2014/main" val="3112185297"/>
                    </a:ext>
                  </a:extLst>
                </a:gridCol>
              </a:tblGrid>
              <a:tr h="3393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6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http://ctuning.org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3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Analysis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http://commonwl.org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1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Container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https://github.com/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</a:b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systemslab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/popper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8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ReproZip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General-purpose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http://reprozip.org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3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Sciunit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Self-contained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Experiments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http://sciunit.run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6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Sumatra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Numerical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https://github.com/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open-research/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sumatra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7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7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Paper Projects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</p:spTree>
    <p:extLst>
      <p:ext uri="{BB962C8B-B14F-4D97-AF65-F5344CB8AC3E}">
        <p14:creationId xmlns:p14="http://schemas.microsoft.com/office/powerpoint/2010/main" val="12996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>
                <a:solidFill>
                  <a:schemeClr val="tx1"/>
                </a:solidFill>
              </a:rPr>
              <a:t>Reminder: Paper Project Selection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Paper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dirty="0"/>
              <a:t>1-4 person teams</a:t>
            </a:r>
            <a:r>
              <a:rPr lang="en-US" b="0" dirty="0"/>
              <a:t> (w/ clearly separated responsibilities)</a:t>
            </a:r>
          </a:p>
          <a:p>
            <a:pPr lvl="1"/>
            <a:endParaRPr lang="en-US" sz="1000" dirty="0"/>
          </a:p>
          <a:p>
            <a:r>
              <a:rPr lang="en-US" dirty="0"/>
              <a:t>Project</a:t>
            </a:r>
          </a:p>
          <a:p>
            <a:pPr lvl="1"/>
            <a:r>
              <a:rPr lang="en-US" dirty="0"/>
              <a:t>Pick from a given list of papers / groups of papers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Write short summary paper (#pages = 2 * team-size, </a:t>
            </a:r>
            <a:br>
              <a:rPr lang="en-US" dirty="0"/>
            </a:br>
            <a:r>
              <a:rPr lang="en-US" dirty="0"/>
              <a:t>     written in </a:t>
            </a:r>
            <a:r>
              <a:rPr lang="en-US" dirty="0" err="1"/>
              <a:t>LaTeX</a:t>
            </a:r>
            <a:r>
              <a:rPr lang="en-US" dirty="0"/>
              <a:t>, ACM </a:t>
            </a:r>
            <a:r>
              <a:rPr lang="en-US" dirty="0" err="1"/>
              <a:t>acmart</a:t>
            </a:r>
            <a:r>
              <a:rPr lang="en-US" dirty="0"/>
              <a:t> template, document-class </a:t>
            </a:r>
            <a:r>
              <a:rPr lang="en-US" dirty="0" err="1"/>
              <a:t>sigconf</a:t>
            </a:r>
            <a:r>
              <a:rPr lang="en-US" dirty="0"/>
              <a:t>, PDF)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Prepare and present talk on paper summary (7min + 3min Q&amp;A) </a:t>
            </a:r>
          </a:p>
          <a:p>
            <a:pPr lvl="1"/>
            <a:endParaRPr lang="en-US" sz="1000" dirty="0"/>
          </a:p>
          <a:p>
            <a:r>
              <a:rPr lang="en-US" dirty="0"/>
              <a:t>Timeline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Oct 28:</a:t>
            </a:r>
            <a:r>
              <a:rPr lang="en-US" dirty="0"/>
              <a:t> List of projects proposals, feel free to bring your own, </a:t>
            </a:r>
            <a:br>
              <a:rPr lang="en-US" dirty="0"/>
            </a:br>
            <a:r>
              <a:rPr lang="en-US" dirty="0"/>
              <a:t>or ask for extended proposals (e.g., ML systems, distributed systems)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Nov 11:</a:t>
            </a:r>
            <a:r>
              <a:rPr lang="en-US" dirty="0"/>
              <a:t> project selection via email to </a:t>
            </a:r>
            <a:r>
              <a:rPr lang="en-US" dirty="0">
                <a:hlinkClick r:id="rId2"/>
              </a:rPr>
              <a:t>m.boehm@tugraz.at</a:t>
            </a:r>
            <a:r>
              <a:rPr lang="en-US" dirty="0"/>
              <a:t> (11.59pm) </a:t>
            </a:r>
            <a:br>
              <a:rPr lang="en-US" dirty="0"/>
            </a:br>
            <a:r>
              <a:rPr lang="en-US" dirty="0"/>
              <a:t>               subject: [Scientific Writing] Project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Dec 23:</a:t>
            </a:r>
            <a:r>
              <a:rPr lang="en-US" dirty="0"/>
              <a:t> paper submission via email to </a:t>
            </a:r>
            <a:r>
              <a:rPr lang="en-US" dirty="0">
                <a:hlinkClick r:id="rId2"/>
              </a:rPr>
              <a:t>m.boehm@tugraz.at</a:t>
            </a:r>
            <a:r>
              <a:rPr lang="en-US" dirty="0"/>
              <a:t> (11.59pm)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Jan 13:</a:t>
            </a:r>
            <a:r>
              <a:rPr lang="en-US" dirty="0"/>
              <a:t> Final project presentation (all students)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Selection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6074" y="653145"/>
            <a:ext cx="250710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LV combined with bachelor 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5920" y="1676400"/>
            <a:ext cx="214376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 Structure of Scientific Papers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project list</a:t>
            </a:r>
          </a:p>
        </p:txBody>
      </p:sp>
    </p:spTree>
    <p:extLst>
      <p:ext uri="{BB962C8B-B14F-4D97-AF65-F5344CB8AC3E}">
        <p14:creationId xmlns:p14="http://schemas.microsoft.com/office/powerpoint/2010/main" val="17640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>
                <a:solidFill>
                  <a:schemeClr val="tx1"/>
                </a:solidFill>
              </a:rPr>
              <a:t>Reminder: Paper Project Selection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Experiments and </a:t>
            </a:r>
            <a:br>
              <a:rPr lang="en-US" dirty="0"/>
            </a:br>
            <a:r>
              <a:rPr lang="en-US" dirty="0"/>
              <a:t>Result Presentation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25" y="4956223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66160" y="4854623"/>
            <a:ext cx="3576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Ioana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4049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 </a:t>
            </a:r>
            <a:r>
              <a:rPr lang="en-US" dirty="0">
                <a:sym typeface="Wingdings" panose="05000000000000000000" pitchFamily="2" charset="2"/>
              </a:rPr>
              <a:t> refutable by evidence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 away prototypes that don’t work</a:t>
            </a:r>
          </a:p>
          <a:p>
            <a:pPr lvl="1"/>
            <a:endParaRPr lang="en-US" dirty="0"/>
          </a:p>
          <a:p>
            <a:r>
              <a:rPr lang="en-US" dirty="0"/>
              <a:t>Good Research Fires Itself</a:t>
            </a:r>
          </a:p>
          <a:p>
            <a:pPr lvl="1"/>
            <a:r>
              <a:rPr lang="en-US" dirty="0"/>
              <a:t>Initial experiments give directions for further improvements</a:t>
            </a:r>
          </a:p>
          <a:p>
            <a:pPr lvl="1"/>
            <a:r>
              <a:rPr lang="en-US" dirty="0"/>
              <a:t>Problem-oriented methodology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570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Exploratory Experiments</a:t>
            </a:r>
          </a:p>
          <a:p>
            <a:pPr lvl="1"/>
            <a:r>
              <a:rPr lang="en-US" dirty="0"/>
              <a:t>Tests for functional correctness</a:t>
            </a:r>
          </a:p>
          <a:p>
            <a:pPr lvl="1"/>
            <a:r>
              <a:rPr lang="en-US" dirty="0"/>
              <a:t>Unstructured experiments for initial feedback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eval</a:t>
            </a:r>
            <a:r>
              <a:rPr lang="en-US" dirty="0">
                <a:sym typeface="Wingdings" panose="05000000000000000000" pitchFamily="2" charset="2"/>
              </a:rPr>
              <a:t> feasibility</a:t>
            </a:r>
          </a:p>
          <a:p>
            <a:pPr lvl="1"/>
            <a:endParaRPr lang="en-US" sz="1000" dirty="0"/>
          </a:p>
          <a:p>
            <a:r>
              <a:rPr lang="en-US" dirty="0"/>
              <a:t>#2 Micro Benchmarks</a:t>
            </a:r>
          </a:p>
          <a:p>
            <a:pPr lvl="1"/>
            <a:r>
              <a:rPr lang="en-US" dirty="0"/>
              <a:t>Measure specific aspects in controlled and understandable scope</a:t>
            </a:r>
          </a:p>
          <a:p>
            <a:pPr lvl="1"/>
            <a:r>
              <a:rPr lang="en-US" dirty="0"/>
              <a:t>Bottom-up approach</a:t>
            </a:r>
          </a:p>
          <a:p>
            <a:pPr lvl="1"/>
            <a:endParaRPr lang="en-US" sz="1000" dirty="0"/>
          </a:p>
          <a:p>
            <a:r>
              <a:rPr lang="en-US" dirty="0"/>
              <a:t>#3 Benchmarks</a:t>
            </a:r>
          </a:p>
          <a:p>
            <a:pPr lvl="1"/>
            <a:r>
              <a:rPr lang="en-US" dirty="0"/>
              <a:t>Evaluate on community/own benchmarks </a:t>
            </a:r>
          </a:p>
          <a:p>
            <a:pPr lvl="1"/>
            <a:r>
              <a:rPr lang="en-US" dirty="0"/>
              <a:t>Examples: TPC-C, TPC-H, TPC-DS, JOB, </a:t>
            </a:r>
            <a:r>
              <a:rPr lang="en-US" dirty="0" err="1"/>
              <a:t>MLPerf</a:t>
            </a:r>
            <a:r>
              <a:rPr lang="en-US" dirty="0"/>
              <a:t>  </a:t>
            </a:r>
          </a:p>
          <a:p>
            <a:pPr lvl="1"/>
            <a:endParaRPr lang="en-US" sz="1000" dirty="0"/>
          </a:p>
          <a:p>
            <a:r>
              <a:rPr lang="en-US" dirty="0"/>
              <a:t>#4 End-to-end Applications</a:t>
            </a:r>
          </a:p>
          <a:p>
            <a:pPr lvl="1"/>
            <a:r>
              <a:rPr lang="en-US" dirty="0"/>
              <a:t>Evaluate in larger scope of real datasets and query workloads</a:t>
            </a:r>
          </a:p>
          <a:p>
            <a:pPr lvl="1"/>
            <a:r>
              <a:rPr lang="en-US" dirty="0"/>
              <a:t>Examples: Customer workload, ML pipelines (</a:t>
            </a:r>
            <a:r>
              <a:rPr lang="en-US" dirty="0" err="1"/>
              <a:t>dataprep</a:t>
            </a:r>
            <a:r>
              <a:rPr lang="en-US" dirty="0"/>
              <a:t>, training, </a:t>
            </a:r>
            <a:r>
              <a:rPr lang="en-US" dirty="0" err="1"/>
              <a:t>eval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>
            <a:off x="8479764" y="2611120"/>
            <a:ext cx="0" cy="33121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Idea to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0" dirty="0"/>
              <a:t>Proper planning helps to keep you from “getting lost” </a:t>
            </a:r>
          </a:p>
          <a:p>
            <a:pPr lvl="1"/>
            <a:r>
              <a:rPr lang="en-US" b="0" dirty="0"/>
              <a:t>Repeatable experiments simplify your own work </a:t>
            </a:r>
          </a:p>
          <a:p>
            <a:pPr lvl="1"/>
            <a:r>
              <a:rPr lang="en-US" b="0" dirty="0"/>
              <a:t>There is </a:t>
            </a:r>
            <a:r>
              <a:rPr lang="en-US" b="1" dirty="0">
                <a:solidFill>
                  <a:schemeClr val="accent1"/>
                </a:solidFill>
              </a:rPr>
              <a:t>no single way</a:t>
            </a:r>
            <a:r>
              <a:rPr lang="en-US" b="0" dirty="0"/>
              <a:t> how to </a:t>
            </a:r>
            <a:r>
              <a:rPr lang="en-US" b="1" dirty="0">
                <a:solidFill>
                  <a:srgbClr val="7889FB"/>
                </a:solidFill>
              </a:rPr>
              <a:t>do it right</a:t>
            </a:r>
          </a:p>
          <a:p>
            <a:pPr lvl="1"/>
            <a:r>
              <a:rPr lang="en-US" b="0" dirty="0"/>
              <a:t>There are </a:t>
            </a:r>
            <a:r>
              <a:rPr lang="en-US" b="1" dirty="0">
                <a:solidFill>
                  <a:schemeClr val="accent1"/>
                </a:solidFill>
              </a:rPr>
              <a:t>many ways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wrong</a:t>
            </a:r>
          </a:p>
          <a:p>
            <a:pPr lvl="1"/>
            <a:endParaRPr lang="en-US" dirty="0"/>
          </a:p>
          <a:p>
            <a:r>
              <a:rPr lang="en-US" dirty="0"/>
              <a:t>Basic Planning</a:t>
            </a:r>
          </a:p>
          <a:p>
            <a:pPr lvl="1"/>
            <a:r>
              <a:rPr lang="en-US" b="0" dirty="0"/>
              <a:t>Which data / data sets should be used?</a:t>
            </a:r>
          </a:p>
          <a:p>
            <a:pPr lvl="1"/>
            <a:r>
              <a:rPr lang="en-US" b="0" dirty="0"/>
              <a:t>Which workload / queries should be run?</a:t>
            </a:r>
          </a:p>
          <a:p>
            <a:pPr lvl="1"/>
            <a:r>
              <a:rPr lang="en-US" b="0" dirty="0"/>
              <a:t>Which hardware &amp; software should be used?</a:t>
            </a:r>
          </a:p>
          <a:p>
            <a:pPr lvl="1"/>
            <a:r>
              <a:rPr lang="en-US" b="1" dirty="0"/>
              <a:t>Metrics:</a:t>
            </a:r>
            <a:r>
              <a:rPr lang="en-US" b="0" dirty="0"/>
              <a:t> What to measure? How to measure?</a:t>
            </a:r>
          </a:p>
          <a:p>
            <a:pPr lvl="1"/>
            <a:r>
              <a:rPr lang="en-US" b="1" dirty="0"/>
              <a:t>Comparison:</a:t>
            </a:r>
            <a:r>
              <a:rPr lang="en-US" b="0" dirty="0"/>
              <a:t> How to compare? CSI: How to find out what is going on?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073" y="762616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60720" y="577879"/>
            <a:ext cx="233572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S/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84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Generate data with specific data characteristics</a:t>
            </a:r>
          </a:p>
          <a:p>
            <a:pPr lvl="1"/>
            <a:r>
              <a:rPr lang="en-US" dirty="0"/>
              <a:t>Systematic evaluation w/ </a:t>
            </a:r>
            <a:r>
              <a:rPr lang="en-US" dirty="0" err="1"/>
              <a:t>datasize</a:t>
            </a:r>
            <a:r>
              <a:rPr lang="en-US" dirty="0"/>
              <a:t>, sparsity,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Inappropriate for certain topics</a:t>
            </a:r>
            <a:r>
              <a:rPr lang="en-US" dirty="0"/>
              <a:t>: compression, ML accuracy</a:t>
            </a:r>
          </a:p>
          <a:p>
            <a:pPr lvl="1"/>
            <a:endParaRPr lang="en-US" dirty="0"/>
          </a:p>
          <a:p>
            <a:r>
              <a:rPr lang="en-US" dirty="0"/>
              <a:t>“Real” Data Repositories</a:t>
            </a:r>
          </a:p>
          <a:p>
            <a:pPr lvl="1"/>
            <a:r>
              <a:rPr lang="en-US" dirty="0"/>
              <a:t>Wide selection of available datasets w/ different characteristics</a:t>
            </a:r>
          </a:p>
          <a:p>
            <a:pPr lvl="1"/>
            <a:r>
              <a:rPr lang="en-US" dirty="0"/>
              <a:t>UCI ML Repository: </a:t>
            </a:r>
            <a:r>
              <a:rPr lang="en-US" dirty="0">
                <a:hlinkClick r:id="rId2"/>
              </a:rPr>
              <a:t>https://archive.ics.uci.edu/ml/index.php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Florida Sparse Matrix Collection: </a:t>
            </a:r>
            <a:r>
              <a:rPr lang="en-US" dirty="0">
                <a:hlinkClick r:id="rId3"/>
              </a:rPr>
              <a:t>https://sparse.tamu.edu/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Google dataset search: </a:t>
            </a:r>
            <a:r>
              <a:rPr lang="en-US" dirty="0">
                <a:hlinkClick r:id="rId4"/>
              </a:rPr>
              <a:t>https://datasetsearch.research.google.com/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ML: ImageNet, </a:t>
            </a:r>
            <a:r>
              <a:rPr lang="en-US" dirty="0" err="1"/>
              <a:t>Mnist</a:t>
            </a:r>
            <a:r>
              <a:rPr lang="en-US" dirty="0"/>
              <a:t>, CIFAR, KDD, </a:t>
            </a:r>
            <a:r>
              <a:rPr lang="en-US" dirty="0" err="1"/>
              <a:t>Criteo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DM: Census, Taxi, Airlines, DBLP, benchmarks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37120" y="1398614"/>
            <a:ext cx="17068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real data distributions?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7120" y="3075002"/>
            <a:ext cx="170688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for variety of workloads / common case?</a:t>
            </a:r>
          </a:p>
        </p:txBody>
      </p:sp>
    </p:spTree>
    <p:extLst>
      <p:ext uri="{BB962C8B-B14F-4D97-AF65-F5344CB8AC3E}">
        <p14:creationId xmlns:p14="http://schemas.microsoft.com/office/powerpoint/2010/main" val="14110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Community- and organization-driven creation of agreed benchmarks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 can define a field</a:t>
            </a:r>
            <a:r>
              <a:rPr lang="en-US" dirty="0"/>
              <a:t> and foster innovation</a:t>
            </a:r>
          </a:p>
          <a:p>
            <a:pPr lvl="1"/>
            <a:endParaRPr lang="en-US" dirty="0"/>
          </a:p>
          <a:p>
            <a:r>
              <a:rPr lang="en-US" dirty="0"/>
              <a:t>#1 Data Management</a:t>
            </a:r>
          </a:p>
          <a:p>
            <a:pPr lvl="1"/>
            <a:r>
              <a:rPr lang="en-US" dirty="0"/>
              <a:t>Query processing: 007, </a:t>
            </a:r>
            <a:br>
              <a:rPr lang="en-US" dirty="0"/>
            </a:br>
            <a:r>
              <a:rPr lang="en-US" dirty="0"/>
              <a:t>TPC-C, TPC-E, TPC-H, TPC-DS (w/ audit)</a:t>
            </a:r>
          </a:p>
          <a:p>
            <a:pPr lvl="1"/>
            <a:r>
              <a:rPr lang="en-US" dirty="0"/>
              <a:t>Join ordering: JOB </a:t>
            </a:r>
          </a:p>
          <a:p>
            <a:pPr lvl="1"/>
            <a:endParaRPr lang="en-US" sz="1000" dirty="0"/>
          </a:p>
          <a:p>
            <a:r>
              <a:rPr lang="en-US" dirty="0"/>
              <a:t>#2 “Big Data”</a:t>
            </a:r>
          </a:p>
          <a:p>
            <a:pPr lvl="1"/>
            <a:r>
              <a:rPr lang="en-US" dirty="0"/>
              <a:t>MR/Spark: </a:t>
            </a:r>
            <a:r>
              <a:rPr lang="en-US" dirty="0" err="1"/>
              <a:t>BigBench</a:t>
            </a:r>
            <a:r>
              <a:rPr lang="en-US" dirty="0"/>
              <a:t>, </a:t>
            </a:r>
            <a:r>
              <a:rPr lang="en-US" dirty="0" err="1"/>
              <a:t>HiBench</a:t>
            </a:r>
            <a:r>
              <a:rPr lang="en-US" dirty="0"/>
              <a:t>, </a:t>
            </a:r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Array Databases: </a:t>
            </a:r>
            <a:r>
              <a:rPr lang="en-US" dirty="0" err="1"/>
              <a:t>GenBase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Machine Learning Systems</a:t>
            </a:r>
          </a:p>
          <a:p>
            <a:pPr lvl="1"/>
            <a:r>
              <a:rPr lang="en-US" dirty="0"/>
              <a:t>SLAB, </a:t>
            </a:r>
            <a:r>
              <a:rPr lang="en-US" dirty="0" err="1"/>
              <a:t>DAWNBench</a:t>
            </a:r>
            <a:r>
              <a:rPr lang="en-US" dirty="0"/>
              <a:t>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MLBench</a:t>
            </a:r>
            <a:r>
              <a:rPr lang="en-US" dirty="0"/>
              <a:t>, </a:t>
            </a:r>
            <a:r>
              <a:rPr lang="en-US" dirty="0" err="1"/>
              <a:t>AutoML</a:t>
            </a:r>
            <a:r>
              <a:rPr lang="en-US" dirty="0"/>
              <a:t> Bench, Meta Worlds, </a:t>
            </a:r>
            <a:r>
              <a:rPr lang="en-US" dirty="0" err="1"/>
              <a:t>TPCx</a:t>
            </a:r>
            <a:r>
              <a:rPr lang="en-US" dirty="0"/>
              <a:t>-AI 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 and Result Presentation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1479" y="3454574"/>
            <a:ext cx="24327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http://www.tpc.org/tpch/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2696" y="4717915"/>
            <a:ext cx="21303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AMLS course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details)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074" y="2767862"/>
            <a:ext cx="49988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73949" y="2706182"/>
            <a:ext cx="27140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Carey, David J. DeWitt,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oo7 Benchmark.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780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10438</TotalTime>
  <Words>3072</Words>
  <Application>Microsoft Office PowerPoint</Application>
  <PresentationFormat>On-screen Show (4:3)</PresentationFormat>
  <Paragraphs>406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Consolas</vt:lpstr>
      <vt:lpstr>Wingdings</vt:lpstr>
      <vt:lpstr>TU Graz Standard</vt:lpstr>
      <vt:lpstr>Introduction to Scientific Writing 03 Experiments &amp; Reproducibility</vt:lpstr>
      <vt:lpstr>Announcements/Org</vt:lpstr>
      <vt:lpstr>Agenda</vt:lpstr>
      <vt:lpstr>Experiments and  Result Presentation</vt:lpstr>
      <vt:lpstr>Motivation</vt:lpstr>
      <vt:lpstr>Types of Experiments</vt:lpstr>
      <vt:lpstr>From Idea to Experiments</vt:lpstr>
      <vt:lpstr>Dataset Selection</vt:lpstr>
      <vt:lpstr>Benchmarks</vt:lpstr>
      <vt:lpstr>Benchmarks, cont.</vt:lpstr>
      <vt:lpstr>Baselines</vt:lpstr>
      <vt:lpstr>Presentation – Experimental Setting</vt:lpstr>
      <vt:lpstr>Presentation – Figures </vt:lpstr>
      <vt:lpstr>Presentation – Figures, cont.</vt:lpstr>
      <vt:lpstr>Presentation – Figures, cont. </vt:lpstr>
      <vt:lpstr>Presentation – Figures, cont. </vt:lpstr>
      <vt:lpstr>Presentation – Result Interpretation</vt:lpstr>
      <vt:lpstr>Presentation – Result Interpretation, cont.</vt:lpstr>
      <vt:lpstr>Reproducibility and  RDM (Research Data Management)</vt:lpstr>
      <vt:lpstr>Research Data Management (RDM)</vt:lpstr>
      <vt:lpstr>Excursus: FAIR Data Principles</vt:lpstr>
      <vt:lpstr>RDM in Practice – Example So2Sat LCZ42</vt:lpstr>
      <vt:lpstr>RDM in Practice – Example So2Sat LCZ42, cont.</vt:lpstr>
      <vt:lpstr>RDM in Practice @DAMSLab</vt:lpstr>
      <vt:lpstr>SIGMOD Reproducibility Process</vt:lpstr>
      <vt:lpstr>SIGMOD Reproducibility Process, cont.</vt:lpstr>
      <vt:lpstr>Excursus: SIGMOD Contributions Award 2020</vt:lpstr>
      <vt:lpstr>Tools for Automation</vt:lpstr>
      <vt:lpstr>Reminder: Paper Projects</vt:lpstr>
      <vt:lpstr>Overview Paper Projects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 - 03 Experiments &amp; Reproducibility</dc:title>
  <dc:subject/>
  <dc:creator>mboehm</dc:creator>
  <cp:keywords/>
  <dc:description/>
  <cp:lastModifiedBy>Böhm, Matthias</cp:lastModifiedBy>
  <cp:revision>585</cp:revision>
  <cp:lastPrinted>2020-10-29T16:27:50Z</cp:lastPrinted>
  <dcterms:created xsi:type="dcterms:W3CDTF">2018-07-12T06:39:10Z</dcterms:created>
  <dcterms:modified xsi:type="dcterms:W3CDTF">2021-11-11T20:31:19Z</dcterms:modified>
  <cp:category/>
</cp:coreProperties>
</file>