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8" r:id="rId2"/>
    <p:sldId id="357" r:id="rId3"/>
    <p:sldId id="289" r:id="rId4"/>
    <p:sldId id="397" r:id="rId5"/>
    <p:sldId id="428" r:id="rId6"/>
    <p:sldId id="429" r:id="rId7"/>
    <p:sldId id="363" r:id="rId8"/>
    <p:sldId id="364" r:id="rId9"/>
    <p:sldId id="366" r:id="rId10"/>
    <p:sldId id="367" r:id="rId11"/>
    <p:sldId id="329" r:id="rId12"/>
    <p:sldId id="415" r:id="rId13"/>
    <p:sldId id="416" r:id="rId14"/>
    <p:sldId id="427" r:id="rId15"/>
    <p:sldId id="417" r:id="rId16"/>
    <p:sldId id="353" r:id="rId17"/>
    <p:sldId id="296" r:id="rId18"/>
    <p:sldId id="298" r:id="rId19"/>
    <p:sldId id="331" r:id="rId20"/>
    <p:sldId id="336" r:id="rId21"/>
    <p:sldId id="431" r:id="rId22"/>
    <p:sldId id="430" r:id="rId23"/>
    <p:sldId id="432" r:id="rId24"/>
    <p:sldId id="526" r:id="rId25"/>
    <p:sldId id="533" r:id="rId26"/>
    <p:sldId id="528" r:id="rId27"/>
    <p:sldId id="529" r:id="rId28"/>
    <p:sldId id="530" r:id="rId29"/>
    <p:sldId id="522" r:id="rId30"/>
    <p:sldId id="532" r:id="rId31"/>
    <p:sldId id="414" r:id="rId3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1CA08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9" autoAdjust="0"/>
    <p:restoredTop sz="85835" autoAdjust="0"/>
  </p:normalViewPr>
  <p:slideViewPr>
    <p:cSldViewPr snapToGrid="0" snapToObjects="1">
      <p:cViewPr varScale="1">
        <p:scale>
          <a:sx n="72" d="100"/>
          <a:sy n="72" d="100"/>
        </p:scale>
        <p:origin x="18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18.10.2023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739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#1 </a:t>
            </a:r>
          </a:p>
          <a:p>
            <a:r>
              <a:rPr lang="en-US" dirty="0"/>
              <a:t>#2 Sideways</a:t>
            </a:r>
            <a:r>
              <a:rPr lang="en-US" baseline="0" dirty="0"/>
              <a:t>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580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eBPF</a:t>
            </a:r>
            <a:r>
              <a:rPr lang="en-US" dirty="0"/>
              <a:t> … Extended Berkeley</a:t>
            </a:r>
            <a:r>
              <a:rPr lang="en-US" baseline="0" dirty="0"/>
              <a:t> Packet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251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89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51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</a:t>
            </a:r>
            <a:r>
              <a:rPr lang="en-US" baseline="0" dirty="0"/>
              <a:t> model: </a:t>
            </a:r>
            <a:r>
              <a:rPr lang="en-US" baseline="0" dirty="0" err="1"/>
              <a:t>cout</a:t>
            </a:r>
            <a:r>
              <a:rPr lang="en-US" baseline="0" dirty="0"/>
              <a:t> (sum of cardinalities of all intermediates)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5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06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6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previous semester: transactional in-memory index, get/set/scan/insert/delete,</a:t>
            </a:r>
            <a:r>
              <a:rPr lang="en-US" baseline="0" dirty="0"/>
              <a:t> order-preserving</a:t>
            </a:r>
          </a:p>
          <a:p>
            <a:r>
              <a:rPr lang="en-US" baseline="0" dirty="0"/>
              <a:t>Note DM: physical operators for correctness not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64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quantile/median requires sort per partition -&gt; sort group-by</a:t>
            </a:r>
          </a:p>
          <a:p>
            <a:r>
              <a:rPr lang="en-US" baseline="0" dirty="0" err="1"/>
              <a:t>Postgres</a:t>
            </a:r>
            <a:r>
              <a:rPr lang="en-US" baseline="0" dirty="0"/>
              <a:t>: </a:t>
            </a:r>
            <a:r>
              <a:rPr lang="en-US" baseline="0" dirty="0" err="1"/>
              <a:t>GroupAggregate</a:t>
            </a:r>
            <a:r>
              <a:rPr lang="en-US" baseline="0" dirty="0"/>
              <a:t>, </a:t>
            </a:r>
            <a:r>
              <a:rPr lang="en-US" baseline="0" dirty="0" err="1"/>
              <a:t>HashAggregate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854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#1</a:t>
            </a:r>
            <a:r>
              <a:rPr lang="en-US" baseline="0" dirty="0"/>
              <a:t> Acronym </a:t>
            </a: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#2</a:t>
            </a:r>
            <a:r>
              <a:rPr lang="en-US" baseline="0" dirty="0"/>
              <a:t> </a:t>
            </a:r>
            <a:r>
              <a:rPr lang="en-US" dirty="0"/>
              <a:t>DAPHNE:</a:t>
            </a:r>
            <a:r>
              <a:rPr lang="en-US" baseline="0" dirty="0"/>
              <a:t> Greek mythology - daughter of the river god </a:t>
            </a:r>
            <a:r>
              <a:rPr lang="en-US" baseline="0" dirty="0" err="1"/>
              <a:t>Peneus</a:t>
            </a:r>
            <a:r>
              <a:rPr lang="en-US" baseline="0" dirty="0"/>
              <a:t>, </a:t>
            </a:r>
            <a:r>
              <a:rPr lang="en-US" dirty="0"/>
              <a:t>associated with fountains, wells, springs, streams;</a:t>
            </a:r>
            <a:r>
              <a:rPr lang="en-US" baseline="0" dirty="0"/>
              <a:t> Apollo -&gt; large industry interest</a:t>
            </a:r>
          </a:p>
          <a:p>
            <a:pPr lvl="0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28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71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706.543 Architecture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of Database Systems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01 Introduction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and Overview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</a:t>
            </a:r>
            <a:r>
              <a:rPr lang="en-US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Technische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Universität Berlin, WS 2023/24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aphne-eu.github.i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mediatum.ub.tum.de/1454690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amslab.github.io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324_adbs/index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DB Systems</a:t>
            </a:r>
            <a:br>
              <a:rPr lang="de-DE" b="1" dirty="0"/>
            </a:br>
            <a:r>
              <a:rPr lang="de-DE" b="1" dirty="0"/>
              <a:t>01 Introduction and Overview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Prof. </a:t>
            </a:r>
            <a:r>
              <a:rPr lang="en-GB" b="1" dirty="0" err="1"/>
              <a:t>Dr.</a:t>
            </a:r>
            <a:r>
              <a:rPr lang="en-GB" b="1" dirty="0"/>
              <a:t> Matthias Boehm</a:t>
            </a:r>
          </a:p>
          <a:p>
            <a:endParaRPr lang="en-GB" sz="1000" dirty="0"/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r>
              <a:rPr lang="en-US" dirty="0"/>
              <a:t>Faculty IV - Electrical Engineering and Computer Science</a:t>
            </a:r>
          </a:p>
          <a:p>
            <a:r>
              <a:rPr lang="en-US" dirty="0"/>
              <a:t>Berlin Institute for the Foundations of Learning and Data</a:t>
            </a:r>
          </a:p>
          <a:p>
            <a:r>
              <a:rPr lang="en-US" dirty="0"/>
              <a:t>Big Data Engineering (DAMS Lab)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18,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D3EBF-AEF4-B308-3B65-55643F8DF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Applicability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Master</a:t>
            </a:r>
            <a:r>
              <a:rPr lang="en-US" dirty="0"/>
              <a:t> programs computer science (CS), as well as </a:t>
            </a:r>
            <a:br>
              <a:rPr lang="en-US" dirty="0"/>
            </a:br>
            <a:r>
              <a:rPr lang="en-US" dirty="0"/>
              <a:t>software engineering and management (SEM) </a:t>
            </a:r>
          </a:p>
          <a:p>
            <a:pPr lvl="2"/>
            <a:r>
              <a:rPr lang="en-US" dirty="0"/>
              <a:t>Catalog Data Science (elective course in major/minor)</a:t>
            </a:r>
          </a:p>
          <a:p>
            <a:pPr lvl="2"/>
            <a:r>
              <a:rPr lang="en-US" dirty="0"/>
              <a:t>Catalog Software Technology (elective course in major/minor)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Free subject course</a:t>
            </a:r>
            <a:r>
              <a:rPr lang="en-US" dirty="0"/>
              <a:t> in any other study program or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5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1970/80s </a:t>
            </a:r>
            <a:br>
              <a:rPr lang="en-US" dirty="0"/>
            </a:br>
            <a:r>
              <a:rPr lang="en-US" dirty="0"/>
              <a:t>(relational)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6"/>
          <a:stretch/>
        </p:blipFill>
        <p:spPr>
          <a:xfrm>
            <a:off x="169170" y="2214300"/>
            <a:ext cx="1489429" cy="1211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4" b="18428"/>
          <a:stretch/>
        </p:blipFill>
        <p:spPr>
          <a:xfrm>
            <a:off x="3297279" y="4702978"/>
            <a:ext cx="1286256" cy="14148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534" y="4601673"/>
            <a:ext cx="3815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Edgar F. “Ted”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Codd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@ IBM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Research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‘81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3395" y="4166530"/>
            <a:ext cx="27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0385" y="1636972"/>
            <a:ext cx="86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5823" y="2377000"/>
            <a:ext cx="2904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Ingres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UC Berkeley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‘14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4610" y="536000"/>
            <a:ext cx="193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 Standard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(SQL-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2" name="Straight Arrow Connector 11"/>
          <p:cNvCxnSpPr>
            <a:stCxn id="10" idx="0"/>
            <a:endCxn id="9" idx="2"/>
          </p:cNvCxnSpPr>
          <p:nvPr/>
        </p:nvCxnSpPr>
        <p:spPr>
          <a:xfrm flipV="1">
            <a:off x="3027846" y="2006304"/>
            <a:ext cx="2872" cy="3706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0"/>
            <a:endCxn id="10" idx="2"/>
          </p:cNvCxnSpPr>
          <p:nvPr/>
        </p:nvCxnSpPr>
        <p:spPr>
          <a:xfrm flipH="1" flipV="1">
            <a:off x="3027846" y="3300330"/>
            <a:ext cx="1558295" cy="86620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63674" y="5479336"/>
            <a:ext cx="2959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A Relational Model of Data for Large Shared Data Banks.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Comm. ACM 13(6),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1970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820" y="4902902"/>
            <a:ext cx="927745" cy="1200829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cxnSp>
        <p:nvCxnSpPr>
          <p:cNvPr id="16" name="Straight Arrow Connector 15"/>
          <p:cNvCxnSpPr>
            <a:stCxn id="19" idx="0"/>
            <a:endCxn id="11" idx="2"/>
          </p:cNvCxnSpPr>
          <p:nvPr/>
        </p:nvCxnSpPr>
        <p:spPr>
          <a:xfrm flipH="1" flipV="1">
            <a:off x="6084276" y="1182331"/>
            <a:ext cx="1514" cy="23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63041" y="3586533"/>
            <a:ext cx="1915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</a:p>
        </p:txBody>
      </p:sp>
      <p:pic>
        <p:nvPicPr>
          <p:cNvPr id="18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24" y="2091753"/>
            <a:ext cx="1508918" cy="1211707"/>
          </a:xfrm>
        </p:spPr>
      </p:pic>
      <p:sp>
        <p:nvSpPr>
          <p:cNvPr id="19" name="TextBox 18"/>
          <p:cNvSpPr txBox="1"/>
          <p:nvPr/>
        </p:nvSpPr>
        <p:spPr>
          <a:xfrm>
            <a:off x="5487904" y="1418554"/>
            <a:ext cx="119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7595" y="2102055"/>
            <a:ext cx="2364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System 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 IBM Research –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Almaden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(Jim Gray et al.,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Turing Award ‘98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cxnSp>
        <p:nvCxnSpPr>
          <p:cNvPr id="21" name="Straight Arrow Connector 20"/>
          <p:cNvCxnSpPr>
            <a:stCxn id="20" idx="0"/>
            <a:endCxn id="19" idx="2"/>
          </p:cNvCxnSpPr>
          <p:nvPr/>
        </p:nvCxnSpPr>
        <p:spPr>
          <a:xfrm flipH="1" flipV="1">
            <a:off x="6085790" y="1787886"/>
            <a:ext cx="3927" cy="31416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20" idx="2"/>
          </p:cNvCxnSpPr>
          <p:nvPr/>
        </p:nvCxnSpPr>
        <p:spPr>
          <a:xfrm flipV="1">
            <a:off x="4586141" y="3302384"/>
            <a:ext cx="1503576" cy="8641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20410" y="3582064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4B2AA6-B6C7-4723-A673-5C70B0126407}"/>
              </a:ext>
            </a:extLst>
          </p:cNvPr>
          <p:cNvSpPr/>
          <p:nvPr/>
        </p:nvSpPr>
        <p:spPr>
          <a:xfrm>
            <a:off x="225480" y="4747184"/>
            <a:ext cx="31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Independence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(physical data independence)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Ordering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Indexing Dependence</a:t>
            </a:r>
          </a:p>
          <a:p>
            <a:pPr marL="36576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Access Path Dependence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7316" y="547170"/>
            <a:ext cx="1856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Oracle, IBM DB2, Informix, Sybase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MS SQL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stCxn id="9" idx="3"/>
            <a:endCxn id="19" idx="1"/>
          </p:cNvCxnSpPr>
          <p:nvPr/>
        </p:nvCxnSpPr>
        <p:spPr>
          <a:xfrm flipV="1">
            <a:off x="3461051" y="1603220"/>
            <a:ext cx="2026853" cy="218418"/>
          </a:xfrm>
          <a:prstGeom prst="straightConnector1">
            <a:avLst/>
          </a:prstGeom>
          <a:ln w="19050">
            <a:solidFill>
              <a:srgbClr val="7889FB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4249127" y="3051580"/>
          <a:ext cx="62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6350739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11455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330353"/>
                    </a:ext>
                  </a:extLst>
                </a:gridCol>
              </a:tblGrid>
              <a:tr h="18356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58298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045393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27709"/>
                  </a:ext>
                </a:extLst>
              </a:tr>
              <a:tr h="18356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174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80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9" grpId="0"/>
      <p:bldP spid="20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of SQL / Relational Model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39365" y="1181460"/>
            <a:ext cx="4326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Query:</a:t>
            </a:r>
            <a:endParaRPr lang="en-US" sz="1600" b="1" dirty="0">
              <a:latin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O_OID,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L_Price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latin typeface="Consolas" panose="020B0609020204030204" pitchFamily="49" charset="0"/>
              </a:rPr>
              <a:t>Lineitem</a:t>
            </a:r>
            <a:r>
              <a:rPr lang="en-US" sz="1600" dirty="0">
                <a:latin typeface="Consolas" panose="020B0609020204030204" pitchFamily="49" charset="0"/>
              </a:rPr>
              <a:t>, Customer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O_OID = L_OID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en-US" sz="1600" dirty="0">
                <a:latin typeface="Consolas" panose="020B0609020204030204" pitchFamily="49" charset="0"/>
              </a:rPr>
              <a:t>O_CID = C_CID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O_Odate</a:t>
            </a:r>
            <a:r>
              <a:rPr lang="en-US" sz="1600" dirty="0">
                <a:latin typeface="Consolas" panose="020B0609020204030204" pitchFamily="49" charset="0"/>
              </a:rPr>
              <a:t> &gt;= ‘2018-11-14’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C_Msegment</a:t>
            </a:r>
            <a:r>
              <a:rPr lang="en-US" sz="1600" dirty="0">
                <a:latin typeface="Consolas" panose="020B0609020204030204" pitchFamily="49" charset="0"/>
              </a:rPr>
              <a:t> = ‘AUTOMOBILE’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</a:rPr>
              <a:t> O_OID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151906" y="1222894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25915" y="1485771"/>
            <a:ext cx="194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closure property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4710314" y="2140884"/>
            <a:ext cx="1381024" cy="5205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532069" y="2575174"/>
            <a:ext cx="361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Logical Query Plans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6831402" y="3443889"/>
            <a:ext cx="2175125" cy="2955434"/>
            <a:chOff x="6953952" y="3223968"/>
            <a:chExt cx="2175125" cy="2955434"/>
          </a:xfrm>
        </p:grpSpPr>
        <p:sp>
          <p:nvSpPr>
            <p:cNvPr id="98" name="Textfeld 45"/>
            <p:cNvSpPr txBox="1"/>
            <p:nvPr/>
          </p:nvSpPr>
          <p:spPr>
            <a:xfrm>
              <a:off x="7601260" y="340516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99" name="Gerade Verbindung 50"/>
            <p:cNvCxnSpPr>
              <a:stCxn id="98" idx="0"/>
            </p:cNvCxnSpPr>
            <p:nvPr/>
          </p:nvCxnSpPr>
          <p:spPr>
            <a:xfrm flipV="1">
              <a:off x="7877723" y="3223968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feld 45"/>
            <p:cNvSpPr txBox="1"/>
            <p:nvPr/>
          </p:nvSpPr>
          <p:spPr>
            <a:xfrm>
              <a:off x="7602829" y="389693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1" name="Gerade Verbindung 50"/>
            <p:cNvCxnSpPr>
              <a:stCxn id="100" idx="0"/>
              <a:endCxn id="98" idx="2"/>
            </p:cNvCxnSpPr>
            <p:nvPr/>
          </p:nvCxnSpPr>
          <p:spPr>
            <a:xfrm flipH="1" flipV="1">
              <a:off x="7877723" y="3712945"/>
              <a:ext cx="1569" cy="1839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feld 45"/>
            <p:cNvSpPr txBox="1"/>
            <p:nvPr/>
          </p:nvSpPr>
          <p:spPr>
            <a:xfrm>
              <a:off x="7601260" y="4895947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03" name="Textfeld 45"/>
            <p:cNvSpPr txBox="1"/>
            <p:nvPr/>
          </p:nvSpPr>
          <p:spPr>
            <a:xfrm>
              <a:off x="7604399" y="43981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4" name="Gerade Verbindung 50"/>
            <p:cNvCxnSpPr>
              <a:stCxn id="103" idx="0"/>
              <a:endCxn id="100" idx="2"/>
            </p:cNvCxnSpPr>
            <p:nvPr/>
          </p:nvCxnSpPr>
          <p:spPr>
            <a:xfrm flipH="1" flipV="1">
              <a:off x="7879292" y="4204710"/>
              <a:ext cx="1570" cy="19341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50"/>
            <p:cNvCxnSpPr>
              <a:stCxn id="102" idx="0"/>
              <a:endCxn id="103" idx="2"/>
            </p:cNvCxnSpPr>
            <p:nvPr/>
          </p:nvCxnSpPr>
          <p:spPr>
            <a:xfrm flipV="1">
              <a:off x="7877723" y="4705902"/>
              <a:ext cx="3139" cy="19004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feld 45"/>
            <p:cNvSpPr txBox="1"/>
            <p:nvPr/>
          </p:nvSpPr>
          <p:spPr>
            <a:xfrm>
              <a:off x="7272892" y="537828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07" name="Gerade Verbindung 50"/>
            <p:cNvCxnSpPr>
              <a:stCxn id="106" idx="0"/>
            </p:cNvCxnSpPr>
            <p:nvPr/>
          </p:nvCxnSpPr>
          <p:spPr>
            <a:xfrm flipV="1">
              <a:off x="7549355" y="5203724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feld 45"/>
            <p:cNvSpPr txBox="1"/>
            <p:nvPr/>
          </p:nvSpPr>
          <p:spPr>
            <a:xfrm>
              <a:off x="7887205" y="5379858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09" name="Gerade Verbindung 50"/>
            <p:cNvCxnSpPr>
              <a:stCxn id="108" idx="0"/>
            </p:cNvCxnSpPr>
            <p:nvPr/>
          </p:nvCxnSpPr>
          <p:spPr>
            <a:xfrm flipH="1" flipV="1">
              <a:off x="7997018" y="5203887"/>
              <a:ext cx="166650" cy="175971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7923334" y="4529952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AUTOMOBILE</a:t>
              </a:r>
              <a:endParaRPr lang="en-US" sz="12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924901" y="3994191"/>
              <a:ext cx="12041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&gt;=2018-11-14</a:t>
              </a:r>
              <a:endParaRPr lang="en-US" sz="1200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926470" y="3505566"/>
              <a:ext cx="10342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Consolas" panose="020B0609020204030204" pitchFamily="49" charset="0"/>
                </a:rPr>
                <a:t>sum(Price)</a:t>
              </a:r>
              <a:endParaRPr lang="en-US" sz="1200" dirty="0"/>
            </a:p>
          </p:txBody>
        </p:sp>
        <p:sp>
          <p:nvSpPr>
            <p:cNvPr id="113" name="Textfeld 45"/>
            <p:cNvSpPr txBox="1"/>
            <p:nvPr/>
          </p:nvSpPr>
          <p:spPr>
            <a:xfrm>
              <a:off x="6953952" y="587005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4" name="Gerade Verbindung 50"/>
            <p:cNvCxnSpPr>
              <a:stCxn id="113" idx="0"/>
            </p:cNvCxnSpPr>
            <p:nvPr/>
          </p:nvCxnSpPr>
          <p:spPr>
            <a:xfrm flipV="1">
              <a:off x="7230415" y="569549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feld 45"/>
            <p:cNvSpPr txBox="1"/>
            <p:nvPr/>
          </p:nvSpPr>
          <p:spPr>
            <a:xfrm>
              <a:off x="7568265" y="587162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6" name="Gerade Verbindung 50"/>
            <p:cNvCxnSpPr>
              <a:stCxn id="115" idx="0"/>
            </p:cNvCxnSpPr>
            <p:nvPr/>
          </p:nvCxnSpPr>
          <p:spPr>
            <a:xfrm flipH="1" flipV="1">
              <a:off x="7678078" y="5695655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6878537" y="2981973"/>
            <a:ext cx="1809775" cy="3742450"/>
            <a:chOff x="6878537" y="2931733"/>
            <a:chExt cx="1809775" cy="3742450"/>
          </a:xfrm>
        </p:grpSpPr>
        <p:sp>
          <p:nvSpPr>
            <p:cNvPr id="118" name="TextBox 117"/>
            <p:cNvSpPr txBox="1"/>
            <p:nvPr/>
          </p:nvSpPr>
          <p:spPr>
            <a:xfrm>
              <a:off x="6964866" y="4556177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878537" y="4048699"/>
              <a:ext cx="78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0.001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993956" y="5509853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10K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552468" y="5992195"/>
              <a:ext cx="69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1G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891933" y="6304851"/>
              <a:ext cx="808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100M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955058" y="2931733"/>
              <a:ext cx="16347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C(P)=2.2G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532069" y="3850813"/>
            <a:ext cx="1575738" cy="2444815"/>
            <a:chOff x="4730792" y="3451782"/>
            <a:chExt cx="1575738" cy="2444815"/>
          </a:xfrm>
        </p:grpSpPr>
        <p:sp>
          <p:nvSpPr>
            <p:cNvPr id="125" name="Textfeld 45"/>
            <p:cNvSpPr txBox="1"/>
            <p:nvPr/>
          </p:nvSpPr>
          <p:spPr>
            <a:xfrm>
              <a:off x="5378101" y="363298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26" name="Gerade Verbindung 50"/>
            <p:cNvCxnSpPr>
              <a:stCxn id="125" idx="0"/>
            </p:cNvCxnSpPr>
            <p:nvPr/>
          </p:nvCxnSpPr>
          <p:spPr>
            <a:xfrm flipV="1">
              <a:off x="5654564" y="3451782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50"/>
            <p:cNvCxnSpPr>
              <a:stCxn id="128" idx="0"/>
              <a:endCxn id="125" idx="2"/>
            </p:cNvCxnSpPr>
            <p:nvPr/>
          </p:nvCxnSpPr>
          <p:spPr>
            <a:xfrm flipV="1">
              <a:off x="5654564" y="3940759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feld 45"/>
            <p:cNvSpPr txBox="1"/>
            <p:nvPr/>
          </p:nvSpPr>
          <p:spPr>
            <a:xfrm>
              <a:off x="5378101" y="413394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29" name="Gerade Verbindung 50"/>
            <p:cNvCxnSpPr>
              <a:stCxn id="133" idx="0"/>
              <a:endCxn id="140" idx="2"/>
            </p:cNvCxnSpPr>
            <p:nvPr/>
          </p:nvCxnSpPr>
          <p:spPr>
            <a:xfrm flipV="1">
              <a:off x="5010427" y="5408240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feld 45"/>
            <p:cNvSpPr txBox="1"/>
            <p:nvPr/>
          </p:nvSpPr>
          <p:spPr>
            <a:xfrm>
              <a:off x="5049733" y="4616285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31" name="Gerade Verbindung 50"/>
            <p:cNvCxnSpPr>
              <a:stCxn id="130" idx="0"/>
            </p:cNvCxnSpPr>
            <p:nvPr/>
          </p:nvCxnSpPr>
          <p:spPr>
            <a:xfrm flipV="1">
              <a:off x="5326196" y="4441721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50"/>
            <p:cNvCxnSpPr>
              <a:stCxn id="136" idx="0"/>
            </p:cNvCxnSpPr>
            <p:nvPr/>
          </p:nvCxnSpPr>
          <p:spPr>
            <a:xfrm flipH="1" flipV="1">
              <a:off x="5791354" y="4430952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feld 45"/>
            <p:cNvSpPr txBox="1"/>
            <p:nvPr/>
          </p:nvSpPr>
          <p:spPr>
            <a:xfrm>
              <a:off x="4730792" y="5588820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4" name="Textfeld 45"/>
            <p:cNvSpPr txBox="1"/>
            <p:nvPr/>
          </p:nvSpPr>
          <p:spPr>
            <a:xfrm>
              <a:off x="5345106" y="510962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5" name="Gerade Verbindung 50"/>
            <p:cNvCxnSpPr>
              <a:stCxn id="134" idx="0"/>
            </p:cNvCxnSpPr>
            <p:nvPr/>
          </p:nvCxnSpPr>
          <p:spPr>
            <a:xfrm flipH="1" flipV="1">
              <a:off x="5454919" y="4933652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feld 45"/>
            <p:cNvSpPr txBox="1"/>
            <p:nvPr/>
          </p:nvSpPr>
          <p:spPr>
            <a:xfrm>
              <a:off x="5753604" y="4624140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37" name="Textfeld 45"/>
            <p:cNvSpPr txBox="1"/>
            <p:nvPr/>
          </p:nvSpPr>
          <p:spPr>
            <a:xfrm>
              <a:off x="5748888" y="5108051"/>
              <a:ext cx="557641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8" name="Gerade Verbindung 50"/>
            <p:cNvCxnSpPr>
              <a:stCxn id="137" idx="0"/>
              <a:endCxn id="136" idx="2"/>
            </p:cNvCxnSpPr>
            <p:nvPr/>
          </p:nvCxnSpPr>
          <p:spPr>
            <a:xfrm flipV="1">
              <a:off x="6027709" y="4931917"/>
              <a:ext cx="2358" cy="17613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50"/>
            <p:cNvCxnSpPr>
              <a:stCxn id="140" idx="0"/>
            </p:cNvCxnSpPr>
            <p:nvPr/>
          </p:nvCxnSpPr>
          <p:spPr>
            <a:xfrm flipV="1">
              <a:off x="5013599" y="4931917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feld 45"/>
            <p:cNvSpPr txBox="1"/>
            <p:nvPr/>
          </p:nvSpPr>
          <p:spPr>
            <a:xfrm>
              <a:off x="4737136" y="510046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5646301" y="3208027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C(P)=1.32M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4091344" y="3852384"/>
            <a:ext cx="1581415" cy="2446384"/>
            <a:chOff x="3733123" y="3453351"/>
            <a:chExt cx="1581415" cy="2446384"/>
          </a:xfrm>
        </p:grpSpPr>
        <p:sp>
          <p:nvSpPr>
            <p:cNvPr id="143" name="Textfeld 45"/>
            <p:cNvSpPr txBox="1"/>
            <p:nvPr/>
          </p:nvSpPr>
          <p:spPr>
            <a:xfrm>
              <a:off x="4380432" y="363455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</a:rPr>
                <a:t>Γ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44" name="Gerade Verbindung 50"/>
            <p:cNvCxnSpPr>
              <a:stCxn id="143" idx="0"/>
            </p:cNvCxnSpPr>
            <p:nvPr/>
          </p:nvCxnSpPr>
          <p:spPr>
            <a:xfrm flipV="1">
              <a:off x="4656895" y="3453351"/>
              <a:ext cx="0" cy="18120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50"/>
            <p:cNvCxnSpPr>
              <a:stCxn id="146" idx="0"/>
              <a:endCxn id="143" idx="2"/>
            </p:cNvCxnSpPr>
            <p:nvPr/>
          </p:nvCxnSpPr>
          <p:spPr>
            <a:xfrm flipV="1">
              <a:off x="4656895" y="3942328"/>
              <a:ext cx="0" cy="193185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feld 45"/>
            <p:cNvSpPr txBox="1"/>
            <p:nvPr/>
          </p:nvSpPr>
          <p:spPr>
            <a:xfrm>
              <a:off x="4380432" y="4135513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47" name="Textfeld 45"/>
            <p:cNvSpPr txBox="1"/>
            <p:nvPr/>
          </p:nvSpPr>
          <p:spPr>
            <a:xfrm>
              <a:off x="4052064" y="461785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0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48" name="Gerade Verbindung 50"/>
            <p:cNvCxnSpPr>
              <a:stCxn id="147" idx="0"/>
            </p:cNvCxnSpPr>
            <p:nvPr/>
          </p:nvCxnSpPr>
          <p:spPr>
            <a:xfrm flipV="1">
              <a:off x="4328527" y="4443290"/>
              <a:ext cx="190054" cy="174564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50"/>
            <p:cNvCxnSpPr/>
            <p:nvPr/>
          </p:nvCxnSpPr>
          <p:spPr>
            <a:xfrm flipH="1" flipV="1">
              <a:off x="4793685" y="4432521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50"/>
            <p:cNvCxnSpPr/>
            <p:nvPr/>
          </p:nvCxnSpPr>
          <p:spPr>
            <a:xfrm flipH="1" flipV="1">
              <a:off x="4457250" y="4935221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50"/>
            <p:cNvCxnSpPr/>
            <p:nvPr/>
          </p:nvCxnSpPr>
          <p:spPr>
            <a:xfrm flipV="1">
              <a:off x="4015930" y="4933486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feld 45"/>
            <p:cNvSpPr txBox="1"/>
            <p:nvPr/>
          </p:nvSpPr>
          <p:spPr>
            <a:xfrm>
              <a:off x="4761612" y="4631594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53" name="Gerade Verbindung 50"/>
            <p:cNvCxnSpPr>
              <a:stCxn id="154" idx="0"/>
              <a:endCxn id="155" idx="2"/>
            </p:cNvCxnSpPr>
            <p:nvPr/>
          </p:nvCxnSpPr>
          <p:spPr>
            <a:xfrm flipV="1">
              <a:off x="4012758" y="5409809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feld 45"/>
            <p:cNvSpPr txBox="1"/>
            <p:nvPr/>
          </p:nvSpPr>
          <p:spPr>
            <a:xfrm>
              <a:off x="3733123" y="5590389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5" name="Textfeld 45"/>
            <p:cNvSpPr txBox="1"/>
            <p:nvPr/>
          </p:nvSpPr>
          <p:spPr>
            <a:xfrm>
              <a:off x="3739467" y="5102032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56" name="Gerade Verbindung 50"/>
            <p:cNvCxnSpPr>
              <a:stCxn id="157" idx="0"/>
              <a:endCxn id="158" idx="2"/>
            </p:cNvCxnSpPr>
            <p:nvPr/>
          </p:nvCxnSpPr>
          <p:spPr>
            <a:xfrm flipV="1">
              <a:off x="4598793" y="5411378"/>
              <a:ext cx="317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feld 45"/>
            <p:cNvSpPr txBox="1"/>
            <p:nvPr/>
          </p:nvSpPr>
          <p:spPr>
            <a:xfrm>
              <a:off x="4319158" y="5591958"/>
              <a:ext cx="559269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58" name="Textfeld 45"/>
            <p:cNvSpPr txBox="1"/>
            <p:nvPr/>
          </p:nvSpPr>
          <p:spPr>
            <a:xfrm>
              <a:off x="4325502" y="5103601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4196144" y="3390469"/>
            <a:ext cx="16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C(P)=0.34M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1420065" y="3227507"/>
            <a:ext cx="276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Physical Query Plan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084132" y="6377195"/>
            <a:ext cx="317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581198" y="3640301"/>
            <a:ext cx="2775117" cy="2899456"/>
            <a:chOff x="485600" y="3714980"/>
            <a:chExt cx="2775117" cy="2899456"/>
          </a:xfrm>
        </p:grpSpPr>
        <p:cxnSp>
          <p:nvCxnSpPr>
            <p:cNvPr id="163" name="Gerade Verbindung 50"/>
            <p:cNvCxnSpPr>
              <a:stCxn id="164" idx="0"/>
            </p:cNvCxnSpPr>
            <p:nvPr/>
          </p:nvCxnSpPr>
          <p:spPr>
            <a:xfrm flipV="1">
              <a:off x="2280544" y="3714980"/>
              <a:ext cx="0" cy="18610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feld 45"/>
            <p:cNvSpPr txBox="1"/>
            <p:nvPr/>
          </p:nvSpPr>
          <p:spPr>
            <a:xfrm>
              <a:off x="1638777" y="3901088"/>
              <a:ext cx="1283533" cy="553998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GrpJoin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65" name="Textfeld 45"/>
            <p:cNvSpPr txBox="1"/>
            <p:nvPr/>
          </p:nvSpPr>
          <p:spPr>
            <a:xfrm>
              <a:off x="1298945" y="4732447"/>
              <a:ext cx="96202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Hash</a:t>
              </a:r>
              <a:b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b="1" dirty="0">
                  <a:solidFill>
                    <a:schemeClr val="accent1"/>
                  </a:solidFill>
                  <a:latin typeface="Consolas" panose="020B0609020204030204" pitchFamily="49" charset="0"/>
                  <a:ea typeface="Sun-ExtA" pitchFamily="2" charset="-128"/>
                </a:rPr>
                <a:t>Join</a:t>
              </a:r>
              <a:endPara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66" name="Gerade Verbindung 50"/>
            <p:cNvCxnSpPr>
              <a:stCxn id="165" idx="0"/>
            </p:cNvCxnSpPr>
            <p:nvPr/>
          </p:nvCxnSpPr>
          <p:spPr>
            <a:xfrm flipV="1">
              <a:off x="1779958" y="4548555"/>
              <a:ext cx="213813" cy="183892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 Verbindung 50"/>
            <p:cNvCxnSpPr/>
            <p:nvPr/>
          </p:nvCxnSpPr>
          <p:spPr>
            <a:xfrm flipH="1" flipV="1">
              <a:off x="2636524" y="4547213"/>
              <a:ext cx="238713" cy="193188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 Verbindung 50"/>
            <p:cNvCxnSpPr/>
            <p:nvPr/>
          </p:nvCxnSpPr>
          <p:spPr>
            <a:xfrm flipH="1" flipV="1">
              <a:off x="2083270" y="5342146"/>
              <a:ext cx="166650" cy="17597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 Verbindung 50"/>
            <p:cNvCxnSpPr/>
            <p:nvPr/>
          </p:nvCxnSpPr>
          <p:spPr>
            <a:xfrm flipV="1">
              <a:off x="1283732" y="5340411"/>
              <a:ext cx="164857" cy="168546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feld 45"/>
            <p:cNvSpPr txBox="1"/>
            <p:nvPr/>
          </p:nvSpPr>
          <p:spPr>
            <a:xfrm>
              <a:off x="2447864" y="4755165"/>
              <a:ext cx="812853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L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71" name="Textfeld 45"/>
            <p:cNvSpPr txBox="1"/>
            <p:nvPr/>
          </p:nvSpPr>
          <p:spPr>
            <a:xfrm>
              <a:off x="677206" y="5535399"/>
              <a:ext cx="1194076" cy="584775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IXScan</a:t>
              </a:r>
              <a:b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</a:b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O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72" name="Gerade Verbindung 50"/>
            <p:cNvCxnSpPr>
              <a:stCxn id="173" idx="0"/>
              <a:endCxn id="174" idx="2"/>
            </p:cNvCxnSpPr>
            <p:nvPr/>
          </p:nvCxnSpPr>
          <p:spPr>
            <a:xfrm flipH="1" flipV="1">
              <a:off x="2227985" y="5818303"/>
              <a:ext cx="1492" cy="18058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feld 45"/>
            <p:cNvSpPr txBox="1"/>
            <p:nvPr/>
          </p:nvSpPr>
          <p:spPr>
            <a:xfrm>
              <a:off x="1739244" y="5998883"/>
              <a:ext cx="980466" cy="615553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TScan</a:t>
              </a:r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</a:rPr>
                <a:t> C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174" name="Textfeld 45"/>
            <p:cNvSpPr txBox="1"/>
            <p:nvPr/>
          </p:nvSpPr>
          <p:spPr>
            <a:xfrm>
              <a:off x="1951522" y="5510526"/>
              <a:ext cx="552926" cy="307777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σ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485600" y="5909330"/>
              <a:ext cx="1005526" cy="529177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/>
                <a:t>Date</a:t>
              </a: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-59229" y="3581488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1019175" y="1983814"/>
            <a:ext cx="1580871" cy="23071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333375" y="2717239"/>
            <a:ext cx="1746469" cy="22726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3300084" y="4014159"/>
            <a:ext cx="1236089" cy="99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8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141" grpId="0"/>
      <p:bldP spid="159" grpId="0"/>
      <p:bldP spid="160" grpId="0"/>
      <p:bldP spid="161" grpId="0"/>
      <p:bldP spid="176" grpId="0"/>
      <p:bldP spid="177" grpId="0" animBg="1"/>
      <p:bldP spid="1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Coarse-grained System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Rechteck 100"/>
          <p:cNvSpPr/>
          <p:nvPr/>
        </p:nvSpPr>
        <p:spPr>
          <a:xfrm>
            <a:off x="3209154" y="2106232"/>
            <a:ext cx="3220373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100"/>
          <p:cNvSpPr/>
          <p:nvPr/>
        </p:nvSpPr>
        <p:spPr>
          <a:xfrm>
            <a:off x="3200781" y="2962015"/>
            <a:ext cx="3220373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100"/>
          <p:cNvSpPr/>
          <p:nvPr/>
        </p:nvSpPr>
        <p:spPr>
          <a:xfrm>
            <a:off x="3200781" y="3817798"/>
            <a:ext cx="3220373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100"/>
          <p:cNvSpPr/>
          <p:nvPr/>
        </p:nvSpPr>
        <p:spPr>
          <a:xfrm>
            <a:off x="1056409" y="2109954"/>
            <a:ext cx="1897805" cy="2355916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Metadata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100"/>
          <p:cNvSpPr/>
          <p:nvPr/>
        </p:nvSpPr>
        <p:spPr>
          <a:xfrm>
            <a:off x="6667721" y="2109954"/>
            <a:ext cx="1897805" cy="2355916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Transaction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1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36643" y="612950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628650" y="1831159"/>
            <a:ext cx="7886700" cy="466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6" name="Inhaltsplatzhalter 2"/>
          <p:cNvSpPr txBox="1">
            <a:spLocks/>
          </p:cNvSpPr>
          <p:nvPr/>
        </p:nvSpPr>
        <p:spPr>
          <a:xfrm>
            <a:off x="285750" y="1472646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hteck 96"/>
          <p:cNvSpPr/>
          <p:nvPr/>
        </p:nvSpPr>
        <p:spPr>
          <a:xfrm>
            <a:off x="3827283" y="579563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78" name="Rechteck 97"/>
          <p:cNvSpPr/>
          <p:nvPr/>
        </p:nvSpPr>
        <p:spPr>
          <a:xfrm>
            <a:off x="3827283" y="485953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79" name="Rechteck 98"/>
          <p:cNvSpPr/>
          <p:nvPr/>
        </p:nvSpPr>
        <p:spPr>
          <a:xfrm>
            <a:off x="3827283" y="3759802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80" name="Rechteck 99"/>
          <p:cNvSpPr/>
          <p:nvPr/>
        </p:nvSpPr>
        <p:spPr>
          <a:xfrm>
            <a:off x="3827283" y="265044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81" name="Rechteck 100"/>
          <p:cNvSpPr/>
          <p:nvPr/>
        </p:nvSpPr>
        <p:spPr>
          <a:xfrm>
            <a:off x="3827283" y="171434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82" name="Textfeld 101"/>
          <p:cNvSpPr txBox="1"/>
          <p:nvPr/>
        </p:nvSpPr>
        <p:spPr>
          <a:xfrm>
            <a:off x="1732540" y="1366029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3" name="Textfeld 102"/>
          <p:cNvSpPr txBox="1"/>
          <p:nvPr/>
        </p:nvSpPr>
        <p:spPr>
          <a:xfrm>
            <a:off x="1626666" y="3324862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4" name="Textfeld 103"/>
          <p:cNvSpPr txBox="1"/>
          <p:nvPr/>
        </p:nvSpPr>
        <p:spPr>
          <a:xfrm>
            <a:off x="1771044" y="4443841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85" name="Textfeld 104"/>
          <p:cNvSpPr txBox="1"/>
          <p:nvPr/>
        </p:nvSpPr>
        <p:spPr>
          <a:xfrm>
            <a:off x="2582138" y="54648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86" name="Textfeld 106"/>
          <p:cNvSpPr txBox="1"/>
          <p:nvPr/>
        </p:nvSpPr>
        <p:spPr>
          <a:xfrm>
            <a:off x="1405280" y="2302133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87" name="Gerade Verbindung mit Pfeil 107"/>
          <p:cNvCxnSpPr>
            <a:stCxn id="80" idx="0"/>
            <a:endCxn id="81" idx="2"/>
          </p:cNvCxnSpPr>
          <p:nvPr/>
        </p:nvCxnSpPr>
        <p:spPr>
          <a:xfrm flipV="1">
            <a:off x="5037040" y="236241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108"/>
          <p:cNvCxnSpPr>
            <a:stCxn id="79" idx="0"/>
            <a:endCxn id="80" idx="2"/>
          </p:cNvCxnSpPr>
          <p:nvPr/>
        </p:nvCxnSpPr>
        <p:spPr>
          <a:xfrm flipV="1">
            <a:off x="5037040" y="3298520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109"/>
          <p:cNvCxnSpPr>
            <a:stCxn id="78" idx="0"/>
            <a:endCxn id="79" idx="2"/>
          </p:cNvCxnSpPr>
          <p:nvPr/>
        </p:nvCxnSpPr>
        <p:spPr>
          <a:xfrm flipV="1">
            <a:off x="5037040" y="4407874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110"/>
          <p:cNvCxnSpPr>
            <a:stCxn id="77" idx="0"/>
            <a:endCxn id="78" idx="2"/>
          </p:cNvCxnSpPr>
          <p:nvPr/>
        </p:nvCxnSpPr>
        <p:spPr>
          <a:xfrm flipV="1">
            <a:off x="5037040" y="5507603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mit Pfeil 111"/>
          <p:cNvCxnSpPr>
            <a:endCxn id="77" idx="2"/>
          </p:cNvCxnSpPr>
          <p:nvPr/>
        </p:nvCxnSpPr>
        <p:spPr>
          <a:xfrm flipV="1">
            <a:off x="5037040" y="6443707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112"/>
          <p:cNvCxnSpPr>
            <a:stCxn id="105" idx="2"/>
            <a:endCxn id="81" idx="0"/>
          </p:cNvCxnSpPr>
          <p:nvPr/>
        </p:nvCxnSpPr>
        <p:spPr>
          <a:xfrm flipH="1">
            <a:off x="5037040" y="1373184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119"/>
          <p:cNvSpPr txBox="1"/>
          <p:nvPr/>
        </p:nvSpPr>
        <p:spPr>
          <a:xfrm>
            <a:off x="6439751" y="1324687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101" name="Textfeld 120"/>
          <p:cNvSpPr txBox="1"/>
          <p:nvPr/>
        </p:nvSpPr>
        <p:spPr>
          <a:xfrm>
            <a:off x="6449375" y="226079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102" name="Textfeld 121"/>
          <p:cNvSpPr txBox="1"/>
          <p:nvPr/>
        </p:nvSpPr>
        <p:spPr>
          <a:xfrm>
            <a:off x="6449375" y="337014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feld 122"/>
          <p:cNvSpPr txBox="1"/>
          <p:nvPr/>
        </p:nvSpPr>
        <p:spPr>
          <a:xfrm>
            <a:off x="6449375" y="4306249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104" name="Textfeld 123"/>
          <p:cNvSpPr txBox="1"/>
          <p:nvPr/>
        </p:nvSpPr>
        <p:spPr>
          <a:xfrm>
            <a:off x="6449375" y="5435595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105" name="Textfeld 126"/>
          <p:cNvSpPr txBox="1"/>
          <p:nvPr/>
        </p:nvSpPr>
        <p:spPr>
          <a:xfrm>
            <a:off x="4790416" y="10038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7682961" y="4880217"/>
            <a:ext cx="1368152" cy="648072"/>
            <a:chOff x="7682961" y="4880217"/>
            <a:chExt cx="1368152" cy="648072"/>
          </a:xfrm>
        </p:grpSpPr>
        <p:sp>
          <p:nvSpPr>
            <p:cNvPr id="106" name="Rechteck 128"/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hteck 129"/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hteck 130"/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hteck 131"/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echteck 132"/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hteck 133"/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hteck 134"/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3" name="Gefaltete Ecke 135"/>
          <p:cNvSpPr/>
          <p:nvPr/>
        </p:nvSpPr>
        <p:spPr>
          <a:xfrm>
            <a:off x="8403041" y="5978869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efaltete Ecke 136"/>
          <p:cNvSpPr/>
          <p:nvPr/>
        </p:nvSpPr>
        <p:spPr>
          <a:xfrm>
            <a:off x="8115009" y="5906861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efaltete Ecke 137"/>
          <p:cNvSpPr/>
          <p:nvPr/>
        </p:nvSpPr>
        <p:spPr>
          <a:xfrm>
            <a:off x="7754969" y="583485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7529217" y="3775855"/>
            <a:ext cx="1593904" cy="728464"/>
            <a:chOff x="7529217" y="3775855"/>
            <a:chExt cx="1593904" cy="728464"/>
          </a:xfrm>
        </p:grpSpPr>
        <p:sp>
          <p:nvSpPr>
            <p:cNvPr id="116" name="Gleichschenkliges Dreieck 138"/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echteck 139"/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echteck 140"/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echteck 141"/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echteck 142"/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hteck 143"/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Gleichschenkliges Dreieck 144"/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hteck 145"/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echteck 146"/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hteck 147"/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hteck 148"/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hteck 149"/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725735" y="1795259"/>
            <a:ext cx="1224136" cy="648072"/>
            <a:chOff x="7725735" y="1795259"/>
            <a:chExt cx="1224136" cy="648072"/>
          </a:xfrm>
        </p:grpSpPr>
        <p:sp>
          <p:nvSpPr>
            <p:cNvPr id="128" name="Rechteck 150"/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echteck 151"/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echteck 152"/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hteck 153"/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hteck 154"/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hteck 155"/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Rechteck 156"/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Rechteck 157"/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Rechteck 158"/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Rechteck 159"/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8" name="Rechteck 194"/>
          <p:cNvSpPr/>
          <p:nvPr/>
        </p:nvSpPr>
        <p:spPr>
          <a:xfrm>
            <a:off x="394637" y="1664611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139" name="Rechteck 195"/>
          <p:cNvSpPr/>
          <p:nvPr/>
        </p:nvSpPr>
        <p:spPr>
          <a:xfrm>
            <a:off x="394637" y="3700007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hteck 196"/>
          <p:cNvSpPr/>
          <p:nvPr/>
        </p:nvSpPr>
        <p:spPr>
          <a:xfrm>
            <a:off x="404261" y="4795657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Textfeld 104"/>
          <p:cNvSpPr txBox="1"/>
          <p:nvPr/>
        </p:nvSpPr>
        <p:spPr>
          <a:xfrm>
            <a:off x="2423449" y="6465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68" y="649571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6165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6" grpId="0"/>
      <p:bldP spid="100" grpId="0"/>
      <p:bldP spid="101" grpId="0"/>
      <p:bldP spid="102" grpId="0"/>
      <p:bldP spid="103" grpId="0"/>
      <p:bldP spid="105" grpId="0"/>
      <p:bldP spid="138" grpId="0" animBg="1"/>
      <p:bldP spid="139" grpId="0" animBg="1"/>
      <p:bldP spid="1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Constantly Changing Environment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New application and </a:t>
            </a:r>
            <a:r>
              <a:rPr lang="en-US" b="1" dirty="0">
                <a:solidFill>
                  <a:schemeClr val="accent1"/>
                </a:solidFill>
              </a:rPr>
              <a:t>data analysis workloads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Heterogeneous and</a:t>
            </a:r>
            <a:r>
              <a:rPr lang="en-US" dirty="0"/>
              <a:t> changing </a:t>
            </a:r>
            <a:r>
              <a:rPr lang="en-US" b="1" dirty="0">
                <a:solidFill>
                  <a:schemeClr val="accent1"/>
                </a:solidFill>
              </a:rPr>
              <a:t>hardware characteristics</a:t>
            </a:r>
          </a:p>
          <a:p>
            <a:pPr lvl="1"/>
            <a:endParaRPr lang="en-US" dirty="0"/>
          </a:p>
          <a:p>
            <a:r>
              <a:rPr lang="en-US" dirty="0"/>
              <a:t>#1 Architecture and internals of traditional/modern DB systems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Understanding of DB characteristics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better evaluation / usage</a:t>
            </a:r>
          </a:p>
          <a:p>
            <a:pPr lvl="1"/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#3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Understanding of effective techniques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build/extend DB systems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(these fundamental techniques are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broadly applicable</a:t>
            </a:r>
            <a:r>
              <a:rPr lang="en-US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in other systems)</a:t>
            </a:r>
            <a:endParaRPr lang="en-US" b="0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Motivation and Goals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7562527" y="1695833"/>
            <a:ext cx="950042" cy="357161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7142937" y="1305624"/>
            <a:ext cx="1754919" cy="357161"/>
          </a:xfrm>
          <a:prstGeom prst="flowChartProcess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Workloads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7142937" y="2091067"/>
            <a:ext cx="1754920" cy="357161"/>
          </a:xfrm>
          <a:prstGeom prst="flowChartProcess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New HW/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 and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73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A: System Architecture and Data Access </a:t>
            </a:r>
          </a:p>
          <a:p>
            <a:r>
              <a:rPr lang="en-US" dirty="0"/>
              <a:t>01 Introduction and Overview </a:t>
            </a:r>
            <a:r>
              <a:rPr lang="en-US" sz="1600" b="0" dirty="0"/>
              <a:t>[Oct 18, 6pm]</a:t>
            </a:r>
          </a:p>
          <a:p>
            <a:r>
              <a:rPr lang="en-US" dirty="0"/>
              <a:t>02 DB System Architectures </a:t>
            </a:r>
            <a:r>
              <a:rPr lang="en-US" sz="1600" b="0" dirty="0"/>
              <a:t>[Dec 04, 9.30am]</a:t>
            </a:r>
          </a:p>
          <a:p>
            <a:r>
              <a:rPr lang="en-US" dirty="0"/>
              <a:t>03 Data Layouts and </a:t>
            </a:r>
            <a:r>
              <a:rPr lang="en-US" dirty="0" err="1"/>
              <a:t>Bufferpool</a:t>
            </a:r>
            <a:r>
              <a:rPr lang="en-US" dirty="0"/>
              <a:t> Management </a:t>
            </a:r>
            <a:r>
              <a:rPr lang="en-US" sz="1600" b="0" dirty="0"/>
              <a:t>[Dec 04, 12.30pm]</a:t>
            </a:r>
          </a:p>
          <a:p>
            <a:r>
              <a:rPr lang="en-US" dirty="0"/>
              <a:t>04 Index Structures and Partitioning </a:t>
            </a:r>
            <a:r>
              <a:rPr lang="en-US" sz="1600" b="0" dirty="0"/>
              <a:t>[Dec 04, 3pm]</a:t>
            </a:r>
          </a:p>
          <a:p>
            <a:r>
              <a:rPr lang="en-US" dirty="0"/>
              <a:t>05 Compression Techniques </a:t>
            </a:r>
            <a:r>
              <a:rPr lang="en-US" sz="1600" b="0" dirty="0"/>
              <a:t>[Dec 04, 5.30pm]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B: Query Processing and Optimization </a:t>
            </a:r>
          </a:p>
          <a:p>
            <a:r>
              <a:rPr lang="en-US" dirty="0"/>
              <a:t>06 Query Processing (operators, execution models) </a:t>
            </a:r>
            <a:r>
              <a:rPr lang="en-US" sz="1600" b="0" dirty="0"/>
              <a:t>[Dec 05, 9am]</a:t>
            </a:r>
          </a:p>
          <a:p>
            <a:r>
              <a:rPr lang="en-US" dirty="0"/>
              <a:t>07 Query Compilation and Parallelization </a:t>
            </a:r>
            <a:r>
              <a:rPr lang="en-US" sz="1600" b="0" dirty="0"/>
              <a:t>[Dec 05, 11.30pm]</a:t>
            </a:r>
          </a:p>
          <a:p>
            <a:r>
              <a:rPr lang="en-US" dirty="0"/>
              <a:t>08 Query Optimization (rewrites, costs, join ordering) </a:t>
            </a:r>
            <a:r>
              <a:rPr lang="en-US" sz="1600" b="0" dirty="0"/>
              <a:t>[Dec 05, 2.30pm]</a:t>
            </a:r>
          </a:p>
          <a:p>
            <a:r>
              <a:rPr lang="en-US" dirty="0"/>
              <a:t>09 Adaptive Query Processing </a:t>
            </a:r>
            <a:r>
              <a:rPr lang="en-US" sz="1600" b="0" dirty="0"/>
              <a:t>[Dec 07, 9am]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34652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Outline, cont.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C: Emerging Topics </a:t>
            </a:r>
          </a:p>
          <a:p>
            <a:r>
              <a:rPr lang="en-US" dirty="0"/>
              <a:t>10 Cloud Database Systems </a:t>
            </a:r>
            <a:r>
              <a:rPr lang="en-US" sz="1600" b="0" dirty="0">
                <a:solidFill>
                  <a:schemeClr val="tx1"/>
                </a:solidFill>
              </a:rPr>
              <a:t>[Dec 07, 12.30pm]</a:t>
            </a:r>
          </a:p>
          <a:p>
            <a:r>
              <a:rPr lang="en-US" dirty="0"/>
              <a:t>11 Modern Concurrency Control </a:t>
            </a:r>
            <a:r>
              <a:rPr lang="en-US" sz="1600" b="0" dirty="0"/>
              <a:t>[Dec 07, 3pm]</a:t>
            </a:r>
          </a:p>
          <a:p>
            <a:r>
              <a:rPr lang="en-US" dirty="0"/>
              <a:t>12 Modern Storage and HW Accelerators </a:t>
            </a:r>
            <a:r>
              <a:rPr lang="en-US" sz="1600" b="0" dirty="0"/>
              <a:t>[Dec 07, 5.30pm]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206126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Lecture Format </a:t>
            </a:r>
          </a:p>
          <a:p>
            <a:pPr lvl="1"/>
            <a:r>
              <a:rPr lang="en-US" dirty="0"/>
              <a:t>Introduction virtual, remaining lectures blocked </a:t>
            </a:r>
            <a:r>
              <a:rPr lang="en-US" b="1" dirty="0">
                <a:solidFill>
                  <a:srgbClr val="F70146"/>
                </a:solidFill>
              </a:rPr>
              <a:t>Dec 04 - Dec 07</a:t>
            </a:r>
          </a:p>
          <a:p>
            <a:pPr lvl="1"/>
            <a:r>
              <a:rPr lang="en-US" dirty="0"/>
              <a:t>Optional attendance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Hybrid</a:t>
            </a:r>
            <a:r>
              <a:rPr lang="en-US" dirty="0">
                <a:solidFill>
                  <a:schemeClr val="tx1"/>
                </a:solidFill>
              </a:rPr>
              <a:t>, in-person but live-streaming / video-recorded lectures</a:t>
            </a:r>
          </a:p>
          <a:p>
            <a:pPr lvl="2"/>
            <a:r>
              <a:rPr lang="en-US" b="1" dirty="0">
                <a:solidFill>
                  <a:srgbClr val="F70146"/>
                </a:solidFill>
              </a:rPr>
              <a:t>HS i10</a:t>
            </a:r>
            <a:r>
              <a:rPr lang="en-US" dirty="0">
                <a:solidFill>
                  <a:schemeClr val="tx1"/>
                </a:solidFill>
              </a:rPr>
              <a:t> + Zoom: </a:t>
            </a:r>
            <a:r>
              <a:rPr lang="en-US" dirty="0">
                <a:hlinkClick r:id="rId2"/>
              </a:rPr>
              <a:t>https://tu-berlin.zoom.us/j/9529634787?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pwd</a:t>
            </a:r>
            <a:r>
              <a:rPr lang="en-US" dirty="0">
                <a:hlinkClick r:id="rId2"/>
              </a:rPr>
              <a:t>=R1ZsN1M3SC9BOU1OcFdmem9zT202UT09</a:t>
            </a:r>
            <a:r>
              <a:rPr lang="en-US" dirty="0"/>
              <a:t>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Course Registration </a:t>
            </a:r>
            <a:r>
              <a:rPr lang="en-US" sz="1800" b="0" dirty="0">
                <a:solidFill>
                  <a:schemeClr val="tx1"/>
                </a:solidFill>
              </a:rPr>
              <a:t>(as of Oct 12)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Architecture of Database Systems </a:t>
            </a:r>
            <a:r>
              <a:rPr lang="en-US" dirty="0">
                <a:solidFill>
                  <a:schemeClr val="tx1"/>
                </a:solidFill>
              </a:rPr>
              <a:t>(ADBS)</a:t>
            </a:r>
            <a:r>
              <a:rPr lang="en-US" b="1" dirty="0">
                <a:solidFill>
                  <a:srgbClr val="7889FB"/>
                </a:solidFill>
              </a:rPr>
              <a:t>	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3891" y="3646896"/>
            <a:ext cx="1988981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WS20/21: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73 (0)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WS21/22: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94 (0)</a:t>
            </a: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WS23/24: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101 (0)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03C25-FEE6-1287-B318-09961F2C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67" y="266814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Programming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1-3 person teams</a:t>
            </a:r>
            <a:r>
              <a:rPr lang="en-US" b="0" dirty="0"/>
              <a:t> (w/ clearly separated responsibilities)</a:t>
            </a:r>
          </a:p>
          <a:p>
            <a:pPr lvl="1"/>
            <a:endParaRPr lang="en-US" sz="1000" dirty="0"/>
          </a:p>
          <a:p>
            <a:r>
              <a:rPr lang="en-US" dirty="0"/>
              <a:t>Task: Efficient Group-by Aggregation</a:t>
            </a:r>
          </a:p>
          <a:p>
            <a:pPr lvl="1"/>
            <a:r>
              <a:rPr lang="en-US" dirty="0"/>
              <a:t>Column-oriented frame storage w/ materialized intermediates</a:t>
            </a:r>
          </a:p>
          <a:p>
            <a:pPr lvl="1"/>
            <a:r>
              <a:rPr lang="en-US" dirty="0"/>
              <a:t>Multi-threaded group-by aggregation w/ multiple group-by columns,</a:t>
            </a:r>
            <a:br>
              <a:rPr lang="en-US" dirty="0"/>
            </a:br>
            <a:r>
              <a:rPr lang="en-US" dirty="0"/>
              <a:t>additive aggregation functions, different data types / characteristics</a:t>
            </a:r>
          </a:p>
          <a:p>
            <a:pPr lvl="1"/>
            <a:r>
              <a:rPr lang="en-US" dirty="0"/>
              <a:t>C test / performance suites </a:t>
            </a:r>
            <a:r>
              <a:rPr lang="en-US" dirty="0">
                <a:sym typeface="Wingdings" panose="05000000000000000000" pitchFamily="2" charset="2"/>
              </a:rPr>
              <a:t> correct and minimum perf</a:t>
            </a:r>
            <a:endParaRPr lang="en-US" dirty="0"/>
          </a:p>
          <a:p>
            <a:pPr lvl="1"/>
            <a:r>
              <a:rPr lang="en-US" dirty="0"/>
              <a:t>Programming language: no restrictions, but </a:t>
            </a:r>
            <a:r>
              <a:rPr lang="en-US" b="1" dirty="0">
                <a:solidFill>
                  <a:srgbClr val="7889FB"/>
                </a:solidFill>
              </a:rPr>
              <a:t>C or C++ </a:t>
            </a:r>
            <a:r>
              <a:rPr lang="en-US" dirty="0"/>
              <a:t>recommended</a:t>
            </a:r>
          </a:p>
          <a:p>
            <a:pPr lvl="1"/>
            <a:endParaRPr lang="en-US" sz="1000" dirty="0"/>
          </a:p>
          <a:p>
            <a:r>
              <a:rPr lang="en-US" dirty="0"/>
              <a:t>Timeline</a:t>
            </a:r>
          </a:p>
          <a:p>
            <a:pPr lvl="1"/>
            <a:r>
              <a:rPr lang="en-US" dirty="0"/>
              <a:t>Test drivers, reference implementation available on website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Jan 21, 11.59pm:</a:t>
            </a:r>
            <a:r>
              <a:rPr lang="en-US" dirty="0"/>
              <a:t> Final programming project deadline (submission via email)</a:t>
            </a:r>
          </a:p>
          <a:p>
            <a:pPr lvl="1"/>
            <a:endParaRPr lang="en-US" sz="1000" dirty="0"/>
          </a:p>
          <a:p>
            <a:r>
              <a:rPr lang="en-US" dirty="0"/>
              <a:t>Price Top-1 Submission </a:t>
            </a:r>
            <a:r>
              <a:rPr lang="en-US" b="0" dirty="0"/>
              <a:t>(and min perf target)</a:t>
            </a:r>
          </a:p>
          <a:p>
            <a:pPr lvl="1"/>
            <a:r>
              <a:rPr lang="en-US" dirty="0"/>
              <a:t>1x Attendance </a:t>
            </a:r>
            <a:r>
              <a:rPr lang="en-US" b="1" dirty="0">
                <a:solidFill>
                  <a:srgbClr val="7889FB"/>
                </a:solidFill>
              </a:rPr>
              <a:t>SIGMOD’25 in Berlin</a:t>
            </a:r>
            <a:r>
              <a:rPr lang="en-US" dirty="0"/>
              <a:t> (travel, hotel, conf registration)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</p:txBody>
      </p:sp>
    </p:spTree>
    <p:extLst>
      <p:ext uri="{BB962C8B-B14F-4D97-AF65-F5344CB8AC3E}">
        <p14:creationId xmlns:p14="http://schemas.microsoft.com/office/powerpoint/2010/main" val="17640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Programming Project,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Classification of Aggregates (</a:t>
            </a:r>
            <a:r>
              <a:rPr lang="en-US" dirty="0">
                <a:solidFill>
                  <a:srgbClr val="7889FB"/>
                </a:solidFill>
              </a:rPr>
              <a:t>DM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7889FB"/>
                </a:solidFill>
              </a:rPr>
              <a:t>DIA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Additive, semi-additive, additively-computable, others</a:t>
            </a:r>
          </a:p>
          <a:p>
            <a:pPr lvl="1"/>
            <a:endParaRPr lang="en-US" sz="1400" dirty="0"/>
          </a:p>
          <a:p>
            <a:r>
              <a:rPr lang="en-US" dirty="0"/>
              <a:t>#1 Sort Group-By</a:t>
            </a:r>
          </a:p>
          <a:p>
            <a:pPr lvl="1"/>
            <a:r>
              <a:rPr lang="en-US" dirty="0"/>
              <a:t>Similar to sort-merge join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</a:rPr>
              <a:t>Sort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GroupAggregate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Sorted group output </a:t>
            </a:r>
          </a:p>
          <a:p>
            <a:pPr lvl="1"/>
            <a:endParaRPr lang="en-US" sz="1400" dirty="0"/>
          </a:p>
          <a:p>
            <a:r>
              <a:rPr lang="en-US" dirty="0"/>
              <a:t>#2 Hash Group-By</a:t>
            </a:r>
          </a:p>
          <a:p>
            <a:pPr lvl="1"/>
            <a:r>
              <a:rPr lang="en-US" dirty="0"/>
              <a:t>Similar to hash join (</a:t>
            </a:r>
            <a:r>
              <a:rPr lang="en-US" dirty="0" err="1">
                <a:latin typeface="Consolas" panose="020B0609020204030204" pitchFamily="49" charset="0"/>
              </a:rPr>
              <a:t>HashAggregate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Higher temporary memory consumption </a:t>
            </a:r>
          </a:p>
          <a:p>
            <a:pPr lvl="1"/>
            <a:r>
              <a:rPr lang="en-US" dirty="0"/>
              <a:t>Unsorted group output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tuple grouping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direct aggregation</a:t>
            </a:r>
            <a:r>
              <a:rPr lang="en-US" dirty="0"/>
              <a:t> (e.g., count)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cache-unfriendly if many groups (size(H) &gt; L2/L3 cache)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2593" y="1953311"/>
            <a:ext cx="1504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A,count</a:t>
            </a:r>
            <a:r>
              <a:rPr lang="en-US" baseline="-25000" dirty="0">
                <a:latin typeface="Consolas" panose="020B0609020204030204" pitchFamily="49" charset="0"/>
              </a:rPr>
              <a:t>(*)</a:t>
            </a:r>
            <a:r>
              <a:rPr lang="en-US" dirty="0">
                <a:latin typeface="Consolas" panose="020B0609020204030204" pitchFamily="49" charset="0"/>
              </a:rPr>
              <a:t>(R)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6119" y="2640956"/>
            <a:ext cx="3510001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 Y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</p:cNvCxnSpPr>
          <p:nvPr/>
        </p:nvCxnSpPr>
        <p:spPr>
          <a:xfrm>
            <a:off x="5376663" y="3061006"/>
            <a:ext cx="351000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6981" y="2331432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 log 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4010" y="2902121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O(N)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9243" y="3183217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477331" y="3189703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Y,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437128" y="3186462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28" name="Tabelle 20"/>
          <p:cNvGraphicFramePr>
            <a:graphicFrameLocks noGrp="1"/>
          </p:cNvGraphicFramePr>
          <p:nvPr/>
        </p:nvGraphicFramePr>
        <p:xfrm>
          <a:off x="7780136" y="4141329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A,Agg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6384865" y="4219151"/>
            <a:ext cx="1495985" cy="1411792"/>
            <a:chOff x="6073580" y="4287247"/>
            <a:chExt cx="1495985" cy="1411792"/>
          </a:xfrm>
        </p:grpSpPr>
        <p:sp>
          <p:nvSpPr>
            <p:cNvPr id="22" name="Textfeld 5"/>
            <p:cNvSpPr txBox="1"/>
            <p:nvPr/>
          </p:nvSpPr>
          <p:spPr>
            <a:xfrm>
              <a:off x="6073580" y="4441910"/>
              <a:ext cx="1495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A,count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23" name="Gerade Verbindung 6"/>
            <p:cNvCxnSpPr/>
            <p:nvPr/>
          </p:nvCxnSpPr>
          <p:spPr>
            <a:xfrm flipV="1">
              <a:off x="6744179" y="4900356"/>
              <a:ext cx="0" cy="3763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8"/>
            <p:cNvCxnSpPr/>
            <p:nvPr/>
          </p:nvCxnSpPr>
          <p:spPr>
            <a:xfrm flipV="1">
              <a:off x="6744179" y="4287247"/>
              <a:ext cx="2" cy="23895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5"/>
            <p:cNvSpPr txBox="1"/>
            <p:nvPr/>
          </p:nvSpPr>
          <p:spPr>
            <a:xfrm>
              <a:off x="6482014" y="5298929"/>
              <a:ext cx="52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152423" y="4043466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&amp;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1076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/>
      <p:bldP spid="18" grpId="0" animBg="1"/>
      <p:bldP spid="19" grpId="0" animBg="1"/>
      <p:bldP spid="20" grpId="0" animBg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Programming Project,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API Sketch</a:t>
            </a:r>
          </a:p>
          <a:p>
            <a:pPr lvl="1"/>
            <a:r>
              <a:rPr lang="en-US" dirty="0"/>
              <a:t>Materialized inputs, outputs</a:t>
            </a:r>
          </a:p>
          <a:p>
            <a:pPr lvl="1"/>
            <a:r>
              <a:rPr lang="en-US" dirty="0"/>
              <a:t>Multiple group by attributes</a:t>
            </a:r>
          </a:p>
          <a:p>
            <a:pPr lvl="1"/>
            <a:r>
              <a:rPr lang="en-US" dirty="0"/>
              <a:t>Multiple aggregated attributes</a:t>
            </a:r>
          </a:p>
          <a:p>
            <a:pPr lvl="1"/>
            <a:r>
              <a:rPr lang="en-US" dirty="0"/>
              <a:t>Aggregation functions: sum/min/max</a:t>
            </a:r>
          </a:p>
          <a:p>
            <a:pPr lvl="1"/>
            <a:endParaRPr lang="en-US" sz="1400" dirty="0"/>
          </a:p>
          <a:p>
            <a:r>
              <a:rPr lang="en-US" dirty="0"/>
              <a:t>Data Characteristics</a:t>
            </a:r>
          </a:p>
          <a:p>
            <a:pPr lvl="1"/>
            <a:r>
              <a:rPr lang="en-US" dirty="0"/>
              <a:t>Frames w/ column-oriented storage</a:t>
            </a:r>
          </a:p>
          <a:p>
            <a:pPr lvl="1"/>
            <a:r>
              <a:rPr lang="en-US" dirty="0"/>
              <a:t>Data Types: INT16, INT32, INT64</a:t>
            </a:r>
          </a:p>
          <a:p>
            <a:pPr lvl="1"/>
            <a:r>
              <a:rPr lang="en-US" dirty="0"/>
              <a:t>Varying # distinct values, </a:t>
            </a:r>
            <a:br>
              <a:rPr lang="en-US" dirty="0"/>
            </a:br>
            <a:r>
              <a:rPr lang="en-US" dirty="0"/>
              <a:t>skew, missing values</a:t>
            </a:r>
            <a:br>
              <a:rPr lang="en-US" dirty="0"/>
            </a:br>
            <a:endParaRPr lang="en-US" sz="1400" dirty="0"/>
          </a:p>
          <a:p>
            <a:r>
              <a:rPr lang="en-US" dirty="0"/>
              <a:t>Performance Target</a:t>
            </a:r>
          </a:p>
          <a:p>
            <a:pPr lvl="1"/>
            <a:r>
              <a:rPr lang="en-US" dirty="0"/>
              <a:t>Relative to [naïve] reference implementation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Perf target: score &gt;= # physical-cores /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Outline and Projects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6067" y="1601617"/>
            <a:ext cx="223396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>
                <a:latin typeface="Consolas" panose="020B0609020204030204" pitchFamily="49" charset="0"/>
              </a:rPr>
              <a:t>sum(C)</a:t>
            </a:r>
            <a:r>
              <a:rPr lang="en-US" dirty="0">
                <a:latin typeface="Consolas" panose="020B0609020204030204" pitchFamily="49" charset="0"/>
              </a:rPr>
              <a:t>(R)</a:t>
            </a:r>
          </a:p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A,sum</a:t>
            </a:r>
            <a:r>
              <a:rPr lang="en-US" baseline="-25000" dirty="0">
                <a:latin typeface="Consolas" panose="020B0609020204030204" pitchFamily="49" charset="0"/>
              </a:rPr>
              <a:t>(C)</a:t>
            </a:r>
            <a:r>
              <a:rPr lang="en-US" dirty="0">
                <a:latin typeface="Consolas" panose="020B0609020204030204" pitchFamily="49" charset="0"/>
              </a:rPr>
              <a:t>(R)</a:t>
            </a:r>
          </a:p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A,B,sum</a:t>
            </a:r>
            <a:r>
              <a:rPr lang="en-US" baseline="-25000" dirty="0">
                <a:latin typeface="Consolas" panose="020B0609020204030204" pitchFamily="49" charset="0"/>
              </a:rPr>
              <a:t>(C)</a:t>
            </a:r>
            <a:r>
              <a:rPr lang="en-US" dirty="0">
                <a:latin typeface="Consolas" panose="020B0609020204030204" pitchFamily="49" charset="0"/>
              </a:rPr>
              <a:t>(R)</a:t>
            </a:r>
          </a:p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A,B,sum</a:t>
            </a:r>
            <a:r>
              <a:rPr lang="en-US" baseline="-25000" dirty="0">
                <a:latin typeface="Consolas" panose="020B0609020204030204" pitchFamily="49" charset="0"/>
              </a:rPr>
              <a:t>(C),sum(D)</a:t>
            </a:r>
            <a:r>
              <a:rPr lang="en-US" dirty="0">
                <a:latin typeface="Consolas" panose="020B0609020204030204" pitchFamily="49" charset="0"/>
              </a:rPr>
              <a:t>(R)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0309" y="4135352"/>
            <a:ext cx="2507123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getNumRows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getNumCols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getRow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size_t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r)</a:t>
            </a:r>
          </a:p>
          <a:p>
            <a:pPr algn="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getCol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size_t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46333" y="3446584"/>
            <a:ext cx="2026361" cy="2461846"/>
            <a:chOff x="6846333" y="3446584"/>
            <a:chExt cx="2026361" cy="2461846"/>
          </a:xfrm>
        </p:grpSpPr>
        <p:sp>
          <p:nvSpPr>
            <p:cNvPr id="6" name="Rectangle 5"/>
            <p:cNvSpPr/>
            <p:nvPr/>
          </p:nvSpPr>
          <p:spPr>
            <a:xfrm>
              <a:off x="6846333" y="3446584"/>
              <a:ext cx="2026361" cy="24618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68590" y="3897026"/>
              <a:ext cx="386804" cy="189081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30033" y="3897026"/>
              <a:ext cx="386804" cy="189081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91476" y="3897026"/>
              <a:ext cx="386804" cy="189081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52919" y="3897026"/>
              <a:ext cx="386804" cy="1890819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68590" y="3507598"/>
              <a:ext cx="38680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i32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02344" y="3509274"/>
              <a:ext cx="38680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i16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86340" y="3510950"/>
              <a:ext cx="38680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i64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50237" y="3512625"/>
              <a:ext cx="38680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28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889FB"/>
                </a:solidFill>
              </a:rPr>
              <a:t>DAPHNE: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Integrated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A</a:t>
            </a:r>
            <a:r>
              <a:rPr lang="en-US" dirty="0"/>
              <a:t>nalysis </a:t>
            </a:r>
            <a:r>
              <a:rPr lang="en-US" b="1" dirty="0"/>
              <a:t>P</a:t>
            </a:r>
            <a:r>
              <a:rPr lang="en-US" dirty="0"/>
              <a:t>ipelines for </a:t>
            </a:r>
            <a:br>
              <a:rPr lang="en-US" dirty="0"/>
            </a:br>
            <a:r>
              <a:rPr lang="en-US" dirty="0"/>
              <a:t>Large-Scale DM, </a:t>
            </a:r>
            <a:r>
              <a:rPr lang="en-US" b="1" dirty="0"/>
              <a:t>H</a:t>
            </a:r>
            <a:r>
              <a:rPr lang="en-US" dirty="0"/>
              <a:t>PC, and ML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Motivation, Vision, and System Architecture</a:t>
            </a:r>
          </a:p>
          <a:p>
            <a:r>
              <a:rPr lang="en-US" dirty="0">
                <a:hlinkClick r:id="rId3"/>
              </a:rPr>
              <a:t>https://daphne-eu.github.io/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2257" b="-5138"/>
          <a:stretch/>
        </p:blipFill>
        <p:spPr>
          <a:xfrm>
            <a:off x="3582246" y="5146090"/>
            <a:ext cx="1970355" cy="468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49595" b="11407"/>
          <a:stretch/>
        </p:blipFill>
        <p:spPr>
          <a:xfrm>
            <a:off x="7838609" y="4704799"/>
            <a:ext cx="1089491" cy="1178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78031" y="5908036"/>
            <a:ext cx="1410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[Louvre, Paris]</a:t>
            </a:r>
          </a:p>
        </p:txBody>
      </p:sp>
    </p:spTree>
    <p:extLst>
      <p:ext uri="{BB962C8B-B14F-4D97-AF65-F5344CB8AC3E}">
        <p14:creationId xmlns:p14="http://schemas.microsoft.com/office/powerpoint/2010/main" val="3135411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568" y="3880726"/>
            <a:ext cx="1658781" cy="20132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46" y="3858382"/>
            <a:ext cx="1478187" cy="20333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303" y="3858381"/>
            <a:ext cx="1558451" cy="20600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Data Analysis Pipelines</a:t>
            </a:r>
          </a:p>
          <a:p>
            <a:pPr lvl="1"/>
            <a:r>
              <a:rPr lang="en-US" dirty="0"/>
              <a:t>Open data formats, query processing</a:t>
            </a:r>
          </a:p>
          <a:p>
            <a:pPr lvl="1"/>
            <a:r>
              <a:rPr lang="en-US" dirty="0"/>
              <a:t>Data preprocessing and cleaning</a:t>
            </a:r>
          </a:p>
          <a:p>
            <a:pPr lvl="1"/>
            <a:r>
              <a:rPr lang="en-US" dirty="0"/>
              <a:t>ML model training and scoring</a:t>
            </a:r>
          </a:p>
          <a:p>
            <a:pPr lvl="1"/>
            <a:r>
              <a:rPr lang="en-US" dirty="0"/>
              <a:t>HPC, custom codes, and simulations</a:t>
            </a:r>
          </a:p>
          <a:p>
            <a:pPr lvl="1"/>
            <a:endParaRPr lang="en-US" dirty="0"/>
          </a:p>
          <a:p>
            <a:r>
              <a:rPr lang="en-US" dirty="0"/>
              <a:t>Hardware Challenges</a:t>
            </a:r>
          </a:p>
          <a:p>
            <a:pPr lvl="1"/>
            <a:r>
              <a:rPr lang="en-US" dirty="0"/>
              <a:t>DM+ML+HPC share compilation</a:t>
            </a:r>
            <a:br>
              <a:rPr lang="en-US" dirty="0"/>
            </a:br>
            <a:r>
              <a:rPr lang="en-US" dirty="0"/>
              <a:t>and runtime techniques / </a:t>
            </a:r>
            <a:br>
              <a:rPr lang="en-US" dirty="0"/>
            </a:br>
            <a:r>
              <a:rPr lang="en-US" dirty="0"/>
              <a:t>converging cluster hardware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End of Dennard scaling:</a:t>
            </a:r>
            <a:br>
              <a:rPr lang="en-US" dirty="0"/>
            </a:br>
            <a:r>
              <a:rPr lang="en-US" dirty="0"/>
              <a:t>P = α CFV</a:t>
            </a:r>
            <a:r>
              <a:rPr lang="en-US" baseline="30000" dirty="0"/>
              <a:t>2</a:t>
            </a:r>
            <a:r>
              <a:rPr lang="en-US" dirty="0"/>
              <a:t>  (power density 1)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End of Moore’s law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Amdahl’s law:</a:t>
            </a:r>
            <a:r>
              <a:rPr lang="en-US" dirty="0"/>
              <a:t> </a:t>
            </a:r>
            <a:r>
              <a:rPr lang="en-US" dirty="0" err="1"/>
              <a:t>sp</a:t>
            </a:r>
            <a:r>
              <a:rPr lang="en-US" dirty="0"/>
              <a:t> = 1/s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ym typeface="Wingdings" panose="05000000000000000000" pitchFamily="2" charset="2"/>
              </a:rPr>
              <a:t>Increasing Specialization</a:t>
            </a:r>
            <a:endParaRPr lang="en-US" b="1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DAPHNE Project</a:t>
            </a:r>
          </a:p>
        </p:txBody>
      </p:sp>
      <p:sp>
        <p:nvSpPr>
          <p:cNvPr id="19" name="Right Arrow 18"/>
          <p:cNvSpPr/>
          <p:nvPr/>
        </p:nvSpPr>
        <p:spPr>
          <a:xfrm rot="16200000">
            <a:off x="7424549" y="325384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44168" y="593"/>
            <a:ext cx="4843305" cy="825419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DAPHNE Overall Objective: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Open and extensible system infrastructure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446" y="1321304"/>
            <a:ext cx="4117506" cy="1773588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3968929" y="536914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DLR Earth Observation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ESA Sentinel-1/2</a:t>
            </a:r>
            <a:r>
              <a:rPr lang="en-US" dirty="0"/>
              <a:t> datasets </a:t>
            </a:r>
            <a:r>
              <a:rPr lang="en-US" dirty="0">
                <a:sym typeface="Wingdings" panose="05000000000000000000" pitchFamily="2" charset="2"/>
              </a:rPr>
              <a:t> 4PB/year</a:t>
            </a:r>
            <a:endParaRPr lang="en-US" dirty="0"/>
          </a:p>
          <a:p>
            <a:pPr lvl="1"/>
            <a:r>
              <a:rPr lang="en-US" dirty="0"/>
              <a:t>Training of local climate zone classifiers on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So2Sat LCZ42</a:t>
            </a:r>
            <a:r>
              <a:rPr lang="en-US" dirty="0"/>
              <a:t> (15 experts, 400K instances,</a:t>
            </a:r>
            <a:br>
              <a:rPr lang="en-US" dirty="0"/>
            </a:br>
            <a:r>
              <a:rPr lang="en-US" dirty="0"/>
              <a:t>10 labels each, 85% confidence, ~55GB H5)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 pipeline:</a:t>
            </a:r>
            <a:r>
              <a:rPr lang="en-US" dirty="0"/>
              <a:t> preprocessing, </a:t>
            </a:r>
            <a:r>
              <a:rPr lang="en-US" dirty="0">
                <a:sym typeface="Wingdings" panose="05000000000000000000" pitchFamily="2" charset="2"/>
              </a:rPr>
              <a:t>ResNet18,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climate models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IFAT Semiconductor Ion Beam Tuning</a:t>
            </a:r>
          </a:p>
          <a:p>
            <a:r>
              <a:rPr lang="en-US" sz="2400" dirty="0"/>
              <a:t>KAI Semiconductor Material Degradation</a:t>
            </a:r>
          </a:p>
          <a:p>
            <a:r>
              <a:rPr lang="en-US" sz="2400" dirty="0"/>
              <a:t>AVL Vehicle Dev Process </a:t>
            </a:r>
            <a:r>
              <a:rPr lang="en-US" sz="2400" b="0" dirty="0"/>
              <a:t>(ejector geometries, KPIs)</a:t>
            </a:r>
          </a:p>
          <a:p>
            <a:pPr lvl="1"/>
            <a:endParaRPr lang="en-US" sz="700" dirty="0"/>
          </a:p>
          <a:p>
            <a:r>
              <a:rPr lang="en-US" sz="2400" dirty="0"/>
              <a:t>ML-assisted simulations, data cleaning, augmentation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DAPHNE Project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93249" y="1870969"/>
            <a:ext cx="310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[So2Sat LC42 Dataset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https://mediatum.ub.tum.de/1454690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114" y="1243373"/>
            <a:ext cx="47084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15095" y="1167074"/>
            <a:ext cx="31435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Xiang Zhu et al: So2Sat LCZ42: A Benchmark Dataset for the Classification of Global Local Climate Zones.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GRSM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921" y="2467253"/>
            <a:ext cx="2823622" cy="2492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478" y="3258192"/>
            <a:ext cx="2855679" cy="1246131"/>
          </a:xfrm>
          <a:prstGeom prst="rect">
            <a:avLst/>
          </a:prstGeom>
        </p:spPr>
      </p:pic>
      <p:pic>
        <p:nvPicPr>
          <p:cNvPr id="15" name="Picture 14" descr="https://daphne-eu.github.io/resources/AVL.jpg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25" y="5758513"/>
            <a:ext cx="68580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s://daphne-eu.github.io/resources/Infineon.jp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32" y="5011188"/>
            <a:ext cx="685800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s://daphne-eu.github.io/resources/KAI.jpg"/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12" y="5351164"/>
            <a:ext cx="685800" cy="320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7"/>
          <p:cNvCxnSpPr/>
          <p:nvPr/>
        </p:nvCxnSpPr>
        <p:spPr>
          <a:xfrm>
            <a:off x="902653" y="6209512"/>
            <a:ext cx="619029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738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Content Placeholder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86" y="1476329"/>
            <a:ext cx="7960895" cy="449986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69792" y="4306761"/>
            <a:ext cx="6087019" cy="1610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856811" y="1665854"/>
            <a:ext cx="1808075" cy="425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35698" y="4599477"/>
            <a:ext cx="97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LLVM</a:t>
            </a:r>
          </a:p>
        </p:txBody>
      </p:sp>
      <p:cxnSp>
        <p:nvCxnSpPr>
          <p:cNvPr id="31" name="Straight Arrow Connector 30"/>
          <p:cNvCxnSpPr>
            <a:endCxn id="30" idx="0"/>
          </p:cNvCxnSpPr>
          <p:nvPr/>
        </p:nvCxnSpPr>
        <p:spPr>
          <a:xfrm>
            <a:off x="1723416" y="4306761"/>
            <a:ext cx="0" cy="29271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Content Placeholder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47" y="1469172"/>
            <a:ext cx="7960895" cy="449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System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DAPHNE Project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7302" y="2106689"/>
            <a:ext cx="424482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1465" y="2738023"/>
            <a:ext cx="424482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1465" y="3296709"/>
            <a:ext cx="424482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302" y="3925763"/>
            <a:ext cx="424482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47752" y="1069221"/>
            <a:ext cx="127614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245" y="78549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797899" y="630147"/>
            <a:ext cx="2502063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Damme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DAPHNE: An Open  and Extensible System Infrastructure for Integrated Data Analysis Pipelines,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4" name="Speech Bubble: Rectangle with Corners Rounded 2">
            <a:extLst>
              <a:ext uri="{FF2B5EF4-FFF2-40B4-BE49-F238E27FC236}">
                <a16:creationId xmlns:a16="http://schemas.microsoft.com/office/drawing/2014/main" id="{B61EC585-122B-47DE-AC55-511E5D44C929}"/>
              </a:ext>
            </a:extLst>
          </p:cNvPr>
          <p:cNvSpPr/>
          <p:nvPr/>
        </p:nvSpPr>
        <p:spPr>
          <a:xfrm rot="10800000" flipV="1">
            <a:off x="6770452" y="2510515"/>
            <a:ext cx="2217904" cy="1347155"/>
          </a:xfrm>
          <a:prstGeom prst="wedgeRoundRectCallout">
            <a:avLst>
              <a:gd name="adj1" fmla="val -597"/>
              <a:gd name="adj2" fmla="val -6131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MLIR Dialects,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 Catalog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(new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dtypes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kernels,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scheduling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14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(Tiled) Execution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DAPHNE Project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4" y="1686113"/>
            <a:ext cx="8612000" cy="3381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18" y="5336589"/>
            <a:ext cx="2507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 Parallelization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 &amp; Matrix Ops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27606" y="5333541"/>
            <a:ext cx="282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Fused Operator Pipelines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Tiles/Scalars +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Codegen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2309" y="5330493"/>
            <a:ext cx="269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Locality-aware,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Multi-device Scheduling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63" y="700184"/>
            <a:ext cx="572058" cy="8752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37" y="700183"/>
            <a:ext cx="631200" cy="8773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08" y="701514"/>
            <a:ext cx="674370" cy="8760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63" y="1679899"/>
            <a:ext cx="8615378" cy="3383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42321" y="5923338"/>
            <a:ext cx="1276141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00161" y="711562"/>
            <a:ext cx="451792" cy="53443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AH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82222" y="1044833"/>
            <a:ext cx="451792" cy="53443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AK</a:t>
            </a:r>
          </a:p>
          <a:p>
            <a:pPr algn="ctr"/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6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Vectorized</a:t>
            </a:r>
            <a:r>
              <a:rPr lang="en-US" dirty="0"/>
              <a:t> (Tiled) Execution,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Zero-copy Input Slicing</a:t>
            </a:r>
          </a:p>
          <a:p>
            <a:pPr lvl="1"/>
            <a:r>
              <a:rPr lang="en-US" dirty="0"/>
              <a:t>Create view on sliced input (no-op)</a:t>
            </a:r>
          </a:p>
          <a:p>
            <a:pPr lvl="1"/>
            <a:r>
              <a:rPr lang="en-US" dirty="0"/>
              <a:t>All kernels work on views</a:t>
            </a:r>
          </a:p>
          <a:p>
            <a:pPr lvl="1"/>
            <a:endParaRPr lang="en-US" sz="1200" dirty="0"/>
          </a:p>
          <a:p>
            <a:r>
              <a:rPr lang="en-US" dirty="0"/>
              <a:t>#2 Sparse Intermediates</a:t>
            </a:r>
          </a:p>
          <a:p>
            <a:pPr lvl="1"/>
            <a:r>
              <a:rPr lang="en-US" dirty="0"/>
              <a:t>Reuse dense/sparse kernels</a:t>
            </a:r>
          </a:p>
          <a:p>
            <a:pPr lvl="1"/>
            <a:r>
              <a:rPr lang="en-US" dirty="0"/>
              <a:t>Sparse pipeline intermediates for free</a:t>
            </a:r>
          </a:p>
          <a:p>
            <a:pPr lvl="1"/>
            <a:endParaRPr lang="en-US" sz="1200" dirty="0"/>
          </a:p>
          <a:p>
            <a:r>
              <a:rPr lang="en-US" dirty="0"/>
              <a:t>#3 Fine-grained Control</a:t>
            </a:r>
          </a:p>
          <a:p>
            <a:pPr lvl="1"/>
            <a:r>
              <a:rPr lang="en-US" dirty="0"/>
              <a:t>Task sizes (</a:t>
            </a:r>
            <a:r>
              <a:rPr lang="en-US" dirty="0" err="1"/>
              <a:t>dequeue</a:t>
            </a:r>
            <a:r>
              <a:rPr lang="en-US" dirty="0"/>
              <a:t>, data access) vs data binding (cache-conscious ops)</a:t>
            </a:r>
          </a:p>
          <a:p>
            <a:pPr lvl="1"/>
            <a:r>
              <a:rPr lang="en-US" dirty="0"/>
              <a:t>Scheduling for load balance (e.g., sparse operations)</a:t>
            </a:r>
          </a:p>
          <a:p>
            <a:pPr lvl="1"/>
            <a:endParaRPr lang="en-US" sz="1200" dirty="0"/>
          </a:p>
          <a:p>
            <a:r>
              <a:rPr lang="en-US" dirty="0"/>
              <a:t>#4 Computational Storage</a:t>
            </a:r>
          </a:p>
          <a:p>
            <a:pPr lvl="1"/>
            <a:r>
              <a:rPr lang="en-US" dirty="0"/>
              <a:t>Task queues connect </a:t>
            </a:r>
            <a:r>
              <a:rPr lang="en-US" dirty="0" err="1"/>
              <a:t>eBPF</a:t>
            </a:r>
            <a:r>
              <a:rPr lang="en-US" dirty="0"/>
              <a:t> programs, </a:t>
            </a:r>
            <a:br>
              <a:rPr lang="en-US" dirty="0"/>
            </a:br>
            <a:r>
              <a:rPr lang="en-US" dirty="0" err="1"/>
              <a:t>async</a:t>
            </a:r>
            <a:r>
              <a:rPr lang="en-US" dirty="0"/>
              <a:t> I/O into buffers, and op pipelines</a:t>
            </a:r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DAPHNE Project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1373602"/>
            <a:ext cx="3796434" cy="1490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67" y="5182900"/>
            <a:ext cx="3255322" cy="8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</a:t>
            </a:r>
            <a:r>
              <a:rPr lang="en-US" dirty="0" err="1"/>
              <a:t>Vectorized</a:t>
            </a:r>
            <a:r>
              <a:rPr lang="en-US" dirty="0"/>
              <a:t>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Federated matrices/frames + distribution primitives</a:t>
            </a:r>
          </a:p>
          <a:p>
            <a:r>
              <a:rPr lang="en-US" dirty="0"/>
              <a:t>Hierarchical </a:t>
            </a:r>
            <a:r>
              <a:rPr lang="en-US" dirty="0" err="1"/>
              <a:t>vectorized</a:t>
            </a:r>
            <a:r>
              <a:rPr lang="en-US" dirty="0"/>
              <a:t> pipelines and scheduling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/>
              <a:t>Coordinator</a:t>
            </a:r>
            <a:br>
              <a:rPr lang="en-US" dirty="0"/>
            </a:br>
            <a:r>
              <a:rPr lang="en-US" b="0" dirty="0"/>
              <a:t>(spawns fused pipeline)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DAPHNE Project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72111" y="3529351"/>
            <a:ext cx="243344" cy="1839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63" y="3026373"/>
            <a:ext cx="2944656" cy="115637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20579" y="2698766"/>
            <a:ext cx="4136136" cy="165287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1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4316" y="3195730"/>
            <a:ext cx="722088" cy="918165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[1: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100M]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15" y="4870413"/>
            <a:ext cx="2944656" cy="115637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17531" y="4542806"/>
            <a:ext cx="4136136" cy="165287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2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1268" y="5039770"/>
            <a:ext cx="722088" cy="918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[100M: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200M]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84034" y="4182747"/>
            <a:ext cx="722088" cy="229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colmu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84034" y="4453991"/>
            <a:ext cx="722088" cy="2401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colsd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72111" y="3535826"/>
            <a:ext cx="243344" cy="918165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72111" y="4452401"/>
            <a:ext cx="243344" cy="918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78360" y="3072247"/>
            <a:ext cx="475488" cy="3560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67611" y="3888023"/>
            <a:ext cx="722088" cy="688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65076" y="4671857"/>
            <a:ext cx="722088" cy="283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600" b="1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stCxn id="6" idx="3"/>
            <a:endCxn id="17" idx="1"/>
          </p:cNvCxnSpPr>
          <p:nvPr/>
        </p:nvCxnSpPr>
        <p:spPr>
          <a:xfrm>
            <a:off x="7798219" y="3604560"/>
            <a:ext cx="469392" cy="62781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7" idx="1"/>
          </p:cNvCxnSpPr>
          <p:nvPr/>
        </p:nvCxnSpPr>
        <p:spPr>
          <a:xfrm flipV="1">
            <a:off x="7795171" y="4232377"/>
            <a:ext cx="472440" cy="121622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1"/>
          </p:cNvCxnSpPr>
          <p:nvPr/>
        </p:nvCxnSpPr>
        <p:spPr>
          <a:xfrm flipV="1">
            <a:off x="7795171" y="4813749"/>
            <a:ext cx="469905" cy="86377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1"/>
          </p:cNvCxnSpPr>
          <p:nvPr/>
        </p:nvCxnSpPr>
        <p:spPr>
          <a:xfrm>
            <a:off x="7795171" y="3888023"/>
            <a:ext cx="469905" cy="9257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7" idx="1"/>
          </p:cNvCxnSpPr>
          <p:nvPr/>
        </p:nvCxnSpPr>
        <p:spPr>
          <a:xfrm flipV="1">
            <a:off x="3506122" y="3525203"/>
            <a:ext cx="314457" cy="77227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</p:cNvCxnSpPr>
          <p:nvPr/>
        </p:nvCxnSpPr>
        <p:spPr>
          <a:xfrm flipV="1">
            <a:off x="3506122" y="3745241"/>
            <a:ext cx="321821" cy="8288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4" idx="3"/>
            <a:endCxn id="7" idx="1"/>
          </p:cNvCxnSpPr>
          <p:nvPr/>
        </p:nvCxnSpPr>
        <p:spPr>
          <a:xfrm flipV="1">
            <a:off x="2715455" y="3525203"/>
            <a:ext cx="1105124" cy="46970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5" idx="3"/>
            <a:endCxn id="10" idx="1"/>
          </p:cNvCxnSpPr>
          <p:nvPr/>
        </p:nvCxnSpPr>
        <p:spPr>
          <a:xfrm>
            <a:off x="2715455" y="4911484"/>
            <a:ext cx="1102076" cy="4577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" idx="1"/>
          </p:cNvCxnSpPr>
          <p:nvPr/>
        </p:nvCxnSpPr>
        <p:spPr>
          <a:xfrm>
            <a:off x="3506122" y="4574068"/>
            <a:ext cx="311409" cy="7951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3"/>
          </p:cNvCxnSpPr>
          <p:nvPr/>
        </p:nvCxnSpPr>
        <p:spPr>
          <a:xfrm>
            <a:off x="3506122" y="4297476"/>
            <a:ext cx="311409" cy="82643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1693" y="3056518"/>
            <a:ext cx="16876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Prepare Inputs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3318" y="3640355"/>
            <a:ext cx="19916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Coarse-grained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Tasks Scheduling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4994" y="4416393"/>
            <a:ext cx="168767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Combine    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 Outputs</a:t>
            </a:r>
          </a:p>
        </p:txBody>
      </p:sp>
    </p:spTree>
    <p:extLst>
      <p:ext uri="{BB962C8B-B14F-4D97-AF65-F5344CB8AC3E}">
        <p14:creationId xmlns:p14="http://schemas.microsoft.com/office/powerpoint/2010/main" val="295213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  <a:p>
            <a:r>
              <a:rPr lang="en-US" dirty="0"/>
              <a:t>Course Organization</a:t>
            </a:r>
          </a:p>
          <a:p>
            <a:r>
              <a:rPr lang="en-US" dirty="0"/>
              <a:t>Course Motivation and Goals</a:t>
            </a:r>
          </a:p>
          <a:p>
            <a:r>
              <a:rPr lang="en-US" dirty="0"/>
              <a:t>Course Outline and Projects</a:t>
            </a:r>
          </a:p>
          <a:p>
            <a:r>
              <a:rPr lang="en-US" dirty="0"/>
              <a:t>Excursus: </a:t>
            </a:r>
            <a:r>
              <a:rPr lang="en-US" dirty="0">
                <a:solidFill>
                  <a:srgbClr val="7889FB"/>
                </a:solidFill>
              </a:rPr>
              <a:t>DAPHNE Project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DAPHNE – Experiments </a:t>
            </a:r>
            <a:r>
              <a:rPr lang="en-US" sz="2400" dirty="0"/>
              <a:t>(simple IDA pipelines)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0400"/>
            <a:ext cx="8422216" cy="4975848"/>
          </a:xfrm>
        </p:spPr>
        <p:txBody>
          <a:bodyPr/>
          <a:lstStyle/>
          <a:p>
            <a:r>
              <a:rPr lang="en-US" dirty="0"/>
              <a:t>Setup: </a:t>
            </a:r>
            <a:r>
              <a:rPr lang="en-US" b="0" dirty="0"/>
              <a:t>Single node w/ 2x Intel Xeon Gold 6238 (112 </a:t>
            </a:r>
            <a:r>
              <a:rPr lang="en-US" b="0" dirty="0" err="1"/>
              <a:t>vcores</a:t>
            </a:r>
            <a:r>
              <a:rPr lang="en-US" b="0" dirty="0"/>
              <a:t>, 7.7 TFLOP/s), </a:t>
            </a:r>
            <a:br>
              <a:rPr lang="en-US" b="0" dirty="0"/>
            </a:br>
            <a:r>
              <a:rPr lang="en-US" b="0" dirty="0"/>
              <a:t>768 GB DDR4 RAM, 12x 2TB SSDs (data), NVIDIA </a:t>
            </a:r>
            <a:r>
              <a:rPr lang="en-US" dirty="0">
                <a:solidFill>
                  <a:srgbClr val="7889FB"/>
                </a:solidFill>
              </a:rPr>
              <a:t>T4 GPU</a:t>
            </a:r>
            <a:r>
              <a:rPr lang="en-US" b="0" dirty="0"/>
              <a:t> (8.1 TFLOP/s, 16 GB), and Intel FPGA PAC D5005 (w/ </a:t>
            </a:r>
            <a:r>
              <a:rPr lang="en-US" b="0" dirty="0" err="1"/>
              <a:t>Stratix</a:t>
            </a:r>
            <a:r>
              <a:rPr lang="en-US" b="0" dirty="0"/>
              <a:t> </a:t>
            </a:r>
            <a:r>
              <a:rPr lang="en-US" dirty="0">
                <a:solidFill>
                  <a:srgbClr val="7889FB"/>
                </a:solidFill>
              </a:rPr>
              <a:t>10SX FPGA</a:t>
            </a:r>
            <a:r>
              <a:rPr lang="en-US" b="0" dirty="0"/>
              <a:t>, 32 GB) since Dec 29</a:t>
            </a:r>
          </a:p>
          <a:p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DAPHNE Project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" y="3317104"/>
            <a:ext cx="3980537" cy="2583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53" y="3373910"/>
            <a:ext cx="4078419" cy="2534552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spect="1"/>
          </p:cNvSpPr>
          <p:nvPr/>
        </p:nvSpPr>
        <p:spPr>
          <a:xfrm>
            <a:off x="846170" y="2587765"/>
            <a:ext cx="379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TPC-H SF10 csv, query processing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linear regression training on CPUs</a:t>
            </a:r>
          </a:p>
        </p:txBody>
      </p:sp>
      <p:sp>
        <p:nvSpPr>
          <p:cNvPr id="8" name="TextBox 7"/>
          <p:cNvSpPr txBox="1">
            <a:spLocks noChangeAspect="1"/>
          </p:cNvSpPr>
          <p:nvPr/>
        </p:nvSpPr>
        <p:spPr>
          <a:xfrm>
            <a:off x="5486757" y="2581905"/>
            <a:ext cx="33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P2: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So2Sat LCZ42 csv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testset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ResNet-20 scoring on GPU </a:t>
            </a:r>
          </a:p>
        </p:txBody>
      </p:sp>
    </p:spTree>
    <p:extLst>
      <p:ext uri="{BB962C8B-B14F-4D97-AF65-F5344CB8AC3E}">
        <p14:creationId xmlns:p14="http://schemas.microsoft.com/office/powerpoint/2010/main" val="34492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Goals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Architecture and internals of traditional/modern DB systems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Understanding of DB characteristics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better evaluation / usage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#3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Understanding of effective techniques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build/extend DB systems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b="0" dirty="0">
                <a:sym typeface="Wingdings" panose="05000000000000000000" pitchFamily="2" charset="2"/>
              </a:rPr>
              <a:t>(these fundamental techniques are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broadly applicable</a:t>
            </a:r>
            <a:r>
              <a:rPr lang="en-US" b="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0" dirty="0">
                <a:sym typeface="Wingdings" panose="05000000000000000000" pitchFamily="2" charset="2"/>
              </a:rPr>
              <a:t>in other systems)</a:t>
            </a:r>
            <a:endParaRPr lang="en-US" b="0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Programming Project</a:t>
            </a:r>
          </a:p>
          <a:p>
            <a:pPr lvl="1"/>
            <a:r>
              <a:rPr lang="en-US" dirty="0"/>
              <a:t>Column-oriented frame storage w/ materialized intermediates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Multi-threaded group-by aggregation</a:t>
            </a:r>
            <a:r>
              <a:rPr lang="en-US" dirty="0"/>
              <a:t> w/ multiple group-by columns,</a:t>
            </a:r>
            <a:br>
              <a:rPr lang="en-US" dirty="0"/>
            </a:br>
            <a:r>
              <a:rPr lang="en-US" dirty="0"/>
              <a:t>additive aggregation functions, different data types / characteristics</a:t>
            </a:r>
          </a:p>
          <a:p>
            <a:pPr lvl="1"/>
            <a:endParaRPr lang="en-US" sz="700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02 </a:t>
            </a:r>
            <a:r>
              <a:rPr lang="en-US" b="1" dirty="0">
                <a:solidFill>
                  <a:srgbClr val="7889FB"/>
                </a:solidFill>
              </a:rPr>
              <a:t>DB System Architectures</a:t>
            </a:r>
            <a:r>
              <a:rPr lang="en-US" dirty="0"/>
              <a:t> </a:t>
            </a:r>
            <a:r>
              <a:rPr lang="en-US" sz="1400" b="0" dirty="0"/>
              <a:t>[</a:t>
            </a:r>
            <a:r>
              <a:rPr lang="en-US" sz="1400" dirty="0"/>
              <a:t>Dec 04</a:t>
            </a:r>
            <a:r>
              <a:rPr lang="en-US" sz="1400" b="0" dirty="0"/>
              <a:t>]</a:t>
            </a:r>
          </a:p>
          <a:p>
            <a:pPr lvl="1"/>
            <a:r>
              <a:rPr lang="en-US" dirty="0"/>
              <a:t>03 </a:t>
            </a:r>
            <a:r>
              <a:rPr lang="en-US" b="1" dirty="0">
                <a:solidFill>
                  <a:srgbClr val="7889FB"/>
                </a:solidFill>
              </a:rPr>
              <a:t>Data Layouts and </a:t>
            </a:r>
            <a:r>
              <a:rPr lang="en-US" b="1" dirty="0" err="1">
                <a:solidFill>
                  <a:srgbClr val="7889FB"/>
                </a:solidFill>
              </a:rPr>
              <a:t>Bufferpool</a:t>
            </a:r>
            <a:r>
              <a:rPr lang="en-US" b="1" dirty="0">
                <a:solidFill>
                  <a:srgbClr val="7889FB"/>
                </a:solidFill>
              </a:rPr>
              <a:t> Management</a:t>
            </a:r>
            <a:r>
              <a:rPr lang="en-US" dirty="0"/>
              <a:t> </a:t>
            </a:r>
            <a:r>
              <a:rPr lang="en-US" sz="1400" b="0" dirty="0"/>
              <a:t>[</a:t>
            </a:r>
            <a:r>
              <a:rPr lang="en-US" sz="1400" dirty="0"/>
              <a:t>Dec 04</a:t>
            </a:r>
            <a:r>
              <a:rPr lang="en-US" sz="1400" b="0" dirty="0"/>
              <a:t>]</a:t>
            </a:r>
          </a:p>
          <a:p>
            <a:pPr lvl="1"/>
            <a:r>
              <a:rPr lang="en-US" dirty="0"/>
              <a:t>04 </a:t>
            </a:r>
            <a:r>
              <a:rPr lang="en-US" b="1" dirty="0">
                <a:solidFill>
                  <a:srgbClr val="7889FB"/>
                </a:solidFill>
              </a:rPr>
              <a:t>Index Structures and Partitioning</a:t>
            </a:r>
            <a:r>
              <a:rPr lang="en-US" dirty="0"/>
              <a:t> </a:t>
            </a:r>
            <a:r>
              <a:rPr lang="en-US" sz="1400" b="0" dirty="0"/>
              <a:t>[</a:t>
            </a:r>
            <a:r>
              <a:rPr lang="en-US" sz="1400" dirty="0"/>
              <a:t>Dec 04</a:t>
            </a:r>
            <a:r>
              <a:rPr lang="en-US" sz="1400" b="0" dirty="0"/>
              <a:t>]</a:t>
            </a:r>
          </a:p>
          <a:p>
            <a:pPr lvl="1"/>
            <a:r>
              <a:rPr lang="en-US" dirty="0"/>
              <a:t>05 </a:t>
            </a:r>
            <a:r>
              <a:rPr lang="en-US" b="1" dirty="0">
                <a:solidFill>
                  <a:srgbClr val="7889FB"/>
                </a:solidFill>
              </a:rPr>
              <a:t>Compression Techniques</a:t>
            </a:r>
            <a:r>
              <a:rPr lang="en-US" dirty="0"/>
              <a:t> </a:t>
            </a:r>
            <a:r>
              <a:rPr lang="en-US" sz="1400" b="0" dirty="0"/>
              <a:t>[</a:t>
            </a:r>
            <a:r>
              <a:rPr lang="en-US" sz="1400" dirty="0"/>
              <a:t>Dec 04</a:t>
            </a:r>
            <a:r>
              <a:rPr lang="en-US" sz="1400" b="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2179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Group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https://damslab.github.io/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450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09/2022 TU Berlin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University professor for Big Data Engineering (DAMS)</a:t>
            </a:r>
          </a:p>
          <a:p>
            <a:pPr lvl="1"/>
            <a:endParaRPr lang="en-US" sz="1200" dirty="0"/>
          </a:p>
          <a:p>
            <a:r>
              <a:rPr lang="en-US" dirty="0"/>
              <a:t>2018-2022 TU Graz</a:t>
            </a:r>
            <a:r>
              <a:rPr lang="en-US" b="0" dirty="0"/>
              <a:t>, Austria</a:t>
            </a:r>
          </a:p>
          <a:p>
            <a:pPr lvl="1"/>
            <a:r>
              <a:rPr lang="en-US" dirty="0"/>
              <a:t>BMK endowed chair for data management &amp; RAM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management for data science </a:t>
            </a:r>
            <a:r>
              <a:rPr lang="en-US" dirty="0">
                <a:solidFill>
                  <a:schemeClr val="tx1"/>
                </a:solidFill>
              </a:rPr>
              <a:t>(DAMS),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 &amp; DAPHNE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/>
              <a:t>2012-2018 IBM Research – Almaden</a:t>
            </a:r>
            <a:r>
              <a:rPr lang="en-US" b="0" dirty="0"/>
              <a:t>, CA, USA</a:t>
            </a:r>
          </a:p>
          <a:p>
            <a:pPr lvl="1"/>
            <a:r>
              <a:rPr lang="en-US" dirty="0"/>
              <a:t>Declarative large-scale machine learning</a:t>
            </a:r>
          </a:p>
          <a:p>
            <a:pPr lvl="1"/>
            <a:r>
              <a:rPr lang="en-US" dirty="0"/>
              <a:t>Optimizer and runtime of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1200" dirty="0"/>
          </a:p>
          <a:p>
            <a:r>
              <a:rPr lang="en-US" dirty="0"/>
              <a:t>2007-2011 PhD TU Dresden</a:t>
            </a:r>
            <a:r>
              <a:rPr lang="en-US" b="0" dirty="0"/>
              <a:t>, Germany</a:t>
            </a:r>
          </a:p>
          <a:p>
            <a:pPr lvl="1"/>
            <a:r>
              <a:rPr lang="en-US" dirty="0"/>
              <a:t>Cost-based optimization of integration flows</a:t>
            </a:r>
          </a:p>
          <a:p>
            <a:pPr lvl="1"/>
            <a:r>
              <a:rPr lang="en-US" dirty="0"/>
              <a:t>Time series forecasting / indexing &amp; query processing</a:t>
            </a:r>
          </a:p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DF7B28-3F38-A292-C386-C9F8457E7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62" y="3968193"/>
            <a:ext cx="1683707" cy="618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455012-D75F-9C80-FF9D-2D63F9531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73" y="5101710"/>
            <a:ext cx="1962723" cy="5688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AD497E-7FB4-E4CD-1F66-13F84454E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63" y="2263242"/>
            <a:ext cx="18288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0B630F-5B02-BF88-24B9-00D63B3E8F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333"/>
          <a:stretch/>
        </p:blipFill>
        <p:spPr>
          <a:xfrm>
            <a:off x="7607825" y="3098398"/>
            <a:ext cx="956140" cy="4089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AC0C11-F42C-248D-DF94-FFCB165FD83F}"/>
              </a:ext>
            </a:extLst>
          </p:cNvPr>
          <p:cNvSpPr txBox="1"/>
          <p:nvPr/>
        </p:nvSpPr>
        <p:spPr>
          <a:xfrm>
            <a:off x="7352491" y="5676320"/>
            <a:ext cx="133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group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A375ABB-4F6F-931C-DA01-85F6D1A07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62620" y="1340910"/>
            <a:ext cx="1850956" cy="63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60261" y="3837877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Courses (at TU Graz)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6777" y="4947973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261" y="1795972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293" y="1796844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07" y="3372408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>
          <a:xfrm flipH="1" flipV="1">
            <a:off x="4076765" y="4303346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5153293" y="2727782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2"/>
          </p:cNvCxnSpPr>
          <p:nvPr/>
        </p:nvCxnSpPr>
        <p:spPr>
          <a:xfrm flipH="1" flipV="1">
            <a:off x="1933519" y="2726910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2568101" y="2726475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5150023" y="2726910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5761" y="3372408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2247" y="398201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818" y="5064706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6487" y="3519256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063" y="1784009"/>
            <a:ext cx="14568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8505" y="1786646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299" y="4397934"/>
            <a:ext cx="1901337" cy="6358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Writing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10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Organization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8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Course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  <a:p>
            <a:pPr lvl="1"/>
            <a:r>
              <a:rPr lang="en-US" dirty="0"/>
              <a:t>Lecturer: Prof. Dr. Matthias Boehm (TU Berlin)</a:t>
            </a:r>
          </a:p>
          <a:p>
            <a:pPr lvl="1"/>
            <a:r>
              <a:rPr lang="en-US" dirty="0"/>
              <a:t>Assistants: </a:t>
            </a:r>
            <a:r>
              <a:rPr lang="en-US" dirty="0" err="1"/>
              <a:t>M.Tech</a:t>
            </a:r>
            <a:r>
              <a:rPr lang="en-US" dirty="0"/>
              <a:t>. Arnab </a:t>
            </a:r>
            <a:r>
              <a:rPr lang="en-US" dirty="0" err="1"/>
              <a:t>Phani</a:t>
            </a:r>
            <a:r>
              <a:rPr lang="en-US" dirty="0"/>
              <a:t> (TU Berlin)</a:t>
            </a:r>
          </a:p>
          <a:p>
            <a:pPr lvl="1"/>
            <a:endParaRPr lang="en-US" sz="400" dirty="0"/>
          </a:p>
          <a:p>
            <a:r>
              <a:rPr lang="en-US" dirty="0"/>
              <a:t>Language</a:t>
            </a:r>
          </a:p>
          <a:p>
            <a:pPr lvl="1"/>
            <a:r>
              <a:rPr lang="en-US" dirty="0"/>
              <a:t>Lectures and slides: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</a:p>
          <a:p>
            <a:pPr lvl="1"/>
            <a:r>
              <a:rPr lang="en-US" dirty="0"/>
              <a:t>Communication and examination: </a:t>
            </a:r>
            <a:r>
              <a:rPr lang="en-US" b="1" dirty="0">
                <a:solidFill>
                  <a:srgbClr val="7889FB"/>
                </a:solidFill>
              </a:rPr>
              <a:t>English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German</a:t>
            </a:r>
          </a:p>
          <a:p>
            <a:pPr lvl="1"/>
            <a:endParaRPr lang="en-US" sz="400" dirty="0">
              <a:solidFill>
                <a:schemeClr val="accent1"/>
              </a:solidFill>
            </a:endParaRPr>
          </a:p>
          <a:p>
            <a:r>
              <a:rPr lang="en-US" dirty="0"/>
              <a:t>Course Format</a:t>
            </a:r>
          </a:p>
          <a:p>
            <a:pPr lvl="1"/>
            <a:r>
              <a:rPr lang="en-US" dirty="0"/>
              <a:t>VU 2/1, </a:t>
            </a:r>
            <a:r>
              <a:rPr lang="en-US" b="1" dirty="0">
                <a:solidFill>
                  <a:schemeClr val="accent1"/>
                </a:solidFill>
              </a:rPr>
              <a:t>5 ECTS</a:t>
            </a:r>
            <a:r>
              <a:rPr lang="en-US" dirty="0"/>
              <a:t> (2x 1.5 ECTS + 1x 2 ECTS), bachelor/master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Lectures</a:t>
            </a:r>
            <a:r>
              <a:rPr lang="en-US" dirty="0"/>
              <a:t> (</a:t>
            </a:r>
            <a:r>
              <a:rPr lang="en-US" b="1" dirty="0">
                <a:solidFill>
                  <a:schemeClr val="accent1"/>
                </a:solidFill>
              </a:rPr>
              <a:t>Wed 6pm</a:t>
            </a:r>
            <a:r>
              <a:rPr lang="en-US" dirty="0"/>
              <a:t> kickoff + blocked, including </a:t>
            </a:r>
            <a:r>
              <a:rPr lang="en-US" b="1" dirty="0">
                <a:solidFill>
                  <a:schemeClr val="accent1"/>
                </a:solidFill>
              </a:rPr>
              <a:t>Q&amp;A</a:t>
            </a:r>
            <a:r>
              <a:rPr lang="en-US" dirty="0"/>
              <a:t>), </a:t>
            </a:r>
            <a:r>
              <a:rPr lang="en-US" b="1" dirty="0">
                <a:solidFill>
                  <a:srgbClr val="7889FB"/>
                </a:solidFill>
              </a:rPr>
              <a:t>attendance optional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Mandatory programming project </a:t>
            </a:r>
            <a:r>
              <a:rPr lang="en-US" dirty="0">
                <a:solidFill>
                  <a:schemeClr val="tx1"/>
                </a:solidFill>
              </a:rPr>
              <a:t>(~2 ECTS)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Recommended papers </a:t>
            </a:r>
            <a:r>
              <a:rPr lang="en-US" dirty="0"/>
              <a:t>for additional reading on your own</a:t>
            </a:r>
          </a:p>
          <a:p>
            <a:pPr lvl="1"/>
            <a:endParaRPr lang="en-US" sz="400" dirty="0"/>
          </a:p>
          <a:p>
            <a:r>
              <a:rPr lang="en-US" dirty="0"/>
              <a:t>Prerequisites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Preferred:</a:t>
            </a:r>
            <a:r>
              <a:rPr lang="en-US" dirty="0"/>
              <a:t> course Data Management / Databases is very good start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Sufficient: </a:t>
            </a:r>
            <a:r>
              <a:rPr lang="en-US" dirty="0"/>
              <a:t>basic understanding of SQL / RA (or willingness to fill gaps)</a:t>
            </a:r>
          </a:p>
          <a:p>
            <a:pPr lvl="1"/>
            <a:r>
              <a:rPr lang="en-US" dirty="0"/>
              <a:t>Basic programming skills in low-level language (C, C++)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43" y="1478823"/>
            <a:ext cx="871596" cy="871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158"/>
          <a:stretch/>
        </p:blipFill>
        <p:spPr>
          <a:xfrm>
            <a:off x="8263227" y="1480281"/>
            <a:ext cx="6652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  <a:p>
            <a:pPr lvl="1"/>
            <a:r>
              <a:rPr lang="en-US" dirty="0">
                <a:hlinkClick r:id="rId3"/>
              </a:rPr>
              <a:t>https://mboehm7.github.io/teaching/ws2324_adbs/index.htm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All course material (lecture slides) and dates</a:t>
            </a:r>
          </a:p>
          <a:p>
            <a:pPr lvl="1"/>
            <a:endParaRPr lang="en-US" sz="700" dirty="0"/>
          </a:p>
          <a:p>
            <a:r>
              <a:rPr lang="en-US" dirty="0"/>
              <a:t>Live-Streaming / Video Recording </a:t>
            </a:r>
            <a:r>
              <a:rPr lang="en-US" b="0" dirty="0"/>
              <a:t>(on website)</a:t>
            </a:r>
          </a:p>
          <a:p>
            <a:pPr lvl="1"/>
            <a:endParaRPr lang="en-US" sz="700" dirty="0"/>
          </a:p>
          <a:p>
            <a:r>
              <a:rPr lang="en-US" dirty="0"/>
              <a:t>Communication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Informal language </a:t>
            </a:r>
            <a:r>
              <a:rPr lang="en-US" dirty="0"/>
              <a:t>(first name is fine)</a:t>
            </a:r>
          </a:p>
          <a:p>
            <a:pPr lvl="1"/>
            <a:r>
              <a:rPr lang="en-US" dirty="0"/>
              <a:t>Please, </a:t>
            </a:r>
            <a:r>
              <a:rPr lang="en-US" b="1" dirty="0">
                <a:solidFill>
                  <a:srgbClr val="7889FB"/>
                </a:solidFill>
              </a:rPr>
              <a:t>immediate feedback </a:t>
            </a:r>
            <a:r>
              <a:rPr lang="en-US" dirty="0"/>
              <a:t>(unclear content, missing background)</a:t>
            </a:r>
          </a:p>
          <a:p>
            <a:pPr lvl="1"/>
            <a:r>
              <a:rPr lang="en-US" dirty="0"/>
              <a:t>Newsgroup: N/A – email is fine, summarized in following lectures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Office hours:</a:t>
            </a:r>
            <a:r>
              <a:rPr lang="en-US" dirty="0"/>
              <a:t> by appointment or after lecture</a:t>
            </a:r>
          </a:p>
          <a:p>
            <a:pPr lvl="1"/>
            <a:endParaRPr lang="en-US" sz="700" dirty="0"/>
          </a:p>
          <a:p>
            <a:r>
              <a:rPr lang="en-US" dirty="0"/>
              <a:t>Exam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Completed programming project </a:t>
            </a:r>
            <a:r>
              <a:rPr lang="en-US" dirty="0">
                <a:solidFill>
                  <a:schemeClr val="tx1"/>
                </a:solidFill>
              </a:rPr>
              <a:t>(checked by me/staff)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Final written exam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(oral exam if &lt;=35 students take the exam)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Grading</a:t>
            </a:r>
            <a:r>
              <a:rPr lang="en-US" dirty="0">
                <a:solidFill>
                  <a:schemeClr val="tx1"/>
                </a:solidFill>
              </a:rPr>
              <a:t> (30% project/exercises completion, 70% exam)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7D999-B989-0009-90E9-B6538E054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567" y="2499985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8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0</TotalTime>
  <Words>2583</Words>
  <Application>Microsoft Office PowerPoint</Application>
  <PresentationFormat>On-screen Show (4:3)</PresentationFormat>
  <Paragraphs>469</Paragraphs>
  <Slides>31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Consolas</vt:lpstr>
      <vt:lpstr>Wingdings</vt:lpstr>
      <vt:lpstr>TU Graz Standard</vt:lpstr>
      <vt:lpstr>Architecture of DB Systems 01 Introduction and Overview</vt:lpstr>
      <vt:lpstr>Announcements/Org</vt:lpstr>
      <vt:lpstr>Agenda</vt:lpstr>
      <vt:lpstr>Data Management Group</vt:lpstr>
      <vt:lpstr>About Me</vt:lpstr>
      <vt:lpstr>Data Management Courses (at TU Graz)</vt:lpstr>
      <vt:lpstr>Course Organization</vt:lpstr>
      <vt:lpstr>Basic Course Organization</vt:lpstr>
      <vt:lpstr>Course Logistics</vt:lpstr>
      <vt:lpstr>Course Logistics, cont.</vt:lpstr>
      <vt:lpstr>Course Motivation and Goals</vt:lpstr>
      <vt:lpstr>History 1970/80s  (relational)</vt:lpstr>
      <vt:lpstr>Success of SQL / Relational Model</vt:lpstr>
      <vt:lpstr>DBMS Architecture</vt:lpstr>
      <vt:lpstr>DBMS Architecture, cont.</vt:lpstr>
      <vt:lpstr>Course Goals</vt:lpstr>
      <vt:lpstr>Course Outline and Projects</vt:lpstr>
      <vt:lpstr>Course Outline</vt:lpstr>
      <vt:lpstr>Course Outline, cont.</vt:lpstr>
      <vt:lpstr>Overview Programming Project</vt:lpstr>
      <vt:lpstr>Overview Programming Project, cont.</vt:lpstr>
      <vt:lpstr>Overview Programming Project, cont.</vt:lpstr>
      <vt:lpstr>DAPHNE:  Integrated Data Analysis Pipelines for  Large-Scale DM, HPC, and ML</vt:lpstr>
      <vt:lpstr>Motivation</vt:lpstr>
      <vt:lpstr>DAPHNE Use Cases</vt:lpstr>
      <vt:lpstr>DAPHNE System Architecture</vt:lpstr>
      <vt:lpstr>Vectorized (Tiled) Execution</vt:lpstr>
      <vt:lpstr>Vectorized (Tiled) Execution, cont.</vt:lpstr>
      <vt:lpstr>Distributed Vectorized Execution</vt:lpstr>
      <vt:lpstr>DAPHNE – Experiments (simple IDA pipelines)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ADBS - Introduction and Overview</dc:title>
  <dc:subject/>
  <dc:creator>mboehm</dc:creator>
  <cp:keywords/>
  <dc:description/>
  <cp:lastModifiedBy>Matthias Boehm</cp:lastModifiedBy>
  <cp:revision>470</cp:revision>
  <cp:lastPrinted>2019-03-11T22:00:16Z</cp:lastPrinted>
  <dcterms:created xsi:type="dcterms:W3CDTF">2018-07-12T06:39:10Z</dcterms:created>
  <dcterms:modified xsi:type="dcterms:W3CDTF">2023-10-18T11:00:45Z</dcterms:modified>
  <cp:category/>
</cp:coreProperties>
</file>