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8" r:id="rId2"/>
    <p:sldId id="516" r:id="rId3"/>
    <p:sldId id="289" r:id="rId4"/>
    <p:sldId id="417" r:id="rId5"/>
    <p:sldId id="418" r:id="rId6"/>
    <p:sldId id="462" r:id="rId7"/>
    <p:sldId id="490" r:id="rId8"/>
    <p:sldId id="463" r:id="rId9"/>
    <p:sldId id="467" r:id="rId10"/>
    <p:sldId id="464" r:id="rId11"/>
    <p:sldId id="466" r:id="rId12"/>
    <p:sldId id="491" r:id="rId13"/>
    <p:sldId id="437" r:id="rId14"/>
    <p:sldId id="469" r:id="rId15"/>
    <p:sldId id="515" r:id="rId16"/>
    <p:sldId id="470" r:id="rId17"/>
    <p:sldId id="471" r:id="rId18"/>
    <p:sldId id="494" r:id="rId19"/>
    <p:sldId id="472" r:id="rId20"/>
    <p:sldId id="473" r:id="rId21"/>
    <p:sldId id="474" r:id="rId22"/>
    <p:sldId id="495" r:id="rId23"/>
    <p:sldId id="513" r:id="rId24"/>
    <p:sldId id="482" r:id="rId25"/>
    <p:sldId id="480" r:id="rId26"/>
    <p:sldId id="475" r:id="rId27"/>
    <p:sldId id="477" r:id="rId28"/>
    <p:sldId id="478" r:id="rId29"/>
    <p:sldId id="479" r:id="rId30"/>
    <p:sldId id="481" r:id="rId31"/>
    <p:sldId id="487" r:id="rId32"/>
    <p:sldId id="483" r:id="rId33"/>
    <p:sldId id="476" r:id="rId34"/>
    <p:sldId id="492" r:id="rId35"/>
    <p:sldId id="512" r:id="rId36"/>
    <p:sldId id="414" r:id="rId37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C3CAFD"/>
    <a:srgbClr val="FF9FBA"/>
    <a:srgbClr val="11CA08"/>
    <a:srgbClr val="133051"/>
    <a:srgbClr val="183D68"/>
    <a:srgbClr val="959595"/>
    <a:srgbClr val="ABABAB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77378" autoAdjust="0"/>
  </p:normalViewPr>
  <p:slideViewPr>
    <p:cSldViewPr snapToGrid="0" snapToObjects="1">
      <p:cViewPr varScale="1">
        <p:scale>
          <a:sx n="65" d="100"/>
          <a:sy n="65" d="100"/>
        </p:scale>
        <p:origin x="201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16" y="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 views and partitioning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logical access paths</a:t>
            </a:r>
          </a:p>
          <a:p>
            <a:r>
              <a:rPr lang="en-US" dirty="0">
                <a:sym typeface="Wingdings" panose="05000000000000000000" pitchFamily="2" charset="2"/>
              </a:rPr>
              <a:t>Index structures</a:t>
            </a:r>
            <a:r>
              <a:rPr lang="en-US" baseline="0" dirty="0">
                <a:sym typeface="Wingdings" panose="05000000000000000000" pitchFamily="2" charset="2"/>
              </a:rPr>
              <a:t> and compression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physical access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51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Huffman code:</a:t>
            </a:r>
            <a:r>
              <a:rPr lang="en-US" baseline="0" dirty="0"/>
              <a:t> ‘52 count frequency of symbols, recursively merge least frequent nodes to build binary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32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24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further slide extensions: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White box compression: Bogdan </a:t>
            </a:r>
            <a:r>
              <a:rPr lang="en-US" dirty="0" err="1"/>
              <a:t>Ghita</a:t>
            </a:r>
            <a:r>
              <a:rPr lang="en-US" dirty="0"/>
              <a:t>, Diego G. Tomé, Peter A. </a:t>
            </a:r>
            <a:r>
              <a:rPr lang="en-US" dirty="0" err="1"/>
              <a:t>Boncz</a:t>
            </a:r>
            <a:r>
              <a:rPr lang="en-US" dirty="0"/>
              <a:t>: White-box Compression: Learning and Exploiting Compact Table Representations. CIDR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FSST: Peter A. </a:t>
            </a:r>
            <a:r>
              <a:rPr lang="en-US" dirty="0" err="1"/>
              <a:t>Boncz</a:t>
            </a:r>
            <a:r>
              <a:rPr lang="en-US" dirty="0"/>
              <a:t>, Thomas Neumann, Viktor Leis: FSST: Fast Random Access String Compression. Proc. VLDB Endow. 13(11): 2649-2661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61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54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some recent work on learned compression</a:t>
            </a:r>
            <a:r>
              <a:rPr lang="en-US" baseline="0" dirty="0"/>
              <a:t> (but error threshold, aims for compression ratio but very slow)</a:t>
            </a:r>
          </a:p>
          <a:p>
            <a:r>
              <a:rPr lang="en-US" dirty="0"/>
              <a:t>Amir </a:t>
            </a:r>
            <a:r>
              <a:rPr lang="en-US" dirty="0" err="1"/>
              <a:t>Ilkhechi</a:t>
            </a:r>
            <a:r>
              <a:rPr lang="en-US" dirty="0"/>
              <a:t>, Andrew Crotty, Alex </a:t>
            </a:r>
            <a:r>
              <a:rPr lang="en-US" dirty="0" err="1"/>
              <a:t>Galakatos</a:t>
            </a:r>
            <a:r>
              <a:rPr lang="en-US" dirty="0"/>
              <a:t>, </a:t>
            </a:r>
            <a:r>
              <a:rPr lang="en-US" dirty="0" err="1"/>
              <a:t>Yicong</a:t>
            </a:r>
            <a:r>
              <a:rPr lang="en-US" dirty="0"/>
              <a:t> Mao, Grace Fan, </a:t>
            </a:r>
            <a:r>
              <a:rPr lang="en-US" dirty="0" err="1"/>
              <a:t>Xiran</a:t>
            </a:r>
            <a:r>
              <a:rPr lang="en-US" dirty="0"/>
              <a:t> Shi, </a:t>
            </a:r>
            <a:r>
              <a:rPr lang="en-US" dirty="0" err="1"/>
              <a:t>Ugur</a:t>
            </a:r>
            <a:r>
              <a:rPr lang="en-US" dirty="0"/>
              <a:t> </a:t>
            </a:r>
            <a:r>
              <a:rPr lang="en-US" dirty="0" err="1"/>
              <a:t>Çetintemel</a:t>
            </a:r>
            <a:r>
              <a:rPr lang="en-US" dirty="0"/>
              <a:t>:</a:t>
            </a:r>
          </a:p>
          <a:p>
            <a:r>
              <a:rPr lang="en-US" dirty="0" err="1"/>
              <a:t>DeepSqueeze</a:t>
            </a:r>
            <a:r>
              <a:rPr lang="en-US" dirty="0"/>
              <a:t>: Deep Semantic Compression for Tabular Data. SIGMOD Conference 2020: 1733-1746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Compression Techniques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Compression Techniques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00229161007/https:/www.percona.com/blog/2016/04/13/evaluating-database-compression-methods-updat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dirty="0"/>
              <a:t>05 Compression Techniques</a:t>
            </a:r>
            <a:endParaRPr lang="de-D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86F6C-1BB1-633C-1C3E-1737E44E4BD8}"/>
              </a:ext>
            </a:extLst>
          </p:cNvPr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02, 2023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E420558-4879-6E52-4E79-F1986685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D3D57-C7FE-F2AE-E67B-604EC7FE7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Compression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Lossless Compression Schemes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52377" y="2431702"/>
            <a:ext cx="20000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General-Purpose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91718" y="2433377"/>
            <a:ext cx="15026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DB-Centric Techniques</a:t>
            </a:r>
          </a:p>
        </p:txBody>
      </p:sp>
      <p:cxnSp>
        <p:nvCxnSpPr>
          <p:cNvPr id="74" name="Straight Arrow Connector 73"/>
          <p:cNvCxnSpPr>
            <a:endCxn id="72" idx="0"/>
          </p:cNvCxnSpPr>
          <p:nvPr/>
        </p:nvCxnSpPr>
        <p:spPr>
          <a:xfrm flipH="1">
            <a:off x="2152406" y="2186545"/>
            <a:ext cx="2093443" cy="24515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3" idx="0"/>
          </p:cNvCxnSpPr>
          <p:nvPr/>
        </p:nvCxnSpPr>
        <p:spPr>
          <a:xfrm>
            <a:off x="4245849" y="2186545"/>
            <a:ext cx="2197206" cy="246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584710" y="3078033"/>
            <a:ext cx="3421796" cy="1941907"/>
            <a:chOff x="584710" y="3078033"/>
            <a:chExt cx="3421796" cy="1941907"/>
          </a:xfrm>
        </p:grpSpPr>
        <p:sp>
          <p:nvSpPr>
            <p:cNvPr id="91" name="Rectangle 90"/>
            <p:cNvSpPr/>
            <p:nvPr/>
          </p:nvSpPr>
          <p:spPr>
            <a:xfrm>
              <a:off x="584710" y="4075822"/>
              <a:ext cx="623725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GZIP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093310" y="4083738"/>
              <a:ext cx="913196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Snappy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319215" y="4075822"/>
              <a:ext cx="623725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LZ4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332381" y="4075822"/>
              <a:ext cx="567023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zstd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97551" y="3201960"/>
              <a:ext cx="93304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Heavy-Weight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67737" y="3203635"/>
              <a:ext cx="93304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Light-Weight</a:t>
              </a:r>
            </a:p>
          </p:txBody>
        </p:sp>
        <p:cxnSp>
          <p:nvCxnSpPr>
            <p:cNvPr id="97" name="Straight Arrow Connector 96"/>
            <p:cNvCxnSpPr>
              <a:stCxn id="72" idx="2"/>
              <a:endCxn id="95" idx="0"/>
            </p:cNvCxnSpPr>
            <p:nvPr/>
          </p:nvCxnSpPr>
          <p:spPr>
            <a:xfrm flipH="1">
              <a:off x="1264072" y="3078033"/>
              <a:ext cx="888334" cy="12392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72" idx="2"/>
              <a:endCxn id="96" idx="0"/>
            </p:cNvCxnSpPr>
            <p:nvPr/>
          </p:nvCxnSpPr>
          <p:spPr>
            <a:xfrm>
              <a:off x="2152406" y="3078033"/>
              <a:ext cx="881852" cy="12560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5" idx="2"/>
              <a:endCxn id="91" idx="0"/>
            </p:cNvCxnSpPr>
            <p:nvPr/>
          </p:nvCxnSpPr>
          <p:spPr>
            <a:xfrm flipH="1">
              <a:off x="896573" y="3848291"/>
              <a:ext cx="367499" cy="2275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2" idx="0"/>
            </p:cNvCxnSpPr>
            <p:nvPr/>
          </p:nvCxnSpPr>
          <p:spPr>
            <a:xfrm>
              <a:off x="3034258" y="3849966"/>
              <a:ext cx="515650" cy="2337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6" idx="2"/>
              <a:endCxn id="93" idx="0"/>
            </p:cNvCxnSpPr>
            <p:nvPr/>
          </p:nvCxnSpPr>
          <p:spPr>
            <a:xfrm flipH="1">
              <a:off x="2631078" y="3849966"/>
              <a:ext cx="403180" cy="2258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5" idx="2"/>
              <a:endCxn id="94" idx="0"/>
            </p:cNvCxnSpPr>
            <p:nvPr/>
          </p:nvCxnSpPr>
          <p:spPr>
            <a:xfrm>
              <a:off x="1264072" y="3848291"/>
              <a:ext cx="351821" cy="2275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797550" y="4650608"/>
              <a:ext cx="29303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Huffman + Lempel-Ziv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4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General-purpose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Compression/</a:t>
            </a:r>
            <a:br>
              <a:rPr lang="en-US" dirty="0"/>
            </a:br>
            <a:r>
              <a:rPr lang="en-US" dirty="0"/>
              <a:t>Decompression</a:t>
            </a:r>
          </a:p>
          <a:p>
            <a:pPr lvl="1"/>
            <a:r>
              <a:rPr lang="en-US" dirty="0"/>
              <a:t>CR </a:t>
            </a:r>
            <a:r>
              <a:rPr lang="en-US" dirty="0" err="1"/>
              <a:t>zstd</a:t>
            </a:r>
            <a:r>
              <a:rPr lang="en-US" dirty="0"/>
              <a:t>: 5.24</a:t>
            </a:r>
          </a:p>
          <a:p>
            <a:pPr lvl="1"/>
            <a:r>
              <a:rPr lang="en-US" dirty="0"/>
              <a:t>CR snappy: 3.65</a:t>
            </a:r>
          </a:p>
          <a:p>
            <a:pPr lvl="1"/>
            <a:r>
              <a:rPr lang="en-US" dirty="0"/>
              <a:t>CR LZ4: 3.89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Apache Spark</a:t>
            </a:r>
            <a:r>
              <a:rPr lang="en-US" dirty="0"/>
              <a:t> RDD Compression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</a:rPr>
              <a:t>org.apache.spark.io.LZ4CompressionCodec</a:t>
            </a:r>
            <a:r>
              <a:rPr lang="en-US" sz="1600" dirty="0"/>
              <a:t> (</a:t>
            </a:r>
            <a:r>
              <a:rPr lang="en-US" sz="1600" b="1" dirty="0"/>
              <a:t>default in 2.x, 3.x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</a:rPr>
              <a:t>org.apache.spark.io.SnappyCompressionCodec</a:t>
            </a:r>
            <a:r>
              <a:rPr lang="en-US" sz="1600" dirty="0"/>
              <a:t> (</a:t>
            </a:r>
            <a:r>
              <a:rPr lang="en-US" sz="1600" b="1" dirty="0"/>
              <a:t>default in 1.x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</a:rPr>
              <a:t>org.apache.spark.io.LZFCompressionCodec</a:t>
            </a:r>
            <a:r>
              <a:rPr lang="en-US" sz="1600" dirty="0"/>
              <a:t> (</a:t>
            </a:r>
            <a:r>
              <a:rPr lang="en-US" sz="1600" b="1" dirty="0"/>
              <a:t>default in 0.x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</a:rPr>
              <a:t>org.apache.spark.io.ZStdCompressionCodec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6529"/>
          <a:stretch/>
        </p:blipFill>
        <p:spPr>
          <a:xfrm>
            <a:off x="3969098" y="1409717"/>
            <a:ext cx="4933741" cy="3109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8649" y="1711382"/>
            <a:ext cx="322204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9775" y="1703009"/>
            <a:ext cx="668901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snappy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7442" y="2237246"/>
            <a:ext cx="37228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zstd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725" y="3120237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https://web.archive.org/web/20200229161007/https://www.percona.com/blog/2016/04/13/evaluating-database-compression-methods-update/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376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Compression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Lossless Compression Schemes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377" y="2431702"/>
            <a:ext cx="20000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General-Purpose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1718" y="2433377"/>
            <a:ext cx="15026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DB-Centric Techniques</a:t>
            </a:r>
          </a:p>
        </p:txBody>
      </p:sp>
      <p:cxnSp>
        <p:nvCxnSpPr>
          <p:cNvPr id="22" name="Straight Arrow Connector 21"/>
          <p:cNvCxnSpPr>
            <a:endCxn id="20" idx="0"/>
          </p:cNvCxnSpPr>
          <p:nvPr/>
        </p:nvCxnSpPr>
        <p:spPr>
          <a:xfrm flipH="1">
            <a:off x="2152406" y="2186545"/>
            <a:ext cx="2093443" cy="24515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4245849" y="2186545"/>
            <a:ext cx="2197206" cy="246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4806905" y="3079708"/>
            <a:ext cx="3992579" cy="2138998"/>
            <a:chOff x="4806905" y="3079708"/>
            <a:chExt cx="3992579" cy="2138998"/>
          </a:xfrm>
        </p:grpSpPr>
        <p:sp>
          <p:nvSpPr>
            <p:cNvPr id="33" name="Rectangle 32"/>
            <p:cNvSpPr/>
            <p:nvPr/>
          </p:nvSpPr>
          <p:spPr>
            <a:xfrm>
              <a:off x="5566707" y="4083738"/>
              <a:ext cx="686097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RLE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14869" y="4083738"/>
              <a:ext cx="754707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DICT</a:t>
              </a:r>
            </a:p>
          </p:txBody>
        </p:sp>
        <p:cxnSp>
          <p:nvCxnSpPr>
            <p:cNvPr id="35" name="Straight Arrow Connector 34"/>
            <p:cNvCxnSpPr>
              <a:stCxn id="21" idx="2"/>
              <a:endCxn id="33" idx="0"/>
            </p:cNvCxnSpPr>
            <p:nvPr/>
          </p:nvCxnSpPr>
          <p:spPr>
            <a:xfrm flipH="1">
              <a:off x="5909756" y="3079708"/>
              <a:ext cx="533299" cy="10040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1" idx="2"/>
              <a:endCxn id="34" idx="0"/>
            </p:cNvCxnSpPr>
            <p:nvPr/>
          </p:nvCxnSpPr>
          <p:spPr>
            <a:xfrm>
              <a:off x="6443055" y="3079708"/>
              <a:ext cx="249168" cy="10040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314869" y="4582498"/>
              <a:ext cx="754707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PDICT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54199" y="4083738"/>
              <a:ext cx="754707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FOR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54199" y="4578390"/>
              <a:ext cx="754707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PFOR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69306" y="4075822"/>
              <a:ext cx="830178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DELTA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69306" y="4584929"/>
              <a:ext cx="830178" cy="63377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PFOR-DELTA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06905" y="4075822"/>
              <a:ext cx="686097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NS</a:t>
              </a:r>
            </a:p>
          </p:txBody>
        </p:sp>
        <p:cxnSp>
          <p:nvCxnSpPr>
            <p:cNvPr id="53" name="Straight Arrow Connector 52"/>
            <p:cNvCxnSpPr>
              <a:stCxn id="21" idx="2"/>
              <a:endCxn id="52" idx="0"/>
            </p:cNvCxnSpPr>
            <p:nvPr/>
          </p:nvCxnSpPr>
          <p:spPr>
            <a:xfrm flipH="1">
              <a:off x="5149954" y="3079708"/>
              <a:ext cx="1293101" cy="99611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1" idx="2"/>
              <a:endCxn id="43" idx="0"/>
            </p:cNvCxnSpPr>
            <p:nvPr/>
          </p:nvCxnSpPr>
          <p:spPr>
            <a:xfrm>
              <a:off x="6443055" y="3079708"/>
              <a:ext cx="1088498" cy="10040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2"/>
              <a:endCxn id="50" idx="0"/>
            </p:cNvCxnSpPr>
            <p:nvPr/>
          </p:nvCxnSpPr>
          <p:spPr>
            <a:xfrm>
              <a:off x="6443055" y="3079708"/>
              <a:ext cx="1941340" cy="99611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84710" y="3078033"/>
            <a:ext cx="3421796" cy="1941907"/>
            <a:chOff x="584710" y="3078033"/>
            <a:chExt cx="3421796" cy="1941907"/>
          </a:xfrm>
        </p:grpSpPr>
        <p:sp>
          <p:nvSpPr>
            <p:cNvPr id="16" name="Rectangle 15"/>
            <p:cNvSpPr/>
            <p:nvPr/>
          </p:nvSpPr>
          <p:spPr>
            <a:xfrm>
              <a:off x="584710" y="4075822"/>
              <a:ext cx="623725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GZIP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93310" y="4083738"/>
              <a:ext cx="913196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Snappy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19215" y="4075822"/>
              <a:ext cx="623725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LZ4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32381" y="4075822"/>
              <a:ext cx="567023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zstd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7551" y="3201960"/>
              <a:ext cx="93304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Heavy-Weight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67737" y="3203635"/>
              <a:ext cx="93304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Light-Weight</a:t>
              </a:r>
            </a:p>
          </p:txBody>
        </p:sp>
        <p:cxnSp>
          <p:nvCxnSpPr>
            <p:cNvPr id="26" name="Straight Arrow Connector 25"/>
            <p:cNvCxnSpPr>
              <a:stCxn id="20" idx="2"/>
              <a:endCxn id="24" idx="0"/>
            </p:cNvCxnSpPr>
            <p:nvPr/>
          </p:nvCxnSpPr>
          <p:spPr>
            <a:xfrm flipH="1">
              <a:off x="1264072" y="3078033"/>
              <a:ext cx="888334" cy="12392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2"/>
              <a:endCxn id="25" idx="0"/>
            </p:cNvCxnSpPr>
            <p:nvPr/>
          </p:nvCxnSpPr>
          <p:spPr>
            <a:xfrm>
              <a:off x="2152406" y="3078033"/>
              <a:ext cx="881852" cy="12560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6" idx="0"/>
            </p:cNvCxnSpPr>
            <p:nvPr/>
          </p:nvCxnSpPr>
          <p:spPr>
            <a:xfrm flipH="1">
              <a:off x="896573" y="3848291"/>
              <a:ext cx="367499" cy="2275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5" idx="2"/>
              <a:endCxn id="17" idx="0"/>
            </p:cNvCxnSpPr>
            <p:nvPr/>
          </p:nvCxnSpPr>
          <p:spPr>
            <a:xfrm>
              <a:off x="3034258" y="3849966"/>
              <a:ext cx="515650" cy="2337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2"/>
              <a:endCxn id="18" idx="0"/>
            </p:cNvCxnSpPr>
            <p:nvPr/>
          </p:nvCxnSpPr>
          <p:spPr>
            <a:xfrm flipH="1">
              <a:off x="2631078" y="3849966"/>
              <a:ext cx="403180" cy="2258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2"/>
              <a:endCxn id="19" idx="0"/>
            </p:cNvCxnSpPr>
            <p:nvPr/>
          </p:nvCxnSpPr>
          <p:spPr>
            <a:xfrm>
              <a:off x="1264072" y="3848291"/>
              <a:ext cx="351821" cy="2275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97550" y="4650608"/>
              <a:ext cx="29303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Huffman 52 + Lempel-Ziv 77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56275" y="5516545"/>
            <a:ext cx="226463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heavy-weight from a DB perspective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30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Compression Techniques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Suppression (NS)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21784" y="1311256"/>
                <a:ext cx="8196170" cy="4941101"/>
              </a:xfrm>
            </p:spPr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Compress </a:t>
                </a:r>
                <a:r>
                  <a:rPr lang="en-US" b="1" dirty="0">
                    <a:solidFill>
                      <a:schemeClr val="accent1"/>
                    </a:solidFill>
                  </a:rPr>
                  <a:t>integers</a:t>
                </a:r>
                <a:r>
                  <a:rPr lang="en-US" dirty="0"/>
                  <a:t> by omitting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leading zeros </a:t>
                </a:r>
                <a:r>
                  <a:rPr lang="en-US" dirty="0"/>
                  <a:t>via variable-length codes</a:t>
                </a:r>
              </a:p>
              <a:p>
                <a:pPr lvl="1"/>
                <a:r>
                  <a:rPr lang="en-US" dirty="0"/>
                  <a:t>Universal compression scheme w/o need for upper bound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Byte-Aligned</a:t>
                </a:r>
                <a:r>
                  <a:rPr lang="en-US" b="0" dirty="0"/>
                  <a:t> (Example)</a:t>
                </a:r>
              </a:p>
              <a:p>
                <a:pPr lvl="1"/>
                <a:r>
                  <a:rPr lang="en-US" dirty="0"/>
                  <a:t>Store mask of two bits to indicate leading zero bytes</a:t>
                </a:r>
              </a:p>
              <a:p>
                <a:pPr lvl="1"/>
                <a:r>
                  <a:rPr lang="en-US" dirty="0"/>
                  <a:t>2 bits + [1,4] bytes </a:t>
                </a:r>
                <a:r>
                  <a:rPr lang="en-US" dirty="0">
                    <a:sym typeface="Wingdings" panose="05000000000000000000" pitchFamily="2" charset="2"/>
                  </a:rPr>
                  <a:t> max CR (INT32) = 3.2</a:t>
                </a:r>
                <a:endParaRPr lang="en-US" dirty="0"/>
              </a:p>
              <a:p>
                <a:pPr lvl="1"/>
                <a:endParaRPr lang="en-US" sz="1200" dirty="0"/>
              </a:p>
              <a:p>
                <a:r>
                  <a:rPr lang="en-US" dirty="0"/>
                  <a:t>Bit-Aligned </a:t>
                </a:r>
                <a:r>
                  <a:rPr lang="en-US" b="0" dirty="0"/>
                  <a:t>(Example: Elias Gamma Encoding)</a:t>
                </a:r>
              </a:p>
              <a:p>
                <a:pPr lvl="1"/>
                <a:r>
                  <a:rPr lang="en-US" dirty="0"/>
                  <a:t>Store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⌊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dirty="0"/>
                  <a:t> zero bits followed by effective bits</a:t>
                </a:r>
              </a:p>
              <a:p>
                <a:pPr lvl="1"/>
                <a:r>
                  <a:rPr lang="en-US" dirty="0"/>
                  <a:t>2 * [1,32] -1 bits </a:t>
                </a:r>
                <a:r>
                  <a:rPr lang="en-US" dirty="0">
                    <a:sym typeface="Wingdings" panose="05000000000000000000" pitchFamily="2" charset="2"/>
                  </a:rPr>
                  <a:t> max CR (INT32) = 32</a:t>
                </a:r>
                <a:endParaRPr lang="en-US" dirty="0"/>
              </a:p>
              <a:p>
                <a:pPr lvl="1"/>
                <a:endParaRPr lang="en-US" sz="1200" dirty="0"/>
              </a:p>
              <a:p>
                <a:r>
                  <a:rPr lang="en-US" dirty="0"/>
                  <a:t>Word-Aligned </a:t>
                </a:r>
                <a:r>
                  <a:rPr lang="en-US" b="0" dirty="0"/>
                  <a:t>(Example: Simple-8b)</a:t>
                </a:r>
              </a:p>
              <a:p>
                <a:pPr lvl="1"/>
                <a:r>
                  <a:rPr lang="en-US" dirty="0"/>
                  <a:t>Pack a variable number of integers (max 2</a:t>
                </a:r>
                <a:r>
                  <a:rPr lang="en-US" baseline="30000" dirty="0"/>
                  <a:t>60</a:t>
                </a:r>
                <a:r>
                  <a:rPr lang="en-US" dirty="0"/>
                  <a:t>-1) into 64bit</a:t>
                </a:r>
              </a:p>
              <a:p>
                <a:pPr lvl="1"/>
                <a:r>
                  <a:rPr lang="en-US" b="0" dirty="0"/>
                  <a:t>60 data bits, 4 selector bits (16 classes: 60x1b, 30x2b, …, 1x60b)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784" y="1311256"/>
                <a:ext cx="8196170" cy="4941101"/>
              </a:xfrm>
              <a:blipFill>
                <a:blip r:embed="rId2"/>
                <a:stretch>
                  <a:fillRect l="-669" t="-617" b="-4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6259" y="183884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0465" y="1838845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4673" y="1838847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78879" y="183884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00101010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8879" y="1457011"/>
            <a:ext cx="874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336C624B-879B-4F79-8A9D-BA0381FD477B}"/>
              </a:ext>
            </a:extLst>
          </p:cNvPr>
          <p:cNvGrpSpPr/>
          <p:nvPr/>
        </p:nvGrpSpPr>
        <p:grpSpPr>
          <a:xfrm>
            <a:off x="7217830" y="4401176"/>
            <a:ext cx="1730231" cy="732748"/>
            <a:chOff x="7217830" y="4401176"/>
            <a:chExt cx="1730231" cy="732748"/>
          </a:xfrm>
        </p:grpSpPr>
        <p:sp>
          <p:nvSpPr>
            <p:cNvPr id="16" name="Rectangle 15"/>
            <p:cNvSpPr/>
            <p:nvPr/>
          </p:nvSpPr>
          <p:spPr>
            <a:xfrm>
              <a:off x="8299938" y="4474856"/>
              <a:ext cx="646448" cy="2411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101010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27181" y="4476531"/>
              <a:ext cx="567737" cy="2394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17830" y="4401176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01389" y="4838272"/>
              <a:ext cx="346672" cy="2411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62950" y="4838273"/>
              <a:ext cx="235090" cy="2411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19505" y="4764592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5677CBD3-BA97-4D7C-B745-6E054BFBF5B9}"/>
              </a:ext>
            </a:extLst>
          </p:cNvPr>
          <p:cNvGrpSpPr/>
          <p:nvPr/>
        </p:nvGrpSpPr>
        <p:grpSpPr>
          <a:xfrm>
            <a:off x="7219504" y="3096567"/>
            <a:ext cx="1736931" cy="732748"/>
            <a:chOff x="7219504" y="3096567"/>
            <a:chExt cx="1736931" cy="732748"/>
          </a:xfrm>
        </p:grpSpPr>
        <p:sp>
          <p:nvSpPr>
            <p:cNvPr id="13" name="Rectangle 12"/>
            <p:cNvSpPr/>
            <p:nvPr/>
          </p:nvSpPr>
          <p:spPr>
            <a:xfrm>
              <a:off x="7827666" y="3176950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80554" y="3176948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00101010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19504" y="3096567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21179" y="3459983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29341" y="3530317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82229" y="3530315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00000111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b="8909"/>
          <a:stretch/>
        </p:blipFill>
        <p:spPr>
          <a:xfrm>
            <a:off x="8480495" y="704723"/>
            <a:ext cx="456668" cy="58305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5124659" y="614289"/>
            <a:ext cx="32583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Schlegel,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Fast integer compression using SIMD instructions.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DaMoN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4DD0860-030F-4817-AFBB-A3C4EABF417D}"/>
              </a:ext>
            </a:extLst>
          </p:cNvPr>
          <p:cNvGrpSpPr/>
          <p:nvPr/>
        </p:nvGrpSpPr>
        <p:grpSpPr>
          <a:xfrm>
            <a:off x="7217830" y="5617154"/>
            <a:ext cx="1887211" cy="732748"/>
            <a:chOff x="7217830" y="5617154"/>
            <a:chExt cx="1887211" cy="732748"/>
          </a:xfrm>
        </p:grpSpPr>
        <p:sp>
          <p:nvSpPr>
            <p:cNvPr id="66" name="TextBox 17">
              <a:extLst>
                <a:ext uri="{FF2B5EF4-FFF2-40B4-BE49-F238E27FC236}">
                  <a16:creationId xmlns:a16="http://schemas.microsoft.com/office/drawing/2014/main" id="{7B7590C5-3F18-40A6-9A2F-788D9FF6B82A}"/>
                </a:ext>
              </a:extLst>
            </p:cNvPr>
            <p:cNvSpPr txBox="1"/>
            <p:nvPr/>
          </p:nvSpPr>
          <p:spPr>
            <a:xfrm>
              <a:off x="7217830" y="5617154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67" name="TextBox 20">
              <a:extLst>
                <a:ext uri="{FF2B5EF4-FFF2-40B4-BE49-F238E27FC236}">
                  <a16:creationId xmlns:a16="http://schemas.microsoft.com/office/drawing/2014/main" id="{8FDC6B59-41B7-438D-AC65-76D85F2A81D3}"/>
                </a:ext>
              </a:extLst>
            </p:cNvPr>
            <p:cNvSpPr txBox="1"/>
            <p:nvPr/>
          </p:nvSpPr>
          <p:spPr>
            <a:xfrm>
              <a:off x="7219505" y="5980570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DE51CB1D-008F-4381-83C3-626BF4B09B1D}"/>
                </a:ext>
              </a:extLst>
            </p:cNvPr>
            <p:cNvGrpSpPr/>
            <p:nvPr/>
          </p:nvGrpSpPr>
          <p:grpSpPr>
            <a:xfrm>
              <a:off x="7727181" y="5628925"/>
              <a:ext cx="1377860" cy="671193"/>
              <a:chOff x="7727181" y="5628925"/>
              <a:chExt cx="1377860" cy="671193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181B48A4-8B33-4D32-9235-ABC210152B9C}"/>
                  </a:ext>
                </a:extLst>
              </p:cNvPr>
              <p:cNvGrpSpPr/>
              <p:nvPr/>
            </p:nvGrpSpPr>
            <p:grpSpPr>
              <a:xfrm>
                <a:off x="7727181" y="5661544"/>
                <a:ext cx="810628" cy="241200"/>
                <a:chOff x="2180610" y="-957857"/>
                <a:chExt cx="2304000" cy="360309"/>
              </a:xfrm>
            </p:grpSpPr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id="{339CB4E7-D1A1-4A84-9200-069234A0DCDE}"/>
                    </a:ext>
                  </a:extLst>
                </p:cNvPr>
                <p:cNvSpPr/>
                <p:nvPr/>
              </p:nvSpPr>
              <p:spPr>
                <a:xfrm>
                  <a:off x="2324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7C9AFDF2-5E84-4C99-BAC7-6CDAA24D8E28}"/>
                    </a:ext>
                  </a:extLst>
                </p:cNvPr>
                <p:cNvSpPr/>
                <p:nvPr/>
              </p:nvSpPr>
              <p:spPr>
                <a:xfrm>
                  <a:off x="2540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3B56CF66-1210-46AD-B113-32BC2CC74E8A}"/>
                    </a:ext>
                  </a:extLst>
                </p:cNvPr>
                <p:cNvSpPr/>
                <p:nvPr/>
              </p:nvSpPr>
              <p:spPr>
                <a:xfrm>
                  <a:off x="2756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hteck 31">
                  <a:extLst>
                    <a:ext uri="{FF2B5EF4-FFF2-40B4-BE49-F238E27FC236}">
                      <a16:creationId xmlns:a16="http://schemas.microsoft.com/office/drawing/2014/main" id="{84932E3E-E3CE-435E-819B-1FFDCB408007}"/>
                    </a:ext>
                  </a:extLst>
                </p:cNvPr>
                <p:cNvSpPr/>
                <p:nvPr/>
              </p:nvSpPr>
              <p:spPr>
                <a:xfrm>
                  <a:off x="2972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hteck 32">
                  <a:extLst>
                    <a:ext uri="{FF2B5EF4-FFF2-40B4-BE49-F238E27FC236}">
                      <a16:creationId xmlns:a16="http://schemas.microsoft.com/office/drawing/2014/main" id="{AEC018B2-42D8-49F3-8C38-9D94D77A5C48}"/>
                    </a:ext>
                  </a:extLst>
                </p:cNvPr>
                <p:cNvSpPr/>
                <p:nvPr/>
              </p:nvSpPr>
              <p:spPr>
                <a:xfrm>
                  <a:off x="3188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hteck 33">
                  <a:extLst>
                    <a:ext uri="{FF2B5EF4-FFF2-40B4-BE49-F238E27FC236}">
                      <a16:creationId xmlns:a16="http://schemas.microsoft.com/office/drawing/2014/main" id="{F37C2899-42A0-4F0F-A53D-23B81B824780}"/>
                    </a:ext>
                  </a:extLst>
                </p:cNvPr>
                <p:cNvSpPr/>
                <p:nvPr/>
              </p:nvSpPr>
              <p:spPr>
                <a:xfrm>
                  <a:off x="3404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hteck 34">
                  <a:extLst>
                    <a:ext uri="{FF2B5EF4-FFF2-40B4-BE49-F238E27FC236}">
                      <a16:creationId xmlns:a16="http://schemas.microsoft.com/office/drawing/2014/main" id="{4DFC99E2-BDC3-453F-BFDE-77F65D622147}"/>
                    </a:ext>
                  </a:extLst>
                </p:cNvPr>
                <p:cNvSpPr/>
                <p:nvPr/>
              </p:nvSpPr>
              <p:spPr>
                <a:xfrm>
                  <a:off x="3620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hteck 35">
                  <a:extLst>
                    <a:ext uri="{FF2B5EF4-FFF2-40B4-BE49-F238E27FC236}">
                      <a16:creationId xmlns:a16="http://schemas.microsoft.com/office/drawing/2014/main" id="{2CF6FCE5-C2D0-4B29-957F-29DFF429A7CD}"/>
                    </a:ext>
                  </a:extLst>
                </p:cNvPr>
                <p:cNvSpPr/>
                <p:nvPr/>
              </p:nvSpPr>
              <p:spPr>
                <a:xfrm>
                  <a:off x="3836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hteck 36">
                  <a:extLst>
                    <a:ext uri="{FF2B5EF4-FFF2-40B4-BE49-F238E27FC236}">
                      <a16:creationId xmlns:a16="http://schemas.microsoft.com/office/drawing/2014/main" id="{553DC6E9-B0E2-4061-B786-0682E0B4C4E4}"/>
                    </a:ext>
                  </a:extLst>
                </p:cNvPr>
                <p:cNvSpPr/>
                <p:nvPr/>
              </p:nvSpPr>
              <p:spPr>
                <a:xfrm>
                  <a:off x="4052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hteck 37">
                  <a:extLst>
                    <a:ext uri="{FF2B5EF4-FFF2-40B4-BE49-F238E27FC236}">
                      <a16:creationId xmlns:a16="http://schemas.microsoft.com/office/drawing/2014/main" id="{4B5E9E46-2689-48A8-B5D9-7B8A43B8142A}"/>
                    </a:ext>
                  </a:extLst>
                </p:cNvPr>
                <p:cNvSpPr/>
                <p:nvPr/>
              </p:nvSpPr>
              <p:spPr>
                <a:xfrm>
                  <a:off x="4268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hteck 38">
                  <a:extLst>
                    <a:ext uri="{FF2B5EF4-FFF2-40B4-BE49-F238E27FC236}">
                      <a16:creationId xmlns:a16="http://schemas.microsoft.com/office/drawing/2014/main" id="{E15F5AE2-F8FC-4C9D-BCDE-0F4A3083F96E}"/>
                    </a:ext>
                  </a:extLst>
                </p:cNvPr>
                <p:cNvSpPr/>
                <p:nvPr/>
              </p:nvSpPr>
              <p:spPr>
                <a:xfrm>
                  <a:off x="2180610" y="-957857"/>
                  <a:ext cx="144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75BE432-AD99-4BDD-B02A-1943BBF4BD42}"/>
                  </a:ext>
                </a:extLst>
              </p:cNvPr>
              <p:cNvGrpSpPr/>
              <p:nvPr/>
            </p:nvGrpSpPr>
            <p:grpSpPr>
              <a:xfrm>
                <a:off x="7729350" y="6024960"/>
                <a:ext cx="810628" cy="241200"/>
                <a:chOff x="2180610" y="-496861"/>
                <a:chExt cx="2304000" cy="360000"/>
              </a:xfrm>
            </p:grpSpPr>
            <p:sp>
              <p:nvSpPr>
                <p:cNvPr id="41" name="Rechteck 40">
                  <a:extLst>
                    <a:ext uri="{FF2B5EF4-FFF2-40B4-BE49-F238E27FC236}">
                      <a16:creationId xmlns:a16="http://schemas.microsoft.com/office/drawing/2014/main" id="{FFF90108-0006-4BC0-90D4-F90C0302E81F}"/>
                    </a:ext>
                  </a:extLst>
                </p:cNvPr>
                <p:cNvSpPr/>
                <p:nvPr/>
              </p:nvSpPr>
              <p:spPr>
                <a:xfrm>
                  <a:off x="2324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hteck 41">
                  <a:extLst>
                    <a:ext uri="{FF2B5EF4-FFF2-40B4-BE49-F238E27FC236}">
                      <a16:creationId xmlns:a16="http://schemas.microsoft.com/office/drawing/2014/main" id="{C28B40FD-734E-4444-9CB8-605340FEB8FE}"/>
                    </a:ext>
                  </a:extLst>
                </p:cNvPr>
                <p:cNvSpPr/>
                <p:nvPr/>
              </p:nvSpPr>
              <p:spPr>
                <a:xfrm>
                  <a:off x="2432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hteck 42">
                  <a:extLst>
                    <a:ext uri="{FF2B5EF4-FFF2-40B4-BE49-F238E27FC236}">
                      <a16:creationId xmlns:a16="http://schemas.microsoft.com/office/drawing/2014/main" id="{4E19634C-F689-4F56-A116-82457F3FFD9A}"/>
                    </a:ext>
                  </a:extLst>
                </p:cNvPr>
                <p:cNvSpPr/>
                <p:nvPr/>
              </p:nvSpPr>
              <p:spPr>
                <a:xfrm>
                  <a:off x="2540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hteck 43">
                  <a:extLst>
                    <a:ext uri="{FF2B5EF4-FFF2-40B4-BE49-F238E27FC236}">
                      <a16:creationId xmlns:a16="http://schemas.microsoft.com/office/drawing/2014/main" id="{12A42153-F5FF-441A-B0A4-5C4E4ADE2F5F}"/>
                    </a:ext>
                  </a:extLst>
                </p:cNvPr>
                <p:cNvSpPr/>
                <p:nvPr/>
              </p:nvSpPr>
              <p:spPr>
                <a:xfrm>
                  <a:off x="2648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hteck 44">
                  <a:extLst>
                    <a:ext uri="{FF2B5EF4-FFF2-40B4-BE49-F238E27FC236}">
                      <a16:creationId xmlns:a16="http://schemas.microsoft.com/office/drawing/2014/main" id="{9952911C-210A-4DAA-9F6C-E35D180B5B62}"/>
                    </a:ext>
                  </a:extLst>
                </p:cNvPr>
                <p:cNvSpPr/>
                <p:nvPr/>
              </p:nvSpPr>
              <p:spPr>
                <a:xfrm>
                  <a:off x="2756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hteck 45">
                  <a:extLst>
                    <a:ext uri="{FF2B5EF4-FFF2-40B4-BE49-F238E27FC236}">
                      <a16:creationId xmlns:a16="http://schemas.microsoft.com/office/drawing/2014/main" id="{9F5DFEA0-1F15-4DB7-9417-713D25CE9A6B}"/>
                    </a:ext>
                  </a:extLst>
                </p:cNvPr>
                <p:cNvSpPr/>
                <p:nvPr/>
              </p:nvSpPr>
              <p:spPr>
                <a:xfrm>
                  <a:off x="2864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hteck 46">
                  <a:extLst>
                    <a:ext uri="{FF2B5EF4-FFF2-40B4-BE49-F238E27FC236}">
                      <a16:creationId xmlns:a16="http://schemas.microsoft.com/office/drawing/2014/main" id="{05D8606C-28D4-4B32-A578-5773FAF9DCD2}"/>
                    </a:ext>
                  </a:extLst>
                </p:cNvPr>
                <p:cNvSpPr/>
                <p:nvPr/>
              </p:nvSpPr>
              <p:spPr>
                <a:xfrm>
                  <a:off x="2972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hteck 47">
                  <a:extLst>
                    <a:ext uri="{FF2B5EF4-FFF2-40B4-BE49-F238E27FC236}">
                      <a16:creationId xmlns:a16="http://schemas.microsoft.com/office/drawing/2014/main" id="{9EE8FB8A-6BA8-49CE-9D2E-D994CD33A548}"/>
                    </a:ext>
                  </a:extLst>
                </p:cNvPr>
                <p:cNvSpPr/>
                <p:nvPr/>
              </p:nvSpPr>
              <p:spPr>
                <a:xfrm>
                  <a:off x="3080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043BC15F-9358-49A8-AD1A-D6163AD54710}"/>
                    </a:ext>
                  </a:extLst>
                </p:cNvPr>
                <p:cNvSpPr/>
                <p:nvPr/>
              </p:nvSpPr>
              <p:spPr>
                <a:xfrm>
                  <a:off x="3188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hteck 49">
                  <a:extLst>
                    <a:ext uri="{FF2B5EF4-FFF2-40B4-BE49-F238E27FC236}">
                      <a16:creationId xmlns:a16="http://schemas.microsoft.com/office/drawing/2014/main" id="{07AF0465-9302-41A8-A973-719ADE7A409B}"/>
                    </a:ext>
                  </a:extLst>
                </p:cNvPr>
                <p:cNvSpPr/>
                <p:nvPr/>
              </p:nvSpPr>
              <p:spPr>
                <a:xfrm>
                  <a:off x="3296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D7DB14AE-0ED4-41AD-A78E-61F085D80BEA}"/>
                    </a:ext>
                  </a:extLst>
                </p:cNvPr>
                <p:cNvSpPr/>
                <p:nvPr/>
              </p:nvSpPr>
              <p:spPr>
                <a:xfrm>
                  <a:off x="3404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3402DBE2-4F95-4BFB-A558-A6122AEBE50B}"/>
                    </a:ext>
                  </a:extLst>
                </p:cNvPr>
                <p:cNvSpPr/>
                <p:nvPr/>
              </p:nvSpPr>
              <p:spPr>
                <a:xfrm>
                  <a:off x="3512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hteck 52">
                  <a:extLst>
                    <a:ext uri="{FF2B5EF4-FFF2-40B4-BE49-F238E27FC236}">
                      <a16:creationId xmlns:a16="http://schemas.microsoft.com/office/drawing/2014/main" id="{18A72E78-0048-4316-8BA9-09B58A7FA6E0}"/>
                    </a:ext>
                  </a:extLst>
                </p:cNvPr>
                <p:cNvSpPr/>
                <p:nvPr/>
              </p:nvSpPr>
              <p:spPr>
                <a:xfrm>
                  <a:off x="3620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hteck 53">
                  <a:extLst>
                    <a:ext uri="{FF2B5EF4-FFF2-40B4-BE49-F238E27FC236}">
                      <a16:creationId xmlns:a16="http://schemas.microsoft.com/office/drawing/2014/main" id="{254B974A-11AD-4AE9-9EF2-6EB63A98A590}"/>
                    </a:ext>
                  </a:extLst>
                </p:cNvPr>
                <p:cNvSpPr/>
                <p:nvPr/>
              </p:nvSpPr>
              <p:spPr>
                <a:xfrm>
                  <a:off x="3728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7439477D-B757-4C2D-B2A1-C3E12B997C41}"/>
                    </a:ext>
                  </a:extLst>
                </p:cNvPr>
                <p:cNvSpPr/>
                <p:nvPr/>
              </p:nvSpPr>
              <p:spPr>
                <a:xfrm>
                  <a:off x="3836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id="{0F288908-6BF9-48B9-8DA1-87FC82BF2C5F}"/>
                    </a:ext>
                  </a:extLst>
                </p:cNvPr>
                <p:cNvSpPr/>
                <p:nvPr/>
              </p:nvSpPr>
              <p:spPr>
                <a:xfrm>
                  <a:off x="3944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hteck 56">
                  <a:extLst>
                    <a:ext uri="{FF2B5EF4-FFF2-40B4-BE49-F238E27FC236}">
                      <a16:creationId xmlns:a16="http://schemas.microsoft.com/office/drawing/2014/main" id="{44B31E77-B4D9-411F-9D0C-5870E1DFF21B}"/>
                    </a:ext>
                  </a:extLst>
                </p:cNvPr>
                <p:cNvSpPr/>
                <p:nvPr/>
              </p:nvSpPr>
              <p:spPr>
                <a:xfrm>
                  <a:off x="4052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hteck 57">
                  <a:extLst>
                    <a:ext uri="{FF2B5EF4-FFF2-40B4-BE49-F238E27FC236}">
                      <a16:creationId xmlns:a16="http://schemas.microsoft.com/office/drawing/2014/main" id="{129BCCF7-4E82-4D65-A34A-3E20EE495F07}"/>
                    </a:ext>
                  </a:extLst>
                </p:cNvPr>
                <p:cNvSpPr/>
                <p:nvPr/>
              </p:nvSpPr>
              <p:spPr>
                <a:xfrm>
                  <a:off x="4160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hteck 58">
                  <a:extLst>
                    <a:ext uri="{FF2B5EF4-FFF2-40B4-BE49-F238E27FC236}">
                      <a16:creationId xmlns:a16="http://schemas.microsoft.com/office/drawing/2014/main" id="{F89AC50E-F46F-4FF0-9586-C32C0CD35EFC}"/>
                    </a:ext>
                  </a:extLst>
                </p:cNvPr>
                <p:cNvSpPr/>
                <p:nvPr/>
              </p:nvSpPr>
              <p:spPr>
                <a:xfrm>
                  <a:off x="4268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hteck 59">
                  <a:extLst>
                    <a:ext uri="{FF2B5EF4-FFF2-40B4-BE49-F238E27FC236}">
                      <a16:creationId xmlns:a16="http://schemas.microsoft.com/office/drawing/2014/main" id="{F20C3C1A-64E1-47DA-85CB-2F0F0BDDB1BD}"/>
                    </a:ext>
                  </a:extLst>
                </p:cNvPr>
                <p:cNvSpPr/>
                <p:nvPr/>
              </p:nvSpPr>
              <p:spPr>
                <a:xfrm>
                  <a:off x="4376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hteck 60">
                  <a:extLst>
                    <a:ext uri="{FF2B5EF4-FFF2-40B4-BE49-F238E27FC236}">
                      <a16:creationId xmlns:a16="http://schemas.microsoft.com/office/drawing/2014/main" id="{3B0FBF93-F6F4-413B-9951-99009F6D4E8A}"/>
                    </a:ext>
                  </a:extLst>
                </p:cNvPr>
                <p:cNvSpPr/>
                <p:nvPr/>
              </p:nvSpPr>
              <p:spPr>
                <a:xfrm>
                  <a:off x="2180610" y="-496861"/>
                  <a:ext cx="144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TextBox 21">
                <a:extLst>
                  <a:ext uri="{FF2B5EF4-FFF2-40B4-BE49-F238E27FC236}">
                    <a16:creationId xmlns:a16="http://schemas.microsoft.com/office/drawing/2014/main" id="{A3B31003-2D63-4449-9EF1-FF7FF1128BB5}"/>
                  </a:ext>
                </a:extLst>
              </p:cNvPr>
              <p:cNvSpPr txBox="1"/>
              <p:nvPr/>
            </p:nvSpPr>
            <p:spPr>
              <a:xfrm>
                <a:off x="8574898" y="5628925"/>
                <a:ext cx="52846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10x6b</a:t>
                </a:r>
              </a:p>
            </p:txBody>
          </p:sp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84C355A-2CEA-49D0-A7E3-107F5FA3FA24}"/>
                  </a:ext>
                </a:extLst>
              </p:cNvPr>
              <p:cNvSpPr txBox="1"/>
              <p:nvPr/>
            </p:nvSpPr>
            <p:spPr>
              <a:xfrm>
                <a:off x="8576573" y="5992341"/>
                <a:ext cx="52846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20x3b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5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Suppression (NS),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Varint</a:t>
            </a:r>
            <a:r>
              <a:rPr lang="en-US" dirty="0"/>
              <a:t> (Variable-Length Integers)</a:t>
            </a:r>
            <a:br>
              <a:rPr lang="en-US" dirty="0"/>
            </a:br>
            <a:r>
              <a:rPr lang="en-US" b="0" dirty="0"/>
              <a:t>[also Byte-Aligned]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 128 </a:t>
            </a:r>
            <a:r>
              <a:rPr lang="en-US" b="1" dirty="0" err="1">
                <a:solidFill>
                  <a:srgbClr val="7889FB"/>
                </a:solidFill>
              </a:rPr>
              <a:t>Varint</a:t>
            </a:r>
            <a:br>
              <a:rPr lang="en-US" dirty="0"/>
            </a:br>
            <a:r>
              <a:rPr lang="en-US" dirty="0"/>
              <a:t>(continuation bits)</a:t>
            </a:r>
          </a:p>
          <a:p>
            <a:pPr lvl="1"/>
            <a:endParaRPr lang="en-US" sz="3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Prefix </a:t>
            </a:r>
            <a:r>
              <a:rPr lang="en-US" b="1" dirty="0" err="1">
                <a:solidFill>
                  <a:srgbClr val="7889FB"/>
                </a:solidFill>
              </a:rPr>
              <a:t>Varint</a:t>
            </a:r>
            <a:br>
              <a:rPr lang="en-US" dirty="0"/>
            </a:br>
            <a:r>
              <a:rPr lang="en-US" dirty="0"/>
              <a:t>(2 bit #bytes)</a:t>
            </a:r>
          </a:p>
          <a:p>
            <a:pPr lvl="1"/>
            <a:endParaRPr lang="en-US" sz="3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Group </a:t>
            </a:r>
            <a:r>
              <a:rPr lang="en-US" b="1" dirty="0" err="1">
                <a:solidFill>
                  <a:srgbClr val="7889FB"/>
                </a:solidFill>
              </a:rPr>
              <a:t>Varint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Google </a:t>
            </a:r>
            <a:r>
              <a:rPr lang="en-US" dirty="0" err="1"/>
              <a:t>Protobuf</a:t>
            </a:r>
            <a:r>
              <a:rPr lang="en-US" dirty="0"/>
              <a:t> messages, SQLite custom </a:t>
            </a:r>
            <a:r>
              <a:rPr lang="en-US" dirty="0" err="1"/>
              <a:t>varint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Zig-Zag Encoding</a:t>
            </a:r>
          </a:p>
          <a:p>
            <a:pPr lvl="1"/>
            <a:r>
              <a:rPr lang="en-US" dirty="0"/>
              <a:t>Map signed integers to unsigned integers to have small </a:t>
            </a:r>
            <a:r>
              <a:rPr lang="en-US" dirty="0" err="1"/>
              <a:t>varint</a:t>
            </a:r>
            <a:r>
              <a:rPr lang="en-US" dirty="0"/>
              <a:t> byte length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02839" y="2062464"/>
            <a:ext cx="884670" cy="241162"/>
            <a:chOff x="3526972" y="1782993"/>
            <a:chExt cx="884670" cy="241162"/>
          </a:xfrm>
        </p:grpSpPr>
        <p:sp>
          <p:nvSpPr>
            <p:cNvPr id="5" name="Rectangle 4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14376" y="2062461"/>
            <a:ext cx="884670" cy="241162"/>
            <a:chOff x="3526972" y="1782993"/>
            <a:chExt cx="884670" cy="241162"/>
          </a:xfrm>
        </p:grpSpPr>
        <p:sp>
          <p:nvSpPr>
            <p:cNvPr id="9" name="Rectangle 8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32128" y="2060713"/>
            <a:ext cx="884670" cy="241162"/>
            <a:chOff x="3526972" y="1782993"/>
            <a:chExt cx="884670" cy="241162"/>
          </a:xfrm>
        </p:grpSpPr>
        <p:sp>
          <p:nvSpPr>
            <p:cNvPr id="12" name="Rectangle 11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0000011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35287" y="2064135"/>
            <a:ext cx="884670" cy="241162"/>
            <a:chOff x="3526972" y="1782993"/>
            <a:chExt cx="884670" cy="241162"/>
          </a:xfrm>
        </p:grpSpPr>
        <p:sp>
          <p:nvSpPr>
            <p:cNvPr id="15" name="Rectangle 14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53039" y="2062387"/>
            <a:ext cx="884670" cy="241162"/>
            <a:chOff x="3526972" y="1782993"/>
            <a:chExt cx="884670" cy="241162"/>
          </a:xfrm>
        </p:grpSpPr>
        <p:sp>
          <p:nvSpPr>
            <p:cNvPr id="18" name="Rectangle 17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79160" y="2060365"/>
            <a:ext cx="884670" cy="241162"/>
            <a:chOff x="3526972" y="1782993"/>
            <a:chExt cx="884670" cy="241162"/>
          </a:xfrm>
        </p:grpSpPr>
        <p:sp>
          <p:nvSpPr>
            <p:cNvPr id="21" name="Rectangle 20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0000111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78329" y="2305471"/>
            <a:ext cx="4019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6819" y="2307147"/>
            <a:ext cx="4019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9229" y="2308821"/>
            <a:ext cx="8805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131071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302975" y="2732859"/>
            <a:ext cx="5660859" cy="618394"/>
            <a:chOff x="3302975" y="2447109"/>
            <a:chExt cx="5660859" cy="618394"/>
          </a:xfrm>
        </p:grpSpPr>
        <p:grpSp>
          <p:nvGrpSpPr>
            <p:cNvPr id="29" name="Group 28"/>
            <p:cNvGrpSpPr/>
            <p:nvPr/>
          </p:nvGrpSpPr>
          <p:grpSpPr>
            <a:xfrm>
              <a:off x="3302975" y="2447109"/>
              <a:ext cx="884534" cy="241161"/>
              <a:chOff x="7827666" y="3176949"/>
              <a:chExt cx="884534" cy="24116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827666" y="3176950"/>
                <a:ext cx="252887" cy="24116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80553" y="3176949"/>
                <a:ext cx="631647" cy="24116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000001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312625" y="2447109"/>
              <a:ext cx="884534" cy="241161"/>
              <a:chOff x="7827666" y="3176949"/>
              <a:chExt cx="884534" cy="24116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827666" y="3176950"/>
                <a:ext cx="252887" cy="24116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80553" y="3176949"/>
                <a:ext cx="631647" cy="24116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111111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232128" y="2449955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00000111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230325" y="2447109"/>
              <a:ext cx="884534" cy="241161"/>
              <a:chOff x="7827666" y="3176949"/>
              <a:chExt cx="884534" cy="241161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827666" y="3176950"/>
                <a:ext cx="252887" cy="24116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080553" y="3176949"/>
                <a:ext cx="631647" cy="24116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111111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8089628" y="2449955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00000111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65140" y="2451461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84679" y="2692821"/>
              <a:ext cx="4019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03169" y="2694497"/>
              <a:ext cx="4019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35579" y="2696171"/>
              <a:ext cx="88050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131071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02975" y="3395150"/>
            <a:ext cx="4705738" cy="907701"/>
            <a:chOff x="3302975" y="3109400"/>
            <a:chExt cx="4705738" cy="907701"/>
          </a:xfrm>
        </p:grpSpPr>
        <p:sp>
          <p:nvSpPr>
            <p:cNvPr id="42" name="Rectangle 41"/>
            <p:cNvSpPr/>
            <p:nvPr/>
          </p:nvSpPr>
          <p:spPr>
            <a:xfrm>
              <a:off x="3302975" y="3113860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56975" y="3113860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09862" y="3116048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63862" y="3116048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04431" y="3109400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11111111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12481" y="3109400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00000001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75714" y="3393205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98839" y="3395448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11111111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18204" y="3402009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00000001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76662" y="3112411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00000001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04431" y="3647769"/>
              <a:ext cx="88050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131071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34507" y="3402009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00000011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698" y="765440"/>
            <a:ext cx="73425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5606982" y="664956"/>
            <a:ext cx="247189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 Dean: Challenges in Building Large-Scale Information Retrieval Systems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, Keynote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WSDM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506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Run-Length Encoding (RLE)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21732" cy="4941101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Compress sequences of equal values via </a:t>
            </a:r>
            <a:r>
              <a:rPr lang="en-US" b="1" dirty="0">
                <a:solidFill>
                  <a:srgbClr val="7889FB"/>
                </a:solidFill>
              </a:rPr>
              <a:t>runs</a:t>
            </a:r>
            <a:r>
              <a:rPr lang="en-US" dirty="0"/>
              <a:t> of </a:t>
            </a:r>
            <a:r>
              <a:rPr lang="en-US" sz="1600" dirty="0">
                <a:latin typeface="Consolas" panose="020B0609020204030204" pitchFamily="49" charset="0"/>
              </a:rPr>
              <a:t>(value[,start],run-length)</a:t>
            </a:r>
          </a:p>
          <a:p>
            <a:pPr lvl="1"/>
            <a:r>
              <a:rPr lang="en-US" dirty="0"/>
              <a:t>Redundant ‘start’ allows parallelization / unordered storage </a:t>
            </a:r>
          </a:p>
          <a:p>
            <a:pPr lvl="1"/>
            <a:r>
              <a:rPr lang="en-US" dirty="0"/>
              <a:t>Applicable to </a:t>
            </a:r>
            <a:r>
              <a:rPr lang="en-US" b="1" dirty="0">
                <a:solidFill>
                  <a:srgbClr val="7889FB"/>
                </a:solidFill>
              </a:rPr>
              <a:t>arbitrary data types</a:t>
            </a:r>
            <a:r>
              <a:rPr lang="en-US" dirty="0"/>
              <a:t> (defined </a:t>
            </a:r>
            <a:r>
              <a:rPr lang="en-US" dirty="0">
                <a:latin typeface="Consolas" panose="020B0609020204030204" pitchFamily="49" charset="0"/>
              </a:rPr>
              <a:t>equals()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Uncompressed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Compressed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Different physical encodings for values and lengths:</a:t>
            </a:r>
          </a:p>
          <a:p>
            <a:pPr lvl="2"/>
            <a:r>
              <a:rPr lang="en-US" dirty="0"/>
              <a:t>E.g., split runs w/ length ≥ 2</a:t>
            </a:r>
            <a:r>
              <a:rPr lang="en-US" baseline="30000" dirty="0"/>
              <a:t>16</a:t>
            </a:r>
            <a:r>
              <a:rPr lang="en-US" dirty="0"/>
              <a:t> to fit into fixed 2 byte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15965"/>
              </p:ext>
            </p:extLst>
          </p:nvPr>
        </p:nvGraphicFramePr>
        <p:xfrm>
          <a:off x="1487152" y="3761171"/>
          <a:ext cx="743080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59132"/>
              </p:ext>
            </p:extLst>
          </p:nvPr>
        </p:nvGraphicFramePr>
        <p:xfrm>
          <a:off x="1487152" y="4785181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49221"/>
              </p:ext>
            </p:extLst>
          </p:nvPr>
        </p:nvGraphicFramePr>
        <p:xfrm>
          <a:off x="2451801" y="4785181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53999"/>
              </p:ext>
            </p:extLst>
          </p:nvPr>
        </p:nvGraphicFramePr>
        <p:xfrm>
          <a:off x="3408082" y="4785181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40240"/>
              </p:ext>
            </p:extLst>
          </p:nvPr>
        </p:nvGraphicFramePr>
        <p:xfrm>
          <a:off x="4382234" y="4785181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4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Encoding (DICT)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Build dictionary of distinct items and encode values as dictionary positions</a:t>
            </a:r>
          </a:p>
          <a:p>
            <a:pPr lvl="1"/>
            <a:r>
              <a:rPr lang="en-US" dirty="0"/>
              <a:t>Applicable to </a:t>
            </a:r>
            <a:r>
              <a:rPr lang="en-US" b="1" dirty="0">
                <a:solidFill>
                  <a:srgbClr val="7889FB"/>
                </a:solidFill>
              </a:rPr>
              <a:t>arbitrary data types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integer codes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Uncompressed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4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Explicit or implicit (position) codes</a:t>
            </a:r>
          </a:p>
          <a:p>
            <a:pPr lvl="4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Fixed bit width: log</a:t>
            </a:r>
            <a:r>
              <a:rPr lang="en-US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|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Dict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|</a:t>
            </a:r>
          </a:p>
          <a:p>
            <a:pPr lvl="4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Different ordering of dictionary (alphanumeric, frequency)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58226"/>
              </p:ext>
            </p:extLst>
          </p:nvPr>
        </p:nvGraphicFramePr>
        <p:xfrm>
          <a:off x="1487152" y="3458161"/>
          <a:ext cx="743080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94722"/>
              </p:ext>
            </p:extLst>
          </p:nvPr>
        </p:nvGraphicFramePr>
        <p:xfrm>
          <a:off x="2577379" y="4408975"/>
          <a:ext cx="525034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49935"/>
              </p:ext>
            </p:extLst>
          </p:nvPr>
        </p:nvGraphicFramePr>
        <p:xfrm>
          <a:off x="1497784" y="4413484"/>
          <a:ext cx="85201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07">
                  <a:extLst>
                    <a:ext uri="{9D8B030D-6E8A-4147-A177-3AD203B41FA5}">
                      <a16:colId xmlns:a16="http://schemas.microsoft.com/office/drawing/2014/main" val="1613315864"/>
                    </a:ext>
                  </a:extLst>
                </a:gridCol>
                <a:gridCol w="549804">
                  <a:extLst>
                    <a:ext uri="{9D8B030D-6E8A-4147-A177-3AD203B41FA5}">
                      <a16:colId xmlns:a16="http://schemas.microsoft.com/office/drawing/2014/main" val="1477952296"/>
                    </a:ext>
                  </a:extLst>
                </a:gridCol>
              </a:tblGrid>
              <a:tr h="1258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Dict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58237186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39028332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2170052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164136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0428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5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Encoding (DICT),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Order-preserving Dictionaries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rgbClr val="7889FB"/>
                </a:solidFill>
              </a:rPr>
              <a:t>sorted dictionary</a:t>
            </a:r>
            <a:r>
              <a:rPr lang="en-US" dirty="0"/>
              <a:t> where </a:t>
            </a:r>
            <a:br>
              <a:rPr lang="en-US" dirty="0"/>
            </a:br>
            <a:r>
              <a:rPr lang="en-US" sz="1700" dirty="0">
                <a:latin typeface="Consolas" panose="020B0609020204030204" pitchFamily="49" charset="0"/>
              </a:rPr>
              <a:t>order(codes) = order(values)</a:t>
            </a:r>
          </a:p>
          <a:p>
            <a:pPr lvl="1"/>
            <a:r>
              <a:rPr lang="en-US" dirty="0"/>
              <a:t>Support for updates via </a:t>
            </a:r>
            <a:r>
              <a:rPr lang="en-US" b="1" dirty="0">
                <a:solidFill>
                  <a:srgbClr val="7889FB"/>
                </a:solidFill>
              </a:rPr>
              <a:t>sparse code assignment</a:t>
            </a:r>
            <a:r>
              <a:rPr lang="en-US" dirty="0"/>
              <a:t> (e.g., 10, 20, 30)</a:t>
            </a:r>
          </a:p>
          <a:p>
            <a:pPr lvl="1"/>
            <a:r>
              <a:rPr lang="en-US" dirty="0"/>
              <a:t>CS-Array-</a:t>
            </a:r>
            <a:r>
              <a:rPr lang="en-US" dirty="0" err="1"/>
              <a:t>Trie</a:t>
            </a:r>
            <a:r>
              <a:rPr lang="en-US" dirty="0"/>
              <a:t> / CS-Prefix-Tree as encode/decode index w/ shared leafs</a:t>
            </a:r>
          </a:p>
          <a:p>
            <a:pPr lvl="1"/>
            <a:endParaRPr lang="en-US" sz="1200" dirty="0"/>
          </a:p>
          <a:p>
            <a:r>
              <a:rPr lang="en-US" dirty="0"/>
              <a:t>Mostly Order-preserving Dictionaries</a:t>
            </a:r>
          </a:p>
          <a:p>
            <a:pPr lvl="1"/>
            <a:r>
              <a:rPr lang="en-US" dirty="0"/>
              <a:t>Ordered and disordered dictionary sections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91" y="3968092"/>
            <a:ext cx="5766726" cy="2739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6974" y="6229978"/>
            <a:ext cx="1339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Disordered Section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7983" y="4904449"/>
            <a:ext cx="1339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Ordered Section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13" y="3306748"/>
            <a:ext cx="497241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507126" y="3232319"/>
            <a:ext cx="180753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Chunwei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Liu et al: Mostly Order Preserving Dictionaries.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713" y="149018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178056" y="1363567"/>
            <a:ext cx="313660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[Carsten Binnig,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Hildenbrand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Färber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Dictionary-based order-preserving string compression for main memory column stores.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16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of Reference Encoding (FOR)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(difference) to </a:t>
            </a:r>
            <a:r>
              <a:rPr lang="en-US" b="1" dirty="0">
                <a:solidFill>
                  <a:schemeClr val="accent1"/>
                </a:solidFill>
              </a:rPr>
              <a:t>reference</a:t>
            </a:r>
            <a:r>
              <a:rPr lang="en-US" b="1" dirty="0">
                <a:solidFill>
                  <a:srgbClr val="7889FB"/>
                </a:solidFill>
              </a:rPr>
              <a:t> value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Mostly integer types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smaller integer domain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Uncompressed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Compressed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51329"/>
              </p:ext>
            </p:extLst>
          </p:nvPr>
        </p:nvGraphicFramePr>
        <p:xfrm>
          <a:off x="1487152" y="3458161"/>
          <a:ext cx="743080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923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18959"/>
              </p:ext>
            </p:extLst>
          </p:nvPr>
        </p:nvGraphicFramePr>
        <p:xfrm>
          <a:off x="1501327" y="4833309"/>
          <a:ext cx="575007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173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14773"/>
              </p:ext>
            </p:extLst>
          </p:nvPr>
        </p:nvGraphicFramePr>
        <p:xfrm>
          <a:off x="1511960" y="4419458"/>
          <a:ext cx="615359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5359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700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11960" y="5528930"/>
            <a:ext cx="35385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handle trends very well</a:t>
            </a:r>
          </a:p>
        </p:txBody>
      </p:sp>
    </p:spTree>
    <p:extLst>
      <p:ext uri="{BB962C8B-B14F-4D97-AF65-F5344CB8AC3E}">
        <p14:creationId xmlns:p14="http://schemas.microsoft.com/office/powerpoint/2010/main" val="30963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B4AA7-7AD1-5028-0B9F-6EF8256E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6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Encoding (DELTA)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(difference) to </a:t>
            </a:r>
            <a:r>
              <a:rPr lang="en-US" b="1" dirty="0">
                <a:solidFill>
                  <a:schemeClr val="accent1"/>
                </a:solidFill>
              </a:rPr>
              <a:t>previous</a:t>
            </a:r>
            <a:r>
              <a:rPr lang="en-US" b="1" dirty="0">
                <a:solidFill>
                  <a:srgbClr val="7889FB"/>
                </a:solidFill>
              </a:rPr>
              <a:t> value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Mostly integer types (good when sorted)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smaller integer domain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Dedicated techniques for differences of file contents (diff/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git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Uncompressed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Delta</a:t>
            </a:r>
          </a:p>
          <a:p>
            <a:pPr lvl="2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Double Delta (differences of differences)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37826"/>
              </p:ext>
            </p:extLst>
          </p:nvPr>
        </p:nvGraphicFramePr>
        <p:xfrm>
          <a:off x="1487152" y="3745240"/>
          <a:ext cx="743080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61631"/>
              </p:ext>
            </p:extLst>
          </p:nvPr>
        </p:nvGraphicFramePr>
        <p:xfrm>
          <a:off x="1480062" y="4716347"/>
          <a:ext cx="743080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62579" y="5103624"/>
            <a:ext cx="220094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create 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opportunities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linear trend</a:t>
            </a:r>
          </a:p>
        </p:txBody>
      </p:sp>
    </p:spTree>
    <p:extLst>
      <p:ext uri="{BB962C8B-B14F-4D97-AF65-F5344CB8AC3E}">
        <p14:creationId xmlns:p14="http://schemas.microsoft.com/office/powerpoint/2010/main" val="25854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Patched Compression Methods (PFOR)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Patched Frame of Reference (PFOR)</a:t>
            </a:r>
          </a:p>
          <a:p>
            <a:pPr lvl="1"/>
            <a:r>
              <a:rPr lang="en-US" dirty="0"/>
              <a:t>Store positive offsets to reference value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Exceptions</a:t>
            </a:r>
            <a:r>
              <a:rPr lang="en-US" dirty="0"/>
              <a:t> in uncompressed form </a:t>
            </a:r>
            <a:br>
              <a:rPr lang="en-US" dirty="0"/>
            </a:br>
            <a:r>
              <a:rPr lang="en-US" dirty="0"/>
              <a:t>(accessible via entry points and offsets to next exception)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Branchless two-pass decoding</a:t>
            </a:r>
          </a:p>
          <a:p>
            <a:pPr lvl="1"/>
            <a:endParaRPr lang="en-US" sz="12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Uncompressed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Compressed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89134"/>
              </p:ext>
            </p:extLst>
          </p:nvPr>
        </p:nvGraphicFramePr>
        <p:xfrm>
          <a:off x="1487152" y="3915361"/>
          <a:ext cx="743080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923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67562"/>
              </p:ext>
            </p:extLst>
          </p:nvPr>
        </p:nvGraphicFramePr>
        <p:xfrm>
          <a:off x="1501327" y="5343672"/>
          <a:ext cx="575007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173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39544"/>
              </p:ext>
            </p:extLst>
          </p:nvPr>
        </p:nvGraphicFramePr>
        <p:xfrm>
          <a:off x="1511960" y="4929821"/>
          <a:ext cx="57770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7704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20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42121" y="3444948"/>
            <a:ext cx="41758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Outliers would destroy fixed-width codes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93213"/>
              </p:ext>
            </p:extLst>
          </p:nvPr>
        </p:nvGraphicFramePr>
        <p:xfrm>
          <a:off x="1504868" y="5771430"/>
          <a:ext cx="65353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3536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14293"/>
              </p:ext>
            </p:extLst>
          </p:nvPr>
        </p:nvGraphicFramePr>
        <p:xfrm>
          <a:off x="2158404" y="5771430"/>
          <a:ext cx="65353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3536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850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50024"/>
              </p:ext>
            </p:extLst>
          </p:nvPr>
        </p:nvGraphicFramePr>
        <p:xfrm>
          <a:off x="2825966" y="5770521"/>
          <a:ext cx="65353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3536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867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76836" y="5760797"/>
            <a:ext cx="1233377" cy="3708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Exceptions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6250" y="4924363"/>
            <a:ext cx="645052" cy="3708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20" y="1399518"/>
            <a:ext cx="496005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337546" y="1335720"/>
            <a:ext cx="300901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Super-Scalar RAM-CPU Cache Compression.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84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Patched Compression Methods (Others)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PFOR-DELTA</a:t>
            </a:r>
          </a:p>
          <a:p>
            <a:pPr lvl="1"/>
            <a:r>
              <a:rPr lang="en-US" dirty="0"/>
              <a:t>Apply cascade of DELTA – PFOR </a:t>
            </a:r>
            <a:br>
              <a:rPr lang="en-US" dirty="0"/>
            </a:br>
            <a:r>
              <a:rPr lang="en-US" dirty="0"/>
              <a:t>(PFOR on differences)</a:t>
            </a:r>
          </a:p>
          <a:p>
            <a:pPr lvl="1"/>
            <a:r>
              <a:rPr lang="en-US" dirty="0"/>
              <a:t>Handling of exceptions to handle large differences of subsequent values</a:t>
            </a:r>
          </a:p>
          <a:p>
            <a:pPr lvl="1"/>
            <a:endParaRPr lang="en-US" dirty="0"/>
          </a:p>
          <a:p>
            <a:r>
              <a:rPr lang="en-US" dirty="0"/>
              <a:t>Patched Dictionary Compression (PDICT)</a:t>
            </a:r>
          </a:p>
          <a:p>
            <a:pPr lvl="1"/>
            <a:r>
              <a:rPr lang="en-US" dirty="0"/>
              <a:t>Dictionary encoding, where only frequent values are encoded</a:t>
            </a:r>
          </a:p>
          <a:p>
            <a:pPr lvl="1"/>
            <a:r>
              <a:rPr lang="en-US" dirty="0"/>
              <a:t>Exceptions for infrequent values, previous/new dictionary per block</a:t>
            </a:r>
          </a:p>
          <a:p>
            <a:pPr lvl="1"/>
            <a:r>
              <a:rPr lang="en-US" dirty="0"/>
              <a:t>Reduces </a:t>
            </a:r>
            <a:br>
              <a:rPr lang="en-US" dirty="0"/>
            </a:br>
            <a:r>
              <a:rPr lang="en-US" dirty="0"/>
              <a:t>dictionary size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20" y="1399518"/>
            <a:ext cx="496005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7546" y="1335720"/>
            <a:ext cx="300901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Super-Scalar RAM-CPU Cache Compression.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09" y="4040100"/>
            <a:ext cx="2182037" cy="1134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8961" y="4377703"/>
            <a:ext cx="43171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Removes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tail of infrequent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distinct items from dictionary</a:t>
            </a:r>
          </a:p>
        </p:txBody>
      </p:sp>
    </p:spTree>
    <p:extLst>
      <p:ext uri="{BB962C8B-B14F-4D97-AF65-F5344CB8AC3E}">
        <p14:creationId xmlns:p14="http://schemas.microsoft.com/office/powerpoint/2010/main" val="23149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nhaltsplatzhalter 5">
            <a:extLst>
              <a:ext uri="{FF2B5EF4-FFF2-40B4-BE49-F238E27FC236}">
                <a16:creationId xmlns:a16="http://schemas.microsoft.com/office/drawing/2014/main" id="{0C3ACBAB-8BD0-4411-870E-9646FFC8C793}"/>
              </a:ext>
            </a:extLst>
          </p:cNvPr>
          <p:cNvSpPr txBox="1">
            <a:spLocks/>
          </p:cNvSpPr>
          <p:nvPr/>
        </p:nvSpPr>
        <p:spPr>
          <a:xfrm>
            <a:off x="721784" y="1311256"/>
            <a:ext cx="8196170" cy="40325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reduce overhead of (de)compression?</a:t>
            </a:r>
          </a:p>
          <a:p>
            <a:pPr lvl="1"/>
            <a:r>
              <a:rPr lang="en-US" dirty="0"/>
              <a:t>Vectorization of (de)compression by SIMD instructions</a:t>
            </a:r>
          </a:p>
          <a:p>
            <a:pPr lvl="1"/>
            <a:r>
              <a:rPr lang="en-US" dirty="0"/>
              <a:t>(De)compress several data elements at once</a:t>
            </a:r>
          </a:p>
          <a:p>
            <a:pPr lvl="1"/>
            <a:r>
              <a:rPr lang="en-US" dirty="0"/>
              <a:t>Main driver of research on database-centric lightweight compression for years</a:t>
            </a:r>
          </a:p>
          <a:p>
            <a:r>
              <a:rPr lang="en-US" dirty="0"/>
              <a:t>SIMD-BP128</a:t>
            </a:r>
          </a:p>
          <a:p>
            <a:pPr lvl="1"/>
            <a:r>
              <a:rPr lang="en-US" dirty="0"/>
              <a:t>Targets compression of 32-bit </a:t>
            </a:r>
            <a:r>
              <a:rPr lang="en-US" dirty="0" err="1"/>
              <a:t>ints</a:t>
            </a:r>
            <a:br>
              <a:rPr lang="en-US" dirty="0"/>
            </a:br>
            <a:r>
              <a:rPr lang="en-US" dirty="0"/>
              <a:t>using Intel’s SSE with 128-bit vectors (16 byte)</a:t>
            </a:r>
          </a:p>
          <a:p>
            <a:pPr lvl="1"/>
            <a:r>
              <a:rPr lang="en-US" dirty="0"/>
              <a:t>Sub-divide integer sequence into blocks of 128 integers</a:t>
            </a:r>
          </a:p>
          <a:p>
            <a:pPr lvl="1"/>
            <a:r>
              <a:rPr lang="en-US" dirty="0"/>
              <a:t>Determine maximum bit width in a block by bitwise OR</a:t>
            </a:r>
          </a:p>
          <a:p>
            <a:pPr lvl="1"/>
            <a:r>
              <a:rPr lang="en-US" dirty="0"/>
              <a:t>Pack all integers in a block using that number of bits</a:t>
            </a:r>
          </a:p>
          <a:p>
            <a:pPr lvl="1"/>
            <a:r>
              <a:rPr lang="en-US" dirty="0"/>
              <a:t>Dedicated vectorized (un)packing routine for each bit width</a:t>
            </a:r>
          </a:p>
          <a:p>
            <a:pPr lvl="1"/>
            <a:r>
              <a:rPr lang="en-US" dirty="0"/>
              <a:t>Store bit width in [0, 32] as one byte, combine 16 of those in memory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B26EA4-8469-40CE-894B-EFD64EF8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SIMD Implementation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366C48-C484-4317-9AEF-4C561D367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pic>
        <p:nvPicPr>
          <p:cNvPr id="13" name="Inhaltsplatzhalter 5">
            <a:extLst>
              <a:ext uri="{FF2B5EF4-FFF2-40B4-BE49-F238E27FC236}">
                <a16:creationId xmlns:a16="http://schemas.microsoft.com/office/drawing/2014/main" id="{3A99CED8-7ABB-4A27-AD3D-D9BD09811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2216" y="2828926"/>
            <a:ext cx="456102" cy="600074"/>
          </a:xfrm>
          <a:ln w="28575">
            <a:solidFill>
              <a:srgbClr val="7889FB"/>
            </a:solidFill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17F0D8F-BD83-4235-8801-70904C714B0C}"/>
              </a:ext>
            </a:extLst>
          </p:cNvPr>
          <p:cNvSpPr txBox="1"/>
          <p:nvPr/>
        </p:nvSpPr>
        <p:spPr>
          <a:xfrm>
            <a:off x="4674906" y="2759631"/>
            <a:ext cx="364440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Lemire, Leonid Boytsov: Decoding billions of integers per second through vectorization.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Softw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Exp. 45(1) (2015)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8927D2-8B96-4A5C-BAF0-76699DC9E58D}"/>
              </a:ext>
            </a:extLst>
          </p:cNvPr>
          <p:cNvSpPr/>
          <p:nvPr/>
        </p:nvSpPr>
        <p:spPr>
          <a:xfrm>
            <a:off x="1804061" y="5424992"/>
            <a:ext cx="180000" cy="36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E01A7B63-1A0D-4CC1-B6B2-E18A8D7DF959}"/>
              </a:ext>
            </a:extLst>
          </p:cNvPr>
          <p:cNvSpPr/>
          <p:nvPr/>
        </p:nvSpPr>
        <p:spPr>
          <a:xfrm>
            <a:off x="2596061" y="5424992"/>
            <a:ext cx="1080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 byte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D508BA15-A480-4DD3-AF19-55A7405756CA}"/>
              </a:ext>
            </a:extLst>
          </p:cNvPr>
          <p:cNvSpPr/>
          <p:nvPr/>
        </p:nvSpPr>
        <p:spPr>
          <a:xfrm>
            <a:off x="1984061" y="5424992"/>
            <a:ext cx="180000" cy="36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ED3A01AB-71EF-4AA8-9A19-493EFA46C7B1}"/>
              </a:ext>
            </a:extLst>
          </p:cNvPr>
          <p:cNvSpPr/>
          <p:nvPr/>
        </p:nvSpPr>
        <p:spPr>
          <a:xfrm>
            <a:off x="2416061" y="5424992"/>
            <a:ext cx="180000" cy="36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421E64F-A903-4ED9-87C2-BDE127214148}"/>
              </a:ext>
            </a:extLst>
          </p:cNvPr>
          <p:cNvSpPr/>
          <p:nvPr/>
        </p:nvSpPr>
        <p:spPr>
          <a:xfrm>
            <a:off x="4465204" y="5424992"/>
            <a:ext cx="1080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 byte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608E2417-04E4-4FB0-89C5-3A0B35BD58CB}"/>
              </a:ext>
            </a:extLst>
          </p:cNvPr>
          <p:cNvSpPr/>
          <p:nvPr/>
        </p:nvSpPr>
        <p:spPr>
          <a:xfrm>
            <a:off x="5545204" y="5424992"/>
            <a:ext cx="1080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 byte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22E8AA5F-22C1-4C9A-BBF4-0AF291F05108}"/>
              </a:ext>
            </a:extLst>
          </p:cNvPr>
          <p:cNvSpPr/>
          <p:nvPr/>
        </p:nvSpPr>
        <p:spPr>
          <a:xfrm>
            <a:off x="6625204" y="5424992"/>
            <a:ext cx="1080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 byte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28E812D-2670-4EFF-9BF0-7BC9C9B98D62}"/>
              </a:ext>
            </a:extLst>
          </p:cNvPr>
          <p:cNvSpPr txBox="1"/>
          <p:nvPr/>
        </p:nvSpPr>
        <p:spPr>
          <a:xfrm>
            <a:off x="2213860" y="5361492"/>
            <a:ext cx="16350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FD5B602-C954-4DA1-AB8C-7D44331F007A}"/>
              </a:ext>
            </a:extLst>
          </p:cNvPr>
          <p:cNvSpPr txBox="1"/>
          <p:nvPr/>
        </p:nvSpPr>
        <p:spPr>
          <a:xfrm>
            <a:off x="4017001" y="5361492"/>
            <a:ext cx="16350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4211EE99-210A-461A-BDEC-195223A78A4B}"/>
              </a:ext>
            </a:extLst>
          </p:cNvPr>
          <p:cNvSpPr/>
          <p:nvPr/>
        </p:nvSpPr>
        <p:spPr>
          <a:xfrm rot="5400000">
            <a:off x="2112219" y="5539950"/>
            <a:ext cx="175684" cy="792000"/>
          </a:xfrm>
          <a:prstGeom prst="rightBrace">
            <a:avLst>
              <a:gd name="adj1" fmla="val 58935"/>
              <a:gd name="adj2" fmla="val 67640"/>
            </a:avLst>
          </a:prstGeom>
          <a:ln w="127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eschweifte Klammer rechts 62">
            <a:extLst>
              <a:ext uri="{FF2B5EF4-FFF2-40B4-BE49-F238E27FC236}">
                <a16:creationId xmlns:a16="http://schemas.microsoft.com/office/drawing/2014/main" id="{F540CDD7-D691-48BA-B909-3801E3C95C09}"/>
              </a:ext>
            </a:extLst>
          </p:cNvPr>
          <p:cNvSpPr/>
          <p:nvPr/>
        </p:nvSpPr>
        <p:spPr>
          <a:xfrm rot="5400000">
            <a:off x="3048219" y="5395950"/>
            <a:ext cx="175684" cy="1080000"/>
          </a:xfrm>
          <a:prstGeom prst="rightBrace">
            <a:avLst>
              <a:gd name="adj1" fmla="val 58935"/>
              <a:gd name="adj2" fmla="val 50000"/>
            </a:avLst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eschweifte Klammer rechts 63">
            <a:extLst>
              <a:ext uri="{FF2B5EF4-FFF2-40B4-BE49-F238E27FC236}">
                <a16:creationId xmlns:a16="http://schemas.microsoft.com/office/drawing/2014/main" id="{A96D6060-FABE-4C28-8E17-186534E7D6C5}"/>
              </a:ext>
            </a:extLst>
          </p:cNvPr>
          <p:cNvSpPr/>
          <p:nvPr/>
        </p:nvSpPr>
        <p:spPr>
          <a:xfrm rot="5400000">
            <a:off x="5997362" y="4315950"/>
            <a:ext cx="175684" cy="3240000"/>
          </a:xfrm>
          <a:prstGeom prst="rightBrace">
            <a:avLst>
              <a:gd name="adj1" fmla="val 58935"/>
              <a:gd name="adj2" fmla="val 50000"/>
            </a:avLst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0E7282-0F78-4473-97D4-9A855CF23FA0}"/>
              </a:ext>
            </a:extLst>
          </p:cNvPr>
          <p:cNvSpPr txBox="1"/>
          <p:nvPr/>
        </p:nvSpPr>
        <p:spPr>
          <a:xfrm>
            <a:off x="721784" y="5987187"/>
            <a:ext cx="1573829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 widths: 16x 1 byte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D7B881BB-1AC0-49A9-9CB4-D67F0F1FA332}"/>
              </a:ext>
            </a:extLst>
          </p:cNvPr>
          <p:cNvSpPr txBox="1"/>
          <p:nvPr/>
        </p:nvSpPr>
        <p:spPr>
          <a:xfrm>
            <a:off x="2438135" y="5987187"/>
            <a:ext cx="126150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block 0 (1 bit/int)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7575A72-9201-401A-B434-8D31EC147621}"/>
              </a:ext>
            </a:extLst>
          </p:cNvPr>
          <p:cNvSpPr txBox="1"/>
          <p:nvPr/>
        </p:nvSpPr>
        <p:spPr>
          <a:xfrm>
            <a:off x="5408768" y="5987187"/>
            <a:ext cx="1352871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block 15 (3 bit/int)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646652D-98D4-4135-9CF7-4D96EB3A9DC7}"/>
              </a:ext>
            </a:extLst>
          </p:cNvPr>
          <p:cNvSpPr txBox="1"/>
          <p:nvPr/>
        </p:nvSpPr>
        <p:spPr>
          <a:xfrm>
            <a:off x="3767037" y="5987187"/>
            <a:ext cx="126150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block 1 (0 bit/int)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705A758-2B99-4352-B180-F1B7D32CAA99}"/>
              </a:ext>
            </a:extLst>
          </p:cNvPr>
          <p:cNvCxnSpPr>
            <a:stCxn id="67" idx="0"/>
          </p:cNvCxnSpPr>
          <p:nvPr/>
        </p:nvCxnSpPr>
        <p:spPr>
          <a:xfrm flipH="1" flipV="1">
            <a:off x="3699635" y="5784992"/>
            <a:ext cx="698152" cy="2021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hteck 67">
            <a:extLst>
              <a:ext uri="{FF2B5EF4-FFF2-40B4-BE49-F238E27FC236}">
                <a16:creationId xmlns:a16="http://schemas.microsoft.com/office/drawing/2014/main" id="{FA9A532E-76E6-43B6-AFDB-173B23F29810}"/>
              </a:ext>
            </a:extLst>
          </p:cNvPr>
          <p:cNvSpPr/>
          <p:nvPr/>
        </p:nvSpPr>
        <p:spPr>
          <a:xfrm>
            <a:off x="3676061" y="5424992"/>
            <a:ext cx="36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5" grpId="0"/>
      <p:bldP spid="62" grpId="0"/>
      <p:bldP spid="6" grpId="0" animBg="1"/>
      <p:bldP spid="63" grpId="0" animBg="1"/>
      <p:bldP spid="64" grpId="0" animBg="1"/>
      <p:bldP spid="7" grpId="0"/>
      <p:bldP spid="65" grpId="0"/>
      <p:bldP spid="66" grpId="0"/>
      <p:bldP spid="67" grpId="0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Survey</a:t>
            </a:r>
          </a:p>
          <a:p>
            <a:pPr lvl="1"/>
            <a:r>
              <a:rPr lang="en-US" dirty="0"/>
              <a:t>Different data characteristics</a:t>
            </a:r>
          </a:p>
          <a:p>
            <a:pPr lvl="1"/>
            <a:r>
              <a:rPr lang="en-US" dirty="0"/>
              <a:t>Compression methods: </a:t>
            </a:r>
          </a:p>
          <a:p>
            <a:pPr marL="457200" lvl="1" indent="0">
              <a:buNone/>
            </a:pPr>
            <a:r>
              <a:rPr lang="en-US" dirty="0"/>
              <a:t>	DELTA, RLE, FOR, RLE, DICT, </a:t>
            </a:r>
            <a:br>
              <a:rPr lang="en-US" dirty="0"/>
            </a:br>
            <a:r>
              <a:rPr lang="en-US" dirty="0"/>
              <a:t>	SIMD-BP128, SIMD-</a:t>
            </a:r>
            <a:r>
              <a:rPr lang="en-US" dirty="0" err="1"/>
              <a:t>FastPFOR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4-Wise NS, 4-Gamma, Masked </a:t>
            </a:r>
            <a:r>
              <a:rPr lang="en-US" dirty="0" err="1"/>
              <a:t>VByte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Simple-8b, SIMD-</a:t>
            </a:r>
            <a:r>
              <a:rPr lang="en-US" dirty="0" err="1"/>
              <a:t>GroupSimple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Cascades of compression methods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Towards a Cost-based Selection </a:t>
            </a:r>
          </a:p>
          <a:p>
            <a:pPr lvl="1"/>
            <a:r>
              <a:rPr lang="en-US" dirty="0"/>
              <a:t>Logical and physical level</a:t>
            </a:r>
          </a:p>
          <a:p>
            <a:pPr lvl="1"/>
            <a:r>
              <a:rPr lang="en-US" dirty="0"/>
              <a:t>Cost estimation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0" y="1525237"/>
            <a:ext cx="453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31491" y="1403499"/>
            <a:ext cx="358317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Juliana Hildebrandt,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Lightweight Data Compression Algorithms: An Experimental Survey (Experiments and Analyses).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11" y="4569993"/>
            <a:ext cx="43533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12244" y="4474302"/>
            <a:ext cx="3402419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Annett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Ungethüm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Juliana Hildebrandt,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a Comprehensive Experimental Survey to a Cost-based Selection Strategy for Lightweight Integer Compression Algorithms.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44(3)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7071560" y="26370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64372" y="3175279"/>
            <a:ext cx="382842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“[…] there is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single-best lightweight integer compression algorithm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The compression rates and performances of all algorithms differ significantly, depending on the data characteristics and the employed SIMD extension.”</a:t>
            </a:r>
          </a:p>
        </p:txBody>
      </p:sp>
    </p:spTree>
    <p:extLst>
      <p:ext uri="{BB962C8B-B14F-4D97-AF65-F5344CB8AC3E}">
        <p14:creationId xmlns:p14="http://schemas.microsoft.com/office/powerpoint/2010/main" val="14777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Compression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Inspired by </a:t>
            </a:r>
            <a:br>
              <a:rPr lang="en-US" dirty="0"/>
            </a:br>
            <a:r>
              <a:rPr lang="en-US" b="0" dirty="0"/>
              <a:t>C-Store Compression Paper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5382" y="1266885"/>
            <a:ext cx="6511716" cy="4205353"/>
            <a:chOff x="835382" y="1298784"/>
            <a:chExt cx="6171438" cy="39855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382" y="1298784"/>
              <a:ext cx="6171438" cy="386964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35382" y="5007935"/>
              <a:ext cx="440525" cy="27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29" y="1382618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155677" y="2035520"/>
            <a:ext cx="179693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Column-Oriented Database Systems, adapted from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VLDB’09 tutorial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273" y="559262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69983" y="5550090"/>
            <a:ext cx="39765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Miguel Ferreira: Integrating compression and execution in column-oriented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238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Query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19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Predicates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Equivalence Predicates </a:t>
            </a:r>
            <a:r>
              <a:rPr lang="el-GR" dirty="0"/>
              <a:t>σ</a:t>
            </a:r>
            <a:r>
              <a:rPr lang="en-US" baseline="-25000" dirty="0" err="1"/>
              <a:t>attr</a:t>
            </a:r>
            <a:r>
              <a:rPr lang="en-US" baseline="-25000" dirty="0"/>
              <a:t>=‘D’</a:t>
            </a:r>
            <a:r>
              <a:rPr lang="en-US" dirty="0"/>
              <a:t>(R)</a:t>
            </a:r>
          </a:p>
          <a:p>
            <a:pPr lvl="1"/>
            <a:r>
              <a:rPr lang="en-US" dirty="0"/>
              <a:t>DICT: </a:t>
            </a:r>
            <a:br>
              <a:rPr lang="en-US" dirty="0"/>
            </a:br>
            <a:r>
              <a:rPr lang="en-US" dirty="0"/>
              <a:t>code lookup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dirty="0"/>
              <a:t>RLE:</a:t>
            </a:r>
            <a:br>
              <a:rPr lang="en-US" dirty="0"/>
            </a:br>
            <a:r>
              <a:rPr lang="en-US" dirty="0"/>
              <a:t>return RLE runs</a:t>
            </a:r>
          </a:p>
          <a:p>
            <a:endParaRPr lang="en-US" dirty="0"/>
          </a:p>
          <a:p>
            <a:r>
              <a:rPr lang="en-US" dirty="0"/>
              <a:t>Range Predicates σ</a:t>
            </a:r>
            <a:r>
              <a:rPr lang="en-US" baseline="-25000" dirty="0"/>
              <a:t>3&lt;a&lt;7</a:t>
            </a:r>
            <a:r>
              <a:rPr lang="en-US" dirty="0"/>
              <a:t> (R)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sort the dictionary by value (insert tradeoff)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expand small integer domains + dictionary lookup (e.g., </a:t>
            </a:r>
            <a:r>
              <a:rPr lang="en-US" dirty="0" err="1"/>
              <a:t>σ</a:t>
            </a:r>
            <a:r>
              <a:rPr lang="en-US" baseline="-25000" dirty="0" err="1"/>
              <a:t>a</a:t>
            </a:r>
            <a:r>
              <a:rPr lang="en-US" baseline="-25000" dirty="0"/>
              <a:t>=4 ∨ a=5 ∨ a=6</a:t>
            </a:r>
            <a:r>
              <a:rPr lang="en-US" dirty="0"/>
              <a:t> (R))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decompress otherwise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4578"/>
              </p:ext>
            </p:extLst>
          </p:nvPr>
        </p:nvGraphicFramePr>
        <p:xfrm>
          <a:off x="3979146" y="2294264"/>
          <a:ext cx="493880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51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14230"/>
              </p:ext>
            </p:extLst>
          </p:nvPr>
        </p:nvGraphicFramePr>
        <p:xfrm>
          <a:off x="2903579" y="1738469"/>
          <a:ext cx="85201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07">
                  <a:extLst>
                    <a:ext uri="{9D8B030D-6E8A-4147-A177-3AD203B41FA5}">
                      <a16:colId xmlns:a16="http://schemas.microsoft.com/office/drawing/2014/main" val="1613315864"/>
                    </a:ext>
                  </a:extLst>
                </a:gridCol>
                <a:gridCol w="549804">
                  <a:extLst>
                    <a:ext uri="{9D8B030D-6E8A-4147-A177-3AD203B41FA5}">
                      <a16:colId xmlns:a16="http://schemas.microsoft.com/office/drawing/2014/main" val="1477952296"/>
                    </a:ext>
                  </a:extLst>
                </a:gridCol>
              </a:tblGrid>
              <a:tr h="1258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Dict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58237186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39028332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2170052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164136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0428606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86216" y="1850256"/>
            <a:ext cx="9369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64263"/>
              </p:ext>
            </p:extLst>
          </p:nvPr>
        </p:nvGraphicFramePr>
        <p:xfrm>
          <a:off x="5714611" y="2756559"/>
          <a:ext cx="103788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3567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18489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582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79146" y="2756559"/>
            <a:ext cx="148715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position vector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84893"/>
              </p:ext>
            </p:extLst>
          </p:nvPr>
        </p:nvGraphicFramePr>
        <p:xfrm>
          <a:off x="3988801" y="3672095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39094"/>
              </p:ext>
            </p:extLst>
          </p:nvPr>
        </p:nvGraphicFramePr>
        <p:xfrm>
          <a:off x="4953450" y="3672095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84243"/>
              </p:ext>
            </p:extLst>
          </p:nvPr>
        </p:nvGraphicFramePr>
        <p:xfrm>
          <a:off x="5909731" y="3672095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48100"/>
              </p:ext>
            </p:extLst>
          </p:nvPr>
        </p:nvGraphicFramePr>
        <p:xfrm>
          <a:off x="6883883" y="3672095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63" y="2746318"/>
            <a:ext cx="5951921" cy="3349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Predicates,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Preserving Dictionaries</a:t>
            </a:r>
          </a:p>
          <a:p>
            <a:pPr lvl="1"/>
            <a:r>
              <a:rPr lang="en-US" dirty="0"/>
              <a:t>Direct support for </a:t>
            </a:r>
            <a:r>
              <a:rPr lang="en-US" b="1" dirty="0">
                <a:solidFill>
                  <a:srgbClr val="7889FB"/>
                </a:solidFill>
              </a:rPr>
              <a:t>range predicates</a:t>
            </a:r>
            <a:r>
              <a:rPr lang="en-US" dirty="0"/>
              <a:t> on encoded data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rgbClr val="7889FB"/>
                </a:solidFill>
              </a:rPr>
              <a:t>LIKE predicates</a:t>
            </a:r>
            <a:r>
              <a:rPr lang="en-US" dirty="0"/>
              <a:t> (suffix)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13" y="227395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78056" y="2147336"/>
            <a:ext cx="313660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[Carsten Binnig,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Hildenbrand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Färber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Dictionary-based order-preserving string compression for main memory column stores.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296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and Aggregations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Hash Aggregates</a:t>
            </a:r>
          </a:p>
          <a:p>
            <a:pPr lvl="1"/>
            <a:r>
              <a:rPr lang="en-US" dirty="0"/>
              <a:t>Grouping directly with </a:t>
            </a:r>
            <a:br>
              <a:rPr lang="en-US" dirty="0"/>
            </a:br>
            <a:r>
              <a:rPr lang="en-US" dirty="0"/>
              <a:t>compressed codes</a:t>
            </a:r>
          </a:p>
          <a:p>
            <a:pPr lvl="1"/>
            <a:r>
              <a:rPr lang="en-US" dirty="0"/>
              <a:t>DICT, FOR, RLE,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Encoding-Specific Aggregation</a:t>
            </a:r>
          </a:p>
          <a:p>
            <a:pPr lvl="1"/>
            <a:r>
              <a:rPr lang="en-US" dirty="0"/>
              <a:t>RLE sum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agg</a:t>
            </a:r>
            <a:r>
              <a:rPr lang="en-US" dirty="0"/>
              <a:t> += run-length*run-value</a:t>
            </a:r>
          </a:p>
          <a:p>
            <a:pPr lvl="1"/>
            <a:r>
              <a:rPr lang="en-US" dirty="0"/>
              <a:t>RLE min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 = min(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, run-value)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 sum  for all codes: 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 += code; 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 += |codes| * base-value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49821"/>
              </p:ext>
            </p:extLst>
          </p:nvPr>
        </p:nvGraphicFramePr>
        <p:xfrm>
          <a:off x="6614478" y="1859149"/>
          <a:ext cx="177895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92">
                  <a:extLst>
                    <a:ext uri="{9D8B030D-6E8A-4147-A177-3AD203B41FA5}">
                      <a16:colId xmlns:a16="http://schemas.microsoft.com/office/drawing/2014/main" val="1613315864"/>
                    </a:ext>
                  </a:extLst>
                </a:gridCol>
                <a:gridCol w="1147961">
                  <a:extLst>
                    <a:ext uri="{9D8B030D-6E8A-4147-A177-3AD203B41FA5}">
                      <a16:colId xmlns:a16="http://schemas.microsoft.com/office/drawing/2014/main" val="1477952296"/>
                    </a:ext>
                  </a:extLst>
                </a:gridCol>
              </a:tblGrid>
              <a:tr h="1258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Hash Table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58237186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Agg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39028332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Agg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 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2170052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Agg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 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164136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Agg</a:t>
                      </a:r>
                      <a:r>
                        <a:rPr lang="en-US" baseline="0" dirty="0">
                          <a:latin typeface="Consolas" panose="020B0609020204030204" pitchFamily="49" charset="0"/>
                        </a:rPr>
                        <a:t> 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0428606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09233"/>
              </p:ext>
            </p:extLst>
          </p:nvPr>
        </p:nvGraphicFramePr>
        <p:xfrm>
          <a:off x="1055075" y="3000437"/>
          <a:ext cx="468253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5443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73554"/>
              </p:ext>
            </p:extLst>
          </p:nvPr>
        </p:nvGraphicFramePr>
        <p:xfrm>
          <a:off x="5663949" y="1374215"/>
          <a:ext cx="85201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07">
                  <a:extLst>
                    <a:ext uri="{9D8B030D-6E8A-4147-A177-3AD203B41FA5}">
                      <a16:colId xmlns:a16="http://schemas.microsoft.com/office/drawing/2014/main" val="1613315864"/>
                    </a:ext>
                  </a:extLst>
                </a:gridCol>
                <a:gridCol w="549804">
                  <a:extLst>
                    <a:ext uri="{9D8B030D-6E8A-4147-A177-3AD203B41FA5}">
                      <a16:colId xmlns:a16="http://schemas.microsoft.com/office/drawing/2014/main" val="1477952296"/>
                    </a:ext>
                  </a:extLst>
                </a:gridCol>
              </a:tblGrid>
              <a:tr h="1258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Dict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58237186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39028332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2170052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164136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04286066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6012927" y="300043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Compression Techniques</a:t>
            </a:r>
          </a:p>
          <a:p>
            <a:r>
              <a:rPr lang="en-US" dirty="0"/>
              <a:t>Compressed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Compressed Joins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Equi</a:t>
            </a:r>
            <a:r>
              <a:rPr lang="en-US" dirty="0"/>
              <a:t>-)Joins directly over compressed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binary operation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encodings need to match (</a:t>
            </a:r>
            <a:r>
              <a:rPr lang="en-US" b="1" dirty="0">
                <a:sym typeface="Wingdings" panose="05000000000000000000" pitchFamily="2" charset="2"/>
              </a:rPr>
              <a:t>global code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Recoding of one of the inputs if necessary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DB2 BLU recode inner)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Encoding-Specific Aggregation</a:t>
            </a:r>
          </a:p>
          <a:p>
            <a:pPr lvl="1"/>
            <a:r>
              <a:rPr lang="en-US" dirty="0"/>
              <a:t>One input RLE: decompress other </a:t>
            </a:r>
            <a:br>
              <a:rPr lang="en-US" dirty="0"/>
            </a:br>
            <a:r>
              <a:rPr lang="en-US" dirty="0"/>
              <a:t>and output RLE encoded data</a:t>
            </a:r>
          </a:p>
          <a:p>
            <a:pPr lvl="1"/>
            <a:r>
              <a:rPr lang="en-US" dirty="0"/>
              <a:t>One input </a:t>
            </a:r>
            <a:r>
              <a:rPr lang="en-US" dirty="0" err="1"/>
              <a:t>bitvector</a:t>
            </a:r>
            <a:r>
              <a:rPr lang="en-US" dirty="0"/>
              <a:t>: decompress other</a:t>
            </a:r>
            <a:br>
              <a:rPr lang="en-US" dirty="0"/>
            </a:br>
            <a:r>
              <a:rPr lang="en-US" dirty="0"/>
              <a:t>and output RLE encoded data (obtained from </a:t>
            </a:r>
            <a:r>
              <a:rPr lang="en-US" dirty="0" err="1"/>
              <a:t>bitvector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graphicFrame>
        <p:nvGraphicFramePr>
          <p:cNvPr id="5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24760"/>
              </p:ext>
            </p:extLst>
          </p:nvPr>
        </p:nvGraphicFramePr>
        <p:xfrm>
          <a:off x="5895578" y="1704092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57167"/>
              </p:ext>
            </p:extLst>
          </p:nvPr>
        </p:nvGraphicFramePr>
        <p:xfrm>
          <a:off x="7831823" y="1699011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8"/>
          <p:cNvSpPr txBox="1"/>
          <p:nvPr/>
        </p:nvSpPr>
        <p:spPr>
          <a:xfrm>
            <a:off x="6905975" y="1029012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8" name="Gerade Verbindung 9"/>
          <p:cNvCxnSpPr/>
          <p:nvPr/>
        </p:nvCxnSpPr>
        <p:spPr>
          <a:xfrm flipV="1">
            <a:off x="6478445" y="1526012"/>
            <a:ext cx="837147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1"/>
          <p:cNvCxnSpPr/>
          <p:nvPr/>
        </p:nvCxnSpPr>
        <p:spPr>
          <a:xfrm flipH="1" flipV="1">
            <a:off x="7315592" y="1526012"/>
            <a:ext cx="877239" cy="18150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3"/>
          <p:cNvCxnSpPr/>
          <p:nvPr/>
        </p:nvCxnSpPr>
        <p:spPr>
          <a:xfrm rot="5400000" flipH="1" flipV="1">
            <a:off x="7212417" y="1110950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027540" y="2258063"/>
            <a:ext cx="815993" cy="1478847"/>
            <a:chOff x="6424640" y="3564349"/>
            <a:chExt cx="1209815" cy="1478847"/>
          </a:xfrm>
        </p:grpSpPr>
        <p:grpSp>
          <p:nvGrpSpPr>
            <p:cNvPr id="11" name="Gruppieren 31"/>
            <p:cNvGrpSpPr/>
            <p:nvPr/>
          </p:nvGrpSpPr>
          <p:grpSpPr>
            <a:xfrm>
              <a:off x="6424640" y="3564349"/>
              <a:ext cx="1205697" cy="1478847"/>
              <a:chOff x="0" y="3269630"/>
              <a:chExt cx="1205697" cy="1478847"/>
            </a:xfrm>
          </p:grpSpPr>
          <p:cxnSp>
            <p:nvCxnSpPr>
              <p:cNvPr id="12" name="Gerade Verbindung 14"/>
              <p:cNvCxnSpPr/>
              <p:nvPr/>
            </p:nvCxnSpPr>
            <p:spPr>
              <a:xfrm>
                <a:off x="0" y="3277613"/>
                <a:ext cx="1205697" cy="1813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6"/>
              <p:cNvCxnSpPr/>
              <p:nvPr/>
            </p:nvCxnSpPr>
            <p:spPr>
              <a:xfrm>
                <a:off x="0" y="3275923"/>
                <a:ext cx="1190729" cy="36158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8"/>
              <p:cNvCxnSpPr/>
              <p:nvPr/>
            </p:nvCxnSpPr>
            <p:spPr>
              <a:xfrm>
                <a:off x="0" y="3269630"/>
                <a:ext cx="1200777" cy="72961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0"/>
              <p:cNvCxnSpPr/>
              <p:nvPr/>
            </p:nvCxnSpPr>
            <p:spPr>
              <a:xfrm>
                <a:off x="0" y="3271695"/>
                <a:ext cx="1185705" cy="109431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2"/>
              <p:cNvCxnSpPr/>
              <p:nvPr/>
            </p:nvCxnSpPr>
            <p:spPr>
              <a:xfrm>
                <a:off x="9525" y="3289040"/>
                <a:ext cx="1190729" cy="1459437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50"/>
            <p:cNvGrpSpPr/>
            <p:nvPr/>
          </p:nvGrpSpPr>
          <p:grpSpPr>
            <a:xfrm>
              <a:off x="6428758" y="3572858"/>
              <a:ext cx="1205697" cy="1450335"/>
              <a:chOff x="0" y="2915674"/>
              <a:chExt cx="1205697" cy="1450335"/>
            </a:xfrm>
          </p:grpSpPr>
          <p:cxnSp>
            <p:nvCxnSpPr>
              <p:cNvPr id="18" name="Gerade Verbindung 51"/>
              <p:cNvCxnSpPr/>
              <p:nvPr/>
            </p:nvCxnSpPr>
            <p:spPr>
              <a:xfrm>
                <a:off x="0" y="3277613"/>
                <a:ext cx="1205697" cy="1813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52"/>
              <p:cNvCxnSpPr/>
              <p:nvPr/>
            </p:nvCxnSpPr>
            <p:spPr>
              <a:xfrm>
                <a:off x="0" y="3275923"/>
                <a:ext cx="1190729" cy="3615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53"/>
              <p:cNvCxnSpPr/>
              <p:nvPr/>
            </p:nvCxnSpPr>
            <p:spPr>
              <a:xfrm>
                <a:off x="0" y="3269630"/>
                <a:ext cx="1200777" cy="72961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54"/>
              <p:cNvCxnSpPr/>
              <p:nvPr/>
            </p:nvCxnSpPr>
            <p:spPr>
              <a:xfrm>
                <a:off x="0" y="3271695"/>
                <a:ext cx="1185705" cy="109431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55"/>
              <p:cNvCxnSpPr/>
              <p:nvPr/>
            </p:nvCxnSpPr>
            <p:spPr>
              <a:xfrm flipV="1">
                <a:off x="9525" y="2915674"/>
                <a:ext cx="1181499" cy="373366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56"/>
            <p:cNvGrpSpPr/>
            <p:nvPr/>
          </p:nvGrpSpPr>
          <p:grpSpPr>
            <a:xfrm>
              <a:off x="6426698" y="3579036"/>
              <a:ext cx="1205697" cy="1452213"/>
              <a:chOff x="0" y="2547031"/>
              <a:chExt cx="1205697" cy="1452213"/>
            </a:xfrm>
          </p:grpSpPr>
          <p:cxnSp>
            <p:nvCxnSpPr>
              <p:cNvPr id="24" name="Gerade Verbindung 57"/>
              <p:cNvCxnSpPr/>
              <p:nvPr/>
            </p:nvCxnSpPr>
            <p:spPr>
              <a:xfrm>
                <a:off x="0" y="3277613"/>
                <a:ext cx="1205697" cy="1813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58"/>
              <p:cNvCxnSpPr/>
              <p:nvPr/>
            </p:nvCxnSpPr>
            <p:spPr>
              <a:xfrm>
                <a:off x="0" y="3275923"/>
                <a:ext cx="1190729" cy="36158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59"/>
              <p:cNvCxnSpPr/>
              <p:nvPr/>
            </p:nvCxnSpPr>
            <p:spPr>
              <a:xfrm>
                <a:off x="0" y="3269630"/>
                <a:ext cx="1200777" cy="72961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60"/>
              <p:cNvCxnSpPr/>
              <p:nvPr/>
            </p:nvCxnSpPr>
            <p:spPr>
              <a:xfrm flipV="1">
                <a:off x="0" y="2923911"/>
                <a:ext cx="1193084" cy="34778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61"/>
              <p:cNvCxnSpPr/>
              <p:nvPr/>
            </p:nvCxnSpPr>
            <p:spPr>
              <a:xfrm flipV="1">
                <a:off x="9525" y="2547031"/>
                <a:ext cx="1189738" cy="7420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/>
          <p:cNvSpPr txBox="1"/>
          <p:nvPr/>
        </p:nvSpPr>
        <p:spPr>
          <a:xfrm>
            <a:off x="7928149" y="3888713"/>
            <a:ext cx="9898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70393" y="3166908"/>
            <a:ext cx="9898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inner</a:t>
            </a:r>
          </a:p>
        </p:txBody>
      </p:sp>
      <p:cxnSp>
        <p:nvCxnSpPr>
          <p:cNvPr id="36" name="Straight Arrow Connector 35"/>
          <p:cNvCxnSpPr>
            <a:stCxn id="34" idx="1"/>
            <a:endCxn id="35" idx="2"/>
          </p:cNvCxnSpPr>
          <p:nvPr/>
        </p:nvCxnSpPr>
        <p:spPr>
          <a:xfrm flipH="1" flipV="1">
            <a:off x="6465296" y="3536240"/>
            <a:ext cx="1462853" cy="53713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54335" y="3707243"/>
            <a:ext cx="118570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recode inner  (smaller)</a:t>
            </a:r>
          </a:p>
        </p:txBody>
      </p:sp>
    </p:spTree>
    <p:extLst>
      <p:ext uri="{BB962C8B-B14F-4D97-AF65-F5344CB8AC3E}">
        <p14:creationId xmlns:p14="http://schemas.microsoft.com/office/powerpoint/2010/main" val="41233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Abstractions for Simpler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Code complexity </a:t>
            </a:r>
            <a:r>
              <a:rPr lang="en-US" dirty="0"/>
              <a:t>for combinations of encoding schemes</a:t>
            </a:r>
          </a:p>
          <a:p>
            <a:pPr lvl="1"/>
            <a:r>
              <a:rPr lang="en-US" dirty="0"/>
              <a:t>Affects all operators </a:t>
            </a:r>
            <a:r>
              <a:rPr lang="en-US" dirty="0">
                <a:sym typeface="Wingdings" panose="05000000000000000000" pitchFamily="2" charset="2"/>
              </a:rPr>
              <a:t> maintenance operators/compression schemes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Compressed Block Properties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sym typeface="Wingdings" panose="05000000000000000000" pitchFamily="2" charset="2"/>
              </a:rPr>
              <a:t>isOneValue</a:t>
            </a:r>
            <a:r>
              <a:rPr lang="en-US" sz="170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>
                <a:sym typeface="Wingdings" panose="05000000000000000000" pitchFamily="2" charset="2"/>
              </a:rPr>
              <a:t>: block contains just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one value and many positions for that value 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sym typeface="Wingdings" panose="05000000000000000000" pitchFamily="2" charset="2"/>
              </a:rPr>
              <a:t>isValueSorted</a:t>
            </a:r>
            <a:r>
              <a:rPr lang="en-US" sz="170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>
                <a:sym typeface="Wingdings" panose="05000000000000000000" pitchFamily="2" charset="2"/>
              </a:rPr>
              <a:t>: all values of the block are sorted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sym typeface="Wingdings" panose="05000000000000000000" pitchFamily="2" charset="2"/>
              </a:rPr>
              <a:t>isPosContig</a:t>
            </a:r>
            <a:r>
              <a:rPr lang="en-US" sz="170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>
                <a:sym typeface="Wingdings" panose="05000000000000000000" pitchFamily="2" charset="2"/>
              </a:rPr>
              <a:t>: block contains consecutive subset of column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Iterator Access: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sz="1700" b="0" dirty="0" err="1">
                <a:latin typeface="Consolas" panose="020B0609020204030204" pitchFamily="49" charset="0"/>
                <a:sym typeface="Wingdings" panose="05000000000000000000" pitchFamily="2" charset="2"/>
              </a:rPr>
              <a:t>getNext</a:t>
            </a:r>
            <a:r>
              <a:rPr lang="en-US" sz="1700" b="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sz="1700" b="0" dirty="0">
                <a:sym typeface="Wingdings" panose="05000000000000000000" pitchFamily="2" charset="2"/>
              </a:rPr>
              <a:t>, </a:t>
            </a:r>
            <a:r>
              <a:rPr lang="en-US" sz="1700" b="0" dirty="0" err="1">
                <a:latin typeface="Consolas" panose="020B0609020204030204" pitchFamily="49" charset="0"/>
                <a:sym typeface="Wingdings" panose="05000000000000000000" pitchFamily="2" charset="2"/>
              </a:rPr>
              <a:t>asArray</a:t>
            </a:r>
            <a:r>
              <a:rPr lang="en-US" sz="1700" b="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endParaRPr lang="en-US" sz="1700" dirty="0"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r>
              <a:rPr lang="en-US" dirty="0"/>
              <a:t>Block Information: </a:t>
            </a:r>
            <a:br>
              <a:rPr lang="en-US" dirty="0"/>
            </a:br>
            <a:r>
              <a:rPr lang="en-US" sz="1700" b="0" dirty="0" err="1">
                <a:latin typeface="Consolas" panose="020B0609020204030204" pitchFamily="49" charset="0"/>
              </a:rPr>
              <a:t>getSize</a:t>
            </a:r>
            <a:r>
              <a:rPr lang="en-US" sz="1700" b="0" dirty="0">
                <a:latin typeface="Consolas" panose="020B0609020204030204" pitchFamily="49" charset="0"/>
              </a:rPr>
              <a:t>()</a:t>
            </a:r>
            <a:r>
              <a:rPr lang="en-US" sz="1700" b="0" dirty="0"/>
              <a:t>, </a:t>
            </a:r>
            <a:r>
              <a:rPr lang="en-US" sz="1700" b="0" dirty="0" err="1">
                <a:latin typeface="Consolas" panose="020B0609020204030204" pitchFamily="49" charset="0"/>
              </a:rPr>
              <a:t>getStartValue</a:t>
            </a:r>
            <a:r>
              <a:rPr lang="en-US" sz="1700" b="0" dirty="0">
                <a:latin typeface="Consolas" panose="020B0609020204030204" pitchFamily="49" charset="0"/>
              </a:rPr>
              <a:t>(), </a:t>
            </a:r>
            <a:br>
              <a:rPr lang="en-US" sz="1700" b="0" dirty="0">
                <a:latin typeface="Consolas" panose="020B0609020204030204" pitchFamily="49" charset="0"/>
              </a:rPr>
            </a:br>
            <a:r>
              <a:rPr lang="en-US" sz="1700" b="0" dirty="0" err="1">
                <a:latin typeface="Consolas" panose="020B0609020204030204" pitchFamily="49" charset="0"/>
              </a:rPr>
              <a:t>getEndPosition</a:t>
            </a:r>
            <a:r>
              <a:rPr lang="en-US" sz="1700" b="0" dirty="0">
                <a:latin typeface="Consolas" panose="020B0609020204030204" pitchFamily="49" charset="0"/>
              </a:rPr>
              <a:t>()</a:t>
            </a:r>
            <a:r>
              <a:rPr lang="en-US" sz="17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273" y="254797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69983" y="2505440"/>
            <a:ext cx="39765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Miguel Ferreira: Integrating compression and execution in column-oriented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83" y="4502937"/>
            <a:ext cx="4580341" cy="15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Abstractions for Simpler Code,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Improve query performance by </a:t>
            </a:r>
            <a:br>
              <a:rPr lang="en-US" dirty="0"/>
            </a:br>
            <a:r>
              <a:rPr lang="en-US" dirty="0"/>
              <a:t>(re)compressing intermediates</a:t>
            </a:r>
          </a:p>
          <a:p>
            <a:pPr lvl="1"/>
            <a:r>
              <a:rPr lang="en-US" dirty="0"/>
              <a:t>Change from one compressed format to another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224" y="140971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62436" y="1178608"/>
            <a:ext cx="365759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Annett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Ungethüm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Johannes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Pietrzyk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Krause,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MorphStore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Analytical Query Engine with a Holistic Compression-Enabled Processing Model.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13(11)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45" y="2995235"/>
            <a:ext cx="8688391" cy="2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Layout – Compression Granularity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Column Coding</a:t>
            </a:r>
          </a:p>
          <a:p>
            <a:pPr lvl="1"/>
            <a:r>
              <a:rPr lang="en-US" dirty="0"/>
              <a:t>Select encoding for individual attributes (column values) – tradeoffs </a:t>
            </a:r>
          </a:p>
          <a:p>
            <a:r>
              <a:rPr lang="en-US" dirty="0"/>
              <a:t>Tuple Coding</a:t>
            </a:r>
          </a:p>
          <a:p>
            <a:pPr lvl="1"/>
            <a:r>
              <a:rPr lang="en-US" dirty="0"/>
              <a:t>Combine column codes into tuple codes  (fixed, variable)</a:t>
            </a:r>
          </a:p>
          <a:p>
            <a:r>
              <a:rPr lang="en-US" dirty="0"/>
              <a:t>Block Coding</a:t>
            </a:r>
          </a:p>
          <a:p>
            <a:pPr lvl="1"/>
            <a:r>
              <a:rPr lang="en-US" dirty="0"/>
              <a:t>Compress a sequence of tuples into a compressed block (</a:t>
            </a:r>
            <a:r>
              <a:rPr lang="en-US" dirty="0" err="1"/>
              <a:t>concat</a:t>
            </a:r>
            <a:r>
              <a:rPr lang="en-US" dirty="0"/>
              <a:t>, diff)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" y="1440343"/>
            <a:ext cx="4741910" cy="2405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6" y="154946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96448" y="1427377"/>
            <a:ext cx="2848753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[Allison L. Holloway,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Garret Swart, David J. DeWitt: How to barter bits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chronons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compression and bandwidth trade offs for database scans.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9406" y="4884750"/>
            <a:ext cx="2139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Buffer Pool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6448" y="2617024"/>
            <a:ext cx="3647552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“All the results have shown that the Huffman coded and delta coded formats compress better but normally take more CPU time. […] When I/O and memory subsystem times are also included in the decision, the format to choose becomes less clear-cut. If a </a:t>
            </a:r>
            <a:r>
              <a:rPr lang="en-US" sz="1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format optimizer or system administrator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had this information and a fast scan generator, they could make a more informed choice as to the best way to store the data.”</a:t>
            </a:r>
          </a:p>
        </p:txBody>
      </p:sp>
    </p:spTree>
    <p:extLst>
      <p:ext uri="{BB962C8B-B14F-4D97-AF65-F5344CB8AC3E}">
        <p14:creationId xmlns:p14="http://schemas.microsoft.com/office/powerpoint/2010/main" val="13111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Layout – Example Block Layouts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DB2 BLU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Data Blocks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738" y="4544915"/>
            <a:ext cx="2621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Buffer Pool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Structures and Partitioning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 Compilation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Parallelization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75" y="1326591"/>
            <a:ext cx="3599823" cy="2481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0812" y="1325554"/>
            <a:ext cx="2139031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 et al: DB2 with BLU Acceleration: So Much More than Just a Column Store.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6(11)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5" y="144220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501" y="3904689"/>
            <a:ext cx="2651284" cy="237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5" y="397111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27560" y="3844399"/>
            <a:ext cx="25422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Lang: Data Blocks: Hybrid OLTP and OLAP on Compressed Storage using both Vectorization and Compilation.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717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9FFE215-A798-4736-82C5-5D0D5B3E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DB-Compression Beyond Relational Databases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BFCEF0-C1BD-47A7-99DA-0E9CA6C7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3725109"/>
          </a:xfrm>
        </p:spPr>
        <p:txBody>
          <a:bodyPr/>
          <a:lstStyle/>
          <a:p>
            <a:r>
              <a:rPr lang="en-US" dirty="0"/>
              <a:t>Information Retrieval</a:t>
            </a:r>
          </a:p>
          <a:p>
            <a:pPr lvl="1"/>
            <a:r>
              <a:rPr lang="en-US" dirty="0"/>
              <a:t>(web) search engines</a:t>
            </a:r>
          </a:p>
          <a:p>
            <a:pPr lvl="1"/>
            <a:r>
              <a:rPr lang="en-US" dirty="0"/>
              <a:t>Inverted index, postings lists (sorted lists of document ids)</a:t>
            </a:r>
          </a:p>
          <a:p>
            <a:r>
              <a:rPr lang="en-US" dirty="0"/>
              <a:t>Time Series</a:t>
            </a:r>
          </a:p>
          <a:p>
            <a:pPr lvl="1"/>
            <a:r>
              <a:rPr lang="en-US" dirty="0"/>
              <a:t>Internet of Things, sensor networks, server/application metrics, etc.</a:t>
            </a:r>
          </a:p>
          <a:p>
            <a:pPr lvl="1"/>
            <a:r>
              <a:rPr lang="en-US" dirty="0"/>
              <a:t>Sequences of data points (measurement + time)</a:t>
            </a:r>
          </a:p>
          <a:p>
            <a:r>
              <a:rPr lang="en-US" dirty="0"/>
              <a:t>Machine Learning</a:t>
            </a:r>
          </a:p>
          <a:p>
            <a:pPr lvl="1"/>
            <a:r>
              <a:rPr lang="en-US" dirty="0"/>
              <a:t>Various application fields</a:t>
            </a:r>
          </a:p>
          <a:p>
            <a:pPr lvl="1"/>
            <a:r>
              <a:rPr lang="en-US" dirty="0"/>
              <a:t>Matrices/tensors of various characteristics</a:t>
            </a:r>
          </a:p>
          <a:p>
            <a:r>
              <a:rPr lang="en-US" dirty="0"/>
              <a:t>Graph Databases</a:t>
            </a:r>
          </a:p>
          <a:p>
            <a:pPr lvl="1"/>
            <a:r>
              <a:rPr lang="en-US" dirty="0"/>
              <a:t>Social networks, road networks, proteins, etc.</a:t>
            </a:r>
          </a:p>
          <a:p>
            <a:pPr lvl="1"/>
            <a:r>
              <a:rPr lang="en-US" dirty="0"/>
              <a:t>Graphs represented as adjacency lists, matrices</a:t>
            </a:r>
          </a:p>
          <a:p>
            <a:pPr lvl="1"/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6E6A7E-93CA-4286-BAD4-E3DF883E9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  <a:p>
            <a:endParaRPr lang="en-US" dirty="0"/>
          </a:p>
        </p:txBody>
      </p:sp>
      <p:sp>
        <p:nvSpPr>
          <p:cNvPr id="34" name="Inhaltsplatzhalter 5">
            <a:extLst>
              <a:ext uri="{FF2B5EF4-FFF2-40B4-BE49-F238E27FC236}">
                <a16:creationId xmlns:a16="http://schemas.microsoft.com/office/drawing/2014/main" id="{668754B7-0234-410E-852D-8FF2227B1B4D}"/>
              </a:ext>
            </a:extLst>
          </p:cNvPr>
          <p:cNvSpPr txBox="1">
            <a:spLocks/>
          </p:cNvSpPr>
          <p:nvPr/>
        </p:nvSpPr>
        <p:spPr>
          <a:xfrm>
            <a:off x="535880" y="3118945"/>
            <a:ext cx="2711663" cy="7614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6" name="Inhaltsplatzhalter 5">
            <a:extLst>
              <a:ext uri="{FF2B5EF4-FFF2-40B4-BE49-F238E27FC236}">
                <a16:creationId xmlns:a16="http://schemas.microsoft.com/office/drawing/2014/main" id="{719315B9-9A89-481A-83F0-031FF589B8D9}"/>
              </a:ext>
            </a:extLst>
          </p:cNvPr>
          <p:cNvSpPr txBox="1">
            <a:spLocks/>
          </p:cNvSpPr>
          <p:nvPr/>
        </p:nvSpPr>
        <p:spPr>
          <a:xfrm>
            <a:off x="5382029" y="5036365"/>
            <a:ext cx="2711663" cy="7614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37376" y="3499680"/>
            <a:ext cx="24140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benefit from the compression techniques discussed today</a:t>
            </a:r>
          </a:p>
        </p:txBody>
      </p:sp>
    </p:spTree>
    <p:extLst>
      <p:ext uri="{BB962C8B-B14F-4D97-AF65-F5344CB8AC3E}">
        <p14:creationId xmlns:p14="http://schemas.microsoft.com/office/powerpoint/2010/main" val="2515685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Compression Techniques</a:t>
            </a:r>
          </a:p>
          <a:p>
            <a:r>
              <a:rPr lang="en-US" dirty="0"/>
              <a:t>Compressed Query Processing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</a:p>
          <a:p>
            <a:pPr lvl="1"/>
            <a:r>
              <a:rPr lang="en-US" b="1" dirty="0"/>
              <a:t>06 </a:t>
            </a:r>
            <a:r>
              <a:rPr lang="en-US" b="1" dirty="0">
                <a:solidFill>
                  <a:srgbClr val="7889FB"/>
                </a:solidFill>
              </a:rPr>
              <a:t>Query Processing</a:t>
            </a:r>
            <a:r>
              <a:rPr lang="en-US" dirty="0"/>
              <a:t> (operators, execution models)</a:t>
            </a:r>
            <a:endParaRPr lang="en-US" sz="1600" dirty="0"/>
          </a:p>
          <a:p>
            <a:pPr lvl="1"/>
            <a:r>
              <a:rPr lang="en-US" b="1" dirty="0"/>
              <a:t>07 </a:t>
            </a:r>
            <a:r>
              <a:rPr lang="en-US" b="1" dirty="0">
                <a:solidFill>
                  <a:srgbClr val="7889FB"/>
                </a:solidFill>
              </a:rPr>
              <a:t>Query Compilation and Parallelization</a:t>
            </a:r>
            <a:endParaRPr lang="en-US" sz="1600" dirty="0"/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Query Optimization </a:t>
            </a:r>
            <a:r>
              <a:rPr lang="en-US" dirty="0"/>
              <a:t>(rewrites, costs, join ordering)</a:t>
            </a:r>
            <a:endParaRPr lang="en-US" sz="1600" dirty="0"/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endParaRPr lang="en-US" sz="1600" dirty="0"/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Access Methods and Physical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Performance Tuning </a:t>
            </a:r>
            <a:r>
              <a:rPr lang="en-US" dirty="0"/>
              <a:t>via Physical Design</a:t>
            </a:r>
          </a:p>
          <a:p>
            <a:pPr lvl="1"/>
            <a:r>
              <a:rPr lang="en-US" dirty="0"/>
              <a:t>Select physical data structures for relational schema and query workload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User-level, </a:t>
            </a:r>
            <a:r>
              <a:rPr lang="en-US" b="1" dirty="0">
                <a:solidFill>
                  <a:srgbClr val="7889FB"/>
                </a:solidFill>
              </a:rPr>
              <a:t>manual physical design</a:t>
            </a:r>
            <a:r>
              <a:rPr lang="en-US" dirty="0"/>
              <a:t> by DBA (database administrator)</a:t>
            </a:r>
          </a:p>
          <a:p>
            <a:pPr lvl="1"/>
            <a:r>
              <a:rPr lang="en-US" b="1" dirty="0"/>
              <a:t>#2:</a:t>
            </a:r>
            <a:r>
              <a:rPr lang="en-US" dirty="0"/>
              <a:t> User/system-level </a:t>
            </a:r>
            <a:r>
              <a:rPr lang="en-US" b="1" dirty="0">
                <a:solidFill>
                  <a:srgbClr val="7889FB"/>
                </a:solidFill>
              </a:rPr>
              <a:t>automatic physical design</a:t>
            </a:r>
            <a:r>
              <a:rPr lang="en-US" dirty="0"/>
              <a:t> via advisor tools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Rechteck 6"/>
          <p:cNvSpPr/>
          <p:nvPr/>
        </p:nvSpPr>
        <p:spPr>
          <a:xfrm>
            <a:off x="5051528" y="3108648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</a:p>
        </p:txBody>
      </p:sp>
      <p:sp>
        <p:nvSpPr>
          <p:cNvPr id="15" name="Rechteck 20"/>
          <p:cNvSpPr/>
          <p:nvPr/>
        </p:nvSpPr>
        <p:spPr>
          <a:xfrm>
            <a:off x="6387780" y="3249324"/>
            <a:ext cx="847033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6" name="Rechteck 21"/>
          <p:cNvSpPr/>
          <p:nvPr/>
        </p:nvSpPr>
        <p:spPr>
          <a:xfrm>
            <a:off x="7386300" y="3249324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0626" y="3356328"/>
            <a:ext cx="387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S, T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de-DE" sz="1600" dirty="0">
                <a:latin typeface="Consolas" panose="020B0609020204030204" pitchFamily="49" charset="0"/>
              </a:rPr>
              <a:t>S.e = T.f </a:t>
            </a:r>
          </a:p>
          <a:p>
            <a:r>
              <a:rPr lang="de-DE" sz="1600" b="1" dirty="0">
                <a:latin typeface="Consolas" panose="020B0609020204030204" pitchFamily="49" charset="0"/>
              </a:rPr>
              <a:t>    AND </a:t>
            </a:r>
            <a:r>
              <a:rPr lang="de-DE" sz="1600" dirty="0">
                <a:latin typeface="Consolas" panose="020B0609020204030204" pitchFamily="49" charset="0"/>
              </a:rPr>
              <a:t>R.b </a:t>
            </a:r>
            <a:r>
              <a:rPr lang="de-DE" sz="1600" b="1" dirty="0">
                <a:latin typeface="Consolas" panose="020B0609020204030204" pitchFamily="49" charset="0"/>
              </a:rPr>
              <a:t>BETWEEN</a:t>
            </a:r>
            <a:r>
              <a:rPr lang="de-DE" sz="1600" dirty="0">
                <a:latin typeface="Consolas" panose="020B0609020204030204" pitchFamily="49" charset="0"/>
              </a:rPr>
              <a:t> 12 </a:t>
            </a:r>
            <a:r>
              <a:rPr lang="de-DE" sz="1600" b="1" dirty="0">
                <a:latin typeface="Consolas" panose="020B0609020204030204" pitchFamily="49" charset="0"/>
              </a:rPr>
              <a:t>AND</a:t>
            </a:r>
            <a:r>
              <a:rPr lang="de-DE" sz="1600" dirty="0">
                <a:latin typeface="Consolas" panose="020B0609020204030204" pitchFamily="49" charset="0"/>
              </a:rPr>
              <a:t> 73</a:t>
            </a:r>
          </a:p>
        </p:txBody>
      </p:sp>
      <p:sp>
        <p:nvSpPr>
          <p:cNvPr id="51" name="Textfeld 10"/>
          <p:cNvSpPr txBox="1"/>
          <p:nvPr/>
        </p:nvSpPr>
        <p:spPr>
          <a:xfrm>
            <a:off x="844659" y="59395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1000000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23311" y="4336004"/>
            <a:ext cx="2927493" cy="2347009"/>
            <a:chOff x="1723311" y="4336004"/>
            <a:chExt cx="2927493" cy="2347009"/>
          </a:xfrm>
        </p:grpSpPr>
        <p:sp>
          <p:nvSpPr>
            <p:cNvPr id="49" name="Textfeld 3"/>
            <p:cNvSpPr txBox="1"/>
            <p:nvPr/>
          </p:nvSpPr>
          <p:spPr>
            <a:xfrm>
              <a:off x="1736945" y="5676191"/>
              <a:ext cx="1679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12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/>
                  <a:cs typeface="Sun-ExtA"/>
                </a:rPr>
                <a:t>≤R.b≤73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4"/>
            <p:cNvCxnSpPr/>
            <p:nvPr/>
          </p:nvCxnSpPr>
          <p:spPr>
            <a:xfrm rot="5400000" flipH="1" flipV="1">
              <a:off x="2067240" y="6182765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2"/>
            <p:cNvSpPr txBox="1"/>
            <p:nvPr/>
          </p:nvSpPr>
          <p:spPr>
            <a:xfrm>
              <a:off x="2281729" y="4999437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c=d</a:t>
              </a:r>
            </a:p>
          </p:txBody>
        </p:sp>
        <p:cxnSp>
          <p:nvCxnSpPr>
            <p:cNvPr id="53" name="Gerade Verbindung 13"/>
            <p:cNvCxnSpPr/>
            <p:nvPr/>
          </p:nvCxnSpPr>
          <p:spPr>
            <a:xfrm flipV="1">
              <a:off x="2201799" y="5507020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4"/>
            <p:cNvCxnSpPr/>
            <p:nvPr/>
          </p:nvCxnSpPr>
          <p:spPr>
            <a:xfrm rot="5400000" flipH="1" flipV="1">
              <a:off x="3261629" y="443647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15"/>
            <p:cNvSpPr txBox="1"/>
            <p:nvPr/>
          </p:nvSpPr>
          <p:spPr>
            <a:xfrm>
              <a:off x="1723311" y="6282903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cxnSp>
          <p:nvCxnSpPr>
            <p:cNvPr id="56" name="Gerade Verbindung 16"/>
            <p:cNvCxnSpPr/>
            <p:nvPr/>
          </p:nvCxnSpPr>
          <p:spPr>
            <a:xfrm flipH="1" flipV="1">
              <a:off x="3177451" y="5529690"/>
              <a:ext cx="326969" cy="1828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7"/>
            <p:cNvSpPr txBox="1"/>
            <p:nvPr/>
          </p:nvSpPr>
          <p:spPr>
            <a:xfrm>
              <a:off x="3146207" y="5705264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  <p:sp>
          <p:nvSpPr>
            <p:cNvPr id="58" name="Textfeld 18"/>
            <p:cNvSpPr txBox="1"/>
            <p:nvPr/>
          </p:nvSpPr>
          <p:spPr>
            <a:xfrm>
              <a:off x="2867254" y="4410712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e=f</a:t>
              </a:r>
            </a:p>
          </p:txBody>
        </p:sp>
        <p:cxnSp>
          <p:nvCxnSpPr>
            <p:cNvPr id="59" name="Gerade Verbindung 19"/>
            <p:cNvCxnSpPr/>
            <p:nvPr/>
          </p:nvCxnSpPr>
          <p:spPr>
            <a:xfrm flipV="1">
              <a:off x="2787324" y="4918295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0"/>
            <p:cNvCxnSpPr/>
            <p:nvPr/>
          </p:nvCxnSpPr>
          <p:spPr>
            <a:xfrm flipH="1" flipV="1">
              <a:off x="3797362" y="4935946"/>
              <a:ext cx="318249" cy="16427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21"/>
            <p:cNvSpPr txBox="1"/>
            <p:nvPr/>
          </p:nvSpPr>
          <p:spPr>
            <a:xfrm>
              <a:off x="3750982" y="5105455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</a:p>
          </p:txBody>
        </p:sp>
      </p:grpSp>
      <p:sp>
        <p:nvSpPr>
          <p:cNvPr id="63" name="Textfeld 32"/>
          <p:cNvSpPr txBox="1"/>
          <p:nvPr/>
        </p:nvSpPr>
        <p:spPr>
          <a:xfrm>
            <a:off x="852684" y="55529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64" name="Rechteck 33"/>
          <p:cNvSpPr/>
          <p:nvPr/>
        </p:nvSpPr>
        <p:spPr>
          <a:xfrm>
            <a:off x="1046825" y="5611933"/>
            <a:ext cx="2145762" cy="10010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Rechteck 34"/>
          <p:cNvSpPr/>
          <p:nvPr/>
        </p:nvSpPr>
        <p:spPr>
          <a:xfrm>
            <a:off x="2508262" y="4967042"/>
            <a:ext cx="819768" cy="6047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2" name="Rechteck 6"/>
          <p:cNvSpPr/>
          <p:nvPr/>
        </p:nvSpPr>
        <p:spPr>
          <a:xfrm>
            <a:off x="5053204" y="4004626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</a:p>
        </p:txBody>
      </p:sp>
      <p:sp>
        <p:nvSpPr>
          <p:cNvPr id="73" name="Rechteck 6"/>
          <p:cNvSpPr/>
          <p:nvPr/>
        </p:nvSpPr>
        <p:spPr>
          <a:xfrm>
            <a:off x="5054880" y="490060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Parti-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tioning</a:t>
            </a:r>
          </a:p>
        </p:txBody>
      </p:sp>
      <p:sp>
        <p:nvSpPr>
          <p:cNvPr id="74" name="Rechteck 6"/>
          <p:cNvSpPr/>
          <p:nvPr/>
        </p:nvSpPr>
        <p:spPr>
          <a:xfrm>
            <a:off x="5053379" y="580952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Paths</a:t>
            </a:r>
          </a:p>
        </p:txBody>
      </p:sp>
      <p:sp>
        <p:nvSpPr>
          <p:cNvPr id="75" name="Rechteck 21"/>
          <p:cNvSpPr/>
          <p:nvPr/>
        </p:nvSpPr>
        <p:spPr>
          <a:xfrm>
            <a:off x="8170004" y="3245337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21"/>
          <p:cNvSpPr/>
          <p:nvPr/>
        </p:nvSpPr>
        <p:spPr>
          <a:xfrm>
            <a:off x="8170004" y="4207833"/>
            <a:ext cx="631304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hteck 20"/>
          <p:cNvSpPr/>
          <p:nvPr/>
        </p:nvSpPr>
        <p:spPr>
          <a:xfrm>
            <a:off x="6881174" y="4264606"/>
            <a:ext cx="847033" cy="354540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feld 72"/>
          <p:cNvSpPr txBox="1"/>
          <p:nvPr/>
        </p:nvSpPr>
        <p:spPr>
          <a:xfrm>
            <a:off x="6268681" y="5889157"/>
            <a:ext cx="95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</a:t>
            </a:r>
            <a:r>
              <a:rPr lang="de-DE" sz="1600" b="0" baseline="30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+</a:t>
            </a:r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-</a:t>
            </a:r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Tree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1" name="Textfeld 74"/>
          <p:cNvSpPr txBox="1"/>
          <p:nvPr/>
        </p:nvSpPr>
        <p:spPr>
          <a:xfrm>
            <a:off x="7190191" y="5891464"/>
            <a:ext cx="101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BitMap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2" name="Textfeld 76"/>
          <p:cNvSpPr txBox="1"/>
          <p:nvPr/>
        </p:nvSpPr>
        <p:spPr>
          <a:xfrm>
            <a:off x="6658042" y="620505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Compression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3" name="Textfeld 74"/>
          <p:cNvSpPr txBox="1"/>
          <p:nvPr/>
        </p:nvSpPr>
        <p:spPr>
          <a:xfrm>
            <a:off x="8154167" y="5889333"/>
            <a:ext cx="75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Hash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4" name="Rechteck 53"/>
          <p:cNvSpPr/>
          <p:nvPr/>
        </p:nvSpPr>
        <p:spPr>
          <a:xfrm>
            <a:off x="4975085" y="3953092"/>
            <a:ext cx="4022800" cy="27299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5" name="Textfeld 58"/>
          <p:cNvSpPr txBox="1"/>
          <p:nvPr/>
        </p:nvSpPr>
        <p:spPr>
          <a:xfrm>
            <a:off x="7009543" y="3892111"/>
            <a:ext cx="5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endParaRPr lang="de-DE" sz="2400" b="1" baseline="-25000" dirty="0">
              <a:latin typeface="+mj-lt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86" name="Straight Arrow Connector 85"/>
          <p:cNvCxnSpPr>
            <a:stCxn id="15" idx="2"/>
          </p:cNvCxnSpPr>
          <p:nvPr/>
        </p:nvCxnSpPr>
        <p:spPr>
          <a:xfrm>
            <a:off x="6811297" y="3753380"/>
            <a:ext cx="383421" cy="37953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6" idx="2"/>
          </p:cNvCxnSpPr>
          <p:nvPr/>
        </p:nvCxnSpPr>
        <p:spPr>
          <a:xfrm flipH="1">
            <a:off x="7430575" y="3753380"/>
            <a:ext cx="271377" cy="3836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5" idx="2"/>
            <a:endCxn id="77" idx="0"/>
          </p:cNvCxnSpPr>
          <p:nvPr/>
        </p:nvCxnSpPr>
        <p:spPr>
          <a:xfrm>
            <a:off x="8485656" y="3749393"/>
            <a:ext cx="0" cy="4584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20"/>
          <p:cNvSpPr/>
          <p:nvPr/>
        </p:nvSpPr>
        <p:spPr>
          <a:xfrm>
            <a:off x="6394706" y="5001923"/>
            <a:ext cx="847033" cy="174671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hteck 20"/>
          <p:cNvSpPr/>
          <p:nvPr/>
        </p:nvSpPr>
        <p:spPr>
          <a:xfrm>
            <a:off x="6394706" y="5206727"/>
            <a:ext cx="847033" cy="234382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hteck 20"/>
          <p:cNvSpPr/>
          <p:nvPr/>
        </p:nvSpPr>
        <p:spPr>
          <a:xfrm>
            <a:off x="6393793" y="5473764"/>
            <a:ext cx="847033" cy="157554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hteck 21"/>
          <p:cNvSpPr/>
          <p:nvPr/>
        </p:nvSpPr>
        <p:spPr>
          <a:xfrm>
            <a:off x="7386300" y="5054031"/>
            <a:ext cx="631304" cy="504056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hteck 21"/>
          <p:cNvSpPr/>
          <p:nvPr/>
        </p:nvSpPr>
        <p:spPr>
          <a:xfrm>
            <a:off x="8184734" y="5044864"/>
            <a:ext cx="279226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hteck 21"/>
          <p:cNvSpPr/>
          <p:nvPr/>
        </p:nvSpPr>
        <p:spPr>
          <a:xfrm>
            <a:off x="8511217" y="5051746"/>
            <a:ext cx="265277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Straight Arrow Connector 103"/>
          <p:cNvCxnSpPr>
            <a:stCxn id="77" idx="2"/>
          </p:cNvCxnSpPr>
          <p:nvPr/>
        </p:nvCxnSpPr>
        <p:spPr>
          <a:xfrm>
            <a:off x="8485656" y="4624408"/>
            <a:ext cx="0" cy="3750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896086" y="3749393"/>
            <a:ext cx="1628" cy="1250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527934" y="3749393"/>
            <a:ext cx="11038" cy="123174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41689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48" grpId="0"/>
      <p:bldP spid="51" grpId="0"/>
      <p:bldP spid="63" grpId="0"/>
      <p:bldP spid="64" grpId="0" animBg="1"/>
      <p:bldP spid="65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0" grpId="0"/>
      <p:bldP spid="81" grpId="0"/>
      <p:bldP spid="82" grpId="0"/>
      <p:bldP spid="83" grpId="0"/>
      <p:bldP spid="84" grpId="0" animBg="1"/>
      <p:bldP spid="85" grpId="0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Storage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Capacity</a:t>
            </a:r>
          </a:p>
          <a:p>
            <a:pPr lvl="1"/>
            <a:r>
              <a:rPr lang="en-US" dirty="0"/>
              <a:t>Limited capacity of fast storage</a:t>
            </a:r>
          </a:p>
          <a:p>
            <a:pPr lvl="1"/>
            <a:r>
              <a:rPr lang="en-US" dirty="0"/>
              <a:t>Keep larger datasets higher in storage hierarchy</a:t>
            </a:r>
          </a:p>
          <a:p>
            <a:pPr lvl="1"/>
            <a:r>
              <a:rPr lang="en-US" dirty="0"/>
              <a:t>Avoid unnecessary I/O</a:t>
            </a:r>
          </a:p>
          <a:p>
            <a:pPr lvl="1"/>
            <a:endParaRPr lang="en-US" dirty="0"/>
          </a:p>
          <a:p>
            <a:r>
              <a:rPr lang="en-US" dirty="0"/>
              <a:t>#2 Bandwidth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Memory Wall:</a:t>
            </a:r>
            <a:r>
              <a:rPr lang="en-US" dirty="0"/>
              <a:t> increasing gap </a:t>
            </a:r>
            <a:br>
              <a:rPr lang="en-US" dirty="0"/>
            </a:br>
            <a:r>
              <a:rPr lang="en-US" dirty="0"/>
              <a:t>CPU vs Memory latency/bandwidth</a:t>
            </a:r>
          </a:p>
          <a:p>
            <a:pPr lvl="1"/>
            <a:r>
              <a:rPr lang="en-US" dirty="0"/>
              <a:t>Reduce bandwidth requirements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0615" y="1510201"/>
            <a:ext cx="902829" cy="254203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444" y="1793229"/>
            <a:ext cx="1092423" cy="254203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4416" y="2066209"/>
            <a:ext cx="1321832" cy="254203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SSD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7300" y="2349238"/>
            <a:ext cx="1599417" cy="254203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HDD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057" y="3153864"/>
            <a:ext cx="2860461" cy="2304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717" y="5582133"/>
            <a:ext cx="45752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16591" y="5516244"/>
            <a:ext cx="38797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database architecture for the new bottleneck: memory access.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J. 9(3)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063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Setup:</a:t>
            </a:r>
            <a:r>
              <a:rPr lang="en-US" b="0" dirty="0"/>
              <a:t> 2x6 E5-2440 @2.4GHz–2.9GHz, DDR3 RAM @1.3GHz (ECC)</a:t>
            </a:r>
          </a:p>
          <a:p>
            <a:pPr lvl="1"/>
            <a:r>
              <a:rPr lang="en-US" dirty="0"/>
              <a:t>Max mem bandwidth (local): 2 sock x 3 </a:t>
            </a:r>
            <a:r>
              <a:rPr lang="en-US" dirty="0" err="1"/>
              <a:t>chan</a:t>
            </a:r>
            <a:r>
              <a:rPr lang="en-US" dirty="0"/>
              <a:t> x 8B x 1.3G trans/s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2 x 32GB/s</a:t>
            </a:r>
          </a:p>
          <a:p>
            <a:pPr lvl="1"/>
            <a:r>
              <a:rPr lang="en-US" dirty="0">
                <a:sym typeface="Wingdings" pitchFamily="2" charset="2"/>
              </a:rPr>
              <a:t>Max mem bandwidth (QPI, full duplex) 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2 x 12.8GB/s</a:t>
            </a:r>
          </a:p>
          <a:p>
            <a:pPr lvl="1"/>
            <a:r>
              <a:rPr lang="en-US" dirty="0">
                <a:sym typeface="Wingdings" pitchFamily="2" charset="2"/>
              </a:rPr>
              <a:t>Max floating point ops: 12 cores x 2*4dFP-units x 2.4GHz  </a:t>
            </a:r>
            <a:r>
              <a:rPr lang="en-US" b="1" dirty="0">
                <a:solidFill>
                  <a:schemeClr val="accent1"/>
                </a:solidFill>
              </a:rPr>
              <a:t>2 x 115.2GFlops/s</a:t>
            </a:r>
            <a:endParaRPr lang="en-US" b="1" dirty="0">
              <a:solidFill>
                <a:schemeClr val="accent1"/>
              </a:solidFill>
              <a:sym typeface="Wingdings" pitchFamily="2" charset="2"/>
            </a:endParaRPr>
          </a:p>
          <a:p>
            <a:pPr lvl="1"/>
            <a:endParaRPr lang="en-US" sz="700" dirty="0"/>
          </a:p>
          <a:p>
            <a:r>
              <a:rPr lang="en-US" dirty="0"/>
              <a:t>Roofline </a:t>
            </a:r>
            <a:br>
              <a:rPr lang="en-US" dirty="0"/>
            </a:br>
            <a:r>
              <a:rPr lang="en-US" dirty="0"/>
              <a:t>Analysis</a:t>
            </a:r>
          </a:p>
          <a:p>
            <a:pPr lvl="1"/>
            <a:r>
              <a:rPr lang="en-US" dirty="0"/>
              <a:t>Off-chip </a:t>
            </a:r>
            <a:br>
              <a:rPr lang="en-US" dirty="0"/>
            </a:br>
            <a:r>
              <a:rPr lang="en-US" dirty="0"/>
              <a:t>memory </a:t>
            </a:r>
            <a:br>
              <a:rPr lang="en-US" dirty="0"/>
            </a:br>
            <a:r>
              <a:rPr lang="en-US" dirty="0"/>
              <a:t>traffic </a:t>
            </a:r>
          </a:p>
          <a:p>
            <a:pPr lvl="1"/>
            <a:r>
              <a:rPr lang="en-US" dirty="0"/>
              <a:t>Peak </a:t>
            </a:r>
            <a:br>
              <a:rPr lang="en-US" dirty="0"/>
            </a:br>
            <a:r>
              <a:rPr lang="en-US" dirty="0"/>
              <a:t>compute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903" y="2869910"/>
            <a:ext cx="6246647" cy="370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3512808" y="3065052"/>
            <a:ext cx="3581403" cy="207817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087284" y="3058119"/>
            <a:ext cx="1794165" cy="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3249" y="4755306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0503" y="4436652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8992" y="3792414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1468" y="482457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1119" y="449276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Mt(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6992" y="386099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MM (n=768)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467787" y="3879006"/>
            <a:ext cx="1600201" cy="3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07841" y="3640014"/>
            <a:ext cx="64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Roofline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40667" y="3271577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8858" y="3169337"/>
            <a:ext cx="10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0409" y="4942897"/>
            <a:ext cx="127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bandwidth bound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4561" y="4934523"/>
            <a:ext cx="142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compute-bound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93" y="6055625"/>
            <a:ext cx="480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764511" y="5898380"/>
            <a:ext cx="3174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[S. Williams, A. Waterman, D. A. Patterson: Roofline: An Insightful Visual Performance Model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Multicore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Architectures.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ACM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6462" y="6179738"/>
            <a:ext cx="114397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(Experiments from 2017)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3509" y="3640014"/>
            <a:ext cx="1097291" cy="65184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08511" y="3860968"/>
            <a:ext cx="1526063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38283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22" grpId="0" animBg="1"/>
      <p:bldP spid="23" grpId="0"/>
      <p:bldP spid="17" grpId="0"/>
      <p:bldP spid="24" grpId="0"/>
      <p:bldP spid="26" grpId="0"/>
      <p:bldP spid="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Data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Skew</a:t>
            </a:r>
          </a:p>
          <a:p>
            <a:pPr lvl="1"/>
            <a:r>
              <a:rPr lang="en-US" dirty="0"/>
              <a:t>Highly skewed </a:t>
            </a:r>
            <a:r>
              <a:rPr lang="en-US" b="1" dirty="0">
                <a:solidFill>
                  <a:srgbClr val="7889FB"/>
                </a:solidFill>
              </a:rPr>
              <a:t>value distributions</a:t>
            </a:r>
            <a:br>
              <a:rPr lang="en-US" dirty="0"/>
            </a:br>
            <a:r>
              <a:rPr lang="en-US" dirty="0"/>
              <a:t>(frequencies of distinct values)</a:t>
            </a:r>
          </a:p>
          <a:p>
            <a:pPr lvl="1"/>
            <a:r>
              <a:rPr lang="en-US" dirty="0"/>
              <a:t>Small number of distinct items</a:t>
            </a:r>
          </a:p>
          <a:p>
            <a:pPr lvl="1"/>
            <a:endParaRPr lang="en-US" dirty="0"/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Correlation between tuple attributes</a:t>
            </a:r>
          </a:p>
          <a:p>
            <a:pPr lvl="1"/>
            <a:r>
              <a:rPr lang="en-US" dirty="0"/>
              <a:t>Co-occurrences of attribute values</a:t>
            </a:r>
          </a:p>
          <a:p>
            <a:pPr lvl="1"/>
            <a:endParaRPr lang="en-US" dirty="0"/>
          </a:p>
          <a:p>
            <a:r>
              <a:rPr lang="en-US" dirty="0"/>
              <a:t>Lack of Tuple Order</a:t>
            </a:r>
          </a:p>
          <a:p>
            <a:pPr lvl="1"/>
            <a:r>
              <a:rPr lang="en-US" dirty="0"/>
              <a:t>Relations are multi-sets of tuples </a:t>
            </a:r>
            <a:r>
              <a:rPr lang="en-US" dirty="0">
                <a:sym typeface="Wingdings" panose="05000000000000000000" pitchFamily="2" charset="2"/>
              </a:rPr>
              <a:t>(no ordering requirements)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Flexibility for internal reorganization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281" y="551834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71033" y="5459957"/>
            <a:ext cx="376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Garret Swart: How to Wring a Table Dry: Entropy Compression of Relations and Querying of Compressed Relations.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12" y="1467059"/>
            <a:ext cx="1227642" cy="1407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8868" y="1620732"/>
            <a:ext cx="1399165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China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India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USA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0.33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Germany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0.08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7418" y="3238878"/>
            <a:ext cx="31451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OrderDate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ReceiptDate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(usually 2-3 days)</a:t>
            </a:r>
          </a:p>
        </p:txBody>
      </p:sp>
    </p:spTree>
    <p:extLst>
      <p:ext uri="{BB962C8B-B14F-4D97-AF65-F5344CB8AC3E}">
        <p14:creationId xmlns:p14="http://schemas.microsoft.com/office/powerpoint/2010/main" val="31095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Codec</a:t>
            </a:r>
          </a:p>
          <a:p>
            <a:pPr lvl="1"/>
            <a:r>
              <a:rPr lang="en-US" dirty="0"/>
              <a:t>En</a:t>
            </a:r>
            <a:r>
              <a:rPr lang="en-US" b="1" dirty="0">
                <a:solidFill>
                  <a:srgbClr val="7889FB"/>
                </a:solidFill>
              </a:rPr>
              <a:t>co</a:t>
            </a:r>
            <a:r>
              <a:rPr lang="en-US" dirty="0"/>
              <a:t>der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Dec</a:t>
            </a:r>
            <a:r>
              <a:rPr lang="en-US" dirty="0"/>
              <a:t>oder</a:t>
            </a:r>
          </a:p>
          <a:p>
            <a:pPr lvl="1"/>
            <a:endParaRPr lang="en-US" sz="1000" dirty="0"/>
          </a:p>
          <a:p>
            <a:r>
              <a:rPr lang="en-US" dirty="0"/>
              <a:t>Lossless vs </a:t>
            </a:r>
            <a:r>
              <a:rPr lang="en-US" dirty="0" err="1"/>
              <a:t>Lossy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Lossless:</a:t>
            </a:r>
            <a:r>
              <a:rPr lang="en-US" dirty="0"/>
              <a:t> guaranteed recovery of uncompressed data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Lossy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moderate degradation / approximation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   Images, video, audio; ML training/scoring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Compression Ratio</a:t>
            </a:r>
          </a:p>
          <a:p>
            <a:pPr lvl="1"/>
            <a:r>
              <a:rPr lang="en-US" dirty="0"/>
              <a:t>CR = Size-Uncompressed / Size-compressed</a:t>
            </a:r>
          </a:p>
          <a:p>
            <a:pPr lvl="1"/>
            <a:r>
              <a:rPr lang="en-US" dirty="0"/>
              <a:t>Ineffective compression: CR &lt; 1</a:t>
            </a:r>
          </a:p>
          <a:p>
            <a:pPr lvl="1"/>
            <a:endParaRPr lang="en-US" sz="1000" dirty="0"/>
          </a:p>
          <a:p>
            <a:r>
              <a:rPr lang="en-US" dirty="0"/>
              <a:t>Metrics </a:t>
            </a:r>
          </a:p>
          <a:p>
            <a:pPr lvl="1"/>
            <a:r>
              <a:rPr lang="en-US" dirty="0"/>
              <a:t>Compression ratio vs encode/decode time vs encode/decode space</a:t>
            </a:r>
          </a:p>
          <a:p>
            <a:pPr lvl="1"/>
            <a:r>
              <a:rPr lang="en-US" dirty="0"/>
              <a:t>Block-wise vs random access, operation performance,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46" y="4048359"/>
            <a:ext cx="1457915" cy="12737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8373" y="1637880"/>
            <a:ext cx="1607737" cy="58280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Uncompressed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6373" y="1639552"/>
            <a:ext cx="844200" cy="5828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Comp. Data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26110" y="1778556"/>
            <a:ext cx="1890263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86212" y="2100107"/>
            <a:ext cx="1930161" cy="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6497" y="1399670"/>
            <a:ext cx="1657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72" y="2104730"/>
            <a:ext cx="1657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Decoding</a:t>
            </a:r>
          </a:p>
        </p:txBody>
      </p:sp>
    </p:spTree>
    <p:extLst>
      <p:ext uri="{BB962C8B-B14F-4D97-AF65-F5344CB8AC3E}">
        <p14:creationId xmlns:p14="http://schemas.microsoft.com/office/powerpoint/2010/main" val="6807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3264</Words>
  <Application>Microsoft Office PowerPoint</Application>
  <PresentationFormat>On-screen Show (4:3)</PresentationFormat>
  <Paragraphs>823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Consolas</vt:lpstr>
      <vt:lpstr>Sun-ExtA</vt:lpstr>
      <vt:lpstr>Wingdings</vt:lpstr>
      <vt:lpstr>TU Graz Standard</vt:lpstr>
      <vt:lpstr>Architecture of DB Systems 05 Compression Techniques</vt:lpstr>
      <vt:lpstr>Announcements/Org</vt:lpstr>
      <vt:lpstr>Agenda</vt:lpstr>
      <vt:lpstr>Motivation and Terminology</vt:lpstr>
      <vt:lpstr>Recap: Access Methods and Physical Design</vt:lpstr>
      <vt:lpstr>Motivation Storage Hierarchy</vt:lpstr>
      <vt:lpstr>Excursus: Roofline Analysis</vt:lpstr>
      <vt:lpstr>Motivation Data Characteristics</vt:lpstr>
      <vt:lpstr>Compression Overview</vt:lpstr>
      <vt:lpstr>Classification of Compression Techniques</vt:lpstr>
      <vt:lpstr>Excursus: General-purpose Compression</vt:lpstr>
      <vt:lpstr>Classification of Compression Techniques, cont.</vt:lpstr>
      <vt:lpstr>Compression Techniques </vt:lpstr>
      <vt:lpstr>Null Suppression (NS)</vt:lpstr>
      <vt:lpstr>Null Suppression (NS), cont.</vt:lpstr>
      <vt:lpstr>Run-Length Encoding (RLE)</vt:lpstr>
      <vt:lpstr>Dictionary Encoding (DICT)</vt:lpstr>
      <vt:lpstr>Dictionary Encoding (DICT), cont.</vt:lpstr>
      <vt:lpstr>Frame of Reference Encoding (FOR)</vt:lpstr>
      <vt:lpstr>Delta Encoding (DELTA)</vt:lpstr>
      <vt:lpstr>Patched Compression Methods (PFOR)</vt:lpstr>
      <vt:lpstr>Patched Compression Methods (Others)</vt:lpstr>
      <vt:lpstr>Excursus: SIMD Implementation</vt:lpstr>
      <vt:lpstr>Comparative Evaluation</vt:lpstr>
      <vt:lpstr>Selecting Compression Methods</vt:lpstr>
      <vt:lpstr>Compressed Query Processing</vt:lpstr>
      <vt:lpstr>Selection Predicates</vt:lpstr>
      <vt:lpstr>Selection Predicates, cont.</vt:lpstr>
      <vt:lpstr>Grouping and Aggregations</vt:lpstr>
      <vt:lpstr>Joins </vt:lpstr>
      <vt:lpstr>Abstractions for Simpler Code</vt:lpstr>
      <vt:lpstr>Abstractions for Simpler Code, cont.</vt:lpstr>
      <vt:lpstr>Data Layout – Compression Granularity </vt:lpstr>
      <vt:lpstr>Data Layout – Example Block Layouts </vt:lpstr>
      <vt:lpstr>DB-Compression Beyond Relational Databases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- 05 Compression Techniques</dc:title>
  <dc:subject/>
  <dc:creator>mboehm</dc:creator>
  <cp:keywords/>
  <dc:description/>
  <cp:lastModifiedBy>Matthias Boehm</cp:lastModifiedBy>
  <cp:revision>1029</cp:revision>
  <cp:lastPrinted>2020-11-04T16:51:39Z</cp:lastPrinted>
  <dcterms:created xsi:type="dcterms:W3CDTF">2018-07-12T06:39:10Z</dcterms:created>
  <dcterms:modified xsi:type="dcterms:W3CDTF">2023-12-02T15:40:09Z</dcterms:modified>
  <cp:category/>
</cp:coreProperties>
</file>