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2"/>
  </p:notesMasterIdLst>
  <p:sldIdLst>
    <p:sldId id="359" r:id="rId3"/>
    <p:sldId id="424" r:id="rId4"/>
    <p:sldId id="388" r:id="rId5"/>
    <p:sldId id="426" r:id="rId6"/>
    <p:sldId id="449" r:id="rId7"/>
    <p:sldId id="433" r:id="rId8"/>
    <p:sldId id="452" r:id="rId9"/>
    <p:sldId id="456" r:id="rId10"/>
    <p:sldId id="450" r:id="rId11"/>
    <p:sldId id="436" r:id="rId12"/>
    <p:sldId id="437" r:id="rId13"/>
    <p:sldId id="438" r:id="rId14"/>
    <p:sldId id="453" r:id="rId15"/>
    <p:sldId id="455" r:id="rId16"/>
    <p:sldId id="457" r:id="rId17"/>
    <p:sldId id="459" r:id="rId18"/>
    <p:sldId id="458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51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380" r:id="rId40"/>
    <p:sldId id="427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06 Data Cleaning and Data Fusion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dia/ExamDIA_v1.pd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boehm7.github.io/teaching/ws2021_dia/ExamDIA_v2.pdf" TargetMode="External"/><Relationship Id="rId5" Type="http://schemas.openxmlformats.org/officeDocument/2006/relationships/hyperlink" Target="https://mboehm7.github.io/teaching/ws2021_dia/ExamDIA_v1.pdf" TargetMode="External"/><Relationship Id="rId4" Type="http://schemas.openxmlformats.org/officeDocument/2006/relationships/hyperlink" Target="https://mboehm7.github.io/teaching/ws2122_dia/ExamDIA_v2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trifacta.com/blog/trifacta-for-data-quality-introducing-smart-cleaning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emf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06 Data Cleaning and Data Fusion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17,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431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(ql, X));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3950522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82FF9-B089-23AF-9764-7596095A44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EAC6-72F4-B53C-CB6A-64FD58418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0E1AA1-0D20-DC8A-4C8A-D491237AE28E}"/>
              </a:ext>
            </a:extLst>
          </p:cNvPr>
          <p:cNvGrpSpPr/>
          <p:nvPr/>
        </p:nvGrpSpPr>
        <p:grpSpPr>
          <a:xfrm>
            <a:off x="6938743" y="1192768"/>
            <a:ext cx="3042050" cy="978350"/>
            <a:chOff x="5802230" y="1729312"/>
            <a:chExt cx="3304465" cy="10026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CDEA87-5B44-BF7B-A7A6-394D1D72ECB1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35BAF-7E27-3B14-7BA5-FF021034AC47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98EEAB-0493-A004-EF07-B95CE639594F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D8A8-307C-B6E5-B39A-CC6A3A8BA3A9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7FE3C9-FC02-06D6-4A46-674F62F7FE9B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5A98AE-C899-5E54-FB7D-5ACFEC959224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40D2FF4A-2D38-572F-E06C-5FE634F93C0F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294E0-7DD3-F8E9-43DE-5C6208BB9E3C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40C9AF85-DFE3-CEF3-990E-5D4096E20886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C044D8-1914-FA8B-21FD-E99A24FC8225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B2A6D-D7F7-559C-706B-A162B44F0958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F28B87-198D-426F-26BA-1B2D407597D2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3BD50C-09C9-7189-E062-F652CB4E6CD2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9C334E-74B3-570D-0746-899CB8AD5C3D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35050A-5C6F-37F6-B2C9-61E3E5F9663E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B69E71-7353-CEBF-A988-2C3251A6FDA4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1CEFEA-195A-034D-CD60-312F3ED7ABC4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9AB3388-21FC-658E-6CA5-2368F7AC0F9B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1A9226-B971-B753-E43E-7DEEFE826150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12C71E-4BC7-FC95-66E3-765025DB3F2C}"/>
              </a:ext>
            </a:extLst>
          </p:cNvPr>
          <p:cNvGrpSpPr/>
          <p:nvPr/>
        </p:nvGrpSpPr>
        <p:grpSpPr>
          <a:xfrm>
            <a:off x="6799692" y="2505703"/>
            <a:ext cx="2956560" cy="1447127"/>
            <a:chOff x="6131733" y="2448705"/>
            <a:chExt cx="2956560" cy="14471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E8F41B-03C6-4D42-AB88-6ABAB45B47BD}"/>
                </a:ext>
              </a:extLst>
            </p:cNvPr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C2B84F-7BC8-E97D-DF3B-9F364A578DB3}"/>
                </a:ext>
              </a:extLst>
            </p:cNvPr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593F249-0F81-7586-A79B-B003D5EFC9CF}"/>
                  </a:ext>
                </a:extLst>
              </p:cNvPr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35" name="Freeform 62">
                  <a:extLst>
                    <a:ext uri="{FF2B5EF4-FFF2-40B4-BE49-F238E27FC236}">
                      <a16:creationId xmlns:a16="http://schemas.microsoft.com/office/drawing/2014/main" id="{000D0CF6-B3D2-D371-7189-5A9931062A21}"/>
                    </a:ext>
                  </a:extLst>
                </p:cNvPr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D58117-45B2-CB83-6CB4-4BFC8B613D65}"/>
                    </a:ext>
                  </a:extLst>
                </p:cNvPr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0A6C5AE-F9F9-5411-F890-EA652249CC4E}"/>
                    </a:ext>
                  </a:extLst>
                </p:cNvPr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20D6A6D-44F1-F704-7562-414707E033AF}"/>
                    </a:ext>
                  </a:extLst>
                </p:cNvPr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D194180-CD5D-41DD-58AB-AF05962B5F7C}"/>
                    </a:ext>
                  </a:extLst>
                </p:cNvPr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84176-73B9-7BCB-DAB7-B77953CAD205}"/>
                    </a:ext>
                  </a:extLst>
                </p:cNvPr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99F7A5B-5B68-5D4D-015D-BAF14C695C84}"/>
                    </a:ext>
                  </a:extLst>
                </p:cNvPr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ECCDA33-073B-4808-DD33-86A1DD59ABD9}"/>
                    </a:ext>
                  </a:extLst>
                </p:cNvPr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DC20333-98D4-307B-34F5-DFEDE485E0C6}"/>
                  </a:ext>
                </a:extLst>
              </p:cNvPr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2B7920F-A597-1335-5BBD-7D8B050379BC}"/>
                    </a:ext>
                  </a:extLst>
                </p:cNvPr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6B2149-643D-8E2E-85DC-CC1BFEE32B16}"/>
                    </a:ext>
                  </a:extLst>
                </p:cNvPr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B50484-C8E8-407A-0B08-5452FBEC6BDD}"/>
                    </a:ext>
                  </a:extLst>
                </p:cNvPr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D3F2CD9-0F7F-1E79-D7B4-399658E82B6D}"/>
                    </a:ext>
                  </a:extLst>
                </p:cNvPr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DCC5D3-5FA9-5AC4-D25A-F2F1F0B1DDFC}"/>
                    </a:ext>
                  </a:extLst>
                </p:cNvPr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0D8794D-D5FE-2C6B-53EF-136953C85EE8}"/>
                    </a:ext>
                  </a:extLst>
                </p:cNvPr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99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339687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322919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9950E-7C57-EBD5-7B59-97C9B86BF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endParaRPr lang="en-US" sz="12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  <a:endParaRPr lang="en-US" sz="12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r>
              <a:rPr lang="en-US" dirty="0"/>
              <a:t>Frequent Itemset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itemset mining / sequence mining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Examples: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FP-Growth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E15C-4057-FA1B-AB1E-0D988CD73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7BBDD-4606-675E-E1F9-7E6CD745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53" y="143159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EF751-30A6-24C5-2047-8D16D24231B8}"/>
              </a:ext>
            </a:extLst>
          </p:cNvPr>
          <p:cNvSpPr txBox="1"/>
          <p:nvPr/>
        </p:nvSpPr>
        <p:spPr>
          <a:xfrm>
            <a:off x="8041253" y="1404394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2FE93-3673-2D19-553A-8D4621B69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4969139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3367E-9B49-B44B-9D9F-6FF80C089040}"/>
              </a:ext>
            </a:extLst>
          </p:cNvPr>
          <p:cNvSpPr txBox="1"/>
          <p:nvPr/>
        </p:nvSpPr>
        <p:spPr>
          <a:xfrm>
            <a:off x="8208085" y="4918363"/>
            <a:ext cx="28169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26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B1268-AC46-22D7-72E2-AB7D0E2DE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</a:t>
            </a:r>
            <a:br>
              <a:rPr lang="en-US" dirty="0"/>
            </a:br>
            <a:r>
              <a:rPr lang="en-US" dirty="0"/>
              <a:t>similarity join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CFCE-4E48-CCA7-CE67-99A6A8E70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4A91-F71E-125D-F883-7F70A9F1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104" y="24010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1F670-1670-F743-B97E-22085A54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6" y="3276782"/>
            <a:ext cx="8161783" cy="228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F0315-6826-C64A-5F5F-F6295C80BDA6}"/>
              </a:ext>
            </a:extLst>
          </p:cNvPr>
          <p:cNvSpPr txBox="1"/>
          <p:nvPr/>
        </p:nvSpPr>
        <p:spPr>
          <a:xfrm>
            <a:off x="7528124" y="2259569"/>
            <a:ext cx="334439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E58AD-3E0D-405E-CA02-9D011A2AA971}"/>
              </a:ext>
            </a:extLst>
          </p:cNvPr>
          <p:cNvSpPr txBox="1"/>
          <p:nvPr/>
        </p:nvSpPr>
        <p:spPr>
          <a:xfrm>
            <a:off x="10152080" y="1642086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SoCC’19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94567-1852-C31C-7A6B-659D98721331}"/>
              </a:ext>
            </a:extLst>
          </p:cNvPr>
          <p:cNvCxnSpPr/>
          <p:nvPr/>
        </p:nvCxnSpPr>
        <p:spPr>
          <a:xfrm flipV="1">
            <a:off x="10152080" y="1965936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E3CF4-43FC-9F1C-E49B-73B5E6676E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 </a:t>
            </a:r>
            <a:r>
              <a:rPr lang="en-US" dirty="0">
                <a:sym typeface="Wingdings" panose="05000000000000000000" pitchFamily="2" charset="2"/>
              </a:rPr>
              <a:t>Piece-meal vs holistic data repairs?</a:t>
            </a:r>
            <a:endParaRPr lang="en-US" dirty="0"/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“minimality of repairs”</a:t>
            </a:r>
          </a:p>
          <a:p>
            <a:pPr lvl="2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EFEB5-7531-5F9D-7CF7-E6715ECE9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2FF2-B831-2AA7-9B69-182AFE9B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847" y="2559675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2ED84-461C-2BD1-B64D-D10E630D1D33}"/>
              </a:ext>
            </a:extLst>
          </p:cNvPr>
          <p:cNvSpPr txBox="1"/>
          <p:nvPr/>
        </p:nvSpPr>
        <p:spPr>
          <a:xfrm>
            <a:off x="7768316" y="2521267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58F883-693F-769A-260C-B800EE4C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42216"/>
              </p:ext>
            </p:extLst>
          </p:nvPr>
        </p:nvGraphicFramePr>
        <p:xfrm>
          <a:off x="2396215" y="3647720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2842EA-1F96-B283-5772-C91306C25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2089"/>
              </p:ext>
            </p:extLst>
          </p:nvPr>
        </p:nvGraphicFramePr>
        <p:xfrm>
          <a:off x="5082265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BD2655-34A8-2469-1092-A46E5CEC1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78104"/>
              </p:ext>
            </p:extLst>
          </p:nvPr>
        </p:nvGraphicFramePr>
        <p:xfrm>
          <a:off x="70729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A427D5-9189-EF0A-D380-8144C713CB74}"/>
              </a:ext>
            </a:extLst>
          </p:cNvPr>
          <p:cNvSpPr txBox="1"/>
          <p:nvPr/>
        </p:nvSpPr>
        <p:spPr>
          <a:xfrm>
            <a:off x="64729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B073EFEE-1474-4171-EC2B-DACA8D8CFA3B}"/>
              </a:ext>
            </a:extLst>
          </p:cNvPr>
          <p:cNvSpPr/>
          <p:nvPr/>
        </p:nvSpPr>
        <p:spPr>
          <a:xfrm>
            <a:off x="4252401" y="4468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8AC479-F556-C9D0-6A64-7D912D16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3646"/>
              </p:ext>
            </p:extLst>
          </p:nvPr>
        </p:nvGraphicFramePr>
        <p:xfrm>
          <a:off x="90160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6DDF0E-C12E-1732-3818-CD40EC14C87E}"/>
              </a:ext>
            </a:extLst>
          </p:cNvPr>
          <p:cNvSpPr txBox="1"/>
          <p:nvPr/>
        </p:nvSpPr>
        <p:spPr>
          <a:xfrm>
            <a:off x="84160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B5852-95E7-8F89-9BA1-9273AE2C514D}"/>
              </a:ext>
            </a:extLst>
          </p:cNvPr>
          <p:cNvSpPr txBox="1"/>
          <p:nvPr/>
        </p:nvSpPr>
        <p:spPr>
          <a:xfrm>
            <a:off x="5153703" y="3278388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6307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Lectures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Dec 07:</a:t>
            </a:r>
            <a:r>
              <a:rPr lang="en-US" dirty="0"/>
              <a:t> no lecture because blocked ADBS course Dec 04 - Dec 07 at TU Graz</a:t>
            </a:r>
          </a:p>
          <a:p>
            <a:pPr lvl="1"/>
            <a:r>
              <a:rPr lang="en-US" dirty="0"/>
              <a:t>Moved lecture </a:t>
            </a:r>
            <a:r>
              <a:rPr lang="en-US" b="1" dirty="0">
                <a:solidFill>
                  <a:srgbClr val="7889FB"/>
                </a:solidFill>
              </a:rPr>
              <a:t>08 Cloud Fundamentals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14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09 Cloud Scheduling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21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Example Exams</a:t>
            </a:r>
          </a:p>
          <a:p>
            <a:pPr lvl="1"/>
            <a:r>
              <a:rPr lang="en-US" dirty="0">
                <a:hlinkClick r:id="rId3"/>
              </a:rPr>
              <a:t>https://mboehm7.github.io/teaching/ws2122_dia/ExamDIA_v1.pdf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https://mboehm7.github.io/teaching/ws2122_dia/ExamDIA_v2.pdf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https://mboehm7.github.io/teaching/ws2021_dia/ExamDIA_v1.pdf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https://mboehm7.github.io/teaching/ws2021_dia/ExamDIA_v2.pdf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22B7A-74E9-9F5B-777C-1710BC942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salary according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AND data accordingly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4EA34-69AD-F999-10D6-126EFD0BC9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01C99-67A5-1FC6-837F-C2C8BD75D483}"/>
              </a:ext>
            </a:extLst>
          </p:cNvPr>
          <p:cNvGrpSpPr/>
          <p:nvPr/>
        </p:nvGrpSpPr>
        <p:grpSpPr>
          <a:xfrm>
            <a:off x="8527167" y="3770622"/>
            <a:ext cx="2982008" cy="1198007"/>
            <a:chOff x="6009592" y="4757903"/>
            <a:chExt cx="2982008" cy="119800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932FC8-A841-E287-0F1D-F84EC8A63E19}"/>
                </a:ext>
              </a:extLst>
            </p:cNvPr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8ADE56E-A08A-B3CC-B36E-CFF82721CD9F}"/>
                </a:ext>
              </a:extLst>
            </p:cNvPr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B8D93E-2371-F4AA-476E-AE6DEBD6BA87}"/>
                </a:ext>
              </a:extLst>
            </p:cNvPr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5B322-50CD-C599-D64A-8A817499B3DA}"/>
                </a:ext>
              </a:extLst>
            </p:cNvPr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339E8E-C800-46C3-C1EE-FD4115F8B897}"/>
                </a:ext>
              </a:extLst>
            </p:cNvPr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CCBC4-5404-7022-3077-EF7A12F6DDAA}"/>
                </a:ext>
              </a:extLst>
            </p:cNvPr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A1710-1FDF-1F08-90A6-14B6ECC6189C}"/>
                </a:ext>
              </a:extLst>
            </p:cNvPr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BFE445-43BA-8444-085F-B3EB55E53B87}"/>
                </a:ext>
              </a:extLst>
            </p:cNvPr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E39E6-0E7E-5DF5-559E-BEEDEA28B9B9}"/>
                </a:ext>
              </a:extLst>
            </p:cNvPr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685733-6747-9BB0-AC3B-3883D170007D}"/>
                </a:ext>
              </a:extLst>
            </p:cNvPr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0D7FC-A5BC-8B7A-B62C-EAA8A05B553A}"/>
                </a:ext>
              </a:extLst>
            </p:cNvPr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F73FD8-F420-DF6F-9BAC-9F5556A1BE52}"/>
                </a:ext>
              </a:extLst>
            </p:cNvPr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C8D28F-F181-BAE7-E363-376FAE1424DC}"/>
                </a:ext>
              </a:extLst>
            </p:cNvPr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284949-8D82-B825-CC33-B62BAF038DCD}"/>
                </a:ext>
              </a:extLst>
            </p:cNvPr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E08C07-BB62-0588-C49C-1273806DEDB6}"/>
                </a:ext>
              </a:extLst>
            </p:cNvPr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C06E9A-26A7-38F4-C0FF-1B82D53E1C06}"/>
              </a:ext>
            </a:extLst>
          </p:cNvPr>
          <p:cNvSpPr txBox="1"/>
          <p:nvPr/>
        </p:nvSpPr>
        <p:spPr>
          <a:xfrm>
            <a:off x="9185075" y="4911479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37B43-996C-4B06-6525-91A8658E6C0E}"/>
              </a:ext>
            </a:extLst>
          </p:cNvPr>
          <p:cNvSpPr txBox="1"/>
          <p:nvPr/>
        </p:nvSpPr>
        <p:spPr>
          <a:xfrm>
            <a:off x="7651550" y="4235204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0028026-EF91-AF73-C248-C1D19DCD9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71033"/>
              </p:ext>
            </p:extLst>
          </p:nvPr>
        </p:nvGraphicFramePr>
        <p:xfrm>
          <a:off x="3176230" y="1911114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459E3E5-38DF-90F8-FD2F-782B4E12AB86}"/>
              </a:ext>
            </a:extLst>
          </p:cNvPr>
          <p:cNvSpPr txBox="1"/>
          <p:nvPr/>
        </p:nvSpPr>
        <p:spPr>
          <a:xfrm>
            <a:off x="5982188" y="347897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AA8533-0E18-BAAB-D49E-CA891B73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95" y="4072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83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0CE5B-AFF5-C1E0-EC10-18F71A7641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br>
              <a:rPr lang="en-US" b="0" dirty="0"/>
            </a:b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UC Berkeley ‘73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8CED-D414-D8CB-941E-45A2AB36D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FD96-A97A-BBFF-B463-19107F36CC8E}"/>
              </a:ext>
            </a:extLst>
          </p:cNvPr>
          <p:cNvSpPr txBox="1"/>
          <p:nvPr/>
        </p:nvSpPr>
        <p:spPr>
          <a:xfrm>
            <a:off x="815140" y="475040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66934-77CC-8340-9C09-1B8DAD9EED49}"/>
              </a:ext>
            </a:extLst>
          </p:cNvPr>
          <p:cNvSpPr/>
          <p:nvPr/>
        </p:nvSpPr>
        <p:spPr>
          <a:xfrm>
            <a:off x="5744583" y="5278413"/>
            <a:ext cx="408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https://www.refsmmat.com/posts/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2016-05-08-simpsons-paradox-berkeley.html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311C00-A5E5-CF34-7BCE-7425542E5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6190"/>
              </p:ext>
            </p:extLst>
          </p:nvPr>
        </p:nvGraphicFramePr>
        <p:xfrm>
          <a:off x="2898557" y="2456864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7" name="Right Arrow 7">
            <a:extLst>
              <a:ext uri="{FF2B5EF4-FFF2-40B4-BE49-F238E27FC236}">
                <a16:creationId xmlns:a16="http://schemas.microsoft.com/office/drawing/2014/main" id="{5B8FCC1F-6F5D-3002-4D6C-164B6CDDD069}"/>
              </a:ext>
            </a:extLst>
          </p:cNvPr>
          <p:cNvSpPr/>
          <p:nvPr/>
        </p:nvSpPr>
        <p:spPr>
          <a:xfrm>
            <a:off x="6347222" y="27962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4F1504-C0DA-5514-6C68-101A2075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45207"/>
              </p:ext>
            </p:extLst>
          </p:nvPr>
        </p:nvGraphicFramePr>
        <p:xfrm>
          <a:off x="7082148" y="1787091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1D785-874F-5B19-54EA-D7B156E0619A}"/>
              </a:ext>
            </a:extLst>
          </p:cNvPr>
          <p:cNvSpPr txBox="1"/>
          <p:nvPr/>
        </p:nvSpPr>
        <p:spPr>
          <a:xfrm>
            <a:off x="3508157" y="3811013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3085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F4413-78EA-FB33-83AC-038268514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 (rule/ML-based </a:t>
            </a:r>
            <a:br>
              <a:rPr lang="en-US" dirty="0"/>
            </a:br>
            <a:r>
              <a:rPr lang="en-US" dirty="0"/>
              <a:t>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 Linear 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cleaning; 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EFA5-946B-E7AF-C97B-C20488BFE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5727-1932-040E-1D86-E4422534C306}"/>
              </a:ext>
            </a:extLst>
          </p:cNvPr>
          <p:cNvSpPr txBox="1"/>
          <p:nvPr/>
        </p:nvSpPr>
        <p:spPr>
          <a:xfrm>
            <a:off x="7143078" y="1105988"/>
            <a:ext cx="26822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E09B1-3E73-FA3C-8D2C-484ECC0A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95" y="11577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DFAAB-ABA2-1F7F-0A94-1D5203F5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46" y="2049050"/>
            <a:ext cx="7109598" cy="231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91244-0C92-B983-0550-F94BD28A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38" y="41103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0E5C1-9FA7-9744-0496-8FA8BCEC204B}"/>
              </a:ext>
            </a:extLst>
          </p:cNvPr>
          <p:cNvSpPr txBox="1"/>
          <p:nvPr/>
        </p:nvSpPr>
        <p:spPr>
          <a:xfrm>
            <a:off x="6806344" y="353513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6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82A59-EE62-C63B-E66C-EC3245E9B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data from sample </a:t>
            </a:r>
            <a:br>
              <a:rPr lang="en-US" dirty="0"/>
            </a:br>
            <a:r>
              <a:rPr lang="en-US" dirty="0"/>
              <a:t>of clean data (add/remove/exchange characters)</a:t>
            </a:r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for incomplete data) [preprint 2020]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9069-0698-5CEE-76DB-915EBE6B9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45971-E3EC-6D23-F312-84B6D25E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454" y="26717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141CF-9EA2-FFB8-256B-4BE13B784B39}"/>
              </a:ext>
            </a:extLst>
          </p:cNvPr>
          <p:cNvSpPr txBox="1"/>
          <p:nvPr/>
        </p:nvSpPr>
        <p:spPr>
          <a:xfrm>
            <a:off x="7286597" y="2505094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86CF6-DBE6-C967-0237-079A81A0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454" y="133796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05C5C-2948-CCCA-2384-B1B8F57828FC}"/>
              </a:ext>
            </a:extLst>
          </p:cNvPr>
          <p:cNvSpPr txBox="1"/>
          <p:nvPr/>
        </p:nvSpPr>
        <p:spPr>
          <a:xfrm>
            <a:off x="7138488" y="1186729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750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757DE-5C26-DF9F-EA75-8668F1260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D7954-0288-ACA7-0E13-EBCA45AF1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A818F-E32E-178B-49A3-B69905553DC4}"/>
              </a:ext>
            </a:extLst>
          </p:cNvPr>
          <p:cNvGrpSpPr/>
          <p:nvPr/>
        </p:nvGrpSpPr>
        <p:grpSpPr>
          <a:xfrm>
            <a:off x="7203389" y="2222431"/>
            <a:ext cx="2634168" cy="2311253"/>
            <a:chOff x="6245089" y="2209800"/>
            <a:chExt cx="2634168" cy="2311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1853C6-BF90-C45C-1B98-0BE1C2B108BD}"/>
                </a:ext>
              </a:extLst>
            </p:cNvPr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88C674-08CD-5652-496A-2EAACBD910BC}"/>
                </a:ext>
              </a:extLst>
            </p:cNvPr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1559BA-C8B8-9155-2A38-956C99E5724D}"/>
                </a:ext>
              </a:extLst>
            </p:cNvPr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A11F4D-F5E9-4ED8-FD7F-D2271FE1FE33}"/>
                </a:ext>
              </a:extLst>
            </p:cNvPr>
            <p:cNvCxnSpPr>
              <a:stCxn id="10" idx="0"/>
              <a:endCxn id="7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BA8F17-4338-4842-1B04-80C8B15E929C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72CB1-C803-1061-D80C-0696CBD2B18C}"/>
                </a:ext>
              </a:extLst>
            </p:cNvPr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8C13B1-7EC6-9369-D76D-1F084AB4840A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61B508-1A80-B20D-55F5-4FFFC066C5A6}"/>
                </a:ext>
              </a:extLst>
            </p:cNvPr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BB3C3D-E28E-9536-5E0B-E74764151928}"/>
                </a:ext>
              </a:extLst>
            </p:cNvPr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0F3075-509E-36A0-F2D3-366E14D8A219}"/>
                </a:ext>
              </a:extLst>
            </p:cNvPr>
            <p:cNvCxnSpPr>
              <a:stCxn id="13" idx="2"/>
              <a:endCxn id="5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21ADE2-72CF-004C-3FDD-F9891AE1F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47773BA-53A7-02BA-0AFC-D8EB9138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570" y="141192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CB7CEA-EF2D-A514-361B-D56A2A2648EE}"/>
              </a:ext>
            </a:extLst>
          </p:cNvPr>
          <p:cNvSpPr txBox="1"/>
          <p:nvPr/>
        </p:nvSpPr>
        <p:spPr>
          <a:xfrm>
            <a:off x="8867775" y="1346502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11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9016C-E822-9E45-55AA-5A51104ECB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spreadsheet-like interfaces</a:t>
            </a:r>
          </a:p>
          <a:p>
            <a:pPr lvl="1"/>
            <a:r>
              <a:rPr lang="en-US" dirty="0"/>
              <a:t>Iterative structure inference, recommendations, </a:t>
            </a:r>
            <a:br>
              <a:rPr lang="en-US" dirty="0"/>
            </a:br>
            <a:r>
              <a:rPr lang="en-US" dirty="0"/>
              <a:t>and 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23028-2AE3-3166-FA53-A84003A54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F2BFC-CEDC-CCB1-4F47-ED0DB21E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232" y="1320774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5E09D-7348-324F-2031-431A9409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42" y="3921093"/>
            <a:ext cx="659497" cy="643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344A1-6DD2-D1EA-45C6-800611FBD446}"/>
              </a:ext>
            </a:extLst>
          </p:cNvPr>
          <p:cNvSpPr txBox="1"/>
          <p:nvPr/>
        </p:nvSpPr>
        <p:spPr>
          <a:xfrm>
            <a:off x="7820048" y="1268963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89288-D212-A746-F4A9-21E840A8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041" y="21544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0CC79-2957-414F-AA8C-EFB784FF965C}"/>
              </a:ext>
            </a:extLst>
          </p:cNvPr>
          <p:cNvSpPr txBox="1"/>
          <p:nvPr/>
        </p:nvSpPr>
        <p:spPr>
          <a:xfrm>
            <a:off x="8077223" y="1998350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C53FD5-4218-6BE0-EE82-7D27FFB5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1144" y="4614076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A716C-D7A1-4847-1623-B878332B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8233" y="29935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C8080-85FC-0DB5-A0B0-716712ECC028}"/>
              </a:ext>
            </a:extLst>
          </p:cNvPr>
          <p:cNvSpPr txBox="1"/>
          <p:nvPr/>
        </p:nvSpPr>
        <p:spPr>
          <a:xfrm>
            <a:off x="8143898" y="2930952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34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260C61-605A-779A-EBB3-469DEE85C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Trifacta </a:t>
            </a:r>
            <a:br>
              <a:rPr lang="en-US" dirty="0"/>
            </a:br>
            <a:r>
              <a:rPr lang="en-US" dirty="0"/>
              <a:t>Smart Cleaning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3EB3-FF50-2DC7-9DC3-282FF2B61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347EE-7100-41FD-4BA9-B3D13B6041A1}"/>
              </a:ext>
            </a:extLst>
          </p:cNvPr>
          <p:cNvSpPr txBox="1"/>
          <p:nvPr/>
        </p:nvSpPr>
        <p:spPr>
          <a:xfrm>
            <a:off x="7179008" y="322172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E461D-D51D-1C4C-3F03-87A24AB4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11" y="1311351"/>
            <a:ext cx="7379776" cy="43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D667-7ED0-758C-26AF-580D5EC59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F0D5-D31E-054B-E298-F48237EF8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6A7B2-1AA0-E4D4-3586-BC6667D6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93AD9-D9D8-C7C2-ADF7-CFA5E477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</a:t>
            </a: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AFB60086-1ED9-8FAE-9CC3-16E4640D489E}"/>
              </a:ext>
            </a:extLst>
          </p:cNvPr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B98CF-882E-DADA-4482-F3DF9B96B1D0}"/>
              </a:ext>
            </a:extLst>
          </p:cNvPr>
          <p:cNvSpPr txBox="1"/>
          <p:nvPr/>
        </p:nvSpPr>
        <p:spPr>
          <a:xfrm>
            <a:off x="5701152" y="4370450"/>
            <a:ext cx="41851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2126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D4AB-E483-AF48-8DDD-6E713B8C11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across all records </a:t>
            </a:r>
            <a:br>
              <a:rPr lang="en-US" dirty="0"/>
            </a:br>
            <a:r>
              <a:rPr lang="en-US" dirty="0"/>
              <a:t>(independent from recorded or missing values)</a:t>
            </a:r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AFB9-98B9-903B-8428-F03195B57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FAAF2-433A-EB91-FEE5-37F395A2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523533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48C5D-0E64-999C-5B4C-287F787EFBB9}"/>
              </a:ext>
            </a:extLst>
          </p:cNvPr>
          <p:cNvSpPr txBox="1"/>
          <p:nvPr/>
        </p:nvSpPr>
        <p:spPr>
          <a:xfrm>
            <a:off x="1169308" y="5178184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C4B520-CBF8-A6AC-9E8A-A516D1DCA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0930"/>
              </p:ext>
            </p:extLst>
          </p:nvPr>
        </p:nvGraphicFramePr>
        <p:xfrm>
          <a:off x="7151507" y="60317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29896-3F79-D5D8-F3A1-26C6CD74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61137"/>
              </p:ext>
            </p:extLst>
          </p:nvPr>
        </p:nvGraphicFramePr>
        <p:xfrm>
          <a:off x="7732533" y="2286609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25A442-B557-6492-CCFF-14F7CF9F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56625"/>
              </p:ext>
            </p:extLst>
          </p:nvPr>
        </p:nvGraphicFramePr>
        <p:xfrm>
          <a:off x="7732533" y="398558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F69304-559A-A226-9BCD-2502374EED8D}"/>
              </a:ext>
            </a:extLst>
          </p:cNvPr>
          <p:cNvSpPr txBox="1"/>
          <p:nvPr/>
        </p:nvSpPr>
        <p:spPr>
          <a:xfrm>
            <a:off x="10365170" y="4867400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03F19-29A8-E9A1-1C4E-1294439B727E}"/>
              </a:ext>
            </a:extLst>
          </p:cNvPr>
          <p:cNvSpPr txBox="1"/>
          <p:nvPr/>
        </p:nvSpPr>
        <p:spPr>
          <a:xfrm>
            <a:off x="9729535" y="78914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2BDA8-19BE-7307-986F-79A157160F23}"/>
              </a:ext>
            </a:extLst>
          </p:cNvPr>
          <p:cNvSpPr txBox="1"/>
          <p:nvPr/>
        </p:nvSpPr>
        <p:spPr>
          <a:xfrm>
            <a:off x="9729535" y="14177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34F28-957B-BCBF-0BDF-290F0456486C}"/>
              </a:ext>
            </a:extLst>
          </p:cNvPr>
          <p:cNvSpPr txBox="1"/>
          <p:nvPr/>
        </p:nvSpPr>
        <p:spPr>
          <a:xfrm>
            <a:off x="9729535" y="18368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922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864200-CF01-429C-8141-06693D146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median, Functional Dependencies</a:t>
            </a:r>
            <a:r>
              <a:rPr lang="en-US" dirty="0"/>
              <a:t> (FDs)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category), </a:t>
            </a:r>
            <a:r>
              <a:rPr lang="en-US" b="1" dirty="0">
                <a:solidFill>
                  <a:srgbClr val="7889FB"/>
                </a:solidFill>
              </a:rPr>
              <a:t>FDs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Examples Categorical (Col C)</a:t>
            </a:r>
          </a:p>
          <a:p>
            <a:pPr lvl="1"/>
            <a:r>
              <a:rPr lang="en-US" dirty="0"/>
              <a:t>Mode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</a:t>
            </a:r>
            <a:br>
              <a:rPr lang="en-US" b="0" dirty="0"/>
            </a:br>
            <a:r>
              <a:rPr lang="en-US" b="0" dirty="0"/>
              <a:t>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r>
              <a:rPr lang="en-US" dirty="0"/>
              <a:t>Examples Numerical (Col 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</a:t>
            </a:r>
            <a:br>
              <a:rPr lang="en-US" dirty="0"/>
            </a:br>
            <a:r>
              <a:rPr lang="en-US" dirty="0"/>
              <a:t>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3E015-3F86-81BD-E5BA-7E2F03422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C19C1-7EF0-26E2-92D3-694CD73B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67" y="3263112"/>
            <a:ext cx="5888545" cy="24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F86291-5B19-0E81-569D-7BA505655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classification</a:t>
            </a:r>
            <a:r>
              <a:rPr lang="en-US" dirty="0">
                <a:sym typeface="Wingdings" panose="05000000000000000000" pitchFamily="2" charset="2"/>
              </a:rPr>
              <a:t>, continuous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regression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Noise reduction: </a:t>
            </a:r>
            <a:r>
              <a:rPr lang="en-US" dirty="0"/>
              <a:t>train models over feature subsets + averaging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DA3F-A8FF-438F-2887-1CB2DB3E8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44145-538E-9F4A-AF66-8DEAFE5E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7" y="374466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D3AE2-3816-8827-F0C8-3B9F0834407F}"/>
              </a:ext>
            </a:extLst>
          </p:cNvPr>
          <p:cNvSpPr txBox="1"/>
          <p:nvPr/>
        </p:nvSpPr>
        <p:spPr>
          <a:xfrm>
            <a:off x="1588806" y="3702211"/>
            <a:ext cx="34631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3ABB8D-7AB0-D56E-DAC9-D03D00216AFD}"/>
              </a:ext>
            </a:extLst>
          </p:cNvPr>
          <p:cNvGrpSpPr/>
          <p:nvPr/>
        </p:nvGrpSpPr>
        <p:grpSpPr>
          <a:xfrm>
            <a:off x="8966892" y="207520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4DCCED-6256-2006-8A6D-CE593B83FAF7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673623-7FEB-DD36-F446-93364083826E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050CB-422B-B654-5A31-16F9FC55A320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FF82F-C2D1-FF9F-2B82-C4A5F526570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8DCA0-45DB-42D9-013B-F6AA91ADF82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888A91-0B09-BD8B-EDF1-D375F58FFCB7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0D0BEB-0B17-F1D5-747A-BACA5A2066A3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856FC9-3A64-87EE-D1E4-2C5C43016153}"/>
              </a:ext>
            </a:extLst>
          </p:cNvPr>
          <p:cNvGrpSpPr/>
          <p:nvPr/>
        </p:nvGrpSpPr>
        <p:grpSpPr>
          <a:xfrm>
            <a:off x="9517884" y="202838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9B0C63-A819-E0A0-AD19-D3C3824A206F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CF20BA-5A88-6941-F26E-8E4837B45F7B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D6ED51-4C7D-65CE-3C5C-5EB710D377D9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3DEF32-2451-010A-E9E1-09F78E6DC608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11C38F-B76C-96FC-7A4D-74ACEA13C3F0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3DCDDF-8013-C5B3-11C9-2020CE29A2A3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26F713-AFDE-493B-73D6-CC20863D458A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A4B9C1-38BE-D053-92E6-D00DE69E7F00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B34CDA-E877-6AEE-FFE3-D8CC46672F89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FE0F37-B44F-A100-73C6-26F2FE5DE82B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4D418850-50D6-1ECE-5593-42F6D36296FF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AC3298-886D-50E9-A495-BFF16DF5B72F}"/>
              </a:ext>
            </a:extLst>
          </p:cNvPr>
          <p:cNvSpPr txBox="1"/>
          <p:nvPr/>
        </p:nvSpPr>
        <p:spPr>
          <a:xfrm>
            <a:off x="9863161" y="140244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</p:spTree>
    <p:extLst>
      <p:ext uri="{BB962C8B-B14F-4D97-AF65-F5344CB8AC3E}">
        <p14:creationId xmlns:p14="http://schemas.microsoft.com/office/powerpoint/2010/main" val="11762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9E673-DA56-E087-494D-85E595016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Initialization: </a:t>
            </a:r>
            <a:r>
              <a:rPr lang="en-US" dirty="0"/>
              <a:t>fill in the missing values with column mean (with or without NAs)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Iterations: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each column </a:t>
            </a:r>
            <a:br>
              <a:rPr lang="en-US" dirty="0"/>
            </a:br>
            <a:r>
              <a:rPr lang="en-US" dirty="0"/>
              <a:t>per iteration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A3BAC-2657-AAAE-A506-28D75E2EC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57A0C-9AA7-CD14-A0EF-0663DDFB2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1053"/>
              </p:ext>
            </p:extLst>
          </p:nvPr>
        </p:nvGraphicFramePr>
        <p:xfrm>
          <a:off x="3559353" y="2000718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461C30-91B4-89C8-5B85-5E810C68E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5351"/>
              </p:ext>
            </p:extLst>
          </p:nvPr>
        </p:nvGraphicFramePr>
        <p:xfrm>
          <a:off x="6800393" y="2000718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27F1E6-071C-3A75-2205-FE33103DE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2148"/>
              </p:ext>
            </p:extLst>
          </p:nvPr>
        </p:nvGraphicFramePr>
        <p:xfrm>
          <a:off x="3559353" y="4143072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B76E8B0-EAE8-C550-D8A5-2A5C0ACF49E0}"/>
              </a:ext>
            </a:extLst>
          </p:cNvPr>
          <p:cNvSpPr/>
          <p:nvPr/>
        </p:nvSpPr>
        <p:spPr>
          <a:xfrm>
            <a:off x="3559353" y="4143072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F445E-89AD-FD68-50EA-EAB52A3247D1}"/>
              </a:ext>
            </a:extLst>
          </p:cNvPr>
          <p:cNvSpPr/>
          <p:nvPr/>
        </p:nvSpPr>
        <p:spPr>
          <a:xfrm>
            <a:off x="4123765" y="4143072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9E0F4A-0DF9-A669-7104-71217069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90747"/>
              </p:ext>
            </p:extLst>
          </p:nvPr>
        </p:nvGraphicFramePr>
        <p:xfrm>
          <a:off x="6800393" y="4147769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F9FCB23-B723-521F-E1DB-E30081E2AA20}"/>
              </a:ext>
            </a:extLst>
          </p:cNvPr>
          <p:cNvSpPr/>
          <p:nvPr/>
        </p:nvSpPr>
        <p:spPr>
          <a:xfrm>
            <a:off x="6791295" y="4163982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CFBC5-B234-E5D1-E4D3-EE9F04D90045}"/>
              </a:ext>
            </a:extLst>
          </p:cNvPr>
          <p:cNvSpPr/>
          <p:nvPr/>
        </p:nvSpPr>
        <p:spPr>
          <a:xfrm>
            <a:off x="7355707" y="4157928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FC75EC-5421-F80D-3525-E0D1FCB9CC5B}"/>
              </a:ext>
            </a:extLst>
          </p:cNvPr>
          <p:cNvSpPr/>
          <p:nvPr/>
        </p:nvSpPr>
        <p:spPr>
          <a:xfrm>
            <a:off x="7355707" y="5412482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074CB-8BCD-783D-27E0-E60AAEB413C9}"/>
              </a:ext>
            </a:extLst>
          </p:cNvPr>
          <p:cNvSpPr txBox="1"/>
          <p:nvPr/>
        </p:nvSpPr>
        <p:spPr>
          <a:xfrm>
            <a:off x="8103678" y="357830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FCC96-2A5D-AA28-B208-869E661313F1}"/>
              </a:ext>
            </a:extLst>
          </p:cNvPr>
          <p:cNvSpPr txBox="1"/>
          <p:nvPr/>
        </p:nvSpPr>
        <p:spPr>
          <a:xfrm>
            <a:off x="6745043" y="3584670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DF136B-2F0A-ABCC-EF32-797EF1DDBF26}"/>
              </a:ext>
            </a:extLst>
          </p:cNvPr>
          <p:cNvCxnSpPr/>
          <p:nvPr/>
        </p:nvCxnSpPr>
        <p:spPr>
          <a:xfrm>
            <a:off x="8437746" y="391715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929F62-455B-AD9F-8F89-CA9FDE1C1EFD}"/>
              </a:ext>
            </a:extLst>
          </p:cNvPr>
          <p:cNvCxnSpPr/>
          <p:nvPr/>
        </p:nvCxnSpPr>
        <p:spPr>
          <a:xfrm>
            <a:off x="7055986" y="390699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1F2357-87BB-5AE7-E49D-CB29CAA6A830}"/>
              </a:ext>
            </a:extLst>
          </p:cNvPr>
          <p:cNvSpPr txBox="1"/>
          <p:nvPr/>
        </p:nvSpPr>
        <p:spPr>
          <a:xfrm>
            <a:off x="9952798" y="5359999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670780-6255-1AD7-4D9A-358431B39F36}"/>
              </a:ext>
            </a:extLst>
          </p:cNvPr>
          <p:cNvCxnSpPr/>
          <p:nvPr/>
        </p:nvCxnSpPr>
        <p:spPr>
          <a:xfrm flipH="1">
            <a:off x="9728066" y="5562549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D72BC-5D37-42C5-F255-B06EF151E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</a:t>
            </a:r>
            <a:br>
              <a:rPr lang="en-US" dirty="0"/>
            </a:br>
            <a:r>
              <a:rPr lang="en-US" dirty="0"/>
              <a:t>data including unstructured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50820-F1BC-9D11-D5C6-ABF42A5AC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035E-04DF-573D-BC56-93BEC0F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401" y="403366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59A9F-097F-7BED-0928-4A35DBDEFD16}"/>
              </a:ext>
            </a:extLst>
          </p:cNvPr>
          <p:cNvSpPr txBox="1"/>
          <p:nvPr/>
        </p:nvSpPr>
        <p:spPr>
          <a:xfrm>
            <a:off x="7322248" y="343688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59E6B-AB55-4B7C-6B05-A986AF29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77" y="1617798"/>
            <a:ext cx="4793213" cy="4096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42CB2-4DDF-81D4-E32C-969BAB50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52" y="2331703"/>
            <a:ext cx="3402957" cy="1493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0038E-34B7-6E4E-A46A-B5B297706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72" y="3989933"/>
            <a:ext cx="2964927" cy="16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F55DA-F74B-F096-D8A9-7CC830C1E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F1BCF-6A7A-7390-8AB9-162527D7E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C7D2-C94C-EF20-E5A1-4231D09D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16" y="4158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123EB-ADA2-46FC-F6DA-E5253D7D4565}"/>
              </a:ext>
            </a:extLst>
          </p:cNvPr>
          <p:cNvSpPr txBox="1"/>
          <p:nvPr/>
        </p:nvSpPr>
        <p:spPr>
          <a:xfrm>
            <a:off x="6583680" y="350523"/>
            <a:ext cx="32144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0DBCE-8C73-2E3C-2976-CC26CE15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06" y="2559504"/>
            <a:ext cx="3352576" cy="334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4AD53-EE42-EDF1-7A19-4E6BC4091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196" y="2659338"/>
            <a:ext cx="3159622" cy="3034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956DB-610A-EF9A-0E06-B6C6EA04DA67}"/>
              </a:ext>
            </a:extLst>
          </p:cNvPr>
          <p:cNvSpPr txBox="1"/>
          <p:nvPr/>
        </p:nvSpPr>
        <p:spPr>
          <a:xfrm>
            <a:off x="2289710" y="2972511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D65DF-37E9-D1ED-AC9E-B2DE0EDCD193}"/>
              </a:ext>
            </a:extLst>
          </p:cNvPr>
          <p:cNvSpPr txBox="1"/>
          <p:nvPr/>
        </p:nvSpPr>
        <p:spPr>
          <a:xfrm>
            <a:off x="6657652" y="2759605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671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47A83-01DB-10EE-DC23-F9F90ED07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/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/>
            <a:r>
              <a:rPr lang="en-US" dirty="0"/>
              <a:t>An example will be classified into the default direction </a:t>
            </a:r>
            <a:br>
              <a:rPr lang="en-US" dirty="0"/>
            </a:br>
            <a:r>
              <a:rPr lang="en-US" dirty="0"/>
              <a:t>when the feature needed for the split is missing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CF551-7C4E-7AEF-A72F-8AE364B41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55952-1A9C-88D1-2F54-CDF91D7136B9}"/>
              </a:ext>
            </a:extLst>
          </p:cNvPr>
          <p:cNvSpPr txBox="1"/>
          <p:nvPr/>
        </p:nvSpPr>
        <p:spPr>
          <a:xfrm>
            <a:off x="7321483" y="334871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AA95-0D55-0411-6951-81BA3A5D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17" y="407303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BD59D7-0805-353A-22A1-AD4A517BC5AD}"/>
              </a:ext>
            </a:extLst>
          </p:cNvPr>
          <p:cNvGrpSpPr/>
          <p:nvPr/>
        </p:nvGrpSpPr>
        <p:grpSpPr>
          <a:xfrm>
            <a:off x="8146949" y="2986714"/>
            <a:ext cx="2730322" cy="2601194"/>
            <a:chOff x="5770646" y="548847"/>
            <a:chExt cx="2730322" cy="260119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CE6CD1-71D5-F83C-E71F-2D4DF42FC4E9}"/>
                </a:ext>
              </a:extLst>
            </p:cNvPr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24DF65-1D5D-E2AE-D87E-1D62F2191404}"/>
                </a:ext>
              </a:extLst>
            </p:cNvPr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3A1122-0CD1-2487-0B93-516A231F1675}"/>
                </a:ext>
              </a:extLst>
            </p:cNvPr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06A779-3D8C-F906-3D71-B7A575A0C2B7}"/>
                </a:ext>
              </a:extLst>
            </p:cNvPr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77D439-2B4C-0ED7-E046-5BA11047725B}"/>
                </a:ext>
              </a:extLst>
            </p:cNvPr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2A517-24B0-DE65-4BCE-5A0101367A8D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5B41E0-2DFE-B761-1444-18DDE520088A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4D37FF-04F4-A915-D247-9D38CB1D4129}"/>
                </a:ext>
              </a:extLst>
            </p:cNvPr>
            <p:cNvCxnSpPr>
              <a:stCxn id="7" idx="4"/>
              <a:endCxn id="11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A0A3ED-1E1D-57EE-E325-8252A5C88D99}"/>
                </a:ext>
              </a:extLst>
            </p:cNvPr>
            <p:cNvCxnSpPr>
              <a:stCxn id="7" idx="4"/>
              <a:endCxn id="10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B557B4-A15A-288C-6260-3D0C331EDDEA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654208-E40F-8E98-3E94-355555ECB627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0A99C-14B1-E6DB-8A8F-12D873C59404}"/>
                </a:ext>
              </a:extLst>
            </p:cNvPr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04929D-A5C5-988E-7BBF-F6C3B382370B}"/>
                </a:ext>
              </a:extLst>
            </p:cNvPr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F75C3A-1C07-ACDC-BE2D-D56F9B92D725}"/>
                </a:ext>
              </a:extLst>
            </p:cNvPr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1781BF-45E3-C591-57B7-6DA2413BB21C}"/>
                </a:ext>
              </a:extLst>
            </p:cNvPr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26C695-64B4-BB5F-051C-9555D35D8800}"/>
                </a:ext>
              </a:extLst>
            </p:cNvPr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68074D-FE19-B4F3-356D-EDED8445362D}"/>
                </a:ext>
              </a:extLst>
            </p:cNvPr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9483F0-8456-D8B0-39F7-DBDE8180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54285"/>
              </p:ext>
            </p:extLst>
          </p:nvPr>
        </p:nvGraphicFramePr>
        <p:xfrm>
          <a:off x="7922158" y="1335562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1AFEF-81A7-1237-1B9F-423E59ED8B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br>
              <a:rPr lang="en-US" dirty="0"/>
            </a:br>
            <a:r>
              <a:rPr lang="en-US" dirty="0" err="1"/>
              <a:t>imputeTS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B0B9-6493-FC3B-77EA-944343828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3AFBE-7E53-1B5E-7FD5-C2778200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56" y="1324804"/>
            <a:ext cx="7516361" cy="4316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FDC15-DA94-0888-802E-A62C7C62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282" y="418061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7330-555F-5E3E-A285-80607F0C87B4}"/>
              </a:ext>
            </a:extLst>
          </p:cNvPr>
          <p:cNvSpPr txBox="1"/>
          <p:nvPr/>
        </p:nvSpPr>
        <p:spPr>
          <a:xfrm>
            <a:off x="6519135" y="358172"/>
            <a:ext cx="3314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410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8B6E5-D90C-6850-A2A0-9318CBEBDA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Motivating Use Case</a:t>
            </a:r>
          </a:p>
          <a:p>
            <a:pPr lvl="1"/>
            <a:r>
              <a:rPr lang="en-US" dirty="0"/>
              <a:t>Given overlapping weekly aggregates y (daily moving average)</a:t>
            </a:r>
          </a:p>
          <a:p>
            <a:pPr lvl="1"/>
            <a:r>
              <a:rPr lang="en-US" dirty="0"/>
              <a:t>Reconstruct the </a:t>
            </a:r>
            <a:r>
              <a:rPr lang="en-US" b="1" dirty="0">
                <a:solidFill>
                  <a:schemeClr val="accent1"/>
                </a:solidFill>
              </a:rPr>
              <a:t>original time series X</a:t>
            </a:r>
          </a:p>
          <a:p>
            <a:pPr lvl="1"/>
            <a:endParaRPr lang="en-US" sz="700" dirty="0"/>
          </a:p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Aggregates y</a:t>
            </a:r>
          </a:p>
          <a:p>
            <a:pPr lvl="1"/>
            <a:r>
              <a:rPr lang="en-US" dirty="0"/>
              <a:t>Original time series X (unknown) </a:t>
            </a:r>
          </a:p>
          <a:p>
            <a:pPr lvl="1"/>
            <a:r>
              <a:rPr lang="en-US" dirty="0"/>
              <a:t>Mapping O of subsets of X to 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Least squares regression problem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Advanced Method</a:t>
            </a:r>
          </a:p>
          <a:p>
            <a:pPr lvl="1"/>
            <a:r>
              <a:rPr lang="en-US" dirty="0"/>
              <a:t>Discrete Cosine Transform (DCT)</a:t>
            </a:r>
            <a:br>
              <a:rPr lang="en-US" dirty="0"/>
            </a:br>
            <a:r>
              <a:rPr lang="en-US" dirty="0"/>
              <a:t>(sparsest spectral representation)</a:t>
            </a:r>
          </a:p>
          <a:p>
            <a:pPr lvl="1"/>
            <a:r>
              <a:rPr lang="en-US" dirty="0"/>
              <a:t>Non-negativity and smoothness constraints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73C4-7368-4C7E-4873-A059404E5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Time Series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C9CD-725A-4EE1-08E4-E84789EE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1" y="2320655"/>
            <a:ext cx="3699785" cy="217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70C51-9391-E7F0-6C4D-82623189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634" y="470131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2AC4B-F217-63DA-B256-2A28B2C6F7CB}"/>
              </a:ext>
            </a:extLst>
          </p:cNvPr>
          <p:cNvSpPr txBox="1"/>
          <p:nvPr/>
        </p:nvSpPr>
        <p:spPr>
          <a:xfrm>
            <a:off x="6811364" y="4653737"/>
            <a:ext cx="3225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[Faisal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Almutairi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Sparse-Spectrum Reconstruction of Aggregated Historical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2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056235-72CF-9A6A-1AE4-7075A8B66C1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30]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 lecture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project work</a:t>
            </a:r>
            <a:r>
              <a:rPr lang="en-US" dirty="0"/>
              <a:t> [Dec 07]</a:t>
            </a:r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Cloud Computing Fundamentals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14]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Cloud Resource Management and Scheduling</a:t>
            </a:r>
            <a:r>
              <a:rPr lang="en-US" dirty="0"/>
              <a:t> [Dec 21]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11]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18]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25]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[Feb 01]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92D-236F-CAE1-48DF-FA1059851EA4}"/>
              </a:ext>
            </a:extLst>
          </p:cNvPr>
          <p:cNvSpPr txBox="1"/>
          <p:nvPr/>
        </p:nvSpPr>
        <p:spPr>
          <a:xfrm>
            <a:off x="8519273" y="1367730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7A4E07-9F21-231D-F2BB-D3468F197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83F5-2D21-994D-4CC3-C3BC4F0A9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4139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168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4234</Words>
  <Application>Microsoft Office PowerPoint</Application>
  <PresentationFormat>Widescreen</PresentationFormat>
  <Paragraphs>985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 and Data Fusion</dc:title>
  <dc:creator>Matthias Boehm</dc:creator>
  <cp:lastModifiedBy>Matthias Boehm</cp:lastModifiedBy>
  <cp:revision>642</cp:revision>
  <cp:lastPrinted>2021-03-24T16:10:50Z</cp:lastPrinted>
  <dcterms:created xsi:type="dcterms:W3CDTF">2023-02-25T13:39:16Z</dcterms:created>
  <dcterms:modified xsi:type="dcterms:W3CDTF">2023-11-17T21:06:26Z</dcterms:modified>
</cp:coreProperties>
</file>