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4"/>
  </p:notesMasterIdLst>
  <p:sldIdLst>
    <p:sldId id="359" r:id="rId3"/>
    <p:sldId id="424" r:id="rId4"/>
    <p:sldId id="488" r:id="rId5"/>
    <p:sldId id="491" r:id="rId6"/>
    <p:sldId id="490" r:id="rId7"/>
    <p:sldId id="494" r:id="rId8"/>
    <p:sldId id="495" r:id="rId9"/>
    <p:sldId id="496" r:id="rId10"/>
    <p:sldId id="497" r:id="rId11"/>
    <p:sldId id="499" r:id="rId12"/>
    <p:sldId id="500" r:id="rId13"/>
    <p:sldId id="498" r:id="rId14"/>
    <p:sldId id="492" r:id="rId15"/>
    <p:sldId id="511" r:id="rId16"/>
    <p:sldId id="512" r:id="rId17"/>
    <p:sldId id="513" r:id="rId18"/>
    <p:sldId id="514" r:id="rId19"/>
    <p:sldId id="515" r:id="rId20"/>
    <p:sldId id="516" r:id="rId21"/>
    <p:sldId id="517" r:id="rId22"/>
    <p:sldId id="518" r:id="rId23"/>
    <p:sldId id="519" r:id="rId24"/>
    <p:sldId id="520" r:id="rId25"/>
    <p:sldId id="521" r:id="rId26"/>
    <p:sldId id="522" r:id="rId27"/>
    <p:sldId id="523" r:id="rId28"/>
    <p:sldId id="524" r:id="rId29"/>
    <p:sldId id="525" r:id="rId30"/>
    <p:sldId id="526" r:id="rId31"/>
    <p:sldId id="493" r:id="rId32"/>
    <p:sldId id="501" r:id="rId33"/>
    <p:sldId id="502" r:id="rId34"/>
    <p:sldId id="503" r:id="rId35"/>
    <p:sldId id="504" r:id="rId36"/>
    <p:sldId id="505" r:id="rId37"/>
    <p:sldId id="506" r:id="rId38"/>
    <p:sldId id="507" r:id="rId39"/>
    <p:sldId id="508" r:id="rId40"/>
    <p:sldId id="510" r:id="rId41"/>
    <p:sldId id="429" r:id="rId42"/>
    <p:sldId id="427" r:id="rId4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C40D1E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Borg</a:t>
            </a:r>
            <a:r>
              <a:rPr lang="en-US" baseline="0" dirty="0"/>
              <a:t> </a:t>
            </a:r>
            <a:r>
              <a:rPr lang="en-US" baseline="0" dirty="0">
                <a:sym typeface="Wingdings" panose="05000000000000000000" pitchFamily="2" charset="2"/>
              </a:rPr>
              <a:t> </a:t>
            </a:r>
            <a:r>
              <a:rPr lang="en-US" baseline="0" dirty="0" err="1">
                <a:sym typeface="Wingdings" panose="05000000000000000000" pitchFamily="2" charset="2"/>
              </a:rPr>
              <a:t>Borglet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278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Batch scheduling -&gt; better tail latency</a:t>
            </a:r>
          </a:p>
          <a:p>
            <a:r>
              <a:rPr lang="en-US" dirty="0"/>
              <a:t>Late binding: Queue length alone bad indicator</a:t>
            </a:r>
            <a:r>
              <a:rPr lang="en-US" baseline="0" dirty="0"/>
              <a:t> of time, race conditions with multiple schedulers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25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2023: Microsoft Cloud 110B (https://office365itpros.com/2023/07/27/microsoft-cloud-revenue-110b/)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493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</a:t>
            </a:r>
            <a:r>
              <a:rPr lang="en-US" baseline="0" dirty="0"/>
              <a:t> real-time scheduling w/ regular or irregular deadlines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298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story Spark</a:t>
            </a:r>
            <a:r>
              <a:rPr lang="en-US" baseline="0" dirty="0"/>
              <a:t> driver and executor on same node </a:t>
            </a:r>
            <a:r>
              <a:rPr lang="en-US" baseline="0" dirty="0">
                <a:sym typeface="Wingdings" panose="05000000000000000000" pitchFamily="2" charset="2"/>
              </a:rPr>
              <a:t> long scheduling delay  slows down ALL executors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283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users: apple, twitter, </a:t>
            </a:r>
            <a:r>
              <a:rPr lang="en-US" dirty="0" err="1"/>
              <a:t>ebay</a:t>
            </a:r>
            <a:r>
              <a:rPr lang="en-US" dirty="0"/>
              <a:t>, Netflix, CERN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065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619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Kubernetes</a:t>
            </a:r>
            <a:r>
              <a:rPr lang="en-US" baseline="0" dirty="0"/>
              <a:t> name – helmsman/pilot &amp; seven of nine (friendlier borg) </a:t>
            </a:r>
            <a:r>
              <a:rPr lang="en-US" baseline="0" dirty="0">
                <a:sym typeface="Wingdings" panose="05000000000000000000" pitchFamily="2" charset="2"/>
              </a:rPr>
              <a:t> seven spokes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798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docker</a:t>
            </a:r>
            <a:r>
              <a:rPr lang="en-US" baseline="0" dirty="0"/>
              <a:t> images created via docker build still runnable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6514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Linux Containers, Solaris Projects [Mesos paper]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32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DIA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2023/24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09 Cloud Resource Management and Scheduling</a:t>
            </a:r>
            <a:endParaRPr lang="en-US" sz="1400" b="0" noProof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loudera.com/managing-cpu-resources-in-your-hadoop-yarn-cluster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_X13YamZXY&amp;feature=emb_logo" TargetMode="External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kubernetes.io/docs/concepts/overview/components/" TargetMode="Externa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novex.de/blog/containers-docker-containerd-nabla-kata-firecracker/" TargetMode="External"/><Relationship Id="rId5" Type="http://schemas.openxmlformats.org/officeDocument/2006/relationships/hyperlink" Target="https://kubernetes.io/blog/2016/12/container-runtime-interface-cri-in-kubernetes/" TargetMode="Externa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sK5i-N34im8&amp;feature=youtu.b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eveloper.ibm.com/hadoop/2017/06/30/deep-dive-yarn-cgroups/" TargetMode="Externa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.apache.org/docs/latest/job-scheduling.html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png"/><Relationship Id="rId7" Type="http://schemas.openxmlformats.org/officeDocument/2006/relationships/image" Target="../media/image59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emf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09 Cloud Resource Management and Scheduling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Dec 21, 2023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D92782-1C21-4786-DFE5-F3235DCA73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Bag-of-Tasks Scheduling</a:t>
            </a:r>
          </a:p>
          <a:p>
            <a:pPr lvl="1"/>
            <a:r>
              <a:rPr lang="en-US" dirty="0"/>
              <a:t>Job of </a:t>
            </a:r>
            <a:r>
              <a:rPr lang="en-US" b="1" dirty="0">
                <a:solidFill>
                  <a:srgbClr val="7889FB"/>
                </a:solidFill>
              </a:rPr>
              <a:t>independent</a:t>
            </a:r>
            <a:r>
              <a:rPr lang="en-US" dirty="0"/>
              <a:t> (embarrassingly parallel) tasks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Examples:</a:t>
            </a:r>
            <a:r>
              <a:rPr lang="en-US" dirty="0"/>
              <a:t> EC2 instances, map tasks</a:t>
            </a:r>
          </a:p>
          <a:p>
            <a:pPr lvl="2"/>
            <a:endParaRPr lang="en-US" sz="1000" dirty="0"/>
          </a:p>
          <a:p>
            <a:r>
              <a:rPr lang="en-US" dirty="0"/>
              <a:t>Gang Scheduling</a:t>
            </a:r>
          </a:p>
          <a:p>
            <a:pPr lvl="1"/>
            <a:r>
              <a:rPr lang="en-US" dirty="0"/>
              <a:t>Job of frequently </a:t>
            </a:r>
            <a:r>
              <a:rPr lang="en-US" b="1" dirty="0">
                <a:solidFill>
                  <a:srgbClr val="7889FB"/>
                </a:solidFill>
              </a:rPr>
              <a:t>communicating</a:t>
            </a:r>
            <a:r>
              <a:rPr lang="en-US" dirty="0"/>
              <a:t> parallel tasks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Examples:</a:t>
            </a:r>
            <a:r>
              <a:rPr lang="en-US" dirty="0"/>
              <a:t> MPI programs, parameter servers</a:t>
            </a:r>
          </a:p>
          <a:p>
            <a:pPr lvl="2"/>
            <a:endParaRPr lang="en-US" sz="1000" dirty="0"/>
          </a:p>
          <a:p>
            <a:r>
              <a:rPr lang="en-US" dirty="0"/>
              <a:t>DAG Scheduling </a:t>
            </a:r>
          </a:p>
          <a:p>
            <a:pPr lvl="1"/>
            <a:r>
              <a:rPr lang="en-US" dirty="0"/>
              <a:t>Job of tasks with </a:t>
            </a:r>
            <a:r>
              <a:rPr lang="en-US" b="1" dirty="0">
                <a:solidFill>
                  <a:srgbClr val="7889FB"/>
                </a:solidFill>
              </a:rPr>
              <a:t>precedence constraints</a:t>
            </a:r>
            <a:r>
              <a:rPr lang="en-US" dirty="0"/>
              <a:t> (e.g., data dependencies)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Examples: </a:t>
            </a:r>
            <a:r>
              <a:rPr lang="en-US" dirty="0"/>
              <a:t>Op scheduling Spark, TensorFlow, </a:t>
            </a:r>
            <a:r>
              <a:rPr lang="en-US" dirty="0" err="1"/>
              <a:t>SystemDS</a:t>
            </a:r>
            <a:endParaRPr lang="en-US" dirty="0"/>
          </a:p>
          <a:p>
            <a:pPr lvl="2"/>
            <a:endParaRPr lang="en-US" sz="1000" dirty="0"/>
          </a:p>
          <a:p>
            <a:r>
              <a:rPr lang="en-US" dirty="0"/>
              <a:t>Real-Time Scheduling </a:t>
            </a:r>
          </a:p>
          <a:p>
            <a:pPr lvl="1"/>
            <a:r>
              <a:rPr lang="en-US" dirty="0"/>
              <a:t>Job or task with associated deadline (soft/hard)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Examples:</a:t>
            </a:r>
            <a:r>
              <a:rPr lang="en-US" dirty="0"/>
              <a:t> rendering, car control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C2B2A-931A-29C2-3193-8F4E9551BE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Scheduling Problems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C616C-E21B-92CA-A2FB-75FF29895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259" y="410511"/>
            <a:ext cx="734554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D6AC02-E6A9-C67D-F65B-CEAB2E0415E0}"/>
              </a:ext>
            </a:extLst>
          </p:cNvPr>
          <p:cNvSpPr txBox="1"/>
          <p:nvPr/>
        </p:nvSpPr>
        <p:spPr>
          <a:xfrm>
            <a:off x="6571783" y="304601"/>
            <a:ext cx="305773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Eleni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Karatza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Cloud Performance Resource Allocation and Scheduling Issue,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Aristotle University of Thessaloniki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11FD11-8459-4C04-5448-3835FE313A33}"/>
              </a:ext>
            </a:extLst>
          </p:cNvPr>
          <p:cNvGrpSpPr/>
          <p:nvPr/>
        </p:nvGrpSpPr>
        <p:grpSpPr>
          <a:xfrm>
            <a:off x="10113626" y="2199022"/>
            <a:ext cx="1145469" cy="1008516"/>
            <a:chOff x="7436515" y="2634754"/>
            <a:chExt cx="1145469" cy="1008516"/>
          </a:xfrm>
        </p:grpSpPr>
        <p:sp>
          <p:nvSpPr>
            <p:cNvPr id="7" name="Rechteck 29">
              <a:extLst>
                <a:ext uri="{FF2B5EF4-FFF2-40B4-BE49-F238E27FC236}">
                  <a16:creationId xmlns:a16="http://schemas.microsoft.com/office/drawing/2014/main" id="{47A7AAC3-E215-378B-604C-6A8543AC8D1E}"/>
                </a:ext>
              </a:extLst>
            </p:cNvPr>
            <p:cNvSpPr/>
            <p:nvPr/>
          </p:nvSpPr>
          <p:spPr>
            <a:xfrm>
              <a:off x="7436515" y="263475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hteck 29">
              <a:extLst>
                <a:ext uri="{FF2B5EF4-FFF2-40B4-BE49-F238E27FC236}">
                  <a16:creationId xmlns:a16="http://schemas.microsoft.com/office/drawing/2014/main" id="{9D88EF5D-1B0B-8C4B-65EC-E21E3C53268F}"/>
                </a:ext>
              </a:extLst>
            </p:cNvPr>
            <p:cNvSpPr/>
            <p:nvPr/>
          </p:nvSpPr>
          <p:spPr>
            <a:xfrm>
              <a:off x="7436516" y="331311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29">
              <a:extLst>
                <a:ext uri="{FF2B5EF4-FFF2-40B4-BE49-F238E27FC236}">
                  <a16:creationId xmlns:a16="http://schemas.microsoft.com/office/drawing/2014/main" id="{3BF5687E-E098-1A2D-FCB2-9CDA952E9735}"/>
                </a:ext>
              </a:extLst>
            </p:cNvPr>
            <p:cNvSpPr/>
            <p:nvPr/>
          </p:nvSpPr>
          <p:spPr>
            <a:xfrm>
              <a:off x="8198227" y="263475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hteck 29">
              <a:extLst>
                <a:ext uri="{FF2B5EF4-FFF2-40B4-BE49-F238E27FC236}">
                  <a16:creationId xmlns:a16="http://schemas.microsoft.com/office/drawing/2014/main" id="{B6704BD6-2519-6AF1-CCEC-28FBA48D67E7}"/>
                </a:ext>
              </a:extLst>
            </p:cNvPr>
            <p:cNvSpPr/>
            <p:nvPr/>
          </p:nvSpPr>
          <p:spPr>
            <a:xfrm>
              <a:off x="8198227" y="331037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257392C-C2E2-C5A5-028B-581BD6D89784}"/>
                </a:ext>
              </a:extLst>
            </p:cNvPr>
            <p:cNvCxnSpPr>
              <a:stCxn id="7" idx="3"/>
              <a:endCxn id="9" idx="1"/>
            </p:cNvCxnSpPr>
            <p:nvPr/>
          </p:nvCxnSpPr>
          <p:spPr>
            <a:xfrm>
              <a:off x="7820272" y="2799833"/>
              <a:ext cx="37795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2B6BCEE-12F9-DFC3-B128-22B3F8F870C7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7628394" y="2964912"/>
              <a:ext cx="1" cy="34820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DE8ED78-FF50-B2A6-C28E-93D8B09641E7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8390106" y="2964912"/>
              <a:ext cx="0" cy="34545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B979C0C-4090-8E35-234D-5E0E219B2E0F}"/>
                </a:ext>
              </a:extLst>
            </p:cNvPr>
            <p:cNvCxnSpPr>
              <a:stCxn id="10" idx="1"/>
              <a:endCxn id="8" idx="3"/>
            </p:cNvCxnSpPr>
            <p:nvPr/>
          </p:nvCxnSpPr>
          <p:spPr>
            <a:xfrm flipH="1">
              <a:off x="7820273" y="3475449"/>
              <a:ext cx="377954" cy="274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70D4F78-663D-EBC9-2DC4-CBE25B919138}"/>
                </a:ext>
              </a:extLst>
            </p:cNvPr>
            <p:cNvCxnSpPr/>
            <p:nvPr/>
          </p:nvCxnSpPr>
          <p:spPr>
            <a:xfrm>
              <a:off x="7820273" y="2953075"/>
              <a:ext cx="377954" cy="35006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88EDB74-13AC-DC2B-9A1F-A0B7FC67644A}"/>
                </a:ext>
              </a:extLst>
            </p:cNvPr>
            <p:cNvCxnSpPr/>
            <p:nvPr/>
          </p:nvCxnSpPr>
          <p:spPr>
            <a:xfrm flipV="1">
              <a:off x="7820273" y="2943104"/>
              <a:ext cx="377954" cy="37000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8A82AD7-21DB-B6FE-EAAD-627190D31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988" y="3655969"/>
            <a:ext cx="1401295" cy="80800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60F98CF-7634-9407-3F78-594F1AD68CB8}"/>
              </a:ext>
            </a:extLst>
          </p:cNvPr>
          <p:cNvGrpSpPr>
            <a:grpSpLocks noChangeAspect="1"/>
          </p:cNvGrpSpPr>
          <p:nvPr/>
        </p:nvGrpSpPr>
        <p:grpSpPr>
          <a:xfrm>
            <a:off x="9603404" y="3637497"/>
            <a:ext cx="992975" cy="1619708"/>
            <a:chOff x="7925754" y="3861114"/>
            <a:chExt cx="714088" cy="116479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577F765-1B20-F7FF-2056-63DCD6F14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72298" y="3861114"/>
              <a:ext cx="667544" cy="90630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2BB04A-31F2-F5C1-9CBB-61647AE90046}"/>
                </a:ext>
              </a:extLst>
            </p:cNvPr>
            <p:cNvSpPr txBox="1"/>
            <p:nvPr/>
          </p:nvSpPr>
          <p:spPr>
            <a:xfrm>
              <a:off x="8290590" y="4656579"/>
              <a:ext cx="20944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38CB8D-D175-22EF-F5A5-8450DBA36C14}"/>
                </a:ext>
              </a:extLst>
            </p:cNvPr>
            <p:cNvSpPr txBox="1"/>
            <p:nvPr/>
          </p:nvSpPr>
          <p:spPr>
            <a:xfrm>
              <a:off x="7959580" y="4644177"/>
              <a:ext cx="20944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9B0E2A-FB2A-79DE-D38E-0CEF53725763}"/>
                </a:ext>
              </a:extLst>
            </p:cNvPr>
            <p:cNvSpPr txBox="1"/>
            <p:nvPr/>
          </p:nvSpPr>
          <p:spPr>
            <a:xfrm>
              <a:off x="7925754" y="4328688"/>
              <a:ext cx="20944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D79D60-D6F3-962F-6FC8-6403B664C779}"/>
              </a:ext>
            </a:extLst>
          </p:cNvPr>
          <p:cNvGrpSpPr/>
          <p:nvPr/>
        </p:nvGrpSpPr>
        <p:grpSpPr>
          <a:xfrm>
            <a:off x="6571783" y="5116815"/>
            <a:ext cx="2223798" cy="436541"/>
            <a:chOff x="6726527" y="5752759"/>
            <a:chExt cx="2223798" cy="43654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1B0270F-4311-A921-5169-997E129D4BD8}"/>
                </a:ext>
              </a:extLst>
            </p:cNvPr>
            <p:cNvCxnSpPr/>
            <p:nvPr/>
          </p:nvCxnSpPr>
          <p:spPr>
            <a:xfrm>
              <a:off x="7260501" y="5753507"/>
              <a:ext cx="0" cy="435793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2C691ED-17D9-60A9-DFD2-830DD339AB06}"/>
                </a:ext>
              </a:extLst>
            </p:cNvPr>
            <p:cNvCxnSpPr/>
            <p:nvPr/>
          </p:nvCxnSpPr>
          <p:spPr>
            <a:xfrm>
              <a:off x="6726527" y="6120180"/>
              <a:ext cx="22237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9205404-C347-93AA-892F-95933F73567A}"/>
                </a:ext>
              </a:extLst>
            </p:cNvPr>
            <p:cNvCxnSpPr/>
            <p:nvPr/>
          </p:nvCxnSpPr>
          <p:spPr>
            <a:xfrm>
              <a:off x="7934208" y="5752759"/>
              <a:ext cx="0" cy="435793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347FE3E-E862-2DB9-239D-37BEA647CC48}"/>
                </a:ext>
              </a:extLst>
            </p:cNvPr>
            <p:cNvCxnSpPr/>
            <p:nvPr/>
          </p:nvCxnSpPr>
          <p:spPr>
            <a:xfrm>
              <a:off x="8600456" y="5753507"/>
              <a:ext cx="0" cy="435793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9">
              <a:extLst>
                <a:ext uri="{FF2B5EF4-FFF2-40B4-BE49-F238E27FC236}">
                  <a16:creationId xmlns:a16="http://schemas.microsoft.com/office/drawing/2014/main" id="{597E56A7-13CC-E310-83A3-92971543AFDE}"/>
                </a:ext>
              </a:extLst>
            </p:cNvPr>
            <p:cNvSpPr/>
            <p:nvPr/>
          </p:nvSpPr>
          <p:spPr>
            <a:xfrm>
              <a:off x="6860419" y="5809112"/>
              <a:ext cx="266191" cy="222643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hteck 29">
              <a:extLst>
                <a:ext uri="{FF2B5EF4-FFF2-40B4-BE49-F238E27FC236}">
                  <a16:creationId xmlns:a16="http://schemas.microsoft.com/office/drawing/2014/main" id="{9DB33FF8-AFA7-3E85-4495-642D0548A8C7}"/>
                </a:ext>
              </a:extLst>
            </p:cNvPr>
            <p:cNvSpPr/>
            <p:nvPr/>
          </p:nvSpPr>
          <p:spPr>
            <a:xfrm>
              <a:off x="7616711" y="5813423"/>
              <a:ext cx="266191" cy="222643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38B019DD-66FB-E707-62ED-38B5E71A9501}"/>
                </a:ext>
              </a:extLst>
            </p:cNvPr>
            <p:cNvSpPr/>
            <p:nvPr/>
          </p:nvSpPr>
          <p:spPr>
            <a:xfrm>
              <a:off x="8159890" y="5809111"/>
              <a:ext cx="266191" cy="222643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72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28806C-44C0-99B3-B8E3-78AA7162EA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Operator-Device Placement</a:t>
            </a:r>
          </a:p>
          <a:p>
            <a:pPr lvl="1"/>
            <a:r>
              <a:rPr lang="en-US" dirty="0"/>
              <a:t>Given neural network, multiple devices </a:t>
            </a:r>
            <a:r>
              <a:rPr lang="en-US" dirty="0">
                <a:sym typeface="Wingdings" panose="05000000000000000000" pitchFamily="2" charset="2"/>
              </a:rPr>
              <a:t> operator placement (parallelism, data transfer)</a:t>
            </a:r>
            <a:endParaRPr lang="en-US" dirty="0"/>
          </a:p>
          <a:p>
            <a:pPr lvl="1"/>
            <a:r>
              <a:rPr lang="en-US" dirty="0"/>
              <a:t>Sequence-to-sequence model to predict which operations should run on which device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Example: ML Workloads</a:t>
            </a:r>
          </a:p>
          <a:p>
            <a:pPr lvl="2"/>
            <a:r>
              <a:rPr lang="en-US" dirty="0"/>
              <a:t>white: CPU; colors: different GPU devices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A31F3-3C3A-B372-38A7-1EBFE73E5F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Scheduling Problems,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1F84C-E959-1AF4-2123-4395B20AB5D2}"/>
              </a:ext>
            </a:extLst>
          </p:cNvPr>
          <p:cNvSpPr txBox="1"/>
          <p:nvPr/>
        </p:nvSpPr>
        <p:spPr>
          <a:xfrm>
            <a:off x="7862669" y="2464545"/>
            <a:ext cx="307455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Azalia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Mirhoseini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Device Placement Optimization with Reinforcement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ICML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EFD48F-8FBD-CA34-8700-44BE91445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179" y="2524740"/>
            <a:ext cx="49624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0915EC-498B-0954-4436-1BEB0AD93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480" y="3390883"/>
            <a:ext cx="5160001" cy="1087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4EF5F-DB5E-C0F1-AFD1-373327C00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432" y="4595170"/>
            <a:ext cx="5160001" cy="10100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3887AB-1D50-D3AC-0750-802E42409A28}"/>
              </a:ext>
            </a:extLst>
          </p:cNvPr>
          <p:cNvSpPr txBox="1"/>
          <p:nvPr/>
        </p:nvSpPr>
        <p:spPr>
          <a:xfrm>
            <a:off x="2584799" y="4755942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Inception V3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(CNN)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B0B5C4-F40E-8E73-07FE-76495C38BCAF}"/>
              </a:ext>
            </a:extLst>
          </p:cNvPr>
          <p:cNvSpPr txBox="1"/>
          <p:nvPr/>
        </p:nvSpPr>
        <p:spPr>
          <a:xfrm>
            <a:off x="2396560" y="3412674"/>
            <a:ext cx="218853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Neural Machine Translation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(RNN)</a:t>
            </a:r>
          </a:p>
        </p:txBody>
      </p:sp>
    </p:spTree>
    <p:extLst>
      <p:ext uri="{BB962C8B-B14F-4D97-AF65-F5344CB8AC3E}">
        <p14:creationId xmlns:p14="http://schemas.microsoft.com/office/powerpoint/2010/main" val="344242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722225-0A10-8342-B53F-028C013C2B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Common Metrics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Mean time to completion</a:t>
            </a:r>
            <a:r>
              <a:rPr lang="en-US" dirty="0"/>
              <a:t> (total runtime for job), and max-stretch (completion/work – relative slowdown)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Mean response time</a:t>
            </a:r>
            <a:r>
              <a:rPr lang="en-US" dirty="0"/>
              <a:t> (job waiting time for resources); </a:t>
            </a:r>
            <a:r>
              <a:rPr lang="en-US" b="1" dirty="0">
                <a:solidFill>
                  <a:srgbClr val="7889FB"/>
                </a:solidFill>
              </a:rPr>
              <a:t>Throughput</a:t>
            </a:r>
            <a:r>
              <a:rPr lang="en-US" dirty="0"/>
              <a:t> (jobs per time unit)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Constraints / service-level agreements: </a:t>
            </a:r>
            <a:r>
              <a:rPr lang="en-US" dirty="0"/>
              <a:t>max monetary costs, max latency, deadline 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FIFO</a:t>
            </a:r>
            <a:r>
              <a:rPr lang="en-US" dirty="0"/>
              <a:t> (first-in, first-out)</a:t>
            </a:r>
          </a:p>
          <a:p>
            <a:pPr lvl="1"/>
            <a:r>
              <a:rPr lang="en-US" dirty="0"/>
              <a:t>Simple queueing and processing in order </a:t>
            </a:r>
          </a:p>
          <a:p>
            <a:pPr lvl="1"/>
            <a:r>
              <a:rPr lang="en-US" b="1" dirty="0"/>
              <a:t>Problem: </a:t>
            </a:r>
            <a:r>
              <a:rPr lang="en-US" dirty="0"/>
              <a:t>Single long-running job can stall many short jobs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SJF</a:t>
            </a:r>
            <a:r>
              <a:rPr lang="en-US" dirty="0"/>
              <a:t> (shortest job first)</a:t>
            </a:r>
          </a:p>
          <a:p>
            <a:pPr lvl="1"/>
            <a:r>
              <a:rPr lang="en-US" dirty="0"/>
              <a:t>Sort jobs by expected runtime and execute in order ascending</a:t>
            </a:r>
          </a:p>
          <a:p>
            <a:pPr lvl="1"/>
            <a:r>
              <a:rPr lang="en-US" b="1" dirty="0"/>
              <a:t>Problem: </a:t>
            </a:r>
            <a:r>
              <a:rPr lang="en-US" dirty="0"/>
              <a:t>Starvation of long-running jobs</a:t>
            </a:r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Round-Robin</a:t>
            </a:r>
            <a:r>
              <a:rPr lang="en-US" dirty="0"/>
              <a:t> (FAIR)</a:t>
            </a:r>
          </a:p>
          <a:p>
            <a:pPr lvl="1"/>
            <a:r>
              <a:rPr lang="en-US" dirty="0"/>
              <a:t>Allocate similar time (tasks, time slices) to all jobs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A5E13-145F-B004-B3FB-10DC061CBB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Basic Scheduling Metrics and Algorithms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2EA1D7-1BAE-E983-7FFA-1CE4C10C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401" y="3533063"/>
            <a:ext cx="1688223" cy="2093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B7FDC2-9F2F-621B-BD0F-B3FD8942DCF3}"/>
              </a:ext>
            </a:extLst>
          </p:cNvPr>
          <p:cNvSpPr txBox="1"/>
          <p:nvPr/>
        </p:nvSpPr>
        <p:spPr>
          <a:xfrm>
            <a:off x="8143536" y="4694893"/>
            <a:ext cx="182952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https://en.wikipedia.org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(French "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ruban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– English round ribbon)]</a:t>
            </a:r>
          </a:p>
        </p:txBody>
      </p:sp>
    </p:spTree>
    <p:extLst>
      <p:ext uri="{BB962C8B-B14F-4D97-AF65-F5344CB8AC3E}">
        <p14:creationId xmlns:p14="http://schemas.microsoft.com/office/powerpoint/2010/main" val="142626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D83EAF-0FC5-CCD9-C0BE-437A3D1259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 Allocation, Isolation, and Monitoring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0852B-9318-CF54-BB91-D58FB4A928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evron 4">
            <a:extLst>
              <a:ext uri="{FF2B5EF4-FFF2-40B4-BE49-F238E27FC236}">
                <a16:creationId xmlns:a16="http://schemas.microsoft.com/office/drawing/2014/main" id="{9056EF61-69EE-96DF-5D43-F79F37025F6B}"/>
              </a:ext>
            </a:extLst>
          </p:cNvPr>
          <p:cNvSpPr/>
          <p:nvPr/>
        </p:nvSpPr>
        <p:spPr>
          <a:xfrm>
            <a:off x="467688" y="418042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Selection</a:t>
            </a:r>
          </a:p>
        </p:txBody>
      </p:sp>
      <p:sp>
        <p:nvSpPr>
          <p:cNvPr id="5" name="Chevron 5">
            <a:extLst>
              <a:ext uri="{FF2B5EF4-FFF2-40B4-BE49-F238E27FC236}">
                <a16:creationId xmlns:a16="http://schemas.microsoft.com/office/drawing/2014/main" id="{377C2BBE-6EAB-E22D-D432-F88C8BEFA195}"/>
              </a:ext>
            </a:extLst>
          </p:cNvPr>
          <p:cNvSpPr/>
          <p:nvPr/>
        </p:nvSpPr>
        <p:spPr>
          <a:xfrm>
            <a:off x="2481481" y="418042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Allocation</a:t>
            </a:r>
          </a:p>
        </p:txBody>
      </p:sp>
      <p:sp>
        <p:nvSpPr>
          <p:cNvPr id="6" name="Chevron 6">
            <a:extLst>
              <a:ext uri="{FF2B5EF4-FFF2-40B4-BE49-F238E27FC236}">
                <a16:creationId xmlns:a16="http://schemas.microsoft.com/office/drawing/2014/main" id="{D1A73490-144B-5274-9DBF-2294805DDE8A}"/>
              </a:ext>
            </a:extLst>
          </p:cNvPr>
          <p:cNvSpPr/>
          <p:nvPr/>
        </p:nvSpPr>
        <p:spPr>
          <a:xfrm>
            <a:off x="4495274" y="418042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Isolation &amp; Monitoring</a:t>
            </a:r>
          </a:p>
        </p:txBody>
      </p:sp>
      <p:sp>
        <p:nvSpPr>
          <p:cNvPr id="7" name="Chevron 7">
            <a:extLst>
              <a:ext uri="{FF2B5EF4-FFF2-40B4-BE49-F238E27FC236}">
                <a16:creationId xmlns:a16="http://schemas.microsoft.com/office/drawing/2014/main" id="{81872AE8-AD20-900C-4E5A-74803476641C}"/>
              </a:ext>
            </a:extLst>
          </p:cNvPr>
          <p:cNvSpPr/>
          <p:nvPr/>
        </p:nvSpPr>
        <p:spPr>
          <a:xfrm>
            <a:off x="6509067" y="418042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Task Scheduling </a:t>
            </a:r>
          </a:p>
        </p:txBody>
      </p:sp>
    </p:spTree>
    <p:extLst>
      <p:ext uri="{BB962C8B-B14F-4D97-AF65-F5344CB8AC3E}">
        <p14:creationId xmlns:p14="http://schemas.microsoft.com/office/powerpoint/2010/main" val="380357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7CB264-ACC6-4C9D-7582-2E7303CC34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Manual Selection</a:t>
            </a:r>
          </a:p>
          <a:p>
            <a:pPr lvl="1"/>
            <a:r>
              <a:rPr lang="en-US" dirty="0"/>
              <a:t>Rule of thumb (I/O, mem, CPU characteristics of app)</a:t>
            </a:r>
          </a:p>
          <a:p>
            <a:pPr lvl="1"/>
            <a:r>
              <a:rPr lang="en-US" dirty="0"/>
              <a:t>Data characteristics, and framework configurations, experience</a:t>
            </a:r>
            <a:endParaRPr lang="en-US" sz="1000" dirty="0"/>
          </a:p>
          <a:p>
            <a:pPr lvl="2"/>
            <a:endParaRPr lang="en-US" sz="1200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Spark Submit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387A0-9E82-1CF0-7DD3-FABD043C20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 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395ED-CB1B-A011-9929-775A5D25911B}"/>
              </a:ext>
            </a:extLst>
          </p:cNvPr>
          <p:cNvSpPr txBox="1"/>
          <p:nvPr/>
        </p:nvSpPr>
        <p:spPr>
          <a:xfrm>
            <a:off x="2913150" y="2472049"/>
            <a:ext cx="6982690" cy="31393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export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HADOOP_CONF_DIR=/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etc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hadoop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conf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SPARK_HOME=../spark-2.4.0-bin-hadoop2.7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$SPARK_HOME/bin/spark-submit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--master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yarn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--deploy-mode client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--driver-java-options "-server –Xms40g –Xmn4g"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--driver-memory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40g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num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-executors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--executor-memory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100g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--executor-cores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SystemDS.jar -f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test.dml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-stats -explain -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args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…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96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A18879-4000-AE1D-BFD9-736F83E793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Application-Agnostic, Reactive</a:t>
            </a:r>
          </a:p>
          <a:p>
            <a:pPr lvl="1"/>
            <a:r>
              <a:rPr lang="en-US" dirty="0"/>
              <a:t>Dynamic allocation based on workload characteristics</a:t>
            </a:r>
          </a:p>
          <a:p>
            <a:pPr lvl="1"/>
            <a:r>
              <a:rPr lang="en-US" b="1" dirty="0"/>
              <a:t>Examples: </a:t>
            </a:r>
            <a:r>
              <a:rPr lang="en-US" dirty="0"/>
              <a:t>Spark dynamic allocation, Databricks </a:t>
            </a:r>
            <a:r>
              <a:rPr lang="en-US" dirty="0" err="1"/>
              <a:t>AutoScaling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Application-Aware, Proactive</a:t>
            </a:r>
          </a:p>
          <a:p>
            <a:pPr lvl="1"/>
            <a:r>
              <a:rPr lang="en-US" dirty="0"/>
              <a:t>Estimate time/costs of job under different configurations </a:t>
            </a:r>
            <a:br>
              <a:rPr lang="en-US" dirty="0"/>
            </a:br>
            <a:r>
              <a:rPr lang="en-US" dirty="0"/>
              <a:t>(what-if scenario analysis)</a:t>
            </a:r>
          </a:p>
          <a:p>
            <a:pPr lvl="1"/>
            <a:r>
              <a:rPr lang="en-US" dirty="0"/>
              <a:t>Min $costs under time constraint</a:t>
            </a:r>
          </a:p>
          <a:p>
            <a:pPr lvl="1"/>
            <a:r>
              <a:rPr lang="en-US" dirty="0"/>
              <a:t>Min runtime under $cost constraint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920B4-FA68-D1AF-166E-0F111886E3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 Selection,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999EC-03F0-F5C4-4AE9-787D56EA3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12" y="4395938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8F0057-CCA5-3E3B-AF7E-7EFB1C135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070" y="1583006"/>
            <a:ext cx="3970066" cy="2109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743955-1F43-66DF-FE4E-6F9BCCA40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969" y="3486082"/>
            <a:ext cx="4008424" cy="20994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67B153-7E50-6B81-95B2-CDC69E746954}"/>
              </a:ext>
            </a:extLst>
          </p:cNvPr>
          <p:cNvSpPr txBox="1"/>
          <p:nvPr/>
        </p:nvSpPr>
        <p:spPr>
          <a:xfrm>
            <a:off x="1673529" y="5151665"/>
            <a:ext cx="24291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(fixed MR job w/ 6 nodes)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A20292-9E28-6BD7-6334-2C04175EF812}"/>
              </a:ext>
            </a:extLst>
          </p:cNvPr>
          <p:cNvSpPr txBox="1"/>
          <p:nvPr/>
        </p:nvSpPr>
        <p:spPr>
          <a:xfrm>
            <a:off x="1692000" y="4327579"/>
            <a:ext cx="35334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Herodotos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Herodotou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Shivnath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Babu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No one (cluster) size fits all: automatic cluster sizing for data-intensive analytics.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SoCC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892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D5BFA1-0E06-DFE0-34E9-BE2C048028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  <a:p>
            <a:pPr lvl="1"/>
            <a:r>
              <a:rPr lang="en-US" dirty="0"/>
              <a:t>N nodes with memory and CPU constraints </a:t>
            </a:r>
          </a:p>
          <a:p>
            <a:pPr lvl="1"/>
            <a:r>
              <a:rPr lang="en-US" dirty="0"/>
              <a:t>Stream of jobs with memory and CPU requirements</a:t>
            </a:r>
          </a:p>
          <a:p>
            <a:pPr lvl="1"/>
            <a:r>
              <a:rPr lang="en-US" dirty="0"/>
              <a:t>Assign jobs to nodes (or to minimal number of nodes)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Knapsack problem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bin packing problem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 Practice: Heuristics</a:t>
            </a:r>
          </a:p>
          <a:p>
            <a:pPr lvl="1"/>
            <a:r>
              <a:rPr lang="en-US" dirty="0"/>
              <a:t>Major concern: </a:t>
            </a:r>
            <a:r>
              <a:rPr lang="en-US" b="1" dirty="0">
                <a:solidFill>
                  <a:schemeClr val="accent1"/>
                </a:solidFill>
              </a:rPr>
              <a:t>scheduling efficiency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(online, cluster bottleneck)</a:t>
            </a:r>
          </a:p>
          <a:p>
            <a:pPr lvl="1"/>
            <a:r>
              <a:rPr lang="en-US" dirty="0"/>
              <a:t>Approach: </a:t>
            </a:r>
            <a:r>
              <a:rPr lang="en-US" b="1" dirty="0">
                <a:solidFill>
                  <a:srgbClr val="7889FB"/>
                </a:solidFill>
              </a:rPr>
              <a:t>Sample queues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best/next-fit</a:t>
            </a:r>
            <a:r>
              <a:rPr lang="en-US" dirty="0"/>
              <a:t> selection</a:t>
            </a:r>
          </a:p>
          <a:p>
            <a:pPr lvl="1"/>
            <a:r>
              <a:rPr lang="en-US" dirty="0"/>
              <a:t>Multiple metrics: </a:t>
            </a:r>
            <a:r>
              <a:rPr lang="en-US" b="1" dirty="0">
                <a:solidFill>
                  <a:srgbClr val="7889FB"/>
                </a:solidFill>
              </a:rPr>
              <a:t>dominant resource calculator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785F3-17A2-0765-E753-428748B526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 Negotiation and Allocation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B1DE3-2770-E921-2F92-E8C091C3C5FB}"/>
              </a:ext>
            </a:extLst>
          </p:cNvPr>
          <p:cNvSpPr txBox="1"/>
          <p:nvPr/>
        </p:nvSpPr>
        <p:spPr>
          <a:xfrm>
            <a:off x="7163348" y="4695062"/>
            <a:ext cx="21243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https://blog.cloudera.com/managing-cpu-resources-in-your-hadoop-yarn-clusters/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A007B8-5F68-D8ED-57BA-CFB8953F0648}"/>
              </a:ext>
            </a:extLst>
          </p:cNvPr>
          <p:cNvGrpSpPr/>
          <p:nvPr/>
        </p:nvGrpSpPr>
        <p:grpSpPr>
          <a:xfrm>
            <a:off x="7144359" y="3159356"/>
            <a:ext cx="4492677" cy="1840114"/>
            <a:chOff x="3995541" y="4109511"/>
            <a:chExt cx="4492677" cy="18401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301203-A91F-2CD2-5945-E8C8AB8C5F1D}"/>
                </a:ext>
              </a:extLst>
            </p:cNvPr>
            <p:cNvSpPr txBox="1"/>
            <p:nvPr/>
          </p:nvSpPr>
          <p:spPr>
            <a:xfrm>
              <a:off x="7230135" y="4109511"/>
              <a:ext cx="114031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12/48GB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AD704D-A5CC-DE44-C6E8-E764F6EF3C62}"/>
                </a:ext>
              </a:extLst>
            </p:cNvPr>
            <p:cNvSpPr/>
            <p:nvPr/>
          </p:nvSpPr>
          <p:spPr>
            <a:xfrm>
              <a:off x="7112370" y="4514799"/>
              <a:ext cx="1375848" cy="1433607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hteck 29">
              <a:extLst>
                <a:ext uri="{FF2B5EF4-FFF2-40B4-BE49-F238E27FC236}">
                  <a16:creationId xmlns:a16="http://schemas.microsoft.com/office/drawing/2014/main" id="{9E4D02EE-544E-975D-2BCF-5F7C30E8C98B}"/>
                </a:ext>
              </a:extLst>
            </p:cNvPr>
            <p:cNvSpPr/>
            <p:nvPr/>
          </p:nvSpPr>
          <p:spPr>
            <a:xfrm>
              <a:off x="5742420" y="5027987"/>
              <a:ext cx="792951" cy="43384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2/8GB</a:t>
              </a:r>
            </a:p>
          </p:txBody>
        </p:sp>
        <p:sp>
          <p:nvSpPr>
            <p:cNvPr id="9" name="Rechteck 29">
              <a:extLst>
                <a:ext uri="{FF2B5EF4-FFF2-40B4-BE49-F238E27FC236}">
                  <a16:creationId xmlns:a16="http://schemas.microsoft.com/office/drawing/2014/main" id="{741075CB-9FAD-D825-A0DD-6BF10D0C181F}"/>
                </a:ext>
              </a:extLst>
            </p:cNvPr>
            <p:cNvSpPr/>
            <p:nvPr/>
          </p:nvSpPr>
          <p:spPr>
            <a:xfrm>
              <a:off x="4868967" y="5027986"/>
              <a:ext cx="792951" cy="43384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1/32GB</a:t>
              </a:r>
            </a:p>
          </p:txBody>
        </p:sp>
        <p:sp>
          <p:nvSpPr>
            <p:cNvPr id="10" name="Rechteck 29">
              <a:extLst>
                <a:ext uri="{FF2B5EF4-FFF2-40B4-BE49-F238E27FC236}">
                  <a16:creationId xmlns:a16="http://schemas.microsoft.com/office/drawing/2014/main" id="{496CBE2F-04A6-DE32-426E-140AAB61A908}"/>
                </a:ext>
              </a:extLst>
            </p:cNvPr>
            <p:cNvSpPr/>
            <p:nvPr/>
          </p:nvSpPr>
          <p:spPr>
            <a:xfrm>
              <a:off x="3995541" y="5027987"/>
              <a:ext cx="792951" cy="43384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6/8GB</a:t>
              </a:r>
            </a:p>
          </p:txBody>
        </p:sp>
        <p:sp>
          <p:nvSpPr>
            <p:cNvPr id="11" name="Rechteck 29">
              <a:extLst>
                <a:ext uri="{FF2B5EF4-FFF2-40B4-BE49-F238E27FC236}">
                  <a16:creationId xmlns:a16="http://schemas.microsoft.com/office/drawing/2014/main" id="{B3E471F6-501F-4949-441C-B2E10634A4B4}"/>
                </a:ext>
              </a:extLst>
            </p:cNvPr>
            <p:cNvSpPr/>
            <p:nvPr/>
          </p:nvSpPr>
          <p:spPr>
            <a:xfrm>
              <a:off x="7853341" y="4794083"/>
              <a:ext cx="554182" cy="895517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32GB</a:t>
              </a:r>
            </a:p>
          </p:txBody>
        </p:sp>
        <p:sp>
          <p:nvSpPr>
            <p:cNvPr id="12" name="Rechteck 29">
              <a:extLst>
                <a:ext uri="{FF2B5EF4-FFF2-40B4-BE49-F238E27FC236}">
                  <a16:creationId xmlns:a16="http://schemas.microsoft.com/office/drawing/2014/main" id="{81E1FFC9-2AB2-C923-9109-51B7A5F208D3}"/>
                </a:ext>
              </a:extLst>
            </p:cNvPr>
            <p:cNvSpPr/>
            <p:nvPr/>
          </p:nvSpPr>
          <p:spPr>
            <a:xfrm>
              <a:off x="7853341" y="4533458"/>
              <a:ext cx="554182" cy="243141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8GB</a:t>
              </a:r>
            </a:p>
          </p:txBody>
        </p:sp>
        <p:sp>
          <p:nvSpPr>
            <p:cNvPr id="13" name="Rechteck 29">
              <a:extLst>
                <a:ext uri="{FF2B5EF4-FFF2-40B4-BE49-F238E27FC236}">
                  <a16:creationId xmlns:a16="http://schemas.microsoft.com/office/drawing/2014/main" id="{25F27473-5A1F-8819-7865-593DDBC2475F}"/>
                </a:ext>
              </a:extLst>
            </p:cNvPr>
            <p:cNvSpPr/>
            <p:nvPr/>
          </p:nvSpPr>
          <p:spPr>
            <a:xfrm>
              <a:off x="7853341" y="5705265"/>
              <a:ext cx="554182" cy="243141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8GB</a:t>
              </a:r>
            </a:p>
          </p:txBody>
        </p:sp>
        <p:sp>
          <p:nvSpPr>
            <p:cNvPr id="14" name="Rechteck 29">
              <a:extLst>
                <a:ext uri="{FF2B5EF4-FFF2-40B4-BE49-F238E27FC236}">
                  <a16:creationId xmlns:a16="http://schemas.microsoft.com/office/drawing/2014/main" id="{6B5F4EB1-1A5A-931D-68D2-04CE4B2E7CD4}"/>
                </a:ext>
              </a:extLst>
            </p:cNvPr>
            <p:cNvSpPr/>
            <p:nvPr/>
          </p:nvSpPr>
          <p:spPr>
            <a:xfrm>
              <a:off x="7202427" y="5212188"/>
              <a:ext cx="554182" cy="737437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5" name="Rechteck 29">
              <a:extLst>
                <a:ext uri="{FF2B5EF4-FFF2-40B4-BE49-F238E27FC236}">
                  <a16:creationId xmlns:a16="http://schemas.microsoft.com/office/drawing/2014/main" id="{C54EC8F7-F8C1-376A-A191-387B0F6A2028}"/>
                </a:ext>
              </a:extLst>
            </p:cNvPr>
            <p:cNvSpPr/>
            <p:nvPr/>
          </p:nvSpPr>
          <p:spPr>
            <a:xfrm>
              <a:off x="7202427" y="5028904"/>
              <a:ext cx="554182" cy="16140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5F764E6-18CC-B516-112F-1B99602C4129}"/>
                </a:ext>
              </a:extLst>
            </p:cNvPr>
            <p:cNvCxnSpPr/>
            <p:nvPr/>
          </p:nvCxnSpPr>
          <p:spPr>
            <a:xfrm>
              <a:off x="6638017" y="5213405"/>
              <a:ext cx="37795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hteck 29">
              <a:extLst>
                <a:ext uri="{FF2B5EF4-FFF2-40B4-BE49-F238E27FC236}">
                  <a16:creationId xmlns:a16="http://schemas.microsoft.com/office/drawing/2014/main" id="{812D5FE1-8A22-D3E4-81ED-90B0025E2D09}"/>
                </a:ext>
              </a:extLst>
            </p:cNvPr>
            <p:cNvSpPr/>
            <p:nvPr/>
          </p:nvSpPr>
          <p:spPr>
            <a:xfrm>
              <a:off x="7202427" y="4759453"/>
              <a:ext cx="554182" cy="243141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61EC021-DA3E-7A86-0A66-F0BAA1295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471" y="1878190"/>
            <a:ext cx="1971242" cy="1001266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66E751-C411-0726-6E19-4150648D46D8}"/>
              </a:ext>
            </a:extLst>
          </p:cNvPr>
          <p:cNvCxnSpPr/>
          <p:nvPr/>
        </p:nvCxnSpPr>
        <p:spPr>
          <a:xfrm>
            <a:off x="8636914" y="1977662"/>
            <a:ext cx="0" cy="479660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EB7801B-6A06-A366-2906-3565B0448B84}"/>
              </a:ext>
            </a:extLst>
          </p:cNvPr>
          <p:cNvSpPr txBox="1"/>
          <p:nvPr/>
        </p:nvSpPr>
        <p:spPr>
          <a:xfrm>
            <a:off x="7556849" y="1082040"/>
            <a:ext cx="17308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“Tetris Analogy”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(w/ expiration and queues)</a:t>
            </a:r>
          </a:p>
        </p:txBody>
      </p:sp>
    </p:spTree>
    <p:extLst>
      <p:ext uri="{BB962C8B-B14F-4D97-AF65-F5344CB8AC3E}">
        <p14:creationId xmlns:p14="http://schemas.microsoft.com/office/powerpoint/2010/main" val="19363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ED86A1-CBCC-731B-8498-9D101917CA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Slurm</a:t>
            </a:r>
            <a:r>
              <a:rPr lang="en-US" dirty="0"/>
              <a:t> Overview</a:t>
            </a:r>
          </a:p>
          <a:p>
            <a:pPr lvl="1"/>
            <a:r>
              <a:rPr lang="en-US" dirty="0"/>
              <a:t>Simple Linux Utility for Resource Management (SLURM)</a:t>
            </a:r>
          </a:p>
          <a:p>
            <a:pPr lvl="1"/>
            <a:r>
              <a:rPr lang="en-US" dirty="0"/>
              <a:t>Heavily used in </a:t>
            </a:r>
            <a:r>
              <a:rPr lang="en-US" b="1" dirty="0">
                <a:solidFill>
                  <a:srgbClr val="7889FB"/>
                </a:solidFill>
              </a:rPr>
              <a:t>HPC clusters </a:t>
            </a:r>
            <a:r>
              <a:rPr lang="en-US" dirty="0"/>
              <a:t>(e.g., MPI gang scheduling)</a:t>
            </a:r>
          </a:p>
          <a:p>
            <a:pPr lvl="1"/>
            <a:endParaRPr lang="en-US" dirty="0"/>
          </a:p>
          <a:p>
            <a:r>
              <a:rPr lang="en-US" dirty="0"/>
              <a:t>Scheduler Design</a:t>
            </a:r>
          </a:p>
          <a:p>
            <a:pPr lvl="1"/>
            <a:r>
              <a:rPr lang="en-US" dirty="0"/>
              <a:t>Allocation/placement of requested resources</a:t>
            </a:r>
          </a:p>
          <a:p>
            <a:pPr lvl="1"/>
            <a:r>
              <a:rPr lang="en-US" dirty="0"/>
              <a:t>Considers nodes, sockets, cores, HW threads, </a:t>
            </a:r>
            <a:br>
              <a:rPr lang="en-US" dirty="0"/>
            </a:br>
            <a:r>
              <a:rPr lang="en-US" dirty="0"/>
              <a:t>memory, GPUs, file systems, SW licenses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Job submit options: </a:t>
            </a:r>
            <a:br>
              <a:rPr lang="en-US" dirty="0"/>
            </a:br>
            <a:r>
              <a:rPr lang="en-US" b="1" dirty="0" err="1">
                <a:latin typeface="Consolas" panose="020B0609020204030204" pitchFamily="49" charset="0"/>
              </a:rPr>
              <a:t>sbatch</a:t>
            </a:r>
            <a:r>
              <a:rPr lang="en-US" dirty="0"/>
              <a:t> (async job script), </a:t>
            </a:r>
            <a:r>
              <a:rPr lang="en-US" b="1" dirty="0" err="1">
                <a:latin typeface="Consolas" panose="020B0609020204030204" pitchFamily="49" charset="0"/>
              </a:rPr>
              <a:t>salloc</a:t>
            </a:r>
            <a:r>
              <a:rPr lang="en-US" dirty="0"/>
              <a:t> (interactive); </a:t>
            </a:r>
            <a:r>
              <a:rPr lang="en-US" b="1" dirty="0" err="1">
                <a:latin typeface="Consolas" panose="020B0609020204030204" pitchFamily="49" charset="0"/>
              </a:rPr>
              <a:t>srun</a:t>
            </a:r>
            <a:r>
              <a:rPr lang="en-US" dirty="0"/>
              <a:t> (sync job submission and scheduling)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Configuration:</a:t>
            </a:r>
            <a:r>
              <a:rPr lang="en-US" dirty="0"/>
              <a:t> cluster, node count (ranges), task count, mem,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Constraints via filters:</a:t>
            </a:r>
            <a:r>
              <a:rPr lang="en-US" dirty="0"/>
              <a:t> sockets-per-node, cores-per-socket, threads-per-core</a:t>
            </a:r>
            <a:br>
              <a:rPr lang="en-US" dirty="0"/>
            </a:br>
            <a:r>
              <a:rPr lang="en-US" dirty="0"/>
              <a:t>mem, mem-per-</a:t>
            </a:r>
            <a:r>
              <a:rPr lang="en-US" dirty="0" err="1"/>
              <a:t>cpu</a:t>
            </a:r>
            <a:r>
              <a:rPr lang="en-US" dirty="0"/>
              <a:t>, </a:t>
            </a:r>
            <a:r>
              <a:rPr lang="en-US" dirty="0" err="1"/>
              <a:t>mincpus</a:t>
            </a:r>
            <a:r>
              <a:rPr lang="en-US" dirty="0"/>
              <a:t>, </a:t>
            </a:r>
            <a:r>
              <a:rPr lang="en-US" dirty="0" err="1"/>
              <a:t>tmp</a:t>
            </a:r>
            <a:r>
              <a:rPr lang="en-US" dirty="0"/>
              <a:t> min-disk-space</a:t>
            </a:r>
          </a:p>
          <a:p>
            <a:pPr lvl="1"/>
            <a:r>
              <a:rPr lang="en-US" dirty="0"/>
              <a:t>Elasticity via re-queueing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97BDA-8168-24F4-4734-5AA3F62CFA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Slurm</a:t>
            </a:r>
            <a:r>
              <a:rPr lang="en-US" dirty="0"/>
              <a:t> Workload Manager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6B1102-F893-1188-FC7C-9881723EF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61" y="1374031"/>
            <a:ext cx="787356" cy="719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0EADD5-4E94-9C57-A2C8-292BA7CC6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580" y="2725121"/>
            <a:ext cx="733415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2D57AC-14C3-92F6-7BDE-2C653630E966}"/>
              </a:ext>
            </a:extLst>
          </p:cNvPr>
          <p:cNvSpPr txBox="1"/>
          <p:nvPr/>
        </p:nvSpPr>
        <p:spPr>
          <a:xfrm>
            <a:off x="8089751" y="2726929"/>
            <a:ext cx="269657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[Don Lipari: The SLURM Scheduler Design, User Group Meeting,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4713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75B464-6B1A-EBF7-A03B-15849EC19C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Hadoop cluster w/ fixed configuration of </a:t>
            </a:r>
            <a:r>
              <a:rPr lang="en-US" b="1" dirty="0">
                <a:solidFill>
                  <a:schemeClr val="accent1"/>
                </a:solidFill>
              </a:rPr>
              <a:t>n map</a:t>
            </a:r>
            <a:r>
              <a:rPr lang="en-US" dirty="0"/>
              <a:t> slots, </a:t>
            </a:r>
            <a:r>
              <a:rPr lang="en-US" b="1" dirty="0">
                <a:solidFill>
                  <a:schemeClr val="accent1"/>
                </a:solidFill>
              </a:rPr>
              <a:t>m reduce slots</a:t>
            </a:r>
            <a:br>
              <a:rPr lang="en-US" dirty="0"/>
            </a:br>
            <a:r>
              <a:rPr lang="en-US" dirty="0"/>
              <a:t>(fixed number and fixed memory config map/reduce tasks)</a:t>
            </a:r>
          </a:p>
          <a:p>
            <a:pPr lvl="1"/>
            <a:r>
              <a:rPr lang="en-US" dirty="0" err="1"/>
              <a:t>JobTracker</a:t>
            </a:r>
            <a:r>
              <a:rPr lang="en-US" dirty="0"/>
              <a:t> schedules map and reduce tasks to slots</a:t>
            </a:r>
          </a:p>
          <a:p>
            <a:pPr lvl="1"/>
            <a:r>
              <a:rPr lang="en-US" dirty="0"/>
              <a:t>FIFO and FAIR schedulers, account for data locality</a:t>
            </a:r>
          </a:p>
          <a:p>
            <a:pPr lvl="2"/>
            <a:endParaRPr lang="en-US" sz="1200" dirty="0"/>
          </a:p>
          <a:p>
            <a:r>
              <a:rPr lang="en-US" dirty="0"/>
              <a:t>Data Locality</a:t>
            </a:r>
          </a:p>
          <a:p>
            <a:pPr lvl="1"/>
            <a:r>
              <a:rPr lang="en-US" dirty="0"/>
              <a:t>Levels: </a:t>
            </a:r>
            <a:r>
              <a:rPr lang="en-US" b="1" dirty="0">
                <a:solidFill>
                  <a:schemeClr val="accent1"/>
                </a:solidFill>
              </a:rPr>
              <a:t>data local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rack local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different rack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Delay scheduling </a:t>
            </a:r>
            <a:r>
              <a:rPr lang="en-US" dirty="0">
                <a:solidFill>
                  <a:schemeClr val="tx1"/>
                </a:solidFill>
              </a:rPr>
              <a:t>(with FAIR scheduler)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br>
              <a:rPr lang="en-US" dirty="0"/>
            </a:br>
            <a:r>
              <a:rPr lang="en-US" dirty="0"/>
              <a:t>wait 1-3s for data local slot</a:t>
            </a:r>
          </a:p>
          <a:p>
            <a:pPr lvl="2"/>
            <a:endParaRPr lang="en-US" sz="1200" dirty="0"/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Intermixes resource allocation and task scheduling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Scalability problems in large clusters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Forces every application into MapReduce programming model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6F7DD-0AD3-E3D0-5781-C653F8DE4D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Background: Hadoop </a:t>
            </a:r>
            <a:r>
              <a:rPr lang="en-US" dirty="0" err="1"/>
              <a:t>JobTracker</a:t>
            </a:r>
            <a:r>
              <a:rPr lang="en-US" dirty="0"/>
              <a:t> (anno 2012)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7E1E33-0582-10C7-485C-2329D122A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691" y="336059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682A4A-BF0D-F235-11D8-2629B25ED02B}"/>
              </a:ext>
            </a:extLst>
          </p:cNvPr>
          <p:cNvSpPr txBox="1"/>
          <p:nvPr/>
        </p:nvSpPr>
        <p:spPr>
          <a:xfrm>
            <a:off x="7659445" y="3289647"/>
            <a:ext cx="334701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Delay scheduling: a simple technique for achieving locality and fairness in cluster scheduling.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EuroSys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4F97D-4E53-8EE8-643C-422859658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816" y="1268963"/>
            <a:ext cx="2940875" cy="171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0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766777-404C-096F-B834-9B7F709D8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965" y="1899363"/>
            <a:ext cx="5733550" cy="379022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0BE418-A41B-BAFE-8ABD-D9305CF36E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Mesos</a:t>
            </a:r>
          </a:p>
          <a:p>
            <a:pPr lvl="1"/>
            <a:r>
              <a:rPr lang="en-US" dirty="0"/>
              <a:t>Fine-grained, </a:t>
            </a:r>
            <a:r>
              <a:rPr lang="en-US" b="1" dirty="0">
                <a:solidFill>
                  <a:srgbClr val="7889FB"/>
                </a:solidFill>
              </a:rPr>
              <a:t>multi-framework cluster sharing</a:t>
            </a:r>
          </a:p>
          <a:p>
            <a:pPr lvl="1"/>
            <a:r>
              <a:rPr lang="en-US" dirty="0"/>
              <a:t>Scalable and efficient scheduling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delegated to frameworks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Resource offers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D0150-1DEE-41A7-62D3-9E3D2F8AF0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Mesos Resource Management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175447-4982-5FF8-6A86-EACC9CBD9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656" y="1425977"/>
            <a:ext cx="697545" cy="697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0603E1-C98B-7A08-C05E-0B283CC81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8809" y="39654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855676-6537-E4E3-7CBD-5BF85B7807B2}"/>
              </a:ext>
            </a:extLst>
          </p:cNvPr>
          <p:cNvSpPr txBox="1"/>
          <p:nvPr/>
        </p:nvSpPr>
        <p:spPr>
          <a:xfrm>
            <a:off x="6960198" y="325596"/>
            <a:ext cx="286392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[Benjamin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Hindman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Mesos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Platform for Fine-Grained Resource Sharing in the Data Center.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NSDI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0130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H 0107,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Exercises/Projects</a:t>
            </a:r>
          </a:p>
          <a:p>
            <a:pPr lvl="1"/>
            <a:r>
              <a:rPr lang="en-US" b="1" dirty="0"/>
              <a:t>Reminder: </a:t>
            </a:r>
            <a:r>
              <a:rPr lang="en-US" dirty="0"/>
              <a:t>exercise/project submissions by </a:t>
            </a:r>
            <a:r>
              <a:rPr lang="en-US" b="1" dirty="0">
                <a:solidFill>
                  <a:srgbClr val="C40D1E"/>
                </a:solidFill>
              </a:rPr>
              <a:t>Feb 02</a:t>
            </a:r>
            <a:r>
              <a:rPr lang="en-US" dirty="0"/>
              <a:t> (no extensions)</a:t>
            </a:r>
          </a:p>
          <a:p>
            <a:pPr lvl="1"/>
            <a:r>
              <a:rPr lang="en-US" dirty="0"/>
              <a:t>Make use of office hours </a:t>
            </a:r>
            <a:r>
              <a:rPr lang="en-US" b="1" dirty="0">
                <a:solidFill>
                  <a:srgbClr val="C40D1E"/>
                </a:solidFill>
              </a:rPr>
              <a:t>Wed 4.30pm-6pm</a:t>
            </a:r>
            <a:r>
              <a:rPr lang="en-US" dirty="0"/>
              <a:t> in </a:t>
            </a:r>
            <a:r>
              <a:rPr lang="en-US" b="1" dirty="0">
                <a:solidFill>
                  <a:srgbClr val="7889FB"/>
                </a:solidFill>
              </a:rPr>
              <a:t>TEL 0811</a:t>
            </a:r>
            <a:endParaRPr lang="en-US" dirty="0">
              <a:solidFill>
                <a:srgbClr val="7889FB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2EBB48-EF21-905B-40CC-9FFF4AE282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Resource Offers</a:t>
            </a:r>
          </a:p>
          <a:p>
            <a:pPr lvl="1"/>
            <a:r>
              <a:rPr lang="en-US" dirty="0"/>
              <a:t>Mesos master decides how many resources to offer </a:t>
            </a:r>
          </a:p>
          <a:p>
            <a:pPr lvl="1"/>
            <a:r>
              <a:rPr lang="en-US" dirty="0"/>
              <a:t>Framework scheduler decides which offered resources to accept/reject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Challenge:</a:t>
            </a:r>
            <a:r>
              <a:rPr lang="en-US" dirty="0"/>
              <a:t> long waiting times, lots of offers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filter specification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2BAA5-FC54-E849-21AA-7053BEB85D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Mesos Resource Management,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8E8B8-9B80-8512-6394-C5CA17EF3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8809" y="39654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8C1C63-42B9-DFE6-93E6-59A6E70A0E04}"/>
              </a:ext>
            </a:extLst>
          </p:cNvPr>
          <p:cNvSpPr txBox="1"/>
          <p:nvPr/>
        </p:nvSpPr>
        <p:spPr>
          <a:xfrm>
            <a:off x="6960198" y="325596"/>
            <a:ext cx="286392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[Benjamin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Hindman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Mesos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Platform for Fine-Grained Resource Sharing in the Data Center.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NSDI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E3770A-541A-5036-4A73-B19BBF034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794" y="2591541"/>
            <a:ext cx="4534867" cy="3141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E23107-B5D0-AAA2-919E-D43F680A8D61}"/>
              </a:ext>
            </a:extLst>
          </p:cNvPr>
          <p:cNvSpPr txBox="1"/>
          <p:nvPr/>
        </p:nvSpPr>
        <p:spPr>
          <a:xfrm>
            <a:off x="2760036" y="4106307"/>
            <a:ext cx="163483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Reported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274D85-6BA5-5FDB-1698-C4F7B5087817}"/>
              </a:ext>
            </a:extLst>
          </p:cNvPr>
          <p:cNvSpPr txBox="1"/>
          <p:nvPr/>
        </p:nvSpPr>
        <p:spPr>
          <a:xfrm>
            <a:off x="3300366" y="2820937"/>
            <a:ext cx="16348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Offered resources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D638AE-ADB7-DD50-4D2C-98A7F82BDA42}"/>
              </a:ext>
            </a:extLst>
          </p:cNvPr>
          <p:cNvSpPr txBox="1"/>
          <p:nvPr/>
        </p:nvSpPr>
        <p:spPr>
          <a:xfrm>
            <a:off x="9042129" y="4170661"/>
            <a:ext cx="1357745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Mesosphere Marathon: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container orchestration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Docker)</a:t>
            </a:r>
          </a:p>
        </p:txBody>
      </p:sp>
    </p:spTree>
    <p:extLst>
      <p:ext uri="{BB962C8B-B14F-4D97-AF65-F5344CB8AC3E}">
        <p14:creationId xmlns:p14="http://schemas.microsoft.com/office/powerpoint/2010/main" val="1729961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1C7F45-81B1-C7DF-DE82-53C03062E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945" y="1904370"/>
            <a:ext cx="6541892" cy="360233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CFF592-3BAE-7E76-2817-3AB814AB45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YARN</a:t>
            </a:r>
          </a:p>
          <a:p>
            <a:pPr lvl="1"/>
            <a:r>
              <a:rPr lang="en-US" dirty="0"/>
              <a:t>Hadoop 2 decoupled resource scheduler (negotiator)</a:t>
            </a:r>
          </a:p>
          <a:p>
            <a:pPr lvl="1"/>
            <a:r>
              <a:rPr lang="en-US" dirty="0"/>
              <a:t>Independent of programming model,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multi-framework cluster sharing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Resource Requests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FB618-CBA3-637A-923E-549A31B62D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YARN Resource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E9828-FDC6-4749-6A90-85A988451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843" y="399104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3CF5DF-7A37-3959-0AAD-98DBCE81D7DE}"/>
              </a:ext>
            </a:extLst>
          </p:cNvPr>
          <p:cNvSpPr txBox="1"/>
          <p:nvPr/>
        </p:nvSpPr>
        <p:spPr>
          <a:xfrm>
            <a:off x="7141890" y="343688"/>
            <a:ext cx="27054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[Vinod Kumar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Vavilapalli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Apache Hadoop YARN: yet another resource negotiator.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SoCC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0C82F-77C2-A9DB-1C38-7C7342F7A872}"/>
              </a:ext>
            </a:extLst>
          </p:cNvPr>
          <p:cNvSpPr txBox="1"/>
          <p:nvPr/>
        </p:nvSpPr>
        <p:spPr>
          <a:xfrm>
            <a:off x="3014208" y="2954474"/>
            <a:ext cx="201352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Task Scheduling via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Masters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0FFCF5-0FEC-8365-58B1-63034812AF03}"/>
              </a:ext>
            </a:extLst>
          </p:cNvPr>
          <p:cNvSpPr txBox="1"/>
          <p:nvPr/>
        </p:nvSpPr>
        <p:spPr>
          <a:xfrm>
            <a:off x="2981883" y="4446147"/>
            <a:ext cx="170079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Resource Isolation via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 Managers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4D9995-406C-E674-9E41-C8D9369C8267}"/>
              </a:ext>
            </a:extLst>
          </p:cNvPr>
          <p:cNvSpPr txBox="1"/>
          <p:nvPr/>
        </p:nvSpPr>
        <p:spPr>
          <a:xfrm>
            <a:off x="8602213" y="2581845"/>
            <a:ext cx="191192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Resource Scheduling via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Manager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0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68CCD2-8FD7-FF15-791D-36044FA63F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Apache </a:t>
            </a:r>
            <a:br>
              <a:rPr lang="en-US" dirty="0"/>
            </a:br>
            <a:r>
              <a:rPr lang="en-US" dirty="0" err="1"/>
              <a:t>SystemML</a:t>
            </a:r>
            <a:r>
              <a:rPr lang="en-US" dirty="0"/>
              <a:t> AM </a:t>
            </a:r>
            <a:br>
              <a:rPr lang="en-US" dirty="0"/>
            </a:br>
            <a:r>
              <a:rPr lang="en-US" dirty="0"/>
              <a:t>Submission </a:t>
            </a:r>
            <a:br>
              <a:rPr lang="en-US" dirty="0"/>
            </a:br>
            <a:r>
              <a:rPr lang="en-US" b="0" dirty="0"/>
              <a:t>(anno 2014)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91B8C-BC3F-39A8-15A7-8E28153B7B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YARN Resource Management,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272B6-58AD-C22B-8E4B-41BEEF4665AA}"/>
              </a:ext>
            </a:extLst>
          </p:cNvPr>
          <p:cNvSpPr txBox="1"/>
          <p:nvPr/>
        </p:nvSpPr>
        <p:spPr>
          <a:xfrm>
            <a:off x="3048642" y="1258205"/>
            <a:ext cx="8171584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Set up the container launch context for the application master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ContainerLaunchContext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amContainer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Records.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newRecord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ContainerLaunchContext.class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amContainer.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setCommands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Collections.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singletonList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command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amContainer.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setLocalResources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constructLocalResourceMap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yconf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amContainer.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setEnvironment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constructEnvionmentMap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yconf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));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167629-6205-0FAB-1BC7-45297D48B022}"/>
              </a:ext>
            </a:extLst>
          </p:cNvPr>
          <p:cNvSpPr/>
          <p:nvPr/>
        </p:nvSpPr>
        <p:spPr>
          <a:xfrm>
            <a:off x="2959554" y="2675391"/>
            <a:ext cx="8269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Set up resource type requirements for </a:t>
            </a:r>
            <a:r>
              <a:rPr lang="en-US" sz="14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ApplicationMaster</a:t>
            </a:r>
            <a:endParaRPr lang="en-US" sz="14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Resource capability 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Records.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newRecord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Resource.class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capability.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setMemory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((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computeMemoryAllocation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memHeap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capability.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setVirtualCores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numCores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DC23E7-E568-1696-CDA6-4D9887D63D82}"/>
              </a:ext>
            </a:extLst>
          </p:cNvPr>
          <p:cNvSpPr/>
          <p:nvPr/>
        </p:nvSpPr>
        <p:spPr>
          <a:xfrm>
            <a:off x="2959554" y="3694776"/>
            <a:ext cx="7221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Finally, set-up </a:t>
            </a:r>
            <a:r>
              <a:rPr lang="en-US" sz="14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ApplicationSubmissionContext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for the application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String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qname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_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dmlConfig.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getTextValue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DMLConfig.YARN_APPQUEUE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appContext.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setApplicationName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(APPMASTER_NAME);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application name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appContext.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setAMContainerSpec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amContainer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appContext.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setResource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(capability);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appContext.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setQueue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qname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queue (w/ min/max capacity constraints)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619E6A-F3CE-1294-5994-9E33519DA86F}"/>
              </a:ext>
            </a:extLst>
          </p:cNvPr>
          <p:cNvSpPr/>
          <p:nvPr/>
        </p:nvSpPr>
        <p:spPr>
          <a:xfrm>
            <a:off x="2959554" y="5177420"/>
            <a:ext cx="6343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Submit application (non-blocking)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yarnClient.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submitApplication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appContext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1435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E49D73-454B-A49F-8F3F-20982A6E85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Capacity Scheduler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Hierarchy of queues </a:t>
            </a:r>
            <a:r>
              <a:rPr lang="en-US" dirty="0"/>
              <a:t>w/ shared resource among sub queues</a:t>
            </a:r>
          </a:p>
          <a:p>
            <a:pPr lvl="1"/>
            <a:r>
              <a:rPr lang="en-US" dirty="0"/>
              <a:t>Soft (and optional hard) </a:t>
            </a:r>
            <a:r>
              <a:rPr lang="en-US" b="1" dirty="0">
                <a:solidFill>
                  <a:schemeClr val="accent1"/>
                </a:solidFill>
              </a:rPr>
              <a:t>[min, max]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constraints</a:t>
            </a:r>
            <a:r>
              <a:rPr lang="en-US" dirty="0"/>
              <a:t> of max resources</a:t>
            </a:r>
          </a:p>
          <a:p>
            <a:pPr lvl="1"/>
            <a:r>
              <a:rPr lang="en-US" dirty="0"/>
              <a:t>Default queue-user mapping</a:t>
            </a:r>
          </a:p>
          <a:p>
            <a:pPr lvl="1"/>
            <a:r>
              <a:rPr lang="en-US" dirty="0"/>
              <a:t>No preemption during runtime </a:t>
            </a:r>
            <a:br>
              <a:rPr lang="en-US" dirty="0"/>
            </a:br>
            <a:r>
              <a:rPr lang="en-US" dirty="0"/>
              <a:t>(only redistribution over queues)</a:t>
            </a:r>
          </a:p>
          <a:p>
            <a:pPr lvl="1"/>
            <a:endParaRPr lang="en-US" dirty="0"/>
          </a:p>
          <a:p>
            <a:r>
              <a:rPr lang="en-US" dirty="0"/>
              <a:t>Fair Scheduler</a:t>
            </a:r>
          </a:p>
          <a:p>
            <a:pPr lvl="1"/>
            <a:r>
              <a:rPr lang="en-US" dirty="0"/>
              <a:t>All applications get same resources over time</a:t>
            </a:r>
          </a:p>
          <a:p>
            <a:pPr lvl="1"/>
            <a:r>
              <a:rPr lang="en-US" dirty="0"/>
              <a:t>Fairness decisions on memory requirements,</a:t>
            </a:r>
            <a:br>
              <a:rPr lang="en-US" dirty="0"/>
            </a:br>
            <a:r>
              <a:rPr lang="en-US" dirty="0"/>
              <a:t>but dominant resource fairness possible too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29EA0-CE52-82B7-FEA9-B477EC75B0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YARN Resource Management,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B3EB95-BF9B-9572-587C-3F99E381E877}"/>
              </a:ext>
            </a:extLst>
          </p:cNvPr>
          <p:cNvGrpSpPr/>
          <p:nvPr/>
        </p:nvGrpSpPr>
        <p:grpSpPr>
          <a:xfrm>
            <a:off x="9012469" y="2085594"/>
            <a:ext cx="569542" cy="386027"/>
            <a:chOff x="5586421" y="3056661"/>
            <a:chExt cx="288193" cy="23670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328436-DBDE-9AA0-7B30-201E81E5D5FE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66C4D8-BEAA-46CF-6F7E-49975DC9207D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16C9A1-486F-B9BC-90EC-2621FA1DBFF1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25AF0A-5D85-4CD6-2ACE-C2BD47039600}"/>
                </a:ext>
              </a:extLst>
            </p:cNvPr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FD1EB69-E3B7-0616-17DF-0ACC37ED1817}"/>
              </a:ext>
            </a:extLst>
          </p:cNvPr>
          <p:cNvGrpSpPr/>
          <p:nvPr/>
        </p:nvGrpSpPr>
        <p:grpSpPr>
          <a:xfrm>
            <a:off x="9012314" y="3102963"/>
            <a:ext cx="569542" cy="386027"/>
            <a:chOff x="5586421" y="3056661"/>
            <a:chExt cx="288193" cy="23670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8B7BCB-A84A-07A2-2452-AC968026E779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6B34B-EE0D-EB5E-D033-3C0DA4505A2B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05982C-60E6-3A05-260E-ED3D4018817D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C2E782-B94D-0112-55C3-27A7081A1A7A}"/>
                </a:ext>
              </a:extLst>
            </p:cNvPr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2AF4A3-293D-4954-00A4-5A0B8790D331}"/>
              </a:ext>
            </a:extLst>
          </p:cNvPr>
          <p:cNvCxnSpPr/>
          <p:nvPr/>
        </p:nvCxnSpPr>
        <p:spPr>
          <a:xfrm>
            <a:off x="8531463" y="2213955"/>
            <a:ext cx="481006" cy="1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34F6CA-F12F-516F-E821-77694689A625}"/>
              </a:ext>
            </a:extLst>
          </p:cNvPr>
          <p:cNvCxnSpPr/>
          <p:nvPr/>
        </p:nvCxnSpPr>
        <p:spPr>
          <a:xfrm>
            <a:off x="8524366" y="3369924"/>
            <a:ext cx="481006" cy="1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1F827AB-2EA0-1357-C17D-375C61EBA340}"/>
              </a:ext>
            </a:extLst>
          </p:cNvPr>
          <p:cNvCxnSpPr>
            <a:stCxn id="5" idx="0"/>
          </p:cNvCxnSpPr>
          <p:nvPr/>
        </p:nvCxnSpPr>
        <p:spPr>
          <a:xfrm>
            <a:off x="9582011" y="2278608"/>
            <a:ext cx="259416" cy="3380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570449-0DE4-5A7C-D9C8-08BADBA0CB34}"/>
              </a:ext>
            </a:extLst>
          </p:cNvPr>
          <p:cNvCxnSpPr>
            <a:stCxn id="10" idx="0"/>
          </p:cNvCxnSpPr>
          <p:nvPr/>
        </p:nvCxnSpPr>
        <p:spPr>
          <a:xfrm flipV="1">
            <a:off x="9581856" y="3294879"/>
            <a:ext cx="258425" cy="1098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8EB777-4015-BD0D-8EFE-5AD853D64820}"/>
              </a:ext>
            </a:extLst>
          </p:cNvPr>
          <p:cNvGrpSpPr/>
          <p:nvPr/>
        </p:nvGrpSpPr>
        <p:grpSpPr>
          <a:xfrm>
            <a:off x="7583232" y="2562238"/>
            <a:ext cx="569542" cy="386027"/>
            <a:chOff x="5586421" y="3056661"/>
            <a:chExt cx="288193" cy="23670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9725CD-528A-2347-6FA6-9A8617A2448A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CF2B13-C6AC-75F3-1CAC-54A2EF287B37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0EF872-9F2C-E1B7-E33C-39810C2406C4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5200326-8F26-43F4-6F14-A821974821C0}"/>
                </a:ext>
              </a:extLst>
            </p:cNvPr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BCC383-6E3B-ACA9-3F8E-D52C0EFED3D0}"/>
              </a:ext>
            </a:extLst>
          </p:cNvPr>
          <p:cNvCxnSpPr/>
          <p:nvPr/>
        </p:nvCxnSpPr>
        <p:spPr>
          <a:xfrm>
            <a:off x="7096146" y="2755250"/>
            <a:ext cx="481006" cy="1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5CA93F-E080-D9C6-DE94-D34C004EDD2F}"/>
              </a:ext>
            </a:extLst>
          </p:cNvPr>
          <p:cNvCxnSpPr>
            <a:stCxn id="19" idx="0"/>
            <a:endCxn id="8" idx="2"/>
          </p:cNvCxnSpPr>
          <p:nvPr/>
        </p:nvCxnSpPr>
        <p:spPr>
          <a:xfrm flipV="1">
            <a:off x="8152774" y="2278608"/>
            <a:ext cx="859695" cy="476644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DC9F44F-D99B-3408-2E93-F02F900BA93B}"/>
              </a:ext>
            </a:extLst>
          </p:cNvPr>
          <p:cNvSpPr txBox="1"/>
          <p:nvPr/>
        </p:nvSpPr>
        <p:spPr>
          <a:xfrm>
            <a:off x="6813802" y="2332264"/>
            <a:ext cx="76943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D89679-6428-F1D0-798F-08C6C7642F90}"/>
              </a:ext>
            </a:extLst>
          </p:cNvPr>
          <p:cNvSpPr txBox="1"/>
          <p:nvPr/>
        </p:nvSpPr>
        <p:spPr>
          <a:xfrm>
            <a:off x="7658240" y="1800676"/>
            <a:ext cx="133886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science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8FD644-3324-F9E0-867C-D9BEDD45FA37}"/>
              </a:ext>
            </a:extLst>
          </p:cNvPr>
          <p:cNvSpPr txBox="1"/>
          <p:nvPr/>
        </p:nvSpPr>
        <p:spPr>
          <a:xfrm>
            <a:off x="7524387" y="3006020"/>
            <a:ext cx="123718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0437159-5AE8-FD13-05C0-504D9C9C3CF1}"/>
              </a:ext>
            </a:extLst>
          </p:cNvPr>
          <p:cNvCxnSpPr>
            <a:stCxn id="19" idx="0"/>
            <a:endCxn id="13" idx="2"/>
          </p:cNvCxnSpPr>
          <p:nvPr/>
        </p:nvCxnSpPr>
        <p:spPr>
          <a:xfrm>
            <a:off x="8152774" y="2755252"/>
            <a:ext cx="859540" cy="540725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83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3A8DD2-472E-1F34-8CBE-F52938EF05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Hydra</a:t>
            </a:r>
          </a:p>
          <a:p>
            <a:pPr lvl="1"/>
            <a:r>
              <a:rPr lang="en-US" dirty="0"/>
              <a:t>Federated RM for internal MS big-data cluster</a:t>
            </a:r>
          </a:p>
          <a:p>
            <a:pPr lvl="1"/>
            <a:r>
              <a:rPr lang="en-US" dirty="0"/>
              <a:t>Leverage </a:t>
            </a:r>
            <a:r>
              <a:rPr lang="en-US" b="1" dirty="0">
                <a:solidFill>
                  <a:srgbClr val="7889FB"/>
                </a:solidFill>
              </a:rPr>
              <a:t>sub-clusters w/ </a:t>
            </a:r>
            <a:r>
              <a:rPr lang="en-US" b="1" dirty="0">
                <a:solidFill>
                  <a:schemeClr val="accent1"/>
                </a:solidFill>
              </a:rPr>
              <a:t>YARN</a:t>
            </a:r>
            <a:r>
              <a:rPr lang="en-US" b="1" dirty="0">
                <a:solidFill>
                  <a:srgbClr val="7889FB"/>
                </a:solidFill>
              </a:rPr>
              <a:t> RM + router</a:t>
            </a:r>
          </a:p>
          <a:p>
            <a:pPr lvl="1"/>
            <a:r>
              <a:rPr lang="en-US" dirty="0"/>
              <a:t>AM-RM proxy (comm. across sub clusters)</a:t>
            </a:r>
          </a:p>
          <a:p>
            <a:pPr lvl="1"/>
            <a:r>
              <a:rPr lang="en-US" dirty="0"/>
              <a:t>Global policy generator + state store for runtime adaptation</a:t>
            </a:r>
          </a:p>
          <a:p>
            <a:pPr lvl="1"/>
            <a:endParaRPr lang="en-US" dirty="0"/>
          </a:p>
          <a:p>
            <a:r>
              <a:rPr lang="en-US" dirty="0"/>
              <a:t>Deployment </a:t>
            </a:r>
            <a:br>
              <a:rPr lang="en-US" dirty="0"/>
            </a:br>
            <a:r>
              <a:rPr lang="en-US" dirty="0"/>
              <a:t>Statistics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14D65-F5BA-69A5-85CA-35E670D1FE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Hydra: Federated RM @ Microsoft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2ADF26-6CD0-2EEB-7A54-D717ACACE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665" y="1513427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B1A935-CBC7-8B75-A25A-20AFDA9F9C30}"/>
              </a:ext>
            </a:extLst>
          </p:cNvPr>
          <p:cNvSpPr txBox="1"/>
          <p:nvPr/>
        </p:nvSpPr>
        <p:spPr>
          <a:xfrm>
            <a:off x="8078994" y="1463127"/>
            <a:ext cx="28231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[Carlo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Curino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Hydra: a federated resource manager for data-center scale analytics.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NSDI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5C0753-82AC-2684-069B-50D29198A82D}"/>
              </a:ext>
            </a:extLst>
          </p:cNvPr>
          <p:cNvSpPr/>
          <p:nvPr/>
        </p:nvSpPr>
        <p:spPr>
          <a:xfrm>
            <a:off x="8579346" y="2281678"/>
            <a:ext cx="3061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https://www.youtube.com/watch?v=k_X13YamZXY&amp;feature=emb_logo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8C4CAA-EAF4-77C6-1BED-79AEC95DC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619" y="3297179"/>
            <a:ext cx="5220867" cy="21900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1E933D-5571-5399-2FCD-E522C5712324}"/>
              </a:ext>
            </a:extLst>
          </p:cNvPr>
          <p:cNvSpPr txBox="1"/>
          <p:nvPr/>
        </p:nvSpPr>
        <p:spPr>
          <a:xfrm>
            <a:off x="7929473" y="3257774"/>
            <a:ext cx="2586182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&gt;250K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servers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&gt;500K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daily jobs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&gt;1 ZB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 processed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&gt;1T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tasks scheduled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(~2G tasks daily)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&gt;70K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QPS (scheduling)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~60%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CPU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1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5B1074-974B-1B4D-91CD-4C858679E7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3536" r="5303"/>
          <a:stretch/>
        </p:blipFill>
        <p:spPr>
          <a:xfrm>
            <a:off x="5545249" y="2650221"/>
            <a:ext cx="5567679" cy="270620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6F5284-DD30-2E71-A7F9-C7B9461982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Kubernetes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Open-source</a:t>
            </a:r>
            <a:r>
              <a:rPr lang="en-US" dirty="0"/>
              <a:t> system for automating, deployment, and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management of containerized applications</a:t>
            </a:r>
          </a:p>
          <a:p>
            <a:pPr lvl="1"/>
            <a:r>
              <a:rPr lang="en-US" dirty="0"/>
              <a:t>Container: resource isolation and application image</a:t>
            </a:r>
          </a:p>
          <a:p>
            <a:pPr lvl="2"/>
            <a:endParaRPr lang="en-US" sz="1000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Pod: </a:t>
            </a:r>
            <a:r>
              <a:rPr lang="en-US" dirty="0"/>
              <a:t>1 or more containers w/ individual IP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Kubelet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node manager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Controller:</a:t>
            </a:r>
            <a:r>
              <a:rPr lang="en-US" dirty="0"/>
              <a:t> app master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API Server </a:t>
            </a:r>
            <a:r>
              <a:rPr lang="en-US" dirty="0"/>
              <a:t>+ </a:t>
            </a:r>
            <a:r>
              <a:rPr lang="en-US" b="1" dirty="0">
                <a:solidFill>
                  <a:schemeClr val="accent1"/>
                </a:solidFill>
              </a:rPr>
              <a:t>Scheduler</a:t>
            </a:r>
          </a:p>
          <a:p>
            <a:pPr lvl="1"/>
            <a:r>
              <a:rPr lang="en-US" dirty="0"/>
              <a:t>Namespaces, quotas, access control, </a:t>
            </a:r>
            <a:br>
              <a:rPr lang="en-US" dirty="0"/>
            </a:br>
            <a:r>
              <a:rPr lang="en-US" dirty="0"/>
              <a:t>auth., logging &amp; monitoring</a:t>
            </a:r>
          </a:p>
          <a:p>
            <a:pPr lvl="1"/>
            <a:r>
              <a:rPr lang="en-US" dirty="0"/>
              <a:t>Wide variety of applications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87FBD-8A6E-5CB3-9882-807D69F03C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Kubernetes Container Orchestration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FAF35-E0C8-2CEE-0EC7-5D7F21DDAF94}"/>
              </a:ext>
            </a:extLst>
          </p:cNvPr>
          <p:cNvSpPr txBox="1"/>
          <p:nvPr/>
        </p:nvSpPr>
        <p:spPr>
          <a:xfrm>
            <a:off x="7305103" y="1431793"/>
            <a:ext cx="248435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machine- to application-oriented scheduling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DF344-E8B6-6FC0-C7E7-C18A33C8C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252" y="522906"/>
            <a:ext cx="755218" cy="7552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475CDB-CA56-2CA3-9E98-492557051A6C}"/>
              </a:ext>
            </a:extLst>
          </p:cNvPr>
          <p:cNvSpPr txBox="1"/>
          <p:nvPr/>
        </p:nvSpPr>
        <p:spPr>
          <a:xfrm>
            <a:off x="7981801" y="5244463"/>
            <a:ext cx="313112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https://kubernetes.io/docs/concepts/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overview/components/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F7AE8E-2EB9-7D2F-1006-D32BCFF358A8}"/>
              </a:ext>
            </a:extLst>
          </p:cNvPr>
          <p:cNvSpPr txBox="1"/>
          <p:nvPr/>
        </p:nvSpPr>
        <p:spPr>
          <a:xfrm>
            <a:off x="5757361" y="4537391"/>
            <a:ext cx="8107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 Store</a:t>
            </a:r>
          </a:p>
        </p:txBody>
      </p:sp>
    </p:spTree>
    <p:extLst>
      <p:ext uri="{BB962C8B-B14F-4D97-AF65-F5344CB8AC3E}">
        <p14:creationId xmlns:p14="http://schemas.microsoft.com/office/powerpoint/2010/main" val="389616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20BA67-3C73-B319-929D-BBC38DB46C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Pod Scheduling (Placement)</a:t>
            </a:r>
          </a:p>
          <a:p>
            <a:pPr lvl="1"/>
            <a:r>
              <a:rPr lang="en-US" dirty="0"/>
              <a:t>Default scheduler: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kube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-scheduler</a:t>
            </a:r>
            <a:r>
              <a:rPr lang="en-US" dirty="0"/>
              <a:t>, custom schedulers possible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#1 Filtering: </a:t>
            </a:r>
            <a:r>
              <a:rPr lang="en-US" dirty="0"/>
              <a:t>finding feasible nodes for pod </a:t>
            </a:r>
            <a:br>
              <a:rPr lang="en-US" dirty="0"/>
            </a:br>
            <a:r>
              <a:rPr lang="en-US" dirty="0"/>
              <a:t>(resources, free ports, node selector, requested volumes, mem/disk pressure)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#2 Scoring:</a:t>
            </a:r>
            <a:r>
              <a:rPr lang="en-US" dirty="0"/>
              <a:t> score feasible nodes </a:t>
            </a:r>
            <a:r>
              <a:rPr lang="en-US" dirty="0">
                <a:sym typeface="Wingdings" panose="05000000000000000000" pitchFamily="2" charset="2"/>
              </a:rPr>
              <a:t> select highest score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(spread priority, inter-pod affinity, requested priority, image locality)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Tuning: # scored nodes:  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max(50,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percentageOfNodesToScore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[1,100])</a:t>
            </a:r>
            <a:b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(sample taken round robin across zones)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Binding:</a:t>
            </a:r>
            <a:r>
              <a:rPr lang="en-US" dirty="0">
                <a:sym typeface="Wingdings" panose="05000000000000000000" pitchFamily="2" charset="2"/>
              </a:rPr>
              <a:t> scheduler notifies API server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BE37A-D2F3-4377-0156-FF22B8FA1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Kubernetes Container Orchestration,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7F8E69-9E7C-4457-6E11-8E194E1F1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252" y="522906"/>
            <a:ext cx="755218" cy="75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33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3963D6-2643-B7B1-3314-FF52159C69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Container Stack </a:t>
            </a:r>
          </a:p>
          <a:p>
            <a:pPr lvl="1"/>
            <a:r>
              <a:rPr lang="en-US" dirty="0"/>
              <a:t>Docker as stack of development and runtime services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containerd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high-level daemon for image management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runc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low-level container runtime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143000" lvl="3">
              <a:buClr>
                <a:srgbClr val="F70146"/>
              </a:buClr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2400" dirty="0"/>
          </a:p>
          <a:p>
            <a:r>
              <a:rPr lang="en-US" dirty="0"/>
              <a:t>Kubernetes deprecated Docker </a:t>
            </a:r>
            <a:r>
              <a:rPr lang="en-US" b="0" dirty="0"/>
              <a:t>(as of 12/2020)</a:t>
            </a:r>
          </a:p>
          <a:p>
            <a:pPr lvl="1"/>
            <a:r>
              <a:rPr lang="en-US" dirty="0"/>
              <a:t>Container Runtime Interface (CRI)</a:t>
            </a:r>
          </a:p>
          <a:p>
            <a:pPr lvl="1"/>
            <a:r>
              <a:rPr lang="en-US" dirty="0"/>
              <a:t>Integrate other runtimes: cri-</a:t>
            </a:r>
            <a:r>
              <a:rPr lang="en-US" dirty="0" err="1"/>
              <a:t>containerd</a:t>
            </a:r>
            <a:r>
              <a:rPr lang="en-US" dirty="0"/>
              <a:t>, cri-o (Open Container Initiative)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C975E-74E2-2D7F-8308-05D4FB9C4E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Container Runtime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E53B9-244C-63FA-7B74-698C6A9D4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172" y="2664491"/>
            <a:ext cx="7839401" cy="888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100793-7E45-1E26-B452-31B82DCCF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588" y="3619394"/>
            <a:ext cx="7864801" cy="838122"/>
          </a:xfrm>
          <a:prstGeom prst="rect">
            <a:avLst/>
          </a:prstGeom>
        </p:spPr>
      </p:pic>
      <p:sp>
        <p:nvSpPr>
          <p:cNvPr id="6" name="Right Arrow 7">
            <a:extLst>
              <a:ext uri="{FF2B5EF4-FFF2-40B4-BE49-F238E27FC236}">
                <a16:creationId xmlns:a16="http://schemas.microsoft.com/office/drawing/2014/main" id="{63AC607D-9E27-656F-A6BC-AAF844D5E042}"/>
              </a:ext>
            </a:extLst>
          </p:cNvPr>
          <p:cNvSpPr/>
          <p:nvPr/>
        </p:nvSpPr>
        <p:spPr>
          <a:xfrm rot="5400000">
            <a:off x="4047085" y="335526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D4F6A-3274-F9BA-02B1-CBA7EDAB9C33}"/>
              </a:ext>
            </a:extLst>
          </p:cNvPr>
          <p:cNvSpPr txBox="1"/>
          <p:nvPr/>
        </p:nvSpPr>
        <p:spPr>
          <a:xfrm>
            <a:off x="9346870" y="4732038"/>
            <a:ext cx="22343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https://kubernetes.io/blog/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2016/12/container-runtime-interface-cri-in-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kubernetes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E31FA-6AAB-A824-B6D5-A781D2EC3498}"/>
              </a:ext>
            </a:extLst>
          </p:cNvPr>
          <p:cNvSpPr txBox="1"/>
          <p:nvPr/>
        </p:nvSpPr>
        <p:spPr>
          <a:xfrm>
            <a:off x="9371060" y="1420562"/>
            <a:ext cx="22101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https://www.inovex.de/blog/containers-docker-containerd-nabla-kata-firecracker/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1A6A21-AF55-530A-FC20-66AFEE9BB063}"/>
              </a:ext>
            </a:extLst>
          </p:cNvPr>
          <p:cNvSpPr txBox="1"/>
          <p:nvPr/>
        </p:nvSpPr>
        <p:spPr>
          <a:xfrm>
            <a:off x="8370049" y="2159226"/>
            <a:ext cx="124434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www.inovex.de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6135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5B256E-4D72-F4D1-CFE5-8A6D882AB1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Key Primitives</a:t>
            </a:r>
          </a:p>
          <a:p>
            <a:pPr lvl="1"/>
            <a:r>
              <a:rPr lang="en-US" dirty="0"/>
              <a:t>Platform-dependent resource isolation primitives </a:t>
            </a:r>
            <a:r>
              <a:rPr lang="en-US" dirty="0">
                <a:sym typeface="Wingdings" panose="05000000000000000000" pitchFamily="2" charset="2"/>
              </a:rPr>
              <a:t> container runtime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Linux namespaces:</a:t>
            </a:r>
            <a:r>
              <a:rPr lang="en-US" dirty="0"/>
              <a:t> restricting visibility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Linux </a:t>
            </a:r>
            <a:r>
              <a:rPr lang="en-US" b="1" dirty="0" err="1">
                <a:solidFill>
                  <a:schemeClr val="accent1"/>
                </a:solidFill>
              </a:rPr>
              <a:t>cgroups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restricting usage</a:t>
            </a:r>
          </a:p>
          <a:p>
            <a:pPr lvl="1"/>
            <a:endParaRPr lang="en-US" dirty="0"/>
          </a:p>
          <a:p>
            <a:r>
              <a:rPr lang="en-US" dirty="0" err="1"/>
              <a:t>Cgroups</a:t>
            </a:r>
            <a:r>
              <a:rPr lang="en-US" dirty="0"/>
              <a:t> (Control Groups)</a:t>
            </a:r>
          </a:p>
          <a:p>
            <a:pPr lvl="1"/>
            <a:r>
              <a:rPr lang="en-US" dirty="0"/>
              <a:t>Developed by Google engineers </a:t>
            </a:r>
            <a:r>
              <a:rPr lang="en-US" dirty="0">
                <a:sym typeface="Wingdings" panose="05000000000000000000" pitchFamily="2" charset="2"/>
              </a:rPr>
              <a:t> Kernel 2.6.24 (2008)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Resource metering and limiting</a:t>
            </a:r>
            <a:r>
              <a:rPr lang="en-US" dirty="0"/>
              <a:t> (memory, CPU, block I/O, network)</a:t>
            </a:r>
          </a:p>
          <a:p>
            <a:pPr lvl="1"/>
            <a:r>
              <a:rPr lang="en-US" dirty="0"/>
              <a:t>Each subsystem has a hierarchy (tree)  with each node = group of processes</a:t>
            </a:r>
          </a:p>
          <a:p>
            <a:pPr lvl="1"/>
            <a:r>
              <a:rPr lang="en-US" dirty="0"/>
              <a:t>Soft and hard limits on groups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Mem</a:t>
            </a:r>
            <a:r>
              <a:rPr lang="en-US" dirty="0"/>
              <a:t> hard limit </a:t>
            </a:r>
            <a:r>
              <a:rPr lang="en-US" dirty="0">
                <a:sym typeface="Wingdings" panose="05000000000000000000" pitchFamily="2" charset="2"/>
              </a:rPr>
              <a:t> triggers OOM killer (physical, kernel, total)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CPU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set weights (time slices)/no limits, </a:t>
            </a:r>
            <a:r>
              <a:rPr lang="en-US" dirty="0" err="1">
                <a:sym typeface="Wingdings" panose="05000000000000000000" pitchFamily="2" charset="2"/>
              </a:rPr>
              <a:t>cpuset</a:t>
            </a:r>
            <a:r>
              <a:rPr lang="en-US" dirty="0">
                <a:sym typeface="Wingdings" panose="05000000000000000000" pitchFamily="2" charset="2"/>
              </a:rPr>
              <a:t> to pin groups to CPUs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32574-4FBB-1A93-FC41-E7F750368B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 Isolation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B7BC772-D2FF-BC7D-B225-D07BD86BEA56}"/>
              </a:ext>
            </a:extLst>
          </p:cNvPr>
          <p:cNvSpPr/>
          <p:nvPr/>
        </p:nvSpPr>
        <p:spPr>
          <a:xfrm>
            <a:off x="5518324" y="1951327"/>
            <a:ext cx="180871" cy="52871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752A4-FF4A-0E62-C2DB-D666E62FF263}"/>
              </a:ext>
            </a:extLst>
          </p:cNvPr>
          <p:cNvSpPr txBox="1"/>
          <p:nvPr/>
        </p:nvSpPr>
        <p:spPr>
          <a:xfrm>
            <a:off x="5802012" y="1898342"/>
            <a:ext cx="22577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Linux Containers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basis of Docker)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0993D-4230-E83C-5E42-761B10F97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195" y="2998152"/>
            <a:ext cx="73436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D6CBFF-E2F5-6F21-E644-A6D764781F69}"/>
              </a:ext>
            </a:extLst>
          </p:cNvPr>
          <p:cNvSpPr txBox="1"/>
          <p:nvPr/>
        </p:nvSpPr>
        <p:spPr>
          <a:xfrm>
            <a:off x="7808993" y="2904625"/>
            <a:ext cx="298334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Jérôme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Petazzoni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Cgroups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name-spaces and beyond: What are containers made from?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DockerConEU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2015.]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A64C2E-EF0C-17BA-6624-606CBB37A486}"/>
              </a:ext>
            </a:extLst>
          </p:cNvPr>
          <p:cNvSpPr/>
          <p:nvPr/>
        </p:nvSpPr>
        <p:spPr>
          <a:xfrm>
            <a:off x="8329844" y="3667375"/>
            <a:ext cx="3403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https://www.youtube.com/watch?v=sK5i-N34im8&amp;feature=youtu.be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2204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F2C5F0-21A7-05C8-F74C-E4D5CC5DD0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YARN</a:t>
            </a:r>
          </a:p>
          <a:p>
            <a:pPr lvl="1"/>
            <a:r>
              <a:rPr lang="en-US" dirty="0"/>
              <a:t>Set max CPU time per node manager</a:t>
            </a:r>
          </a:p>
          <a:p>
            <a:pPr lvl="1"/>
            <a:r>
              <a:rPr lang="en-US" dirty="0"/>
              <a:t>Container weights: cores/total cores</a:t>
            </a:r>
          </a:p>
          <a:p>
            <a:pPr lvl="1"/>
            <a:r>
              <a:rPr lang="en-US" dirty="0"/>
              <a:t>OOM killer if mem w/ overhead exceeded</a:t>
            </a:r>
          </a:p>
          <a:p>
            <a:pPr lvl="1"/>
            <a:endParaRPr lang="en-US" sz="1200" dirty="0"/>
          </a:p>
          <a:p>
            <a:r>
              <a:rPr lang="en-US" dirty="0"/>
              <a:t>Lesson Learned</a:t>
            </a:r>
          </a:p>
          <a:p>
            <a:pPr lvl="1"/>
            <a:r>
              <a:rPr lang="en-US" dirty="0"/>
              <a:t>“The </a:t>
            </a:r>
            <a:r>
              <a:rPr lang="en-US" dirty="0">
                <a:solidFill>
                  <a:schemeClr val="accent1"/>
                </a:solidFill>
              </a:rPr>
              <a:t>resource isolation provided by containers has enabled Google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to drive utilization significantly higher than industry norms</a:t>
            </a:r>
            <a:r>
              <a:rPr lang="en-US" dirty="0"/>
              <a:t>. [..] Borg </a:t>
            </a:r>
            <a:br>
              <a:rPr lang="en-US" dirty="0"/>
            </a:br>
            <a:r>
              <a:rPr lang="en-US" dirty="0"/>
              <a:t>uses containers to co-locate batch jobs with latency-sensitive, </a:t>
            </a:r>
            <a:br>
              <a:rPr lang="en-US" dirty="0"/>
            </a:br>
            <a:r>
              <a:rPr lang="en-US" dirty="0"/>
              <a:t>user-facing jobs on the same physical machines.”</a:t>
            </a:r>
          </a:p>
          <a:p>
            <a:pPr lvl="1"/>
            <a:r>
              <a:rPr lang="en-US" dirty="0"/>
              <a:t>“The isolation is not perfect, though: </a:t>
            </a:r>
            <a:r>
              <a:rPr lang="en-US" dirty="0">
                <a:solidFill>
                  <a:schemeClr val="accent1"/>
                </a:solidFill>
              </a:rPr>
              <a:t>containers cannot prevent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interference in resources that the operating-system kernel doesn’t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manage</a:t>
            </a:r>
            <a:r>
              <a:rPr lang="en-US" dirty="0"/>
              <a:t>, such as level 3 processor caches and memory bandwidth […]”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950EA-A3CC-2386-C60F-0BED271114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 Isolation, cont.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67B9A-7C86-0C0D-C913-DFD6408BE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65" y="4593758"/>
            <a:ext cx="48372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BA78B1-B569-4F49-7BB8-305B5E1CB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8175" y="379825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9C2972-D17B-B266-BB2B-24CC23947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6716" y="2994412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A76BB2-8458-9348-4DAB-C9E5118F9CB6}"/>
              </a:ext>
            </a:extLst>
          </p:cNvPr>
          <p:cNvSpPr txBox="1"/>
          <p:nvPr/>
        </p:nvSpPr>
        <p:spPr>
          <a:xfrm>
            <a:off x="8662703" y="4524327"/>
            <a:ext cx="230909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[Brendan Burns et al.: Borg, Omega, and Kubernetes.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Queue 14(1): 10 (2016)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576398-0889-CBC7-3132-B6745A742533}"/>
              </a:ext>
            </a:extLst>
          </p:cNvPr>
          <p:cNvSpPr txBox="1"/>
          <p:nvPr/>
        </p:nvSpPr>
        <p:spPr>
          <a:xfrm>
            <a:off x="8140846" y="2935181"/>
            <a:ext cx="283094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[Abhishek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Verma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 Large-scale cluster management at Google with Borg.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EuroSys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566208-B680-4296-5A46-051BC610182C}"/>
              </a:ext>
            </a:extLst>
          </p:cNvPr>
          <p:cNvSpPr txBox="1"/>
          <p:nvPr/>
        </p:nvSpPr>
        <p:spPr>
          <a:xfrm>
            <a:off x="8120968" y="3757912"/>
            <a:ext cx="284479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Malte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Schwarzkopf et al.: Omega: flexible, scalable schedulers for large compute clusters.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EuroSys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77D2B3-F019-3AA4-3600-85183566E6A8}"/>
              </a:ext>
            </a:extLst>
          </p:cNvPr>
          <p:cNvSpPr txBox="1"/>
          <p:nvPr/>
        </p:nvSpPr>
        <p:spPr>
          <a:xfrm>
            <a:off x="6312892" y="1273904"/>
            <a:ext cx="3782962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&lt;property&gt; 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&lt;name&gt;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yarn.nodemanager.resource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</a:t>
            </a:r>
            <a:b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percentage-physical-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cpu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-limit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&lt;name&gt;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&lt;value&gt;60&lt;/value&gt;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&lt;/property&gt;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BE090F-2028-05FC-795A-A82D26E3AA56}"/>
              </a:ext>
            </a:extLst>
          </p:cNvPr>
          <p:cNvSpPr txBox="1"/>
          <p:nvPr/>
        </p:nvSpPr>
        <p:spPr>
          <a:xfrm>
            <a:off x="7848437" y="2138896"/>
            <a:ext cx="211767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(hard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strict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/soft)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380AED-2563-BA51-6901-E8622B6FE720}"/>
              </a:ext>
            </a:extLst>
          </p:cNvPr>
          <p:cNvSpPr/>
          <p:nvPr/>
        </p:nvSpPr>
        <p:spPr>
          <a:xfrm>
            <a:off x="7655502" y="582112"/>
            <a:ext cx="2992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https://developer.ibm.com/hadoop/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2017/06/30/deep-dive-yarn-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cgroups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9860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B75B3-C366-63FE-8F5A-387AE47BCA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Course Outline Part B:</a:t>
            </a:r>
            <a:br>
              <a:rPr lang="en-US" dirty="0"/>
            </a:br>
            <a:r>
              <a:rPr lang="en-US" dirty="0"/>
              <a:t>Large-Scale Data Management and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8B8C1-A9DA-9F01-8C88-8DF165CED0E7}"/>
              </a:ext>
            </a:extLst>
          </p:cNvPr>
          <p:cNvSpPr/>
          <p:nvPr/>
        </p:nvSpPr>
        <p:spPr>
          <a:xfrm>
            <a:off x="2733675" y="4965416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Cloud Computing Fundamentals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E6BA64-446C-607E-0F7D-32CD105FB343}"/>
              </a:ext>
            </a:extLst>
          </p:cNvPr>
          <p:cNvSpPr/>
          <p:nvPr/>
        </p:nvSpPr>
        <p:spPr>
          <a:xfrm>
            <a:off x="2733672" y="4290479"/>
            <a:ext cx="6505575" cy="55245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09 Cloud Resource Management and Scheduling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312A-4502-16EC-2982-9138CC319D2B}"/>
              </a:ext>
            </a:extLst>
          </p:cNvPr>
          <p:cNvSpPr/>
          <p:nvPr/>
        </p:nvSpPr>
        <p:spPr>
          <a:xfrm>
            <a:off x="2733675" y="3392294"/>
            <a:ext cx="6505574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51CF00-A10B-87D0-8B27-8826F24DF4A3}"/>
              </a:ext>
            </a:extLst>
          </p:cNvPr>
          <p:cNvSpPr/>
          <p:nvPr/>
        </p:nvSpPr>
        <p:spPr>
          <a:xfrm>
            <a:off x="2733673" y="2717357"/>
            <a:ext cx="6505575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11 Distributed Data-Parallel Computation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0FAF49-3642-8A18-642E-D36F5EE60155}"/>
              </a:ext>
            </a:extLst>
          </p:cNvPr>
          <p:cNvSpPr/>
          <p:nvPr/>
        </p:nvSpPr>
        <p:spPr>
          <a:xfrm>
            <a:off x="2733675" y="1555466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12 Distributed Stream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2FD503-94F4-0BBF-C383-CBEDB12C198A}"/>
              </a:ext>
            </a:extLst>
          </p:cNvPr>
          <p:cNvSpPr/>
          <p:nvPr/>
        </p:nvSpPr>
        <p:spPr>
          <a:xfrm>
            <a:off x="6096000" y="1555466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13 Distributed Machine Learning Systems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8DE9AE-4876-20E1-5F67-8D8CC910E432}"/>
              </a:ext>
            </a:extLst>
          </p:cNvPr>
          <p:cNvSpPr/>
          <p:nvPr/>
        </p:nvSpPr>
        <p:spPr>
          <a:xfrm>
            <a:off x="2630162" y="2645499"/>
            <a:ext cx="671764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4654E-536B-183D-6BA1-A8D70EE95C03}"/>
              </a:ext>
            </a:extLst>
          </p:cNvPr>
          <p:cNvSpPr/>
          <p:nvPr/>
        </p:nvSpPr>
        <p:spPr>
          <a:xfrm>
            <a:off x="2630159" y="4238507"/>
            <a:ext cx="671477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9669C-5B63-0BED-02DB-FCF7FD10AC5F}"/>
              </a:ext>
            </a:extLst>
          </p:cNvPr>
          <p:cNvSpPr txBox="1"/>
          <p:nvPr/>
        </p:nvSpPr>
        <p:spPr>
          <a:xfrm>
            <a:off x="1498259" y="3000751"/>
            <a:ext cx="104513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Compute/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8AFFDC-8EA9-A553-9869-6CBF58A389EA}"/>
              </a:ext>
            </a:extLst>
          </p:cNvPr>
          <p:cNvSpPr txBox="1"/>
          <p:nvPr/>
        </p:nvSpPr>
        <p:spPr>
          <a:xfrm>
            <a:off x="1451755" y="4714526"/>
            <a:ext cx="11496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</a:t>
            </a:r>
          </a:p>
        </p:txBody>
      </p:sp>
    </p:spTree>
    <p:extLst>
      <p:ext uri="{BB962C8B-B14F-4D97-AF65-F5344CB8AC3E}">
        <p14:creationId xmlns:p14="http://schemas.microsoft.com/office/powerpoint/2010/main" val="1862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745497-A77D-F64C-BDEA-1760A9613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Scheduling and Elasticity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B2AAC-AB6C-557D-6747-C453D64121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evron 4">
            <a:extLst>
              <a:ext uri="{FF2B5EF4-FFF2-40B4-BE49-F238E27FC236}">
                <a16:creationId xmlns:a16="http://schemas.microsoft.com/office/drawing/2014/main" id="{94CA7F4C-EBF0-5DB2-8F21-AF5F921E4793}"/>
              </a:ext>
            </a:extLst>
          </p:cNvPr>
          <p:cNvSpPr/>
          <p:nvPr/>
        </p:nvSpPr>
        <p:spPr>
          <a:xfrm>
            <a:off x="467688" y="418042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Selection</a:t>
            </a:r>
          </a:p>
        </p:txBody>
      </p:sp>
      <p:sp>
        <p:nvSpPr>
          <p:cNvPr id="5" name="Chevron 5">
            <a:extLst>
              <a:ext uri="{FF2B5EF4-FFF2-40B4-BE49-F238E27FC236}">
                <a16:creationId xmlns:a16="http://schemas.microsoft.com/office/drawing/2014/main" id="{38F53C6B-C3C3-1D8D-74B2-F0E8C2576135}"/>
              </a:ext>
            </a:extLst>
          </p:cNvPr>
          <p:cNvSpPr/>
          <p:nvPr/>
        </p:nvSpPr>
        <p:spPr>
          <a:xfrm>
            <a:off x="2481481" y="418042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Allocation</a:t>
            </a:r>
          </a:p>
        </p:txBody>
      </p:sp>
      <p:sp>
        <p:nvSpPr>
          <p:cNvPr id="6" name="Chevron 6">
            <a:extLst>
              <a:ext uri="{FF2B5EF4-FFF2-40B4-BE49-F238E27FC236}">
                <a16:creationId xmlns:a16="http://schemas.microsoft.com/office/drawing/2014/main" id="{7956A94E-6516-0AA9-E2A4-486A618BC590}"/>
              </a:ext>
            </a:extLst>
          </p:cNvPr>
          <p:cNvSpPr/>
          <p:nvPr/>
        </p:nvSpPr>
        <p:spPr>
          <a:xfrm>
            <a:off x="4495274" y="418042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Isolation &amp; Monitoring</a:t>
            </a:r>
          </a:p>
        </p:txBody>
      </p:sp>
      <p:sp>
        <p:nvSpPr>
          <p:cNvPr id="7" name="Chevron 7">
            <a:extLst>
              <a:ext uri="{FF2B5EF4-FFF2-40B4-BE49-F238E27FC236}">
                <a16:creationId xmlns:a16="http://schemas.microsoft.com/office/drawing/2014/main" id="{296DABBF-9CB2-636D-F1C4-5C948B6970BF}"/>
              </a:ext>
            </a:extLst>
          </p:cNvPr>
          <p:cNvSpPr/>
          <p:nvPr/>
        </p:nvSpPr>
        <p:spPr>
          <a:xfrm>
            <a:off x="6509067" y="418042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Task Scheduling </a:t>
            </a:r>
          </a:p>
        </p:txBody>
      </p:sp>
    </p:spTree>
    <p:extLst>
      <p:ext uri="{BB962C8B-B14F-4D97-AF65-F5344CB8AC3E}">
        <p14:creationId xmlns:p14="http://schemas.microsoft.com/office/powerpoint/2010/main" val="117919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8D15A-663A-38F5-CB20-8F887E30AA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  <a:p>
            <a:pPr lvl="1"/>
            <a:r>
              <a:rPr lang="en-US" dirty="0"/>
              <a:t>Given computation </a:t>
            </a:r>
            <a:r>
              <a:rPr lang="en-US" b="1" dirty="0">
                <a:solidFill>
                  <a:srgbClr val="7889FB"/>
                </a:solidFill>
              </a:rPr>
              <a:t>job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set of resources</a:t>
            </a:r>
            <a:r>
              <a:rPr lang="en-US" dirty="0"/>
              <a:t> (servers, threads)</a:t>
            </a:r>
          </a:p>
          <a:p>
            <a:pPr lvl="1"/>
            <a:r>
              <a:rPr lang="en-US" dirty="0"/>
              <a:t>Distribute job in pieces across resources </a:t>
            </a:r>
          </a:p>
          <a:p>
            <a:pPr lvl="2"/>
            <a:endParaRPr lang="en-US" sz="1200" dirty="0"/>
          </a:p>
          <a:p>
            <a:r>
              <a:rPr lang="en-US" dirty="0"/>
              <a:t>#1 Job-Task Partitioning </a:t>
            </a:r>
          </a:p>
          <a:p>
            <a:pPr lvl="1"/>
            <a:r>
              <a:rPr lang="en-US" dirty="0"/>
              <a:t>Split job into sequence of N tasks </a:t>
            </a:r>
          </a:p>
          <a:p>
            <a:pPr lvl="2"/>
            <a:endParaRPr lang="en-US" sz="1200" dirty="0"/>
          </a:p>
          <a:p>
            <a:r>
              <a:rPr lang="en-US" dirty="0"/>
              <a:t>#2 Task Placement / Execution</a:t>
            </a:r>
          </a:p>
          <a:p>
            <a:pPr lvl="1"/>
            <a:r>
              <a:rPr lang="en-US" dirty="0"/>
              <a:t>Assign tasks to K resources for execution</a:t>
            </a:r>
          </a:p>
          <a:p>
            <a:pPr lvl="1"/>
            <a:endParaRPr lang="en-US" sz="1200" dirty="0"/>
          </a:p>
          <a:p>
            <a:r>
              <a:rPr lang="en-US" dirty="0"/>
              <a:t>Goal: Min Job Completion Time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Max runtime per resource</a:t>
            </a:r>
            <a:br>
              <a:rPr lang="en-US" dirty="0"/>
            </a:br>
            <a:r>
              <a:rPr lang="en-US" dirty="0"/>
              <a:t>determines job completion time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30E21-CD7A-0A15-86C1-ACC5F0E7E0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Scheduling Overview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7FD97DB-81CB-F185-F9DB-3073AA61E066}"/>
              </a:ext>
            </a:extLst>
          </p:cNvPr>
          <p:cNvGrpSpPr/>
          <p:nvPr/>
        </p:nvGrpSpPr>
        <p:grpSpPr>
          <a:xfrm>
            <a:off x="7781931" y="2866913"/>
            <a:ext cx="2818719" cy="1102936"/>
            <a:chOff x="7781931" y="2866913"/>
            <a:chExt cx="2818719" cy="1102936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F2419B7-2942-82AC-72B5-AB0E50B71EFF}"/>
                </a:ext>
              </a:extLst>
            </p:cNvPr>
            <p:cNvSpPr/>
            <p:nvPr/>
          </p:nvSpPr>
          <p:spPr>
            <a:xfrm>
              <a:off x="7781931" y="3429000"/>
              <a:ext cx="1338607" cy="54084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A733272-5241-5465-FA6F-93CC6B252566}"/>
                </a:ext>
              </a:extLst>
            </p:cNvPr>
            <p:cNvCxnSpPr>
              <a:stCxn id="94" idx="2"/>
            </p:cNvCxnSpPr>
            <p:nvPr/>
          </p:nvCxnSpPr>
          <p:spPr>
            <a:xfrm>
              <a:off x="7890341" y="2866913"/>
              <a:ext cx="419493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FD27F4C-9D3C-6935-41F9-6C00F904205D}"/>
                </a:ext>
              </a:extLst>
            </p:cNvPr>
            <p:cNvSpPr/>
            <p:nvPr/>
          </p:nvSpPr>
          <p:spPr>
            <a:xfrm>
              <a:off x="9262043" y="3429000"/>
              <a:ext cx="1338607" cy="54084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FE9BA53-6720-ACD8-6F83-FF7E9535ED60}"/>
                </a:ext>
              </a:extLst>
            </p:cNvPr>
            <p:cNvCxnSpPr>
              <a:stCxn id="95" idx="2"/>
              <a:endCxn id="85" idx="0"/>
            </p:cNvCxnSpPr>
            <p:nvPr/>
          </p:nvCxnSpPr>
          <p:spPr>
            <a:xfrm>
              <a:off x="8410388" y="2866913"/>
              <a:ext cx="40847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CCC8A0F2-3CBB-5CD7-23DB-CDD964C690FC}"/>
                </a:ext>
              </a:extLst>
            </p:cNvPr>
            <p:cNvCxnSpPr>
              <a:stCxn id="96" idx="2"/>
            </p:cNvCxnSpPr>
            <p:nvPr/>
          </p:nvCxnSpPr>
          <p:spPr>
            <a:xfrm flipH="1">
              <a:off x="8603635" y="2866913"/>
              <a:ext cx="326800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4E16BA72-AC58-DA78-8659-3D3F2DE702D3}"/>
                </a:ext>
              </a:extLst>
            </p:cNvPr>
            <p:cNvCxnSpPr>
              <a:stCxn id="97" idx="2"/>
            </p:cNvCxnSpPr>
            <p:nvPr/>
          </p:nvCxnSpPr>
          <p:spPr>
            <a:xfrm>
              <a:off x="9450482" y="2866913"/>
              <a:ext cx="355076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44C5AC2D-95A0-0663-F8BA-54E924102866}"/>
                </a:ext>
              </a:extLst>
            </p:cNvPr>
            <p:cNvCxnSpPr>
              <a:stCxn id="98" idx="2"/>
            </p:cNvCxnSpPr>
            <p:nvPr/>
          </p:nvCxnSpPr>
          <p:spPr>
            <a:xfrm flipH="1">
              <a:off x="8767035" y="2866913"/>
              <a:ext cx="1195734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DD0BDC1-630D-5997-2493-E60A9EC1EA3D}"/>
                </a:ext>
              </a:extLst>
            </p:cNvPr>
            <p:cNvCxnSpPr>
              <a:stCxn id="99" idx="2"/>
            </p:cNvCxnSpPr>
            <p:nvPr/>
          </p:nvCxnSpPr>
          <p:spPr>
            <a:xfrm flipH="1">
              <a:off x="10063124" y="2866913"/>
              <a:ext cx="419692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FA4DAD8-277D-E5AF-7A1E-588BF11A7CA9}"/>
              </a:ext>
            </a:extLst>
          </p:cNvPr>
          <p:cNvGrpSpPr/>
          <p:nvPr/>
        </p:nvGrpSpPr>
        <p:grpSpPr>
          <a:xfrm>
            <a:off x="7470847" y="2009073"/>
            <a:ext cx="3421930" cy="961534"/>
            <a:chOff x="5439266" y="2384981"/>
            <a:chExt cx="3421930" cy="961534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048DB05-478A-C65A-07C0-ABD69A1123E7}"/>
                </a:ext>
              </a:extLst>
            </p:cNvPr>
            <p:cNvSpPr/>
            <p:nvPr/>
          </p:nvSpPr>
          <p:spPr>
            <a:xfrm>
              <a:off x="5656083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4F9824F-E215-BA25-D18C-522CBB82B298}"/>
                </a:ext>
              </a:extLst>
            </p:cNvPr>
            <p:cNvSpPr/>
            <p:nvPr/>
          </p:nvSpPr>
          <p:spPr>
            <a:xfrm>
              <a:off x="6176130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4C84276-B270-EBD5-EE4B-EBC33CAF7604}"/>
                </a:ext>
              </a:extLst>
            </p:cNvPr>
            <p:cNvSpPr/>
            <p:nvPr/>
          </p:nvSpPr>
          <p:spPr>
            <a:xfrm>
              <a:off x="6696177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EB9FC5F-A414-E5C0-EE59-8C4A78A42CA7}"/>
                </a:ext>
              </a:extLst>
            </p:cNvPr>
            <p:cNvSpPr/>
            <p:nvPr/>
          </p:nvSpPr>
          <p:spPr>
            <a:xfrm>
              <a:off x="7216224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1923784-AA01-D664-3DFA-9D5A68099281}"/>
                </a:ext>
              </a:extLst>
            </p:cNvPr>
            <p:cNvSpPr/>
            <p:nvPr/>
          </p:nvSpPr>
          <p:spPr>
            <a:xfrm>
              <a:off x="7728511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E95BA76-368F-5943-38C7-F3CE53391320}"/>
                </a:ext>
              </a:extLst>
            </p:cNvPr>
            <p:cNvSpPr/>
            <p:nvPr/>
          </p:nvSpPr>
          <p:spPr>
            <a:xfrm>
              <a:off x="8248558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0" name="Rounded Rectangle 13">
              <a:extLst>
                <a:ext uri="{FF2B5EF4-FFF2-40B4-BE49-F238E27FC236}">
                  <a16:creationId xmlns:a16="http://schemas.microsoft.com/office/drawing/2014/main" id="{43162A68-2BFB-2B25-35FF-D75D90A8DD91}"/>
                </a:ext>
              </a:extLst>
            </p:cNvPr>
            <p:cNvSpPr/>
            <p:nvPr/>
          </p:nvSpPr>
          <p:spPr>
            <a:xfrm>
              <a:off x="5439266" y="2780907"/>
              <a:ext cx="3421930" cy="565608"/>
            </a:xfrm>
            <a:prstGeom prst="roundRect">
              <a:avLst/>
            </a:prstGeom>
            <a:noFill/>
            <a:ln w="19050">
              <a:solidFill>
                <a:srgbClr val="7889FB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637A767-FF8D-69B4-E203-24F57BDA898D}"/>
                </a:ext>
              </a:extLst>
            </p:cNvPr>
            <p:cNvSpPr txBox="1"/>
            <p:nvPr/>
          </p:nvSpPr>
          <p:spPr>
            <a:xfrm>
              <a:off x="5656083" y="2384981"/>
              <a:ext cx="176281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Computation Job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C689852-B875-00A1-4E60-9CC7F553C920}"/>
              </a:ext>
            </a:extLst>
          </p:cNvPr>
          <p:cNvGrpSpPr/>
          <p:nvPr/>
        </p:nvGrpSpPr>
        <p:grpSpPr>
          <a:xfrm>
            <a:off x="5131167" y="4507920"/>
            <a:ext cx="3159781" cy="1193582"/>
            <a:chOff x="5439268" y="4903510"/>
            <a:chExt cx="3159781" cy="1193582"/>
          </a:xfrm>
        </p:grpSpPr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F063F5EB-4217-E4C9-B264-82FF3FA5736E}"/>
                </a:ext>
              </a:extLst>
            </p:cNvPr>
            <p:cNvCxnSpPr/>
            <p:nvPr/>
          </p:nvCxnSpPr>
          <p:spPr>
            <a:xfrm>
              <a:off x="6278254" y="5733066"/>
              <a:ext cx="229081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FF596B2-5B73-B10B-E8FE-AFD0B6E56A63}"/>
                </a:ext>
              </a:extLst>
            </p:cNvPr>
            <p:cNvSpPr/>
            <p:nvPr/>
          </p:nvSpPr>
          <p:spPr>
            <a:xfrm>
              <a:off x="6392949" y="4903510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CBB9F29-7995-CCD8-3B0E-CA5156A350F8}"/>
                </a:ext>
              </a:extLst>
            </p:cNvPr>
            <p:cNvSpPr/>
            <p:nvPr/>
          </p:nvSpPr>
          <p:spPr>
            <a:xfrm>
              <a:off x="6818726" y="4903510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51FFCDE-322E-927B-A141-A8B866D69613}"/>
                </a:ext>
              </a:extLst>
            </p:cNvPr>
            <p:cNvSpPr/>
            <p:nvPr/>
          </p:nvSpPr>
          <p:spPr>
            <a:xfrm>
              <a:off x="7235078" y="4903510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BD640D7-AF1F-34CF-04E7-5B76FB634F23}"/>
                </a:ext>
              </a:extLst>
            </p:cNvPr>
            <p:cNvSpPr/>
            <p:nvPr/>
          </p:nvSpPr>
          <p:spPr>
            <a:xfrm>
              <a:off x="7660856" y="4903510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59712708-2F9D-C795-4460-CC484526831B}"/>
                </a:ext>
              </a:extLst>
            </p:cNvPr>
            <p:cNvSpPr/>
            <p:nvPr/>
          </p:nvSpPr>
          <p:spPr>
            <a:xfrm>
              <a:off x="6394519" y="5310434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102BAB5-A9C3-86ED-E5B2-46399822D796}"/>
                </a:ext>
              </a:extLst>
            </p:cNvPr>
            <p:cNvSpPr/>
            <p:nvPr/>
          </p:nvSpPr>
          <p:spPr>
            <a:xfrm>
              <a:off x="6820296" y="5310434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237D04A-9633-236A-6C1A-32155EF1C73B}"/>
                </a:ext>
              </a:extLst>
            </p:cNvPr>
            <p:cNvSpPr txBox="1"/>
            <p:nvPr/>
          </p:nvSpPr>
          <p:spPr>
            <a:xfrm>
              <a:off x="5439268" y="4903510"/>
              <a:ext cx="8044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Node 1: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0BF685F-924D-DC27-C629-8F7FF0BC7065}"/>
                </a:ext>
              </a:extLst>
            </p:cNvPr>
            <p:cNvSpPr txBox="1"/>
            <p:nvPr/>
          </p:nvSpPr>
          <p:spPr>
            <a:xfrm>
              <a:off x="5440838" y="5291581"/>
              <a:ext cx="8044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Node 2: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6FB241A-EC25-7F7D-BBDA-C3CD3D67EAA5}"/>
                </a:ext>
              </a:extLst>
            </p:cNvPr>
            <p:cNvCxnSpPr/>
            <p:nvPr/>
          </p:nvCxnSpPr>
          <p:spPr>
            <a:xfrm>
              <a:off x="8133864" y="4903510"/>
              <a:ext cx="0" cy="829556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81D9086-CED4-2823-C6E7-CA8FA4F2645C}"/>
                </a:ext>
              </a:extLst>
            </p:cNvPr>
            <p:cNvSpPr txBox="1"/>
            <p:nvPr/>
          </p:nvSpPr>
          <p:spPr>
            <a:xfrm>
              <a:off x="7656118" y="5761103"/>
              <a:ext cx="942931" cy="3359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Job done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60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266909-C17A-01DD-FB00-928EC2DF4C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Static Partitioning</a:t>
            </a:r>
          </a:p>
          <a:p>
            <a:pPr lvl="1"/>
            <a:r>
              <a:rPr lang="en-US" dirty="0"/>
              <a:t>M = K tasks, task size ceil(N/K)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Low overhead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poor load balance</a:t>
            </a:r>
          </a:p>
          <a:p>
            <a:pPr lvl="2"/>
            <a:endParaRPr lang="en-US" sz="1200" dirty="0"/>
          </a:p>
          <a:p>
            <a:r>
              <a:rPr lang="en-US" dirty="0"/>
              <a:t>Fixed Partitioning</a:t>
            </a:r>
          </a:p>
          <a:p>
            <a:pPr lvl="1"/>
            <a:r>
              <a:rPr lang="en-US" dirty="0"/>
              <a:t>M = N/d tasks, task size d </a:t>
            </a:r>
          </a:p>
          <a:p>
            <a:pPr lvl="1"/>
            <a:r>
              <a:rPr lang="en-US" dirty="0"/>
              <a:t>E.g., # iterations, # tuples to process</a:t>
            </a:r>
          </a:p>
          <a:p>
            <a:pPr lvl="2"/>
            <a:endParaRPr lang="en-US" sz="1200" dirty="0"/>
          </a:p>
          <a:p>
            <a:r>
              <a:rPr lang="en-US" dirty="0"/>
              <a:t>Self-Scheduling</a:t>
            </a:r>
          </a:p>
          <a:p>
            <a:pPr lvl="1"/>
            <a:r>
              <a:rPr lang="en-US" dirty="0"/>
              <a:t>Exponentially decreasing task sizes d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M = log N tasks  (w/ min task size)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Low overhead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good load balance</a:t>
            </a:r>
            <a:r>
              <a:rPr lang="en-US" dirty="0"/>
              <a:t> at end</a:t>
            </a:r>
          </a:p>
          <a:p>
            <a:pPr lvl="1"/>
            <a:r>
              <a:rPr lang="en-US" b="1" dirty="0"/>
              <a:t>Guided self scheduling</a:t>
            </a:r>
          </a:p>
          <a:p>
            <a:pPr lvl="1"/>
            <a:r>
              <a:rPr lang="en-US" b="1" dirty="0"/>
              <a:t>Factoring:</a:t>
            </a:r>
            <a:r>
              <a:rPr lang="en-US" dirty="0"/>
              <a:t> waves of task w/ equal size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A3AA0-F061-FF96-0307-C4D2FAD82B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Scheduling – Partitioning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F51D47-00F1-2D83-08E5-97EB7406D3B7}"/>
              </a:ext>
            </a:extLst>
          </p:cNvPr>
          <p:cNvSpPr txBox="1"/>
          <p:nvPr/>
        </p:nvSpPr>
        <p:spPr>
          <a:xfrm>
            <a:off x="5907444" y="375276"/>
            <a:ext cx="2809191" cy="8617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Hyper-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param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Tuning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parfor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in 1: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800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R[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,] = lm(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X,y,reg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6C7EF9-556C-3AC8-2F5F-C921E752AA38}"/>
              </a:ext>
            </a:extLst>
          </p:cNvPr>
          <p:cNvGrpSpPr/>
          <p:nvPr/>
        </p:nvGrpSpPr>
        <p:grpSpPr>
          <a:xfrm>
            <a:off x="7043717" y="1359758"/>
            <a:ext cx="2771483" cy="631003"/>
            <a:chOff x="7043717" y="1359758"/>
            <a:chExt cx="2771483" cy="63100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946FAD-0005-E77D-DE41-4124E8A1D721}"/>
                </a:ext>
              </a:extLst>
            </p:cNvPr>
            <p:cNvSpPr/>
            <p:nvPr/>
          </p:nvSpPr>
          <p:spPr>
            <a:xfrm>
              <a:off x="7043717" y="1359758"/>
              <a:ext cx="1873888" cy="2918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B3CC2A-E758-1FDA-619D-1377334E3D0B}"/>
                </a:ext>
              </a:extLst>
            </p:cNvPr>
            <p:cNvSpPr/>
            <p:nvPr/>
          </p:nvSpPr>
          <p:spPr>
            <a:xfrm>
              <a:off x="7043717" y="1698929"/>
              <a:ext cx="2771483" cy="2918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DB6C8D-4BAA-264E-6375-9B3AAB694D90}"/>
              </a:ext>
            </a:extLst>
          </p:cNvPr>
          <p:cNvGrpSpPr/>
          <p:nvPr/>
        </p:nvGrpSpPr>
        <p:grpSpPr>
          <a:xfrm>
            <a:off x="7040759" y="2533625"/>
            <a:ext cx="2421950" cy="642821"/>
            <a:chOff x="7040759" y="2533625"/>
            <a:chExt cx="2421950" cy="64282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9D9F08-15E1-117F-AEA5-61B2218FC153}"/>
                </a:ext>
              </a:extLst>
            </p:cNvPr>
            <p:cNvSpPr/>
            <p:nvPr/>
          </p:nvSpPr>
          <p:spPr>
            <a:xfrm>
              <a:off x="7040759" y="2537609"/>
              <a:ext cx="456066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49701A-E8C6-2824-4E77-5F0393357A86}"/>
                </a:ext>
              </a:extLst>
            </p:cNvPr>
            <p:cNvSpPr/>
            <p:nvPr/>
          </p:nvSpPr>
          <p:spPr>
            <a:xfrm>
              <a:off x="8023701" y="2533625"/>
              <a:ext cx="456066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7DA75A-0745-C92D-9E04-B69EAE09922C}"/>
                </a:ext>
              </a:extLst>
            </p:cNvPr>
            <p:cNvSpPr/>
            <p:nvPr/>
          </p:nvSpPr>
          <p:spPr>
            <a:xfrm>
              <a:off x="8515172" y="2533625"/>
              <a:ext cx="456066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8E7C8A-59ED-FCC4-70D9-7B0D290B9977}"/>
                </a:ext>
              </a:extLst>
            </p:cNvPr>
            <p:cNvSpPr/>
            <p:nvPr/>
          </p:nvSpPr>
          <p:spPr>
            <a:xfrm>
              <a:off x="7532230" y="2537609"/>
              <a:ext cx="456066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4E46A6-E95C-388B-16F5-F850CB7AEFDC}"/>
                </a:ext>
              </a:extLst>
            </p:cNvPr>
            <p:cNvSpPr/>
            <p:nvPr/>
          </p:nvSpPr>
          <p:spPr>
            <a:xfrm>
              <a:off x="7042328" y="2878544"/>
              <a:ext cx="456066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B88A33-BDEB-A084-5A3D-F452B4E35E1A}"/>
                </a:ext>
              </a:extLst>
            </p:cNvPr>
            <p:cNvSpPr/>
            <p:nvPr/>
          </p:nvSpPr>
          <p:spPr>
            <a:xfrm>
              <a:off x="7532229" y="2878544"/>
              <a:ext cx="808611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EC796E-160F-0AFE-B4DB-D5441B818FBE}"/>
                </a:ext>
              </a:extLst>
            </p:cNvPr>
            <p:cNvSpPr/>
            <p:nvPr/>
          </p:nvSpPr>
          <p:spPr>
            <a:xfrm>
              <a:off x="9006643" y="2537609"/>
              <a:ext cx="456066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0F5C42-84C3-F20F-28F3-47304109B9D3}"/>
                </a:ext>
              </a:extLst>
            </p:cNvPr>
            <p:cNvSpPr/>
            <p:nvPr/>
          </p:nvSpPr>
          <p:spPr>
            <a:xfrm>
              <a:off x="8379755" y="2876332"/>
              <a:ext cx="808611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CF5F86-B1B0-C9D6-2DD7-580E1C14B4D7}"/>
              </a:ext>
            </a:extLst>
          </p:cNvPr>
          <p:cNvGrpSpPr/>
          <p:nvPr/>
        </p:nvGrpSpPr>
        <p:grpSpPr>
          <a:xfrm>
            <a:off x="7040759" y="3860099"/>
            <a:ext cx="2085198" cy="638837"/>
            <a:chOff x="7040759" y="3860099"/>
            <a:chExt cx="2085198" cy="63883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3223F2-602A-D23F-1A19-396CF9D7AE7A}"/>
                </a:ext>
              </a:extLst>
            </p:cNvPr>
            <p:cNvSpPr/>
            <p:nvPr/>
          </p:nvSpPr>
          <p:spPr>
            <a:xfrm>
              <a:off x="7043717" y="3860099"/>
              <a:ext cx="926104" cy="2940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5F90A1D-2769-CDD0-5AA0-55631578CDFF}"/>
                </a:ext>
              </a:extLst>
            </p:cNvPr>
            <p:cNvSpPr/>
            <p:nvPr/>
          </p:nvSpPr>
          <p:spPr>
            <a:xfrm>
              <a:off x="8079780" y="4201034"/>
              <a:ext cx="456066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CB89B00-AE34-D5BA-D08E-2490178607AE}"/>
                </a:ext>
              </a:extLst>
            </p:cNvPr>
            <p:cNvSpPr/>
            <p:nvPr/>
          </p:nvSpPr>
          <p:spPr>
            <a:xfrm>
              <a:off x="7040759" y="4201034"/>
              <a:ext cx="1013586" cy="2940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CE6F426-ED47-401A-44D7-E3B1DC6A98EF}"/>
                </a:ext>
              </a:extLst>
            </p:cNvPr>
            <p:cNvSpPr/>
            <p:nvPr/>
          </p:nvSpPr>
          <p:spPr>
            <a:xfrm>
              <a:off x="7993318" y="3860099"/>
              <a:ext cx="517861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4EDE93-3C8C-D5AC-26E3-024923164A99}"/>
                </a:ext>
              </a:extLst>
            </p:cNvPr>
            <p:cNvSpPr/>
            <p:nvPr/>
          </p:nvSpPr>
          <p:spPr>
            <a:xfrm>
              <a:off x="8531746" y="3860099"/>
              <a:ext cx="290172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0E8159-3B1B-2348-69D6-9AFF67C51CAC}"/>
                </a:ext>
              </a:extLst>
            </p:cNvPr>
            <p:cNvSpPr/>
            <p:nvPr/>
          </p:nvSpPr>
          <p:spPr>
            <a:xfrm>
              <a:off x="8561891" y="4199129"/>
              <a:ext cx="268819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870667-DB75-505B-CAF2-BDD263ABD305}"/>
                </a:ext>
              </a:extLst>
            </p:cNvPr>
            <p:cNvSpPr/>
            <p:nvPr/>
          </p:nvSpPr>
          <p:spPr>
            <a:xfrm>
              <a:off x="8843990" y="3860099"/>
              <a:ext cx="268819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46C1EC6-CCE2-68F8-2BA4-7148613274A1}"/>
                </a:ext>
              </a:extLst>
            </p:cNvPr>
            <p:cNvSpPr/>
            <p:nvPr/>
          </p:nvSpPr>
          <p:spPr>
            <a:xfrm>
              <a:off x="8857138" y="4199129"/>
              <a:ext cx="268819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5BAA5B-9C79-1623-BF3A-FA22FDDF7EC3}"/>
              </a:ext>
            </a:extLst>
          </p:cNvPr>
          <p:cNvSpPr txBox="1"/>
          <p:nvPr/>
        </p:nvSpPr>
        <p:spPr>
          <a:xfrm>
            <a:off x="7379746" y="4905611"/>
            <a:ext cx="369155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[Susan Flynn Hummel, Edith Schonberg, Lawrence E. Flynn: Factoring: a practical and robust method for scheduling parallel loops.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SC 1991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65206DC-C5DD-755A-0134-9EE66587E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069" y="4956957"/>
            <a:ext cx="49859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416258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A20F124-9B95-2198-23E5-FE4E351B1968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Task Queues</a:t>
                </a:r>
              </a:p>
              <a:p>
                <a:pPr lvl="1"/>
                <a:r>
                  <a:rPr lang="en-US" dirty="0"/>
                  <a:t>Sequence of tasks in FIFO queue</a:t>
                </a:r>
              </a:p>
              <a:p>
                <a:pPr lvl="1"/>
                <a:r>
                  <a:rPr lang="en-US" b="1" dirty="0"/>
                  <a:t>#1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889FB"/>
                    </a:solidFill>
                  </a:rPr>
                  <a:t>Single Task Queue</a:t>
                </a:r>
                <a:br>
                  <a:rPr lang="en-US" dirty="0"/>
                </a:br>
                <a:r>
                  <a:rPr lang="en-US" dirty="0"/>
                  <a:t>(self-balancing, but contention)</a:t>
                </a:r>
              </a:p>
              <a:p>
                <a:pPr lvl="1"/>
                <a:r>
                  <a:rPr lang="en-US" b="1" dirty="0"/>
                  <a:t>#2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889FB"/>
                    </a:solidFill>
                  </a:rPr>
                  <a:t>Per-Worker Task Queue</a:t>
                </a:r>
                <a:br>
                  <a:rPr lang="en-US" dirty="0"/>
                </a:br>
                <a:r>
                  <a:rPr lang="en-US" dirty="0"/>
                  <a:t>(work separation, and preparation)</a:t>
                </a:r>
              </a:p>
              <a:p>
                <a:pPr lvl="2"/>
                <a:endParaRPr lang="en-US" sz="1200" dirty="0"/>
              </a:p>
              <a:p>
                <a:r>
                  <a:rPr lang="en-US" dirty="0"/>
                  <a:t>Work Stealing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On </a:t>
                </a:r>
                <a:r>
                  <a:rPr lang="en-US" b="1" dirty="0">
                    <a:solidFill>
                      <a:schemeClr val="accent1"/>
                    </a:solidFill>
                  </a:rPr>
                  <a:t>empty worker queue</a:t>
                </a:r>
                <a:r>
                  <a:rPr lang="en-US" dirty="0"/>
                  <a:t>, probe other queues and </a:t>
                </a:r>
                <a:r>
                  <a:rPr lang="en-US" b="1" dirty="0">
                    <a:solidFill>
                      <a:srgbClr val="7889FB"/>
                    </a:solidFill>
                  </a:rPr>
                  <a:t>“steal”</a:t>
                </a:r>
                <a:r>
                  <a:rPr lang="en-US" dirty="0"/>
                  <a:t> tasks</a:t>
                </a:r>
              </a:p>
              <a:p>
                <a:pPr lvl="1"/>
                <a:r>
                  <a:rPr lang="en-US" dirty="0"/>
                  <a:t>More common in multi-threading, difficult in distributed systems</a:t>
                </a:r>
              </a:p>
              <a:p>
                <a:pPr lvl="2"/>
                <a:endParaRPr lang="en-US" sz="1200" dirty="0"/>
              </a:p>
              <a:p>
                <a:r>
                  <a:rPr lang="en-US" dirty="0"/>
                  <a:t>Excursus: Power of 2 Choices</a:t>
                </a:r>
              </a:p>
              <a:p>
                <a:pPr lvl="1"/>
                <a:r>
                  <a:rPr lang="en-US" dirty="0"/>
                  <a:t>Choose d bins at random, task in least full bin</a:t>
                </a:r>
              </a:p>
              <a:p>
                <a:pPr lvl="2"/>
                <a:endParaRPr lang="en-US" sz="700" dirty="0"/>
              </a:p>
              <a:p>
                <a:pPr lvl="1"/>
                <a:r>
                  <a:rPr lang="en-US" dirty="0"/>
                  <a:t>Reduce max load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fun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A20F124-9B95-2198-23E5-FE4E351B1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82232-9FFB-D17E-39A8-D8664FFC1C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Scheduling – Placement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912232-5790-A674-F37F-59C36FE95B24}"/>
              </a:ext>
            </a:extLst>
          </p:cNvPr>
          <p:cNvGrpSpPr/>
          <p:nvPr/>
        </p:nvGrpSpPr>
        <p:grpSpPr>
          <a:xfrm>
            <a:off x="6265864" y="1286326"/>
            <a:ext cx="1282099" cy="1986021"/>
            <a:chOff x="5335463" y="1399890"/>
            <a:chExt cx="1282099" cy="19860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A62403-8FA1-0B6B-D332-3AE71E610FFE}"/>
                </a:ext>
              </a:extLst>
            </p:cNvPr>
            <p:cNvSpPr/>
            <p:nvPr/>
          </p:nvSpPr>
          <p:spPr>
            <a:xfrm>
              <a:off x="5335463" y="2277768"/>
              <a:ext cx="565504" cy="63511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9BBE6E-D747-007C-5FF4-CFD468154E70}"/>
                </a:ext>
              </a:extLst>
            </p:cNvPr>
            <p:cNvSpPr/>
            <p:nvPr/>
          </p:nvSpPr>
          <p:spPr>
            <a:xfrm>
              <a:off x="6052058" y="2277767"/>
              <a:ext cx="565504" cy="63511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06D78B-0584-4E3C-1D7F-B9DB72C27051}"/>
                </a:ext>
              </a:extLst>
            </p:cNvPr>
            <p:cNvSpPr txBox="1"/>
            <p:nvPr/>
          </p:nvSpPr>
          <p:spPr>
            <a:xfrm>
              <a:off x="5542960" y="3016579"/>
              <a:ext cx="86726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“Airport”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5D1C9FD-AEA9-79C6-86E5-AA18E18F8BC1}"/>
                </a:ext>
              </a:extLst>
            </p:cNvPr>
            <p:cNvGrpSpPr/>
            <p:nvPr/>
          </p:nvGrpSpPr>
          <p:grpSpPr>
            <a:xfrm rot="5400000">
              <a:off x="5691821" y="1491647"/>
              <a:ext cx="569542" cy="386027"/>
              <a:chOff x="5586421" y="3056661"/>
              <a:chExt cx="288193" cy="23670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0D00589-3647-E1DF-959A-7AD9DF43CB66}"/>
                  </a:ext>
                </a:extLst>
              </p:cNvPr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59785B9-5882-02C1-6E72-FAD62A038253}"/>
                  </a:ext>
                </a:extLst>
              </p:cNvPr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CEE1019-BAD4-B35F-1619-8D8245EA3614}"/>
                  </a:ext>
                </a:extLst>
              </p:cNvPr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823F086-8696-3C83-DFB9-EC07BD9B2EF9}"/>
                  </a:ext>
                </a:extLst>
              </p:cNvPr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423CE23-70EF-F749-F57C-2E9B7E763A7C}"/>
                </a:ext>
              </a:extLst>
            </p:cNvPr>
            <p:cNvCxnSpPr>
              <a:stCxn id="11" idx="0"/>
              <a:endCxn id="5" idx="0"/>
            </p:cNvCxnSpPr>
            <p:nvPr/>
          </p:nvCxnSpPr>
          <p:spPr>
            <a:xfrm flipH="1">
              <a:off x="5618215" y="1969431"/>
              <a:ext cx="358377" cy="30833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B79986A-FD94-E365-3142-EFF8D091F129}"/>
                </a:ext>
              </a:extLst>
            </p:cNvPr>
            <p:cNvCxnSpPr>
              <a:stCxn id="11" idx="0"/>
              <a:endCxn id="6" idx="0"/>
            </p:cNvCxnSpPr>
            <p:nvPr/>
          </p:nvCxnSpPr>
          <p:spPr>
            <a:xfrm>
              <a:off x="5976592" y="1969431"/>
              <a:ext cx="358218" cy="3083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7B7A74-5CE8-5994-681F-6698DCEF78C6}"/>
              </a:ext>
            </a:extLst>
          </p:cNvPr>
          <p:cNvGrpSpPr/>
          <p:nvPr/>
        </p:nvGrpSpPr>
        <p:grpSpPr>
          <a:xfrm>
            <a:off x="8242532" y="1287897"/>
            <a:ext cx="1536414" cy="1986021"/>
            <a:chOff x="7312131" y="1401461"/>
            <a:chExt cx="1536414" cy="19860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FDFCBC-0DE0-E790-2066-C56696F6A405}"/>
                </a:ext>
              </a:extLst>
            </p:cNvPr>
            <p:cNvSpPr/>
            <p:nvPr/>
          </p:nvSpPr>
          <p:spPr>
            <a:xfrm>
              <a:off x="7458065" y="2279337"/>
              <a:ext cx="565504" cy="63511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E09397-5000-0808-9679-A54B3F86224B}"/>
                </a:ext>
              </a:extLst>
            </p:cNvPr>
            <p:cNvSpPr/>
            <p:nvPr/>
          </p:nvSpPr>
          <p:spPr>
            <a:xfrm>
              <a:off x="8174660" y="2279336"/>
              <a:ext cx="565504" cy="63511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031E3F-C513-791A-5611-C48F379606F0}"/>
                </a:ext>
              </a:extLst>
            </p:cNvPr>
            <p:cNvSpPr txBox="1"/>
            <p:nvPr/>
          </p:nvSpPr>
          <p:spPr>
            <a:xfrm>
              <a:off x="7312131" y="3018150"/>
              <a:ext cx="153641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“Super Market”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D21F0D7-FFD9-CC6B-EEFC-D68A8CA8DFDE}"/>
                </a:ext>
              </a:extLst>
            </p:cNvPr>
            <p:cNvGrpSpPr/>
            <p:nvPr/>
          </p:nvGrpSpPr>
          <p:grpSpPr>
            <a:xfrm rot="5400000">
              <a:off x="7456205" y="1493218"/>
              <a:ext cx="569542" cy="386027"/>
              <a:chOff x="5586421" y="3056661"/>
              <a:chExt cx="288193" cy="236705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28030BB-63B9-B327-FB07-D069EE08B461}"/>
                  </a:ext>
                </a:extLst>
              </p:cNvPr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456412D-EF16-F552-7AC1-2FB2536CE41D}"/>
                  </a:ext>
                </a:extLst>
              </p:cNvPr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9CB2F12-3F61-4568-FCC4-9DBC25C10F93}"/>
                  </a:ext>
                </a:extLst>
              </p:cNvPr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C2094A6-A9DA-A61E-7358-DAABE3855F4C}"/>
                  </a:ext>
                </a:extLst>
              </p:cNvPr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53DE1CE-EF71-CF22-C6A4-DA534520F290}"/>
                </a:ext>
              </a:extLst>
            </p:cNvPr>
            <p:cNvGrpSpPr/>
            <p:nvPr/>
          </p:nvGrpSpPr>
          <p:grpSpPr>
            <a:xfrm rot="5400000">
              <a:off x="8174213" y="1494788"/>
              <a:ext cx="569542" cy="386027"/>
              <a:chOff x="5586421" y="3056661"/>
              <a:chExt cx="288193" cy="236705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4CDC6B1-8992-6268-0671-BD81155AD878}"/>
                  </a:ext>
                </a:extLst>
              </p:cNvPr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1422337-A61D-BED6-C196-061DF2EE9C43}"/>
                  </a:ext>
                </a:extLst>
              </p:cNvPr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C12DF80-5A4E-F24C-71EB-E8D25BF209DE}"/>
                  </a:ext>
                </a:extLst>
              </p:cNvPr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9404ED8-A126-C073-9F67-F258AA93BF49}"/>
                  </a:ext>
                </a:extLst>
              </p:cNvPr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E4BF94C-F801-D5B6-F5E6-2A7A3B762B3B}"/>
                </a:ext>
              </a:extLst>
            </p:cNvPr>
            <p:cNvCxnSpPr>
              <a:stCxn id="27" idx="0"/>
              <a:endCxn id="16" idx="0"/>
            </p:cNvCxnSpPr>
            <p:nvPr/>
          </p:nvCxnSpPr>
          <p:spPr>
            <a:xfrm flipH="1">
              <a:off x="7740817" y="1971002"/>
              <a:ext cx="159" cy="3083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0A6042C-F029-2258-6466-37CEEA38C705}"/>
                </a:ext>
              </a:extLst>
            </p:cNvPr>
            <p:cNvCxnSpPr>
              <a:stCxn id="23" idx="0"/>
              <a:endCxn id="17" idx="0"/>
            </p:cNvCxnSpPr>
            <p:nvPr/>
          </p:nvCxnSpPr>
          <p:spPr>
            <a:xfrm flipH="1">
              <a:off x="8457412" y="1972572"/>
              <a:ext cx="1572" cy="30676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1CE7B32-1BF5-1760-E962-7BA400E3F8FB}"/>
              </a:ext>
            </a:extLst>
          </p:cNvPr>
          <p:cNvSpPr txBox="1"/>
          <p:nvPr/>
        </p:nvSpPr>
        <p:spPr>
          <a:xfrm>
            <a:off x="7799294" y="4828415"/>
            <a:ext cx="320601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Mitzenmacher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Power of Two Choices in Randomized Load Balancing,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PhD Thesis UC Berkeley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35D63B3-8803-03B0-4CF5-7D19DCA01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492" y="487413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40300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49DEA-CEA7-D433-EF09-E530E96AA214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CA8451-00FB-D8E2-236F-ADE088495C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  <a:p>
            <a:pPr lvl="1"/>
            <a:r>
              <a:rPr lang="en-US" dirty="0"/>
              <a:t>Schedule job DAGs in stages (shuffle barriers)</a:t>
            </a:r>
          </a:p>
          <a:p>
            <a:pPr lvl="1"/>
            <a:r>
              <a:rPr lang="en-US" dirty="0"/>
              <a:t>Default task scheduler: </a:t>
            </a:r>
            <a:r>
              <a:rPr lang="en-US" b="1" dirty="0">
                <a:solidFill>
                  <a:schemeClr val="accent1"/>
                </a:solidFill>
              </a:rPr>
              <a:t>FIFO</a:t>
            </a:r>
            <a:r>
              <a:rPr lang="en-US" dirty="0"/>
              <a:t>; alternative: </a:t>
            </a:r>
            <a:r>
              <a:rPr lang="en-US" b="1" dirty="0">
                <a:solidFill>
                  <a:schemeClr val="accent1"/>
                </a:solidFill>
              </a:rPr>
              <a:t>FAIR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4ED4A-5E30-BC5C-3D6C-1C143BDA17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Task Scheduling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7C08F-51B1-1785-1B51-77BAC23AD921}"/>
              </a:ext>
            </a:extLst>
          </p:cNvPr>
          <p:cNvSpPr txBox="1"/>
          <p:nvPr/>
        </p:nvSpPr>
        <p:spPr>
          <a:xfrm>
            <a:off x="6752609" y="947833"/>
            <a:ext cx="2870704" cy="12772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Example 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80GB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br>
              <a:rPr lang="en-US" sz="1400" dirty="0">
                <a:latin typeface="Consolas" panose="020B0609020204030204" pitchFamily="49" charset="0"/>
              </a:rPr>
            </a:br>
            <a:endParaRPr lang="en-US" sz="3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X = </a:t>
            </a:r>
            <a:r>
              <a:rPr lang="en-US" sz="1400" b="1" dirty="0">
                <a:latin typeface="Consolas" panose="020B0609020204030204" pitchFamily="49" charset="0"/>
              </a:rPr>
              <a:t>rand</a:t>
            </a:r>
            <a:r>
              <a:rPr lang="en-US" sz="1400" dirty="0">
                <a:latin typeface="Consolas" panose="020B0609020204030204" pitchFamily="49" charset="0"/>
              </a:rPr>
              <a:t>(rows=1e7,cols=1e3)</a:t>
            </a:r>
          </a:p>
          <a:p>
            <a:r>
              <a:rPr lang="en-US" sz="1400" b="1" dirty="0" err="1">
                <a:latin typeface="Consolas" panose="020B0609020204030204" pitchFamily="49" charset="0"/>
              </a:rPr>
              <a:t>parfor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in</a:t>
            </a:r>
            <a:r>
              <a:rPr lang="en-US" sz="1400" dirty="0">
                <a:latin typeface="Consolas" panose="020B0609020204030204" pitchFamily="49" charset="0"/>
              </a:rPr>
              <a:t> 1:4)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for</a:t>
            </a:r>
            <a:r>
              <a:rPr lang="en-US" sz="1400" dirty="0">
                <a:latin typeface="Consolas" panose="020B0609020204030204" pitchFamily="49" charset="0"/>
              </a:rPr>
              <a:t>(j </a:t>
            </a:r>
            <a:r>
              <a:rPr lang="en-US" sz="1400" b="1" dirty="0">
                <a:latin typeface="Consolas" panose="020B0609020204030204" pitchFamily="49" charset="0"/>
              </a:rPr>
              <a:t>in</a:t>
            </a:r>
            <a:r>
              <a:rPr lang="en-US" sz="1400" dirty="0">
                <a:latin typeface="Consolas" panose="020B0609020204030204" pitchFamily="49" charset="0"/>
              </a:rPr>
              <a:t> 1:10000)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print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sum</a:t>
            </a:r>
            <a:r>
              <a:rPr lang="en-US" sz="1400" dirty="0">
                <a:latin typeface="Consolas" panose="020B0609020204030204" pitchFamily="49" charset="0"/>
              </a:rPr>
              <a:t>(X))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#spark job</a:t>
            </a:r>
            <a:endParaRPr lang="en-US" sz="14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5" name="Picture 2" descr="http://spark.apache.org/images/spark-logo-trademark.png">
            <a:extLst>
              <a:ext uri="{FF2B5EF4-FFF2-40B4-BE49-F238E27FC236}">
                <a16:creationId xmlns:a16="http://schemas.microsoft.com/office/drawing/2014/main" id="{2B9965A1-5187-7FE4-5A2D-4B5327E6A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77" y="1664830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73F537-5F4A-E6EB-AE8F-2631EC1D98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65"/>
          <a:stretch/>
        </p:blipFill>
        <p:spPr>
          <a:xfrm>
            <a:off x="2013346" y="3719829"/>
            <a:ext cx="8597058" cy="26970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F410EC-E2DA-B099-06CF-2BC45F52F6EA}"/>
              </a:ext>
            </a:extLst>
          </p:cNvPr>
          <p:cNvSpPr txBox="1"/>
          <p:nvPr/>
        </p:nvSpPr>
        <p:spPr>
          <a:xfrm>
            <a:off x="903067" y="4174837"/>
            <a:ext cx="8636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1AE4C-1590-A7AD-A027-297E561A255C}"/>
              </a:ext>
            </a:extLst>
          </p:cNvPr>
          <p:cNvSpPr txBox="1"/>
          <p:nvPr/>
        </p:nvSpPr>
        <p:spPr>
          <a:xfrm>
            <a:off x="898450" y="2863564"/>
            <a:ext cx="8636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FIFO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D5F012-6339-60F2-A7ED-609E5E22F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345" y="2567671"/>
            <a:ext cx="8597058" cy="92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6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7C11E2-D365-F79F-7563-903369A8BD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FAIR scheduling </a:t>
            </a:r>
            <a:br>
              <a:rPr lang="en-US" dirty="0"/>
            </a:br>
            <a:r>
              <a:rPr lang="en-US" dirty="0"/>
              <a:t>w/ k=32 </a:t>
            </a:r>
            <a:br>
              <a:rPr lang="en-US" dirty="0"/>
            </a:br>
            <a:r>
              <a:rPr lang="en-US" dirty="0"/>
              <a:t>concurrent jobs </a:t>
            </a:r>
            <a:br>
              <a:rPr lang="en-US" dirty="0"/>
            </a:br>
            <a:r>
              <a:rPr lang="en-US" dirty="0"/>
              <a:t>and 200GB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1BA30-C2CD-53FD-54CE-219A366CE4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Task Scheduling, cont.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E7484-0495-EA04-C906-BF89F6B62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386" y="668653"/>
            <a:ext cx="5983954" cy="4137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7FA1E1-B684-3F99-7B9F-D8FC7D751996}"/>
              </a:ext>
            </a:extLst>
          </p:cNvPr>
          <p:cNvSpPr txBox="1"/>
          <p:nvPr/>
        </p:nvSpPr>
        <p:spPr>
          <a:xfrm>
            <a:off x="2415302" y="2457257"/>
            <a:ext cx="1660243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Share 320 cores among 32 concurrent jobs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~10 tasks/job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F1A1AF-E536-43A6-89F2-235B74AE1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669" y="4872390"/>
            <a:ext cx="8039640" cy="8670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CBE6B8-3E59-B171-3BD9-B2D8D18DFB88}"/>
              </a:ext>
            </a:extLst>
          </p:cNvPr>
          <p:cNvSpPr/>
          <p:nvPr/>
        </p:nvSpPr>
        <p:spPr>
          <a:xfrm>
            <a:off x="8128004" y="4900513"/>
            <a:ext cx="471235" cy="79439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5A9B1E-6092-4FCC-5BC0-36EFFC37DED5}"/>
              </a:ext>
            </a:extLst>
          </p:cNvPr>
          <p:cNvSpPr txBox="1"/>
          <p:nvPr/>
        </p:nvSpPr>
        <p:spPr>
          <a:xfrm>
            <a:off x="1550035" y="5068837"/>
            <a:ext cx="7816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Elapsed: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~40min</a:t>
            </a:r>
          </a:p>
        </p:txBody>
      </p:sp>
      <p:pic>
        <p:nvPicPr>
          <p:cNvPr id="11" name="Picture 2" descr="http://spark.apache.org/images/spark-logo-trademark.png">
            <a:extLst>
              <a:ext uri="{FF2B5EF4-FFF2-40B4-BE49-F238E27FC236}">
                <a16:creationId xmlns:a16="http://schemas.microsoft.com/office/drawing/2014/main" id="{706F5209-1EA5-97A8-757C-72C26CD35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77" y="1664830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9E643B-C559-4BC6-2377-043798B01B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Fair Scheduler Configuration</a:t>
            </a:r>
          </a:p>
          <a:p>
            <a:pPr lvl="1"/>
            <a:r>
              <a:rPr lang="en-US" dirty="0"/>
              <a:t>Pools with shares of cluster</a:t>
            </a:r>
          </a:p>
          <a:p>
            <a:pPr lvl="1"/>
            <a:r>
              <a:rPr lang="en-US" dirty="0"/>
              <a:t>Scheduling modes: FAIR, FIFO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weight:</a:t>
            </a:r>
            <a:r>
              <a:rPr lang="en-US" dirty="0"/>
              <a:t> relative to equal share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minShare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min </a:t>
            </a:r>
            <a:r>
              <a:rPr lang="en-US" dirty="0" err="1"/>
              <a:t>numCores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Spark on Kubernetes</a:t>
            </a:r>
          </a:p>
          <a:p>
            <a:pPr lvl="1"/>
            <a:r>
              <a:rPr lang="en-US" dirty="0"/>
              <a:t>Run Spark in shared cluster </a:t>
            </a:r>
            <a:br>
              <a:rPr lang="en-US" dirty="0"/>
            </a:br>
            <a:r>
              <a:rPr lang="en-US" dirty="0"/>
              <a:t>with Docker container apps,</a:t>
            </a:r>
            <a:br>
              <a:rPr lang="en-US" dirty="0"/>
            </a:br>
            <a:r>
              <a:rPr lang="en-US" dirty="0"/>
              <a:t>Distributed TensorFlow,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Custom controller, and</a:t>
            </a:r>
            <a:br>
              <a:rPr lang="en-US" dirty="0"/>
            </a:br>
            <a:r>
              <a:rPr lang="en-US" dirty="0"/>
              <a:t>shuffle service (</a:t>
            </a:r>
            <a:r>
              <a:rPr lang="en-US" dirty="0" err="1"/>
              <a:t>dynAlloc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72219-D375-1D9F-0242-72664115DE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Task Scheduling, cont.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B9D3AC-0177-EA69-3041-481522CE733E}"/>
              </a:ext>
            </a:extLst>
          </p:cNvPr>
          <p:cNvSpPr txBox="1"/>
          <p:nvPr/>
        </p:nvSpPr>
        <p:spPr>
          <a:xfrm>
            <a:off x="5139134" y="959219"/>
            <a:ext cx="4550950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&lt;allocations&gt;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&lt;pool name=“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data_science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schedulingMode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FAIR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schedulingMode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&lt;weight&gt;1&lt;/weight&gt;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minShare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&gt;6&lt;/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minShare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&lt;/pool&gt;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&lt;pool name=“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indexing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schedulingMode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FIFO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schedulingMode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&lt;weight&gt;2&lt;/weight&gt;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minShare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&gt;8&lt;/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minShare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&lt;/pool&gt;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&lt;/allocations&gt;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3F856-AE09-5932-2209-92F11ED698CE}"/>
              </a:ext>
            </a:extLst>
          </p:cNvPr>
          <p:cNvSpPr txBox="1"/>
          <p:nvPr/>
        </p:nvSpPr>
        <p:spPr>
          <a:xfrm>
            <a:off x="5142197" y="3458875"/>
            <a:ext cx="5905907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$SPARK_HOME/bin/spark-submit \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--master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k8s://https://&lt;k8s-api&gt;:&lt;k8s-api-port&gt;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--deploy-mode cluster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--driver-java-options "-server -Xms40g -Xmn4g" \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--driver-memory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40g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--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num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-executors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--executor-memory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100g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--executor-cores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32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--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conf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spark.kubernetes.container.image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sparkimg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 \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SystemDS.jar -f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test.dml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-stats -explain -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args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…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2" descr="http://spark.apache.org/images/spark-logo-trademark.png">
            <a:extLst>
              <a:ext uri="{FF2B5EF4-FFF2-40B4-BE49-F238E27FC236}">
                <a16:creationId xmlns:a16="http://schemas.microsoft.com/office/drawing/2014/main" id="{9B0FFEC2-F609-D792-C58B-3BFA3EFD6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77" y="1664830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14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7D8B98-0AF5-9B54-C6C2-6E7E238395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Configuration for YARN/Mesos</a:t>
            </a:r>
          </a:p>
          <a:p>
            <a:pPr lvl="1"/>
            <a:r>
              <a:rPr lang="en-US" dirty="0"/>
              <a:t>Set </a:t>
            </a:r>
            <a:r>
              <a:rPr lang="en-US" sz="1600" dirty="0" err="1">
                <a:latin typeface="Consolas" panose="020B0609020204030204" pitchFamily="49" charset="0"/>
              </a:rPr>
              <a:t>spark.dynamicAllocation.enabled</a:t>
            </a:r>
            <a:r>
              <a:rPr lang="en-US" sz="1600" dirty="0">
                <a:latin typeface="Consolas" panose="020B0609020204030204" pitchFamily="49" charset="0"/>
              </a:rPr>
              <a:t> = true</a:t>
            </a:r>
          </a:p>
          <a:p>
            <a:pPr lvl="1"/>
            <a:r>
              <a:rPr lang="en-US" dirty="0"/>
              <a:t>Set </a:t>
            </a:r>
            <a:r>
              <a:rPr lang="en-US" sz="1600" dirty="0" err="1">
                <a:latin typeface="Consolas" panose="020B0609020204030204" pitchFamily="49" charset="0"/>
              </a:rPr>
              <a:t>spark.shuffle.service.enabled</a:t>
            </a:r>
            <a:r>
              <a:rPr lang="en-US" sz="1600" dirty="0">
                <a:latin typeface="Consolas" panose="020B0609020204030204" pitchFamily="49" charset="0"/>
              </a:rPr>
              <a:t> = true</a:t>
            </a:r>
            <a:r>
              <a:rPr lang="en-US" dirty="0"/>
              <a:t> (robustness w/ stragglers)</a:t>
            </a:r>
          </a:p>
          <a:p>
            <a:r>
              <a:rPr lang="en-US" dirty="0"/>
              <a:t>Executor Addition/Removal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Approach:</a:t>
            </a:r>
            <a:r>
              <a:rPr lang="en-US" dirty="0"/>
              <a:t> look at task pressure (pending tasks / idle executors)</a:t>
            </a:r>
          </a:p>
          <a:p>
            <a:pPr lvl="1"/>
            <a:r>
              <a:rPr lang="en-US" dirty="0"/>
              <a:t>Increase exponentially (add </a:t>
            </a:r>
            <a:r>
              <a:rPr lang="en-US" b="1" dirty="0">
                <a:solidFill>
                  <a:schemeClr val="accent1"/>
                </a:solidFill>
              </a:rPr>
              <a:t>1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2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4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8</a:t>
            </a:r>
            <a:r>
              <a:rPr lang="en-US" dirty="0"/>
              <a:t>) if </a:t>
            </a:r>
            <a:br>
              <a:rPr lang="en-US" dirty="0"/>
            </a:br>
            <a:r>
              <a:rPr lang="en-US" dirty="0"/>
              <a:t>pending tasks for </a:t>
            </a:r>
            <a:r>
              <a:rPr lang="en-US" sz="1600" dirty="0" err="1">
                <a:latin typeface="Consolas" panose="020B0609020204030204" pitchFamily="49" charset="0"/>
              </a:rPr>
              <a:t>spark.dynamicAllocation.schedulerBacklogTimeout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</a:p>
          <a:p>
            <a:pPr lvl="1"/>
            <a:r>
              <a:rPr lang="en-US" dirty="0"/>
              <a:t>Decrease executors they are idle for </a:t>
            </a:r>
            <a:r>
              <a:rPr lang="en-US" sz="1600" dirty="0" err="1">
                <a:latin typeface="Consolas" panose="020B0609020204030204" pitchFamily="49" charset="0"/>
              </a:rPr>
              <a:t>spark.dynamicAllocation.executorIdleTimeout</a:t>
            </a:r>
            <a:endParaRPr lang="en-US" sz="160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C0278-CB0E-9775-B1D7-D46CDF4D1E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Dynamic Allocation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CAD0F0-29E3-3A21-86F9-552639C6F70F}"/>
              </a:ext>
            </a:extLst>
          </p:cNvPr>
          <p:cNvSpPr txBox="1"/>
          <p:nvPr/>
        </p:nvSpPr>
        <p:spPr>
          <a:xfrm>
            <a:off x="7902409" y="422643"/>
            <a:ext cx="25754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https://spark.apache.org/docs/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latest/job-scheduling.html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7C6C3A-49C3-AF2E-4A4B-5D6D177A20E0}"/>
              </a:ext>
            </a:extLst>
          </p:cNvPr>
          <p:cNvSpPr txBox="1"/>
          <p:nvPr/>
        </p:nvSpPr>
        <p:spPr>
          <a:xfrm>
            <a:off x="919779" y="4008526"/>
            <a:ext cx="72883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spark-submit \</a:t>
            </a:r>
          </a:p>
          <a:p>
            <a:r>
              <a:rPr lang="en-US" dirty="0">
                <a:latin typeface="Consolas" panose="020B0609020204030204" pitchFamily="49" charset="0"/>
              </a:rPr>
              <a:t>  --conf </a:t>
            </a:r>
            <a:r>
              <a:rPr lang="en-US" dirty="0" err="1">
                <a:latin typeface="Consolas" panose="020B0609020204030204" pitchFamily="49" charset="0"/>
              </a:rPr>
              <a:t>spark.shuffle.service.enabled</a:t>
            </a:r>
            <a:r>
              <a:rPr lang="en-US" dirty="0">
                <a:latin typeface="Consolas" panose="020B0609020204030204" pitchFamily="49" charset="0"/>
              </a:rPr>
              <a:t>=true \</a:t>
            </a:r>
          </a:p>
          <a:p>
            <a:r>
              <a:rPr lang="en-US" dirty="0">
                <a:latin typeface="Consolas" panose="020B0609020204030204" pitchFamily="49" charset="0"/>
              </a:rPr>
              <a:t>  --conf </a:t>
            </a:r>
            <a:r>
              <a:rPr lang="en-US" dirty="0" err="1">
                <a:latin typeface="Consolas" panose="020B0609020204030204" pitchFamily="49" charset="0"/>
              </a:rPr>
              <a:t>spark.dynamicAllocation.enabled</a:t>
            </a:r>
            <a:r>
              <a:rPr lang="en-US" dirty="0">
                <a:latin typeface="Consolas" panose="020B0609020204030204" pitchFamily="49" charset="0"/>
              </a:rPr>
              <a:t>=true \</a:t>
            </a:r>
          </a:p>
          <a:p>
            <a:r>
              <a:rPr lang="en-US" dirty="0">
                <a:latin typeface="Consolas" panose="020B0609020204030204" pitchFamily="49" charset="0"/>
              </a:rPr>
              <a:t>  --conf </a:t>
            </a:r>
            <a:r>
              <a:rPr lang="en-US" dirty="0" err="1">
                <a:latin typeface="Consolas" panose="020B0609020204030204" pitchFamily="49" charset="0"/>
              </a:rPr>
              <a:t>spark.dynamicAllocation.minExecutors</a:t>
            </a:r>
            <a:r>
              <a:rPr lang="en-US" dirty="0">
                <a:latin typeface="Consolas" panose="020B0609020204030204" pitchFamily="49" charset="0"/>
              </a:rPr>
              <a:t>=0 \</a:t>
            </a:r>
          </a:p>
          <a:p>
            <a:r>
              <a:rPr lang="en-US" dirty="0">
                <a:latin typeface="Consolas" panose="020B0609020204030204" pitchFamily="49" charset="0"/>
              </a:rPr>
              <a:t>  --conf </a:t>
            </a:r>
            <a:r>
              <a:rPr lang="en-US" dirty="0" err="1">
                <a:latin typeface="Consolas" panose="020B0609020204030204" pitchFamily="49" charset="0"/>
              </a:rPr>
              <a:t>spark.dynamicAllocation.initialExecutors</a:t>
            </a:r>
            <a:r>
              <a:rPr lang="en-US" dirty="0">
                <a:latin typeface="Consolas" panose="020B0609020204030204" pitchFamily="49" charset="0"/>
              </a:rPr>
              <a:t>=1 \</a:t>
            </a:r>
          </a:p>
          <a:p>
            <a:r>
              <a:rPr lang="en-US" dirty="0">
                <a:latin typeface="Consolas" panose="020B0609020204030204" pitchFamily="49" charset="0"/>
              </a:rPr>
              <a:t>  --conf </a:t>
            </a:r>
            <a:r>
              <a:rPr lang="en-US" dirty="0" err="1">
                <a:latin typeface="Consolas" panose="020B0609020204030204" pitchFamily="49" charset="0"/>
              </a:rPr>
              <a:t>spark.dynamicAllocation.maxExecutors</a:t>
            </a:r>
            <a:r>
              <a:rPr lang="en-US" dirty="0">
                <a:latin typeface="Consolas" panose="020B0609020204030204" pitchFamily="49" charset="0"/>
              </a:rPr>
              <a:t>=20 </a:t>
            </a:r>
          </a:p>
        </p:txBody>
      </p:sp>
    </p:spTree>
    <p:extLst>
      <p:ext uri="{BB962C8B-B14F-4D97-AF65-F5344CB8AC3E}">
        <p14:creationId xmlns:p14="http://schemas.microsoft.com/office/powerpoint/2010/main" val="32088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73004A-4922-2101-AE59-943BFC291E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Sparrow Overview</a:t>
            </a:r>
          </a:p>
          <a:p>
            <a:pPr lvl="1"/>
            <a:r>
              <a:rPr lang="en-US" dirty="0"/>
              <a:t>Decentralized, randomized task scheduling with constraints, fair sharing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Problems: </a:t>
            </a:r>
            <a:r>
              <a:rPr lang="en-US" b="1" dirty="0">
                <a:solidFill>
                  <a:srgbClr val="7889FB"/>
                </a:solidFill>
              </a:rPr>
              <a:t>Low latency</a:t>
            </a:r>
            <a:r>
              <a:rPr lang="en-US" dirty="0"/>
              <a:t>, quality placement, fault tolerance, high throughput</a:t>
            </a:r>
            <a:endParaRPr lang="en-US" sz="700" dirty="0"/>
          </a:p>
          <a:p>
            <a:r>
              <a:rPr lang="en-US" dirty="0"/>
              <a:t>Approach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Baselines:</a:t>
            </a:r>
            <a:r>
              <a:rPr lang="en-US" dirty="0"/>
              <a:t> Random, Per-task (power of two choices)</a:t>
            </a:r>
          </a:p>
          <a:p>
            <a:pPr lvl="1"/>
            <a:r>
              <a:rPr lang="en-US" dirty="0"/>
              <a:t>New Techniques: </a:t>
            </a:r>
            <a:r>
              <a:rPr lang="en-US" b="1" dirty="0">
                <a:solidFill>
                  <a:srgbClr val="7889FB"/>
                </a:solidFill>
              </a:rPr>
              <a:t>Batch Scheduling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Late Binding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E8633-7956-15AB-2258-1B284B6EC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Sparrow Task Scheduling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F914C-F82E-2775-6EB0-3B290DAAE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892" y="1268963"/>
            <a:ext cx="3105509" cy="18423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955C5A-2FB1-6B69-B7B0-01582F20F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522" y="413478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79DB68-8AD4-2F87-545C-6E70677225FA}"/>
              </a:ext>
            </a:extLst>
          </p:cNvPr>
          <p:cNvSpPr txBox="1"/>
          <p:nvPr/>
        </p:nvSpPr>
        <p:spPr>
          <a:xfrm>
            <a:off x="6643414" y="358074"/>
            <a:ext cx="314698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[Kay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Ousterhout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Patrick Wendell,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Sparrow: distributed, low latency scheduling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6C4A04-2A0A-C77E-2EFC-C6DEA783F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371" y="3831199"/>
            <a:ext cx="3892160" cy="18640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9F2AB4-3747-6E83-2C48-C167E7B06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232" y="3831199"/>
            <a:ext cx="3803953" cy="1866819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99EEAEF7-41C6-1A7C-5222-287E58B1E9E9}"/>
              </a:ext>
            </a:extLst>
          </p:cNvPr>
          <p:cNvSpPr/>
          <p:nvPr/>
        </p:nvSpPr>
        <p:spPr>
          <a:xfrm>
            <a:off x="6054504" y="4495170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EBBB90-FE07-D792-BDD3-BACFDA95011F}"/>
              </a:ext>
            </a:extLst>
          </p:cNvPr>
          <p:cNvSpPr txBox="1"/>
          <p:nvPr/>
        </p:nvSpPr>
        <p:spPr>
          <a:xfrm>
            <a:off x="2901191" y="3406849"/>
            <a:ext cx="33039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Baseline: Per-task sampling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359453-CED1-B649-853E-2B18B9984684}"/>
              </a:ext>
            </a:extLst>
          </p:cNvPr>
          <p:cNvSpPr txBox="1"/>
          <p:nvPr/>
        </p:nvSpPr>
        <p:spPr>
          <a:xfrm>
            <a:off x="7263272" y="3403973"/>
            <a:ext cx="33039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Batch sampling w/ late binding</a:t>
            </a:r>
          </a:p>
        </p:txBody>
      </p:sp>
    </p:spTree>
    <p:extLst>
      <p:ext uri="{BB962C8B-B14F-4D97-AF65-F5344CB8AC3E}">
        <p14:creationId xmlns:p14="http://schemas.microsoft.com/office/powerpoint/2010/main" val="38989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5126D-4573-BEF3-8605-10316B5804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000" dirty="0"/>
              <a:t>Resource Optimizer for ML Workloads</a:t>
            </a:r>
          </a:p>
          <a:p>
            <a:pPr lvl="1"/>
            <a:r>
              <a:rPr lang="en-US" sz="1800" dirty="0"/>
              <a:t>Optimize ML program resource configurations via online </a:t>
            </a:r>
            <a:r>
              <a:rPr lang="en-US" sz="1800" b="1" dirty="0">
                <a:solidFill>
                  <a:srgbClr val="C00000"/>
                </a:solidFill>
              </a:rPr>
              <a:t>what-if analysis and plan generation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sz="1800" b="1" dirty="0">
                <a:solidFill>
                  <a:srgbClr val="7889FB"/>
                </a:solidFill>
              </a:rPr>
              <a:t>Minimize cost w/o unnecessary overprovisioning</a:t>
            </a:r>
            <a:r>
              <a:rPr lang="en-US" sz="1800" dirty="0"/>
              <a:t>, program-aware enumeration (e.g., mem estimates)</a:t>
            </a:r>
            <a:endParaRPr lang="en-US" sz="1200" dirty="0"/>
          </a:p>
          <a:p>
            <a:r>
              <a:rPr lang="en-US" sz="2000" dirty="0"/>
              <a:t>Deployment</a:t>
            </a:r>
          </a:p>
          <a:p>
            <a:pPr lvl="1"/>
            <a:r>
              <a:rPr lang="en-US" sz="1800" dirty="0"/>
              <a:t>Initial Compilation</a:t>
            </a:r>
          </a:p>
          <a:p>
            <a:pPr lvl="1"/>
            <a:r>
              <a:rPr lang="en-US" sz="1800" dirty="0"/>
              <a:t>Dynamic </a:t>
            </a:r>
            <a:br>
              <a:rPr lang="en-US" sz="1800" dirty="0"/>
            </a:br>
            <a:r>
              <a:rPr lang="en-US" sz="1800" dirty="0"/>
              <a:t>Recompilation </a:t>
            </a:r>
            <a:br>
              <a:rPr lang="en-US" sz="1800" dirty="0"/>
            </a:br>
            <a:r>
              <a:rPr lang="en-US" sz="1800" dirty="0"/>
              <a:t>during Runtime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AE482-BFAA-C02B-A03C-69402438C3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 Elasticity in </a:t>
            </a:r>
            <a:r>
              <a:rPr lang="en-US" dirty="0" err="1"/>
              <a:t>SystemML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DFECD3-8B18-5851-4322-B71B787A3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7580" y="2372777"/>
            <a:ext cx="6521581" cy="325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6332F5-6A62-0315-A0FF-3B3D6295B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6844" y="2368811"/>
            <a:ext cx="7065686" cy="32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8FD604-88B6-395F-2312-01CCEF821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6844" y="2368811"/>
            <a:ext cx="7065686" cy="32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794F5-D245-5F0B-80EF-4DABFEDE7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9250" y="2368941"/>
            <a:ext cx="7513805" cy="325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7D180E-604D-079D-E1CC-50E6E8635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9250" y="2368941"/>
            <a:ext cx="7513805" cy="325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6E79516F-21E2-E6C5-1C83-EA8A46CE4555}"/>
              </a:ext>
            </a:extLst>
          </p:cNvPr>
          <p:cNvSpPr/>
          <p:nvPr/>
        </p:nvSpPr>
        <p:spPr>
          <a:xfrm>
            <a:off x="2068910" y="4672497"/>
            <a:ext cx="825409" cy="914498"/>
          </a:xfrm>
          <a:prstGeom prst="foldedCorner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b="1" dirty="0"/>
              <a:t>Data &amp; Script</a:t>
            </a:r>
          </a:p>
        </p:txBody>
      </p:sp>
      <p:sp>
        <p:nvSpPr>
          <p:cNvPr id="11" name="Right Arrow 62">
            <a:extLst>
              <a:ext uri="{FF2B5EF4-FFF2-40B4-BE49-F238E27FC236}">
                <a16:creationId xmlns:a16="http://schemas.microsoft.com/office/drawing/2014/main" id="{214A21A2-4593-D19D-3EFF-C4B272849C24}"/>
              </a:ext>
            </a:extLst>
          </p:cNvPr>
          <p:cNvSpPr/>
          <p:nvPr/>
        </p:nvSpPr>
        <p:spPr>
          <a:xfrm>
            <a:off x="3120099" y="4975574"/>
            <a:ext cx="296572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F2EB6D-2C7D-0641-055C-A263DCB20FB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81" t="5565" r="38188" b="47892"/>
          <a:stretch/>
        </p:blipFill>
        <p:spPr>
          <a:xfrm>
            <a:off x="9555453" y="410118"/>
            <a:ext cx="893359" cy="8293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002ABD-3BB4-5B16-824C-74CA8B16E6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7954" y="434125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E9AC10-7D62-316B-A9B9-1B17D72A77C0}"/>
              </a:ext>
            </a:extLst>
          </p:cNvPr>
          <p:cNvSpPr txBox="1"/>
          <p:nvPr/>
        </p:nvSpPr>
        <p:spPr>
          <a:xfrm>
            <a:off x="6088370" y="366287"/>
            <a:ext cx="270644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Botong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Huang et al.: Resource Elasticity for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9896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E0C475-DC3C-0C09-2EF6-0A539C4589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</a:p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EEC61-CF67-1706-0B02-34D6AF78B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81471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63E65FB-C2D3-15E3-5E16-6977885D8AA2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C6D6AE-72F9-8923-2EC3-1B9596C489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Definition Serverless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FaaS</a:t>
            </a:r>
            <a:r>
              <a:rPr lang="en-US" b="1" dirty="0">
                <a:solidFill>
                  <a:schemeClr val="accent1"/>
                </a:solidFill>
              </a:rPr>
              <a:t>: </a:t>
            </a:r>
            <a:r>
              <a:rPr lang="en-US" dirty="0"/>
              <a:t>functions-as-a-service (event-driven, stateless input-output mapping)</a:t>
            </a:r>
          </a:p>
          <a:p>
            <a:pPr lvl="1"/>
            <a:r>
              <a:rPr lang="en-US" dirty="0"/>
              <a:t>Infrastructure for deployment and auto-scaling of APIs/functions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Amazon Lambda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Microsoft Azure Functions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3"/>
            <a:endParaRPr lang="en-US" sz="1000" dirty="0"/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6A799-CAB5-F428-B7C3-2BA14822FF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Serverless Computing (</a:t>
            </a:r>
            <a:r>
              <a:rPr lang="en-US" dirty="0" err="1"/>
              <a:t>FaaS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D383F-EA4A-EF21-BFD1-811C9A52B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356" y="1892499"/>
            <a:ext cx="720725" cy="483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DF7DCE-303C-90B8-85EA-B0ACB33B9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004" y="1968872"/>
            <a:ext cx="797230" cy="630270"/>
          </a:xfrm>
          <a:prstGeom prst="rect">
            <a:avLst/>
          </a:prstGeom>
        </p:spPr>
      </p:pic>
      <p:sp>
        <p:nvSpPr>
          <p:cNvPr id="6" name="Lightning Bolt 5">
            <a:extLst>
              <a:ext uri="{FF2B5EF4-FFF2-40B4-BE49-F238E27FC236}">
                <a16:creationId xmlns:a16="http://schemas.microsoft.com/office/drawing/2014/main" id="{5685D2EE-FA08-E9B6-5D7D-30856A7E8953}"/>
              </a:ext>
            </a:extLst>
          </p:cNvPr>
          <p:cNvSpPr/>
          <p:nvPr/>
        </p:nvSpPr>
        <p:spPr>
          <a:xfrm>
            <a:off x="3386957" y="2740451"/>
            <a:ext cx="885217" cy="787940"/>
          </a:xfrm>
          <a:prstGeom prst="lightningBol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D40701-F9C1-963D-56EF-658EB5D0EF5A}"/>
              </a:ext>
            </a:extLst>
          </p:cNvPr>
          <p:cNvSpPr txBox="1"/>
          <p:nvPr/>
        </p:nvSpPr>
        <p:spPr>
          <a:xfrm>
            <a:off x="1995373" y="2672756"/>
            <a:ext cx="139105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Event Source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cloud services)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087614-327A-CDC6-7BCB-3DB392BDC9BD}"/>
              </a:ext>
            </a:extLst>
          </p:cNvPr>
          <p:cNvCxnSpPr/>
          <p:nvPr/>
        </p:nvCxnSpPr>
        <p:spPr>
          <a:xfrm>
            <a:off x="5954805" y="3072474"/>
            <a:ext cx="869327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60922F-F1FB-D7F1-14D5-BF1EBE3F1172}"/>
              </a:ext>
            </a:extLst>
          </p:cNvPr>
          <p:cNvCxnSpPr>
            <a:stCxn id="10" idx="3"/>
            <a:endCxn id="13" idx="1"/>
          </p:cNvCxnSpPr>
          <p:nvPr/>
        </p:nvCxnSpPr>
        <p:spPr>
          <a:xfrm>
            <a:off x="7719817" y="3133409"/>
            <a:ext cx="1185890" cy="292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C775332-E097-3031-EF14-9977FFAEA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587" y="2818274"/>
            <a:ext cx="797230" cy="6302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E6FA90-555E-DEF0-4E0D-B13FAF1ECB88}"/>
              </a:ext>
            </a:extLst>
          </p:cNvPr>
          <p:cNvSpPr txBox="1"/>
          <p:nvPr/>
        </p:nvSpPr>
        <p:spPr>
          <a:xfrm>
            <a:off x="6421531" y="2523601"/>
            <a:ext cx="192011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Lambda Functions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FE489F-6839-9C1D-CD4E-8003A4CA2044}"/>
              </a:ext>
            </a:extLst>
          </p:cNvPr>
          <p:cNvCxnSpPr>
            <a:endCxn id="15" idx="3"/>
          </p:cNvCxnSpPr>
          <p:nvPr/>
        </p:nvCxnSpPr>
        <p:spPr>
          <a:xfrm flipH="1">
            <a:off x="5954805" y="3184682"/>
            <a:ext cx="869327" cy="28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DDA8325-2BE9-5C7D-B2A2-3922A75089FF}"/>
              </a:ext>
            </a:extLst>
          </p:cNvPr>
          <p:cNvSpPr txBox="1"/>
          <p:nvPr/>
        </p:nvSpPr>
        <p:spPr>
          <a:xfrm>
            <a:off x="8905707" y="2813165"/>
            <a:ext cx="13910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 APIs and Services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78706-D192-88E6-9BBC-6297D191639A}"/>
              </a:ext>
            </a:extLst>
          </p:cNvPr>
          <p:cNvSpPr txBox="1"/>
          <p:nvPr/>
        </p:nvSpPr>
        <p:spPr>
          <a:xfrm>
            <a:off x="6313800" y="3392202"/>
            <a:ext cx="213245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Pay-per-request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(1M x 100ms = 0.2$)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B9635E-CD89-EFBF-7BE4-807EDABEF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180" y="2616043"/>
            <a:ext cx="809625" cy="11430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BFC5C5-1FE8-378B-4F57-831B9C969035}"/>
              </a:ext>
            </a:extLst>
          </p:cNvPr>
          <p:cNvCxnSpPr/>
          <p:nvPr/>
        </p:nvCxnSpPr>
        <p:spPr>
          <a:xfrm>
            <a:off x="4248265" y="3074150"/>
            <a:ext cx="869327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1519E00-2965-0618-2643-F09A41B3B1E7}"/>
              </a:ext>
            </a:extLst>
          </p:cNvPr>
          <p:cNvCxnSpPr/>
          <p:nvPr/>
        </p:nvCxnSpPr>
        <p:spPr>
          <a:xfrm flipH="1">
            <a:off x="4248265" y="3186358"/>
            <a:ext cx="869327" cy="28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A3AD50C-A689-949B-0DAB-7D2FBD23C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9256" y="416578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5C177D1-092A-5FBC-B545-09129B82BAC3}"/>
              </a:ext>
            </a:extLst>
          </p:cNvPr>
          <p:cNvSpPr txBox="1"/>
          <p:nvPr/>
        </p:nvSpPr>
        <p:spPr>
          <a:xfrm>
            <a:off x="6694466" y="367938"/>
            <a:ext cx="29766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Serverless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Computing: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Step Forward, Two Steps Back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9810B5-7CFC-678D-ECFE-178EF2D5F824}"/>
              </a:ext>
            </a:extLst>
          </p:cNvPr>
          <p:cNvSpPr txBox="1"/>
          <p:nvPr/>
        </p:nvSpPr>
        <p:spPr>
          <a:xfrm>
            <a:off x="2457954" y="4575196"/>
            <a:ext cx="7478746" cy="20467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com.amazonaws.services.lambda.runtime.Context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com.amazonaws.services.lambda.runtime.RequestHandler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public class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implements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RequestHandler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&lt;Tuple,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MyResponse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&gt; {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@Override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public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MyResponse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handleRequest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(Tuple input,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Context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context) {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return 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expensiveModelScoring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(input);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with read-only model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}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6125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  <p:bldP spid="13" grpId="0"/>
      <p:bldP spid="14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F0DB-84BF-3CA1-4FD6-98049355F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</a:p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rgbClr val="C40D1E"/>
                </a:solidFill>
              </a:rPr>
              <a:t>Large-scale Data Management and Analysis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Happy Holidays</a:t>
            </a:r>
          </a:p>
          <a:p>
            <a:pPr lvl="1"/>
            <a:r>
              <a:rPr lang="en-US" b="1" dirty="0"/>
              <a:t>10 </a:t>
            </a:r>
            <a:r>
              <a:rPr lang="en-US" b="1" dirty="0">
                <a:solidFill>
                  <a:srgbClr val="7889FB"/>
                </a:solidFill>
              </a:rPr>
              <a:t>Distributed Data Storage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[Jan 11]</a:t>
            </a:r>
          </a:p>
          <a:p>
            <a:pPr lvl="1"/>
            <a:r>
              <a:rPr lang="en-US" b="1" dirty="0"/>
              <a:t>11 </a:t>
            </a:r>
            <a:r>
              <a:rPr lang="en-US" b="1" dirty="0">
                <a:solidFill>
                  <a:srgbClr val="7889FB"/>
                </a:solidFill>
              </a:rPr>
              <a:t>Distributed, Data-Parallel Computation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[Jan 18]</a:t>
            </a:r>
          </a:p>
          <a:p>
            <a:pPr lvl="1"/>
            <a:r>
              <a:rPr lang="en-US" b="1" dirty="0"/>
              <a:t>12 </a:t>
            </a:r>
            <a:r>
              <a:rPr lang="en-US" b="1" dirty="0">
                <a:solidFill>
                  <a:srgbClr val="7889FB"/>
                </a:solidFill>
              </a:rPr>
              <a:t>Distributed Stream Processing </a:t>
            </a:r>
            <a:r>
              <a:rPr lang="en-US" dirty="0"/>
              <a:t>[Jan 25]</a:t>
            </a:r>
          </a:p>
          <a:p>
            <a:pPr lvl="1"/>
            <a:r>
              <a:rPr lang="en-US" b="1" dirty="0"/>
              <a:t>13 </a:t>
            </a:r>
            <a:r>
              <a:rPr lang="en-US" b="1" dirty="0">
                <a:solidFill>
                  <a:srgbClr val="7889FB"/>
                </a:solidFill>
              </a:rPr>
              <a:t>Distributed Machine Learning Systems </a:t>
            </a:r>
            <a:r>
              <a:rPr lang="en-US" dirty="0"/>
              <a:t>[Feb 01]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D1B8-4944-4292-1BD0-EBC44BDDF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25637-05B7-10A1-A5FA-FE70411D5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Motivation, Terminology, and Fundamentals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5BC13-C301-81C5-CFC6-0EA941320B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4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108D3-7B89-5099-34C4-8E30AE8094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Definition Cloud Computing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On-demand, remote storage and compute resources, or services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User:</a:t>
            </a:r>
            <a:r>
              <a:rPr lang="en-US" dirty="0"/>
              <a:t> computing as a utility (similar to energy, water, internet services)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Cloud provider:</a:t>
            </a:r>
            <a:r>
              <a:rPr lang="en-US" dirty="0"/>
              <a:t> computation in data centers / multi-tenancy</a:t>
            </a:r>
            <a:endParaRPr lang="en-US" sz="700" dirty="0"/>
          </a:p>
          <a:p>
            <a:r>
              <a:rPr lang="en-US" dirty="0"/>
              <a:t>Service Models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IaaS: Infrastructure as a service </a:t>
            </a:r>
            <a:r>
              <a:rPr lang="en-US" dirty="0"/>
              <a:t>(e.g., storage/compute nodes)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PaaS: Platform as a service</a:t>
            </a:r>
            <a:r>
              <a:rPr lang="en-US" dirty="0"/>
              <a:t> (e.g., distributed systems/frameworks)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SaaS: Software as a Service</a:t>
            </a:r>
            <a:r>
              <a:rPr lang="en-US" dirty="0"/>
              <a:t> (e.g., email, databases, office, </a:t>
            </a:r>
            <a:r>
              <a:rPr lang="en-US" dirty="0" err="1"/>
              <a:t>github</a:t>
            </a:r>
            <a:r>
              <a:rPr lang="en-US" dirty="0"/>
              <a:t>)</a:t>
            </a:r>
            <a:endParaRPr lang="en-US" sz="700" dirty="0"/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Transforming</a:t>
            </a:r>
            <a:r>
              <a:rPr lang="en-US" dirty="0"/>
              <a:t> IT Industry/Landscape</a:t>
            </a:r>
          </a:p>
          <a:p>
            <a:pPr lvl="1"/>
            <a:r>
              <a:rPr lang="en-US" dirty="0"/>
              <a:t>Since ~2010 increasing move from on-prem to cloud resources</a:t>
            </a:r>
          </a:p>
          <a:p>
            <a:pPr lvl="1"/>
            <a:r>
              <a:rPr lang="en-US" dirty="0"/>
              <a:t>System software licenses become increasingly irrelevant</a:t>
            </a:r>
          </a:p>
          <a:p>
            <a:pPr lvl="1"/>
            <a:r>
              <a:rPr lang="en-US" dirty="0"/>
              <a:t>Few cloud providers dominate IaaS/PaaS/SaaS markets (w/ 2018 revenue):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Microsoft Azure Cloud</a:t>
            </a:r>
            <a:r>
              <a:rPr lang="en-US" dirty="0"/>
              <a:t> ($ 32.2B), </a:t>
            </a:r>
            <a:r>
              <a:rPr lang="en-US" b="1" dirty="0">
                <a:solidFill>
                  <a:srgbClr val="7889FB"/>
                </a:solidFill>
              </a:rPr>
              <a:t>Amazon AWS</a:t>
            </a:r>
            <a:r>
              <a:rPr lang="en-US" dirty="0"/>
              <a:t> ($ 25.7B), </a:t>
            </a:r>
            <a:r>
              <a:rPr lang="en-US" b="1" dirty="0">
                <a:solidFill>
                  <a:srgbClr val="7889FB"/>
                </a:solidFill>
              </a:rPr>
              <a:t>Google Cloud</a:t>
            </a:r>
            <a:r>
              <a:rPr lang="en-US" dirty="0"/>
              <a:t> (N/A), </a:t>
            </a:r>
            <a:r>
              <a:rPr lang="en-US" b="1" dirty="0">
                <a:solidFill>
                  <a:srgbClr val="7889FB"/>
                </a:solidFill>
              </a:rPr>
              <a:t>IBM Cloud</a:t>
            </a:r>
            <a:r>
              <a:rPr lang="en-US" dirty="0"/>
              <a:t> ($ 19.2B),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Oracle Cloud</a:t>
            </a:r>
            <a:r>
              <a:rPr lang="en-US" dirty="0"/>
              <a:t> ($ 5.3B), </a:t>
            </a:r>
            <a:r>
              <a:rPr lang="en-US" b="1" dirty="0">
                <a:solidFill>
                  <a:srgbClr val="7889FB"/>
                </a:solidFill>
              </a:rPr>
              <a:t>Alibaba Cloud</a:t>
            </a:r>
            <a:r>
              <a:rPr lang="en-US" dirty="0"/>
              <a:t> ($ 2.1B)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EE598-D546-5E36-A2C6-7D34AD3200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Motivation Cloud Computing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02679-52D6-1D89-8503-E27DB1323A3D}"/>
              </a:ext>
            </a:extLst>
          </p:cNvPr>
          <p:cNvSpPr txBox="1"/>
          <p:nvPr/>
        </p:nvSpPr>
        <p:spPr>
          <a:xfrm>
            <a:off x="8745967" y="1581374"/>
            <a:ext cx="172122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“Computing as </a:t>
            </a:r>
            <a:b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Utility”</a:t>
            </a:r>
          </a:p>
        </p:txBody>
      </p:sp>
    </p:spTree>
    <p:extLst>
      <p:ext uri="{BB962C8B-B14F-4D97-AF65-F5344CB8AC3E}">
        <p14:creationId xmlns:p14="http://schemas.microsoft.com/office/powerpoint/2010/main" val="20821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0BF2FF-68B8-FA54-5171-90DDB785D6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Argument #1: </a:t>
            </a:r>
            <a:r>
              <a:rPr lang="en-US" dirty="0">
                <a:solidFill>
                  <a:schemeClr val="accent1"/>
                </a:solidFill>
              </a:rPr>
              <a:t>Pay as you go</a:t>
            </a:r>
          </a:p>
          <a:p>
            <a:pPr lvl="1"/>
            <a:r>
              <a:rPr lang="en-US" dirty="0"/>
              <a:t>No upfront cost for infrastructure</a:t>
            </a:r>
          </a:p>
          <a:p>
            <a:pPr lvl="1"/>
            <a:r>
              <a:rPr lang="en-US" dirty="0"/>
              <a:t>Variable utilization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over-provisioning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Pay per use or acquired resources</a:t>
            </a:r>
          </a:p>
          <a:p>
            <a:pPr lvl="1"/>
            <a:endParaRPr lang="en-US" sz="1200" dirty="0"/>
          </a:p>
          <a:p>
            <a:r>
              <a:rPr lang="en-US" dirty="0"/>
              <a:t>Argument #2: </a:t>
            </a:r>
            <a:r>
              <a:rPr lang="en-US" dirty="0">
                <a:solidFill>
                  <a:schemeClr val="accent1"/>
                </a:solidFill>
              </a:rPr>
              <a:t>Economies of Scale</a:t>
            </a:r>
          </a:p>
          <a:p>
            <a:pPr lvl="1"/>
            <a:r>
              <a:rPr lang="en-US" dirty="0"/>
              <a:t>Purchasing and managing IT infrastructure at scale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(a</a:t>
            </a:r>
            <a:r>
              <a:rPr lang="en-US" dirty="0">
                <a:solidFill>
                  <a:schemeClr val="tx1"/>
                </a:solidFill>
              </a:rPr>
              <a:t>pplies to both HW resources and IT infrastructure/system experts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Focus on </a:t>
            </a:r>
            <a:r>
              <a:rPr lang="en-US" b="1" dirty="0">
                <a:solidFill>
                  <a:srgbClr val="7889FB"/>
                </a:solidFill>
              </a:rPr>
              <a:t>scale-out on commodity HW </a:t>
            </a:r>
            <a:r>
              <a:rPr lang="en-US" dirty="0"/>
              <a:t>over scale-up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Argument #3: </a:t>
            </a:r>
            <a:r>
              <a:rPr lang="en-US" dirty="0">
                <a:solidFill>
                  <a:schemeClr val="accent1"/>
                </a:solidFill>
              </a:rPr>
              <a:t>Elasticity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Assuming perfect scalability, work done in </a:t>
            </a:r>
            <a:r>
              <a:rPr lang="en-US" b="1" dirty="0">
                <a:solidFill>
                  <a:srgbClr val="7889FB"/>
                </a:solidFill>
              </a:rPr>
              <a:t>constant time * resources </a:t>
            </a:r>
          </a:p>
          <a:p>
            <a:pPr lvl="1"/>
            <a:r>
              <a:rPr lang="en-US" dirty="0"/>
              <a:t>Given virtually unlimited resources allows to reduce time as necessary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4C496-110E-E8B7-7988-FC5A5B2300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Motivation Cloud Computing, cont.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5DE6954-4224-D4AB-FF6C-7C931A5A32D5}"/>
              </a:ext>
            </a:extLst>
          </p:cNvPr>
          <p:cNvCxnSpPr/>
          <p:nvPr/>
        </p:nvCxnSpPr>
        <p:spPr>
          <a:xfrm flipH="1" flipV="1">
            <a:off x="7737796" y="1214483"/>
            <a:ext cx="2" cy="140320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D4FA17-8CB1-C353-6EC3-6328CEB94DC5}"/>
              </a:ext>
            </a:extLst>
          </p:cNvPr>
          <p:cNvCxnSpPr/>
          <p:nvPr/>
        </p:nvCxnSpPr>
        <p:spPr>
          <a:xfrm flipV="1">
            <a:off x="7737796" y="2617690"/>
            <a:ext cx="2854039" cy="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: Shape 16">
            <a:extLst>
              <a:ext uri="{FF2B5EF4-FFF2-40B4-BE49-F238E27FC236}">
                <a16:creationId xmlns:a16="http://schemas.microsoft.com/office/drawing/2014/main" id="{27413CE7-A3EF-CFC9-0588-B49B9932B670}"/>
              </a:ext>
            </a:extLst>
          </p:cNvPr>
          <p:cNvSpPr/>
          <p:nvPr/>
        </p:nvSpPr>
        <p:spPr>
          <a:xfrm>
            <a:off x="7747033" y="1486856"/>
            <a:ext cx="2650836" cy="1057407"/>
          </a:xfrm>
          <a:custGeom>
            <a:avLst/>
            <a:gdLst>
              <a:gd name="connsiteX0" fmla="*/ 0 w 2650836"/>
              <a:gd name="connsiteY0" fmla="*/ 1785963 h 2032632"/>
              <a:gd name="connsiteX1" fmla="*/ 193963 w 2650836"/>
              <a:gd name="connsiteY1" fmla="*/ 1665890 h 2032632"/>
              <a:gd name="connsiteX2" fmla="*/ 360218 w 2650836"/>
              <a:gd name="connsiteY2" fmla="*/ 1822908 h 2032632"/>
              <a:gd name="connsiteX3" fmla="*/ 554181 w 2650836"/>
              <a:gd name="connsiteY3" fmla="*/ 1785963 h 2032632"/>
              <a:gd name="connsiteX4" fmla="*/ 766618 w 2650836"/>
              <a:gd name="connsiteY4" fmla="*/ 1628945 h 2032632"/>
              <a:gd name="connsiteX5" fmla="*/ 877454 w 2650836"/>
              <a:gd name="connsiteY5" fmla="*/ 86472 h 2032632"/>
              <a:gd name="connsiteX6" fmla="*/ 988291 w 2650836"/>
              <a:gd name="connsiteY6" fmla="*/ 188072 h 2032632"/>
              <a:gd name="connsiteX7" fmla="*/ 1080654 w 2650836"/>
              <a:gd name="connsiteY7" fmla="*/ 123418 h 2032632"/>
              <a:gd name="connsiteX8" fmla="*/ 1145309 w 2650836"/>
              <a:gd name="connsiteY8" fmla="*/ 382036 h 2032632"/>
              <a:gd name="connsiteX9" fmla="*/ 1228436 w 2650836"/>
              <a:gd name="connsiteY9" fmla="*/ 86472 h 2032632"/>
              <a:gd name="connsiteX10" fmla="*/ 1357745 w 2650836"/>
              <a:gd name="connsiteY10" fmla="*/ 1139418 h 2032632"/>
              <a:gd name="connsiteX11" fmla="*/ 1505527 w 2650836"/>
              <a:gd name="connsiteY11" fmla="*/ 1869090 h 2032632"/>
              <a:gd name="connsiteX12" fmla="*/ 1764145 w 2650836"/>
              <a:gd name="connsiteY12" fmla="*/ 1813672 h 2032632"/>
              <a:gd name="connsiteX13" fmla="*/ 1939636 w 2650836"/>
              <a:gd name="connsiteY13" fmla="*/ 1878327 h 2032632"/>
              <a:gd name="connsiteX14" fmla="*/ 2032000 w 2650836"/>
              <a:gd name="connsiteY14" fmla="*/ 1795199 h 2032632"/>
              <a:gd name="connsiteX15" fmla="*/ 2105891 w 2650836"/>
              <a:gd name="connsiteY15" fmla="*/ 520581 h 2032632"/>
              <a:gd name="connsiteX16" fmla="*/ 2262909 w 2650836"/>
              <a:gd name="connsiteY16" fmla="*/ 686836 h 2032632"/>
              <a:gd name="connsiteX17" fmla="*/ 2373745 w 2650836"/>
              <a:gd name="connsiteY17" fmla="*/ 308145 h 2032632"/>
              <a:gd name="connsiteX18" fmla="*/ 2503054 w 2650836"/>
              <a:gd name="connsiteY18" fmla="*/ 1896799 h 2032632"/>
              <a:gd name="connsiteX19" fmla="*/ 2650836 w 2650836"/>
              <a:gd name="connsiteY19" fmla="*/ 1841381 h 203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50836" h="2032632">
                <a:moveTo>
                  <a:pt x="0" y="1785963"/>
                </a:moveTo>
                <a:cubicBezTo>
                  <a:pt x="66963" y="1722847"/>
                  <a:pt x="133927" y="1659732"/>
                  <a:pt x="193963" y="1665890"/>
                </a:cubicBezTo>
                <a:cubicBezTo>
                  <a:pt x="253999" y="1672047"/>
                  <a:pt x="300182" y="1802896"/>
                  <a:pt x="360218" y="1822908"/>
                </a:cubicBezTo>
                <a:cubicBezTo>
                  <a:pt x="420254" y="1842920"/>
                  <a:pt x="486448" y="1818290"/>
                  <a:pt x="554181" y="1785963"/>
                </a:cubicBezTo>
                <a:cubicBezTo>
                  <a:pt x="621914" y="1753636"/>
                  <a:pt x="712739" y="1912194"/>
                  <a:pt x="766618" y="1628945"/>
                </a:cubicBezTo>
                <a:cubicBezTo>
                  <a:pt x="820497" y="1345696"/>
                  <a:pt x="840509" y="326617"/>
                  <a:pt x="877454" y="86472"/>
                </a:cubicBezTo>
                <a:cubicBezTo>
                  <a:pt x="914399" y="-153673"/>
                  <a:pt x="954424" y="181914"/>
                  <a:pt x="988291" y="188072"/>
                </a:cubicBezTo>
                <a:cubicBezTo>
                  <a:pt x="1022158" y="194230"/>
                  <a:pt x="1054484" y="91091"/>
                  <a:pt x="1080654" y="123418"/>
                </a:cubicBezTo>
                <a:cubicBezTo>
                  <a:pt x="1106824" y="155745"/>
                  <a:pt x="1120679" y="388194"/>
                  <a:pt x="1145309" y="382036"/>
                </a:cubicBezTo>
                <a:cubicBezTo>
                  <a:pt x="1169939" y="375878"/>
                  <a:pt x="1193030" y="-39758"/>
                  <a:pt x="1228436" y="86472"/>
                </a:cubicBezTo>
                <a:cubicBezTo>
                  <a:pt x="1263842" y="212702"/>
                  <a:pt x="1311563" y="842315"/>
                  <a:pt x="1357745" y="1139418"/>
                </a:cubicBezTo>
                <a:cubicBezTo>
                  <a:pt x="1403927" y="1436521"/>
                  <a:pt x="1437794" y="1756714"/>
                  <a:pt x="1505527" y="1869090"/>
                </a:cubicBezTo>
                <a:cubicBezTo>
                  <a:pt x="1573260" y="1981466"/>
                  <a:pt x="1691794" y="1812133"/>
                  <a:pt x="1764145" y="1813672"/>
                </a:cubicBezTo>
                <a:cubicBezTo>
                  <a:pt x="1836496" y="1815211"/>
                  <a:pt x="1894994" y="1881406"/>
                  <a:pt x="1939636" y="1878327"/>
                </a:cubicBezTo>
                <a:cubicBezTo>
                  <a:pt x="1984278" y="1875248"/>
                  <a:pt x="2004291" y="2021490"/>
                  <a:pt x="2032000" y="1795199"/>
                </a:cubicBezTo>
                <a:cubicBezTo>
                  <a:pt x="2059709" y="1568908"/>
                  <a:pt x="2067406" y="705308"/>
                  <a:pt x="2105891" y="520581"/>
                </a:cubicBezTo>
                <a:cubicBezTo>
                  <a:pt x="2144376" y="335854"/>
                  <a:pt x="2218267" y="722242"/>
                  <a:pt x="2262909" y="686836"/>
                </a:cubicBezTo>
                <a:cubicBezTo>
                  <a:pt x="2307551" y="651430"/>
                  <a:pt x="2333721" y="106485"/>
                  <a:pt x="2373745" y="308145"/>
                </a:cubicBezTo>
                <a:cubicBezTo>
                  <a:pt x="2413769" y="509805"/>
                  <a:pt x="2456872" y="1641260"/>
                  <a:pt x="2503054" y="1896799"/>
                </a:cubicBezTo>
                <a:cubicBezTo>
                  <a:pt x="2549236" y="2152338"/>
                  <a:pt x="2600036" y="1996859"/>
                  <a:pt x="2650836" y="1841381"/>
                </a:cubicBez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745D74-EECE-BFC2-542D-1064FF691FB0}"/>
              </a:ext>
            </a:extLst>
          </p:cNvPr>
          <p:cNvCxnSpPr/>
          <p:nvPr/>
        </p:nvCxnSpPr>
        <p:spPr>
          <a:xfrm>
            <a:off x="7747032" y="1417289"/>
            <a:ext cx="2669309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31C41A-900F-D65F-EBCE-23EC0BA5960D}"/>
              </a:ext>
            </a:extLst>
          </p:cNvPr>
          <p:cNvCxnSpPr/>
          <p:nvPr/>
        </p:nvCxnSpPr>
        <p:spPr>
          <a:xfrm flipV="1">
            <a:off x="9483469" y="1486856"/>
            <a:ext cx="0" cy="801501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87E79AD-43B2-6F2D-A563-AB5C9832C6BF}"/>
              </a:ext>
            </a:extLst>
          </p:cNvPr>
          <p:cNvSpPr txBox="1"/>
          <p:nvPr/>
        </p:nvSpPr>
        <p:spPr>
          <a:xfrm>
            <a:off x="6894737" y="1738525"/>
            <a:ext cx="85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Utili-zation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269028-35D7-C619-A9C2-77A92F14EA36}"/>
              </a:ext>
            </a:extLst>
          </p:cNvPr>
          <p:cNvSpPr txBox="1"/>
          <p:nvPr/>
        </p:nvSpPr>
        <p:spPr>
          <a:xfrm>
            <a:off x="8435142" y="2617690"/>
            <a:ext cx="145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D6FA02-5A1D-C161-D42A-5241F793E689}"/>
              </a:ext>
            </a:extLst>
          </p:cNvPr>
          <p:cNvSpPr txBox="1"/>
          <p:nvPr/>
        </p:nvSpPr>
        <p:spPr>
          <a:xfrm>
            <a:off x="6971183" y="1221558"/>
            <a:ext cx="71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D261E6-B9FC-EA60-EA57-A012844F5BF7}"/>
              </a:ext>
            </a:extLst>
          </p:cNvPr>
          <p:cNvSpPr txBox="1"/>
          <p:nvPr/>
        </p:nvSpPr>
        <p:spPr>
          <a:xfrm>
            <a:off x="9023122" y="3624966"/>
            <a:ext cx="2650836" cy="16773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days @ 1 node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≈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day @ 100 nodes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7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(but beware Amdahl’s law: max speedup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1/s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990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DCE316-CE61-0BBE-5BE3-92BB403DBA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Resource Bundles</a:t>
            </a:r>
          </a:p>
          <a:p>
            <a:pPr lvl="1"/>
            <a:r>
              <a:rPr lang="en-US" dirty="0"/>
              <a:t>Logical containers (aka nodes/instances) of different resources (</a:t>
            </a:r>
            <a:r>
              <a:rPr lang="en-US" b="1" dirty="0" err="1">
                <a:solidFill>
                  <a:schemeClr val="accent1"/>
                </a:solidFill>
              </a:rPr>
              <a:t>vcores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mem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Disk capacity, </a:t>
            </a:r>
            <a:r>
              <a:rPr lang="en-US" b="1" dirty="0">
                <a:solidFill>
                  <a:schemeClr val="accent1"/>
                </a:solidFill>
              </a:rPr>
              <a:t>disk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network</a:t>
            </a:r>
            <a:r>
              <a:rPr lang="en-US" dirty="0"/>
              <a:t> bandwidth</a:t>
            </a:r>
          </a:p>
          <a:p>
            <a:pPr lvl="1"/>
            <a:r>
              <a:rPr lang="en-US" dirty="0"/>
              <a:t>Accelerator devices (</a:t>
            </a:r>
            <a:r>
              <a:rPr lang="en-US" b="1" dirty="0">
                <a:solidFill>
                  <a:schemeClr val="accent1"/>
                </a:solidFill>
              </a:rPr>
              <a:t>GPUs</a:t>
            </a:r>
            <a:r>
              <a:rPr lang="en-US" dirty="0"/>
              <a:t>, FPGAs), </a:t>
            </a:r>
            <a:r>
              <a:rPr lang="en-US" dirty="0" err="1"/>
              <a:t>etc</a:t>
            </a:r>
            <a:endParaRPr lang="en-US" dirty="0"/>
          </a:p>
          <a:p>
            <a:pPr lvl="2"/>
            <a:endParaRPr lang="en-US" sz="1200" dirty="0"/>
          </a:p>
          <a:p>
            <a:r>
              <a:rPr lang="en-US" dirty="0"/>
              <a:t>Resource </a:t>
            </a:r>
            <a:br>
              <a:rPr lang="en-US" dirty="0"/>
            </a:br>
            <a:r>
              <a:rPr lang="en-US" dirty="0"/>
              <a:t>Management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8793E-DAC0-BEF0-2783-C0DAD40224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Resource Management &amp; Scheduling</a:t>
            </a:r>
          </a:p>
        </p:txBody>
      </p:sp>
      <p:sp>
        <p:nvSpPr>
          <p:cNvPr id="4" name="Chevron 4">
            <a:extLst>
              <a:ext uri="{FF2B5EF4-FFF2-40B4-BE49-F238E27FC236}">
                <a16:creationId xmlns:a16="http://schemas.microsoft.com/office/drawing/2014/main" id="{F12E0B8A-B854-4D0D-F1A6-44881B7D076C}"/>
              </a:ext>
            </a:extLst>
          </p:cNvPr>
          <p:cNvSpPr/>
          <p:nvPr/>
        </p:nvSpPr>
        <p:spPr>
          <a:xfrm>
            <a:off x="2759150" y="2868106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Selection</a:t>
            </a:r>
          </a:p>
        </p:txBody>
      </p:sp>
      <p:sp>
        <p:nvSpPr>
          <p:cNvPr id="5" name="Chevron 5">
            <a:extLst>
              <a:ext uri="{FF2B5EF4-FFF2-40B4-BE49-F238E27FC236}">
                <a16:creationId xmlns:a16="http://schemas.microsoft.com/office/drawing/2014/main" id="{BF1F5C6E-4B10-9FD0-6574-42EC0C40CDEF}"/>
              </a:ext>
            </a:extLst>
          </p:cNvPr>
          <p:cNvSpPr/>
          <p:nvPr/>
        </p:nvSpPr>
        <p:spPr>
          <a:xfrm>
            <a:off x="4772943" y="2868106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Allocation</a:t>
            </a:r>
          </a:p>
        </p:txBody>
      </p:sp>
      <p:sp>
        <p:nvSpPr>
          <p:cNvPr id="6" name="Chevron 6">
            <a:extLst>
              <a:ext uri="{FF2B5EF4-FFF2-40B4-BE49-F238E27FC236}">
                <a16:creationId xmlns:a16="http://schemas.microsoft.com/office/drawing/2014/main" id="{4396D3BB-DB77-6641-EEAD-A6C6ED1CD289}"/>
              </a:ext>
            </a:extLst>
          </p:cNvPr>
          <p:cNvSpPr/>
          <p:nvPr/>
        </p:nvSpPr>
        <p:spPr>
          <a:xfrm>
            <a:off x="6786736" y="2868106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Isolation &amp; Monitoring</a:t>
            </a:r>
          </a:p>
        </p:txBody>
      </p:sp>
      <p:sp>
        <p:nvSpPr>
          <p:cNvPr id="7" name="Chevron 7">
            <a:extLst>
              <a:ext uri="{FF2B5EF4-FFF2-40B4-BE49-F238E27FC236}">
                <a16:creationId xmlns:a16="http://schemas.microsoft.com/office/drawing/2014/main" id="{41C3B4CA-A676-B37F-8B22-CC4A3DA37C5F}"/>
              </a:ext>
            </a:extLst>
          </p:cNvPr>
          <p:cNvSpPr/>
          <p:nvPr/>
        </p:nvSpPr>
        <p:spPr>
          <a:xfrm>
            <a:off x="8800529" y="2868106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Task Scheduling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DF3ABF-192E-0E7A-218F-A7E8C7300737}"/>
              </a:ext>
            </a:extLst>
          </p:cNvPr>
          <p:cNvGrpSpPr/>
          <p:nvPr/>
        </p:nvGrpSpPr>
        <p:grpSpPr>
          <a:xfrm>
            <a:off x="3178615" y="4660041"/>
            <a:ext cx="833126" cy="738977"/>
            <a:chOff x="824576" y="4286082"/>
            <a:chExt cx="833126" cy="738977"/>
          </a:xfrm>
        </p:grpSpPr>
        <p:sp>
          <p:nvSpPr>
            <p:cNvPr id="9" name="Rechteck 29">
              <a:extLst>
                <a:ext uri="{FF2B5EF4-FFF2-40B4-BE49-F238E27FC236}">
                  <a16:creationId xmlns:a16="http://schemas.microsoft.com/office/drawing/2014/main" id="{47C7864C-C821-2E0E-28D5-6864BB0E986B}"/>
                </a:ext>
              </a:extLst>
            </p:cNvPr>
            <p:cNvSpPr/>
            <p:nvPr/>
          </p:nvSpPr>
          <p:spPr>
            <a:xfrm>
              <a:off x="824576" y="429178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hteck 29">
              <a:extLst>
                <a:ext uri="{FF2B5EF4-FFF2-40B4-BE49-F238E27FC236}">
                  <a16:creationId xmlns:a16="http://schemas.microsoft.com/office/drawing/2014/main" id="{BB8003B1-43F1-0C13-C720-119EFAE17DD1}"/>
                </a:ext>
              </a:extLst>
            </p:cNvPr>
            <p:cNvSpPr/>
            <p:nvPr/>
          </p:nvSpPr>
          <p:spPr>
            <a:xfrm>
              <a:off x="824576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hteck 29">
              <a:extLst>
                <a:ext uri="{FF2B5EF4-FFF2-40B4-BE49-F238E27FC236}">
                  <a16:creationId xmlns:a16="http://schemas.microsoft.com/office/drawing/2014/main" id="{5AAAF17C-EAF2-FA43-23EE-8F473867C5A3}"/>
                </a:ext>
              </a:extLst>
            </p:cNvPr>
            <p:cNvSpPr/>
            <p:nvPr/>
          </p:nvSpPr>
          <p:spPr>
            <a:xfrm>
              <a:off x="1271945" y="428608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hteck 29">
              <a:extLst>
                <a:ext uri="{FF2B5EF4-FFF2-40B4-BE49-F238E27FC236}">
                  <a16:creationId xmlns:a16="http://schemas.microsoft.com/office/drawing/2014/main" id="{A2E5A511-C2D8-1D8C-42A0-3CA6141D075A}"/>
                </a:ext>
              </a:extLst>
            </p:cNvPr>
            <p:cNvSpPr/>
            <p:nvPr/>
          </p:nvSpPr>
          <p:spPr>
            <a:xfrm>
              <a:off x="1273945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E33DF3D-325D-CB49-3027-E3C1BCA36424}"/>
              </a:ext>
            </a:extLst>
          </p:cNvPr>
          <p:cNvSpPr txBox="1"/>
          <p:nvPr/>
        </p:nvSpPr>
        <p:spPr>
          <a:xfrm>
            <a:off x="2630457" y="3927044"/>
            <a:ext cx="192116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4x m5.large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(2vCPU, 8GB Mem)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8D01DA-0FE4-29D7-164B-51FCA6E08AD6}"/>
              </a:ext>
            </a:extLst>
          </p:cNvPr>
          <p:cNvGrpSpPr/>
          <p:nvPr/>
        </p:nvGrpSpPr>
        <p:grpSpPr>
          <a:xfrm>
            <a:off x="4717869" y="3922118"/>
            <a:ext cx="1867299" cy="1541555"/>
            <a:chOff x="2820154" y="4627080"/>
            <a:chExt cx="1867299" cy="154155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B0C88B0-3C31-E3E1-7A8A-AF6F2E8EA2EF}"/>
                </a:ext>
              </a:extLst>
            </p:cNvPr>
            <p:cNvSpPr/>
            <p:nvPr/>
          </p:nvSpPr>
          <p:spPr>
            <a:xfrm>
              <a:off x="2875228" y="5019826"/>
              <a:ext cx="810081" cy="1148809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037E3D-0D91-5050-96CD-735D4015A791}"/>
                </a:ext>
              </a:extLst>
            </p:cNvPr>
            <p:cNvSpPr txBox="1"/>
            <p:nvPr/>
          </p:nvSpPr>
          <p:spPr>
            <a:xfrm>
              <a:off x="2820154" y="4640933"/>
              <a:ext cx="92980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12/48GB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CD2425-32D7-7327-30DF-09CEECC84827}"/>
                </a:ext>
              </a:extLst>
            </p:cNvPr>
            <p:cNvSpPr txBox="1"/>
            <p:nvPr/>
          </p:nvSpPr>
          <p:spPr>
            <a:xfrm>
              <a:off x="3757644" y="4627080"/>
              <a:ext cx="92980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10/12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vc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C488BAD-6028-B60F-E7AE-13E1016BF01A}"/>
                </a:ext>
              </a:extLst>
            </p:cNvPr>
            <p:cNvSpPr/>
            <p:nvPr/>
          </p:nvSpPr>
          <p:spPr>
            <a:xfrm>
              <a:off x="3821584" y="5013560"/>
              <a:ext cx="810081" cy="1148809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hteck 29">
              <a:extLst>
                <a:ext uri="{FF2B5EF4-FFF2-40B4-BE49-F238E27FC236}">
                  <a16:creationId xmlns:a16="http://schemas.microsoft.com/office/drawing/2014/main" id="{C4125CE7-558E-6DAC-ECC9-3CEC82DD1373}"/>
                </a:ext>
              </a:extLst>
            </p:cNvPr>
            <p:cNvSpPr/>
            <p:nvPr/>
          </p:nvSpPr>
          <p:spPr>
            <a:xfrm>
              <a:off x="2938841" y="5074920"/>
              <a:ext cx="380784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hteck 29">
              <a:extLst>
                <a:ext uri="{FF2B5EF4-FFF2-40B4-BE49-F238E27FC236}">
                  <a16:creationId xmlns:a16="http://schemas.microsoft.com/office/drawing/2014/main" id="{6B2C8E88-85CD-F6AA-0CD2-D787D620C9C1}"/>
                </a:ext>
              </a:extLst>
            </p:cNvPr>
            <p:cNvSpPr/>
            <p:nvPr/>
          </p:nvSpPr>
          <p:spPr>
            <a:xfrm>
              <a:off x="2935868" y="542712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hteck 29">
              <a:extLst>
                <a:ext uri="{FF2B5EF4-FFF2-40B4-BE49-F238E27FC236}">
                  <a16:creationId xmlns:a16="http://schemas.microsoft.com/office/drawing/2014/main" id="{69DEBD29-913B-4732-AF45-A82FC75A2B5D}"/>
                </a:ext>
              </a:extLst>
            </p:cNvPr>
            <p:cNvSpPr/>
            <p:nvPr/>
          </p:nvSpPr>
          <p:spPr>
            <a:xfrm>
              <a:off x="3883713" y="579868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hteck 29">
              <a:extLst>
                <a:ext uri="{FF2B5EF4-FFF2-40B4-BE49-F238E27FC236}">
                  <a16:creationId xmlns:a16="http://schemas.microsoft.com/office/drawing/2014/main" id="{BE33ED3A-ECED-0F0E-E9C5-19981973CF0C}"/>
                </a:ext>
              </a:extLst>
            </p:cNvPr>
            <p:cNvSpPr/>
            <p:nvPr/>
          </p:nvSpPr>
          <p:spPr>
            <a:xfrm>
              <a:off x="2935867" y="579455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hteck 29">
              <a:extLst>
                <a:ext uri="{FF2B5EF4-FFF2-40B4-BE49-F238E27FC236}">
                  <a16:creationId xmlns:a16="http://schemas.microsoft.com/office/drawing/2014/main" id="{78FC6542-B35E-B76B-AC26-970B5D8DCD20}"/>
                </a:ext>
              </a:extLst>
            </p:cNvPr>
            <p:cNvSpPr/>
            <p:nvPr/>
          </p:nvSpPr>
          <p:spPr>
            <a:xfrm>
              <a:off x="3871413" y="5074773"/>
              <a:ext cx="719059" cy="68250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D7B2F31-7EC3-0491-CC29-2DAD32AD23A7}"/>
              </a:ext>
            </a:extLst>
          </p:cNvPr>
          <p:cNvGrpSpPr/>
          <p:nvPr/>
        </p:nvGrpSpPr>
        <p:grpSpPr>
          <a:xfrm>
            <a:off x="7303332" y="4303980"/>
            <a:ext cx="810081" cy="1148809"/>
            <a:chOff x="5405617" y="5008942"/>
            <a:chExt cx="810081" cy="114880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0DB0B07-22B0-659A-AC01-E4BFF2CB71F4}"/>
                </a:ext>
              </a:extLst>
            </p:cNvPr>
            <p:cNvSpPr/>
            <p:nvPr/>
          </p:nvSpPr>
          <p:spPr>
            <a:xfrm>
              <a:off x="5405617" y="5008942"/>
              <a:ext cx="810081" cy="1148809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hteck 29">
              <a:extLst>
                <a:ext uri="{FF2B5EF4-FFF2-40B4-BE49-F238E27FC236}">
                  <a16:creationId xmlns:a16="http://schemas.microsoft.com/office/drawing/2014/main" id="{7990CB3B-0BAD-F680-3E82-0BF3E98A4B43}"/>
                </a:ext>
              </a:extLst>
            </p:cNvPr>
            <p:cNvSpPr/>
            <p:nvPr/>
          </p:nvSpPr>
          <p:spPr>
            <a:xfrm>
              <a:off x="5615526" y="578483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hteck 29">
              <a:extLst>
                <a:ext uri="{FF2B5EF4-FFF2-40B4-BE49-F238E27FC236}">
                  <a16:creationId xmlns:a16="http://schemas.microsoft.com/office/drawing/2014/main" id="{7402B050-DF6D-7E5F-CFF3-1ABED23D755E}"/>
                </a:ext>
              </a:extLst>
            </p:cNvPr>
            <p:cNvSpPr/>
            <p:nvPr/>
          </p:nvSpPr>
          <p:spPr>
            <a:xfrm>
              <a:off x="5455446" y="5070156"/>
              <a:ext cx="719059" cy="625006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38A94AC-850F-6CBC-B850-5F6285E327B4}"/>
                </a:ext>
              </a:extLst>
            </p:cNvPr>
            <p:cNvCxnSpPr/>
            <p:nvPr/>
          </p:nvCxnSpPr>
          <p:spPr>
            <a:xfrm flipV="1">
              <a:off x="5405617" y="5738810"/>
              <a:ext cx="810081" cy="1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5EB8CD-0AC8-968D-B09B-BA9F9F1156FB}"/>
              </a:ext>
            </a:extLst>
          </p:cNvPr>
          <p:cNvGrpSpPr/>
          <p:nvPr/>
        </p:nvGrpSpPr>
        <p:grpSpPr>
          <a:xfrm>
            <a:off x="8857648" y="4344748"/>
            <a:ext cx="1697845" cy="978525"/>
            <a:chOff x="6959933" y="5049710"/>
            <a:chExt cx="1697845" cy="97852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D4B6CCC-C4AA-6F42-5875-332260918689}"/>
                </a:ext>
              </a:extLst>
            </p:cNvPr>
            <p:cNvGrpSpPr/>
            <p:nvPr/>
          </p:nvGrpSpPr>
          <p:grpSpPr>
            <a:xfrm>
              <a:off x="7448036" y="5049710"/>
              <a:ext cx="569542" cy="386027"/>
              <a:chOff x="5586421" y="3056661"/>
              <a:chExt cx="288193" cy="23670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680633C-735F-A382-3B39-92C99D187FF8}"/>
                  </a:ext>
                </a:extLst>
              </p:cNvPr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3869B2C-463C-0021-7E0D-393B37264F57}"/>
                  </a:ext>
                </a:extLst>
              </p:cNvPr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D4156C4-A045-39A2-A86E-4EA9B385640A}"/>
                  </a:ext>
                </a:extLst>
              </p:cNvPr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84F1B3C-4E83-5C56-80DC-1C4F7D27F89F}"/>
                  </a:ext>
                </a:extLst>
              </p:cNvPr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2218C7B-050A-2759-5815-334DC6A4F542}"/>
                </a:ext>
              </a:extLst>
            </p:cNvPr>
            <p:cNvGrpSpPr/>
            <p:nvPr/>
          </p:nvGrpSpPr>
          <p:grpSpPr>
            <a:xfrm>
              <a:off x="7447881" y="5642208"/>
              <a:ext cx="569542" cy="386027"/>
              <a:chOff x="5586421" y="3056661"/>
              <a:chExt cx="288193" cy="236705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D6CFBD1-8F2F-3211-BED3-FC806A2AF692}"/>
                  </a:ext>
                </a:extLst>
              </p:cNvPr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D8CDB33-98B9-50E7-D336-2A2364CF2E3C}"/>
                  </a:ext>
                </a:extLst>
              </p:cNvPr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223310F-68E1-317D-1DD0-CB14183BAE4E}"/>
                  </a:ext>
                </a:extLst>
              </p:cNvPr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D67DE9E-A4E0-6887-4570-EDFBDC69AACB}"/>
                  </a:ext>
                </a:extLst>
              </p:cNvPr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2" name="Rechteck 29">
              <a:extLst>
                <a:ext uri="{FF2B5EF4-FFF2-40B4-BE49-F238E27FC236}">
                  <a16:creationId xmlns:a16="http://schemas.microsoft.com/office/drawing/2014/main" id="{2ED213C1-CA8D-F9C9-03D0-F0E196070330}"/>
                </a:ext>
              </a:extLst>
            </p:cNvPr>
            <p:cNvSpPr/>
            <p:nvPr/>
          </p:nvSpPr>
          <p:spPr>
            <a:xfrm>
              <a:off x="8276994" y="5081025"/>
              <a:ext cx="380784" cy="330158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hteck 29">
              <a:extLst>
                <a:ext uri="{FF2B5EF4-FFF2-40B4-BE49-F238E27FC236}">
                  <a16:creationId xmlns:a16="http://schemas.microsoft.com/office/drawing/2014/main" id="{6C99200E-8CCA-DE73-0124-4237632C9940}"/>
                </a:ext>
              </a:extLst>
            </p:cNvPr>
            <p:cNvSpPr/>
            <p:nvPr/>
          </p:nvSpPr>
          <p:spPr>
            <a:xfrm>
              <a:off x="8275848" y="5669045"/>
              <a:ext cx="380784" cy="330158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1A49AB2-3EC8-38C2-1726-72B4E6DBC04D}"/>
                </a:ext>
              </a:extLst>
            </p:cNvPr>
            <p:cNvCxnSpPr>
              <a:endCxn id="46" idx="2"/>
            </p:cNvCxnSpPr>
            <p:nvPr/>
          </p:nvCxnSpPr>
          <p:spPr>
            <a:xfrm>
              <a:off x="6967030" y="5242723"/>
              <a:ext cx="48100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4D582E6-20EA-FEB1-4EE9-351538BB1D98}"/>
                </a:ext>
              </a:extLst>
            </p:cNvPr>
            <p:cNvCxnSpPr>
              <a:endCxn id="42" idx="2"/>
            </p:cNvCxnSpPr>
            <p:nvPr/>
          </p:nvCxnSpPr>
          <p:spPr>
            <a:xfrm>
              <a:off x="6967030" y="5258471"/>
              <a:ext cx="480851" cy="57675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8938611-A634-8C1E-BC30-440D87FB99F4}"/>
                </a:ext>
              </a:extLst>
            </p:cNvPr>
            <p:cNvCxnSpPr/>
            <p:nvPr/>
          </p:nvCxnSpPr>
          <p:spPr>
            <a:xfrm>
              <a:off x="6959933" y="5909169"/>
              <a:ext cx="48100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07DC443-B74F-A62B-8BCC-1A6191B99B63}"/>
                </a:ext>
              </a:extLst>
            </p:cNvPr>
            <p:cNvCxnSpPr>
              <a:stCxn id="43" idx="0"/>
              <a:endCxn id="32" idx="1"/>
            </p:cNvCxnSpPr>
            <p:nvPr/>
          </p:nvCxnSpPr>
          <p:spPr>
            <a:xfrm>
              <a:off x="8017578" y="5242724"/>
              <a:ext cx="259416" cy="338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0F94B0D-2C84-20BF-0868-A14DBF5DF0C6}"/>
                </a:ext>
              </a:extLst>
            </p:cNvPr>
            <p:cNvCxnSpPr>
              <a:stCxn id="39" idx="0"/>
              <a:endCxn id="33" idx="1"/>
            </p:cNvCxnSpPr>
            <p:nvPr/>
          </p:nvCxnSpPr>
          <p:spPr>
            <a:xfrm flipV="1">
              <a:off x="8017423" y="5834124"/>
              <a:ext cx="258425" cy="109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72E11E75-9DAD-A7CE-EB8A-9D7769123F3B}"/>
              </a:ext>
            </a:extLst>
          </p:cNvPr>
          <p:cNvSpPr txBox="1"/>
          <p:nvPr/>
        </p:nvSpPr>
        <p:spPr>
          <a:xfrm>
            <a:off x="7022507" y="350822"/>
            <a:ext cx="305415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Scheduling is a fundamental computer science technique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(at many different levels)</a:t>
            </a:r>
          </a:p>
        </p:txBody>
      </p:sp>
    </p:spTree>
    <p:extLst>
      <p:ext uri="{BB962C8B-B14F-4D97-AF65-F5344CB8AC3E}">
        <p14:creationId xmlns:p14="http://schemas.microsoft.com/office/powerpoint/2010/main" val="211490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6D5EC4-2064-60A1-5E8A-7BCFBF1C24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High-Level Architecture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language bindings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Scala, Java, Python, 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libraries</a:t>
            </a:r>
            <a:r>
              <a:rPr lang="en-US" dirty="0"/>
              <a:t>: SQL, ML, Stream, Graph</a:t>
            </a:r>
          </a:p>
          <a:p>
            <a:pPr lvl="1"/>
            <a:r>
              <a:rPr lang="en-US" dirty="0"/>
              <a:t>Spark core (incl RDDs)</a:t>
            </a:r>
          </a:p>
          <a:p>
            <a:pPr lvl="1"/>
            <a:r>
              <a:rPr lang="en-US" dirty="0"/>
              <a:t>Different file systems/formats, and </a:t>
            </a:r>
            <a:br>
              <a:rPr lang="en-US" dirty="0"/>
            </a:br>
            <a:r>
              <a:rPr lang="en-US" dirty="0"/>
              <a:t>data sources: </a:t>
            </a:r>
            <a:r>
              <a:rPr lang="en-US" b="1" dirty="0">
                <a:solidFill>
                  <a:srgbClr val="7889FB"/>
                </a:solidFill>
              </a:rPr>
              <a:t>HDFS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S3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DBs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NoSQL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Different cluster managers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Standalone, Mesos, </a:t>
            </a:r>
            <a:r>
              <a:rPr lang="en-US" b="1" dirty="0">
                <a:solidFill>
                  <a:srgbClr val="7889FB"/>
                </a:solidFill>
              </a:rPr>
              <a:t>Yarn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Kubernetes</a:t>
            </a:r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Separation of concerns: </a:t>
            </a:r>
            <a:br>
              <a:rPr lang="en-US" dirty="0"/>
            </a:br>
            <a:r>
              <a:rPr lang="en-US" dirty="0"/>
              <a:t>     resource allocation vs task scheduling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6C152-1BD7-0C9A-BF4E-71AB8CD445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Resource Management &amp; Scheduling, cont.</a:t>
            </a:r>
          </a:p>
          <a:p>
            <a:endParaRPr lang="en-US" dirty="0"/>
          </a:p>
        </p:txBody>
      </p:sp>
      <p:pic>
        <p:nvPicPr>
          <p:cNvPr id="4" name="Picture 3" descr="https://spark.apache.org/images/spark-stack.png">
            <a:extLst>
              <a:ext uri="{FF2B5EF4-FFF2-40B4-BE49-F238E27FC236}">
                <a16:creationId xmlns:a16="http://schemas.microsoft.com/office/drawing/2014/main" id="{08F5EDFE-C712-1EEE-77AF-E8B5F0738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43" y="1311995"/>
            <a:ext cx="4579292" cy="2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8BBD08-071A-525D-851D-B1ECD3F020F9}"/>
              </a:ext>
            </a:extLst>
          </p:cNvPr>
          <p:cNvSpPr/>
          <p:nvPr/>
        </p:nvSpPr>
        <p:spPr>
          <a:xfrm>
            <a:off x="8361593" y="1002934"/>
            <a:ext cx="21806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https://spark.apache.org/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CFF66E-7162-CFE9-C548-705BE27F9E6D}"/>
              </a:ext>
            </a:extLst>
          </p:cNvPr>
          <p:cNvSpPr/>
          <p:nvPr/>
        </p:nvSpPr>
        <p:spPr>
          <a:xfrm>
            <a:off x="5844842" y="3504872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Standalone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C16293-D12F-12D6-11CF-1C68EDA3D2CB}"/>
              </a:ext>
            </a:extLst>
          </p:cNvPr>
          <p:cNvSpPr/>
          <p:nvPr/>
        </p:nvSpPr>
        <p:spPr>
          <a:xfrm>
            <a:off x="7002937" y="3504871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MESOS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EE8531-B224-5B9B-779F-54C23CA5A9B0}"/>
              </a:ext>
            </a:extLst>
          </p:cNvPr>
          <p:cNvSpPr/>
          <p:nvPr/>
        </p:nvSpPr>
        <p:spPr>
          <a:xfrm>
            <a:off x="8161032" y="3504870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YARN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02322C-50CF-C9CE-B53F-F540D6E8DBDD}"/>
              </a:ext>
            </a:extLst>
          </p:cNvPr>
          <p:cNvSpPr/>
          <p:nvPr/>
        </p:nvSpPr>
        <p:spPr>
          <a:xfrm>
            <a:off x="9328866" y="3504869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Kubernetes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EF79AB-D88F-0EF5-46EC-53F6734E4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24" y="4463812"/>
            <a:ext cx="1364789" cy="620979"/>
          </a:xfrm>
          <a:prstGeom prst="rect">
            <a:avLst/>
          </a:prstGeom>
        </p:spPr>
      </p:pic>
      <p:pic>
        <p:nvPicPr>
          <p:cNvPr id="11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30C1F616-CF25-8ACF-C09F-DB1361458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2481" y="4258988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spark.apache.org/images/spark-logo-trademark.png">
            <a:extLst>
              <a:ext uri="{FF2B5EF4-FFF2-40B4-BE49-F238E27FC236}">
                <a16:creationId xmlns:a16="http://schemas.microsoft.com/office/drawing/2014/main" id="{CB0969BC-84E1-29A7-3CC2-836876DA7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032" y="4167820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347DB3-4EDF-87B9-92D3-1018747EA8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41" y="4673813"/>
            <a:ext cx="1345926" cy="2376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62B64A5-E13E-0AC8-43DF-F52BA2384F66}"/>
              </a:ext>
            </a:extLst>
          </p:cNvPr>
          <p:cNvSpPr/>
          <p:nvPr/>
        </p:nvSpPr>
        <p:spPr>
          <a:xfrm>
            <a:off x="5667118" y="3436659"/>
            <a:ext cx="4875137" cy="171796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8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4150</Words>
  <Application>Microsoft Office PowerPoint</Application>
  <PresentationFormat>Widescreen</PresentationFormat>
  <Paragraphs>601</Paragraphs>
  <Slides>41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- 09 Cloud Resource Management and Scheduling</dc:title>
  <dc:creator>Matthias Boehm</dc:creator>
  <cp:lastModifiedBy>Matthias Boehm</cp:lastModifiedBy>
  <cp:revision>731</cp:revision>
  <cp:lastPrinted>2021-03-24T16:10:50Z</cp:lastPrinted>
  <dcterms:created xsi:type="dcterms:W3CDTF">2023-02-25T13:39:16Z</dcterms:created>
  <dcterms:modified xsi:type="dcterms:W3CDTF">2023-12-21T14:44:39Z</dcterms:modified>
</cp:coreProperties>
</file>