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svg" ContentType="image/svg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48" r:id="rId1"/>
    <p:sldMasterId id="2147483710" r:id="rId2"/>
  </p:sldMasterIdLst>
  <p:notesMasterIdLst>
    <p:notesMasterId r:id="rId36"/>
  </p:notesMasterIdLst>
  <p:sldIdLst>
    <p:sldId id="359" r:id="rId3"/>
    <p:sldId id="424" r:id="rId4"/>
    <p:sldId id="388" r:id="rId5"/>
    <p:sldId id="423" r:id="rId6"/>
    <p:sldId id="427" r:id="rId7"/>
    <p:sldId id="457" r:id="rId8"/>
    <p:sldId id="429" r:id="rId9"/>
    <p:sldId id="430" r:id="rId10"/>
    <p:sldId id="431" r:id="rId11"/>
    <p:sldId id="432" r:id="rId12"/>
    <p:sldId id="433" r:id="rId13"/>
    <p:sldId id="434" r:id="rId14"/>
    <p:sldId id="435" r:id="rId15"/>
    <p:sldId id="436" r:id="rId16"/>
    <p:sldId id="437" r:id="rId17"/>
    <p:sldId id="425" r:id="rId18"/>
    <p:sldId id="462" r:id="rId19"/>
    <p:sldId id="464" r:id="rId20"/>
    <p:sldId id="466" r:id="rId21"/>
    <p:sldId id="465" r:id="rId22"/>
    <p:sldId id="467" r:id="rId23"/>
    <p:sldId id="468" r:id="rId24"/>
    <p:sldId id="469" r:id="rId25"/>
    <p:sldId id="470" r:id="rId26"/>
    <p:sldId id="471" r:id="rId27"/>
    <p:sldId id="472" r:id="rId28"/>
    <p:sldId id="473" r:id="rId29"/>
    <p:sldId id="426" r:id="rId30"/>
    <p:sldId id="458" r:id="rId31"/>
    <p:sldId id="459" r:id="rId32"/>
    <p:sldId id="460" r:id="rId33"/>
    <p:sldId id="461" r:id="rId34"/>
    <p:sldId id="421" r:id="rId35"/>
  </p:sldIdLst>
  <p:sldSz cx="12192000" cy="6858000"/>
  <p:notesSz cx="6858000" cy="9144000"/>
  <p:defaultTextStyle>
    <a:defPPr>
      <a:defRPr lang="de-DE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7889FB"/>
    <a:srgbClr val="000000"/>
    <a:srgbClr val="C40D1E"/>
    <a:srgbClr val="FF6C00"/>
    <a:srgbClr val="1F90CC"/>
    <a:srgbClr val="9013FE"/>
    <a:srgbClr val="434343"/>
    <a:srgbClr val="C40E02"/>
    <a:srgbClr val="FFFFFF"/>
    <a:srgbClr val="49CB40"/>
  </p:clrMru>
  <p:extLst>
    <p:ext uri="{E76CE94A-603C-4142-B9EB-6D1370010A27}">
      <p14:discardImageEditData xmlns:p14="http://schemas.microsoft.com/office/powerpoint/2010/main" val="1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665"/>
    <p:restoredTop sz="84282" autoAdjust="0"/>
  </p:normalViewPr>
  <p:slideViewPr>
    <p:cSldViewPr snapToGrid="0" snapToObjects="1">
      <p:cViewPr varScale="1">
        <p:scale>
          <a:sx n="71" d="100"/>
          <a:sy n="71" d="100"/>
        </p:scale>
        <p:origin x="562" y="62"/>
      </p:cViewPr>
      <p:guideLst/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 snapToObjects="1" showGuides="1">
      <p:cViewPr varScale="1">
        <p:scale>
          <a:sx n="153" d="100"/>
          <a:sy n="153" d="100"/>
        </p:scale>
        <p:origin x="4920" y="192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theme" Target="theme/them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presProps" Target="presProps.xml"/><Relationship Id="rId40" Type="http://schemas.openxmlformats.org/officeDocument/2006/relationships/tableStyles" Target="tableStyle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8" Type="http://schemas.openxmlformats.org/officeDocument/2006/relationships/slide" Target="slides/slide6.xml"/><Relationship Id="rId3" Type="http://schemas.openxmlformats.org/officeDocument/2006/relationships/slide" Target="slides/slide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Kopfzeilenplatzhalt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3" name="Datumsplatzhalt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0A6180F-3EA1-4748-B4F4-956BB5176995}" type="datetimeFigureOut">
              <a:rPr lang="de-DE" smtClean="0"/>
              <a:t>10.11.2023</a:t>
            </a:fld>
            <a:endParaRPr lang="de-DE"/>
          </a:p>
        </p:txBody>
      </p:sp>
      <p:sp>
        <p:nvSpPr>
          <p:cNvPr id="4" name="Folienbildplatzhalt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de-DE"/>
          </a:p>
        </p:txBody>
      </p:sp>
      <p:sp>
        <p:nvSpPr>
          <p:cNvPr id="5" name="Notizenplatzhalt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de-DE"/>
              <a:t>Mastertextformat bearbeiten</a:t>
            </a:r>
          </a:p>
          <a:p>
            <a:pPr lvl="1"/>
            <a:r>
              <a:rPr lang="de-DE"/>
              <a:t>Zweite Ebene</a:t>
            </a:r>
          </a:p>
          <a:p>
            <a:pPr lvl="2"/>
            <a:r>
              <a:rPr lang="de-DE"/>
              <a:t>Dritte Ebene</a:t>
            </a:r>
          </a:p>
          <a:p>
            <a:pPr lvl="3"/>
            <a:r>
              <a:rPr lang="de-DE"/>
              <a:t>Vierte Ebene</a:t>
            </a:r>
          </a:p>
          <a:p>
            <a:pPr lvl="4"/>
            <a:r>
              <a:rPr lang="de-DE"/>
              <a:t>Fünfte Ebene</a:t>
            </a:r>
          </a:p>
        </p:txBody>
      </p:sp>
      <p:sp>
        <p:nvSpPr>
          <p:cNvPr id="6" name="Fußzeilenplatzhalt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de-DE"/>
          </a:p>
        </p:txBody>
      </p:sp>
      <p:sp>
        <p:nvSpPr>
          <p:cNvPr id="7" name="Foliennummernplatzhalt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13C3961-1900-1342-BF9B-82C3215CD312}" type="slidenum">
              <a:rPr lang="de-DE" smtClean="0"/>
              <a:t>‹#›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8489311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 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9147849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985111606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SQL Standard (02 Foundations WD2011, page 134): 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The four transaction isolation levels guarantee that each SQL-transaction will be executed completely or not at all, and that no updates will be lost. The transaction isolation levels are different with respect to phenomena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P1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,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P2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, and </a:t>
            </a:r>
            <a:r>
              <a:rPr lang="en-US" sz="1200" b="0" i="1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P3</a:t>
            </a:r>
            <a:r>
              <a:rPr lang="en-US" sz="1200" b="0" i="0" u="none" strike="noStrike" kern="1200" baseline="0" dirty="0">
                <a:solidFill>
                  <a:schemeClr val="tx1"/>
                </a:solidFill>
                <a:latin typeface="+mn-lt"/>
                <a:ea typeface="ＭＳ Ｐゴシック" pitchFamily="-107" charset="-128"/>
                <a:cs typeface="ＭＳ Ｐゴシック" pitchFamily="-107" charset="-128"/>
              </a:rPr>
              <a:t>. Table 8, “SQL-transaction isolation levels and the three phenomena” specifies the phenomena that are possible and not possible for a given transaction isolation level.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406287210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Problems SQL: only three anomalies considered, no precise definition of state</a:t>
            </a:r>
            <a:r>
              <a:rPr lang="en-US" baseline="0" dirty="0"/>
              <a:t> to expect, no handling of snapshot isolation, different definitions of serializable (serial order, none of the three anomalies)</a:t>
            </a:r>
          </a:p>
          <a:p>
            <a:endParaRPr lang="en-US" baseline="0" dirty="0"/>
          </a:p>
          <a:p>
            <a:r>
              <a:rPr lang="en-US" b="1" baseline="0" dirty="0"/>
              <a:t>Examples:</a:t>
            </a:r>
          </a:p>
          <a:p>
            <a:r>
              <a:rPr lang="en-US" baseline="0" dirty="0"/>
              <a:t>Dirty writes: T1 and T2 write to objects that together </a:t>
            </a:r>
            <a:r>
              <a:rPr lang="en-US" baseline="0" dirty="0">
                <a:sym typeface="Wingdings" panose="05000000000000000000" pitchFamily="2" charset="2"/>
              </a:rPr>
              <a:t> </a:t>
            </a:r>
            <a:r>
              <a:rPr lang="en-US" baseline="0" dirty="0"/>
              <a:t>might violate constraints</a:t>
            </a:r>
          </a:p>
          <a:p>
            <a:r>
              <a:rPr lang="en-US" baseline="0" dirty="0"/>
              <a:t>Write skew: T1 reads x and y, T2 reads x and y and writes x, T1 writes y </a:t>
            </a:r>
            <a:r>
              <a:rPr lang="en-US" baseline="0" dirty="0">
                <a:sym typeface="Wingdings" panose="05000000000000000000" pitchFamily="2" charset="2"/>
              </a:rPr>
              <a:t> again constraint violations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14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5689107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dirty="0"/>
              <a:t>Wound-wait</a:t>
            </a:r>
            <a:r>
              <a:rPr lang="en-US" baseline="0" dirty="0"/>
              <a:t>: If older </a:t>
            </a:r>
            <a:r>
              <a:rPr lang="en-US" baseline="0" dirty="0" err="1"/>
              <a:t>txn</a:t>
            </a:r>
            <a:r>
              <a:rPr lang="en-US" baseline="0" dirty="0"/>
              <a:t> locks R held by younger </a:t>
            </a:r>
            <a:r>
              <a:rPr lang="en-US" baseline="0" dirty="0" err="1"/>
              <a:t>txn</a:t>
            </a:r>
            <a:r>
              <a:rPr lang="en-US" baseline="0" dirty="0"/>
              <a:t> -&gt; restart younger</a:t>
            </a:r>
          </a:p>
          <a:p>
            <a:r>
              <a:rPr lang="en-US" baseline="0" dirty="0"/>
              <a:t>	          if younger </a:t>
            </a:r>
            <a:r>
              <a:rPr lang="en-US" baseline="0" dirty="0" err="1"/>
              <a:t>txn</a:t>
            </a:r>
            <a:r>
              <a:rPr lang="en-US" baseline="0" dirty="0"/>
              <a:t> locks R held by older </a:t>
            </a:r>
            <a:r>
              <a:rPr lang="en-US" baseline="0" dirty="0" err="1"/>
              <a:t>txn</a:t>
            </a:r>
            <a:r>
              <a:rPr lang="en-US" baseline="0" dirty="0"/>
              <a:t> -&gt; younger waits until older finishes</a:t>
            </a:r>
          </a:p>
          <a:p>
            <a:endParaRPr lang="en-US" baseline="0" dirty="0"/>
          </a:p>
          <a:p>
            <a:r>
              <a:rPr lang="en-US" baseline="0" dirty="0"/>
              <a:t>Wound-die: If older </a:t>
            </a:r>
            <a:r>
              <a:rPr lang="en-US" baseline="0" dirty="0" err="1"/>
              <a:t>txn</a:t>
            </a:r>
            <a:r>
              <a:rPr lang="en-US" baseline="0" dirty="0"/>
              <a:t> locks R held by younger </a:t>
            </a:r>
            <a:r>
              <a:rPr lang="en-US" baseline="0" dirty="0" err="1"/>
              <a:t>txn</a:t>
            </a:r>
            <a:r>
              <a:rPr lang="en-US" baseline="0" dirty="0"/>
              <a:t> -&gt; older waits</a:t>
            </a:r>
          </a:p>
          <a:p>
            <a:r>
              <a:rPr lang="en-US" baseline="0" dirty="0"/>
              <a:t>	        if younger </a:t>
            </a:r>
            <a:r>
              <a:rPr lang="en-US" baseline="0" dirty="0" err="1"/>
              <a:t>txn</a:t>
            </a:r>
            <a:r>
              <a:rPr lang="en-US" baseline="0" dirty="0"/>
              <a:t> locks R held by older </a:t>
            </a:r>
            <a:r>
              <a:rPr lang="en-US" baseline="0" dirty="0" err="1"/>
              <a:t>txn</a:t>
            </a:r>
            <a:r>
              <a:rPr lang="en-US" baseline="0" dirty="0"/>
              <a:t> -&gt; abort &amp; restart younger with same TS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24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360759400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“It generates serializable schedules, but does not guarantee recoverability. In fact, aborted transactions can cause inconsistency, as another transaction which accessed dirty data could have already committed.”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25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394782492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Database</a:t>
            </a:r>
            <a:r>
              <a:rPr lang="en-US" baseline="0" dirty="0"/>
              <a:t> vendors employ various optimizations to minimize logging overhead, such as deferred delete, preserving only </a:t>
            </a:r>
            <a:r>
              <a:rPr lang="en-US" baseline="0" dirty="0" err="1"/>
              <a:t>RowIDs</a:t>
            </a:r>
            <a:r>
              <a:rPr lang="en-US" baseline="0" dirty="0"/>
              <a:t> of inserted rows.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31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147874272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dirty="0"/>
              <a:t>3D</a:t>
            </a:r>
            <a:r>
              <a:rPr lang="en-US" baseline="0" dirty="0"/>
              <a:t> </a:t>
            </a:r>
            <a:r>
              <a:rPr lang="en-US" baseline="0" dirty="0" err="1"/>
              <a:t>Xpoint</a:t>
            </a:r>
            <a:r>
              <a:rPr lang="en-US" baseline="0" dirty="0"/>
              <a:t> selectors: Chalcogenide class, no need for FETs </a:t>
            </a:r>
            <a:r>
              <a:rPr lang="en-AT" baseline="0" dirty="0">
                <a:sym typeface="Wingdings" panose="05000000000000000000" pitchFamily="2" charset="2"/>
              </a:rPr>
              <a:t></a:t>
            </a:r>
            <a:r>
              <a:rPr lang="en-US" baseline="0" dirty="0">
                <a:sym typeface="Wingdings" panose="05000000000000000000" pitchFamily="2" charset="2"/>
              </a:rPr>
              <a:t> higher density</a:t>
            </a:r>
            <a:endParaRPr lang="en-US" dirty="0"/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32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240836413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13C3961-1900-1342-BF9B-82C3215CD312}" type="slidenum">
              <a:rPr lang="de-DE" smtClean="0"/>
              <a:t>33</a:t>
            </a:fld>
            <a:endParaRPr lang="de-DE"/>
          </a:p>
        </p:txBody>
      </p:sp>
    </p:spTree>
    <p:extLst>
      <p:ext uri="{BB962C8B-B14F-4D97-AF65-F5344CB8AC3E}">
        <p14:creationId xmlns:p14="http://schemas.microsoft.com/office/powerpoint/2010/main" val="954179864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el - Text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50570434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2264063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2" name="Textplatzhalter 5">
            <a:extLst>
              <a:ext uri="{FF2B5EF4-FFF2-40B4-BE49-F238E27FC236}">
                <a16:creationId xmlns:a16="http://schemas.microsoft.com/office/drawing/2014/main" id="{124D4CAA-133B-B88A-74F8-407F69B24926}"/>
              </a:ext>
            </a:extLst>
          </p:cNvPr>
          <p:cNvSpPr>
            <a:spLocks noGrp="1"/>
          </p:cNvSpPr>
          <p:nvPr>
            <p:ph type="body" sz="quarter" idx="19" hasCustomPrompt="1"/>
          </p:nvPr>
        </p:nvSpPr>
        <p:spPr>
          <a:xfrm>
            <a:off x="6114945" y="1262740"/>
            <a:ext cx="5545201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chemeClr val="tx1">
                    <a:lumMod val="50000"/>
                  </a:schemeClr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</p:spTree>
    <p:extLst>
      <p:ext uri="{BB962C8B-B14F-4D97-AF65-F5344CB8AC3E}">
        <p14:creationId xmlns:p14="http://schemas.microsoft.com/office/powerpoint/2010/main" val="420617021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Inhalt - Text und Stichpunk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platzhalter 5">
            <a:extLst>
              <a:ext uri="{FF2B5EF4-FFF2-40B4-BE49-F238E27FC236}">
                <a16:creationId xmlns:a16="http://schemas.microsoft.com/office/drawing/2014/main" id="{D7BD4116-72F8-7D4E-846E-4E9887F60C02}"/>
              </a:ext>
            </a:extLst>
          </p:cNvPr>
          <p:cNvSpPr>
            <a:spLocks noGrp="1"/>
          </p:cNvSpPr>
          <p:nvPr>
            <p:ph type="body" sz="quarter" idx="18" hasCustomPrompt="1"/>
          </p:nvPr>
        </p:nvSpPr>
        <p:spPr>
          <a:xfrm>
            <a:off x="550799" y="1268963"/>
            <a:ext cx="11075143" cy="4506685"/>
          </a:xfrm>
          <a:prstGeom prst="rect">
            <a:avLst/>
          </a:prstGeom>
        </p:spPr>
        <p:txBody>
          <a:bodyPr lIns="0" tIns="0" rIns="0" bIns="0"/>
          <a:lstStyle>
            <a:lvl1pPr marL="228600" indent="-228600">
              <a:lnSpc>
                <a:spcPts val="2400"/>
              </a:lnSpc>
              <a:buClr>
                <a:srgbClr val="C40D1E"/>
              </a:buClr>
              <a:buSzPct val="100000"/>
              <a:buFont typeface="Wingdings" panose="05000000000000000000" pitchFamily="2" charset="2"/>
              <a:buChar char="§"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  <a:lvl2pPr marL="685800" indent="-228600">
              <a:lnSpc>
                <a:spcPts val="24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2pPr>
            <a:lvl3pPr marL="11430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3pPr>
            <a:lvl4pPr marL="16002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4pPr>
            <a:lvl5pPr marL="2057400" indent="-228600">
              <a:lnSpc>
                <a:spcPct val="100000"/>
              </a:lnSpc>
              <a:spcBef>
                <a:spcPts val="0"/>
              </a:spcBef>
              <a:buFont typeface="Wingdings" panose="05000000000000000000" pitchFamily="2" charset="2"/>
              <a:buChar char="§"/>
              <a:defRPr sz="1800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5pPr>
          </a:lstStyle>
          <a:p>
            <a:pPr lvl="0"/>
            <a:r>
              <a:rPr lang="en-US" noProof="0" dirty="0"/>
              <a:t>Level 1</a:t>
            </a:r>
          </a:p>
          <a:p>
            <a:pPr lvl="1"/>
            <a:r>
              <a:rPr lang="en-US" noProof="0" dirty="0"/>
              <a:t>Level 2</a:t>
            </a:r>
          </a:p>
          <a:p>
            <a:pPr lvl="2"/>
            <a:r>
              <a:rPr lang="en-US" noProof="0" dirty="0"/>
              <a:t>Level 3</a:t>
            </a:r>
          </a:p>
          <a:p>
            <a:pPr lvl="3"/>
            <a:r>
              <a:rPr lang="en-US" noProof="0" dirty="0"/>
              <a:t>Level 4</a:t>
            </a:r>
          </a:p>
          <a:p>
            <a:pPr lvl="4"/>
            <a:r>
              <a:rPr lang="en-US" noProof="0" dirty="0"/>
              <a:t>Level 5</a:t>
            </a:r>
          </a:p>
        </p:txBody>
      </p:sp>
      <p:sp>
        <p:nvSpPr>
          <p:cNvPr id="7" name="Textplatzhalter 17">
            <a:extLst>
              <a:ext uri="{FF2B5EF4-FFF2-40B4-BE49-F238E27FC236}">
                <a16:creationId xmlns:a16="http://schemas.microsoft.com/office/drawing/2014/main" id="{5B12DAD6-93EF-5042-858F-4BB3334F107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396545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2800"/>
              </a:lnSpc>
              <a:spcBef>
                <a:spcPts val="0"/>
              </a:spcBef>
              <a:buNone/>
              <a:defRPr sz="24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14314736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ustom Layou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platzhalter 17">
            <a:extLst>
              <a:ext uri="{FF2B5EF4-FFF2-40B4-BE49-F238E27FC236}">
                <a16:creationId xmlns:a16="http://schemas.microsoft.com/office/drawing/2014/main" id="{E494F037-B453-E6C3-6931-1688CF9B959E}"/>
              </a:ext>
            </a:extLst>
          </p:cNvPr>
          <p:cNvSpPr>
            <a:spLocks noGrp="1"/>
          </p:cNvSpPr>
          <p:nvPr>
            <p:ph type="body" sz="quarter" idx="14" hasCustomPrompt="1"/>
          </p:nvPr>
        </p:nvSpPr>
        <p:spPr>
          <a:xfrm>
            <a:off x="555867" y="2582402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ts val="3700"/>
              </a:lnSpc>
              <a:spcBef>
                <a:spcPts val="0"/>
              </a:spcBef>
              <a:buNone/>
              <a:defRPr sz="3700" b="1">
                <a:solidFill>
                  <a:srgbClr val="C40D1E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  <p:sp>
        <p:nvSpPr>
          <p:cNvPr id="5" name="Textplatzhalter 17">
            <a:extLst>
              <a:ext uri="{FF2B5EF4-FFF2-40B4-BE49-F238E27FC236}">
                <a16:creationId xmlns:a16="http://schemas.microsoft.com/office/drawing/2014/main" id="{A837A2E9-5AA7-3D02-1A49-6988BEC5B8B2}"/>
              </a:ext>
            </a:extLst>
          </p:cNvPr>
          <p:cNvSpPr>
            <a:spLocks noGrp="1"/>
          </p:cNvSpPr>
          <p:nvPr>
            <p:ph type="body" sz="quarter" idx="15" hasCustomPrompt="1"/>
          </p:nvPr>
        </p:nvSpPr>
        <p:spPr>
          <a:xfrm>
            <a:off x="551510" y="4180427"/>
            <a:ext cx="8311908" cy="717437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indent="0">
              <a:lnSpc>
                <a:spcPct val="100000"/>
              </a:lnSpc>
              <a:spcBef>
                <a:spcPts val="0"/>
              </a:spcBef>
              <a:buNone/>
              <a:defRPr sz="2000" b="1">
                <a:solidFill>
                  <a:srgbClr val="000000"/>
                </a:solidFill>
                <a:latin typeface="+mn-lt"/>
                <a:cs typeface="Arial" panose="020B0604020202020204" pitchFamily="34" charset="0"/>
              </a:defRPr>
            </a:lvl1pPr>
          </a:lstStyle>
          <a:p>
            <a:r>
              <a:rPr lang="en-US" noProof="0" dirty="0"/>
              <a:t>Headline</a:t>
            </a:r>
            <a:br>
              <a:rPr lang="en-US" noProof="0" dirty="0"/>
            </a:br>
            <a:r>
              <a:rPr lang="en-US" noProof="0" dirty="0"/>
              <a:t>optionally 2 lines</a:t>
            </a:r>
          </a:p>
        </p:txBody>
      </p:sp>
    </p:spTree>
    <p:extLst>
      <p:ext uri="{BB962C8B-B14F-4D97-AF65-F5344CB8AC3E}">
        <p14:creationId xmlns:p14="http://schemas.microsoft.com/office/powerpoint/2010/main" val="361949890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3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.svg"/><Relationship Id="rId5" Type="http://schemas.openxmlformats.org/officeDocument/2006/relationships/image" Target="../media/image2.png"/><Relationship Id="rId4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image" Target="../media/image3.svg"/><Relationship Id="rId3" Type="http://schemas.openxmlformats.org/officeDocument/2006/relationships/slideLayout" Target="../slideLayouts/slideLayout5.xml"/><Relationship Id="rId7" Type="http://schemas.openxmlformats.org/officeDocument/2006/relationships/image" Target="../media/image2.png"/><Relationship Id="rId2" Type="http://schemas.openxmlformats.org/officeDocument/2006/relationships/slideLayout" Target="../slideLayouts/slideLayout4.xml"/><Relationship Id="rId1" Type="http://schemas.openxmlformats.org/officeDocument/2006/relationships/slideLayout" Target="../slideLayouts/slideLayout3.xml"/><Relationship Id="rId6" Type="http://schemas.openxmlformats.org/officeDocument/2006/relationships/image" Target="../media/image5.svg"/><Relationship Id="rId5" Type="http://schemas.openxmlformats.org/officeDocument/2006/relationships/image" Target="../media/image4.png"/><Relationship Id="rId4" Type="http://schemas.openxmlformats.org/officeDocument/2006/relationships/theme" Target="../theme/theme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hteck 4">
            <a:extLst>
              <a:ext uri="{FF2B5EF4-FFF2-40B4-BE49-F238E27FC236}">
                <a16:creationId xmlns:a16="http://schemas.microsoft.com/office/drawing/2014/main" id="{B97C5655-F240-634C-9B7B-B6181A1B3AF5}"/>
              </a:ext>
            </a:extLst>
          </p:cNvPr>
          <p:cNvSpPr/>
          <p:nvPr userDrawn="1"/>
        </p:nvSpPr>
        <p:spPr>
          <a:xfrm>
            <a:off x="0" y="1668462"/>
            <a:ext cx="12192000" cy="5189537"/>
          </a:xfrm>
          <a:custGeom>
            <a:avLst/>
            <a:gdLst>
              <a:gd name="connsiteX0" fmla="*/ 0 w 12192000"/>
              <a:gd name="connsiteY0" fmla="*/ 0 h 4760912"/>
              <a:gd name="connsiteX1" fmla="*/ 12192000 w 12192000"/>
              <a:gd name="connsiteY1" fmla="*/ 0 h 4760912"/>
              <a:gd name="connsiteX2" fmla="*/ 12192000 w 12192000"/>
              <a:gd name="connsiteY2" fmla="*/ 4760912 h 4760912"/>
              <a:gd name="connsiteX3" fmla="*/ 0 w 12192000"/>
              <a:gd name="connsiteY3" fmla="*/ 4760912 h 4760912"/>
              <a:gd name="connsiteX4" fmla="*/ 0 w 12192000"/>
              <a:gd name="connsiteY4" fmla="*/ 0 h 4760912"/>
              <a:gd name="connsiteX0" fmla="*/ 0 w 12192000"/>
              <a:gd name="connsiteY0" fmla="*/ 212725 h 4973637"/>
              <a:gd name="connsiteX1" fmla="*/ 12192000 w 12192000"/>
              <a:gd name="connsiteY1" fmla="*/ 0 h 4973637"/>
              <a:gd name="connsiteX2" fmla="*/ 12192000 w 12192000"/>
              <a:gd name="connsiteY2" fmla="*/ 4973637 h 4973637"/>
              <a:gd name="connsiteX3" fmla="*/ 0 w 12192000"/>
              <a:gd name="connsiteY3" fmla="*/ 4973637 h 4973637"/>
              <a:gd name="connsiteX4" fmla="*/ 0 w 12192000"/>
              <a:gd name="connsiteY4" fmla="*/ 212725 h 4973637"/>
              <a:gd name="connsiteX0" fmla="*/ 0 w 12192000"/>
              <a:gd name="connsiteY0" fmla="*/ 428625 h 5189537"/>
              <a:gd name="connsiteX1" fmla="*/ 12192000 w 12192000"/>
              <a:gd name="connsiteY1" fmla="*/ 0 h 5189537"/>
              <a:gd name="connsiteX2" fmla="*/ 12192000 w 12192000"/>
              <a:gd name="connsiteY2" fmla="*/ 5189537 h 5189537"/>
              <a:gd name="connsiteX3" fmla="*/ 0 w 12192000"/>
              <a:gd name="connsiteY3" fmla="*/ 5189537 h 5189537"/>
              <a:gd name="connsiteX4" fmla="*/ 0 w 12192000"/>
              <a:gd name="connsiteY4" fmla="*/ 428625 h 518953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2000" h="5189537">
                <a:moveTo>
                  <a:pt x="0" y="428625"/>
                </a:moveTo>
                <a:lnTo>
                  <a:pt x="12192000" y="0"/>
                </a:lnTo>
                <a:lnTo>
                  <a:pt x="12192000" y="5189537"/>
                </a:lnTo>
                <a:lnTo>
                  <a:pt x="0" y="5189537"/>
                </a:lnTo>
                <a:lnTo>
                  <a:pt x="0" y="42862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/>
          </a:p>
        </p:txBody>
      </p:sp>
      <p:pic>
        <p:nvPicPr>
          <p:cNvPr id="7" name="Grafik 6">
            <a:extLst>
              <a:ext uri="{FF2B5EF4-FFF2-40B4-BE49-F238E27FC236}">
                <a16:creationId xmlns:a16="http://schemas.microsoft.com/office/drawing/2014/main" id="{F8DDEEBD-D00D-1249-9E02-EDC0548BFCAC}"/>
              </a:ext>
            </a:extLst>
          </p:cNvPr>
          <p:cNvPicPr>
            <a:picLocks noChangeAspect="1"/>
          </p:cNvPicPr>
          <p:nvPr userDrawn="1"/>
        </p:nvPicPr>
        <p:blipFill>
          <a:blip r:embed="rId4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9388168" y="378741"/>
            <a:ext cx="2250000" cy="774000"/>
          </a:xfrm>
          <a:prstGeom prst="rect">
            <a:avLst/>
          </a:prstGeom>
        </p:spPr>
      </p:pic>
      <p:grpSp>
        <p:nvGrpSpPr>
          <p:cNvPr id="2" name="Group 1">
            <a:extLst>
              <a:ext uri="{FF2B5EF4-FFF2-40B4-BE49-F238E27FC236}">
                <a16:creationId xmlns:a16="http://schemas.microsoft.com/office/drawing/2014/main" id="{33597FE0-CC24-D198-44F6-8B86AC8E52DB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3" name="Rectangle: Rounded Corners 2">
              <a:extLst>
                <a:ext uri="{FF2B5EF4-FFF2-40B4-BE49-F238E27FC236}">
                  <a16:creationId xmlns:a16="http://schemas.microsoft.com/office/drawing/2014/main" id="{12D5CBC3-F82D-3CBE-40BC-802F674C616B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5A0E74B8-E76E-1A0B-C1A8-60E6BE535170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5">
              <a:extLst>
                <a:ext uri="{96DAC541-7B7A-43D3-8B79-37D633B846F1}">
                  <asvg:svgBlip xmlns:asvg="http://schemas.microsoft.com/office/drawing/2016/SVG/main" r:embed="rId6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0796988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3" r:id="rId1"/>
    <p:sldLayoutId id="2147483716" r:id="rId2"/>
  </p:sldLayoutIdLst>
  <p:hf hd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  <p:extLst>
    <p:ext uri="{27BBF7A9-308A-43DC-89C8-2F10F3537804}">
      <p15:sldGuideLst xmlns:p15="http://schemas.microsoft.com/office/powerpoint/2012/main">
        <p15:guide id="1" pos="347" userDrawn="1">
          <p15:clr>
            <a:srgbClr val="F26B43"/>
          </p15:clr>
        </p15:guide>
        <p15:guide id="2" pos="7333" userDrawn="1">
          <p15:clr>
            <a:srgbClr val="F26B43"/>
          </p15:clr>
        </p15:guide>
        <p15:guide id="3" orient="horz" pos="346" userDrawn="1">
          <p15:clr>
            <a:srgbClr val="F26B43"/>
          </p15:clr>
        </p15:guide>
        <p15:guide id="4" pos="1232" userDrawn="1">
          <p15:clr>
            <a:srgbClr val="F26B43"/>
          </p15:clr>
        </p15:guide>
        <p15:guide id="5" orient="horz" pos="3974" userDrawn="1">
          <p15:clr>
            <a:srgbClr val="F26B43"/>
          </p15:clr>
        </p15:guide>
        <p15:guide id="6" orient="horz" pos="663" userDrawn="1">
          <p15:clr>
            <a:srgbClr val="F26B43"/>
          </p15:clr>
        </p15:guide>
        <p15:guide id="7" orient="horz" pos="1003" userDrawn="1">
          <p15:clr>
            <a:srgbClr val="F26B43"/>
          </p15:clr>
        </p15:guide>
        <p15:guide id="8" orient="horz" pos="1321" userDrawn="1">
          <p15:clr>
            <a:srgbClr val="F26B43"/>
          </p15:clr>
        </p15:guide>
        <p15:guide id="9" orient="horz" pos="1661" userDrawn="1">
          <p15:clr>
            <a:srgbClr val="F26B43"/>
          </p15:clr>
        </p15:guide>
        <p15:guide id="10" orient="horz" pos="2001" userDrawn="1">
          <p15:clr>
            <a:srgbClr val="F26B43"/>
          </p15:clr>
        </p15:guide>
        <p15:guide id="11" orient="horz" pos="3339" userDrawn="1">
          <p15:clr>
            <a:srgbClr val="F26B43"/>
          </p15:clr>
        </p15:guide>
        <p15:guide id="12" orient="horz" pos="2319" userDrawn="1">
          <p15:clr>
            <a:srgbClr val="F26B43"/>
          </p15:clr>
        </p15:guide>
        <p15:guide id="13" orient="horz" pos="2999" userDrawn="1">
          <p15:clr>
            <a:srgbClr val="F26B43"/>
          </p15:clr>
        </p15:guide>
        <p15:guide id="14" orient="horz" pos="3657" userDrawn="1">
          <p15:clr>
            <a:srgbClr val="F26B43"/>
          </p15:clr>
        </p15:guide>
        <p15:guide id="15" orient="horz" pos="2659" userDrawn="1">
          <p15:clr>
            <a:srgbClr val="F26B43"/>
          </p15:clr>
        </p15:guide>
        <p15:guide id="16" pos="2094" userDrawn="1">
          <p15:clr>
            <a:srgbClr val="F26B43"/>
          </p15:clr>
        </p15:guide>
        <p15:guide id="17" pos="2978" userDrawn="1">
          <p15:clr>
            <a:srgbClr val="F26B43"/>
          </p15:clr>
        </p15:guide>
        <p15:guide id="18" pos="3840" userDrawn="1">
          <p15:clr>
            <a:srgbClr val="F26B43"/>
          </p15:clr>
        </p15:guide>
        <p15:guide id="19" pos="4725" userDrawn="1">
          <p15:clr>
            <a:srgbClr val="F26B43"/>
          </p15:clr>
        </p15:guide>
        <p15:guide id="20" pos="5586" userDrawn="1">
          <p15:clr>
            <a:srgbClr val="F26B43"/>
          </p15:clr>
        </p15:guide>
        <p15:guide id="21" pos="6471" userDrawn="1">
          <p15:clr>
            <a:srgbClr val="F26B43"/>
          </p15:clr>
        </p15:guide>
      </p15:sldGuideLst>
    </p:ext>
  </p:extLst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hteck 1">
            <a:extLst>
              <a:ext uri="{FF2B5EF4-FFF2-40B4-BE49-F238E27FC236}">
                <a16:creationId xmlns:a16="http://schemas.microsoft.com/office/drawing/2014/main" id="{48266648-C51B-EA45-AE41-AF74B0A4657C}"/>
              </a:ext>
            </a:extLst>
          </p:cNvPr>
          <p:cNvSpPr/>
          <p:nvPr userDrawn="1"/>
        </p:nvSpPr>
        <p:spPr>
          <a:xfrm>
            <a:off x="0" y="5748124"/>
            <a:ext cx="12195175" cy="1109875"/>
          </a:xfrm>
          <a:custGeom>
            <a:avLst/>
            <a:gdLst>
              <a:gd name="connsiteX0" fmla="*/ 0 w 12192000"/>
              <a:gd name="connsiteY0" fmla="*/ 0 h 687600"/>
              <a:gd name="connsiteX1" fmla="*/ 12192000 w 12192000"/>
              <a:gd name="connsiteY1" fmla="*/ 0 h 687600"/>
              <a:gd name="connsiteX2" fmla="*/ 12192000 w 12192000"/>
              <a:gd name="connsiteY2" fmla="*/ 687600 h 687600"/>
              <a:gd name="connsiteX3" fmla="*/ 0 w 12192000"/>
              <a:gd name="connsiteY3" fmla="*/ 687600 h 687600"/>
              <a:gd name="connsiteX4" fmla="*/ 0 w 12192000"/>
              <a:gd name="connsiteY4" fmla="*/ 0 h 687600"/>
              <a:gd name="connsiteX0" fmla="*/ 0 w 12195175"/>
              <a:gd name="connsiteY0" fmla="*/ 422275 h 1109875"/>
              <a:gd name="connsiteX1" fmla="*/ 12195175 w 12195175"/>
              <a:gd name="connsiteY1" fmla="*/ 0 h 1109875"/>
              <a:gd name="connsiteX2" fmla="*/ 12192000 w 12195175"/>
              <a:gd name="connsiteY2" fmla="*/ 1109875 h 1109875"/>
              <a:gd name="connsiteX3" fmla="*/ 0 w 12195175"/>
              <a:gd name="connsiteY3" fmla="*/ 1109875 h 1109875"/>
              <a:gd name="connsiteX4" fmla="*/ 0 w 12195175"/>
              <a:gd name="connsiteY4" fmla="*/ 422275 h 1109875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2195175" h="1109875">
                <a:moveTo>
                  <a:pt x="0" y="422275"/>
                </a:moveTo>
                <a:lnTo>
                  <a:pt x="12195175" y="0"/>
                </a:lnTo>
                <a:cubicBezTo>
                  <a:pt x="12194117" y="369958"/>
                  <a:pt x="12193058" y="739917"/>
                  <a:pt x="12192000" y="1109875"/>
                </a:cubicBezTo>
                <a:lnTo>
                  <a:pt x="0" y="1109875"/>
                </a:lnTo>
                <a:lnTo>
                  <a:pt x="0" y="422275"/>
                </a:lnTo>
                <a:close/>
              </a:path>
            </a:pathLst>
          </a:custGeom>
          <a:gradFill>
            <a:gsLst>
              <a:gs pos="0">
                <a:srgbClr val="FF6C00"/>
              </a:gs>
              <a:gs pos="100000">
                <a:srgbClr val="C40D1E"/>
              </a:gs>
            </a:gsLst>
            <a:lin ang="189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de-DE" dirty="0"/>
          </a:p>
        </p:txBody>
      </p:sp>
      <p:pic>
        <p:nvPicPr>
          <p:cNvPr id="8" name="Grafik 7">
            <a:extLst>
              <a:ext uri="{FF2B5EF4-FFF2-40B4-BE49-F238E27FC236}">
                <a16:creationId xmlns:a16="http://schemas.microsoft.com/office/drawing/2014/main" id="{90A395C2-361B-A14B-9312-A16F3F6780AF}"/>
              </a:ext>
            </a:extLst>
          </p:cNvPr>
          <p:cNvPicPr>
            <a:picLocks noChangeAspect="1"/>
          </p:cNvPicPr>
          <p:nvPr userDrawn="1"/>
        </p:nvPicPr>
        <p:blipFill>
          <a:blip r:embed="rId5">
            <a:extLst>
              <a:ext uri="{96DAC541-7B7A-43D3-8B79-37D633B846F1}">
                <asvg:svgBlip xmlns:asvg="http://schemas.microsoft.com/office/drawing/2016/SVG/main" r:embed="rId6"/>
              </a:ext>
            </a:extLst>
          </a:blip>
          <a:stretch>
            <a:fillRect/>
          </a:stretch>
        </p:blipFill>
        <p:spPr>
          <a:xfrm>
            <a:off x="10614598" y="378000"/>
            <a:ext cx="1004400" cy="766068"/>
          </a:xfrm>
          <a:prstGeom prst="rect">
            <a:avLst/>
          </a:prstGeom>
        </p:spPr>
      </p:pic>
      <p:sp>
        <p:nvSpPr>
          <p:cNvPr id="20" name="Textfeld 19">
            <a:extLst>
              <a:ext uri="{FF2B5EF4-FFF2-40B4-BE49-F238E27FC236}">
                <a16:creationId xmlns:a16="http://schemas.microsoft.com/office/drawing/2014/main" id="{36184FE9-ADE0-F94C-90C6-58CFCA50F9A4}"/>
              </a:ext>
            </a:extLst>
          </p:cNvPr>
          <p:cNvSpPr txBox="1"/>
          <p:nvPr userDrawn="1"/>
        </p:nvSpPr>
        <p:spPr>
          <a:xfrm>
            <a:off x="1196393" y="6393866"/>
            <a:ext cx="7615318" cy="215444"/>
          </a:xfrm>
          <a:prstGeom prst="rect">
            <a:avLst/>
          </a:prstGeom>
          <a:noFill/>
        </p:spPr>
        <p:txBody>
          <a:bodyPr wrap="square" lIns="0" tIns="0" rIns="0" bIns="0" rtlCol="0" anchor="ctr" anchorCtr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Matthias Boehm | FG DAMS | PPDS </a:t>
            </a:r>
            <a:r>
              <a:rPr lang="en-US" sz="1400" b="0" noProof="0" dirty="0" err="1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WiSe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2023/24 – </a:t>
            </a:r>
            <a:r>
              <a:rPr lang="en-US" sz="1400" b="1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03 Background Transaction Processing</a:t>
            </a:r>
            <a:r>
              <a:rPr lang="en-US" sz="1400" b="0" noProof="0" dirty="0">
                <a:solidFill>
                  <a:schemeClr val="bg1"/>
                </a:solidFill>
                <a:latin typeface="+mn-lt"/>
                <a:cs typeface="Arial" panose="020B0604020202020204" pitchFamily="34" charset="0"/>
              </a:rPr>
              <a:t> </a:t>
            </a:r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ECF44FBF-6529-4A53-F1BA-D10222FCFDB0}"/>
              </a:ext>
            </a:extLst>
          </p:cNvPr>
          <p:cNvGrpSpPr/>
          <p:nvPr userDrawn="1"/>
        </p:nvGrpSpPr>
        <p:grpSpPr>
          <a:xfrm>
            <a:off x="9433249" y="6055568"/>
            <a:ext cx="2258008" cy="569167"/>
            <a:chOff x="9433249" y="6055568"/>
            <a:chExt cx="2258008" cy="569167"/>
          </a:xfrm>
        </p:grpSpPr>
        <p:sp>
          <p:nvSpPr>
            <p:cNvPr id="22" name="Rectangle: Rounded Corners 21">
              <a:extLst>
                <a:ext uri="{FF2B5EF4-FFF2-40B4-BE49-F238E27FC236}">
                  <a16:creationId xmlns:a16="http://schemas.microsoft.com/office/drawing/2014/main" id="{0132AE6E-5DB2-25F8-161D-6A04BD40CA8C}"/>
                </a:ext>
              </a:extLst>
            </p:cNvPr>
            <p:cNvSpPr/>
            <p:nvPr userDrawn="1"/>
          </p:nvSpPr>
          <p:spPr>
            <a:xfrm>
              <a:off x="9433249" y="6055568"/>
              <a:ext cx="2258008" cy="569167"/>
            </a:xfrm>
            <a:prstGeom prst="roundRect">
              <a:avLst>
                <a:gd name="adj" fmla="val 24864"/>
              </a:avLst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pic>
          <p:nvPicPr>
            <p:cNvPr id="4" name="Graphic 3">
              <a:extLst>
                <a:ext uri="{FF2B5EF4-FFF2-40B4-BE49-F238E27FC236}">
                  <a16:creationId xmlns:a16="http://schemas.microsoft.com/office/drawing/2014/main" id="{A17F1DB4-F8F6-5B0E-9657-BBA11B1CD347}"/>
                </a:ext>
              </a:extLst>
            </p:cNvPr>
            <p:cNvPicPr>
              <a:picLocks noChangeAspect="1"/>
            </p:cNvPicPr>
            <p:nvPr userDrawn="1"/>
          </p:nvPicPr>
          <p:blipFill>
            <a:blip r:embed="rId7">
              <a:extLst>
                <a:ext uri="{96DAC541-7B7A-43D3-8B79-37D633B846F1}">
                  <asvg:svgBlip xmlns:asvg="http://schemas.microsoft.com/office/drawing/2016/SVG/main" r:embed="rId8"/>
                </a:ext>
              </a:extLst>
            </a:blip>
            <a:stretch>
              <a:fillRect/>
            </a:stretch>
          </p:blipFill>
          <p:spPr>
            <a:xfrm>
              <a:off x="9490187" y="6124808"/>
              <a:ext cx="2124769" cy="426320"/>
            </a:xfrm>
            <a:prstGeom prst="rect">
              <a:avLst/>
            </a:prstGeom>
          </p:spPr>
        </p:pic>
      </p:grpSp>
      <p:sp>
        <p:nvSpPr>
          <p:cNvPr id="24" name="Rectangle: Rounded Corners 23">
            <a:extLst>
              <a:ext uri="{FF2B5EF4-FFF2-40B4-BE49-F238E27FC236}">
                <a16:creationId xmlns:a16="http://schemas.microsoft.com/office/drawing/2014/main" id="{AFEDE8D1-082D-9900-BD99-D84E6B3FBCD0}"/>
              </a:ext>
            </a:extLst>
          </p:cNvPr>
          <p:cNvSpPr/>
          <p:nvPr userDrawn="1"/>
        </p:nvSpPr>
        <p:spPr>
          <a:xfrm>
            <a:off x="559027" y="6393872"/>
            <a:ext cx="391886" cy="217302"/>
          </a:xfrm>
          <a:prstGeom prst="roundRect">
            <a:avLst>
              <a:gd name="adj" fmla="val 29458"/>
            </a:avLst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tIns="0" rIns="0" bIns="0" rtlCol="0" anchor="ctr"/>
          <a:lstStyle/>
          <a:p>
            <a:pPr algn="ctr"/>
            <a:fld id="{675EF3AE-78B3-9641-A88A-C3B5FFA9245E}" type="slidenum">
              <a:rPr lang="de-DE" sz="1400" b="1" smtClean="0">
                <a:solidFill>
                  <a:srgbClr val="000000"/>
                </a:solidFill>
                <a:latin typeface="+mn-lt"/>
                <a:cs typeface="Arial" panose="020B0604020202020204" pitchFamily="34" charset="0"/>
              </a:rPr>
              <a:pPr/>
              <a:t>‹#›</a:t>
            </a:fld>
            <a:endParaRPr lang="en-US" sz="14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0724746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4" r:id="rId1"/>
    <p:sldLayoutId id="2147483707" r:id="rId2"/>
    <p:sldLayoutId id="2147483715" r:id="rId3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de-DE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emf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Relationship Id="rId4" Type="http://schemas.openxmlformats.org/officeDocument/2006/relationships/hyperlink" Target="http://dbmsmusings.blogspot.com/2019/05/introduction-to-transaction-isolation.html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6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hyperlink" Target="https://tu-berlin.zoom.us/j/9529634787?pwd=R1ZsN1M3SC9BOU1OcFdmem9zT202UT09" TargetMode="External"/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emf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8.emf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4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4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4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emf"/><Relationship Id="rId1" Type="http://schemas.openxmlformats.org/officeDocument/2006/relationships/slideLayout" Target="../slideLayouts/slideLayout4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emf"/><Relationship Id="rId7" Type="http://schemas.openxmlformats.org/officeDocument/2006/relationships/image" Target="../media/image25.em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24.emf"/><Relationship Id="rId5" Type="http://schemas.openxmlformats.org/officeDocument/2006/relationships/hyperlink" Target="https://www.computerhope.com/" TargetMode="External"/><Relationship Id="rId4" Type="http://schemas.openxmlformats.org/officeDocument/2006/relationships/image" Target="../media/image23.jpg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emf"/><Relationship Id="rId2" Type="http://schemas.openxmlformats.org/officeDocument/2006/relationships/hyperlink" Target="http://www.tpc.org/tpc_documents_current_versions/pdf/tpc-c_v5.11.0.pdf" TargetMode="Externa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feld 3">
            <a:extLst>
              <a:ext uri="{FF2B5EF4-FFF2-40B4-BE49-F238E27FC236}">
                <a16:creationId xmlns:a16="http://schemas.microsoft.com/office/drawing/2014/main" id="{B91E010B-877E-604A-96C7-32EFC5B57054}"/>
              </a:ext>
            </a:extLst>
          </p:cNvPr>
          <p:cNvSpPr txBox="1"/>
          <p:nvPr/>
        </p:nvSpPr>
        <p:spPr>
          <a:xfrm>
            <a:off x="550801" y="3050935"/>
            <a:ext cx="11641199" cy="1154162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>
              <a:lnSpc>
                <a:spcPts val="4500"/>
              </a:lnSpc>
            </a:pP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Programmierpraktikum</a:t>
            </a:r>
            <a: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  <a:t>: </a:t>
            </a:r>
            <a:r>
              <a:rPr lang="en-US" sz="4500" b="1" dirty="0" err="1">
                <a:solidFill>
                  <a:schemeClr val="bg1"/>
                </a:solidFill>
                <a:cs typeface="Arial" panose="020B0604020202020204" pitchFamily="34" charset="0"/>
              </a:rPr>
              <a:t>Datensysteme</a:t>
            </a:r>
            <a:br>
              <a:rPr lang="en-US" sz="4500" b="1" dirty="0">
                <a:solidFill>
                  <a:schemeClr val="bg1"/>
                </a:solidFill>
                <a:cs typeface="Arial" panose="020B0604020202020204" pitchFamily="34" charset="0"/>
              </a:rPr>
            </a:br>
            <a:r>
              <a:rPr lang="en-US" sz="4100" b="1" dirty="0">
                <a:solidFill>
                  <a:schemeClr val="bg1"/>
                </a:solidFill>
                <a:cs typeface="Arial" panose="020B0604020202020204" pitchFamily="34" charset="0"/>
              </a:rPr>
              <a:t>03 Background Transaction Processing</a:t>
            </a:r>
          </a:p>
        </p:txBody>
      </p:sp>
      <p:sp>
        <p:nvSpPr>
          <p:cNvPr id="5" name="Textfeld 4">
            <a:extLst>
              <a:ext uri="{FF2B5EF4-FFF2-40B4-BE49-F238E27FC236}">
                <a16:creationId xmlns:a16="http://schemas.microsoft.com/office/drawing/2014/main" id="{A7FB4931-3EF5-3045-BA3B-F8959781C0D1}"/>
              </a:ext>
            </a:extLst>
          </p:cNvPr>
          <p:cNvSpPr txBox="1"/>
          <p:nvPr/>
        </p:nvSpPr>
        <p:spPr>
          <a:xfrm>
            <a:off x="550801" y="4575355"/>
            <a:ext cx="8328079" cy="1231106"/>
          </a:xfrm>
          <a:prstGeom prst="rect">
            <a:avLst/>
          </a:prstGeom>
          <a:noFill/>
        </p:spPr>
        <p:txBody>
          <a:bodyPr wrap="square" lIns="0" tIns="0" rIns="0" bIns="0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200" b="1" dirty="0">
                <a:solidFill>
                  <a:schemeClr val="bg1"/>
                </a:solidFill>
                <a:cs typeface="Arial" panose="020B0604020202020204" pitchFamily="34" charset="0"/>
              </a:rPr>
              <a:t>Prof. Dr. Matthias Boehm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 err="1">
                <a:solidFill>
                  <a:schemeClr val="bg1"/>
                </a:solidFill>
                <a:cs typeface="Arial" panose="020B0604020202020204" pitchFamily="34" charset="0"/>
              </a:rPr>
              <a:t>Technische</a:t>
            </a: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 Universität Berlin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Berlin Institute for the Foundations of Learning and Data</a:t>
            </a:r>
          </a:p>
          <a:p>
            <a:pPr marL="0" marR="0" lvl="0" indent="0" algn="l" defTabSz="914400" rtl="0" eaLnBrk="1" fontAlgn="auto" latinLnBrk="0" hangingPunct="1">
              <a:lnSpc>
                <a:spcPts val="24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sz="2000" dirty="0">
                <a:solidFill>
                  <a:schemeClr val="bg1"/>
                </a:solidFill>
                <a:cs typeface="Arial" panose="020B0604020202020204" pitchFamily="34" charset="0"/>
              </a:rPr>
              <a:t>Big Data Engineering (DAMS Lab)</a:t>
            </a:r>
            <a:endParaRPr lang="de-DE" sz="2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FC28C5F3-C7B7-3F09-E67B-2CB951E0B54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01" y="6321314"/>
            <a:ext cx="853163" cy="3014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C78920D0-3EF7-66BD-9DA1-37967723809B}"/>
              </a:ext>
            </a:extLst>
          </p:cNvPr>
          <p:cNvSpPr txBox="1"/>
          <p:nvPr/>
        </p:nvSpPr>
        <p:spPr>
          <a:xfrm>
            <a:off x="1518108" y="6275437"/>
            <a:ext cx="326409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Last update: Nov 10, 2023</a:t>
            </a:r>
          </a:p>
        </p:txBody>
      </p:sp>
    </p:spTree>
    <p:extLst>
      <p:ext uri="{BB962C8B-B14F-4D97-AF65-F5344CB8AC3E}">
        <p14:creationId xmlns:p14="http://schemas.microsoft.com/office/powerpoint/2010/main" val="353387691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48BB6BE6-917F-4416-2BE1-C58A058F4F4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sz="900" dirty="0"/>
          </a:p>
          <a:p>
            <a:r>
              <a:rPr lang="en-US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Write-read dependency</a:t>
            </a:r>
          </a:p>
          <a:p>
            <a:r>
              <a:rPr lang="en-US" dirty="0">
                <a:solidFill>
                  <a:srgbClr val="7889FB"/>
                </a:solidFill>
              </a:rPr>
              <a:t>Solution:</a:t>
            </a:r>
            <a:r>
              <a:rPr lang="en-US" dirty="0"/>
              <a:t> Read only committed changes; otherwise, cascading abort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717E8C3-AD2A-9AC4-4268-DCD5C7695FB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Dirty Read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59C9CF25-4488-5A54-A5E0-8CA81AFF125E}"/>
              </a:ext>
            </a:extLst>
          </p:cNvPr>
          <p:cNvCxnSpPr/>
          <p:nvPr/>
        </p:nvCxnSpPr>
        <p:spPr>
          <a:xfrm flipV="1">
            <a:off x="6001966" y="1445878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7219F3EC-41F7-9A43-AA4A-84FB89A6D13C}"/>
              </a:ext>
            </a:extLst>
          </p:cNvPr>
          <p:cNvSpPr txBox="1"/>
          <p:nvPr/>
        </p:nvSpPr>
        <p:spPr>
          <a:xfrm>
            <a:off x="5496126" y="4792191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0575E02-3339-F184-9B45-C12A800480C4}"/>
              </a:ext>
            </a:extLst>
          </p:cNvPr>
          <p:cNvSpPr txBox="1"/>
          <p:nvPr/>
        </p:nvSpPr>
        <p:spPr>
          <a:xfrm>
            <a:off x="2214650" y="1929006"/>
            <a:ext cx="3573305" cy="156966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Pts=100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ROLLBACK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4E0364B-1656-6EAC-E9B8-C971CDECE157}"/>
              </a:ext>
            </a:extLst>
          </p:cNvPr>
          <p:cNvSpPr txBox="1"/>
          <p:nvPr/>
        </p:nvSpPr>
        <p:spPr>
          <a:xfrm>
            <a:off x="2772382" y="1121829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updates points for Exercise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0BB04A39-531E-F0C7-2EC8-D01D12CB049E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78751" y="4665734"/>
            <a:ext cx="517251" cy="517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9D7D9DE2-4795-DCD1-B548-149089468EED}"/>
              </a:ext>
            </a:extLst>
          </p:cNvPr>
          <p:cNvSpPr txBox="1"/>
          <p:nvPr/>
        </p:nvSpPr>
        <p:spPr>
          <a:xfrm>
            <a:off x="7457090" y="4626822"/>
            <a:ext cx="232893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received 124 instead of 24 points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5E3B1DB2-B35C-79C5-1050-6A403E0E466A}"/>
              </a:ext>
            </a:extLst>
          </p:cNvPr>
          <p:cNvSpPr txBox="1"/>
          <p:nvPr/>
        </p:nvSpPr>
        <p:spPr>
          <a:xfrm>
            <a:off x="7020138" y="1118585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updates points for Exercise 2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643986D2-B63D-91D6-932C-2AF3F1040C22}"/>
              </a:ext>
            </a:extLst>
          </p:cNvPr>
          <p:cNvSpPr txBox="1"/>
          <p:nvPr/>
        </p:nvSpPr>
        <p:spPr>
          <a:xfrm>
            <a:off x="6511045" y="2499694"/>
            <a:ext cx="357330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points += 24.0;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Pts=:points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0897BC37-3D1A-9804-A697-F60B85FCF515}"/>
              </a:ext>
            </a:extLst>
          </p:cNvPr>
          <p:cNvCxnSpPr/>
          <p:nvPr/>
        </p:nvCxnSpPr>
        <p:spPr>
          <a:xfrm flipH="1" flipV="1">
            <a:off x="5339497" y="2487624"/>
            <a:ext cx="1090485" cy="281213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1611899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0E1E0ED-6393-644B-682E-F339BBABB77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Problem: </a:t>
            </a:r>
            <a:r>
              <a:rPr lang="en-US" dirty="0"/>
              <a:t>Read-write dependency</a:t>
            </a:r>
          </a:p>
          <a:p>
            <a:r>
              <a:rPr lang="en-US" dirty="0">
                <a:solidFill>
                  <a:srgbClr val="7889FB"/>
                </a:solidFill>
              </a:rPr>
              <a:t>Solution:</a:t>
            </a:r>
            <a:r>
              <a:rPr lang="en-US" dirty="0"/>
              <a:t> TA works on consistent snapshot of touched records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1BE7A3-A2C2-3F99-5A61-B03B9275221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Unrepeatable Read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8C30945D-F565-E8CD-52B0-12B8EF633AF7}"/>
              </a:ext>
            </a:extLst>
          </p:cNvPr>
          <p:cNvCxnSpPr/>
          <p:nvPr/>
        </p:nvCxnSpPr>
        <p:spPr>
          <a:xfrm flipV="1">
            <a:off x="6027394" y="1448477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32E67F91-8677-A2C7-F579-3C4CE1E0713E}"/>
              </a:ext>
            </a:extLst>
          </p:cNvPr>
          <p:cNvSpPr txBox="1"/>
          <p:nvPr/>
        </p:nvSpPr>
        <p:spPr>
          <a:xfrm>
            <a:off x="5521554" y="4794790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CAB81DB7-5697-465A-908C-51ADB286902D}"/>
              </a:ext>
            </a:extLst>
          </p:cNvPr>
          <p:cNvSpPr txBox="1"/>
          <p:nvPr/>
        </p:nvSpPr>
        <p:spPr>
          <a:xfrm>
            <a:off x="2146058" y="2320710"/>
            <a:ext cx="3852152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START TRANSACTION;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Pts=Pts+23.5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Sid=789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D600DC0-B326-7786-7A40-3BC5BCECBAF3}"/>
              </a:ext>
            </a:extLst>
          </p:cNvPr>
          <p:cNvSpPr txBox="1"/>
          <p:nvPr/>
        </p:nvSpPr>
        <p:spPr>
          <a:xfrm>
            <a:off x="2797810" y="1124428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updates points for Exercise 1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DB399C4-627F-03F8-CDA1-A048D9E0538F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4179" y="4668333"/>
            <a:ext cx="517251" cy="517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132F41C-4D21-C53A-AC6C-59A2A69B3D39}"/>
              </a:ext>
            </a:extLst>
          </p:cNvPr>
          <p:cNvSpPr txBox="1"/>
          <p:nvPr/>
        </p:nvSpPr>
        <p:spPr>
          <a:xfrm>
            <a:off x="7482518" y="4590509"/>
            <a:ext cx="277640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TA2 sees only committed data but analysis corrupted as p1!=p2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0C611245-C785-6F39-E280-6A307321A5BE}"/>
              </a:ext>
            </a:extLst>
          </p:cNvPr>
          <p:cNvSpPr txBox="1"/>
          <p:nvPr/>
        </p:nvSpPr>
        <p:spPr>
          <a:xfrm>
            <a:off x="7045566" y="1121184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runs statistics for Exercise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9B174436-5F0D-7569-77BB-484E0F769F51}"/>
              </a:ext>
            </a:extLst>
          </p:cNvPr>
          <p:cNvSpPr txBox="1"/>
          <p:nvPr/>
        </p:nvSpPr>
        <p:spPr>
          <a:xfrm>
            <a:off x="6536473" y="1753261"/>
            <a:ext cx="3573305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:p1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:p2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C7E91DD1-4818-E13C-639F-E878B3B816A2}"/>
              </a:ext>
            </a:extLst>
          </p:cNvPr>
          <p:cNvCxnSpPr/>
          <p:nvPr/>
        </p:nvCxnSpPr>
        <p:spPr>
          <a:xfrm flipH="1" flipV="1">
            <a:off x="3293920" y="3472719"/>
            <a:ext cx="3161491" cy="28121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89AAC50-09BB-B08A-7D76-3162364205F1}"/>
              </a:ext>
            </a:extLst>
          </p:cNvPr>
          <p:cNvCxnSpPr/>
          <p:nvPr/>
        </p:nvCxnSpPr>
        <p:spPr>
          <a:xfrm flipH="1">
            <a:off x="2058509" y="3404630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3EFE67FA-3330-871D-194A-E2768B4F1955}"/>
              </a:ext>
            </a:extLst>
          </p:cNvPr>
          <p:cNvCxnSpPr/>
          <p:nvPr/>
        </p:nvCxnSpPr>
        <p:spPr>
          <a:xfrm flipH="1">
            <a:off x="2074721" y="2321611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C831A827-013D-FC27-3F8A-C2F53581705D}"/>
              </a:ext>
            </a:extLst>
          </p:cNvPr>
          <p:cNvSpPr txBox="1"/>
          <p:nvPr/>
        </p:nvSpPr>
        <p:spPr>
          <a:xfrm>
            <a:off x="4004040" y="3637200"/>
            <a:ext cx="14007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modified 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value</a:t>
            </a:r>
          </a:p>
        </p:txBody>
      </p:sp>
    </p:spTree>
    <p:extLst>
      <p:ext uri="{BB962C8B-B14F-4D97-AF65-F5344CB8AC3E}">
        <p14:creationId xmlns:p14="http://schemas.microsoft.com/office/powerpoint/2010/main" val="1651503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2" grpId="0"/>
      <p:bldP spid="16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20128C4-C8B5-CAB0-0BE0-EB2626118E1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r>
              <a:rPr lang="en-US" dirty="0"/>
              <a:t>Similar to non-repeatable read but at set level</a:t>
            </a:r>
            <a:br>
              <a:rPr lang="en-US" dirty="0"/>
            </a:br>
            <a:r>
              <a:rPr lang="en-US" b="0" dirty="0"/>
              <a:t>(snapshot of accessed data objects not sufficient)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6C5FE6-029D-4E4F-14C9-A05881A09A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Phantom </a:t>
            </a:r>
          </a:p>
        </p:txBody>
      </p: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E427BE8-D46E-DFA3-5F88-F02163E66578}"/>
              </a:ext>
            </a:extLst>
          </p:cNvPr>
          <p:cNvCxnSpPr/>
          <p:nvPr/>
        </p:nvCxnSpPr>
        <p:spPr>
          <a:xfrm flipV="1">
            <a:off x="6032521" y="1437719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CB2A636D-0C97-582A-43D2-F403FE5D5C9B}"/>
              </a:ext>
            </a:extLst>
          </p:cNvPr>
          <p:cNvSpPr txBox="1"/>
          <p:nvPr/>
        </p:nvSpPr>
        <p:spPr>
          <a:xfrm>
            <a:off x="5526681" y="4784032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F014199-78DC-6A20-384F-2D52A615E4ED}"/>
              </a:ext>
            </a:extLst>
          </p:cNvPr>
          <p:cNvSpPr txBox="1"/>
          <p:nvPr/>
        </p:nvSpPr>
        <p:spPr>
          <a:xfrm>
            <a:off x="2151185" y="2309952"/>
            <a:ext cx="3852152" cy="1077218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START TRANSACTION;</a:t>
            </a: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INSERT INTO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Students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VALUES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(999, ..., 0);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TRANSACTION;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A019E3F-3701-AE7A-1DB6-3E16259C78B5}"/>
              </a:ext>
            </a:extLst>
          </p:cNvPr>
          <p:cNvSpPr txBox="1"/>
          <p:nvPr/>
        </p:nvSpPr>
        <p:spPr>
          <a:xfrm>
            <a:off x="2802937" y="1113670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inserts missing  student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CCFE1C2E-B635-184A-DCBB-8594AF3D155A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09306" y="4657575"/>
            <a:ext cx="517251" cy="517251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8AA0078-4355-22EE-CD56-FDEC81E951FE}"/>
              </a:ext>
            </a:extLst>
          </p:cNvPr>
          <p:cNvSpPr txBox="1"/>
          <p:nvPr/>
        </p:nvSpPr>
        <p:spPr>
          <a:xfrm>
            <a:off x="7487645" y="4579751"/>
            <a:ext cx="279261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TA2 sees only committed data but analysis corrupted as p1!=p2 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27EC367-3549-0F8F-31FD-B09572C44930}"/>
              </a:ext>
            </a:extLst>
          </p:cNvPr>
          <p:cNvSpPr txBox="1"/>
          <p:nvPr/>
        </p:nvSpPr>
        <p:spPr>
          <a:xfrm>
            <a:off x="7050693" y="1110426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runs statistics for Exercise 1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413860E6-6699-5B0D-9A20-BF704B2BFC2B}"/>
              </a:ext>
            </a:extLst>
          </p:cNvPr>
          <p:cNvSpPr txBox="1"/>
          <p:nvPr/>
        </p:nvSpPr>
        <p:spPr>
          <a:xfrm>
            <a:off x="6541600" y="1742503"/>
            <a:ext cx="3573305" cy="28007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Avg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(Pts)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:p1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Sid&lt;1000;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Avg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(Pts)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:p2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Sid&lt;1000;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...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18A41B59-E22B-3AED-1D2A-ECE57AC85F83}"/>
              </a:ext>
            </a:extLst>
          </p:cNvPr>
          <p:cNvCxnSpPr/>
          <p:nvPr/>
        </p:nvCxnSpPr>
        <p:spPr>
          <a:xfrm flipH="1" flipV="1">
            <a:off x="3299047" y="3461961"/>
            <a:ext cx="3161491" cy="281214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17880231-CEFE-01C3-A2D2-3B2860673699}"/>
              </a:ext>
            </a:extLst>
          </p:cNvPr>
          <p:cNvCxnSpPr/>
          <p:nvPr/>
        </p:nvCxnSpPr>
        <p:spPr>
          <a:xfrm flipH="1">
            <a:off x="2063636" y="3393872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5116B1D6-1E5B-2B4B-194C-75422C6F233D}"/>
              </a:ext>
            </a:extLst>
          </p:cNvPr>
          <p:cNvCxnSpPr/>
          <p:nvPr/>
        </p:nvCxnSpPr>
        <p:spPr>
          <a:xfrm flipH="1">
            <a:off x="2079848" y="2310853"/>
            <a:ext cx="8200416" cy="1"/>
          </a:xfrm>
          <a:prstGeom prst="straightConnector1">
            <a:avLst/>
          </a:prstGeom>
          <a:ln w="19050">
            <a:solidFill>
              <a:schemeClr val="tx1"/>
            </a:solidFill>
            <a:headEnd type="non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TextBox 15">
            <a:extLst>
              <a:ext uri="{FF2B5EF4-FFF2-40B4-BE49-F238E27FC236}">
                <a16:creationId xmlns:a16="http://schemas.microsoft.com/office/drawing/2014/main" id="{16647778-41E4-485D-DCF1-99212B3647F8}"/>
              </a:ext>
            </a:extLst>
          </p:cNvPr>
          <p:cNvSpPr txBox="1"/>
          <p:nvPr/>
        </p:nvSpPr>
        <p:spPr>
          <a:xfrm>
            <a:off x="3542238" y="3626442"/>
            <a:ext cx="2324911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added row</a:t>
            </a:r>
          </a:p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(harder to track because new database object)</a:t>
            </a:r>
          </a:p>
        </p:txBody>
      </p:sp>
    </p:spTree>
    <p:extLst>
      <p:ext uri="{BB962C8B-B14F-4D97-AF65-F5344CB8AC3E}">
        <p14:creationId xmlns:p14="http://schemas.microsoft.com/office/powerpoint/2010/main" val="40851747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10" grpId="0"/>
      <p:bldP spid="16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B4E786D-806C-A86E-F568-52588C0C8A3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Different Isolation Levels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Tradeoff Isolation vs performance </a:t>
            </a:r>
            <a:r>
              <a:rPr lang="en-US" dirty="0"/>
              <a:t>per session/TX</a:t>
            </a:r>
          </a:p>
          <a:p>
            <a:pPr lvl="1"/>
            <a:r>
              <a:rPr lang="en-US" dirty="0"/>
              <a:t>SQL standard requires </a:t>
            </a:r>
            <a:r>
              <a:rPr lang="en-US" b="1" dirty="0">
                <a:solidFill>
                  <a:srgbClr val="7889FB"/>
                </a:solidFill>
              </a:rPr>
              <a:t>guarantee against lost updates</a:t>
            </a:r>
            <a:r>
              <a:rPr lang="en-US" dirty="0"/>
              <a:t> for all</a:t>
            </a:r>
            <a:endParaRPr lang="en-US" sz="300" dirty="0"/>
          </a:p>
          <a:p>
            <a:r>
              <a:rPr lang="en-US" dirty="0"/>
              <a:t>SQL Standard Isolation Levels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Serializable with </a:t>
            </a:r>
            <a:br>
              <a:rPr lang="en-US" dirty="0"/>
            </a:br>
            <a:r>
              <a:rPr lang="en-US" dirty="0"/>
              <a:t>highest guarantees </a:t>
            </a:r>
            <a:br>
              <a:rPr lang="en-US" dirty="0"/>
            </a:br>
            <a:r>
              <a:rPr lang="en-US" dirty="0"/>
              <a:t>(</a:t>
            </a:r>
            <a:r>
              <a:rPr lang="en-US" b="1" dirty="0">
                <a:solidFill>
                  <a:srgbClr val="7889FB"/>
                </a:solidFill>
              </a:rPr>
              <a:t>pseudo-serial execution</a:t>
            </a:r>
            <a:r>
              <a:rPr lang="en-US" dirty="0"/>
              <a:t>)</a:t>
            </a:r>
          </a:p>
          <a:p>
            <a:pPr lvl="1"/>
            <a:endParaRPr lang="en-US" sz="300" dirty="0"/>
          </a:p>
          <a:p>
            <a:r>
              <a:rPr lang="en-US" dirty="0"/>
              <a:t>How can we enforce these isolation levels?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User:</a:t>
            </a:r>
            <a:r>
              <a:rPr lang="en-US" dirty="0"/>
              <a:t> set default/transaction isolation level (mixed TX workloads possible)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System:</a:t>
            </a:r>
            <a:r>
              <a:rPr lang="en-US" dirty="0"/>
              <a:t> dedicated concurrency control strategies + scheduler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28AF81E-1CB3-5969-6EF1-F5DC5FAD3B7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Isolation Levels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B91F2406-ED93-6022-2E44-408E691C2B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40723719"/>
              </p:ext>
            </p:extLst>
          </p:nvPr>
        </p:nvGraphicFramePr>
        <p:xfrm>
          <a:off x="4235234" y="2367280"/>
          <a:ext cx="7390708" cy="2123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397197">
                  <a:extLst>
                    <a:ext uri="{9D8B030D-6E8A-4147-A177-3AD203B41FA5}">
                      <a16:colId xmlns:a16="http://schemas.microsoft.com/office/drawing/2014/main" val="2895756627"/>
                    </a:ext>
                  </a:extLst>
                </a:gridCol>
                <a:gridCol w="1124217">
                  <a:extLst>
                    <a:ext uri="{9D8B030D-6E8A-4147-A177-3AD203B41FA5}">
                      <a16:colId xmlns:a16="http://schemas.microsoft.com/office/drawing/2014/main" val="3107959861"/>
                    </a:ext>
                  </a:extLst>
                </a:gridCol>
                <a:gridCol w="1126587">
                  <a:extLst>
                    <a:ext uri="{9D8B030D-6E8A-4147-A177-3AD203B41FA5}">
                      <a16:colId xmlns:a16="http://schemas.microsoft.com/office/drawing/2014/main" val="3555016529"/>
                    </a:ext>
                  </a:extLst>
                </a:gridCol>
                <a:gridCol w="1519337">
                  <a:extLst>
                    <a:ext uri="{9D8B030D-6E8A-4147-A177-3AD203B41FA5}">
                      <a16:colId xmlns:a16="http://schemas.microsoft.com/office/drawing/2014/main" val="3644976461"/>
                    </a:ext>
                  </a:extLst>
                </a:gridCol>
                <a:gridCol w="1223370">
                  <a:extLst>
                    <a:ext uri="{9D8B030D-6E8A-4147-A177-3AD203B41FA5}">
                      <a16:colId xmlns:a16="http://schemas.microsoft.com/office/drawing/2014/main" val="165302987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Isolation Level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Lost Update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Dirty </a:t>
                      </a:r>
                      <a:b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</a:br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Read (P1)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Unrepeatable Read (P2)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Phantom Read (P3)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5411217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READ</a:t>
                      </a:r>
                      <a:r>
                        <a:rPr lang="en-US" baseline="0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 UNCOMMITTED</a:t>
                      </a:r>
                      <a:endParaRPr lang="en-US" dirty="0">
                        <a:latin typeface="Consolas" panose="020B0609020204030204" pitchFamily="49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892145850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READ COMMITTED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107078813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REPEATABLE READ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5548531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onsolas" panose="020B0609020204030204" pitchFamily="49" charset="0"/>
                          <a:cs typeface="Calibri" panose="020F0502020204030204" pitchFamily="34" charset="0"/>
                        </a:rPr>
                        <a:t>[SERIALIZABLE]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No*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94644003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C5B8C59E-56AA-0489-9CB8-8D7610AEC035}"/>
              </a:ext>
            </a:extLst>
          </p:cNvPr>
          <p:cNvSpPr txBox="1"/>
          <p:nvPr/>
        </p:nvSpPr>
        <p:spPr>
          <a:xfrm>
            <a:off x="8198564" y="1268963"/>
            <a:ext cx="2149812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 TRANSACTION </a:t>
            </a:r>
            <a:b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ISOLATION LEVEL  </a:t>
            </a:r>
            <a:b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   READ COMMITTED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44C03AE9-BA45-807B-7904-1A83DCCE366F}"/>
              </a:ext>
            </a:extLst>
          </p:cNvPr>
          <p:cNvSpPr txBox="1"/>
          <p:nvPr/>
        </p:nvSpPr>
        <p:spPr>
          <a:xfrm>
            <a:off x="8980021" y="4481125"/>
            <a:ext cx="2704288" cy="58477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600" dirty="0">
                <a:latin typeface="Calibri" panose="020F0502020204030204" pitchFamily="34" charset="0"/>
                <a:cs typeface="Calibri" panose="020F0502020204030204" pitchFamily="34" charset="0"/>
              </a:rPr>
              <a:t>* Lost update potentially w/ different semantics in standard</a:t>
            </a:r>
          </a:p>
        </p:txBody>
      </p:sp>
    </p:spTree>
    <p:extLst>
      <p:ext uri="{BB962C8B-B14F-4D97-AF65-F5344CB8AC3E}">
        <p14:creationId xmlns:p14="http://schemas.microsoft.com/office/powerpoint/2010/main" val="207067522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24E8658-ED8D-806F-72B5-D189D9A5B595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Summary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Criticism:</a:t>
            </a:r>
            <a:r>
              <a:rPr lang="en-US" dirty="0"/>
              <a:t> SQL standard isolation levels are</a:t>
            </a:r>
            <a:br>
              <a:rPr lang="en-US" dirty="0"/>
            </a:br>
            <a:r>
              <a:rPr lang="en-US" dirty="0"/>
              <a:t>ambiguous (strict/broad interpretations)</a:t>
            </a:r>
          </a:p>
          <a:p>
            <a:pPr lvl="1"/>
            <a:r>
              <a:rPr lang="en-US" dirty="0"/>
              <a:t>Additional anomalies: dirty write, cursor lost update, </a:t>
            </a:r>
            <a:br>
              <a:rPr lang="en-US" dirty="0"/>
            </a:br>
            <a:r>
              <a:rPr lang="en-US" dirty="0"/>
              <a:t>fuzzy read, read skew, write skew</a:t>
            </a:r>
          </a:p>
          <a:p>
            <a:pPr lvl="1"/>
            <a:r>
              <a:rPr lang="en-US" dirty="0"/>
              <a:t>Additional isolation levels: </a:t>
            </a:r>
            <a:r>
              <a:rPr lang="en-US" b="1" dirty="0">
                <a:solidFill>
                  <a:srgbClr val="7889FB"/>
                </a:solidFill>
              </a:rPr>
              <a:t>cursor stability</a:t>
            </a:r>
            <a:r>
              <a:rPr lang="en-US" dirty="0"/>
              <a:t> and </a:t>
            </a:r>
            <a:r>
              <a:rPr lang="en-US" b="1" dirty="0">
                <a:solidFill>
                  <a:srgbClr val="7889FB"/>
                </a:solidFill>
              </a:rPr>
              <a:t>snapshot isolation</a:t>
            </a:r>
            <a:endParaRPr lang="en-US" sz="300" b="1" dirty="0">
              <a:solidFill>
                <a:srgbClr val="7889FB"/>
              </a:solidFill>
            </a:endParaRPr>
          </a:p>
          <a:p>
            <a:r>
              <a:rPr lang="en-US" dirty="0"/>
              <a:t>Snapshot Isolation (&lt; Serializable)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Type of optimistic concurrency control</a:t>
            </a:r>
            <a:r>
              <a:rPr lang="en-US" dirty="0"/>
              <a:t> via multi-version concurrency control</a:t>
            </a:r>
          </a:p>
          <a:p>
            <a:pPr lvl="1"/>
            <a:r>
              <a:rPr lang="en-US" dirty="0"/>
              <a:t>TXs reads data from a snapshot of committed data when TX started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TXs never blocked on reads</a:t>
            </a:r>
            <a:r>
              <a:rPr lang="en-US" dirty="0"/>
              <a:t>, other TXs data invisible</a:t>
            </a:r>
          </a:p>
          <a:p>
            <a:pPr lvl="1"/>
            <a:r>
              <a:rPr lang="en-US" dirty="0"/>
              <a:t>TX </a:t>
            </a:r>
            <a:r>
              <a:rPr lang="en-US" b="1" dirty="0">
                <a:solidFill>
                  <a:schemeClr val="accent1"/>
                </a:solidFill>
              </a:rPr>
              <a:t>T1 only commits if no other TX wrote the same data items</a:t>
            </a:r>
            <a:r>
              <a:rPr lang="en-US" dirty="0"/>
              <a:t> in the time interval of T1</a:t>
            </a:r>
            <a:endParaRPr lang="en-US" sz="300" dirty="0"/>
          </a:p>
          <a:p>
            <a:r>
              <a:rPr lang="en-US" dirty="0"/>
              <a:t>Current Status?</a:t>
            </a:r>
          </a:p>
          <a:p>
            <a:pPr lvl="1"/>
            <a:r>
              <a:rPr lang="en-US" dirty="0"/>
              <a:t>“SQL standard that </a:t>
            </a:r>
            <a:r>
              <a:rPr lang="en-US" b="1" dirty="0">
                <a:solidFill>
                  <a:schemeClr val="accent1"/>
                </a:solidFill>
              </a:rPr>
              <a:t>fails to accurately define database isolation levels</a:t>
            </a:r>
            <a:r>
              <a:rPr lang="en-US" dirty="0">
                <a:solidFill>
                  <a:schemeClr val="accent1"/>
                </a:solidFill>
              </a:rPr>
              <a:t> </a:t>
            </a:r>
            <a:r>
              <a:rPr lang="en-US" dirty="0"/>
              <a:t>and </a:t>
            </a:r>
            <a:br>
              <a:rPr lang="en-US" dirty="0"/>
            </a:br>
            <a:r>
              <a:rPr lang="en-US" dirty="0"/>
              <a:t>database vendors that attach liberal and non-standard semantics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6BA4DAAA-2A52-ECBF-C4EF-CAE94A9169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A Critique of SQL Isolation Levels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E90F354A-4CAC-9425-539A-DC66C57A575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1066337" y="1505520"/>
            <a:ext cx="49748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F119F8F5-AAB1-ED00-D16B-CC1E144BC3CC}"/>
              </a:ext>
            </a:extLst>
          </p:cNvPr>
          <p:cNvSpPr txBox="1"/>
          <p:nvPr/>
        </p:nvSpPr>
        <p:spPr>
          <a:xfrm>
            <a:off x="7734748" y="1344269"/>
            <a:ext cx="3180197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[Hal Berenson, Philip A. Bernstein, Jim Gray, Jim Melton, Elizabeth J. O'Neil, Patrick E. O'Neil: A Critique of ANSI SQL Isolation Levels.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SIGMOD 1995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22C083D-573B-9F04-06F3-CD8E9230D468}"/>
              </a:ext>
            </a:extLst>
          </p:cNvPr>
          <p:cNvSpPr/>
          <p:nvPr/>
        </p:nvSpPr>
        <p:spPr>
          <a:xfrm>
            <a:off x="8128642" y="4924190"/>
            <a:ext cx="3561202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http://dbmsmusings.blogspot.com/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2019/05/introduction-to-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4"/>
              </a:rPr>
              <a:t>transaction-isolation.html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6019725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F971DC7-23AC-89D6-A751-6927D005C1A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Default and Maximum Isolation Levels </a:t>
            </a:r>
            <a:br>
              <a:rPr lang="en-US" dirty="0"/>
            </a:br>
            <a:r>
              <a:rPr lang="en-US" dirty="0"/>
              <a:t>for “ACID” and “NewSQL” DBs </a:t>
            </a:r>
            <a:br>
              <a:rPr lang="en-US" dirty="0"/>
            </a:br>
            <a:r>
              <a:rPr lang="en-US" b="0" dirty="0"/>
              <a:t>[</a:t>
            </a:r>
            <a:r>
              <a:rPr lang="en-US" dirty="0">
                <a:solidFill>
                  <a:srgbClr val="7889FB"/>
                </a:solidFill>
              </a:rPr>
              <a:t>as of 2013</a:t>
            </a:r>
            <a:r>
              <a:rPr lang="en-US" b="0" dirty="0"/>
              <a:t>]</a:t>
            </a:r>
          </a:p>
          <a:p>
            <a:pPr lvl="1"/>
            <a:r>
              <a:rPr lang="en-US" dirty="0"/>
              <a:t>3/18 </a:t>
            </a:r>
            <a:r>
              <a:rPr lang="en-US" dirty="0">
                <a:latin typeface="Consolas" panose="020B0609020204030204" pitchFamily="49" charset="0"/>
              </a:rPr>
              <a:t>SERIALIZABLE</a:t>
            </a:r>
            <a:r>
              <a:rPr lang="en-US" dirty="0"/>
              <a:t> </a:t>
            </a:r>
            <a:br>
              <a:rPr lang="en-US" dirty="0"/>
            </a:br>
            <a:r>
              <a:rPr lang="en-US" dirty="0"/>
              <a:t>by default</a:t>
            </a:r>
          </a:p>
          <a:p>
            <a:pPr lvl="1"/>
            <a:r>
              <a:rPr lang="en-US" b="0" dirty="0"/>
              <a:t>8/18 did not provide</a:t>
            </a:r>
            <a:br>
              <a:rPr lang="en-US" b="0" dirty="0"/>
            </a:br>
            <a:r>
              <a:rPr lang="en-US" b="0" dirty="0">
                <a:latin typeface="Consolas" panose="020B0609020204030204" pitchFamily="49" charset="0"/>
              </a:rPr>
              <a:t>SERIALIZABLE</a:t>
            </a:r>
            <a:r>
              <a:rPr lang="en-US" b="0" dirty="0"/>
              <a:t> at all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29B9C8-1210-9652-9B9E-88E46A36DDF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Isolation Levels in Practice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C42818C-9B22-B425-B7E6-E3C348FF434F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533548" y="897167"/>
            <a:ext cx="4417236" cy="4848563"/>
          </a:xfrm>
          <a:prstGeom prst="rect">
            <a:avLst/>
          </a:prstGeom>
        </p:spPr>
      </p:pic>
      <p:sp>
        <p:nvSpPr>
          <p:cNvPr id="5" name="Rectangle 4">
            <a:extLst>
              <a:ext uri="{FF2B5EF4-FFF2-40B4-BE49-F238E27FC236}">
                <a16:creationId xmlns:a16="http://schemas.microsoft.com/office/drawing/2014/main" id="{2BC81A55-63CE-7AAB-201B-80373FBC9804}"/>
              </a:ext>
            </a:extLst>
          </p:cNvPr>
          <p:cNvSpPr/>
          <p:nvPr/>
        </p:nvSpPr>
        <p:spPr>
          <a:xfrm>
            <a:off x="5553004" y="4317973"/>
            <a:ext cx="4339414" cy="223736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6BC03B9-C24E-79A0-679C-6FE1BE19EB2A}"/>
              </a:ext>
            </a:extLst>
          </p:cNvPr>
          <p:cNvSpPr txBox="1"/>
          <p:nvPr/>
        </p:nvSpPr>
        <p:spPr>
          <a:xfrm>
            <a:off x="1187459" y="4823811"/>
            <a:ext cx="305448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Beware of defaults, even though the SQL standard says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SERIALIZABLE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is the default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3891436C-0562-62F9-7B76-4376DFD0A06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33755" y="3758655"/>
            <a:ext cx="497559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9ADE53F5-461C-49D3-5F3D-CBAA7D623823}"/>
              </a:ext>
            </a:extLst>
          </p:cNvPr>
          <p:cNvSpPr txBox="1"/>
          <p:nvPr/>
        </p:nvSpPr>
        <p:spPr>
          <a:xfrm>
            <a:off x="1658963" y="3607586"/>
            <a:ext cx="2811292" cy="95410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Bailis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Alan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Fekete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Ali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Ghodsi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Joseph M.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Hellerstein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Ion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Stoica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HAT, Not CAP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Towards Highly Available Transactions.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HotOS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1826893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6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46F35E5-DDF1-9D0A-1A34-10165AEA033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Locking and Concurrency Control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53F75A6-85F2-C038-97AA-8966753F7BA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(Consistency and Isolation)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4534962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3F7A6F43-7C66-23A0-AA47-9B104E18D8E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Terminology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Lock:</a:t>
            </a:r>
            <a:r>
              <a:rPr lang="en-US" dirty="0"/>
              <a:t> logical synchronization of TXs access to database objects (row, table, </a:t>
            </a:r>
            <a:r>
              <a:rPr lang="en-US" dirty="0" err="1"/>
              <a:t>etc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Latch:</a:t>
            </a:r>
            <a:r>
              <a:rPr lang="en-US" dirty="0"/>
              <a:t> physical synchronization of access to shared data structures</a:t>
            </a:r>
          </a:p>
          <a:p>
            <a:pPr lvl="1"/>
            <a:endParaRPr lang="en-US" sz="700" dirty="0"/>
          </a:p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Pessimistic Concurrency Control</a:t>
            </a:r>
          </a:p>
          <a:p>
            <a:pPr lvl="1"/>
            <a:r>
              <a:rPr lang="en-US" dirty="0"/>
              <a:t>Locking schemes (lock-based database scheduler)</a:t>
            </a:r>
          </a:p>
          <a:p>
            <a:pPr lvl="1"/>
            <a:r>
              <a:rPr lang="en-US" dirty="0"/>
              <a:t>Full serialization of transactions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Optimistic Concurrency Control</a:t>
            </a:r>
            <a:r>
              <a:rPr lang="en-US" dirty="0"/>
              <a:t> (OCC)</a:t>
            </a:r>
          </a:p>
          <a:p>
            <a:pPr lvl="1"/>
            <a:r>
              <a:rPr lang="en-US" dirty="0"/>
              <a:t>Optimistic execution of operations, check of conflicts (validation)</a:t>
            </a:r>
          </a:p>
          <a:p>
            <a:pPr lvl="1"/>
            <a:r>
              <a:rPr lang="en-US" dirty="0"/>
              <a:t>Optimistic and timestamp-based database schedulers</a:t>
            </a:r>
            <a:endParaRPr lang="en-US" sz="700" dirty="0"/>
          </a:p>
          <a:p>
            <a:r>
              <a:rPr lang="en-US" dirty="0"/>
              <a:t>#3 </a:t>
            </a:r>
            <a:r>
              <a:rPr lang="en-US" dirty="0">
                <a:solidFill>
                  <a:schemeClr val="accent1"/>
                </a:solidFill>
              </a:rPr>
              <a:t>Mixed Concurrency Control</a:t>
            </a:r>
            <a:r>
              <a:rPr lang="en-US" dirty="0"/>
              <a:t> (e.g., </a:t>
            </a:r>
            <a:r>
              <a:rPr lang="en-US" dirty="0">
                <a:solidFill>
                  <a:srgbClr val="7889FB"/>
                </a:solidFill>
              </a:rPr>
              <a:t>PostgreSQL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Combines locking and OCC</a:t>
            </a:r>
          </a:p>
          <a:p>
            <a:pPr lvl="1"/>
            <a:r>
              <a:rPr lang="en-US" dirty="0"/>
              <a:t>Might return </a:t>
            </a:r>
            <a:r>
              <a:rPr lang="en-US" b="1" dirty="0">
                <a:solidFill>
                  <a:schemeClr val="accent1"/>
                </a:solidFill>
              </a:rPr>
              <a:t>synchronization errors</a:t>
            </a:r>
          </a:p>
          <a:p>
            <a:endParaRPr lang="en-US" dirty="0"/>
          </a:p>
          <a:p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A85F494-3842-98D5-BB00-9CB526D6AB4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Concurrency Control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0A7720E-00FA-16A1-1E3C-DC9DB89EB383}"/>
              </a:ext>
            </a:extLst>
          </p:cNvPr>
          <p:cNvSpPr txBox="1"/>
          <p:nvPr/>
        </p:nvSpPr>
        <p:spPr>
          <a:xfrm>
            <a:off x="7528428" y="4697161"/>
            <a:ext cx="4025287" cy="83099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ERROR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: could not serialize access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 due to concurrent update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ERROR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: deadlock detected</a:t>
            </a:r>
          </a:p>
        </p:txBody>
      </p:sp>
    </p:spTree>
    <p:extLst>
      <p:ext uri="{BB962C8B-B14F-4D97-AF65-F5344CB8AC3E}">
        <p14:creationId xmlns:p14="http://schemas.microsoft.com/office/powerpoint/2010/main" val="314824908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EC80A4B9-5F00-4CD5-DC0B-B2D3592F42EB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Operations of Transaction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endParaRPr lang="en-US" baseline="-25000" dirty="0"/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Read and write operations</a:t>
            </a:r>
            <a:r>
              <a:rPr lang="en-US" dirty="0"/>
              <a:t> of A by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r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  <a:r>
              <a:rPr lang="en-US" dirty="0"/>
              <a:t> </a:t>
            </a:r>
            <a:r>
              <a:rPr lang="en-US" b="1" dirty="0" err="1">
                <a:solidFill>
                  <a:schemeClr val="accent1"/>
                </a:solidFill>
              </a:rPr>
              <a:t>w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Abort of transaction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a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(unsuccessful termination of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Commit of transaction</a:t>
            </a:r>
            <a:r>
              <a:rPr lang="en-US" dirty="0"/>
              <a:t>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: </a:t>
            </a:r>
            <a:r>
              <a:rPr lang="en-US" b="1" dirty="0" err="1">
                <a:solidFill>
                  <a:schemeClr val="accent1"/>
                </a:solidFill>
              </a:rPr>
              <a:t>c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(successful termination of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endParaRPr lang="en-US" sz="700" dirty="0"/>
          </a:p>
          <a:p>
            <a:r>
              <a:rPr lang="en-US" dirty="0"/>
              <a:t>Schedule S</a:t>
            </a:r>
          </a:p>
          <a:p>
            <a:pPr lvl="1"/>
            <a:r>
              <a:rPr lang="en-US" dirty="0"/>
              <a:t>Operations of a transaction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b="1" dirty="0">
                <a:solidFill>
                  <a:schemeClr val="accent1"/>
                </a:solidFill>
              </a:rPr>
              <a:t> are executed in order</a:t>
            </a:r>
          </a:p>
          <a:p>
            <a:pPr lvl="1"/>
            <a:r>
              <a:rPr lang="en-US" dirty="0"/>
              <a:t>Multiple transactions may be executed concurrently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chemeClr val="accent1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 Schedule describes the total ordering of operations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endParaRPr lang="en-US" dirty="0"/>
          </a:p>
          <a:p>
            <a:r>
              <a:rPr lang="en-US" dirty="0"/>
              <a:t>Equivalence of Schedules S1 and S2</a:t>
            </a:r>
          </a:p>
          <a:p>
            <a:pPr lvl="1"/>
            <a:r>
              <a:rPr lang="en-US" dirty="0"/>
              <a:t>Read-write, write-read, and write-write </a:t>
            </a:r>
            <a:br>
              <a:rPr lang="en-US" dirty="0"/>
            </a:br>
            <a:r>
              <a:rPr lang="en-US" dirty="0"/>
              <a:t>dependencies on data object A</a:t>
            </a:r>
            <a:br>
              <a:rPr lang="en-US" dirty="0"/>
            </a:br>
            <a:r>
              <a:rPr lang="en-US" dirty="0"/>
              <a:t>executed in same order: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C3F615C-E41C-5E51-7141-F417D35F35F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Serializability Theory</a:t>
            </a:r>
          </a:p>
        </p:txBody>
      </p:sp>
      <mc:AlternateContent xmlns:mc="http://schemas.openxmlformats.org/markup-compatibility/2006">
        <mc:Choice xmlns:a14="http://schemas.microsoft.com/office/drawing/2010/main"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5CA5CC-9C21-6CD9-416F-AC3242743BCD}"/>
                  </a:ext>
                </a:extLst>
              </p:cNvPr>
              <p:cNvSpPr txBox="1"/>
              <p:nvPr/>
            </p:nvSpPr>
            <p:spPr>
              <a:xfrm>
                <a:off x="6096000" y="4534286"/>
                <a:ext cx="3472775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D65CA5CC-9C21-6CD9-416F-AC3242743BC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0" y="4534286"/>
                <a:ext cx="3472775" cy="391646"/>
              </a:xfrm>
              <a:prstGeom prst="rect">
                <a:avLst/>
              </a:prstGeom>
              <a:blipFill>
                <a:blip r:embed="rId2"/>
                <a:stretch>
                  <a:fillRect l="-2456" r="-2632"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DFA690-4A35-991B-BEFB-36B311864431}"/>
                  </a:ext>
                </a:extLst>
              </p:cNvPr>
              <p:cNvSpPr txBox="1"/>
              <p:nvPr/>
            </p:nvSpPr>
            <p:spPr>
              <a:xfrm>
                <a:off x="5839837" y="4852056"/>
                <a:ext cx="3981856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𝑟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E8DFA690-4A35-991B-BEFB-36B31186443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839837" y="4852056"/>
                <a:ext cx="3981856" cy="391646"/>
              </a:xfrm>
              <a:prstGeom prst="rect">
                <a:avLst/>
              </a:prstGeom>
              <a:blipFill>
                <a:blip r:embed="rId3"/>
                <a:stretch>
                  <a:fillRect b="-7813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>
        <mc:Choice xmlns:a14="http://schemas.microsoft.com/office/drawing/2010/main"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BE9BA5-95F4-2EFD-B6DF-356409A098EB}"/>
                  </a:ext>
                </a:extLst>
              </p:cNvPr>
              <p:cNvSpPr txBox="1"/>
              <p:nvPr/>
            </p:nvSpPr>
            <p:spPr>
              <a:xfrm>
                <a:off x="5963055" y="5169827"/>
                <a:ext cx="3732179" cy="391646"/>
              </a:xfrm>
              <a:prstGeom prst="rect">
                <a:avLst/>
              </a:prstGeom>
              <a:noFill/>
            </p:spPr>
            <p:txBody>
              <a:bodyPr wrap="square" lIns="0" rIns="0" rtlCol="0">
                <a:spAutoFit/>
              </a:bodyPr>
              <a:lstStyle/>
              <a:p>
                <a:pPr algn="ctr"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1</m:t>
                          </m:r>
                        </m:sub>
                      </m:sSub>
                      <m:sSub>
                        <m:sSubPr>
                          <m:ctrlP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)⇔</m:t>
                      </m:r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𝑖</m:t>
                          </m:r>
                        </m:sub>
                      </m:sSub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𝐴</m:t>
                          </m:r>
                        </m:e>
                      </m:d>
                      <m:sSub>
                        <m:sSubPr>
                          <m:ctrlP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&lt;</m:t>
                          </m:r>
                        </m:e>
                        <m:sub>
                          <m:r>
                            <a:rPr lang="en-US" i="1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𝑆</m:t>
                          </m:r>
                          <m:r>
                            <a:rPr lang="en-US" b="0" i="1" smtClean="0"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2</m:t>
                          </m:r>
                        </m:sub>
                      </m:sSub>
                      <m:sSub>
                        <m:sSubPr>
                          <m:ctrlPr>
                            <a:rPr lang="en-US" i="1" smtClean="0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</m:ctrlPr>
                        </m:sSubPr>
                        <m:e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𝑤</m:t>
                          </m:r>
                        </m:e>
                        <m:sub>
                          <m:r>
                            <a:rPr lang="en-US" i="1">
                              <a:solidFill>
                                <a:schemeClr val="accent1"/>
                              </a:solidFill>
                              <a:latin typeface="Cambria Math" panose="02040503050406030204" pitchFamily="18" charset="0"/>
                              <a:cs typeface="Calibri" panose="020F0502020204030204" pitchFamily="34" charset="0"/>
                            </a:rPr>
                            <m:t>𝑗</m:t>
                          </m:r>
                        </m:sub>
                      </m:sSub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(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𝐴</m:t>
                      </m:r>
                      <m:r>
                        <a:rPr lang="en-US" i="1">
                          <a:latin typeface="Cambria Math" panose="02040503050406030204" pitchFamily="18" charset="0"/>
                          <a:cs typeface="Calibri" panose="020F0502020204030204" pitchFamily="34" charset="0"/>
                        </a:rPr>
                        <m:t>)</m:t>
                      </m:r>
                    </m:oMath>
                  </m:oMathPara>
                </a14:m>
                <a:endParaRPr lang="en-US" dirty="0">
                  <a:latin typeface="Calibri" panose="020F0502020204030204" pitchFamily="34" charset="0"/>
                  <a:cs typeface="Calibri" panose="020F0502020204030204" pitchFamily="34" charset="0"/>
                </a:endParaRPr>
              </a:p>
            </p:txBody>
          </p:sp>
        </mc:Choice>
        <mc:Fallback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0DBE9BA5-95F4-2EFD-B6DF-356409A098E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5963055" y="5169827"/>
                <a:ext cx="3732179" cy="391646"/>
              </a:xfrm>
              <a:prstGeom prst="rect">
                <a:avLst/>
              </a:prstGeom>
              <a:blipFill>
                <a:blip r:embed="rId4"/>
                <a:stretch>
                  <a:fillRect l="-980" r="-980" b="-937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7" name="TextBox 6">
            <a:extLst>
              <a:ext uri="{FF2B5EF4-FFF2-40B4-BE49-F238E27FC236}">
                <a16:creationId xmlns:a16="http://schemas.microsoft.com/office/drawing/2014/main" id="{9B7B1685-1C10-99F4-7A4B-3D3E262F749A}"/>
              </a:ext>
            </a:extLst>
          </p:cNvPr>
          <p:cNvSpPr txBox="1"/>
          <p:nvPr/>
        </p:nvSpPr>
        <p:spPr>
          <a:xfrm>
            <a:off x="7123892" y="3112009"/>
            <a:ext cx="59338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i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75963E7-3492-BE71-96A5-3BE7AB201720}"/>
              </a:ext>
            </a:extLst>
          </p:cNvPr>
          <p:cNvSpPr txBox="1"/>
          <p:nvPr/>
        </p:nvSpPr>
        <p:spPr>
          <a:xfrm>
            <a:off x="7898860" y="3118495"/>
            <a:ext cx="593387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T</a:t>
            </a:r>
            <a:r>
              <a:rPr lang="en-US" baseline="-25000" dirty="0" err="1">
                <a:latin typeface="Calibri" panose="020F0502020204030204" pitchFamily="34" charset="0"/>
                <a:cs typeface="Calibri" panose="020F0502020204030204" pitchFamily="34" charset="0"/>
              </a:rPr>
              <a:t>j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052686A6-4C58-1A4F-D4A1-A9E786E006A2}"/>
              </a:ext>
            </a:extLst>
          </p:cNvPr>
          <p:cNvSpPr txBox="1"/>
          <p:nvPr/>
        </p:nvSpPr>
        <p:spPr>
          <a:xfrm>
            <a:off x="7629730" y="3724851"/>
            <a:ext cx="36965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endParaRPr lang="en-US" baseline="-25000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2ADFD99-9321-559E-4693-B2C6C8E1E191}"/>
              </a:ext>
            </a:extLst>
          </p:cNvPr>
          <p:cNvCxnSpPr>
            <a:stCxn id="9" idx="1"/>
            <a:endCxn id="7" idx="2"/>
          </p:cNvCxnSpPr>
          <p:nvPr/>
        </p:nvCxnSpPr>
        <p:spPr>
          <a:xfrm flipH="1" flipV="1">
            <a:off x="7420586" y="3481341"/>
            <a:ext cx="209144" cy="428176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B203A028-4311-7154-8F63-3E0866A28055}"/>
              </a:ext>
            </a:extLst>
          </p:cNvPr>
          <p:cNvCxnSpPr>
            <a:stCxn id="9" idx="3"/>
            <a:endCxn id="8" idx="2"/>
          </p:cNvCxnSpPr>
          <p:nvPr/>
        </p:nvCxnSpPr>
        <p:spPr>
          <a:xfrm flipV="1">
            <a:off x="7999382" y="3487827"/>
            <a:ext cx="196172" cy="42169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3027675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19E1647-B481-3132-A99D-4FC8D96C6A7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Example Serializable Schedules</a:t>
            </a:r>
          </a:p>
          <a:p>
            <a:pPr lvl="1"/>
            <a:r>
              <a:rPr lang="en-US" dirty="0"/>
              <a:t>Input TXs</a:t>
            </a:r>
          </a:p>
          <a:p>
            <a:pPr lvl="1"/>
            <a:r>
              <a:rPr lang="en-US" dirty="0"/>
              <a:t>Serial execution</a:t>
            </a:r>
          </a:p>
          <a:p>
            <a:pPr lvl="1"/>
            <a:endParaRPr lang="en-US" dirty="0"/>
          </a:p>
          <a:p>
            <a:pPr lvl="1"/>
            <a:r>
              <a:rPr lang="en-US" dirty="0"/>
              <a:t>Equivalent schedules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en-US" dirty="0"/>
              <a:t>Wrong schedule</a:t>
            </a:r>
          </a:p>
          <a:p>
            <a:pPr lvl="2"/>
            <a:endParaRPr lang="en-US" sz="1400" dirty="0"/>
          </a:p>
          <a:p>
            <a:r>
              <a:rPr lang="en-US" dirty="0"/>
              <a:t>Serializability Graph (conflict graph)</a:t>
            </a:r>
          </a:p>
          <a:p>
            <a:pPr lvl="1"/>
            <a:r>
              <a:rPr lang="en-US" dirty="0"/>
              <a:t>Operation dependencies (read-write, write-read, write-write) aggregated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Nodes:</a:t>
            </a:r>
            <a:r>
              <a:rPr lang="en-US" dirty="0"/>
              <a:t> transactions; </a:t>
            </a:r>
            <a:r>
              <a:rPr lang="en-US" b="1" dirty="0">
                <a:solidFill>
                  <a:srgbClr val="7889FB"/>
                </a:solidFill>
              </a:rPr>
              <a:t>edges:</a:t>
            </a:r>
            <a:r>
              <a:rPr lang="en-US" dirty="0"/>
              <a:t> transaction dependencies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Transactions are serializable </a:t>
            </a:r>
            <a:r>
              <a:rPr lang="en-US" dirty="0"/>
              <a:t>(via topological sort) </a:t>
            </a:r>
            <a:r>
              <a:rPr lang="en-US" b="1" dirty="0">
                <a:solidFill>
                  <a:schemeClr val="accent1"/>
                </a:solidFill>
              </a:rPr>
              <a:t>if the graph is acyclic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Beware:</a:t>
            </a:r>
            <a:r>
              <a:rPr lang="en-US" dirty="0"/>
              <a:t> Serializability Theory considers only successful transactions, which disregards </a:t>
            </a:r>
            <a:br>
              <a:rPr lang="en-US" dirty="0"/>
            </a:br>
            <a:r>
              <a:rPr lang="en-US" dirty="0"/>
              <a:t>anomalies like dirty read that might happen in practice 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08E391-C205-5605-6E17-2786DBF0B3D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Serializability Theory, cont.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67BA37C8-795E-471A-9414-36BEB51EAD34}"/>
              </a:ext>
            </a:extLst>
          </p:cNvPr>
          <p:cNvSpPr txBox="1"/>
          <p:nvPr/>
        </p:nvSpPr>
        <p:spPr>
          <a:xfrm>
            <a:off x="5239889" y="1002393"/>
            <a:ext cx="453308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T1: BOT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 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(B)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(B) c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2F5531EF-0D33-4B1E-D4E0-C3877E207708}"/>
              </a:ext>
            </a:extLst>
          </p:cNvPr>
          <p:cNvSpPr txBox="1"/>
          <p:nvPr/>
        </p:nvSpPr>
        <p:spPr>
          <a:xfrm>
            <a:off x="5878671" y="1349347"/>
            <a:ext cx="426164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T2: BOT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(A) c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009F20A1-F55C-AB63-9EC8-C4484FFACD05}"/>
              </a:ext>
            </a:extLst>
          </p:cNvPr>
          <p:cNvSpPr txBox="1"/>
          <p:nvPr/>
        </p:nvSpPr>
        <p:spPr>
          <a:xfrm>
            <a:off x="4033660" y="1813031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6FCFC2C-C961-8847-BBE7-0121923179BA}"/>
              </a:ext>
            </a:extLst>
          </p:cNvPr>
          <p:cNvSpPr txBox="1"/>
          <p:nvPr/>
        </p:nvSpPr>
        <p:spPr>
          <a:xfrm>
            <a:off x="4020688" y="2315624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857AD7C2-C5E4-C957-808A-B64AC1B676C3}"/>
              </a:ext>
            </a:extLst>
          </p:cNvPr>
          <p:cNvSpPr txBox="1"/>
          <p:nvPr/>
        </p:nvSpPr>
        <p:spPr>
          <a:xfrm>
            <a:off x="4027173" y="2711217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C33E2B6-99E4-8FBB-FBE8-D1898CB95AB3}"/>
              </a:ext>
            </a:extLst>
          </p:cNvPr>
          <p:cNvCxnSpPr/>
          <p:nvPr/>
        </p:nvCxnSpPr>
        <p:spPr>
          <a:xfrm flipH="1" flipV="1">
            <a:off x="7671807" y="1349347"/>
            <a:ext cx="933854" cy="90792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B589D650-538B-E02F-709C-0C39CD47DF78}"/>
              </a:ext>
            </a:extLst>
          </p:cNvPr>
          <p:cNvCxnSpPr/>
          <p:nvPr/>
        </p:nvCxnSpPr>
        <p:spPr>
          <a:xfrm flipH="1">
            <a:off x="5093976" y="3123190"/>
            <a:ext cx="3511685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54CC9AAE-C1FC-41AA-0608-F35C5EC41FD5}"/>
              </a:ext>
            </a:extLst>
          </p:cNvPr>
          <p:cNvCxnSpPr/>
          <p:nvPr/>
        </p:nvCxnSpPr>
        <p:spPr>
          <a:xfrm flipH="1">
            <a:off x="5752216" y="2331840"/>
            <a:ext cx="2133599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878F55EA-A09B-8AD9-4B87-D10C84D31E37}"/>
              </a:ext>
            </a:extLst>
          </p:cNvPr>
          <p:cNvSpPr txBox="1"/>
          <p:nvPr/>
        </p:nvSpPr>
        <p:spPr>
          <a:xfrm>
            <a:off x="4020687" y="3375119"/>
            <a:ext cx="625576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(C) r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 r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w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(B)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w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(A)</a:t>
            </a:r>
            <a:r>
              <a:rPr lang="en-US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c</a:t>
            </a:r>
            <a:r>
              <a:rPr lang="en-US" baseline="-25000" dirty="0">
                <a:solidFill>
                  <a:srgbClr val="7889FB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1</a:t>
            </a:r>
            <a:r>
              <a:rPr lang="en-US" baseline="-250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</a:t>
            </a:r>
            <a:r>
              <a:rPr lang="en-US" baseline="-250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2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9D5B5978-BD94-11F4-14D9-352A051C9193}"/>
              </a:ext>
            </a:extLst>
          </p:cNvPr>
          <p:cNvCxnSpPr/>
          <p:nvPr/>
        </p:nvCxnSpPr>
        <p:spPr>
          <a:xfrm flipH="1">
            <a:off x="6400563" y="3344389"/>
            <a:ext cx="775792" cy="0"/>
          </a:xfrm>
          <a:prstGeom prst="straightConnector1">
            <a:avLst/>
          </a:prstGeom>
          <a:ln w="19050">
            <a:solidFill>
              <a:srgbClr val="F70146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4" name="Picture 13">
            <a:extLst>
              <a:ext uri="{FF2B5EF4-FFF2-40B4-BE49-F238E27FC236}">
                <a16:creationId xmlns:a16="http://schemas.microsoft.com/office/drawing/2014/main" id="{9EDEF92E-8D2F-7608-3680-0B447C843CC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07710" y="3266002"/>
            <a:ext cx="192323" cy="19232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03059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7" grpId="0"/>
      <p:bldP spid="8" grpId="0"/>
      <p:bldP spid="12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0D313CB-1498-D0F3-EA57-30751CFAE574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Video Recording</a:t>
            </a:r>
          </a:p>
          <a:p>
            <a:pPr lvl="1"/>
            <a:r>
              <a:rPr lang="en-US" dirty="0"/>
              <a:t>Hybrid lectures: in-person H 0111, zoom live streaming, video recording</a:t>
            </a:r>
          </a:p>
          <a:p>
            <a:pPr lvl="1"/>
            <a:r>
              <a:rPr lang="en-US" dirty="0">
                <a:hlinkClick r:id="rId2"/>
              </a:rPr>
              <a:t>https://tu-berlin.zoom.us/j/9529634787?pwd=R1ZsN1M3SC9BOU1OcFdmem9zT202UT09</a:t>
            </a:r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#2 Project Progress</a:t>
            </a:r>
          </a:p>
          <a:p>
            <a:pPr lvl="1"/>
            <a:r>
              <a:rPr lang="en-US" dirty="0"/>
              <a:t>How many teams already started the project work?</a:t>
            </a:r>
          </a:p>
          <a:p>
            <a:pPr lvl="1"/>
            <a:r>
              <a:rPr lang="en-US" dirty="0"/>
              <a:t>Any </a:t>
            </a:r>
            <a:r>
              <a:rPr lang="en-US" b="1" dirty="0">
                <a:solidFill>
                  <a:srgbClr val="C40D1E"/>
                </a:solidFill>
              </a:rPr>
              <a:t>problems or blocking technical issues</a:t>
            </a:r>
            <a:r>
              <a:rPr lang="en-US" dirty="0"/>
              <a:t>?</a:t>
            </a:r>
            <a:endParaRPr lang="en-US" b="1" dirty="0">
              <a:solidFill>
                <a:srgbClr val="C40D1E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Reminder:</a:t>
            </a:r>
            <a:r>
              <a:rPr lang="en-US" dirty="0">
                <a:solidFill>
                  <a:schemeClr val="tx1"/>
                </a:solidFill>
              </a:rPr>
              <a:t> team work – avoid discriminating assignments of tasks</a:t>
            </a:r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24F7E5D2-AF09-236D-AC1D-595301CC6DD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Announcements / Administrative Items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56311F7B-9A25-9F30-4A3E-890D279F2D1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404797" y="1689202"/>
            <a:ext cx="1210387" cy="31678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029085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12F7CF4-651C-5F49-21B1-A3C1BBA3D8D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Given two transactions T</a:t>
            </a:r>
            <a:r>
              <a:rPr lang="en-US" baseline="-25000" dirty="0"/>
              <a:t>1</a:t>
            </a:r>
            <a:r>
              <a:rPr lang="en-US" dirty="0"/>
              <a:t> and T</a:t>
            </a:r>
            <a:r>
              <a:rPr lang="en-US" baseline="-25000" dirty="0"/>
              <a:t>2</a:t>
            </a:r>
            <a:r>
              <a:rPr lang="en-US" dirty="0"/>
              <a:t>, which pairs of the following three schedules are equivalent? </a:t>
            </a:r>
            <a:br>
              <a:rPr lang="en-US" dirty="0"/>
            </a:br>
            <a:r>
              <a:rPr lang="en-US" dirty="0"/>
              <a:t>Explain for each pair (S</a:t>
            </a:r>
            <a:r>
              <a:rPr lang="en-US" baseline="-25000" dirty="0"/>
              <a:t>1</a:t>
            </a:r>
            <a:r>
              <a:rPr lang="en-US" dirty="0"/>
              <a:t>-S</a:t>
            </a:r>
            <a:r>
              <a:rPr lang="en-US" baseline="-25000" dirty="0"/>
              <a:t>2</a:t>
            </a:r>
            <a:r>
              <a:rPr lang="en-US" dirty="0"/>
              <a:t>, S</a:t>
            </a:r>
            <a:r>
              <a:rPr lang="en-US" baseline="-25000" dirty="0"/>
              <a:t>1</a:t>
            </a:r>
            <a:r>
              <a:rPr lang="en-US" dirty="0"/>
              <a:t>-S</a:t>
            </a:r>
            <a:r>
              <a:rPr lang="en-US" baseline="-25000" dirty="0"/>
              <a:t>3</a:t>
            </a:r>
            <a:r>
              <a:rPr lang="en-US" dirty="0"/>
              <a:t>, S</a:t>
            </a:r>
            <a:r>
              <a:rPr lang="en-US" baseline="-25000" dirty="0"/>
              <a:t>2</a:t>
            </a:r>
            <a:r>
              <a:rPr lang="en-US" dirty="0"/>
              <a:t>-S</a:t>
            </a:r>
            <a:r>
              <a:rPr lang="en-US" baseline="-25000" dirty="0"/>
              <a:t>3</a:t>
            </a:r>
            <a:r>
              <a:rPr lang="en-US" dirty="0"/>
              <a:t>) why they are equivalent or non-equivalent. </a:t>
            </a:r>
            <a:r>
              <a:rPr lang="en-US" b="0" dirty="0"/>
              <a:t>[5/100 points]</a:t>
            </a:r>
          </a:p>
          <a:p>
            <a:pPr lvl="1"/>
            <a:r>
              <a:rPr lang="en-US" dirty="0"/>
              <a:t>T</a:t>
            </a:r>
            <a:r>
              <a:rPr lang="en-US" baseline="-25000" dirty="0"/>
              <a:t>1</a:t>
            </a:r>
            <a:r>
              <a:rPr lang="en-US" dirty="0"/>
              <a:t> = 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}</a:t>
            </a:r>
            <a:endParaRPr lang="en-US" dirty="0"/>
          </a:p>
          <a:p>
            <a:pPr lvl="1"/>
            <a:r>
              <a:rPr lang="pl-PL" dirty="0"/>
              <a:t>T</a:t>
            </a:r>
            <a:r>
              <a:rPr lang="pl-PL" baseline="-25000" dirty="0"/>
              <a:t>2</a:t>
            </a:r>
            <a:r>
              <a:rPr lang="en-US" dirty="0"/>
              <a:t> </a:t>
            </a:r>
            <a:r>
              <a:rPr lang="pl-PL" dirty="0"/>
              <a:t>=</a:t>
            </a:r>
            <a:r>
              <a:rPr lang="en-US" dirty="0"/>
              <a:t> </a:t>
            </a:r>
            <a:r>
              <a:rPr lang="pl-PL" dirty="0"/>
              <a:t>{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}</a:t>
            </a:r>
            <a:endParaRPr lang="en-US" dirty="0"/>
          </a:p>
          <a:p>
            <a:pPr lvl="1"/>
            <a:endParaRPr lang="en-US" b="0" dirty="0"/>
          </a:p>
          <a:p>
            <a:r>
              <a:rPr lang="en-US" dirty="0"/>
              <a:t>Schedules</a:t>
            </a:r>
          </a:p>
          <a:p>
            <a:pPr lvl="1"/>
            <a:r>
              <a:rPr lang="en-US" b="0" dirty="0"/>
              <a:t>S</a:t>
            </a:r>
            <a:r>
              <a:rPr lang="en-US" b="0" baseline="-25000" dirty="0"/>
              <a:t>1</a:t>
            </a:r>
            <a:r>
              <a:rPr lang="en-US" b="0" dirty="0"/>
              <a:t> = 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en-US" dirty="0"/>
              <a:t>,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en-US" b="0" dirty="0"/>
              <a:t>} = {T</a:t>
            </a:r>
            <a:r>
              <a:rPr lang="en-US" b="0" baseline="-25000" dirty="0"/>
              <a:t>1</a:t>
            </a:r>
            <a:r>
              <a:rPr lang="en-US" b="0" dirty="0"/>
              <a:t>, T</a:t>
            </a:r>
            <a:r>
              <a:rPr lang="en-US" b="0" baseline="-25000" dirty="0"/>
              <a:t>2</a:t>
            </a:r>
            <a:r>
              <a:rPr lang="en-US" b="0" dirty="0"/>
              <a:t>}</a:t>
            </a:r>
          </a:p>
          <a:p>
            <a:pPr marL="457200" lvl="1" indent="0">
              <a:buNone/>
            </a:pPr>
            <a:r>
              <a:rPr lang="en-US" dirty="0"/>
              <a:t>	</a:t>
            </a:r>
          </a:p>
          <a:p>
            <a:pPr marL="457200" lvl="1" indent="0">
              <a:buNone/>
            </a:pPr>
            <a:endParaRPr lang="en-US" dirty="0"/>
          </a:p>
          <a:p>
            <a:pPr lvl="1"/>
            <a:r>
              <a:rPr lang="pl-PL" dirty="0"/>
              <a:t>S</a:t>
            </a:r>
            <a:r>
              <a:rPr lang="pl-PL" baseline="-25000" dirty="0"/>
              <a:t>2</a:t>
            </a:r>
            <a:r>
              <a:rPr lang="en-US" dirty="0"/>
              <a:t> </a:t>
            </a:r>
            <a:r>
              <a:rPr lang="pl-PL" dirty="0"/>
              <a:t>=</a:t>
            </a:r>
            <a:r>
              <a:rPr lang="en-US" dirty="0"/>
              <a:t> </a:t>
            </a:r>
            <a:r>
              <a:rPr lang="pl-PL" dirty="0"/>
              <a:t>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en-US" dirty="0"/>
              <a:t>,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}</a:t>
            </a:r>
            <a:endParaRPr lang="en-US" b="0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r>
              <a:rPr lang="pl-PL" dirty="0"/>
              <a:t>S</a:t>
            </a:r>
            <a:r>
              <a:rPr lang="en-US" baseline="-25000" dirty="0"/>
              <a:t>3</a:t>
            </a:r>
            <a:r>
              <a:rPr lang="en-US" dirty="0"/>
              <a:t> </a:t>
            </a:r>
            <a:r>
              <a:rPr lang="pl-PL" dirty="0"/>
              <a:t>=</a:t>
            </a:r>
            <a:r>
              <a:rPr lang="en-US" dirty="0"/>
              <a:t> </a:t>
            </a:r>
            <a:r>
              <a:rPr lang="pl-PL" dirty="0"/>
              <a:t>{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r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(a)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(b)</a:t>
            </a:r>
            <a:r>
              <a:rPr lang="en-US" dirty="0"/>
              <a:t>, </a:t>
            </a:r>
            <a:r>
              <a:rPr lang="pl-PL" dirty="0">
                <a:solidFill>
                  <a:schemeClr val="accent1"/>
                </a:solidFill>
              </a:rPr>
              <a:t>r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rgbClr val="7889FB"/>
                </a:solidFill>
              </a:rPr>
              <a:t>w</a:t>
            </a:r>
            <a:r>
              <a:rPr lang="pl-PL" baseline="-25000" dirty="0">
                <a:solidFill>
                  <a:srgbClr val="7889FB"/>
                </a:solidFill>
              </a:rPr>
              <a:t>1</a:t>
            </a:r>
            <a:r>
              <a:rPr lang="pl-PL" dirty="0">
                <a:solidFill>
                  <a:srgbClr val="7889FB"/>
                </a:solidFill>
              </a:rPr>
              <a:t>(c)</a:t>
            </a:r>
            <a:r>
              <a:rPr lang="pl-PL" dirty="0"/>
              <a:t>,</a:t>
            </a:r>
            <a:r>
              <a:rPr lang="en-US" dirty="0"/>
              <a:t> </a:t>
            </a:r>
            <a:r>
              <a:rPr lang="pl-PL" dirty="0">
                <a:solidFill>
                  <a:schemeClr val="accent1"/>
                </a:solidFill>
              </a:rPr>
              <a:t>w</a:t>
            </a:r>
            <a:r>
              <a:rPr lang="pl-PL" baseline="-25000" dirty="0">
                <a:solidFill>
                  <a:schemeClr val="accent1"/>
                </a:solidFill>
              </a:rPr>
              <a:t>2</a:t>
            </a:r>
            <a:r>
              <a:rPr lang="pl-PL" dirty="0">
                <a:solidFill>
                  <a:schemeClr val="accent1"/>
                </a:solidFill>
              </a:rPr>
              <a:t>(c)</a:t>
            </a:r>
            <a:r>
              <a:rPr lang="pl-PL" dirty="0"/>
              <a:t>}</a:t>
            </a:r>
            <a:endParaRPr lang="en-US" b="0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B41EECB-C963-6585-BAB2-BE400BFC5256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TEST YOURSELF: Serializable Schedules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562BB9C-7037-C09A-BB11-1717CAA0B0D7}"/>
              </a:ext>
            </a:extLst>
          </p:cNvPr>
          <p:cNvSpPr txBox="1"/>
          <p:nvPr/>
        </p:nvSpPr>
        <p:spPr>
          <a:xfrm>
            <a:off x="3666021" y="3494505"/>
            <a:ext cx="6741270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≡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en-US" baseline="-25000" dirty="0"/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(equivalent, because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pl-PL" dirty="0">
                <a:latin typeface="Calibri" panose="020F0502020204030204" pitchFamily="34" charset="0"/>
                <a:cs typeface="Calibri" panose="020F0502020204030204" pitchFamily="34" charset="0"/>
              </a:rPr>
              <a:t>,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(b)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independent of T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)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ACA2D2E-08B6-D0D8-FD0D-31705EAEDC74}"/>
              </a:ext>
            </a:extLst>
          </p:cNvPr>
          <p:cNvSpPr txBox="1"/>
          <p:nvPr/>
        </p:nvSpPr>
        <p:spPr>
          <a:xfrm>
            <a:off x="3666022" y="4409210"/>
            <a:ext cx="6599828" cy="461665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2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≢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sz="2400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(non-equivalent, because </a:t>
            </a:r>
            <a:r>
              <a:rPr lang="pl-PL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</a:t>
            </a:r>
            <a:r>
              <a:rPr lang="pl-PL" baseline="-25000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1</a:t>
            </a:r>
            <a:r>
              <a:rPr lang="pl-PL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</a:t>
            </a:r>
            <a:r>
              <a:rPr lang="pl-PL" baseline="-250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2</a:t>
            </a:r>
            <a:r>
              <a:rPr lang="pl-PL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(c)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of c in different order)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A8E97039-3AF1-8ABE-DCAC-9B52C5F8122C}"/>
              </a:ext>
            </a:extLst>
          </p:cNvPr>
          <p:cNvSpPr txBox="1"/>
          <p:nvPr/>
        </p:nvSpPr>
        <p:spPr>
          <a:xfrm>
            <a:off x="3495453" y="5412053"/>
            <a:ext cx="2389703" cy="36426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>
              <a:lnSpc>
                <a:spcPts val="2100"/>
              </a:lnSpc>
            </a:pP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1 </a:t>
            </a:r>
            <a:r>
              <a:rPr lang="en-US" sz="2400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≢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</a:t>
            </a:r>
            <a:r>
              <a:rPr lang="en-US" baseline="-25000" dirty="0">
                <a:latin typeface="Calibri" panose="020F0502020204030204" pitchFamily="34" charset="0"/>
                <a:cs typeface="Calibri" panose="020F0502020204030204" pitchFamily="34" charset="0"/>
              </a:rPr>
              <a:t>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(transitive)</a:t>
            </a:r>
          </a:p>
        </p:txBody>
      </p:sp>
    </p:spTree>
    <p:extLst>
      <p:ext uri="{BB962C8B-B14F-4D97-AF65-F5344CB8AC3E}">
        <p14:creationId xmlns:p14="http://schemas.microsoft.com/office/powerpoint/2010/main" val="3441871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8DC29DA6-7250-4F28-17AE-FDAEB628318E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Compatibility of Locks</a:t>
            </a:r>
          </a:p>
          <a:p>
            <a:pPr lvl="1"/>
            <a:r>
              <a:rPr lang="en-US" dirty="0"/>
              <a:t>X-Lock (exclusive/write lock)</a:t>
            </a:r>
          </a:p>
          <a:p>
            <a:pPr lvl="1"/>
            <a:r>
              <a:rPr lang="en-US" dirty="0"/>
              <a:t>S-Lock (shared/read lock)</a:t>
            </a:r>
          </a:p>
          <a:p>
            <a:pPr lvl="1"/>
            <a:endParaRPr lang="en-US" dirty="0"/>
          </a:p>
          <a:p>
            <a:r>
              <a:rPr lang="en-US" dirty="0"/>
              <a:t>Multi-Granularity Locking</a:t>
            </a:r>
          </a:p>
          <a:p>
            <a:pPr lvl="1"/>
            <a:r>
              <a:rPr lang="en-US" dirty="0"/>
              <a:t>Hierarchy of DB objects</a:t>
            </a:r>
          </a:p>
          <a:p>
            <a:pPr lvl="1"/>
            <a:r>
              <a:rPr lang="en-US" dirty="0"/>
              <a:t>Additional intentional </a:t>
            </a:r>
            <a:r>
              <a:rPr lang="en-US" b="1" dirty="0">
                <a:solidFill>
                  <a:srgbClr val="7889FB"/>
                </a:solidFill>
              </a:rPr>
              <a:t>IX and IS locks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C998DC5B-4A26-B2F3-3754-2403B7EAF42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Locking Schemes</a:t>
            </a:r>
          </a:p>
        </p:txBody>
      </p:sp>
      <p:graphicFrame>
        <p:nvGraphicFramePr>
          <p:cNvPr id="4" name="Table 3">
            <a:extLst>
              <a:ext uri="{FF2B5EF4-FFF2-40B4-BE49-F238E27FC236}">
                <a16:creationId xmlns:a16="http://schemas.microsoft.com/office/drawing/2014/main" id="{A5A70441-991E-FC5F-5BBC-34B715A8249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85486139"/>
              </p:ext>
            </p:extLst>
          </p:nvPr>
        </p:nvGraphicFramePr>
        <p:xfrm>
          <a:off x="6133302" y="1296348"/>
          <a:ext cx="3142032" cy="111252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785508">
                  <a:extLst>
                    <a:ext uri="{9D8B030D-6E8A-4147-A177-3AD203B41FA5}">
                      <a16:colId xmlns:a16="http://schemas.microsoft.com/office/drawing/2014/main" val="2915880436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817489546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2627239051"/>
                    </a:ext>
                  </a:extLst>
                </a:gridCol>
                <a:gridCol w="785508">
                  <a:extLst>
                    <a:ext uri="{9D8B030D-6E8A-4147-A177-3AD203B41FA5}">
                      <a16:colId xmlns:a16="http://schemas.microsoft.com/office/drawing/2014/main" val="2443977258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61722890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228063603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82021766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29BA91F1-E7A7-2D3D-37A7-B3D2495B17FE}"/>
              </a:ext>
            </a:extLst>
          </p:cNvPr>
          <p:cNvSpPr txBox="1"/>
          <p:nvPr/>
        </p:nvSpPr>
        <p:spPr>
          <a:xfrm>
            <a:off x="6911512" y="920754"/>
            <a:ext cx="235497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Existing Lock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380F00DA-1E21-B6F5-A01A-BB092B5EC1CC}"/>
              </a:ext>
            </a:extLst>
          </p:cNvPr>
          <p:cNvSpPr txBox="1"/>
          <p:nvPr/>
        </p:nvSpPr>
        <p:spPr>
          <a:xfrm>
            <a:off x="4826546" y="1695725"/>
            <a:ext cx="130675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Requested Lock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DA170B35-2ABA-07B5-D9C5-D093F26087AE}"/>
              </a:ext>
            </a:extLst>
          </p:cNvPr>
          <p:cNvSpPr txBox="1"/>
          <p:nvPr/>
        </p:nvSpPr>
        <p:spPr>
          <a:xfrm>
            <a:off x="8138760" y="2744872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97E4939F-E192-F17E-C198-F2FF4CD08043}"/>
              </a:ext>
            </a:extLst>
          </p:cNvPr>
          <p:cNvSpPr txBox="1"/>
          <p:nvPr/>
        </p:nvSpPr>
        <p:spPr>
          <a:xfrm>
            <a:off x="8738633" y="3169648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43574AB8-A1CB-FDF5-1E95-14AB56B3C7F6}"/>
              </a:ext>
            </a:extLst>
          </p:cNvPr>
          <p:cNvSpPr txBox="1"/>
          <p:nvPr/>
        </p:nvSpPr>
        <p:spPr>
          <a:xfrm>
            <a:off x="8803483" y="3652791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</a:t>
            </a:r>
          </a:p>
        </p:txBody>
      </p:sp>
      <p:grpSp>
        <p:nvGrpSpPr>
          <p:cNvPr id="10" name="Group 9">
            <a:extLst>
              <a:ext uri="{FF2B5EF4-FFF2-40B4-BE49-F238E27FC236}">
                <a16:creationId xmlns:a16="http://schemas.microsoft.com/office/drawing/2014/main" id="{37E5B7AD-306F-6D75-E2B5-16C5C69F04C3}"/>
              </a:ext>
            </a:extLst>
          </p:cNvPr>
          <p:cNvGrpSpPr/>
          <p:nvPr/>
        </p:nvGrpSpPr>
        <p:grpSpPr>
          <a:xfrm>
            <a:off x="6291215" y="2910243"/>
            <a:ext cx="2755460" cy="1799299"/>
            <a:chOff x="6064292" y="3336588"/>
            <a:chExt cx="2755460" cy="1799299"/>
          </a:xfrm>
        </p:grpSpPr>
        <p:sp>
          <p:nvSpPr>
            <p:cNvPr id="11" name="Oval 10">
              <a:extLst>
                <a:ext uri="{FF2B5EF4-FFF2-40B4-BE49-F238E27FC236}">
                  <a16:creationId xmlns:a16="http://schemas.microsoft.com/office/drawing/2014/main" id="{55A2AD16-FD0B-AF52-62E1-107256C351CE}"/>
                </a:ext>
              </a:extLst>
            </p:cNvPr>
            <p:cNvSpPr/>
            <p:nvPr/>
          </p:nvSpPr>
          <p:spPr>
            <a:xfrm>
              <a:off x="7787672" y="3463145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2" name="Oval 11">
              <a:extLst>
                <a:ext uri="{FF2B5EF4-FFF2-40B4-BE49-F238E27FC236}">
                  <a16:creationId xmlns:a16="http://schemas.microsoft.com/office/drawing/2014/main" id="{8F67C517-F3F7-2C02-0CAC-7D16085CD297}"/>
                </a:ext>
              </a:extLst>
            </p:cNvPr>
            <p:cNvSpPr/>
            <p:nvPr/>
          </p:nvSpPr>
          <p:spPr>
            <a:xfrm>
              <a:off x="7317501" y="3897648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3" name="Oval 12">
              <a:extLst>
                <a:ext uri="{FF2B5EF4-FFF2-40B4-BE49-F238E27FC236}">
                  <a16:creationId xmlns:a16="http://schemas.microsoft.com/office/drawing/2014/main" id="{D1CD89DA-3155-4229-FE34-8C5C89915880}"/>
                </a:ext>
              </a:extLst>
            </p:cNvPr>
            <p:cNvSpPr/>
            <p:nvPr/>
          </p:nvSpPr>
          <p:spPr>
            <a:xfrm>
              <a:off x="8510763" y="3913861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4" name="Oval 13">
              <a:extLst>
                <a:ext uri="{FF2B5EF4-FFF2-40B4-BE49-F238E27FC236}">
                  <a16:creationId xmlns:a16="http://schemas.microsoft.com/office/drawing/2014/main" id="{AAD56B97-9367-8E6A-AE72-19F0872A373B}"/>
                </a:ext>
              </a:extLst>
            </p:cNvPr>
            <p:cNvSpPr/>
            <p:nvPr/>
          </p:nvSpPr>
          <p:spPr>
            <a:xfrm>
              <a:off x="8507520" y="4387273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5" name="Oval 14">
              <a:extLst>
                <a:ext uri="{FF2B5EF4-FFF2-40B4-BE49-F238E27FC236}">
                  <a16:creationId xmlns:a16="http://schemas.microsoft.com/office/drawing/2014/main" id="{167AACC3-400F-5394-7275-18BCB32E8D77}"/>
                </a:ext>
              </a:extLst>
            </p:cNvPr>
            <p:cNvSpPr/>
            <p:nvPr/>
          </p:nvSpPr>
          <p:spPr>
            <a:xfrm>
              <a:off x="8669646" y="4919052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16" name="Oval 15">
              <a:extLst>
                <a:ext uri="{FF2B5EF4-FFF2-40B4-BE49-F238E27FC236}">
                  <a16:creationId xmlns:a16="http://schemas.microsoft.com/office/drawing/2014/main" id="{BD7E9598-694F-25D5-AFEF-FEE2D56D1BC3}"/>
                </a:ext>
              </a:extLst>
            </p:cNvPr>
            <p:cNvSpPr/>
            <p:nvPr/>
          </p:nvSpPr>
          <p:spPr>
            <a:xfrm>
              <a:off x="8384305" y="4925538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17" name="Straight Arrow Connector 16">
              <a:extLst>
                <a:ext uri="{FF2B5EF4-FFF2-40B4-BE49-F238E27FC236}">
                  <a16:creationId xmlns:a16="http://schemas.microsoft.com/office/drawing/2014/main" id="{497589C5-D020-AD83-30D6-5FAED1B938B3}"/>
                </a:ext>
              </a:extLst>
            </p:cNvPr>
            <p:cNvCxnSpPr>
              <a:stCxn id="12" idx="7"/>
              <a:endCxn id="11" idx="4"/>
            </p:cNvCxnSpPr>
            <p:nvPr/>
          </p:nvCxnSpPr>
          <p:spPr>
            <a:xfrm flipV="1">
              <a:off x="7445624" y="3608960"/>
              <a:ext cx="417101" cy="31004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Arrow Connector 17">
              <a:extLst>
                <a:ext uri="{FF2B5EF4-FFF2-40B4-BE49-F238E27FC236}">
                  <a16:creationId xmlns:a16="http://schemas.microsoft.com/office/drawing/2014/main" id="{DC17F098-7A64-FC49-CD26-7A15D03A7A0A}"/>
                </a:ext>
              </a:extLst>
            </p:cNvPr>
            <p:cNvCxnSpPr>
              <a:stCxn id="13" idx="1"/>
              <a:endCxn id="11" idx="4"/>
            </p:cNvCxnSpPr>
            <p:nvPr/>
          </p:nvCxnSpPr>
          <p:spPr>
            <a:xfrm flipH="1" flipV="1">
              <a:off x="7862725" y="3608960"/>
              <a:ext cx="670021" cy="326255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9" name="Straight Arrow Connector 18">
              <a:extLst>
                <a:ext uri="{FF2B5EF4-FFF2-40B4-BE49-F238E27FC236}">
                  <a16:creationId xmlns:a16="http://schemas.microsoft.com/office/drawing/2014/main" id="{4BBEEBE1-F02B-2BA9-22C4-14F2440F502E}"/>
                </a:ext>
              </a:extLst>
            </p:cNvPr>
            <p:cNvCxnSpPr>
              <a:stCxn id="14" idx="0"/>
              <a:endCxn id="13" idx="4"/>
            </p:cNvCxnSpPr>
            <p:nvPr/>
          </p:nvCxnSpPr>
          <p:spPr>
            <a:xfrm flipV="1">
              <a:off x="8582573" y="4059676"/>
              <a:ext cx="3243" cy="327597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Arrow Connector 19">
              <a:extLst>
                <a:ext uri="{FF2B5EF4-FFF2-40B4-BE49-F238E27FC236}">
                  <a16:creationId xmlns:a16="http://schemas.microsoft.com/office/drawing/2014/main" id="{09B2062D-0841-45CB-0E86-23604500E9EF}"/>
                </a:ext>
              </a:extLst>
            </p:cNvPr>
            <p:cNvCxnSpPr>
              <a:stCxn id="15" idx="0"/>
              <a:endCxn id="14" idx="4"/>
            </p:cNvCxnSpPr>
            <p:nvPr/>
          </p:nvCxnSpPr>
          <p:spPr>
            <a:xfrm flipH="1" flipV="1">
              <a:off x="8582573" y="4533088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1" name="Straight Arrow Connector 20">
              <a:extLst>
                <a:ext uri="{FF2B5EF4-FFF2-40B4-BE49-F238E27FC236}">
                  <a16:creationId xmlns:a16="http://schemas.microsoft.com/office/drawing/2014/main" id="{870387AD-F25B-74D4-CE44-1A5FAE274BB2}"/>
                </a:ext>
              </a:extLst>
            </p:cNvPr>
            <p:cNvCxnSpPr>
              <a:stCxn id="16" idx="0"/>
              <a:endCxn id="14" idx="4"/>
            </p:cNvCxnSpPr>
            <p:nvPr/>
          </p:nvCxnSpPr>
          <p:spPr>
            <a:xfrm flipV="1">
              <a:off x="8459358" y="4533088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2" name="Oval 21">
              <a:extLst>
                <a:ext uri="{FF2B5EF4-FFF2-40B4-BE49-F238E27FC236}">
                  <a16:creationId xmlns:a16="http://schemas.microsoft.com/office/drawing/2014/main" id="{4D8538B3-AB4A-E9E4-E727-36FE01914F11}"/>
                </a:ext>
              </a:extLst>
            </p:cNvPr>
            <p:cNvSpPr/>
            <p:nvPr/>
          </p:nvSpPr>
          <p:spPr>
            <a:xfrm>
              <a:off x="7599605" y="4374301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3" name="Oval 22">
              <a:extLst>
                <a:ext uri="{FF2B5EF4-FFF2-40B4-BE49-F238E27FC236}">
                  <a16:creationId xmlns:a16="http://schemas.microsoft.com/office/drawing/2014/main" id="{BBDEEA5B-8D20-A1D7-2726-DF7E1D0A2CF8}"/>
                </a:ext>
              </a:extLst>
            </p:cNvPr>
            <p:cNvSpPr/>
            <p:nvPr/>
          </p:nvSpPr>
          <p:spPr>
            <a:xfrm>
              <a:off x="7761731" y="4906080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B5537A43-29EF-0028-EB44-2E7F5FC1FACE}"/>
                </a:ext>
              </a:extLst>
            </p:cNvPr>
            <p:cNvSpPr/>
            <p:nvPr/>
          </p:nvSpPr>
          <p:spPr>
            <a:xfrm>
              <a:off x="7476390" y="4912566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25" name="Straight Arrow Connector 24">
              <a:extLst>
                <a:ext uri="{FF2B5EF4-FFF2-40B4-BE49-F238E27FC236}">
                  <a16:creationId xmlns:a16="http://schemas.microsoft.com/office/drawing/2014/main" id="{0AFAA5DB-2D71-0B7F-C99B-8123696AA4EB}"/>
                </a:ext>
              </a:extLst>
            </p:cNvPr>
            <p:cNvCxnSpPr>
              <a:stCxn id="23" idx="0"/>
              <a:endCxn id="22" idx="4"/>
            </p:cNvCxnSpPr>
            <p:nvPr/>
          </p:nvCxnSpPr>
          <p:spPr>
            <a:xfrm flipH="1" flipV="1">
              <a:off x="7674658" y="4520116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Arrow Connector 25">
              <a:extLst>
                <a:ext uri="{FF2B5EF4-FFF2-40B4-BE49-F238E27FC236}">
                  <a16:creationId xmlns:a16="http://schemas.microsoft.com/office/drawing/2014/main" id="{3A3DE684-889C-5586-52C2-70BAB29EAE04}"/>
                </a:ext>
              </a:extLst>
            </p:cNvPr>
            <p:cNvCxnSpPr>
              <a:stCxn id="24" idx="0"/>
              <a:endCxn id="22" idx="4"/>
            </p:cNvCxnSpPr>
            <p:nvPr/>
          </p:nvCxnSpPr>
          <p:spPr>
            <a:xfrm flipV="1">
              <a:off x="7551443" y="4520116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Oval 26">
              <a:extLst>
                <a:ext uri="{FF2B5EF4-FFF2-40B4-BE49-F238E27FC236}">
                  <a16:creationId xmlns:a16="http://schemas.microsoft.com/office/drawing/2014/main" id="{2061C169-F48D-27E5-F4A4-FF1659B984A7}"/>
                </a:ext>
              </a:extLst>
            </p:cNvPr>
            <p:cNvSpPr/>
            <p:nvPr/>
          </p:nvSpPr>
          <p:spPr>
            <a:xfrm>
              <a:off x="6934880" y="4390515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F8781DEB-1575-9EA9-44A9-95E571FFA1DA}"/>
                </a:ext>
              </a:extLst>
            </p:cNvPr>
            <p:cNvSpPr/>
            <p:nvPr/>
          </p:nvSpPr>
          <p:spPr>
            <a:xfrm>
              <a:off x="7097006" y="4922294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sp>
          <p:nvSpPr>
            <p:cNvPr id="29" name="Oval 28">
              <a:extLst>
                <a:ext uri="{FF2B5EF4-FFF2-40B4-BE49-F238E27FC236}">
                  <a16:creationId xmlns:a16="http://schemas.microsoft.com/office/drawing/2014/main" id="{0C95B5FF-234A-1D74-FCC2-63AF7938ACA9}"/>
                </a:ext>
              </a:extLst>
            </p:cNvPr>
            <p:cNvSpPr/>
            <p:nvPr/>
          </p:nvSpPr>
          <p:spPr>
            <a:xfrm>
              <a:off x="6811665" y="4928780"/>
              <a:ext cx="150106" cy="145815"/>
            </a:xfrm>
            <a:prstGeom prst="ellipse">
              <a:avLst/>
            </a:prstGeom>
            <a:solidFill>
              <a:schemeClr val="accent1"/>
            </a:solidFill>
            <a:ln>
              <a:noFill/>
              <a:headEnd type="none"/>
              <a:tailEnd type="none"/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>
                <a:latin typeface="Calibri" panose="020F0502020204030204" pitchFamily="34" charset="0"/>
                <a:cs typeface="Calibri" panose="020F0502020204030204" pitchFamily="34" charset="0"/>
              </a:endParaRPr>
            </a:p>
          </p:txBody>
        </p:sp>
        <p:cxnSp>
          <p:nvCxnSpPr>
            <p:cNvPr id="30" name="Straight Arrow Connector 29">
              <a:extLst>
                <a:ext uri="{FF2B5EF4-FFF2-40B4-BE49-F238E27FC236}">
                  <a16:creationId xmlns:a16="http://schemas.microsoft.com/office/drawing/2014/main" id="{5AD8FE2B-E999-EDA3-0D42-5982F0F8217D}"/>
                </a:ext>
              </a:extLst>
            </p:cNvPr>
            <p:cNvCxnSpPr>
              <a:stCxn id="28" idx="0"/>
              <a:endCxn id="27" idx="4"/>
            </p:cNvCxnSpPr>
            <p:nvPr/>
          </p:nvCxnSpPr>
          <p:spPr>
            <a:xfrm flipH="1" flipV="1">
              <a:off x="7009933" y="4536330"/>
              <a:ext cx="162126" cy="385964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1" name="Straight Arrow Connector 30">
              <a:extLst>
                <a:ext uri="{FF2B5EF4-FFF2-40B4-BE49-F238E27FC236}">
                  <a16:creationId xmlns:a16="http://schemas.microsoft.com/office/drawing/2014/main" id="{E7914978-88F6-E907-FB76-7E366D96A2B4}"/>
                </a:ext>
              </a:extLst>
            </p:cNvPr>
            <p:cNvCxnSpPr>
              <a:stCxn id="29" idx="0"/>
              <a:endCxn id="27" idx="4"/>
            </p:cNvCxnSpPr>
            <p:nvPr/>
          </p:nvCxnSpPr>
          <p:spPr>
            <a:xfrm flipV="1">
              <a:off x="6886718" y="4536330"/>
              <a:ext cx="123215" cy="392450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2" name="Straight Arrow Connector 31">
              <a:extLst>
                <a:ext uri="{FF2B5EF4-FFF2-40B4-BE49-F238E27FC236}">
                  <a16:creationId xmlns:a16="http://schemas.microsoft.com/office/drawing/2014/main" id="{E382CBF9-2692-0BC4-A625-A7783F41842A}"/>
                </a:ext>
              </a:extLst>
            </p:cNvPr>
            <p:cNvCxnSpPr>
              <a:stCxn id="22" idx="0"/>
              <a:endCxn id="12" idx="4"/>
            </p:cNvCxnSpPr>
            <p:nvPr/>
          </p:nvCxnSpPr>
          <p:spPr>
            <a:xfrm flipH="1" flipV="1">
              <a:off x="7392554" y="4043463"/>
              <a:ext cx="282104" cy="330838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33" name="Straight Arrow Connector 32">
              <a:extLst>
                <a:ext uri="{FF2B5EF4-FFF2-40B4-BE49-F238E27FC236}">
                  <a16:creationId xmlns:a16="http://schemas.microsoft.com/office/drawing/2014/main" id="{C453433C-C0E1-9598-6913-BD1F75782B3C}"/>
                </a:ext>
              </a:extLst>
            </p:cNvPr>
            <p:cNvCxnSpPr>
              <a:stCxn id="27" idx="0"/>
              <a:endCxn id="12" idx="4"/>
            </p:cNvCxnSpPr>
            <p:nvPr/>
          </p:nvCxnSpPr>
          <p:spPr>
            <a:xfrm flipV="1">
              <a:off x="7009933" y="4043463"/>
              <a:ext cx="382621" cy="347052"/>
            </a:xfrm>
            <a:prstGeom prst="straightConnector1">
              <a:avLst/>
            </a:prstGeom>
            <a:ln w="19050">
              <a:solidFill>
                <a:srgbClr val="7889FB"/>
              </a:solidFill>
              <a:headEnd type="triangle" w="med" len="lg"/>
              <a:tailEnd type="none" w="med" len="lg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4" name="TextBox 33">
              <a:extLst>
                <a:ext uri="{FF2B5EF4-FFF2-40B4-BE49-F238E27FC236}">
                  <a16:creationId xmlns:a16="http://schemas.microsoft.com/office/drawing/2014/main" id="{A90FD75B-C91B-33E2-43A0-CDBB9452C72A}"/>
                </a:ext>
              </a:extLst>
            </p:cNvPr>
            <p:cNvSpPr txBox="1"/>
            <p:nvPr/>
          </p:nvSpPr>
          <p:spPr>
            <a:xfrm>
              <a:off x="7217456" y="3336588"/>
              <a:ext cx="486862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DB</a:t>
              </a:r>
            </a:p>
          </p:txBody>
        </p:sp>
        <p:sp>
          <p:nvSpPr>
            <p:cNvPr id="35" name="TextBox 34">
              <a:extLst>
                <a:ext uri="{FF2B5EF4-FFF2-40B4-BE49-F238E27FC236}">
                  <a16:creationId xmlns:a16="http://schemas.microsoft.com/office/drawing/2014/main" id="{8CBE9BB3-5375-FD99-5120-1C86BBF566F7}"/>
                </a:ext>
              </a:extLst>
            </p:cNvPr>
            <p:cNvSpPr txBox="1"/>
            <p:nvPr/>
          </p:nvSpPr>
          <p:spPr>
            <a:xfrm>
              <a:off x="6644711" y="3771091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Table</a:t>
              </a:r>
            </a:p>
          </p:txBody>
        </p:sp>
        <p:sp>
          <p:nvSpPr>
            <p:cNvPr id="36" name="TextBox 35">
              <a:extLst>
                <a:ext uri="{FF2B5EF4-FFF2-40B4-BE49-F238E27FC236}">
                  <a16:creationId xmlns:a16="http://schemas.microsoft.com/office/drawing/2014/main" id="{64D6D572-EAF1-05BE-A62B-E3200374A299}"/>
                </a:ext>
              </a:extLst>
            </p:cNvPr>
            <p:cNvSpPr txBox="1"/>
            <p:nvPr/>
          </p:nvSpPr>
          <p:spPr>
            <a:xfrm>
              <a:off x="6232905" y="4234776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Page</a:t>
              </a:r>
            </a:p>
          </p:txBody>
        </p:sp>
        <p:sp>
          <p:nvSpPr>
            <p:cNvPr id="37" name="TextBox 36">
              <a:extLst>
                <a:ext uri="{FF2B5EF4-FFF2-40B4-BE49-F238E27FC236}">
                  <a16:creationId xmlns:a16="http://schemas.microsoft.com/office/drawing/2014/main" id="{148AACD4-4BA6-6CC9-F027-B4A088C8D596}"/>
                </a:ext>
              </a:extLst>
            </p:cNvPr>
            <p:cNvSpPr txBox="1"/>
            <p:nvPr/>
          </p:nvSpPr>
          <p:spPr>
            <a:xfrm>
              <a:off x="6064292" y="4766555"/>
              <a:ext cx="599163" cy="369332"/>
            </a:xfrm>
            <a:prstGeom prst="rect">
              <a:avLst/>
            </a:prstGeom>
            <a:noFill/>
          </p:spPr>
          <p:txBody>
            <a:bodyPr wrap="square" lIns="0" rIns="0" rtlCol="0">
              <a:spAutoFit/>
            </a:bodyPr>
            <a:lstStyle/>
            <a:p>
              <a:pPr algn="ctr"/>
              <a:r>
                <a:rPr lang="en-US" dirty="0">
                  <a:latin typeface="Calibri" panose="020F0502020204030204" pitchFamily="34" charset="0"/>
                  <a:cs typeface="Calibri" panose="020F0502020204030204" pitchFamily="34" charset="0"/>
                </a:rPr>
                <a:t>Row</a:t>
              </a:r>
            </a:p>
          </p:txBody>
        </p:sp>
      </p:grpSp>
      <p:graphicFrame>
        <p:nvGraphicFramePr>
          <p:cNvPr id="38" name="Table 37">
            <a:extLst>
              <a:ext uri="{FF2B5EF4-FFF2-40B4-BE49-F238E27FC236}">
                <a16:creationId xmlns:a16="http://schemas.microsoft.com/office/drawing/2014/main" id="{FD42542D-E37D-CFDF-1248-0B75927503D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296728"/>
              </p:ext>
            </p:extLst>
          </p:nvPr>
        </p:nvGraphicFramePr>
        <p:xfrm>
          <a:off x="1232659" y="3803265"/>
          <a:ext cx="4157670" cy="185420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692945">
                  <a:extLst>
                    <a:ext uri="{9D8B030D-6E8A-4147-A177-3AD203B41FA5}">
                      <a16:colId xmlns:a16="http://schemas.microsoft.com/office/drawing/2014/main" val="2766299494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838847795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3625043433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2573968496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1736150165"/>
                    </a:ext>
                  </a:extLst>
                </a:gridCol>
                <a:gridCol w="692945">
                  <a:extLst>
                    <a:ext uri="{9D8B030D-6E8A-4147-A177-3AD203B41FA5}">
                      <a16:colId xmlns:a16="http://schemas.microsoft.com/office/drawing/2014/main" val="2870527795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US" dirty="0">
                        <a:latin typeface="Calibri" panose="020F0502020204030204" pitchFamily="34" charset="0"/>
                        <a:cs typeface="Calibri" panose="020F0502020204030204" pitchFamily="34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None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7395536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4646703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249571959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10659568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IX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b="1" dirty="0">
                          <a:solidFill>
                            <a:schemeClr val="accent1"/>
                          </a:solidFill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No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dirty="0">
                          <a:latin typeface="Calibri" panose="020F0502020204030204" pitchFamily="34" charset="0"/>
                          <a:cs typeface="Calibri" panose="020F0502020204030204" pitchFamily="34" charset="0"/>
                        </a:rPr>
                        <a:t>Yes</a:t>
                      </a: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3821901862"/>
                  </a:ext>
                </a:extLst>
              </a:tr>
            </a:tbl>
          </a:graphicData>
        </a:graphic>
      </p:graphicFrame>
      <p:sp>
        <p:nvSpPr>
          <p:cNvPr id="39" name="TextBox 38">
            <a:extLst>
              <a:ext uri="{FF2B5EF4-FFF2-40B4-BE49-F238E27FC236}">
                <a16:creationId xmlns:a16="http://schemas.microsoft.com/office/drawing/2014/main" id="{9987ECF3-375F-D3EE-7F20-54331E4DA984}"/>
              </a:ext>
            </a:extLst>
          </p:cNvPr>
          <p:cNvSpPr txBox="1"/>
          <p:nvPr/>
        </p:nvSpPr>
        <p:spPr>
          <a:xfrm>
            <a:off x="8294401" y="4174842"/>
            <a:ext cx="47246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</a:t>
            </a:r>
          </a:p>
        </p:txBody>
      </p:sp>
    </p:spTree>
    <p:extLst>
      <p:ext uri="{BB962C8B-B14F-4D97-AF65-F5344CB8AC3E}">
        <p14:creationId xmlns:p14="http://schemas.microsoft.com/office/powerpoint/2010/main" val="11095866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  <p:bldP spid="8" grpId="0"/>
      <p:bldP spid="9" grpId="0"/>
      <p:bldP spid="39" grpId="0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F06666C4-ACFD-84D3-D1B1-091E672D707C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</a:t>
            </a:r>
          </a:p>
          <a:p>
            <a:pPr lvl="1"/>
            <a:r>
              <a:rPr lang="en-US" dirty="0"/>
              <a:t>2PL is a concurrency protocol that guarantees </a:t>
            </a:r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</a:rPr>
              <a:t>SERIALIZABLE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Expanding phase:</a:t>
            </a:r>
            <a:r>
              <a:rPr lang="en-US" dirty="0"/>
              <a:t> acquire locks needed by the TX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Shrinking phase:</a:t>
            </a:r>
            <a:r>
              <a:rPr lang="en-US" dirty="0"/>
              <a:t> release locks acquired by the TX (can only start if all needed locks acquired)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4B26CF4-2AE3-6110-7863-60C10A5D097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Two-Phase Locking (2PL)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19EAEB6A-6824-E15F-4A03-D2851670F817}"/>
              </a:ext>
            </a:extLst>
          </p:cNvPr>
          <p:cNvCxnSpPr/>
          <p:nvPr/>
        </p:nvCxnSpPr>
        <p:spPr>
          <a:xfrm flipH="1">
            <a:off x="3166354" y="4868534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CE062937-A241-6EFE-BB5B-A13DB45BF559}"/>
              </a:ext>
            </a:extLst>
          </p:cNvPr>
          <p:cNvCxnSpPr/>
          <p:nvPr/>
        </p:nvCxnSpPr>
        <p:spPr>
          <a:xfrm>
            <a:off x="3166354" y="3214833"/>
            <a:ext cx="0" cy="1653701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>
            <a:extLst>
              <a:ext uri="{FF2B5EF4-FFF2-40B4-BE49-F238E27FC236}">
                <a16:creationId xmlns:a16="http://schemas.microsoft.com/office/drawing/2014/main" id="{8791DC70-DC4F-1582-CDE6-2A945AF9E8F0}"/>
              </a:ext>
            </a:extLst>
          </p:cNvPr>
          <p:cNvSpPr txBox="1"/>
          <p:nvPr/>
        </p:nvSpPr>
        <p:spPr>
          <a:xfrm>
            <a:off x="1989308" y="3856860"/>
            <a:ext cx="116731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55D76160-28DC-CFC3-A740-7FF5E22D7DE8}"/>
              </a:ext>
            </a:extLst>
          </p:cNvPr>
          <p:cNvCxnSpPr/>
          <p:nvPr/>
        </p:nvCxnSpPr>
        <p:spPr>
          <a:xfrm>
            <a:off x="3574915" y="4771260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8C886CA0-0CEE-6987-9899-C2F896F75768}"/>
              </a:ext>
            </a:extLst>
          </p:cNvPr>
          <p:cNvCxnSpPr/>
          <p:nvPr/>
        </p:nvCxnSpPr>
        <p:spPr>
          <a:xfrm>
            <a:off x="7628119" y="4768016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8453149D-3163-3123-54C8-9CAA6845E5A4}"/>
              </a:ext>
            </a:extLst>
          </p:cNvPr>
          <p:cNvCxnSpPr/>
          <p:nvPr/>
        </p:nvCxnSpPr>
        <p:spPr>
          <a:xfrm flipH="1">
            <a:off x="3574915" y="3603939"/>
            <a:ext cx="953310" cy="126459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0" name="Straight Connector 9">
            <a:extLst>
              <a:ext uri="{FF2B5EF4-FFF2-40B4-BE49-F238E27FC236}">
                <a16:creationId xmlns:a16="http://schemas.microsoft.com/office/drawing/2014/main" id="{61DADDF6-0E68-985A-78EE-253B7EB476D4}"/>
              </a:ext>
            </a:extLst>
          </p:cNvPr>
          <p:cNvCxnSpPr/>
          <p:nvPr/>
        </p:nvCxnSpPr>
        <p:spPr>
          <a:xfrm>
            <a:off x="4528225" y="3603939"/>
            <a:ext cx="2052537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4D28220E-9C2A-F920-AE8A-FB9F84241090}"/>
              </a:ext>
            </a:extLst>
          </p:cNvPr>
          <p:cNvCxnSpPr/>
          <p:nvPr/>
        </p:nvCxnSpPr>
        <p:spPr>
          <a:xfrm flipH="1" flipV="1">
            <a:off x="6580762" y="3603939"/>
            <a:ext cx="1047357" cy="1264595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45DB1DB9-571F-AC86-628F-DBD073B8F0BB}"/>
              </a:ext>
            </a:extLst>
          </p:cNvPr>
          <p:cNvSpPr txBox="1"/>
          <p:nvPr/>
        </p:nvSpPr>
        <p:spPr>
          <a:xfrm>
            <a:off x="8098277" y="4690194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E04993E-814B-F5C1-D8D3-28A78DADD5E6}"/>
              </a:ext>
            </a:extLst>
          </p:cNvPr>
          <p:cNvSpPr txBox="1"/>
          <p:nvPr/>
        </p:nvSpPr>
        <p:spPr>
          <a:xfrm>
            <a:off x="3289556" y="4959327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3CD19B44-5044-24D4-B689-FCC3D7EED0A4}"/>
              </a:ext>
            </a:extLst>
          </p:cNvPr>
          <p:cNvSpPr txBox="1"/>
          <p:nvPr/>
        </p:nvSpPr>
        <p:spPr>
          <a:xfrm>
            <a:off x="7352488" y="4956084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2AF76683-5378-8E79-C166-BB9BDF7A980D}"/>
              </a:ext>
            </a:extLst>
          </p:cNvPr>
          <p:cNvSpPr txBox="1"/>
          <p:nvPr/>
        </p:nvSpPr>
        <p:spPr>
          <a:xfrm>
            <a:off x="3497092" y="2923004"/>
            <a:ext cx="10797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1</a:t>
            </a:r>
            <a:b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Expanding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663A9F1A-5CE7-313A-428B-04BE72EE4C00}"/>
              </a:ext>
            </a:extLst>
          </p:cNvPr>
          <p:cNvSpPr txBox="1"/>
          <p:nvPr/>
        </p:nvSpPr>
        <p:spPr>
          <a:xfrm>
            <a:off x="6606708" y="2919760"/>
            <a:ext cx="1079770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Phase 2</a:t>
            </a:r>
          </a:p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Shrinking</a:t>
            </a:r>
          </a:p>
        </p:txBody>
      </p:sp>
    </p:spTree>
    <p:extLst>
      <p:ext uri="{BB962C8B-B14F-4D97-AF65-F5344CB8AC3E}">
        <p14:creationId xmlns:p14="http://schemas.microsoft.com/office/powerpoint/2010/main" val="35073409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  <p:bldP spid="16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Rectangle 51">
            <a:extLst>
              <a:ext uri="{FF2B5EF4-FFF2-40B4-BE49-F238E27FC236}">
                <a16:creationId xmlns:a16="http://schemas.microsoft.com/office/drawing/2014/main" id="{DD1612FB-0CCE-36DA-8E01-82FDDC6275D9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12B6E06-3CE1-BD5A-8FF9-FCF36A2F7697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Strict 2PL (S2PL) and Strong Strict 2PL (SS2PL)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Problem: </a:t>
            </a:r>
            <a:r>
              <a:rPr lang="en-US" dirty="0"/>
              <a:t>Transaction rollback can cause (</a:t>
            </a:r>
            <a:r>
              <a:rPr lang="en-US" b="1" dirty="0">
                <a:solidFill>
                  <a:schemeClr val="accent1"/>
                </a:solidFill>
              </a:rPr>
              <a:t>Dirty Read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Release all X-locks (S2PL) or X/S-locks (SSPL) </a:t>
            </a:r>
            <a:r>
              <a:rPr lang="en-US" b="1" dirty="0">
                <a:solidFill>
                  <a:srgbClr val="7889FB"/>
                </a:solidFill>
              </a:rPr>
              <a:t>at end of transaction (EOT)</a:t>
            </a:r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1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Strict 2PL w/ pre-claiming (aka conservative 2PL)</a:t>
            </a:r>
          </a:p>
          <a:p>
            <a:pPr lvl="1"/>
            <a:r>
              <a:rPr lang="en-US" dirty="0"/>
              <a:t>Problem: incremental expanding can cause deadlocks for interleaved TXs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Pre-claim all necessary locks</a:t>
            </a:r>
            <a:r>
              <a:rPr lang="en-US" dirty="0"/>
              <a:t> (only possible if entire TX known + </a:t>
            </a:r>
            <a:r>
              <a:rPr lang="en-US" b="1" dirty="0">
                <a:solidFill>
                  <a:schemeClr val="accent1"/>
                </a:solidFill>
              </a:rPr>
              <a:t>latches</a:t>
            </a:r>
            <a:r>
              <a:rPr lang="en-US" dirty="0"/>
              <a:t>)</a:t>
            </a:r>
          </a:p>
          <a:p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F9AE280-5584-9C0F-D368-405A1168422D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Two-Phase Locking, cont.</a:t>
            </a:r>
          </a:p>
        </p:txBody>
      </p:sp>
      <p:cxnSp>
        <p:nvCxnSpPr>
          <p:cNvPr id="28" name="Straight Arrow Connector 27">
            <a:extLst>
              <a:ext uri="{FF2B5EF4-FFF2-40B4-BE49-F238E27FC236}">
                <a16:creationId xmlns:a16="http://schemas.microsoft.com/office/drawing/2014/main" id="{E799463E-65EB-731C-B416-9080869C1EFE}"/>
              </a:ext>
            </a:extLst>
          </p:cNvPr>
          <p:cNvCxnSpPr/>
          <p:nvPr/>
        </p:nvCxnSpPr>
        <p:spPr>
          <a:xfrm flipH="1">
            <a:off x="3156627" y="3445852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Straight Arrow Connector 28">
            <a:extLst>
              <a:ext uri="{FF2B5EF4-FFF2-40B4-BE49-F238E27FC236}">
                <a16:creationId xmlns:a16="http://schemas.microsoft.com/office/drawing/2014/main" id="{12D1C708-056A-EFD0-0EAC-F6866B430E9B}"/>
              </a:ext>
            </a:extLst>
          </p:cNvPr>
          <p:cNvCxnSpPr/>
          <p:nvPr/>
        </p:nvCxnSpPr>
        <p:spPr>
          <a:xfrm>
            <a:off x="3156627" y="2268807"/>
            <a:ext cx="0" cy="117704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>
            <a:extLst>
              <a:ext uri="{FF2B5EF4-FFF2-40B4-BE49-F238E27FC236}">
                <a16:creationId xmlns:a16="http://schemas.microsoft.com/office/drawing/2014/main" id="{2EB96C2F-E260-BB47-78AA-034D0BA9AD5C}"/>
              </a:ext>
            </a:extLst>
          </p:cNvPr>
          <p:cNvSpPr txBox="1"/>
          <p:nvPr/>
        </p:nvSpPr>
        <p:spPr>
          <a:xfrm>
            <a:off x="2271412" y="2531455"/>
            <a:ext cx="7587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31" name="Straight Connector 30">
            <a:extLst>
              <a:ext uri="{FF2B5EF4-FFF2-40B4-BE49-F238E27FC236}">
                <a16:creationId xmlns:a16="http://schemas.microsoft.com/office/drawing/2014/main" id="{1DEC4FA2-8728-BE1E-BAAF-6B18758AB77E}"/>
              </a:ext>
            </a:extLst>
          </p:cNvPr>
          <p:cNvCxnSpPr/>
          <p:nvPr/>
        </p:nvCxnSpPr>
        <p:spPr>
          <a:xfrm>
            <a:off x="3565188" y="3348578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31">
            <a:extLst>
              <a:ext uri="{FF2B5EF4-FFF2-40B4-BE49-F238E27FC236}">
                <a16:creationId xmlns:a16="http://schemas.microsoft.com/office/drawing/2014/main" id="{F6B516A1-297F-0263-D7EB-CF013077CAE6}"/>
              </a:ext>
            </a:extLst>
          </p:cNvPr>
          <p:cNvCxnSpPr/>
          <p:nvPr/>
        </p:nvCxnSpPr>
        <p:spPr>
          <a:xfrm>
            <a:off x="7618392" y="3345334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32">
            <a:extLst>
              <a:ext uri="{FF2B5EF4-FFF2-40B4-BE49-F238E27FC236}">
                <a16:creationId xmlns:a16="http://schemas.microsoft.com/office/drawing/2014/main" id="{867EB73E-E7CB-F189-FD81-2BF1F7EE32D6}"/>
              </a:ext>
            </a:extLst>
          </p:cNvPr>
          <p:cNvCxnSpPr/>
          <p:nvPr/>
        </p:nvCxnSpPr>
        <p:spPr>
          <a:xfrm flipH="1">
            <a:off x="3565188" y="2541179"/>
            <a:ext cx="690662" cy="90467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33">
            <a:extLst>
              <a:ext uri="{FF2B5EF4-FFF2-40B4-BE49-F238E27FC236}">
                <a16:creationId xmlns:a16="http://schemas.microsoft.com/office/drawing/2014/main" id="{E9ABEA57-C0E0-E320-7B5B-671BAECC84C9}"/>
              </a:ext>
            </a:extLst>
          </p:cNvPr>
          <p:cNvCxnSpPr/>
          <p:nvPr/>
        </p:nvCxnSpPr>
        <p:spPr>
          <a:xfrm>
            <a:off x="4255850" y="2541179"/>
            <a:ext cx="3362542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34">
            <a:extLst>
              <a:ext uri="{FF2B5EF4-FFF2-40B4-BE49-F238E27FC236}">
                <a16:creationId xmlns:a16="http://schemas.microsoft.com/office/drawing/2014/main" id="{718A6752-AB1F-2BE8-4BB1-D9254795F6A6}"/>
              </a:ext>
            </a:extLst>
          </p:cNvPr>
          <p:cNvCxnSpPr/>
          <p:nvPr/>
        </p:nvCxnSpPr>
        <p:spPr>
          <a:xfrm flipH="1" flipV="1">
            <a:off x="7618392" y="2541179"/>
            <a:ext cx="1" cy="90467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E9966862-F1A6-49BF-71C9-BF546530AA54}"/>
              </a:ext>
            </a:extLst>
          </p:cNvPr>
          <p:cNvSpPr txBox="1"/>
          <p:nvPr/>
        </p:nvSpPr>
        <p:spPr>
          <a:xfrm>
            <a:off x="8088550" y="326751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BF9A6320-FA52-4C86-C1A3-20FD4D001BBF}"/>
              </a:ext>
            </a:extLst>
          </p:cNvPr>
          <p:cNvSpPr txBox="1"/>
          <p:nvPr/>
        </p:nvSpPr>
        <p:spPr>
          <a:xfrm>
            <a:off x="3279829" y="3536645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38" name="TextBox 37">
            <a:extLst>
              <a:ext uri="{FF2B5EF4-FFF2-40B4-BE49-F238E27FC236}">
                <a16:creationId xmlns:a16="http://schemas.microsoft.com/office/drawing/2014/main" id="{24D14994-4B93-43EF-1EE3-153D7048959F}"/>
              </a:ext>
            </a:extLst>
          </p:cNvPr>
          <p:cNvSpPr txBox="1"/>
          <p:nvPr/>
        </p:nvSpPr>
        <p:spPr>
          <a:xfrm>
            <a:off x="7342761" y="353340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3222480C-A283-91EE-A9A0-77665A82BF80}"/>
              </a:ext>
            </a:extLst>
          </p:cNvPr>
          <p:cNvSpPr txBox="1"/>
          <p:nvPr/>
        </p:nvSpPr>
        <p:spPr>
          <a:xfrm>
            <a:off x="7728625" y="2288262"/>
            <a:ext cx="2059952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Strict 2PL prevents dirty reads and thus cascading abort</a:t>
            </a:r>
          </a:p>
        </p:txBody>
      </p:sp>
      <p:cxnSp>
        <p:nvCxnSpPr>
          <p:cNvPr id="40" name="Straight Arrow Connector 39">
            <a:extLst>
              <a:ext uri="{FF2B5EF4-FFF2-40B4-BE49-F238E27FC236}">
                <a16:creationId xmlns:a16="http://schemas.microsoft.com/office/drawing/2014/main" id="{B9D69D9C-05A6-ED69-2F9C-D6A9798211E7}"/>
              </a:ext>
            </a:extLst>
          </p:cNvPr>
          <p:cNvCxnSpPr/>
          <p:nvPr/>
        </p:nvCxnSpPr>
        <p:spPr>
          <a:xfrm flipH="1">
            <a:off x="3153384" y="6262152"/>
            <a:ext cx="4854102" cy="0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Arrow Connector 40">
            <a:extLst>
              <a:ext uri="{FF2B5EF4-FFF2-40B4-BE49-F238E27FC236}">
                <a16:creationId xmlns:a16="http://schemas.microsoft.com/office/drawing/2014/main" id="{53A97310-200C-CF09-AFFE-9343783EB82C}"/>
              </a:ext>
            </a:extLst>
          </p:cNvPr>
          <p:cNvCxnSpPr/>
          <p:nvPr/>
        </p:nvCxnSpPr>
        <p:spPr>
          <a:xfrm>
            <a:off x="3153384" y="5085107"/>
            <a:ext cx="0" cy="1177045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TextBox 41">
            <a:extLst>
              <a:ext uri="{FF2B5EF4-FFF2-40B4-BE49-F238E27FC236}">
                <a16:creationId xmlns:a16="http://schemas.microsoft.com/office/drawing/2014/main" id="{B4873989-4C0D-3D95-B261-D15DA319CE89}"/>
              </a:ext>
            </a:extLst>
          </p:cNvPr>
          <p:cNvSpPr txBox="1"/>
          <p:nvPr/>
        </p:nvSpPr>
        <p:spPr>
          <a:xfrm>
            <a:off x="2268169" y="5347755"/>
            <a:ext cx="758757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# of locks</a:t>
            </a:r>
          </a:p>
        </p:txBody>
      </p:sp>
      <p:cxnSp>
        <p:nvCxnSpPr>
          <p:cNvPr id="43" name="Straight Connector 42">
            <a:extLst>
              <a:ext uri="{FF2B5EF4-FFF2-40B4-BE49-F238E27FC236}">
                <a16:creationId xmlns:a16="http://schemas.microsoft.com/office/drawing/2014/main" id="{A32F72C2-FDD1-E6B4-EDE1-A146A4F44895}"/>
              </a:ext>
            </a:extLst>
          </p:cNvPr>
          <p:cNvCxnSpPr/>
          <p:nvPr/>
        </p:nvCxnSpPr>
        <p:spPr>
          <a:xfrm>
            <a:off x="3561945" y="6164878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43">
            <a:extLst>
              <a:ext uri="{FF2B5EF4-FFF2-40B4-BE49-F238E27FC236}">
                <a16:creationId xmlns:a16="http://schemas.microsoft.com/office/drawing/2014/main" id="{4A7F7853-282F-0EBD-5174-7014DED2DCB3}"/>
              </a:ext>
            </a:extLst>
          </p:cNvPr>
          <p:cNvCxnSpPr/>
          <p:nvPr/>
        </p:nvCxnSpPr>
        <p:spPr>
          <a:xfrm>
            <a:off x="7615149" y="6161634"/>
            <a:ext cx="0" cy="22373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5" name="Straight Connector 44">
            <a:extLst>
              <a:ext uri="{FF2B5EF4-FFF2-40B4-BE49-F238E27FC236}">
                <a16:creationId xmlns:a16="http://schemas.microsoft.com/office/drawing/2014/main" id="{F5A5EAA2-1C24-F554-DF73-6198084FD66F}"/>
              </a:ext>
            </a:extLst>
          </p:cNvPr>
          <p:cNvCxnSpPr/>
          <p:nvPr/>
        </p:nvCxnSpPr>
        <p:spPr>
          <a:xfrm flipH="1">
            <a:off x="3561945" y="5357479"/>
            <a:ext cx="3243" cy="904673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6" name="Straight Connector 45">
            <a:extLst>
              <a:ext uri="{FF2B5EF4-FFF2-40B4-BE49-F238E27FC236}">
                <a16:creationId xmlns:a16="http://schemas.microsoft.com/office/drawing/2014/main" id="{F335C168-C5FB-8537-606B-B72E83269C12}"/>
              </a:ext>
            </a:extLst>
          </p:cNvPr>
          <p:cNvCxnSpPr/>
          <p:nvPr/>
        </p:nvCxnSpPr>
        <p:spPr>
          <a:xfrm>
            <a:off x="3565188" y="5357479"/>
            <a:ext cx="4049961" cy="0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47" name="Straight Connector 46">
            <a:extLst>
              <a:ext uri="{FF2B5EF4-FFF2-40B4-BE49-F238E27FC236}">
                <a16:creationId xmlns:a16="http://schemas.microsoft.com/office/drawing/2014/main" id="{6E03BD7A-0E4E-3B9A-B8AF-F5EAF6B85BF1}"/>
              </a:ext>
            </a:extLst>
          </p:cNvPr>
          <p:cNvCxnSpPr/>
          <p:nvPr/>
        </p:nvCxnSpPr>
        <p:spPr>
          <a:xfrm flipH="1" flipV="1">
            <a:off x="7615149" y="5357479"/>
            <a:ext cx="1" cy="904674"/>
          </a:xfrm>
          <a:prstGeom prst="line">
            <a:avLst/>
          </a:prstGeom>
          <a:ln w="19050">
            <a:solidFill>
              <a:schemeClr val="accent1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8" name="TextBox 47">
            <a:extLst>
              <a:ext uri="{FF2B5EF4-FFF2-40B4-BE49-F238E27FC236}">
                <a16:creationId xmlns:a16="http://schemas.microsoft.com/office/drawing/2014/main" id="{25CFECA5-BEE6-7481-815B-0E36C3F93180}"/>
              </a:ext>
            </a:extLst>
          </p:cNvPr>
          <p:cNvSpPr txBox="1"/>
          <p:nvPr/>
        </p:nvSpPr>
        <p:spPr>
          <a:xfrm>
            <a:off x="8085307" y="608381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49" name="TextBox 48">
            <a:extLst>
              <a:ext uri="{FF2B5EF4-FFF2-40B4-BE49-F238E27FC236}">
                <a16:creationId xmlns:a16="http://schemas.microsoft.com/office/drawing/2014/main" id="{0BB5D425-AF8C-E396-E5A6-DFED3F215CCD}"/>
              </a:ext>
            </a:extLst>
          </p:cNvPr>
          <p:cNvSpPr txBox="1"/>
          <p:nvPr/>
        </p:nvSpPr>
        <p:spPr>
          <a:xfrm>
            <a:off x="3276586" y="6352945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BOT</a:t>
            </a:r>
          </a:p>
        </p:txBody>
      </p:sp>
      <p:sp>
        <p:nvSpPr>
          <p:cNvPr id="50" name="TextBox 49">
            <a:extLst>
              <a:ext uri="{FF2B5EF4-FFF2-40B4-BE49-F238E27FC236}">
                <a16:creationId xmlns:a16="http://schemas.microsoft.com/office/drawing/2014/main" id="{DA45F5E6-220F-9722-E12C-7C379B22FE5C}"/>
              </a:ext>
            </a:extLst>
          </p:cNvPr>
          <p:cNvSpPr txBox="1"/>
          <p:nvPr/>
        </p:nvSpPr>
        <p:spPr>
          <a:xfrm>
            <a:off x="7339518" y="6349702"/>
            <a:ext cx="54474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EOT</a:t>
            </a:r>
          </a:p>
        </p:txBody>
      </p:sp>
      <p:sp>
        <p:nvSpPr>
          <p:cNvPr id="51" name="TextBox 50">
            <a:extLst>
              <a:ext uri="{FF2B5EF4-FFF2-40B4-BE49-F238E27FC236}">
                <a16:creationId xmlns:a16="http://schemas.microsoft.com/office/drawing/2014/main" id="{10FB9249-C9C6-EFDD-7DE8-FF6318B73ACC}"/>
              </a:ext>
            </a:extLst>
          </p:cNvPr>
          <p:cNvSpPr txBox="1"/>
          <p:nvPr/>
        </p:nvSpPr>
        <p:spPr>
          <a:xfrm>
            <a:off x="3570295" y="5358161"/>
            <a:ext cx="244257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Strict 2PL w/ </a:t>
            </a:r>
            <a:r>
              <a:rPr lang="en-US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preclaiming</a:t>
            </a:r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prevents deadlocks</a:t>
            </a:r>
          </a:p>
        </p:txBody>
      </p:sp>
    </p:spTree>
    <p:extLst>
      <p:ext uri="{BB962C8B-B14F-4D97-AF65-F5344CB8AC3E}">
        <p14:creationId xmlns:p14="http://schemas.microsoft.com/office/powerpoint/2010/main" val="142640713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2" grpId="0"/>
      <p:bldP spid="48" grpId="0"/>
      <p:bldP spid="49" grpId="0"/>
      <p:bldP spid="50" grpId="0"/>
      <p:bldP spid="51" grpId="0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7C4156DF-CDF5-709A-A32C-2A64489071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Deadlock Scenario</a:t>
            </a:r>
          </a:p>
          <a:p>
            <a:pPr lvl="1"/>
            <a:r>
              <a:rPr lang="en-US" dirty="0"/>
              <a:t>Deadlocks of concurrent transactions</a:t>
            </a:r>
          </a:p>
          <a:p>
            <a:pPr lvl="1"/>
            <a:r>
              <a:rPr lang="en-US" dirty="0"/>
              <a:t>Deadlocks happen due to </a:t>
            </a:r>
            <a:r>
              <a:rPr lang="en-US" b="1" dirty="0">
                <a:solidFill>
                  <a:schemeClr val="accent1"/>
                </a:solidFill>
              </a:rPr>
              <a:t>cyclic dependencies </a:t>
            </a:r>
            <a:br>
              <a:rPr lang="en-US" b="1" dirty="0">
                <a:solidFill>
                  <a:schemeClr val="accent1"/>
                </a:solidFill>
              </a:rPr>
            </a:br>
            <a:r>
              <a:rPr lang="en-US" b="1" dirty="0">
                <a:solidFill>
                  <a:schemeClr val="accent1"/>
                </a:solidFill>
              </a:rPr>
              <a:t>without pre-claiming </a:t>
            </a:r>
            <a:r>
              <a:rPr lang="en-US" dirty="0"/>
              <a:t>(wait for exclusive locks)</a:t>
            </a:r>
            <a:endParaRPr lang="en-US" sz="700" dirty="0"/>
          </a:p>
          <a:p>
            <a:r>
              <a:rPr lang="en-US" dirty="0"/>
              <a:t>#1 Deadlock Prevention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Pre-claiming </a:t>
            </a:r>
            <a:r>
              <a:rPr lang="en-US" dirty="0"/>
              <a:t>(guarantee if TX known upfront)</a:t>
            </a:r>
          </a:p>
          <a:p>
            <a:r>
              <a:rPr lang="en-US" dirty="0"/>
              <a:t>#2 Deadlock Avoidance </a:t>
            </a:r>
          </a:p>
          <a:p>
            <a:pPr lvl="1"/>
            <a:r>
              <a:rPr lang="en-US" dirty="0"/>
              <a:t>Preemptive vs non-preemptive strategies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NO_WAIT</a:t>
            </a:r>
            <a:r>
              <a:rPr lang="en-US" dirty="0"/>
              <a:t> (if deadlock suspected </a:t>
            </a:r>
            <a:r>
              <a:rPr lang="en-US" dirty="0" err="1"/>
              <a:t>wrt</a:t>
            </a:r>
            <a:r>
              <a:rPr lang="en-US" dirty="0"/>
              <a:t> timestamp TS, abort lock-requesting TX)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WOUND-WAIT</a:t>
            </a:r>
            <a:r>
              <a:rPr lang="en-US" dirty="0"/>
              <a:t> (T1 locks something held by T2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if T1&lt;T2, restart T2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WAIT-DIE</a:t>
            </a:r>
            <a:r>
              <a:rPr lang="en-US" dirty="0"/>
              <a:t> (T1 locks something held by T2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if T1&gt;T2, abort T1 but keep TS</a:t>
            </a:r>
            <a:r>
              <a:rPr lang="en-US" dirty="0"/>
              <a:t>)</a:t>
            </a:r>
          </a:p>
          <a:p>
            <a:r>
              <a:rPr lang="en-US" dirty="0"/>
              <a:t>#3 Deadlock Detection (</a:t>
            </a:r>
            <a:r>
              <a:rPr lang="en-US" dirty="0">
                <a:solidFill>
                  <a:srgbClr val="7889FB"/>
                </a:solidFill>
              </a:rPr>
              <a:t>DL_DETECT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Maintain a wait-for graph (WFG) of blocked TX (similar to serializability graph)</a:t>
            </a:r>
          </a:p>
          <a:p>
            <a:pPr lvl="1"/>
            <a:r>
              <a:rPr lang="en-US" dirty="0"/>
              <a:t>Detection of cycles in graph (on timeout)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abort one or many TXs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D6D6E61-B463-5A72-120F-727E050A3EAE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Deadlocks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3DC4D41A-4CF1-AFF6-8E02-5F964109940F}"/>
              </a:ext>
            </a:extLst>
          </p:cNvPr>
          <p:cNvCxnSpPr/>
          <p:nvPr/>
        </p:nvCxnSpPr>
        <p:spPr>
          <a:xfrm flipV="1">
            <a:off x="9202368" y="1118521"/>
            <a:ext cx="0" cy="1653702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6C757D48-8F6A-6E08-F7A3-8DDA117D28FA}"/>
              </a:ext>
            </a:extLst>
          </p:cNvPr>
          <p:cNvSpPr txBox="1"/>
          <p:nvPr/>
        </p:nvSpPr>
        <p:spPr>
          <a:xfrm>
            <a:off x="8686802" y="2814024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pic>
        <p:nvPicPr>
          <p:cNvPr id="6" name="Picture 5">
            <a:extLst>
              <a:ext uri="{FF2B5EF4-FFF2-40B4-BE49-F238E27FC236}">
                <a16:creationId xmlns:a16="http://schemas.microsoft.com/office/drawing/2014/main" id="{C7DF83DB-FF1C-E731-6293-D44F14B7E1E3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261874" y="3201127"/>
            <a:ext cx="517251" cy="51725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2F4DE1A5-0AB3-4983-4C41-32DEB8A81569}"/>
              </a:ext>
            </a:extLst>
          </p:cNvPr>
          <p:cNvSpPr txBox="1"/>
          <p:nvPr/>
        </p:nvSpPr>
        <p:spPr>
          <a:xfrm>
            <a:off x="7947497" y="1400626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R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732E51F-C8EC-ED1B-DC13-2A72DD3363C0}"/>
              </a:ext>
            </a:extLst>
          </p:cNvPr>
          <p:cNvSpPr txBox="1"/>
          <p:nvPr/>
        </p:nvSpPr>
        <p:spPr>
          <a:xfrm>
            <a:off x="9500680" y="1407113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S 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CF269AE-4441-C5E3-FB5E-B9A2704ACBF6}"/>
              </a:ext>
            </a:extLst>
          </p:cNvPr>
          <p:cNvSpPr txBox="1"/>
          <p:nvPr/>
        </p:nvSpPr>
        <p:spPr>
          <a:xfrm>
            <a:off x="8180962" y="904513"/>
            <a:ext cx="5058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TX1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E02019A3-ABE8-CF8B-65B6-E1346A9B7869}"/>
              </a:ext>
            </a:extLst>
          </p:cNvPr>
          <p:cNvSpPr txBox="1"/>
          <p:nvPr/>
        </p:nvSpPr>
        <p:spPr>
          <a:xfrm>
            <a:off x="9734145" y="910998"/>
            <a:ext cx="505840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TX2</a:t>
            </a: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83B66DC0-3802-F4AC-29E4-7BF367F4E69D}"/>
              </a:ext>
            </a:extLst>
          </p:cNvPr>
          <p:cNvSpPr txBox="1"/>
          <p:nvPr/>
        </p:nvSpPr>
        <p:spPr>
          <a:xfrm>
            <a:off x="9507165" y="1890255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R 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7FF166A9-AC75-A8D4-F6AC-95BE2CFB307D}"/>
              </a:ext>
            </a:extLst>
          </p:cNvPr>
          <p:cNvSpPr txBox="1"/>
          <p:nvPr/>
        </p:nvSpPr>
        <p:spPr>
          <a:xfrm>
            <a:off x="7957222" y="1896741"/>
            <a:ext cx="943583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lock S 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3AF68942-78A3-D320-A778-D23C18E98752}"/>
              </a:ext>
            </a:extLst>
          </p:cNvPr>
          <p:cNvCxnSpPr>
            <a:stCxn id="7" idx="3"/>
            <a:endCxn id="11" idx="1"/>
          </p:cNvCxnSpPr>
          <p:nvPr/>
        </p:nvCxnSpPr>
        <p:spPr>
          <a:xfrm>
            <a:off x="8891080" y="1585292"/>
            <a:ext cx="616085" cy="489629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06DAF852-6A5A-6C76-F0AE-3DCE96F73703}"/>
              </a:ext>
            </a:extLst>
          </p:cNvPr>
          <p:cNvCxnSpPr>
            <a:stCxn id="8" idx="1"/>
            <a:endCxn id="12" idx="3"/>
          </p:cNvCxnSpPr>
          <p:nvPr/>
        </p:nvCxnSpPr>
        <p:spPr>
          <a:xfrm flipH="1">
            <a:off x="8900805" y="1591779"/>
            <a:ext cx="599875" cy="489628"/>
          </a:xfrm>
          <a:prstGeom prst="straightConnector1">
            <a:avLst/>
          </a:prstGeom>
          <a:ln w="19050">
            <a:solidFill>
              <a:srgbClr val="7889FB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4D9D597C-34EB-5E94-4090-255F01D105CB}"/>
              </a:ext>
            </a:extLst>
          </p:cNvPr>
          <p:cNvSpPr txBox="1"/>
          <p:nvPr/>
        </p:nvSpPr>
        <p:spPr>
          <a:xfrm>
            <a:off x="7578653" y="2236889"/>
            <a:ext cx="14777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until TX2 releases S</a:t>
            </a: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7502227C-B563-0D4D-8AF0-C04C5D360B41}"/>
              </a:ext>
            </a:extLst>
          </p:cNvPr>
          <p:cNvSpPr txBox="1"/>
          <p:nvPr/>
        </p:nvSpPr>
        <p:spPr>
          <a:xfrm>
            <a:off x="9336123" y="2243373"/>
            <a:ext cx="1477798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blocks until TX1 releases R</a:t>
            </a:r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2653FC77-F10C-192B-B167-CE65060E18F2}"/>
              </a:ext>
            </a:extLst>
          </p:cNvPr>
          <p:cNvSpPr txBox="1"/>
          <p:nvPr/>
        </p:nvSpPr>
        <p:spPr>
          <a:xfrm>
            <a:off x="8278239" y="3154172"/>
            <a:ext cx="1857983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DEADLOCK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as this will never happen</a:t>
            </a:r>
          </a:p>
        </p:txBody>
      </p:sp>
    </p:spTree>
    <p:extLst>
      <p:ext uri="{BB962C8B-B14F-4D97-AF65-F5344CB8AC3E}">
        <p14:creationId xmlns:p14="http://schemas.microsoft.com/office/powerpoint/2010/main" val="149134353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1" fill="hold">
                      <p:stCondLst>
                        <p:cond delay="indefinite"/>
                      </p:stCondLst>
                      <p:childTnLst>
                        <p:par>
                          <p:cTn id="42" fill="hold">
                            <p:stCondLst>
                              <p:cond delay="0"/>
                            </p:stCondLst>
                            <p:childTnLst>
                              <p:par>
                                <p:cTn id="4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7" grpId="0"/>
      <p:bldP spid="8" grpId="0"/>
      <p:bldP spid="9" grpId="0"/>
      <p:bldP spid="10" grpId="0"/>
      <p:bldP spid="11" grpId="0"/>
      <p:bldP spid="12" grpId="0"/>
      <p:bldP spid="15" grpId="0"/>
      <p:bldP spid="16" grpId="0"/>
      <p:bldP spid="17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D5E12C5-3695-7E53-9AA4-7A53A97EF28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Synchronization Scheme</a:t>
            </a:r>
          </a:p>
          <a:p>
            <a:pPr lvl="1"/>
            <a:r>
              <a:rPr lang="en-US" dirty="0"/>
              <a:t>Transactions get timestamp (or version number) </a:t>
            </a:r>
            <a:r>
              <a:rPr lang="en-US" b="1" dirty="0">
                <a:solidFill>
                  <a:srgbClr val="7889FB"/>
                </a:solidFill>
              </a:rPr>
              <a:t>TS(</a:t>
            </a:r>
            <a:r>
              <a:rPr lang="en-US" b="1" dirty="0" err="1">
                <a:solidFill>
                  <a:srgbClr val="7889FB"/>
                </a:solidFill>
              </a:rPr>
              <a:t>T</a:t>
            </a:r>
            <a:r>
              <a:rPr lang="en-US" b="1" baseline="-25000" dirty="0" err="1">
                <a:solidFill>
                  <a:srgbClr val="7889FB"/>
                </a:solidFill>
              </a:rPr>
              <a:t>j</a:t>
            </a:r>
            <a:r>
              <a:rPr lang="en-US" b="1" dirty="0">
                <a:solidFill>
                  <a:srgbClr val="7889FB"/>
                </a:solidFill>
              </a:rPr>
              <a:t>)</a:t>
            </a:r>
            <a:r>
              <a:rPr lang="en-US" dirty="0"/>
              <a:t> at BOT</a:t>
            </a:r>
          </a:p>
          <a:p>
            <a:pPr lvl="1"/>
            <a:r>
              <a:rPr lang="en-US" dirty="0"/>
              <a:t>Each data object A has </a:t>
            </a:r>
            <a:r>
              <a:rPr lang="en-US" b="1" dirty="0" err="1">
                <a:solidFill>
                  <a:schemeClr val="accent1"/>
                </a:solidFill>
              </a:rPr>
              <a:t>readTS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  <a:r>
              <a:rPr lang="en-US" dirty="0"/>
              <a:t> and </a:t>
            </a:r>
            <a:r>
              <a:rPr lang="en-US" b="1" dirty="0" err="1">
                <a:solidFill>
                  <a:schemeClr val="accent1"/>
                </a:solidFill>
              </a:rPr>
              <a:t>writeTS</a:t>
            </a:r>
            <a:r>
              <a:rPr lang="en-US" b="1" dirty="0">
                <a:solidFill>
                  <a:schemeClr val="accent1"/>
                </a:solidFill>
              </a:rPr>
              <a:t>(A)</a:t>
            </a:r>
          </a:p>
          <a:p>
            <a:pPr lvl="1"/>
            <a:r>
              <a:rPr lang="en-US" dirty="0"/>
              <a:t>Use timestamp comparison to validate access, otherwise abort</a:t>
            </a:r>
          </a:p>
          <a:p>
            <a:pPr lvl="1"/>
            <a:r>
              <a:rPr lang="en-US" dirty="0"/>
              <a:t>No locks but latches (physical synchronization)</a:t>
            </a:r>
            <a:endParaRPr lang="en-US" sz="600" dirty="0"/>
          </a:p>
          <a:p>
            <a:r>
              <a:rPr lang="en-US" dirty="0">
                <a:solidFill>
                  <a:schemeClr val="accent1"/>
                </a:solidFill>
              </a:rPr>
              <a:t>Read</a:t>
            </a:r>
            <a:r>
              <a:rPr lang="en-US" dirty="0"/>
              <a:t> Protocol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rgbClr val="7889FB"/>
                </a:solidFill>
              </a:rPr>
              <a:t>allow read</a:t>
            </a:r>
            <a:r>
              <a:rPr lang="en-US" dirty="0"/>
              <a:t>, set </a:t>
            </a:r>
            <a:r>
              <a:rPr lang="en-US" dirty="0" err="1"/>
              <a:t>readTS</a:t>
            </a:r>
            <a:r>
              <a:rPr lang="en-US" dirty="0"/>
              <a:t>(A) = max(TS(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), </a:t>
            </a:r>
            <a:r>
              <a:rPr lang="en-US" dirty="0" err="1"/>
              <a:t>readTS</a:t>
            </a:r>
            <a:r>
              <a:rPr lang="en-US" dirty="0"/>
              <a:t>(A))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modifying TX)</a:t>
            </a:r>
            <a:endParaRPr lang="en-US" sz="600" dirty="0"/>
          </a:p>
          <a:p>
            <a:r>
              <a:rPr lang="en-US" dirty="0">
                <a:solidFill>
                  <a:schemeClr val="accent1"/>
                </a:solidFill>
              </a:rPr>
              <a:t>Write</a:t>
            </a:r>
            <a:r>
              <a:rPr lang="en-US" dirty="0"/>
              <a:t> Protocol 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(A)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readTS</a:t>
            </a:r>
            <a:r>
              <a:rPr lang="en-US" dirty="0"/>
              <a:t>(A) AND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&gt;=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rgbClr val="7889FB"/>
                </a:solidFill>
              </a:rPr>
              <a:t>allow write</a:t>
            </a:r>
            <a:r>
              <a:rPr lang="en-US" dirty="0"/>
              <a:t>, set </a:t>
            </a:r>
            <a:r>
              <a:rPr lang="en-US" dirty="0" err="1"/>
              <a:t>writeTS</a:t>
            </a:r>
            <a:r>
              <a:rPr lang="en-US" dirty="0"/>
              <a:t>(A)=TS(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readTS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reading TX)</a:t>
            </a:r>
          </a:p>
          <a:p>
            <a:pPr lvl="1"/>
            <a:r>
              <a:rPr lang="en-US" dirty="0"/>
              <a:t>If TS(</a:t>
            </a:r>
            <a:r>
              <a:rPr lang="en-US" dirty="0" err="1"/>
              <a:t>T</a:t>
            </a:r>
            <a:r>
              <a:rPr lang="en-US" baseline="-25000" dirty="0" err="1"/>
              <a:t>j</a:t>
            </a:r>
            <a:r>
              <a:rPr lang="en-US" dirty="0"/>
              <a:t>) &lt; </a:t>
            </a:r>
            <a:r>
              <a:rPr lang="en-US" dirty="0" err="1"/>
              <a:t>writeTS</a:t>
            </a:r>
            <a:r>
              <a:rPr lang="en-US" dirty="0"/>
              <a:t>(A): </a:t>
            </a:r>
            <a:r>
              <a:rPr lang="en-US" b="1" dirty="0">
                <a:solidFill>
                  <a:schemeClr val="accent1"/>
                </a:solidFill>
              </a:rPr>
              <a:t>abort </a:t>
            </a:r>
            <a:r>
              <a:rPr lang="en-US" b="1" dirty="0" err="1">
                <a:solidFill>
                  <a:schemeClr val="accent1"/>
                </a:solidFill>
              </a:rPr>
              <a:t>T</a:t>
            </a:r>
            <a:r>
              <a:rPr lang="en-US" b="1" baseline="-25000" dirty="0" err="1">
                <a:solidFill>
                  <a:schemeClr val="accent1"/>
                </a:solidFill>
              </a:rPr>
              <a:t>j</a:t>
            </a:r>
            <a:r>
              <a:rPr lang="en-US" dirty="0"/>
              <a:t> (older than last modifying TX) </a:t>
            </a:r>
            <a:endParaRPr lang="en-US" sz="600" dirty="0"/>
          </a:p>
          <a:p>
            <a:pPr>
              <a:spcBef>
                <a:spcPts val="1200"/>
              </a:spcBef>
            </a:pPr>
            <a:r>
              <a:rPr lang="en-US" dirty="0">
                <a:solidFill>
                  <a:srgbClr val="F70146"/>
                </a:solidFill>
              </a:rPr>
              <a:t>BEWARE</a:t>
            </a:r>
            <a:r>
              <a:rPr lang="en-US" dirty="0"/>
              <a:t>: </a:t>
            </a:r>
            <a:r>
              <a:rPr lang="en-US" b="0" dirty="0"/>
              <a:t>Timestamp Ordering requires handling of dirty reads,</a:t>
            </a:r>
            <a:br>
              <a:rPr lang="en-US" b="0" dirty="0"/>
            </a:br>
            <a:r>
              <a:rPr lang="en-US" b="0" dirty="0"/>
              <a:t>and concurrent transactions (e.g., via abort or versions)</a:t>
            </a:r>
            <a:endParaRPr lang="en-US" dirty="0"/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93509B1-32DC-7434-399C-9B3563E8C3B5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(Basic) Timestamp Ordering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F8983DB1-A212-837F-CF84-46752DEC8528}"/>
              </a:ext>
            </a:extLst>
          </p:cNvPr>
          <p:cNvSpPr txBox="1"/>
          <p:nvPr/>
        </p:nvSpPr>
        <p:spPr>
          <a:xfrm>
            <a:off x="8466762" y="1786912"/>
            <a:ext cx="3159180" cy="646331"/>
          </a:xfrm>
          <a:prstGeom prst="rect">
            <a:avLst/>
          </a:prstGeom>
          <a:solidFill>
            <a:srgbClr val="7889FB"/>
          </a:solidFill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Great, </a:t>
            </a:r>
            <a:r>
              <a:rPr lang="en-US" b="1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low overhead scheme if conflicts are rare</a:t>
            </a:r>
            <a:r>
              <a:rPr lang="en-US" dirty="0">
                <a:solidFill>
                  <a:schemeClr val="bg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 (no hot spots)</a:t>
            </a:r>
            <a:endParaRPr lang="en-US" b="1" dirty="0">
              <a:solidFill>
                <a:schemeClr val="bg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E2EC1DD3-8E91-56EE-CE13-7EE6CCBE9DD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065078" y="394379"/>
            <a:ext cx="42359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FD5B2D16-77DA-AD7D-FCE0-C61789E7A8CF}"/>
              </a:ext>
            </a:extLst>
          </p:cNvPr>
          <p:cNvSpPr txBox="1"/>
          <p:nvPr/>
        </p:nvSpPr>
        <p:spPr>
          <a:xfrm>
            <a:off x="6691256" y="334187"/>
            <a:ext cx="3268321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[Philip A. Bernstein, Nathan Goodman: Concurrency Control in Distributed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 1981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05C543-364D-C680-41E2-336BE7179388}"/>
              </a:ext>
            </a:extLst>
          </p:cNvPr>
          <p:cNvSpPr txBox="1"/>
          <p:nvPr/>
        </p:nvSpPr>
        <p:spPr>
          <a:xfrm>
            <a:off x="7508838" y="4939230"/>
            <a:ext cx="384310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[Stephan Wolf et al: An Evaluation of Strict Timestamp Ordering Concurrency Control for Main-Memory Database Systems.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IMDM@ VLDB 2013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]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71B029BE-11C5-5FD0-D7F3-07909520563F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1464577" y="4992427"/>
            <a:ext cx="425798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307844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56B7A3D-C101-BEDA-6522-1036C23F0369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Read Phase</a:t>
                </a:r>
              </a:p>
              <a:p>
                <a:pPr lvl="1"/>
                <a:r>
                  <a:rPr lang="en-US" dirty="0"/>
                  <a:t>Initial reads from DB, </a:t>
                </a:r>
                <a:r>
                  <a:rPr lang="en-US" b="1" dirty="0">
                    <a:solidFill>
                      <a:srgbClr val="7889FB"/>
                    </a:solidFill>
                  </a:rPr>
                  <a:t>repeated reads and writes into TX-local buffer</a:t>
                </a:r>
              </a:p>
              <a:p>
                <a:pPr lvl="1"/>
                <a:r>
                  <a:rPr lang="en-US" dirty="0"/>
                  <a:t>Maintain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ReadSet</a:t>
                </a:r>
                <a:r>
                  <a:rPr lang="en-US" b="1" dirty="0">
                    <a:solidFill>
                      <a:schemeClr val="accent1"/>
                    </a:solidFill>
                  </a:rPr>
                  <a:t>(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T</a:t>
                </a:r>
                <a:r>
                  <a:rPr lang="en-US" b="1" baseline="-25000" dirty="0" err="1">
                    <a:solidFill>
                      <a:schemeClr val="accent1"/>
                    </a:solidFill>
                  </a:rPr>
                  <a:t>j</a:t>
                </a:r>
                <a:r>
                  <a:rPr lang="en-US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dirty="0"/>
                  <a:t> and 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WriteSet</a:t>
                </a:r>
                <a:r>
                  <a:rPr lang="en-US" b="1" dirty="0">
                    <a:solidFill>
                      <a:schemeClr val="accent1"/>
                    </a:solidFill>
                  </a:rPr>
                  <a:t>(</a:t>
                </a:r>
                <a:r>
                  <a:rPr lang="en-US" b="1" dirty="0" err="1">
                    <a:solidFill>
                      <a:schemeClr val="accent1"/>
                    </a:solidFill>
                  </a:rPr>
                  <a:t>T</a:t>
                </a:r>
                <a:r>
                  <a:rPr lang="en-US" b="1" baseline="-25000" dirty="0" err="1">
                    <a:solidFill>
                      <a:schemeClr val="accent1"/>
                    </a:solidFill>
                  </a:rPr>
                  <a:t>j</a:t>
                </a:r>
                <a:r>
                  <a:rPr lang="en-US" b="1" dirty="0">
                    <a:solidFill>
                      <a:schemeClr val="accent1"/>
                    </a:solidFill>
                  </a:rPr>
                  <a:t>)</a:t>
                </a:r>
                <a:r>
                  <a:rPr lang="en-US" dirty="0"/>
                  <a:t> per transaction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j</a:t>
                </a:r>
                <a:endParaRPr lang="en-US" baseline="-25000" dirty="0"/>
              </a:p>
              <a:p>
                <a:pPr lvl="1"/>
                <a:r>
                  <a:rPr lang="en-US" dirty="0"/>
                  <a:t>TX seen as read-only transaction on database</a:t>
                </a:r>
                <a:endParaRPr lang="en-US" sz="500" dirty="0"/>
              </a:p>
              <a:p>
                <a:r>
                  <a:rPr lang="en-US" dirty="0"/>
                  <a:t>Validation Phase</a:t>
                </a:r>
              </a:p>
              <a:p>
                <a:pPr lvl="1"/>
                <a:r>
                  <a:rPr lang="en-US" dirty="0"/>
                  <a:t>Check read/write and write/write conflicts, </a:t>
                </a:r>
                <a:r>
                  <a:rPr lang="en-US" b="1" dirty="0">
                    <a:solidFill>
                      <a:schemeClr val="accent1"/>
                    </a:solidFill>
                  </a:rPr>
                  <a:t>abort on conflicts</a:t>
                </a:r>
              </a:p>
              <a:p>
                <a:pPr lvl="1"/>
                <a:r>
                  <a:rPr lang="en-US" dirty="0"/>
                  <a:t>BOCC (Backward-oriented concurrency control) </a:t>
                </a:r>
                <a:r>
                  <a:rPr lang="en-AT" dirty="0"/>
                  <a:t>–</a:t>
                </a:r>
                <a:r>
                  <a:rPr lang="en-US" dirty="0"/>
                  <a:t> check all older TXs T</a:t>
                </a:r>
                <a:r>
                  <a:rPr lang="en-US" baseline="-25000" dirty="0"/>
                  <a:t>i</a:t>
                </a:r>
                <a:r>
                  <a:rPr lang="en-US" dirty="0"/>
                  <a:t> that finished (EOT) </a:t>
                </a:r>
                <a:br>
                  <a:rPr lang="en-US" dirty="0"/>
                </a:br>
                <a:r>
                  <a:rPr lang="en-US" dirty="0"/>
                  <a:t>while </a:t>
                </a:r>
                <a:r>
                  <a:rPr lang="en-US" dirty="0" err="1"/>
                  <a:t>T</a:t>
                </a:r>
                <a:r>
                  <a:rPr lang="en-US" baseline="-25000" dirty="0" err="1"/>
                  <a:t>j</a:t>
                </a:r>
                <a:r>
                  <a:rPr lang="en-US" dirty="0"/>
                  <a:t> was running (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𝐸𝑂𝑇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𝐵𝑂𝑇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)</a:t>
                </a:r>
              </a:p>
              <a:p>
                <a:pPr lvl="2"/>
                <a:r>
                  <a:rPr lang="en-US" b="1" dirty="0">
                    <a:solidFill>
                      <a:srgbClr val="7889FB"/>
                    </a:solidFill>
                  </a:rPr>
                  <a:t>Serializable:</a:t>
                </a:r>
                <a:r>
                  <a:rPr lang="en-US" dirty="0"/>
                  <a:t> if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𝐸𝑂𝑇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𝐵𝑂𝑇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𝑊𝑆𝑒𝑡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𝑅𝑆𝑒𝑡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T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lvl="2"/>
                <a:r>
                  <a:rPr lang="en-US" b="1" dirty="0">
                    <a:solidFill>
                      <a:srgbClr val="7889FB"/>
                    </a:solidFill>
                  </a:rPr>
                  <a:t>Snapshot isolation: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𝐸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𝑂𝑇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𝐵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𝑂𝑇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𝑗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or </a:t>
                </a:r>
                <a14:m>
                  <m:oMath xmlns:m="http://schemas.openxmlformats.org/officeDocument/2006/math">
                    <m:r>
                      <a:rPr lang="en-US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𝑊𝑆𝑒𝑡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∩</m:t>
                    </m:r>
                    <m:r>
                      <a:rPr lang="en-US" b="0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𝑊</m:t>
                    </m:r>
                    <m:r>
                      <a:rPr lang="en-US" i="1">
                        <a:solidFill>
                          <a:schemeClr val="accent1"/>
                        </a:solidFill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𝑆𝑒𝑡</m:t>
                    </m:r>
                    <m:d>
                      <m:d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i="1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AT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lvl="1"/>
                <a:r>
                  <a:rPr lang="en-US" dirty="0"/>
                  <a:t>FOCC (Forward-oriented concurrency control) </a:t>
                </a:r>
                <a:r>
                  <a:rPr lang="en-AT" dirty="0"/>
                  <a:t>–</a:t>
                </a:r>
                <a:r>
                  <a:rPr lang="en-US" dirty="0"/>
                  <a:t> check running TXs</a:t>
                </a:r>
                <a:endParaRPr lang="en-US" sz="500" dirty="0"/>
              </a:p>
              <a:p>
                <a:r>
                  <a:rPr lang="en-US" dirty="0"/>
                  <a:t>Write Phase</a:t>
                </a:r>
              </a:p>
              <a:p>
                <a:pPr lvl="1"/>
                <a:r>
                  <a:rPr lang="en-US" dirty="0"/>
                  <a:t>Successful TXs: propagate TX-local buffer into the database and log</a:t>
                </a:r>
              </a:p>
              <a:p>
                <a:pPr lvl="1"/>
                <a:r>
                  <a:rPr lang="en-US" dirty="0"/>
                  <a:t>Unsuccessful TXs: discard the TX-local buffer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B56B7A3D-C101-BEDA-6522-1036C23F036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378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2BD50AC-4FFA-D12D-1213-2CE639C8423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Optimistic Concurrency Control (OCC)</a:t>
            </a:r>
          </a:p>
        </p:txBody>
      </p:sp>
    </p:spTree>
    <p:extLst>
      <p:ext uri="{BB962C8B-B14F-4D97-AF65-F5344CB8AC3E}">
        <p14:creationId xmlns:p14="http://schemas.microsoft.com/office/powerpoint/2010/main" val="34961379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>
        <mc:Choice xmlns:a14="http://schemas.microsoft.com/office/drawing/2010/main" Requires="a14"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3AD7B67-69AF-D25B-8C9D-38AAC4506AB6}"/>
                  </a:ext>
                </a:extLst>
              </p:cNvPr>
              <p:cNvSpPr>
                <a:spLocks noGrp="1"/>
              </p:cNvSpPr>
              <p:nvPr>
                <p:ph type="body" sz="quarter" idx="18"/>
              </p:nvPr>
            </p:nvSpPr>
            <p:spPr/>
            <p:txBody>
              <a:bodyPr/>
              <a:lstStyle/>
              <a:p>
                <a:r>
                  <a:rPr lang="en-US" dirty="0"/>
                  <a:t>Overview TX Processing</a:t>
                </a:r>
              </a:p>
              <a:p>
                <a:pPr lvl="1"/>
                <a:r>
                  <a:rPr lang="en-US" dirty="0"/>
                  <a:t>Implements variant of </a:t>
                </a:r>
                <a:r>
                  <a:rPr lang="en-US" b="1" dirty="0">
                    <a:solidFill>
                      <a:srgbClr val="7889FB"/>
                    </a:solidFill>
                  </a:rPr>
                  <a:t>basic timestamp ordering</a:t>
                </a:r>
                <a:r>
                  <a:rPr lang="en-US" dirty="0"/>
                  <a:t> (w/ handling of dirty reads)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TX log for UNDO</a:t>
                </a:r>
                <a:r>
                  <a:rPr lang="en-US" dirty="0"/>
                  <a:t> of aborted transactions</a:t>
                </a:r>
              </a:p>
              <a:p>
                <a:pPr lvl="1"/>
                <a:r>
                  <a:rPr lang="en-US" b="1" dirty="0">
                    <a:solidFill>
                      <a:srgbClr val="7889FB"/>
                    </a:solidFill>
                  </a:rPr>
                  <a:t>TIDs:</a:t>
                </a:r>
                <a:r>
                  <a:rPr lang="en-US" dirty="0"/>
                  <a:t> </a:t>
                </a:r>
                <a:r>
                  <a:rPr lang="en-US" sz="1600" dirty="0">
                    <a:latin typeface="Consolas" panose="020B0609020204030204" pitchFamily="49" charset="0"/>
                  </a:rPr>
                  <a:t>__</a:t>
                </a:r>
                <a:r>
                  <a:rPr lang="en-US" sz="1600" dirty="0" err="1">
                    <a:latin typeface="Consolas" panose="020B0609020204030204" pitchFamily="49" charset="0"/>
                  </a:rPr>
                  <a:t>sync_fetch_and_add</a:t>
                </a:r>
                <a:r>
                  <a:rPr lang="en-US" sz="1600" dirty="0">
                    <a:latin typeface="Consolas" panose="020B0609020204030204" pitchFamily="49" charset="0"/>
                  </a:rPr>
                  <a:t>(&amp;VAR,1)</a:t>
                </a:r>
              </a:p>
              <a:p>
                <a:pPr lvl="2"/>
                <a:endParaRPr lang="en-US" sz="1000" dirty="0"/>
              </a:p>
              <a:p>
                <a:r>
                  <a:rPr lang="en-US" dirty="0"/>
                  <a:t>#1 Basic TO</a:t>
                </a:r>
              </a:p>
              <a:p>
                <a:pPr lvl="1"/>
                <a:r>
                  <a:rPr lang="en-US" dirty="0" err="1"/>
                  <a:t>isReadable</a:t>
                </a:r>
                <a:r>
                  <a:rPr lang="en-US" dirty="0"/>
                  <a:t>: TID &gt;= WTS</a:t>
                </a:r>
              </a:p>
              <a:p>
                <a:pPr lvl="1"/>
                <a:r>
                  <a:rPr lang="en-US" dirty="0" err="1"/>
                  <a:t>IsWriteable</a:t>
                </a:r>
                <a:r>
                  <a:rPr lang="en-US" dirty="0"/>
                  <a:t>: TID &gt;= max(WTS, RTS) </a:t>
                </a:r>
                <a:endParaRPr lang="en-US" sz="1000" dirty="0"/>
              </a:p>
              <a:p>
                <a:r>
                  <a:rPr lang="en-US" dirty="0"/>
                  <a:t>#2 Basic TO w/ Read Committed</a:t>
                </a:r>
              </a:p>
              <a:p>
                <a:pPr lvl="1"/>
                <a:r>
                  <a:rPr lang="en-US" dirty="0"/>
                  <a:t>Basic TO w/ </a:t>
                </a:r>
                <a:r>
                  <a:rPr lang="en-US" dirty="0" err="1"/>
                  <a:t>isReadable</a:t>
                </a:r>
                <a:r>
                  <a:rPr lang="en-US" dirty="0"/>
                  <a:t>: TID &gt;= WTS </a:t>
                </a:r>
                <a:br>
                  <a:rPr lang="en-US" dirty="0"/>
                </a:br>
                <a:r>
                  <a:rPr lang="en-US" dirty="0"/>
                  <a:t>&amp;&amp; !(TID != WTS &amp;&amp; </a:t>
                </a:r>
                <a:r>
                  <a:rPr lang="en-US" dirty="0" err="1"/>
                  <a:t>scanTXTable</a:t>
                </a:r>
                <a:r>
                  <a:rPr lang="en-US" dirty="0"/>
                  <a:t>(ix, WTS))</a:t>
                </a:r>
                <a:endParaRPr lang="en-US" sz="1000" dirty="0"/>
              </a:p>
              <a:p>
                <a:r>
                  <a:rPr lang="en-US" dirty="0"/>
                  <a:t>#3 Basic TO w/ Serializable</a:t>
                </a:r>
              </a:p>
              <a:p>
                <a:pPr lvl="1"/>
                <a:r>
                  <a:rPr lang="en-US" dirty="0"/>
                  <a:t>Basic TO w/ read committed</a:t>
                </a:r>
              </a:p>
              <a:p>
                <a:pPr lvl="1"/>
                <a:r>
                  <a:rPr lang="en-US" dirty="0"/>
                  <a:t>Deleted bit, forced cleanup in epochs (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∄</m:t>
                    </m:r>
                  </m:oMath>
                </a14:m>
                <a:r>
                  <a:rPr lang="en-US" dirty="0"/>
                  <a:t> TS &lt; max(RTS,WTS))</a:t>
                </a:r>
              </a:p>
              <a:p>
                <a:endParaRPr lang="en-US" dirty="0"/>
              </a:p>
            </p:txBody>
          </p:sp>
        </mc:Choice>
        <mc:Fallback>
          <p:sp>
            <p:nvSpPr>
              <p:cNvPr id="2" name="Text Placeholder 1">
                <a:extLst>
                  <a:ext uri="{FF2B5EF4-FFF2-40B4-BE49-F238E27FC236}">
                    <a16:creationId xmlns:a16="http://schemas.microsoft.com/office/drawing/2014/main" id="{E3AD7B67-69AF-D25B-8C9D-38AAC4506AB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body" sz="quarter" idx="18"/>
              </p:nvPr>
            </p:nvSpPr>
            <p:spPr>
              <a:blipFill>
                <a:blip r:embed="rId2"/>
                <a:stretch>
                  <a:fillRect l="-1321" t="-1759" b="-270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6510733-716C-6002-17E2-A84F2C16ED8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>
          <a:xfrm>
            <a:off x="555867" y="396545"/>
            <a:ext cx="9362684" cy="717437"/>
          </a:xfrm>
        </p:spPr>
        <p:txBody>
          <a:bodyPr/>
          <a:lstStyle/>
          <a:p>
            <a:r>
              <a:rPr lang="en-US" dirty="0"/>
              <a:t>Excursus: Basic Timestamp Ordering in Project Reference Implementation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BD6DEB21-394C-545A-1871-B04150F9CC1D}"/>
              </a:ext>
            </a:extLst>
          </p:cNvPr>
          <p:cNvSpPr/>
          <p:nvPr/>
        </p:nvSpPr>
        <p:spPr>
          <a:xfrm>
            <a:off x="7251185" y="3848317"/>
            <a:ext cx="3327013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NUM_TXN_FAIL: 0</a:t>
            </a:r>
          </a:p>
          <a:p>
            <a:r>
              <a:rPr lang="en-US" dirty="0">
                <a:latin typeface="Consolas" panose="020B0609020204030204" pitchFamily="49" charset="0"/>
              </a:rPr>
              <a:t>NUM_TXN_COMP: 16,000,000</a:t>
            </a:r>
          </a:p>
          <a:p>
            <a:r>
              <a:rPr lang="en-US" dirty="0">
                <a:latin typeface="Consolas" panose="020B0609020204030204" pitchFamily="49" charset="0"/>
              </a:rPr>
              <a:t>Time to run:  15.394s.</a:t>
            </a:r>
          </a:p>
        </p:txBody>
      </p:sp>
      <p:sp>
        <p:nvSpPr>
          <p:cNvPr id="5" name="Rectangle 4">
            <a:extLst>
              <a:ext uri="{FF2B5EF4-FFF2-40B4-BE49-F238E27FC236}">
                <a16:creationId xmlns:a16="http://schemas.microsoft.com/office/drawing/2014/main" id="{D61301F9-E9C3-3A87-7BAB-0A439283998C}"/>
              </a:ext>
            </a:extLst>
          </p:cNvPr>
          <p:cNvSpPr/>
          <p:nvPr/>
        </p:nvSpPr>
        <p:spPr>
          <a:xfrm>
            <a:off x="7252944" y="2739596"/>
            <a:ext cx="3325170" cy="92333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latin typeface="Consolas" panose="020B0609020204030204" pitchFamily="49" charset="0"/>
              </a:rPr>
              <a:t>NUM_TXN_FAIL: 0</a:t>
            </a:r>
          </a:p>
          <a:p>
            <a:r>
              <a:rPr lang="en-US" dirty="0">
                <a:latin typeface="Consolas" panose="020B0609020204030204" pitchFamily="49" charset="0"/>
              </a:rPr>
              <a:t>NUM_TXN_COMP: 16,000,000</a:t>
            </a:r>
          </a:p>
          <a:p>
            <a:r>
              <a:rPr lang="en-US" dirty="0">
                <a:latin typeface="Consolas" panose="020B0609020204030204" pitchFamily="49" charset="0"/>
              </a:rPr>
              <a:t>Time to run:  15.223s.</a:t>
            </a:r>
          </a:p>
        </p:txBody>
      </p:sp>
      <p:sp>
        <p:nvSpPr>
          <p:cNvPr id="6" name="Rectangle 5">
            <a:extLst>
              <a:ext uri="{FF2B5EF4-FFF2-40B4-BE49-F238E27FC236}">
                <a16:creationId xmlns:a16="http://schemas.microsoft.com/office/drawing/2014/main" id="{5EBFEAAB-7900-3892-0E46-5BF3976FD1EC}"/>
              </a:ext>
            </a:extLst>
          </p:cNvPr>
          <p:cNvSpPr/>
          <p:nvPr/>
        </p:nvSpPr>
        <p:spPr>
          <a:xfrm>
            <a:off x="6955264" y="1936491"/>
            <a:ext cx="3823398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eaLnBrk="0" hangingPunct="0">
              <a:spcBef>
                <a:spcPct val="30000"/>
              </a:spcBef>
              <a:defRPr/>
            </a:pPr>
            <a:r>
              <a:rPr lang="en-US" dirty="0">
                <a:latin typeface="Consolas" panose="020B0609020204030204" pitchFamily="49" charset="0"/>
              </a:rPr>
              <a:t>./</a:t>
            </a:r>
            <a:r>
              <a:rPr lang="en-US" dirty="0" err="1">
                <a:latin typeface="Consolas" panose="020B0609020204030204" pitchFamily="49" charset="0"/>
              </a:rPr>
              <a:t>speed_test</a:t>
            </a:r>
            <a:r>
              <a:rPr lang="en-US" dirty="0">
                <a:latin typeface="Consolas" panose="020B0609020204030204" pitchFamily="49" charset="0"/>
              </a:rPr>
              <a:t> 1468 0 0 0 0 \</a:t>
            </a:r>
            <a:br>
              <a:rPr lang="en-US" dirty="0">
                <a:latin typeface="Consolas" panose="020B0609020204030204" pitchFamily="49" charset="0"/>
              </a:rPr>
            </a:br>
            <a:r>
              <a:rPr lang="en-US" dirty="0">
                <a:latin typeface="Consolas" panose="020B0609020204030204" pitchFamily="49" charset="0"/>
              </a:rPr>
              <a:t>             4000 160000 100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E37D348B-51EC-BBF0-D0D7-59B3BC5590E4}"/>
              </a:ext>
            </a:extLst>
          </p:cNvPr>
          <p:cNvSpPr/>
          <p:nvPr/>
        </p:nvSpPr>
        <p:spPr>
          <a:xfrm>
            <a:off x="7260456" y="5049774"/>
            <a:ext cx="340705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 err="1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NotImplementedException</a:t>
            </a:r>
            <a:endParaRPr lang="en-US" dirty="0">
              <a:solidFill>
                <a:schemeClr val="accent1"/>
              </a:solidFill>
              <a:latin typeface="Consolas" panose="020B0609020204030204" pitchFamily="49" charset="0"/>
              <a:cs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8265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7" grpId="0"/>
    </p:bld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FD58251-92D1-E0D3-787D-A2F938AE877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Logging and Recovery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026F49C-141D-C1ED-A47B-27067A0254EF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r>
              <a:rPr lang="en-US" dirty="0"/>
              <a:t>(Atomicity and Durability)</a:t>
            </a: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0118908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C26EB2D3-0FB9-0269-0D63-E44D42CA871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Transaction Failures</a:t>
            </a:r>
          </a:p>
          <a:p>
            <a:pPr lvl="1"/>
            <a:r>
              <a:rPr lang="en-US" dirty="0"/>
              <a:t>E.g., Violated integrity constraints, abort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R1-Recovery: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partial UNDO</a:t>
            </a:r>
            <a:r>
              <a:rPr lang="en-US" dirty="0">
                <a:sym typeface="Wingdings" panose="05000000000000000000" pitchFamily="2" charset="2"/>
              </a:rPr>
              <a:t> of this uncommitted TX</a:t>
            </a:r>
            <a:endParaRPr lang="en-US" dirty="0"/>
          </a:p>
          <a:p>
            <a:pPr lvl="2"/>
            <a:endParaRPr lang="en-US" sz="700" dirty="0"/>
          </a:p>
          <a:p>
            <a:r>
              <a:rPr lang="en-US" dirty="0"/>
              <a:t>System Failures </a:t>
            </a:r>
            <a:r>
              <a:rPr lang="en-US" b="0" dirty="0"/>
              <a:t>(soft crash)</a:t>
            </a:r>
          </a:p>
          <a:p>
            <a:pPr lvl="1"/>
            <a:r>
              <a:rPr lang="en-US" dirty="0"/>
              <a:t>E.g., HW or operating system crash, power outage</a:t>
            </a:r>
          </a:p>
          <a:p>
            <a:pPr lvl="1"/>
            <a:r>
              <a:rPr lang="en-US" dirty="0"/>
              <a:t>Kills all in-flight transactions, but does not lose persistent data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R2-Reovery:</a:t>
            </a:r>
            <a:r>
              <a:rPr lang="en-US" dirty="0"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partial REDO</a:t>
            </a:r>
            <a:r>
              <a:rPr lang="en-US" dirty="0">
                <a:sym typeface="Wingdings" panose="05000000000000000000" pitchFamily="2" charset="2"/>
              </a:rPr>
              <a:t> of all committed TXs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R3-Recovery: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global UNDO</a:t>
            </a:r>
            <a:r>
              <a:rPr lang="en-US" dirty="0">
                <a:sym typeface="Wingdings" panose="05000000000000000000" pitchFamily="2" charset="2"/>
              </a:rPr>
              <a:t> of all uncommitted TXs</a:t>
            </a:r>
            <a:endParaRPr lang="en-US" dirty="0"/>
          </a:p>
          <a:p>
            <a:pPr lvl="2"/>
            <a:endParaRPr lang="en-US" sz="700" dirty="0"/>
          </a:p>
          <a:p>
            <a:r>
              <a:rPr lang="en-US" dirty="0"/>
              <a:t>Media Failures </a:t>
            </a:r>
            <a:r>
              <a:rPr lang="en-US" b="0" dirty="0"/>
              <a:t>(hard crash)</a:t>
            </a:r>
          </a:p>
          <a:p>
            <a:pPr lvl="1"/>
            <a:r>
              <a:rPr lang="en-US" dirty="0"/>
              <a:t>E.g., disk hard errors (non-restorable)</a:t>
            </a:r>
          </a:p>
          <a:p>
            <a:pPr lvl="1"/>
            <a:r>
              <a:rPr lang="en-US" dirty="0"/>
              <a:t>Loses persistent data </a:t>
            </a:r>
            <a:r>
              <a:rPr lang="en-AT" dirty="0">
                <a:sym typeface="Wingdings" panose="05000000000000000000" pitchFamily="2" charset="2"/>
              </a:rPr>
              <a:t></a:t>
            </a:r>
            <a:r>
              <a:rPr lang="en-US" dirty="0">
                <a:sym typeface="Wingdings" panose="05000000000000000000" pitchFamily="2" charset="2"/>
              </a:rPr>
              <a:t> need backup data (checkpoint)</a:t>
            </a:r>
          </a:p>
          <a:p>
            <a:pPr marL="457200" lvl="1" indent="0">
              <a:buNone/>
            </a:pPr>
            <a:r>
              <a:rPr lang="en-AT" b="1" dirty="0">
                <a:solidFill>
                  <a:srgbClr val="7889FB"/>
                </a:solidFill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 R4-Recovery: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global REDO</a:t>
            </a:r>
            <a:r>
              <a:rPr lang="en-US" dirty="0">
                <a:sym typeface="Wingdings" panose="05000000000000000000" pitchFamily="2" charset="2"/>
              </a:rPr>
              <a:t> of all committed TXs</a:t>
            </a:r>
            <a:endParaRPr lang="en-US" dirty="0"/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D4893517-6D26-1228-FAF9-E799D002818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Failure Types and Recovery</a:t>
            </a:r>
          </a:p>
        </p:txBody>
      </p:sp>
    </p:spTree>
    <p:extLst>
      <p:ext uri="{BB962C8B-B14F-4D97-AF65-F5344CB8AC3E}">
        <p14:creationId xmlns:p14="http://schemas.microsoft.com/office/powerpoint/2010/main" val="29946402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A777752A-3C19-3D7B-F46B-F552950D511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Transaction Processing</a:t>
            </a:r>
          </a:p>
          <a:p>
            <a:r>
              <a:rPr lang="en-US" dirty="0"/>
              <a:t>Locking and Concurrency Control</a:t>
            </a:r>
          </a:p>
          <a:p>
            <a:r>
              <a:rPr lang="en-US" dirty="0"/>
              <a:t>Logging and Recovery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A53A55A-84FA-DA28-D1A0-B8512BB22EB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Agenda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70386547-CFE7-1A31-9844-246A678820EB}"/>
              </a:ext>
            </a:extLst>
          </p:cNvPr>
          <p:cNvSpPr txBox="1"/>
          <p:nvPr/>
        </p:nvSpPr>
        <p:spPr>
          <a:xfrm>
            <a:off x="564088" y="3683005"/>
            <a:ext cx="7101191" cy="196977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Additional Literature:</a:t>
            </a:r>
          </a:p>
          <a:p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Jim Gray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Andreas Reuter: Transaction Processing: Concepts and Techniques.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Morgan Kaufmann 1993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  <a:p>
            <a:endParaRPr lang="en-US" sz="700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[Gerhard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Weikum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, Gottfried </a:t>
            </a:r>
            <a:r>
              <a:rPr lang="en-US" dirty="0" err="1">
                <a:latin typeface="Calibri" panose="020F0502020204030204" pitchFamily="34" charset="0"/>
                <a:cs typeface="Calibri" panose="020F0502020204030204" pitchFamily="34" charset="0"/>
              </a:rPr>
              <a:t>Vossen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: Transactional Information Systems: Theory, Algorithms, and the Practice of Concurrency Control and Recovery. </a:t>
            </a:r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Morgan Kaufmann 2002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728501027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02686DED-273E-6A2F-74FD-7A5C1E337BE9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Database Architecture 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Page-oriented storage</a:t>
            </a:r>
            <a:r>
              <a:rPr lang="en-US" dirty="0"/>
              <a:t> on disk and in memory (DB buffer)</a:t>
            </a:r>
          </a:p>
          <a:p>
            <a:pPr lvl="1"/>
            <a:r>
              <a:rPr lang="en-US" dirty="0"/>
              <a:t>Dedicated </a:t>
            </a:r>
            <a:r>
              <a:rPr lang="en-US" b="1" dirty="0">
                <a:solidFill>
                  <a:schemeClr val="accent1"/>
                </a:solidFill>
              </a:rPr>
              <a:t>eviction algorithms</a:t>
            </a:r>
          </a:p>
          <a:p>
            <a:pPr lvl="1"/>
            <a:r>
              <a:rPr lang="en-US" dirty="0"/>
              <a:t>Modified in-memory pages marked as </a:t>
            </a:r>
            <a:br>
              <a:rPr lang="en-US" dirty="0"/>
            </a:br>
            <a:r>
              <a:rPr lang="en-US" dirty="0"/>
              <a:t>dirty, flushed by cleaner thread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Log:</a:t>
            </a:r>
            <a:r>
              <a:rPr lang="en-US" dirty="0"/>
              <a:t> append-only TX changes </a:t>
            </a:r>
          </a:p>
          <a:p>
            <a:pPr lvl="1"/>
            <a:r>
              <a:rPr lang="en-US" dirty="0"/>
              <a:t>Data/log often placed on different devices</a:t>
            </a:r>
            <a:br>
              <a:rPr lang="en-US" dirty="0"/>
            </a:br>
            <a:r>
              <a:rPr lang="en-US" dirty="0"/>
              <a:t>and periodically archived (backup + truncate)</a:t>
            </a:r>
          </a:p>
          <a:p>
            <a:pPr lvl="1"/>
            <a:endParaRPr lang="en-US" sz="700" dirty="0"/>
          </a:p>
          <a:p>
            <a:r>
              <a:rPr lang="en-US" dirty="0"/>
              <a:t>Write-Ahead Logging (WAL)</a:t>
            </a:r>
          </a:p>
          <a:p>
            <a:pPr lvl="1"/>
            <a:r>
              <a:rPr lang="en-US" dirty="0"/>
              <a:t>The log records of changes to some (dirty) data page must be </a:t>
            </a:r>
            <a:br>
              <a:rPr lang="en-US" dirty="0"/>
            </a:br>
            <a:r>
              <a:rPr lang="en-US" dirty="0"/>
              <a:t>on </a:t>
            </a:r>
            <a:r>
              <a:rPr lang="en-US" b="1" dirty="0">
                <a:solidFill>
                  <a:schemeClr val="accent1"/>
                </a:solidFill>
              </a:rPr>
              <a:t>stable storage before the data page </a:t>
            </a:r>
            <a:r>
              <a:rPr lang="en-US" dirty="0"/>
              <a:t>(UNDO - atomicity)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Force-log on commit</a:t>
            </a:r>
            <a:r>
              <a:rPr lang="en-US" dirty="0"/>
              <a:t> or full buffer (REDO - durability)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Recovery:</a:t>
            </a:r>
            <a:r>
              <a:rPr lang="en-US" dirty="0"/>
              <a:t> forward (REDO) and backward (UNDO) processing</a:t>
            </a:r>
          </a:p>
          <a:p>
            <a:pPr lvl="1"/>
            <a:r>
              <a:rPr lang="en-US" dirty="0"/>
              <a:t>Log sequence number (LSN)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46F347F-6254-51B8-2314-0DAB0AAD634C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Database (Transaction) Log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A94E716E-8A89-9ED5-4581-4850013325A2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120462" y="4722812"/>
            <a:ext cx="499223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400DCBF-D3C3-11C0-37D7-A34F519CCA31}"/>
              </a:ext>
            </a:extLst>
          </p:cNvPr>
          <p:cNvSpPr txBox="1"/>
          <p:nvPr/>
        </p:nvSpPr>
        <p:spPr>
          <a:xfrm>
            <a:off x="7487323" y="4452003"/>
            <a:ext cx="3470642" cy="116955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C. Mohan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Donald J.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Haderle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Bruce G. Lindsay,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Hamid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Pirahesh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Peter M. Schwarz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ARIES: A Transaction Recovery Method Supporting Fine-Granularity Locking and Partial Rollbacks Using Write-Ahead Logging.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TODS 1992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060F655D-5F1C-8449-0D01-2C1BFCF89452}"/>
              </a:ext>
            </a:extLst>
          </p:cNvPr>
          <p:cNvSpPr/>
          <p:nvPr/>
        </p:nvSpPr>
        <p:spPr>
          <a:xfrm>
            <a:off x="7309859" y="3212308"/>
            <a:ext cx="1635016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DF2542ED-D245-D938-F86C-277BBCA7F29D}"/>
              </a:ext>
            </a:extLst>
          </p:cNvPr>
          <p:cNvSpPr/>
          <p:nvPr/>
        </p:nvSpPr>
        <p:spPr>
          <a:xfrm>
            <a:off x="7122129" y="1178614"/>
            <a:ext cx="3007882" cy="1598428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C6B21FC3-5761-367E-59C6-6C2BDD1DA0AC}"/>
              </a:ext>
            </a:extLst>
          </p:cNvPr>
          <p:cNvSpPr/>
          <p:nvPr/>
        </p:nvSpPr>
        <p:spPr>
          <a:xfrm>
            <a:off x="7309858" y="1791504"/>
            <a:ext cx="1649252" cy="839996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9" name="Flowchart: Process 8">
            <a:extLst>
              <a:ext uri="{FF2B5EF4-FFF2-40B4-BE49-F238E27FC236}">
                <a16:creationId xmlns:a16="http://schemas.microsoft.com/office/drawing/2014/main" id="{0152E062-089D-6D79-F498-4E1E00158160}"/>
              </a:ext>
            </a:extLst>
          </p:cNvPr>
          <p:cNvSpPr/>
          <p:nvPr/>
        </p:nvSpPr>
        <p:spPr>
          <a:xfrm>
            <a:off x="9107929" y="1791503"/>
            <a:ext cx="848676" cy="839997"/>
          </a:xfrm>
          <a:prstGeom prst="flowChartProcess">
            <a:avLst/>
          </a:prstGeom>
          <a:solidFill>
            <a:srgbClr val="7889FB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Log Buffer</a:t>
            </a:r>
          </a:p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0CA28A-8ABC-7930-A2EC-D0D4A4F5F7CC}"/>
              </a:ext>
            </a:extLst>
          </p:cNvPr>
          <p:cNvSpPr txBox="1"/>
          <p:nvPr/>
        </p:nvSpPr>
        <p:spPr>
          <a:xfrm>
            <a:off x="7134187" y="508821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37B9F8C-52CB-89A7-84E8-658C94D42F5B}"/>
              </a:ext>
            </a:extLst>
          </p:cNvPr>
          <p:cNvCxnSpPr>
            <a:stCxn id="10" idx="2"/>
          </p:cNvCxnSpPr>
          <p:nvPr/>
        </p:nvCxnSpPr>
        <p:spPr>
          <a:xfrm>
            <a:off x="7677679" y="878153"/>
            <a:ext cx="502617" cy="30046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>
            <a:extLst>
              <a:ext uri="{FF2B5EF4-FFF2-40B4-BE49-F238E27FC236}">
                <a16:creationId xmlns:a16="http://schemas.microsoft.com/office/drawing/2014/main" id="{1D4F7913-D7F4-0110-52F0-F6D31BFF3093}"/>
              </a:ext>
            </a:extLst>
          </p:cNvPr>
          <p:cNvSpPr txBox="1"/>
          <p:nvPr/>
        </p:nvSpPr>
        <p:spPr>
          <a:xfrm>
            <a:off x="8025891" y="349937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EC9D0582-5A17-A854-791D-1118DA84358A}"/>
              </a:ext>
            </a:extLst>
          </p:cNvPr>
          <p:cNvCxnSpPr>
            <a:stCxn id="12" idx="2"/>
            <a:endCxn id="7" idx="0"/>
          </p:cNvCxnSpPr>
          <p:nvPr/>
        </p:nvCxnSpPr>
        <p:spPr>
          <a:xfrm>
            <a:off x="8569383" y="719269"/>
            <a:ext cx="56687" cy="459345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TextBox 13">
            <a:extLst>
              <a:ext uri="{FF2B5EF4-FFF2-40B4-BE49-F238E27FC236}">
                <a16:creationId xmlns:a16="http://schemas.microsoft.com/office/drawing/2014/main" id="{0CA98676-7020-8BAE-70AA-DBFD0862B23F}"/>
              </a:ext>
            </a:extLst>
          </p:cNvPr>
          <p:cNvSpPr txBox="1"/>
          <p:nvPr/>
        </p:nvSpPr>
        <p:spPr>
          <a:xfrm>
            <a:off x="8975959" y="502337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BB4B63E7-0D88-9622-35A2-D86EAF4DBB48}"/>
              </a:ext>
            </a:extLst>
          </p:cNvPr>
          <p:cNvCxnSpPr>
            <a:stCxn id="14" idx="2"/>
          </p:cNvCxnSpPr>
          <p:nvPr/>
        </p:nvCxnSpPr>
        <p:spPr>
          <a:xfrm flipH="1">
            <a:off x="9171239" y="871669"/>
            <a:ext cx="348212" cy="313429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6" name="Flowchart: Process 15">
            <a:extLst>
              <a:ext uri="{FF2B5EF4-FFF2-40B4-BE49-F238E27FC236}">
                <a16:creationId xmlns:a16="http://schemas.microsoft.com/office/drawing/2014/main" id="{00F0E43F-EA69-A91A-A2B4-12CBB65C5D40}"/>
              </a:ext>
            </a:extLst>
          </p:cNvPr>
          <p:cNvSpPr/>
          <p:nvPr/>
        </p:nvSpPr>
        <p:spPr>
          <a:xfrm>
            <a:off x="7462258" y="3276594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P1</a:t>
            </a:r>
          </a:p>
        </p:txBody>
      </p:sp>
      <p:sp>
        <p:nvSpPr>
          <p:cNvPr id="17" name="Flowchart: Process 16">
            <a:extLst>
              <a:ext uri="{FF2B5EF4-FFF2-40B4-BE49-F238E27FC236}">
                <a16:creationId xmlns:a16="http://schemas.microsoft.com/office/drawing/2014/main" id="{38DDB60D-D9A1-CCA0-1A20-E627D16102F1}"/>
              </a:ext>
            </a:extLst>
          </p:cNvPr>
          <p:cNvSpPr/>
          <p:nvPr/>
        </p:nvSpPr>
        <p:spPr>
          <a:xfrm>
            <a:off x="7673022" y="2154668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18" name="Flowchart: Process 17">
            <a:extLst>
              <a:ext uri="{FF2B5EF4-FFF2-40B4-BE49-F238E27FC236}">
                <a16:creationId xmlns:a16="http://schemas.microsoft.com/office/drawing/2014/main" id="{61F4913A-5F2A-229B-7387-56BAF4B49596}"/>
              </a:ext>
            </a:extLst>
          </p:cNvPr>
          <p:cNvSpPr/>
          <p:nvPr/>
        </p:nvSpPr>
        <p:spPr>
          <a:xfrm>
            <a:off x="8214532" y="2151426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P3’</a:t>
            </a:r>
          </a:p>
        </p:txBody>
      </p:sp>
      <p:sp>
        <p:nvSpPr>
          <p:cNvPr id="19" name="Flowchart: Process 18">
            <a:extLst>
              <a:ext uri="{FF2B5EF4-FFF2-40B4-BE49-F238E27FC236}">
                <a16:creationId xmlns:a16="http://schemas.microsoft.com/office/drawing/2014/main" id="{F7BD9863-9288-1871-E697-BDBB7AC84B8A}"/>
              </a:ext>
            </a:extLst>
          </p:cNvPr>
          <p:cNvSpPr/>
          <p:nvPr/>
        </p:nvSpPr>
        <p:spPr>
          <a:xfrm>
            <a:off x="9235937" y="2345980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Flowchart: Process 19">
            <a:extLst>
              <a:ext uri="{FF2B5EF4-FFF2-40B4-BE49-F238E27FC236}">
                <a16:creationId xmlns:a16="http://schemas.microsoft.com/office/drawing/2014/main" id="{32A47C23-1D24-A6B3-8606-1CC8B6A3BB25}"/>
              </a:ext>
            </a:extLst>
          </p:cNvPr>
          <p:cNvSpPr/>
          <p:nvPr/>
        </p:nvSpPr>
        <p:spPr>
          <a:xfrm>
            <a:off x="9232694" y="2478924"/>
            <a:ext cx="582784" cy="11005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endParaRPr lang="en-US" b="1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Flowchart: Sequential Access Storage 20">
            <a:extLst>
              <a:ext uri="{FF2B5EF4-FFF2-40B4-BE49-F238E27FC236}">
                <a16:creationId xmlns:a16="http://schemas.microsoft.com/office/drawing/2014/main" id="{8C517968-DE48-B34D-2F9E-313E0A7CBE1B}"/>
              </a:ext>
            </a:extLst>
          </p:cNvPr>
          <p:cNvSpPr/>
          <p:nvPr/>
        </p:nvSpPr>
        <p:spPr>
          <a:xfrm>
            <a:off x="9372127" y="3232791"/>
            <a:ext cx="475777" cy="479137"/>
          </a:xfrm>
          <a:prstGeom prst="flowChartMagneticTape">
            <a:avLst/>
          </a:prstGeom>
          <a:solidFill>
            <a:srgbClr val="7889FB"/>
          </a:solidFill>
          <a:ln w="12700">
            <a:solidFill>
              <a:schemeClr val="tx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3FA5D2-F184-36AF-42C9-F22E6B51E65B}"/>
              </a:ext>
            </a:extLst>
          </p:cNvPr>
          <p:cNvCxnSpPr>
            <a:stCxn id="8" idx="2"/>
            <a:endCxn id="6" idx="1"/>
          </p:cNvCxnSpPr>
          <p:nvPr/>
        </p:nvCxnSpPr>
        <p:spPr>
          <a:xfrm flipH="1">
            <a:off x="8127367" y="2631500"/>
            <a:ext cx="7117" cy="580808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3" name="Straight Arrow Connector 22">
            <a:extLst>
              <a:ext uri="{FF2B5EF4-FFF2-40B4-BE49-F238E27FC236}">
                <a16:creationId xmlns:a16="http://schemas.microsoft.com/office/drawing/2014/main" id="{C1AC583D-E3BE-D405-693F-50B99F8E7C2D}"/>
              </a:ext>
            </a:extLst>
          </p:cNvPr>
          <p:cNvCxnSpPr>
            <a:stCxn id="9" idx="2"/>
            <a:endCxn id="21" idx="0"/>
          </p:cNvCxnSpPr>
          <p:nvPr/>
        </p:nvCxnSpPr>
        <p:spPr>
          <a:xfrm>
            <a:off x="9532267" y="2631500"/>
            <a:ext cx="77749" cy="60129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" name="TextBox 23">
            <a:extLst>
              <a:ext uri="{FF2B5EF4-FFF2-40B4-BE49-F238E27FC236}">
                <a16:creationId xmlns:a16="http://schemas.microsoft.com/office/drawing/2014/main" id="{C36DA7F2-E367-1979-5B88-B5AF1DE2AC3F}"/>
              </a:ext>
            </a:extLst>
          </p:cNvPr>
          <p:cNvSpPr txBox="1"/>
          <p:nvPr/>
        </p:nvSpPr>
        <p:spPr>
          <a:xfrm>
            <a:off x="7755500" y="3720625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Data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29D5E564-86FF-9100-FD80-3B93ABD6B5B0}"/>
              </a:ext>
            </a:extLst>
          </p:cNvPr>
          <p:cNvSpPr txBox="1"/>
          <p:nvPr/>
        </p:nvSpPr>
        <p:spPr>
          <a:xfrm>
            <a:off x="9250319" y="3727109"/>
            <a:ext cx="75086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Log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92AE7505-D270-ABD6-7B37-2348BDF424F5}"/>
              </a:ext>
            </a:extLst>
          </p:cNvPr>
          <p:cNvSpPr/>
          <p:nvPr/>
        </p:nvSpPr>
        <p:spPr>
          <a:xfrm>
            <a:off x="9107929" y="3049417"/>
            <a:ext cx="1022082" cy="1040540"/>
          </a:xfrm>
          <a:prstGeom prst="rect">
            <a:avLst/>
          </a:prstGeom>
          <a:noFill/>
          <a:ln w="19050">
            <a:solidFill>
              <a:schemeClr val="accent1"/>
            </a:solidFill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7" name="Flowchart: Process 26">
            <a:extLst>
              <a:ext uri="{FF2B5EF4-FFF2-40B4-BE49-F238E27FC236}">
                <a16:creationId xmlns:a16="http://schemas.microsoft.com/office/drawing/2014/main" id="{53D34BDB-26D3-6147-0EA7-0BE0FEE805F6}"/>
              </a:ext>
            </a:extLst>
          </p:cNvPr>
          <p:cNvSpPr/>
          <p:nvPr/>
        </p:nvSpPr>
        <p:spPr>
          <a:xfrm>
            <a:off x="7951883" y="3279836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P7</a:t>
            </a:r>
          </a:p>
        </p:txBody>
      </p:sp>
      <p:sp>
        <p:nvSpPr>
          <p:cNvPr id="28" name="Flowchart: Process 27">
            <a:extLst>
              <a:ext uri="{FF2B5EF4-FFF2-40B4-BE49-F238E27FC236}">
                <a16:creationId xmlns:a16="http://schemas.microsoft.com/office/drawing/2014/main" id="{F693122F-6904-AFD5-A305-0336F7E2F8AA}"/>
              </a:ext>
            </a:extLst>
          </p:cNvPr>
          <p:cNvSpPr/>
          <p:nvPr/>
        </p:nvSpPr>
        <p:spPr>
          <a:xfrm>
            <a:off x="8425298" y="3276594"/>
            <a:ext cx="379995" cy="366781"/>
          </a:xfrm>
          <a:prstGeom prst="flowChartProcess">
            <a:avLst/>
          </a:prstGeom>
          <a:solidFill>
            <a:schemeClr val="accent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lIns="0" rIns="0"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P3</a:t>
            </a:r>
          </a:p>
        </p:txBody>
      </p:sp>
    </p:spTree>
    <p:extLst>
      <p:ext uri="{BB962C8B-B14F-4D97-AF65-F5344CB8AC3E}">
        <p14:creationId xmlns:p14="http://schemas.microsoft.com/office/powerpoint/2010/main" val="35152031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9" grpId="0" animBg="1"/>
      <p:bldP spid="19" grpId="0" animBg="1"/>
      <p:bldP spid="20" grpId="0" animBg="1"/>
      <p:bldP spid="21" grpId="0" animBg="1"/>
      <p:bldP spid="25" grpId="0"/>
      <p:bldP spid="26" grpId="0" animBg="1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939FF0B2-179A-90BE-1DED-57992F6F62CD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#1 </a:t>
            </a:r>
            <a:r>
              <a:rPr lang="en-US" dirty="0">
                <a:solidFill>
                  <a:schemeClr val="accent1"/>
                </a:solidFill>
              </a:rPr>
              <a:t>Logical (Operation) Logging</a:t>
            </a:r>
          </a:p>
          <a:p>
            <a:pPr lvl="1"/>
            <a:r>
              <a:rPr lang="en-US" dirty="0"/>
              <a:t>REDO: </a:t>
            </a:r>
            <a:r>
              <a:rPr lang="en-US" b="1" dirty="0">
                <a:solidFill>
                  <a:srgbClr val="7889FB"/>
                </a:solidFill>
              </a:rPr>
              <a:t>log operation (not data)</a:t>
            </a:r>
            <a:r>
              <a:rPr lang="en-US" dirty="0"/>
              <a:t> to construct after state</a:t>
            </a:r>
          </a:p>
          <a:p>
            <a:pPr lvl="1"/>
            <a:r>
              <a:rPr lang="en-US" dirty="0"/>
              <a:t>UNDO: </a:t>
            </a:r>
            <a:r>
              <a:rPr lang="en-US" b="1" dirty="0">
                <a:solidFill>
                  <a:srgbClr val="7889FB"/>
                </a:solidFill>
              </a:rPr>
              <a:t>inverse operations</a:t>
            </a:r>
            <a:r>
              <a:rPr lang="en-US" dirty="0"/>
              <a:t> (e.g., increment/decrement), not stored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Non-determinism</a:t>
            </a:r>
            <a:r>
              <a:rPr lang="en-US" dirty="0"/>
              <a:t> cannot be handled, more flexibility on locking</a:t>
            </a:r>
            <a:endParaRPr lang="en-US" sz="700" dirty="0"/>
          </a:p>
          <a:p>
            <a:r>
              <a:rPr lang="en-US" dirty="0"/>
              <a:t>#2 </a:t>
            </a:r>
            <a:r>
              <a:rPr lang="en-US" dirty="0">
                <a:solidFill>
                  <a:schemeClr val="accent1"/>
                </a:solidFill>
              </a:rPr>
              <a:t>Physical (Value) Logging</a:t>
            </a:r>
          </a:p>
          <a:p>
            <a:pPr lvl="1"/>
            <a:r>
              <a:rPr lang="en-US" dirty="0"/>
              <a:t>REDO: </a:t>
            </a:r>
            <a:r>
              <a:rPr lang="en-US" b="1" dirty="0">
                <a:solidFill>
                  <a:srgbClr val="7889FB"/>
                </a:solidFill>
              </a:rPr>
              <a:t>log REDO (after) image</a:t>
            </a:r>
            <a:r>
              <a:rPr lang="en-US" dirty="0"/>
              <a:t> of record or page</a:t>
            </a:r>
          </a:p>
          <a:p>
            <a:pPr lvl="1"/>
            <a:r>
              <a:rPr lang="en-US" dirty="0"/>
              <a:t>UNDO: </a:t>
            </a:r>
            <a:r>
              <a:rPr lang="en-US" b="1" dirty="0">
                <a:solidFill>
                  <a:srgbClr val="7889FB"/>
                </a:solidFill>
              </a:rPr>
              <a:t>log UNDO (before) image</a:t>
            </a:r>
            <a:r>
              <a:rPr lang="en-US" dirty="0"/>
              <a:t> of record or page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Larger space overhead</a:t>
            </a:r>
            <a:r>
              <a:rPr lang="en-US" dirty="0"/>
              <a:t> (despite page diff) for set-oriented updates</a:t>
            </a:r>
          </a:p>
          <a:p>
            <a:pPr lvl="2"/>
            <a:endParaRPr lang="en-US" sz="700" dirty="0"/>
          </a:p>
          <a:p>
            <a:r>
              <a:rPr lang="en-US" dirty="0"/>
              <a:t>Restart Recovery (ARIES)</a:t>
            </a:r>
          </a:p>
          <a:p>
            <a:pPr lvl="1"/>
            <a:r>
              <a:rPr lang="en-US" dirty="0"/>
              <a:t>Conceptually: take database checkpoint and replay log since checkpoint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Operation and value locking</a:t>
            </a:r>
            <a:r>
              <a:rPr lang="en-US" dirty="0"/>
              <a:t>; stores log seq. number (LSN, </a:t>
            </a:r>
            <a:r>
              <a:rPr lang="en-US" dirty="0" err="1"/>
              <a:t>PageID</a:t>
            </a:r>
            <a:r>
              <a:rPr lang="en-US" dirty="0"/>
              <a:t>, </a:t>
            </a:r>
            <a:r>
              <a:rPr lang="en-US" dirty="0" err="1"/>
              <a:t>PrevLSN</a:t>
            </a:r>
            <a:r>
              <a:rPr lang="en-US" dirty="0"/>
              <a:t>)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1 Analysis:</a:t>
            </a:r>
            <a:r>
              <a:rPr lang="en-US" dirty="0"/>
              <a:t> determine winner and loser transactions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2 Redo:</a:t>
            </a:r>
            <a:r>
              <a:rPr lang="en-US" dirty="0"/>
              <a:t> replay all TXs in order </a:t>
            </a:r>
            <a:r>
              <a:rPr lang="en-US" b="1" dirty="0">
                <a:solidFill>
                  <a:srgbClr val="7889FB"/>
                </a:solidFill>
              </a:rPr>
              <a:t>[repeating history] </a:t>
            </a:r>
            <a:r>
              <a:rPr lang="en-AT" dirty="0">
                <a:solidFill>
                  <a:schemeClr val="tx1"/>
                </a:solidFill>
                <a:sym typeface="Wingdings" panose="05000000000000000000" pitchFamily="2" charset="2"/>
              </a:rPr>
              <a:t></a:t>
            </a:r>
            <a:r>
              <a:rPr lang="en-US" dirty="0">
                <a:solidFill>
                  <a:schemeClr val="tx1"/>
                </a:solidFill>
                <a:sym typeface="Wingdings" panose="05000000000000000000" pitchFamily="2" charset="2"/>
              </a:rPr>
              <a:t> </a:t>
            </a:r>
            <a:r>
              <a:rPr lang="en-US" b="1" dirty="0">
                <a:solidFill>
                  <a:schemeClr val="accent1"/>
                </a:solidFill>
                <a:sym typeface="Wingdings" panose="05000000000000000000" pitchFamily="2" charset="2"/>
              </a:rPr>
              <a:t>state at crash</a:t>
            </a:r>
            <a:endParaRPr lang="en-US" b="1" dirty="0">
              <a:solidFill>
                <a:schemeClr val="accent1"/>
              </a:solidFill>
            </a:endParaRP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Phase 3 Undo:</a:t>
            </a:r>
            <a:r>
              <a:rPr lang="en-US" dirty="0"/>
              <a:t> replay uncommitted TXs (losers) in reverse order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1AA7A443-205C-645B-DB45-7C4CA3377889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Logging Types and Recovery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07D28EFA-3AD4-AC6B-05DC-94C8A0B14D73}"/>
              </a:ext>
            </a:extLst>
          </p:cNvPr>
          <p:cNvSpPr txBox="1"/>
          <p:nvPr/>
        </p:nvSpPr>
        <p:spPr>
          <a:xfrm>
            <a:off x="8433995" y="2715455"/>
            <a:ext cx="3191947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Emp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</a:p>
          <a:p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  SET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Salary=Salary+100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W</a:t>
            </a:r>
            <a:r>
              <a:rPr lang="en-US" b="1" dirty="0">
                <a:latin typeface="Consolas" panose="020B0609020204030204" pitchFamily="49" charset="0"/>
                <a:cs typeface="Calibri" panose="020F0502020204030204" pitchFamily="34" charset="0"/>
              </a:rPr>
              <a:t>HERE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Dep=‘R&amp;D’;</a:t>
            </a:r>
          </a:p>
        </p:txBody>
      </p:sp>
    </p:spTree>
    <p:extLst>
      <p:ext uri="{BB962C8B-B14F-4D97-AF65-F5344CB8AC3E}">
        <p14:creationId xmlns:p14="http://schemas.microsoft.com/office/powerpoint/2010/main" val="9886588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4" end="1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5865E96-0154-8AD8-0CF5-29F5607ACC93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Background: Storage Class Memory (SCM)</a:t>
            </a:r>
          </a:p>
          <a:p>
            <a:pPr lvl="1"/>
            <a:r>
              <a:rPr lang="en-US" b="1" dirty="0">
                <a:solidFill>
                  <a:schemeClr val="accent1"/>
                </a:solidFill>
              </a:rPr>
              <a:t>Byte-addressable, persistent memory</a:t>
            </a:r>
            <a:r>
              <a:rPr lang="en-US" b="1" dirty="0">
                <a:solidFill>
                  <a:srgbClr val="7889FB"/>
                </a:solidFill>
              </a:rPr>
              <a:t> </a:t>
            </a:r>
            <a:r>
              <a:rPr lang="en-US" dirty="0"/>
              <a:t>with higher capacity, </a:t>
            </a:r>
            <a:br>
              <a:rPr lang="en-US" dirty="0"/>
            </a:br>
            <a:r>
              <a:rPr lang="en-US" dirty="0"/>
              <a:t>but latency close to DRAM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Examples:</a:t>
            </a:r>
            <a:r>
              <a:rPr lang="en-US" dirty="0"/>
              <a:t> Resistive RAM, Magnetic RAM,</a:t>
            </a:r>
            <a:br>
              <a:rPr lang="en-US" dirty="0"/>
            </a:br>
            <a:r>
              <a:rPr lang="en-US" dirty="0"/>
              <a:t>Phase-Change Memory (e.g., </a:t>
            </a:r>
            <a:r>
              <a:rPr lang="en-US" b="1" dirty="0">
                <a:solidFill>
                  <a:srgbClr val="7889FB"/>
                </a:solidFill>
              </a:rPr>
              <a:t>Intel 3D </a:t>
            </a:r>
            <a:r>
              <a:rPr lang="en-US" b="1" dirty="0" err="1">
                <a:solidFill>
                  <a:srgbClr val="7889FB"/>
                </a:solidFill>
              </a:rPr>
              <a:t>XPoint</a:t>
            </a:r>
            <a:r>
              <a:rPr lang="en-US" dirty="0"/>
              <a:t>)</a:t>
            </a:r>
            <a:endParaRPr lang="en-US" sz="1200" dirty="0"/>
          </a:p>
          <a:p>
            <a:r>
              <a:rPr lang="en-US" dirty="0"/>
              <a:t>SOFORT: DB Recovery on SCM</a:t>
            </a:r>
          </a:p>
          <a:p>
            <a:pPr lvl="1"/>
            <a:r>
              <a:rPr lang="en-US" dirty="0"/>
              <a:t>Simulated DBMS prototype on SCM</a:t>
            </a:r>
          </a:p>
          <a:p>
            <a:pPr lvl="1"/>
            <a:r>
              <a:rPr lang="en-US" dirty="0"/>
              <a:t>Instant recovery by trading TX throughput vs </a:t>
            </a:r>
            <a:br>
              <a:rPr lang="en-US" dirty="0"/>
            </a:br>
            <a:r>
              <a:rPr lang="en-US" dirty="0"/>
              <a:t>recovery time (</a:t>
            </a:r>
            <a:r>
              <a:rPr lang="en-US" b="1" dirty="0">
                <a:solidFill>
                  <a:schemeClr val="accent1"/>
                </a:solidFill>
              </a:rPr>
              <a:t>% of data structures on SCM</a:t>
            </a:r>
            <a:r>
              <a:rPr lang="en-US" dirty="0"/>
              <a:t>)</a:t>
            </a:r>
          </a:p>
          <a:p>
            <a:pPr lvl="2"/>
            <a:endParaRPr lang="en-US" dirty="0"/>
          </a:p>
          <a:p>
            <a:pPr lvl="2"/>
            <a:endParaRPr lang="en-US" dirty="0"/>
          </a:p>
          <a:p>
            <a:pPr lvl="2"/>
            <a:endParaRPr lang="en-US" dirty="0"/>
          </a:p>
          <a:p>
            <a:r>
              <a:rPr lang="en-US" dirty="0"/>
              <a:t>Write-Behind Logging </a:t>
            </a:r>
            <a:r>
              <a:rPr lang="en-US" b="0" dirty="0"/>
              <a:t>(for hybrid SCM)</a:t>
            </a:r>
          </a:p>
          <a:p>
            <a:pPr lvl="1"/>
            <a:r>
              <a:rPr lang="en-US" dirty="0"/>
              <a:t>Update persistent data (SCM) on commit, </a:t>
            </a:r>
            <a:br>
              <a:rPr lang="en-US" dirty="0"/>
            </a:br>
            <a:r>
              <a:rPr lang="en-US" dirty="0"/>
              <a:t>log change metadata + timestamps </a:t>
            </a:r>
            <a:r>
              <a:rPr lang="en-US" dirty="0">
                <a:sym typeface="Wingdings" panose="05000000000000000000" pitchFamily="2" charset="2"/>
              </a:rPr>
              <a:t> </a:t>
            </a:r>
            <a:r>
              <a:rPr lang="en-US" b="1" dirty="0">
                <a:solidFill>
                  <a:srgbClr val="7889FB"/>
                </a:solidFill>
                <a:sym typeface="Wingdings" panose="05000000000000000000" pitchFamily="2" charset="2"/>
              </a:rPr>
              <a:t>1.3x</a:t>
            </a:r>
            <a:endParaRPr lang="en-US" b="1" dirty="0">
              <a:solidFill>
                <a:srgbClr val="7889FB"/>
              </a:solidFill>
            </a:endParaRP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707CCF56-0FF0-FDF6-7D39-0A4314BB3920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Excursus: Recovery on Storage Class Memory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DFAC87AA-51D9-105E-4111-304AD664133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7049270" y="3038865"/>
            <a:ext cx="4386679" cy="202087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3CBF1F1-A304-377D-B68B-461000A0582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35522" y="1074484"/>
            <a:ext cx="2619037" cy="1736047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768C4B9-6DFB-743C-6E67-9D6BA35081AD}"/>
              </a:ext>
            </a:extLst>
          </p:cNvPr>
          <p:cNvSpPr txBox="1"/>
          <p:nvPr/>
        </p:nvSpPr>
        <p:spPr>
          <a:xfrm>
            <a:off x="10251514" y="1419287"/>
            <a:ext cx="1940486" cy="52322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Credit: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https://</a:t>
            </a:r>
            <a:b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</a:b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5"/>
              </a:rPr>
              <a:t>computerhope.com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59D293B2-4520-8467-5F67-73EA906AE16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259428" y="4227605"/>
            <a:ext cx="454046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ACAD64D1-8320-4A0E-9125-0527075DD4B7}"/>
              </a:ext>
            </a:extLst>
          </p:cNvPr>
          <p:cNvSpPr txBox="1"/>
          <p:nvPr/>
        </p:nvSpPr>
        <p:spPr>
          <a:xfrm>
            <a:off x="1831776" y="4168783"/>
            <a:ext cx="3783682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Ismail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Oukid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Wolfgang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Lehner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Thomas Kissinger, </a:t>
            </a:r>
            <a:r>
              <a:rPr lang="en-US" sz="1400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Thomas </a:t>
            </a:r>
            <a:r>
              <a:rPr lang="en-US" sz="1400" dirty="0" err="1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Willhalm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Peter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Bumbulis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Instant Recovery for Main Memory Databases.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CIDR 2015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A70F2BF0-7CED-4F3B-F915-2C89FBFA7CF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590811" y="5190566"/>
            <a:ext cx="497559" cy="640080"/>
          </a:xfrm>
          <a:prstGeom prst="rect">
            <a:avLst/>
          </a:prstGeom>
          <a:noFill/>
          <a:ln w="25400">
            <a:solidFill>
              <a:srgbClr val="7889FB"/>
            </a:solidFill>
          </a:ln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584243CA-2ED5-634F-BE67-FB8678D27147}"/>
              </a:ext>
            </a:extLst>
          </p:cNvPr>
          <p:cNvSpPr txBox="1"/>
          <p:nvPr/>
        </p:nvSpPr>
        <p:spPr>
          <a:xfrm>
            <a:off x="6216045" y="5148744"/>
            <a:ext cx="2384157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[Joy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Arulraj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Matthew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Perron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Andrew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Pavlo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: Write-Behind Logging.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PVLDB 2016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402837810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/>
      <p:bldP spid="10" grpId="0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C5C20C36-E1A2-19A7-8F6D-85E46EC84DB2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Overview Transaction Processing</a:t>
            </a:r>
          </a:p>
          <a:p>
            <a:r>
              <a:rPr lang="en-US" dirty="0"/>
              <a:t>Locking and Concurrency Control</a:t>
            </a:r>
          </a:p>
          <a:p>
            <a:r>
              <a:rPr lang="en-US" dirty="0"/>
              <a:t>Logging and Recovery</a:t>
            </a:r>
          </a:p>
          <a:p>
            <a:endParaRPr lang="en-US" dirty="0"/>
          </a:p>
          <a:p>
            <a:r>
              <a:rPr lang="en-US" dirty="0"/>
              <a:t>Next Lectures</a:t>
            </a:r>
          </a:p>
          <a:p>
            <a:pPr lvl="1"/>
            <a:r>
              <a:rPr lang="en-US" dirty="0"/>
              <a:t>Nov 27: </a:t>
            </a:r>
            <a:r>
              <a:rPr lang="en-US" b="1" dirty="0">
                <a:solidFill>
                  <a:srgbClr val="7889FB"/>
                </a:solidFill>
              </a:rPr>
              <a:t>Experiments and Reproducibility</a:t>
            </a:r>
          </a:p>
          <a:p>
            <a:pPr lvl="1"/>
            <a:r>
              <a:rPr lang="en-US" dirty="0"/>
              <a:t>Additional lectures / Q&amp;A sessions on demand</a:t>
            </a:r>
          </a:p>
          <a:p>
            <a:pPr lvl="1"/>
            <a:r>
              <a:rPr lang="en-US" dirty="0"/>
              <a:t>Feb 01: </a:t>
            </a:r>
            <a:r>
              <a:rPr lang="en-US" b="1" dirty="0">
                <a:solidFill>
                  <a:srgbClr val="C40D1E"/>
                </a:solidFill>
              </a:rPr>
              <a:t>Project Submissions </a:t>
            </a:r>
            <a:r>
              <a:rPr lang="en-US" dirty="0"/>
              <a:t>(virtual)</a:t>
            </a:r>
          </a:p>
          <a:p>
            <a:pPr lvl="1"/>
            <a:r>
              <a:rPr lang="en-US" dirty="0"/>
              <a:t>Feb 12: </a:t>
            </a:r>
            <a:r>
              <a:rPr lang="en-US" b="1" dirty="0">
                <a:solidFill>
                  <a:srgbClr val="C40D1E"/>
                </a:solidFill>
              </a:rPr>
              <a:t>Project Presentations</a:t>
            </a:r>
            <a:r>
              <a:rPr lang="en-US" dirty="0"/>
              <a:t> (in-person)</a:t>
            </a:r>
            <a:endParaRPr lang="en-US" b="1" dirty="0">
              <a:solidFill>
                <a:srgbClr val="C40D1E"/>
              </a:solidFill>
            </a:endParaRP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3683EAB1-F127-C540-FA42-25B5B48C79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Summary &amp; QA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F41A884-634A-E43F-F647-F1181829BB63}"/>
              </a:ext>
            </a:extLst>
          </p:cNvPr>
          <p:cNvSpPr txBox="1"/>
          <p:nvPr/>
        </p:nvSpPr>
        <p:spPr>
          <a:xfrm>
            <a:off x="5787613" y="965746"/>
            <a:ext cx="4055633" cy="1215717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sz="7300" b="1" dirty="0">
                <a:solidFill>
                  <a:srgbClr val="C40D1E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Thanks</a:t>
            </a:r>
          </a:p>
        </p:txBody>
      </p:sp>
    </p:spTree>
    <p:extLst>
      <p:ext uri="{BB962C8B-B14F-4D97-AF65-F5344CB8AC3E}">
        <p14:creationId xmlns:p14="http://schemas.microsoft.com/office/powerpoint/2010/main" val="234411251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8599832A-7462-CE84-0AF6-245C630632F7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Overview Transaction Processing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B0D9B8C2-8511-D114-9724-88D8D387D38B}"/>
              </a:ext>
            </a:extLst>
          </p:cNvPr>
          <p:cNvSpPr>
            <a:spLocks noGrp="1"/>
          </p:cNvSpPr>
          <p:nvPr>
            <p:ph type="body" sz="quarter" idx="15"/>
          </p:nvPr>
        </p:nvSpPr>
        <p:spPr/>
        <p:txBody>
          <a:bodyPr/>
          <a:lstStyle/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6214212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0E6ADB6-FAE4-8B99-1A04-03EA38CDBED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endParaRPr lang="en-US" dirty="0"/>
          </a:p>
          <a:p>
            <a:pPr lvl="1"/>
            <a:endParaRPr lang="en-US" dirty="0"/>
          </a:p>
          <a:p>
            <a:r>
              <a:rPr lang="en-US" dirty="0"/>
              <a:t>Goal: </a:t>
            </a:r>
            <a:r>
              <a:rPr lang="en-US" dirty="0">
                <a:solidFill>
                  <a:srgbClr val="7889FB"/>
                </a:solidFill>
              </a:rPr>
              <a:t>Basic Understanding of Transaction Processing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Transaction processing from user perspective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Locking and concurrency control to ensure </a:t>
            </a:r>
            <a:r>
              <a:rPr lang="en-US" b="1" dirty="0">
                <a:solidFill>
                  <a:schemeClr val="accent1"/>
                </a:solidFill>
              </a:rPr>
              <a:t>#1 correctness</a:t>
            </a:r>
          </a:p>
          <a:p>
            <a:pPr lvl="1"/>
            <a:r>
              <a:rPr lang="en-US" dirty="0">
                <a:solidFill>
                  <a:schemeClr val="tx1"/>
                </a:solidFill>
              </a:rPr>
              <a:t>Logging and recovery to ensure </a:t>
            </a:r>
            <a:r>
              <a:rPr lang="en-US" b="1" dirty="0">
                <a:solidFill>
                  <a:schemeClr val="accent1"/>
                </a:solidFill>
              </a:rPr>
              <a:t>#2 reliability</a:t>
            </a:r>
          </a:p>
          <a:p>
            <a:endParaRPr lang="en-US" dirty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1162A902-9E19-2A09-0CA1-BB11D2B14FA3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Transaction (TX) Processing</a:t>
            </a:r>
          </a:p>
        </p:txBody>
      </p:sp>
      <p:sp>
        <p:nvSpPr>
          <p:cNvPr id="6" name="Flowchart: Magnetic Disk 5">
            <a:extLst>
              <a:ext uri="{FF2B5EF4-FFF2-40B4-BE49-F238E27FC236}">
                <a16:creationId xmlns:a16="http://schemas.microsoft.com/office/drawing/2014/main" id="{6A9ABEA1-2DC1-463B-102F-2DF4E4FB9585}"/>
              </a:ext>
            </a:extLst>
          </p:cNvPr>
          <p:cNvSpPr/>
          <p:nvPr/>
        </p:nvSpPr>
        <p:spPr>
          <a:xfrm>
            <a:off x="4539342" y="334288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7" name="Flowchart: Process 6">
            <a:extLst>
              <a:ext uri="{FF2B5EF4-FFF2-40B4-BE49-F238E27FC236}">
                <a16:creationId xmlns:a16="http://schemas.microsoft.com/office/drawing/2014/main" id="{4B4C4C20-0512-F27B-6E4A-2C5064B320D0}"/>
              </a:ext>
            </a:extLst>
          </p:cNvPr>
          <p:cNvSpPr/>
          <p:nvPr/>
        </p:nvSpPr>
        <p:spPr>
          <a:xfrm>
            <a:off x="4422346" y="2587712"/>
            <a:ext cx="1632605" cy="483432"/>
          </a:xfrm>
          <a:prstGeom prst="flowChartProcess">
            <a:avLst/>
          </a:prstGeom>
          <a:solidFill>
            <a:schemeClr val="accent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DBMS</a:t>
            </a:r>
          </a:p>
        </p:txBody>
      </p:sp>
      <p:sp>
        <p:nvSpPr>
          <p:cNvPr id="8" name="Flowchart: Process 7">
            <a:extLst>
              <a:ext uri="{FF2B5EF4-FFF2-40B4-BE49-F238E27FC236}">
                <a16:creationId xmlns:a16="http://schemas.microsoft.com/office/drawing/2014/main" id="{7DC0A398-90BA-A418-6ED2-25CA51D66AA2}"/>
              </a:ext>
            </a:extLst>
          </p:cNvPr>
          <p:cNvSpPr/>
          <p:nvPr/>
        </p:nvSpPr>
        <p:spPr>
          <a:xfrm>
            <a:off x="3746364" y="3214055"/>
            <a:ext cx="2949021" cy="712264"/>
          </a:xfrm>
          <a:prstGeom prst="flowChartProcess">
            <a:avLst/>
          </a:prstGeom>
          <a:noFill/>
          <a:ln w="12700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en-US" b="1" dirty="0">
                <a:solidFill>
                  <a:schemeClr val="tx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</p:txBody>
      </p:sp>
      <p:sp>
        <p:nvSpPr>
          <p:cNvPr id="9" name="Flowchart: Magnetic Disk 8">
            <a:extLst>
              <a:ext uri="{FF2B5EF4-FFF2-40B4-BE49-F238E27FC236}">
                <a16:creationId xmlns:a16="http://schemas.microsoft.com/office/drawing/2014/main" id="{5A9522F3-9E6F-F073-0C87-7208D2D66209}"/>
              </a:ext>
            </a:extLst>
          </p:cNvPr>
          <p:cNvSpPr/>
          <p:nvPr/>
        </p:nvSpPr>
        <p:spPr>
          <a:xfrm>
            <a:off x="5400413" y="3342887"/>
            <a:ext cx="584462" cy="499620"/>
          </a:xfrm>
          <a:prstGeom prst="flowChartMagneticDisk">
            <a:avLst/>
          </a:prstGeom>
          <a:solidFill>
            <a:srgbClr val="7889FB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10" name="Flowchart: Process 9">
            <a:extLst>
              <a:ext uri="{FF2B5EF4-FFF2-40B4-BE49-F238E27FC236}">
                <a16:creationId xmlns:a16="http://schemas.microsoft.com/office/drawing/2014/main" id="{FE9D6C66-1768-712F-4128-CDB5B99E81F2}"/>
              </a:ext>
            </a:extLst>
          </p:cNvPr>
          <p:cNvSpPr/>
          <p:nvPr/>
        </p:nvSpPr>
        <p:spPr>
          <a:xfrm>
            <a:off x="3653668" y="2336380"/>
            <a:ext cx="3167211" cy="1665352"/>
          </a:xfrm>
          <a:prstGeom prst="flowChartProcess">
            <a:avLst/>
          </a:prstGeom>
          <a:noFill/>
          <a:ln w="19050">
            <a:solidFill>
              <a:schemeClr val="tx1"/>
            </a:solidFill>
            <a:prstDash val="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DBS</a:t>
            </a: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  <a:p>
            <a:endParaRPr lang="en-US" dirty="0">
              <a:solidFill>
                <a:schemeClr val="tx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A1450BB4-22E1-B3CE-2FC2-35FE45F3A145}"/>
              </a:ext>
            </a:extLst>
          </p:cNvPr>
          <p:cNvCxnSpPr>
            <a:stCxn id="7" idx="2"/>
            <a:endCxn id="6" idx="1"/>
          </p:cNvCxnSpPr>
          <p:nvPr/>
        </p:nvCxnSpPr>
        <p:spPr>
          <a:xfrm flipH="1">
            <a:off x="4831573" y="3071144"/>
            <a:ext cx="407076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77C3A5AF-E26D-D8F3-A518-AA691A5532CD}"/>
              </a:ext>
            </a:extLst>
          </p:cNvPr>
          <p:cNvCxnSpPr>
            <a:stCxn id="7" idx="2"/>
            <a:endCxn id="9" idx="1"/>
          </p:cNvCxnSpPr>
          <p:nvPr/>
        </p:nvCxnSpPr>
        <p:spPr>
          <a:xfrm>
            <a:off x="5238649" y="3071144"/>
            <a:ext cx="453995" cy="271743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5AB38C23-A186-DA6E-4B73-0414182EEE09}"/>
              </a:ext>
            </a:extLst>
          </p:cNvPr>
          <p:cNvSpPr txBox="1"/>
          <p:nvPr/>
        </p:nvSpPr>
        <p:spPr>
          <a:xfrm>
            <a:off x="3746364" y="1266883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1</a:t>
            </a: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4CCFD8C3-065B-4489-FFEA-47915C9CC4EC}"/>
              </a:ext>
            </a:extLst>
          </p:cNvPr>
          <p:cNvCxnSpPr>
            <a:stCxn id="13" idx="2"/>
          </p:cNvCxnSpPr>
          <p:nvPr/>
        </p:nvCxnSpPr>
        <p:spPr>
          <a:xfrm>
            <a:off x="4289856" y="1636215"/>
            <a:ext cx="733408" cy="951497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346CFEB3-B820-35AE-68B1-0AC447CC1F59}"/>
              </a:ext>
            </a:extLst>
          </p:cNvPr>
          <p:cNvSpPr txBox="1"/>
          <p:nvPr/>
        </p:nvSpPr>
        <p:spPr>
          <a:xfrm>
            <a:off x="4638068" y="1107999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2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E08A06BB-8FCB-C36E-D4E0-75624D60BB84}"/>
              </a:ext>
            </a:extLst>
          </p:cNvPr>
          <p:cNvCxnSpPr>
            <a:stCxn id="15" idx="2"/>
            <a:endCxn id="7" idx="0"/>
          </p:cNvCxnSpPr>
          <p:nvPr/>
        </p:nvCxnSpPr>
        <p:spPr>
          <a:xfrm>
            <a:off x="5181560" y="1477331"/>
            <a:ext cx="57089" cy="11103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456C9B0-5E5D-D2C7-F79F-4A9AD321D93D}"/>
              </a:ext>
            </a:extLst>
          </p:cNvPr>
          <p:cNvSpPr txBox="1"/>
          <p:nvPr/>
        </p:nvSpPr>
        <p:spPr>
          <a:xfrm>
            <a:off x="5588136" y="1260399"/>
            <a:ext cx="10869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User 3</a:t>
            </a:r>
          </a:p>
        </p:txBody>
      </p:sp>
      <p:cxnSp>
        <p:nvCxnSpPr>
          <p:cNvPr id="18" name="Straight Arrow Connector 17">
            <a:extLst>
              <a:ext uri="{FF2B5EF4-FFF2-40B4-BE49-F238E27FC236}">
                <a16:creationId xmlns:a16="http://schemas.microsoft.com/office/drawing/2014/main" id="{37DC8003-AD06-26B0-ABE2-559D9D2B0851}"/>
              </a:ext>
            </a:extLst>
          </p:cNvPr>
          <p:cNvCxnSpPr>
            <a:stCxn id="17" idx="2"/>
          </p:cNvCxnSpPr>
          <p:nvPr/>
        </p:nvCxnSpPr>
        <p:spPr>
          <a:xfrm flipH="1">
            <a:off x="5488363" y="1629731"/>
            <a:ext cx="643265" cy="957981"/>
          </a:xfrm>
          <a:prstGeom prst="straightConnector1">
            <a:avLst/>
          </a:prstGeom>
          <a:ln w="19050">
            <a:solidFill>
              <a:srgbClr val="7889FB"/>
            </a:solidFill>
            <a:tailEnd type="triangl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TextBox 18">
            <a:extLst>
              <a:ext uri="{FF2B5EF4-FFF2-40B4-BE49-F238E27FC236}">
                <a16:creationId xmlns:a16="http://schemas.microsoft.com/office/drawing/2014/main" id="{0F524CC1-916A-364D-5F58-88F2863EA456}"/>
              </a:ext>
            </a:extLst>
          </p:cNvPr>
          <p:cNvSpPr txBox="1"/>
          <p:nvPr/>
        </p:nvSpPr>
        <p:spPr>
          <a:xfrm>
            <a:off x="6876156" y="1698146"/>
            <a:ext cx="24708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Multiple users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Correctness?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75228CCC-01D7-852A-6473-A319C44C7C24}"/>
              </a:ext>
            </a:extLst>
          </p:cNvPr>
          <p:cNvSpPr txBox="1"/>
          <p:nvPr/>
        </p:nvSpPr>
        <p:spPr>
          <a:xfrm>
            <a:off x="6872913" y="2619028"/>
            <a:ext cx="2470826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Various failures</a:t>
            </a:r>
            <a:b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(TX, system, media) 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AT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</a:t>
            </a:r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  <a:sym typeface="Wingdings" panose="05000000000000000000" pitchFamily="2" charset="2"/>
              </a:rPr>
              <a:t> Reliability?</a:t>
            </a:r>
            <a:endParaRPr lang="en-US" b="1" dirty="0">
              <a:solidFill>
                <a:schemeClr val="accent1"/>
              </a:solidFill>
              <a:latin typeface="Calibri" panose="020F0502020204030204" pitchFamily="34" charset="0"/>
              <a:cs typeface="Calibri" panose="020F0502020204030204" pitchFamily="34" charset="0"/>
            </a:endParaRP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E1215E87-E426-AD18-A84E-5912B41385EF}"/>
              </a:ext>
            </a:extLst>
          </p:cNvPr>
          <p:cNvSpPr txBox="1"/>
          <p:nvPr/>
        </p:nvSpPr>
        <p:spPr>
          <a:xfrm>
            <a:off x="2537623" y="1770572"/>
            <a:ext cx="1964988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read/write TXs</a:t>
            </a:r>
          </a:p>
        </p:txBody>
      </p:sp>
      <p:sp>
        <p:nvSpPr>
          <p:cNvPr id="22" name="TextBox 21">
            <a:extLst>
              <a:ext uri="{FF2B5EF4-FFF2-40B4-BE49-F238E27FC236}">
                <a16:creationId xmlns:a16="http://schemas.microsoft.com/office/drawing/2014/main" id="{DCDF1AEF-7AFF-4563-6ADC-22EB6F803FE4}"/>
              </a:ext>
            </a:extLst>
          </p:cNvPr>
          <p:cNvSpPr txBox="1"/>
          <p:nvPr/>
        </p:nvSpPr>
        <p:spPr>
          <a:xfrm>
            <a:off x="7245538" y="3935780"/>
            <a:ext cx="1157591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Disk failure</a:t>
            </a:r>
          </a:p>
        </p:txBody>
      </p:sp>
      <p:sp>
        <p:nvSpPr>
          <p:cNvPr id="23" name="TextBox 22">
            <a:extLst>
              <a:ext uri="{FF2B5EF4-FFF2-40B4-BE49-F238E27FC236}">
                <a16:creationId xmlns:a16="http://schemas.microsoft.com/office/drawing/2014/main" id="{6B4487F9-613B-EE16-E051-07CE8DDB22CD}"/>
              </a:ext>
            </a:extLst>
          </p:cNvPr>
          <p:cNvSpPr txBox="1"/>
          <p:nvPr/>
        </p:nvSpPr>
        <p:spPr>
          <a:xfrm>
            <a:off x="8396127" y="3700134"/>
            <a:ext cx="12791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Crash/power failure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991C7C90-0F23-C0AC-A018-7E7A8C69DCA0}"/>
              </a:ext>
            </a:extLst>
          </p:cNvPr>
          <p:cNvSpPr txBox="1"/>
          <p:nvPr/>
        </p:nvSpPr>
        <p:spPr>
          <a:xfrm>
            <a:off x="9628783" y="3519341"/>
            <a:ext cx="1157591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Network failure</a:t>
            </a:r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0755F32E-9311-2927-391D-342D8C2FDDEF}"/>
              </a:ext>
            </a:extLst>
          </p:cNvPr>
          <p:cNvSpPr txBox="1"/>
          <p:nvPr/>
        </p:nvSpPr>
        <p:spPr>
          <a:xfrm>
            <a:off x="9016633" y="2939529"/>
            <a:ext cx="1279139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Constraint violations</a:t>
            </a: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2E125184-B81C-2E61-7A9D-1CC28497A690}"/>
              </a:ext>
            </a:extLst>
          </p:cNvPr>
          <p:cNvSpPr txBox="1"/>
          <p:nvPr/>
        </p:nvSpPr>
        <p:spPr>
          <a:xfrm>
            <a:off x="9577736" y="2616896"/>
            <a:ext cx="127913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Deadlocks</a:t>
            </a:r>
          </a:p>
        </p:txBody>
      </p:sp>
    </p:spTree>
    <p:extLst>
      <p:ext uri="{BB962C8B-B14F-4D97-AF65-F5344CB8AC3E}">
        <p14:creationId xmlns:p14="http://schemas.microsoft.com/office/powerpoint/2010/main" val="68647445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5" grpId="0"/>
      <p:bldP spid="17" grpId="0"/>
      <p:bldP spid="19" grpId="0"/>
      <p:bldP spid="20" grpId="0"/>
      <p:bldP spid="21" grpId="0"/>
      <p:bldP spid="22" grpId="0"/>
      <p:bldP spid="23" grpId="0"/>
      <p:bldP spid="24" grpId="0"/>
      <p:bldP spid="25" grpId="0"/>
      <p:bldP spid="26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Rectangle 16">
            <a:extLst>
              <a:ext uri="{FF2B5EF4-FFF2-40B4-BE49-F238E27FC236}">
                <a16:creationId xmlns:a16="http://schemas.microsoft.com/office/drawing/2014/main" id="{DD7971F5-4D84-14CF-60F0-8E9125B23A10}"/>
              </a:ext>
            </a:extLst>
          </p:cNvPr>
          <p:cNvSpPr/>
          <p:nvPr/>
        </p:nvSpPr>
        <p:spPr>
          <a:xfrm>
            <a:off x="1194318" y="5700827"/>
            <a:ext cx="10997682" cy="1157174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 err="1"/>
          </a:p>
        </p:txBody>
      </p:sp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11EBC04D-AD65-6099-7706-F2047F2797A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Database Transaction</a:t>
            </a:r>
          </a:p>
          <a:p>
            <a:pPr lvl="1"/>
            <a:r>
              <a:rPr lang="en-US" dirty="0"/>
              <a:t>A transaction (TX) is a </a:t>
            </a:r>
            <a:r>
              <a:rPr lang="en-US" b="1" dirty="0">
                <a:solidFill>
                  <a:srgbClr val="7889FB"/>
                </a:solidFill>
              </a:rPr>
              <a:t>series of steps</a:t>
            </a:r>
            <a:r>
              <a:rPr lang="en-US" dirty="0"/>
              <a:t> that brings a database from </a:t>
            </a:r>
            <a:br>
              <a:rPr lang="en-US" dirty="0"/>
            </a:br>
            <a:r>
              <a:rPr lang="en-US" dirty="0"/>
              <a:t>a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  <a:r>
              <a:rPr lang="en-US" dirty="0"/>
              <a:t> into another (not necessarily different) </a:t>
            </a:r>
            <a:r>
              <a:rPr lang="en-US" b="1" dirty="0">
                <a:solidFill>
                  <a:schemeClr val="accent1"/>
                </a:solidFill>
              </a:rPr>
              <a:t>consistent state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ACID properties</a:t>
            </a:r>
            <a:r>
              <a:rPr lang="en-US" dirty="0"/>
              <a:t> (atomicity, consistency, isolation, durability)</a:t>
            </a:r>
          </a:p>
          <a:p>
            <a:pPr lvl="1"/>
            <a:endParaRPr lang="en-US" dirty="0"/>
          </a:p>
          <a:p>
            <a:r>
              <a:rPr lang="en-US" dirty="0"/>
              <a:t>Terminology </a:t>
            </a:r>
            <a:br>
              <a:rPr lang="en-US" dirty="0"/>
            </a:br>
            <a:r>
              <a:rPr lang="en-US" dirty="0"/>
              <a:t>by Example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9E944D41-7679-8B7D-B76A-28E764776F4A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Terminology of Transactions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F548FB6-B5AF-BFEC-52B7-2A2F589199AF}"/>
              </a:ext>
            </a:extLst>
          </p:cNvPr>
          <p:cNvSpPr txBox="1"/>
          <p:nvPr/>
        </p:nvSpPr>
        <p:spPr>
          <a:xfrm>
            <a:off x="4911620" y="3456804"/>
            <a:ext cx="5255287" cy="2908489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START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ISOLATION LEVEL SERIALIZABLE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Balance=Balance-100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Balance=Balance+100 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 = 999;</a:t>
            </a:r>
          </a:p>
          <a:p>
            <a:endParaRPr lang="en-US" sz="7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Balance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lbalance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Account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AID=107;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IF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</a:t>
            </a:r>
            <a:r>
              <a:rPr lang="en-US" sz="1600" dirty="0" err="1">
                <a:latin typeface="Consolas" panose="020B0609020204030204" pitchFamily="49" charset="0"/>
                <a:cs typeface="Calibri" panose="020F0502020204030204" pitchFamily="34" charset="0"/>
              </a:rPr>
              <a:t>lbalance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&lt; 0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THEN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  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ROLLBACK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END IF</a:t>
            </a:r>
          </a:p>
          <a:p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F3426A45-8553-EED9-8395-B2E4EA8FD0C9}"/>
              </a:ext>
            </a:extLst>
          </p:cNvPr>
          <p:cNvSpPr txBox="1"/>
          <p:nvPr/>
        </p:nvSpPr>
        <p:spPr>
          <a:xfrm>
            <a:off x="4273879" y="2873466"/>
            <a:ext cx="3035029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#2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Start/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begin of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(BOT/BT)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9586427-1BD9-06F3-1F97-B5D9FD37745E}"/>
              </a:ext>
            </a:extLst>
          </p:cNvPr>
          <p:cNvSpPr txBox="1"/>
          <p:nvPr/>
        </p:nvSpPr>
        <p:spPr>
          <a:xfrm>
            <a:off x="2012250" y="5212642"/>
            <a:ext cx="2498605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#4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Abort/rollback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(unsuccessful end of transaction, EOT/ET)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21785628-B5EB-702A-D171-F93E5BB2AA4E}"/>
              </a:ext>
            </a:extLst>
          </p:cNvPr>
          <p:cNvSpPr txBox="1"/>
          <p:nvPr/>
        </p:nvSpPr>
        <p:spPr>
          <a:xfrm>
            <a:off x="7757782" y="5707956"/>
            <a:ext cx="2272559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#5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Commit TX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(successful end of transaction, EOT/ET)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B21267-FCF1-4DB3-20D3-D4AC73F419F3}"/>
              </a:ext>
            </a:extLst>
          </p:cNvPr>
          <p:cNvSpPr txBox="1"/>
          <p:nvPr/>
        </p:nvSpPr>
        <p:spPr>
          <a:xfrm>
            <a:off x="7843928" y="2727391"/>
            <a:ext cx="2470826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#1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Isolation level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(defined by addressed anomalies)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7B1B39-D832-F299-BAF5-B68299E61A6B}"/>
              </a:ext>
            </a:extLst>
          </p:cNvPr>
          <p:cNvSpPr txBox="1"/>
          <p:nvPr/>
        </p:nvSpPr>
        <p:spPr>
          <a:xfrm>
            <a:off x="2047920" y="3915619"/>
            <a:ext cx="249860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#3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Reads and writes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of data objects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2BAFFA-A5E6-82BF-3A93-0FFED0968D3B}"/>
              </a:ext>
            </a:extLst>
          </p:cNvPr>
          <p:cNvSpPr txBox="1"/>
          <p:nvPr/>
        </p:nvSpPr>
        <p:spPr>
          <a:xfrm>
            <a:off x="8985773" y="4518633"/>
            <a:ext cx="1605064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#6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</a:t>
            </a:r>
            <a:r>
              <a:rPr lang="en-US" b="1" dirty="0" err="1">
                <a:solidFill>
                  <a:srgbClr val="7889FB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Savepoints</a:t>
            </a: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 (checkpoint for partial rollback)</a:t>
            </a:r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CA372E5C-A880-CF35-727C-DC220A307796}"/>
              </a:ext>
            </a:extLst>
          </p:cNvPr>
          <p:cNvCxnSpPr>
            <a:stCxn id="4" idx="0"/>
          </p:cNvCxnSpPr>
          <p:nvPr/>
        </p:nvCxnSpPr>
        <p:spPr>
          <a:xfrm flipV="1">
            <a:off x="7539264" y="3373723"/>
            <a:ext cx="1520622" cy="83081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30959713-B96F-59B0-0EEE-889A11DDCDB7}"/>
              </a:ext>
            </a:extLst>
          </p:cNvPr>
          <p:cNvCxnSpPr>
            <a:endCxn id="5" idx="2"/>
          </p:cNvCxnSpPr>
          <p:nvPr/>
        </p:nvCxnSpPr>
        <p:spPr>
          <a:xfrm flipV="1">
            <a:off x="5791394" y="3242798"/>
            <a:ext cx="0" cy="214006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4319B0B5-1015-1820-C85E-671A29494BAB}"/>
              </a:ext>
            </a:extLst>
          </p:cNvPr>
          <p:cNvCxnSpPr/>
          <p:nvPr/>
        </p:nvCxnSpPr>
        <p:spPr>
          <a:xfrm flipH="1" flipV="1">
            <a:off x="4040415" y="4293168"/>
            <a:ext cx="1115438" cy="11673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56857B37-38E9-B31A-C6AA-1D212844A44B}"/>
              </a:ext>
            </a:extLst>
          </p:cNvPr>
          <p:cNvCxnSpPr/>
          <p:nvPr/>
        </p:nvCxnSpPr>
        <p:spPr>
          <a:xfrm flipH="1" flipV="1">
            <a:off x="5155852" y="3816512"/>
            <a:ext cx="1" cy="1449422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50337F92-79D1-4AA3-3EC6-F9F8DDEB6C88}"/>
              </a:ext>
            </a:extLst>
          </p:cNvPr>
          <p:cNvCxnSpPr/>
          <p:nvPr/>
        </p:nvCxnSpPr>
        <p:spPr>
          <a:xfrm flipH="1">
            <a:off x="4390609" y="5707956"/>
            <a:ext cx="1070042" cy="0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06C1429F-42F3-0B19-46B8-6FA16B7CA5E2}"/>
              </a:ext>
            </a:extLst>
          </p:cNvPr>
          <p:cNvCxnSpPr/>
          <p:nvPr/>
        </p:nvCxnSpPr>
        <p:spPr>
          <a:xfrm flipH="1">
            <a:off x="7133809" y="5889540"/>
            <a:ext cx="1000108" cy="21724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91676900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B05A78A9-069B-EBEF-AE20-078ED23E8966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Online Transaction Processing (OLTP)</a:t>
            </a:r>
          </a:p>
          <a:p>
            <a:pPr lvl="1"/>
            <a:r>
              <a:rPr lang="en-US" dirty="0"/>
              <a:t>Write-heavy database workloads, primarily with point lookups/accesses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Applications:</a:t>
            </a:r>
            <a:r>
              <a:rPr lang="en-US" dirty="0"/>
              <a:t> financial, commercial, travel, medical, and governmental ops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Benchmarks:</a:t>
            </a:r>
            <a:r>
              <a:rPr lang="en-US" dirty="0"/>
              <a:t> e.g., </a:t>
            </a:r>
            <a:r>
              <a:rPr lang="en-US" b="1" dirty="0">
                <a:solidFill>
                  <a:schemeClr val="accent1"/>
                </a:solidFill>
              </a:rPr>
              <a:t>TPC-C</a:t>
            </a:r>
            <a:r>
              <a:rPr lang="en-US" dirty="0"/>
              <a:t>, </a:t>
            </a:r>
            <a:r>
              <a:rPr lang="en-US" b="1" dirty="0">
                <a:solidFill>
                  <a:schemeClr val="accent1"/>
                </a:solidFill>
              </a:rPr>
              <a:t>TPC-E</a:t>
            </a:r>
            <a:r>
              <a:rPr lang="en-US" dirty="0"/>
              <a:t>, </a:t>
            </a:r>
            <a:r>
              <a:rPr lang="en-US" dirty="0" err="1"/>
              <a:t>AuctionMark</a:t>
            </a:r>
            <a:r>
              <a:rPr lang="en-US" dirty="0"/>
              <a:t>, SEATS (Airline), </a:t>
            </a:r>
            <a:r>
              <a:rPr lang="en-US" b="1" dirty="0">
                <a:solidFill>
                  <a:schemeClr val="accent1"/>
                </a:solidFill>
              </a:rPr>
              <a:t>Voter</a:t>
            </a:r>
          </a:p>
          <a:p>
            <a:pPr lvl="1"/>
            <a:endParaRPr lang="en-US" dirty="0"/>
          </a:p>
          <a:p>
            <a:r>
              <a:rPr lang="en-US" dirty="0"/>
              <a:t>Example TPC-C</a:t>
            </a:r>
          </a:p>
          <a:p>
            <a:pPr lvl="1"/>
            <a:r>
              <a:rPr lang="en-US" dirty="0"/>
              <a:t>45% New-Order</a:t>
            </a:r>
          </a:p>
          <a:p>
            <a:pPr lvl="1"/>
            <a:r>
              <a:rPr lang="en-US" dirty="0"/>
              <a:t>43% Payment</a:t>
            </a:r>
          </a:p>
          <a:p>
            <a:pPr lvl="1"/>
            <a:r>
              <a:rPr lang="en-US" dirty="0"/>
              <a:t>4% Order Status</a:t>
            </a:r>
          </a:p>
          <a:p>
            <a:pPr lvl="1"/>
            <a:r>
              <a:rPr lang="en-US" dirty="0"/>
              <a:t>4% Delivery</a:t>
            </a:r>
          </a:p>
          <a:p>
            <a:pPr lvl="1"/>
            <a:r>
              <a:rPr lang="en-US" dirty="0"/>
              <a:t>4% Stock Level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A65404-55C2-809B-A9E9-E784A57BB5F1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Example OLTP Benchmarks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92C0D851-794E-825C-59A9-83E310908B51}"/>
              </a:ext>
            </a:extLst>
          </p:cNvPr>
          <p:cNvSpPr txBox="1"/>
          <p:nvPr/>
        </p:nvSpPr>
        <p:spPr>
          <a:xfrm>
            <a:off x="4917366" y="2718393"/>
            <a:ext cx="5138515" cy="313932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New Order Transaction: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1) Get records describing a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warehouse (tax), customer, district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2) Update the district to increment 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next available order number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3) Insert record into Order and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NewOrder</a:t>
            </a:r>
            <a:endParaRPr lang="en-US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4) For All Items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a) Get item record (and price)</a:t>
            </a:r>
            <a:b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b) Get/update stock record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  c) Insert </a:t>
            </a:r>
            <a:r>
              <a:rPr lang="en-US" dirty="0" err="1">
                <a:latin typeface="Consolas" panose="020B0609020204030204" pitchFamily="49" charset="0"/>
                <a:cs typeface="Calibri" panose="020F0502020204030204" pitchFamily="34" charset="0"/>
              </a:rPr>
              <a:t>OrderLine</a:t>
            </a:r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 record</a:t>
            </a:r>
          </a:p>
          <a:p>
            <a:r>
              <a:rPr lang="en-US" dirty="0">
                <a:latin typeface="Consolas" panose="020B0609020204030204" pitchFamily="49" charset="0"/>
                <a:cs typeface="Calibri" panose="020F0502020204030204" pitchFamily="34" charset="0"/>
              </a:rPr>
              <a:t>5) Update total amount of order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3EBAA3E8-342A-DB7D-6AF8-DD1A738DF6DF}"/>
              </a:ext>
            </a:extLst>
          </p:cNvPr>
          <p:cNvSpPr txBox="1"/>
          <p:nvPr/>
        </p:nvSpPr>
        <p:spPr>
          <a:xfrm>
            <a:off x="2096350" y="5128778"/>
            <a:ext cx="2062264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  <a:hlinkClick r:id="rId2"/>
              </a:rPr>
              <a:t>http://www.tpc.org/tpc_documents_current_versions/pdf/tpc-c_v5.11.0.pdf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 </a:t>
            </a:r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8AC9D7CA-9887-306A-7858-EB1F57C2A68B}"/>
              </a:ext>
            </a:extLst>
          </p:cNvPr>
          <p:cNvCxnSpPr>
            <a:cxnSpLocks/>
          </p:cNvCxnSpPr>
          <p:nvPr/>
        </p:nvCxnSpPr>
        <p:spPr>
          <a:xfrm flipV="1">
            <a:off x="2893807" y="2805942"/>
            <a:ext cx="1948050" cy="505839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78A2A746-5EFA-B4B5-DB84-093A032F68B5}"/>
              </a:ext>
            </a:extLst>
          </p:cNvPr>
          <p:cNvCxnSpPr>
            <a:cxnSpLocks/>
          </p:cNvCxnSpPr>
          <p:nvPr/>
        </p:nvCxnSpPr>
        <p:spPr>
          <a:xfrm>
            <a:off x="2893807" y="3429000"/>
            <a:ext cx="1948050" cy="2428714"/>
          </a:xfrm>
          <a:prstGeom prst="line">
            <a:avLst/>
          </a:prstGeom>
          <a:ln w="19050">
            <a:solidFill>
              <a:srgbClr val="7889FB"/>
            </a:solidFill>
            <a:tailEnd type="none"/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pic>
        <p:nvPicPr>
          <p:cNvPr id="8" name="Picture 7">
            <a:extLst>
              <a:ext uri="{FF2B5EF4-FFF2-40B4-BE49-F238E27FC236}">
                <a16:creationId xmlns:a16="http://schemas.microsoft.com/office/drawing/2014/main" id="{5ED62A68-59A1-38B8-098F-AC1FE82ECAB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35584" y="5180508"/>
            <a:ext cx="497900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</p:spTree>
    <p:extLst>
      <p:ext uri="{BB962C8B-B14F-4D97-AF65-F5344CB8AC3E}">
        <p14:creationId xmlns:p14="http://schemas.microsoft.com/office/powerpoint/2010/main" val="272610808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3666A3BF-AE36-3BD2-88C2-F7AA8D205B98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r>
              <a:rPr lang="en-US" dirty="0"/>
              <a:t>Atomicity</a:t>
            </a:r>
          </a:p>
          <a:p>
            <a:pPr lvl="1"/>
            <a:r>
              <a:rPr lang="en-US" dirty="0"/>
              <a:t>A transaction is executed atomically (</a:t>
            </a:r>
            <a:r>
              <a:rPr lang="en-US" b="1" dirty="0">
                <a:solidFill>
                  <a:srgbClr val="7889FB"/>
                </a:solidFill>
              </a:rPr>
              <a:t>completely or not at all</a:t>
            </a:r>
            <a:r>
              <a:rPr lang="en-US" dirty="0"/>
              <a:t>)</a:t>
            </a:r>
          </a:p>
          <a:p>
            <a:pPr lvl="1"/>
            <a:r>
              <a:rPr lang="en-US" dirty="0"/>
              <a:t>If the transaction fails/aborts no changes are made to the database (</a:t>
            </a:r>
            <a:r>
              <a:rPr lang="en-US" b="1" dirty="0">
                <a:solidFill>
                  <a:schemeClr val="accent1"/>
                </a:solidFill>
              </a:rPr>
              <a:t>UNDO</a:t>
            </a:r>
            <a:r>
              <a:rPr lang="en-US" dirty="0"/>
              <a:t>)</a:t>
            </a:r>
          </a:p>
          <a:p>
            <a:pPr lvl="2"/>
            <a:endParaRPr lang="en-US" sz="700" dirty="0"/>
          </a:p>
          <a:p>
            <a:r>
              <a:rPr lang="en-US" dirty="0"/>
              <a:t>Consistency</a:t>
            </a:r>
          </a:p>
          <a:p>
            <a:pPr lvl="1"/>
            <a:r>
              <a:rPr lang="en-US" dirty="0"/>
              <a:t>A successful transaction ensures that all </a:t>
            </a:r>
            <a:r>
              <a:rPr lang="en-US" b="1" dirty="0">
                <a:solidFill>
                  <a:srgbClr val="7889FB"/>
                </a:solidFill>
              </a:rPr>
              <a:t>consistency constraints are met</a:t>
            </a:r>
            <a:br>
              <a:rPr lang="en-US" dirty="0"/>
            </a:br>
            <a:r>
              <a:rPr lang="en-US" dirty="0"/>
              <a:t>(referential integrity, semantic/domain constraints) </a:t>
            </a:r>
          </a:p>
          <a:p>
            <a:pPr lvl="2"/>
            <a:endParaRPr lang="en-US" sz="700" dirty="0"/>
          </a:p>
          <a:p>
            <a:r>
              <a:rPr lang="en-US" dirty="0"/>
              <a:t>Isolation</a:t>
            </a:r>
          </a:p>
          <a:p>
            <a:pPr lvl="1"/>
            <a:r>
              <a:rPr lang="en-US" dirty="0"/>
              <a:t>Concurrent transactions are executed in isolation of each other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Appearance of serial transaction execution</a:t>
            </a:r>
          </a:p>
          <a:p>
            <a:pPr lvl="2"/>
            <a:endParaRPr lang="en-US" sz="700" dirty="0"/>
          </a:p>
          <a:p>
            <a:r>
              <a:rPr lang="en-US" dirty="0"/>
              <a:t>Durability</a:t>
            </a:r>
          </a:p>
          <a:p>
            <a:pPr lvl="1"/>
            <a:r>
              <a:rPr lang="en-US" b="1" dirty="0">
                <a:solidFill>
                  <a:srgbClr val="7889FB"/>
                </a:solidFill>
              </a:rPr>
              <a:t>Guaranteed persistence</a:t>
            </a:r>
            <a:r>
              <a:rPr lang="en-US" dirty="0"/>
              <a:t> of all changes made by a successful transaction</a:t>
            </a:r>
          </a:p>
          <a:p>
            <a:pPr lvl="1"/>
            <a:r>
              <a:rPr lang="en-US" dirty="0"/>
              <a:t>In case of system failures, the database is recoverable (</a:t>
            </a:r>
            <a:r>
              <a:rPr lang="en-US" b="1" dirty="0">
                <a:solidFill>
                  <a:schemeClr val="accent1"/>
                </a:solidFill>
              </a:rPr>
              <a:t>REDO</a:t>
            </a:r>
            <a:r>
              <a:rPr lang="en-US" dirty="0"/>
              <a:t>)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E1605961-0AD3-8612-8FA7-05E78465A65B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ACID Properties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43E355D6-D033-1F1F-7ADC-A3DFBA7970C9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968536" y="429108"/>
            <a:ext cx="423215" cy="640080"/>
          </a:xfrm>
          <a:prstGeom prst="rect">
            <a:avLst/>
          </a:prstGeom>
          <a:ln w="25400">
            <a:solidFill>
              <a:srgbClr val="7889FB"/>
            </a:solidFill>
          </a:ln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C7BD2820-AACF-04E4-C9D6-72709EB4BA56}"/>
              </a:ext>
            </a:extLst>
          </p:cNvPr>
          <p:cNvSpPr txBox="1"/>
          <p:nvPr/>
        </p:nvSpPr>
        <p:spPr>
          <a:xfrm>
            <a:off x="6572921" y="375318"/>
            <a:ext cx="3288038" cy="738664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r"/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[Theo </a:t>
            </a:r>
            <a:r>
              <a:rPr lang="en-US" sz="1400" dirty="0" err="1">
                <a:latin typeface="Calibri" panose="020F0502020204030204" pitchFamily="34" charset="0"/>
                <a:cs typeface="Calibri" panose="020F0502020204030204" pitchFamily="34" charset="0"/>
              </a:rPr>
              <a:t>Härder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, Andreas Reuter: Principles of Transaction-Oriented Database Recovery. 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ACM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Comput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</a:t>
            </a:r>
            <a:r>
              <a:rPr lang="en-US" sz="1400" b="1" dirty="0" err="1">
                <a:latin typeface="Calibri" panose="020F0502020204030204" pitchFamily="34" charset="0"/>
                <a:cs typeface="Calibri" panose="020F0502020204030204" pitchFamily="34" charset="0"/>
              </a:rPr>
              <a:t>Surv</a:t>
            </a:r>
            <a:r>
              <a:rPr lang="en-US" sz="1400" b="1" dirty="0">
                <a:latin typeface="Calibri" panose="020F0502020204030204" pitchFamily="34" charset="0"/>
                <a:cs typeface="Calibri" panose="020F0502020204030204" pitchFamily="34" charset="0"/>
              </a:rPr>
              <a:t>. 15(4) 1983</a:t>
            </a:r>
            <a:r>
              <a:rPr lang="en-US" sz="1400" dirty="0">
                <a:latin typeface="Calibri" panose="020F0502020204030204" pitchFamily="34" charset="0"/>
                <a:cs typeface="Calibri" panose="020F0502020204030204" pitchFamily="34" charset="0"/>
              </a:rPr>
              <a:t>]</a:t>
            </a:r>
          </a:p>
        </p:txBody>
      </p:sp>
    </p:spTree>
    <p:extLst>
      <p:ext uri="{BB962C8B-B14F-4D97-AF65-F5344CB8AC3E}">
        <p14:creationId xmlns:p14="http://schemas.microsoft.com/office/powerpoint/2010/main" val="382614532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 Placeholder 1">
            <a:extLst>
              <a:ext uri="{FF2B5EF4-FFF2-40B4-BE49-F238E27FC236}">
                <a16:creationId xmlns:a16="http://schemas.microsoft.com/office/drawing/2014/main" id="{5ACBA512-4C22-3410-0E9F-405963EF6CC0}"/>
              </a:ext>
            </a:extLst>
          </p:cNvPr>
          <p:cNvSpPr>
            <a:spLocks noGrp="1"/>
          </p:cNvSpPr>
          <p:nvPr>
            <p:ph type="body" sz="quarter" idx="18"/>
          </p:nvPr>
        </p:nvSpPr>
        <p:spPr/>
        <p:txBody>
          <a:bodyPr/>
          <a:lstStyle/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endParaRPr lang="en-US" dirty="0">
              <a:solidFill>
                <a:schemeClr val="accent1"/>
              </a:solidFill>
            </a:endParaRPr>
          </a:p>
          <a:p>
            <a:r>
              <a:rPr lang="en-US" dirty="0">
                <a:solidFill>
                  <a:schemeClr val="accent1"/>
                </a:solidFill>
              </a:rPr>
              <a:t>Problem:</a:t>
            </a:r>
            <a:r>
              <a:rPr lang="en-US" dirty="0"/>
              <a:t> Write-write dependency</a:t>
            </a:r>
          </a:p>
          <a:p>
            <a:r>
              <a:rPr lang="en-US" dirty="0">
                <a:solidFill>
                  <a:srgbClr val="7889FB"/>
                </a:solidFill>
              </a:rPr>
              <a:t>Solution:</a:t>
            </a:r>
            <a:r>
              <a:rPr lang="en-US" dirty="0"/>
              <a:t> Exclusive lock on write</a:t>
            </a:r>
          </a:p>
          <a:p>
            <a:endParaRPr lang="en-US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F9B85475-3DE1-C02A-B3D6-DF5384D02AB8}"/>
              </a:ext>
            </a:extLst>
          </p:cNvPr>
          <p:cNvSpPr>
            <a:spLocks noGrp="1"/>
          </p:cNvSpPr>
          <p:nvPr>
            <p:ph type="body" sz="quarter" idx="14"/>
          </p:nvPr>
        </p:nvSpPr>
        <p:spPr/>
        <p:txBody>
          <a:bodyPr/>
          <a:lstStyle/>
          <a:p>
            <a:r>
              <a:rPr lang="en-US" dirty="0"/>
              <a:t>Anomalies </a:t>
            </a:r>
            <a:r>
              <a:rPr lang="en-AT" dirty="0"/>
              <a:t>–</a:t>
            </a:r>
            <a:r>
              <a:rPr lang="en-US" dirty="0"/>
              <a:t> Lost Update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56089B1-AE01-8DE5-A436-19CF7D5F6591}"/>
              </a:ext>
            </a:extLst>
          </p:cNvPr>
          <p:cNvCxnSpPr/>
          <p:nvPr/>
        </p:nvCxnSpPr>
        <p:spPr>
          <a:xfrm flipV="1">
            <a:off x="6022119" y="1441275"/>
            <a:ext cx="0" cy="3219856"/>
          </a:xfrm>
          <a:prstGeom prst="straightConnector1">
            <a:avLst/>
          </a:prstGeom>
          <a:ln w="19050">
            <a:solidFill>
              <a:schemeClr val="accent1"/>
            </a:solidFill>
            <a:headEnd type="triangle" w="med" len="lg"/>
            <a:tailEnd type="none" w="med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F0FC9C8D-3F6E-0F2C-794D-7489006BE8E4}"/>
              </a:ext>
            </a:extLst>
          </p:cNvPr>
          <p:cNvSpPr txBox="1"/>
          <p:nvPr/>
        </p:nvSpPr>
        <p:spPr>
          <a:xfrm>
            <a:off x="5516279" y="4787588"/>
            <a:ext cx="1031132" cy="369332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Time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E076BED8-2733-D520-8DCC-FC26FE870AAE}"/>
              </a:ext>
            </a:extLst>
          </p:cNvPr>
          <p:cNvSpPr txBox="1"/>
          <p:nvPr/>
        </p:nvSpPr>
        <p:spPr>
          <a:xfrm>
            <a:off x="2234803" y="1924403"/>
            <a:ext cx="357330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points += 23.5;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Pts=:points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TRANSACTION;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67DC13E6-F68F-145C-553B-A103DC2DFA92}"/>
              </a:ext>
            </a:extLst>
          </p:cNvPr>
          <p:cNvSpPr txBox="1"/>
          <p:nvPr/>
        </p:nvSpPr>
        <p:spPr>
          <a:xfrm>
            <a:off x="2792535" y="1117226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TA1 updates points for Exercise 1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B4814B21-3219-ED1A-0E6A-DF2ECCC88A73}"/>
              </a:ext>
            </a:extLst>
          </p:cNvPr>
          <p:cNvSpPr txBox="1"/>
          <p:nvPr/>
        </p:nvSpPr>
        <p:spPr>
          <a:xfrm>
            <a:off x="7040291" y="1113982"/>
            <a:ext cx="2431915" cy="646331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latin typeface="Calibri" panose="020F0502020204030204" pitchFamily="34" charset="0"/>
                <a:cs typeface="Calibri" panose="020F0502020204030204" pitchFamily="34" charset="0"/>
              </a:rPr>
              <a:t>TA2 updates points for Exercise 2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7A96ACBB-365F-8A52-3424-202AA12EFA15}"/>
              </a:ext>
            </a:extLst>
          </p:cNvPr>
          <p:cNvSpPr txBox="1"/>
          <p:nvPr/>
        </p:nvSpPr>
        <p:spPr>
          <a:xfrm>
            <a:off x="6531198" y="2164349"/>
            <a:ext cx="3573305" cy="2062103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SELECT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Pts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INTO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:points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FROM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points += 24.0;</a:t>
            </a:r>
          </a:p>
          <a:p>
            <a:endParaRPr lang="en-US" sz="1600" dirty="0">
              <a:latin typeface="Consolas" panose="020B0609020204030204" pitchFamily="49" charset="0"/>
              <a:cs typeface="Calibri" panose="020F0502020204030204" pitchFamily="34" charset="0"/>
            </a:endParaRPr>
          </a:p>
          <a:p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UPDATE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Students </a:t>
            </a:r>
            <a:r>
              <a:rPr lang="en-US" sz="1600" b="1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SET</a:t>
            </a:r>
            <a: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  <a:t> Pts=:points</a:t>
            </a:r>
            <a:br>
              <a:rPr lang="en-US" sz="1600" dirty="0">
                <a:solidFill>
                  <a:schemeClr val="accent1"/>
                </a:solidFill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  </a:t>
            </a: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WHERE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 Sid=789;</a:t>
            </a:r>
            <a:b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</a:br>
            <a:r>
              <a:rPr lang="en-US" sz="1600" b="1" dirty="0">
                <a:latin typeface="Consolas" panose="020B0609020204030204" pitchFamily="49" charset="0"/>
                <a:cs typeface="Calibri" panose="020F0502020204030204" pitchFamily="34" charset="0"/>
              </a:rPr>
              <a:t>COMMIT TRANSACTION</a:t>
            </a:r>
            <a:r>
              <a:rPr lang="en-US" sz="1600" dirty="0">
                <a:latin typeface="Consolas" panose="020B0609020204030204" pitchFamily="49" charset="0"/>
                <a:cs typeface="Calibri" panose="020F0502020204030204" pitchFamily="34" charset="0"/>
              </a:rPr>
              <a:t>;</a:t>
            </a:r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D53ECC6F-7DB9-095C-3595-97B8FB1F885B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98904" y="4661131"/>
            <a:ext cx="517251" cy="517251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CD6CC404-4D2B-AB9F-98FC-BCCC4D95AB32}"/>
              </a:ext>
            </a:extLst>
          </p:cNvPr>
          <p:cNvSpPr txBox="1"/>
          <p:nvPr/>
        </p:nvSpPr>
        <p:spPr>
          <a:xfrm>
            <a:off x="7477243" y="4622219"/>
            <a:ext cx="2328933" cy="923330"/>
          </a:xfrm>
          <a:prstGeom prst="rect">
            <a:avLst/>
          </a:prstGeom>
          <a:noFill/>
        </p:spPr>
        <p:txBody>
          <a:bodyPr wrap="square" lIns="0" rIns="0" rtlCol="0">
            <a:spAutoFit/>
          </a:bodyPr>
          <a:lstStyle/>
          <a:p>
            <a:pPr algn="ctr"/>
            <a: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  <a:t>Student received 24 instead of 47.5 points</a:t>
            </a:r>
            <a:br>
              <a:rPr lang="en-US" b="1" dirty="0">
                <a:solidFill>
                  <a:schemeClr val="accent1"/>
                </a:solidFill>
                <a:latin typeface="Calibri" panose="020F0502020204030204" pitchFamily="34" charset="0"/>
                <a:cs typeface="Calibri" panose="020F0502020204030204" pitchFamily="34" charset="0"/>
              </a:rPr>
            </a:br>
            <a:r>
              <a:rPr lang="en-US" dirty="0">
                <a:latin typeface="Calibri" panose="020F0502020204030204" pitchFamily="34" charset="0"/>
                <a:cs typeface="Calibri" panose="020F0502020204030204" pitchFamily="34" charset="0"/>
              </a:rPr>
              <a:t>(lost update 23.5)</a:t>
            </a:r>
          </a:p>
        </p:txBody>
      </p:sp>
    </p:spTree>
    <p:extLst>
      <p:ext uri="{BB962C8B-B14F-4D97-AF65-F5344CB8AC3E}">
        <p14:creationId xmlns:p14="http://schemas.microsoft.com/office/powerpoint/2010/main" val="20977911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/>
      <p:bldP spid="9" grpId="0"/>
      <p:bldP spid="11" grpId="0"/>
    </p:bldLst>
  </p:timing>
</p:sld>
</file>

<file path=ppt/theme/theme1.xml><?xml version="1.0" encoding="utf-8"?>
<a:theme xmlns:a="http://schemas.openxmlformats.org/drawingml/2006/main" name="Titelfolien zur Auswahl">
  <a:themeElements>
    <a:clrScheme name="TU Berlin">
      <a:dk1>
        <a:srgbClr val="434343"/>
      </a:dk1>
      <a:lt1>
        <a:srgbClr val="FFFFFF"/>
      </a:lt1>
      <a:dk2>
        <a:srgbClr val="434343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lnDef>
      <a:spPr>
        <a:ln w="12700">
          <a:solidFill>
            <a:schemeClr val="tx1"/>
          </a:solidFill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848A7489-E40A-E247-AA59-65F245259B10}"/>
    </a:ext>
  </a:extLst>
</a:theme>
</file>

<file path=ppt/theme/theme2.xml><?xml version="1.0" encoding="utf-8"?>
<a:theme xmlns:a="http://schemas.openxmlformats.org/drawingml/2006/main" name="Master für Folgeseiten">
  <a:themeElements>
    <a:clrScheme name="Custom 1">
      <a:dk1>
        <a:srgbClr val="000000"/>
      </a:dk1>
      <a:lt1>
        <a:srgbClr val="FFFFFF"/>
      </a:lt1>
      <a:dk2>
        <a:srgbClr val="000000"/>
      </a:dk2>
      <a:lt2>
        <a:srgbClr val="E7E6E6"/>
      </a:lt2>
      <a:accent1>
        <a:srgbClr val="C30D1E"/>
      </a:accent1>
      <a:accent2>
        <a:srgbClr val="B2B2B2"/>
      </a:accent2>
      <a:accent3>
        <a:srgbClr val="FF6C00"/>
      </a:accent3>
      <a:accent4>
        <a:srgbClr val="1F90CC"/>
      </a:accent4>
      <a:accent5>
        <a:srgbClr val="9013FE"/>
      </a:accent5>
      <a:accent6>
        <a:srgbClr val="49CB40"/>
      </a:accent6>
      <a:hlink>
        <a:srgbClr val="C30D1E"/>
      </a:hlink>
      <a:folHlink>
        <a:srgbClr val="C30D1E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spDef>
      <a:spPr>
        <a:ln>
          <a:noFill/>
        </a:ln>
      </a:spPr>
      <a:bodyPr rtlCol="0" anchor="ctr"/>
      <a:lstStyle>
        <a:defPPr algn="ctr">
          <a:defRPr dirty="0" err="1" smtClean="0"/>
        </a:defPPr>
      </a:lstStyle>
      <a:style>
        <a:lnRef idx="2">
          <a:schemeClr val="accent1">
            <a:shade val="50000"/>
          </a:schemeClr>
        </a:lnRef>
        <a:fillRef idx="1">
          <a:schemeClr val="accent1"/>
        </a:fillRef>
        <a:effectRef idx="0">
          <a:schemeClr val="accent1"/>
        </a:effectRef>
        <a:fontRef idx="minor">
          <a:schemeClr val="lt1"/>
        </a:fontRef>
      </a:style>
    </a:spDef>
    <a:txDef>
      <a:spPr>
        <a:noFill/>
      </a:spPr>
      <a:bodyPr wrap="square" lIns="0" rIns="0" rtlCol="0">
        <a:spAutoFit/>
      </a:bodyPr>
      <a:lstStyle>
        <a:defPPr algn="l">
          <a:defRPr sz="1600" dirty="0">
            <a:solidFill>
              <a:srgbClr val="000000"/>
            </a:solidFill>
            <a:latin typeface="Calibri" panose="020F0502020204030204" pitchFamily="34" charset="0"/>
            <a:cs typeface="Calibri" panose="020F050202020403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äsentation9" id="{246E6033-15ED-8042-86E0-B76FF5BFC716}" vid="{7CAADE83-5F25-0A48-B83D-03A7471B880E}"/>
    </a:ext>
  </a:extLst>
</a:theme>
</file>

<file path=ppt/theme/theme3.xml><?xml version="1.0" encoding="utf-8"?>
<a:theme xmlns:a="http://schemas.openxmlformats.org/drawingml/2006/main" name="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TU-Berlin-Praesentation-Master-Verlauf-Orange-Rot</Template>
  <TotalTime>0</TotalTime>
  <Words>4282</Words>
  <Application>Microsoft Office PowerPoint</Application>
  <PresentationFormat>Widescreen</PresentationFormat>
  <Paragraphs>639</Paragraphs>
  <Slides>33</Slides>
  <Notes>9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33</vt:i4>
      </vt:variant>
    </vt:vector>
  </HeadingPairs>
  <TitlesOfParts>
    <vt:vector size="40" baseType="lpstr">
      <vt:lpstr>Arial</vt:lpstr>
      <vt:lpstr>Calibri</vt:lpstr>
      <vt:lpstr>Cambria Math</vt:lpstr>
      <vt:lpstr>Consolas</vt:lpstr>
      <vt:lpstr>Wingdings</vt:lpstr>
      <vt:lpstr>Titelfolien zur Auswahl</vt:lpstr>
      <vt:lpstr>Master für Folgeseiten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PPDS - Background Transaction Processing</dc:title>
  <dc:creator>Matthias Boehm</dc:creator>
  <cp:lastModifiedBy>Matthias Boehm</cp:lastModifiedBy>
  <cp:revision>485</cp:revision>
  <cp:lastPrinted>2021-03-24T16:10:50Z</cp:lastPrinted>
  <dcterms:created xsi:type="dcterms:W3CDTF">2023-02-25T13:39:16Z</dcterms:created>
  <dcterms:modified xsi:type="dcterms:W3CDTF">2023-11-10T19:12:19Z</dcterms:modified>
</cp:coreProperties>
</file>