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9" r:id="rId1"/>
  </p:sldMasterIdLst>
  <p:notesMasterIdLst>
    <p:notesMasterId r:id="rId18"/>
  </p:notesMasterIdLst>
  <p:sldIdLst>
    <p:sldId id="330" r:id="rId2"/>
    <p:sldId id="553" r:id="rId3"/>
    <p:sldId id="564" r:id="rId4"/>
    <p:sldId id="554" r:id="rId5"/>
    <p:sldId id="555" r:id="rId6"/>
    <p:sldId id="562" r:id="rId7"/>
    <p:sldId id="557" r:id="rId8"/>
    <p:sldId id="558" r:id="rId9"/>
    <p:sldId id="559" r:id="rId10"/>
    <p:sldId id="533" r:id="rId11"/>
    <p:sldId id="534" r:id="rId12"/>
    <p:sldId id="536" r:id="rId13"/>
    <p:sldId id="519" r:id="rId14"/>
    <p:sldId id="419" r:id="rId15"/>
    <p:sldId id="561" r:id="rId16"/>
    <p:sldId id="560" r:id="rId17"/>
  </p:sldIdLst>
  <p:sldSz cx="9144000" cy="6858000" type="screen4x3"/>
  <p:notesSz cx="7099300" cy="10234613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FB"/>
    <a:srgbClr val="5663B9"/>
    <a:srgbClr val="FFB3B3"/>
    <a:srgbClr val="FFA3A3"/>
    <a:srgbClr val="BDC6FD"/>
    <a:srgbClr val="0000CC"/>
    <a:srgbClr val="C1D6E8"/>
    <a:srgbClr val="84AFD2"/>
    <a:srgbClr val="9CD585"/>
    <a:srgbClr val="FBC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2534" autoAdjust="0"/>
  </p:normalViewPr>
  <p:slideViewPr>
    <p:cSldViewPr>
      <p:cViewPr varScale="1">
        <p:scale>
          <a:sx n="81" d="100"/>
          <a:sy n="81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26B306-25F9-4C88-B71C-AB3CEB47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6B306-25F9-4C88-B71C-AB3CEB474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black">
          <a:xfrm>
            <a:off x="2006600" y="1287463"/>
            <a:ext cx="41036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5151438"/>
            <a:ext cx="91630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black">
          <a:xfrm flipV="1">
            <a:off x="1863725" y="4217988"/>
            <a:ext cx="0" cy="933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black">
          <a:xfrm flipV="1">
            <a:off x="1862138" y="1346200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black">
          <a:xfrm>
            <a:off x="7239000" y="6248400"/>
            <a:ext cx="163988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2017 IBM Corporation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524750" y="687388"/>
            <a:ext cx="1133475" cy="409575"/>
            <a:chOff x="4740" y="433"/>
            <a:chExt cx="714" cy="258"/>
          </a:xfrm>
        </p:grpSpPr>
        <p:pic>
          <p:nvPicPr>
            <p:cNvPr id="11" name="Picture 13" descr="ibm_white_logo_300dpi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7889FB"/>
                </a:clrFrom>
                <a:clrTo>
                  <a:srgbClr val="788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 bwMode="invGray">
            <a:xfrm>
              <a:off x="4740" y="433"/>
              <a:ext cx="6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circ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" y="621"/>
              <a:ext cx="7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390525" y="2493963"/>
            <a:ext cx="7954963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Presentation Title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949450" y="4106863"/>
            <a:ext cx="6400800" cy="9985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Presentation Subtitle</a:t>
            </a:r>
            <a:br>
              <a:rPr lang="en-US" noProof="0"/>
            </a:br>
            <a:r>
              <a:rPr lang="en-US" noProof="0"/>
              <a:t>Subtitle Second Line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024063" y="6221413"/>
            <a:ext cx="2897187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5391150" y="6221413"/>
            <a:ext cx="1619250" cy="3111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D343-694C-4336-8112-BA0B71B9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6472238"/>
            <a:ext cx="9163051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-4763" y="-3175"/>
            <a:ext cx="9163051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black">
          <a:xfrm>
            <a:off x="5724525" y="6499225"/>
            <a:ext cx="3306763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FFFFFF"/>
                </a:solidFill>
              </a:rPr>
              <a:t>© 2017 IBM Corporation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61375" y="61913"/>
            <a:ext cx="635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0813"/>
            <a:ext cx="1006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1D2031-FBE7-449E-95F9-93EC03822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500813"/>
            <a:ext cx="38115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black">
          <a:xfrm>
            <a:off x="990600" y="123825"/>
            <a:ext cx="0" cy="2349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black">
          <a:xfrm>
            <a:off x="990600" y="6480175"/>
            <a:ext cx="0" cy="192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700"/>
        </a:spcBef>
        <a:spcAft>
          <a:spcPts val="0"/>
        </a:spcAft>
        <a:buClr>
          <a:schemeClr val="accent2"/>
        </a:buClr>
        <a:buFont typeface="Wingdings" pitchFamily="2" charset="2"/>
        <a:buChar char="§"/>
        <a:defRPr sz="20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685800" indent="-168275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62063" indent="-2333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597025" indent="-220663" algn="l" rtl="0" eaLnBrk="0" fontAlgn="base" hangingPunct="0">
        <a:spcBef>
          <a:spcPts val="200"/>
        </a:spcBef>
        <a:spcAft>
          <a:spcPct val="0"/>
        </a:spcAft>
        <a:buClr>
          <a:schemeClr val="accent2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20542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5114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9686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425825" indent="-2206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xfrm>
            <a:off x="390525" y="2187575"/>
            <a:ext cx="8524875" cy="1470025"/>
          </a:xfrm>
        </p:spPr>
        <p:txBody>
          <a:bodyPr/>
          <a:lstStyle/>
          <a:p>
            <a:r>
              <a:rPr lang="en-US" b="1" dirty="0"/>
              <a:t>SPOOF: Sum-Product Optimization and Operator Fusion for Large-Scale Machine Learning</a:t>
            </a:r>
            <a:endParaRPr lang="de-DE" b="1" dirty="0"/>
          </a:p>
        </p:txBody>
      </p:sp>
      <p:sp>
        <p:nvSpPr>
          <p:cNvPr id="3075" name="Subtitle 6"/>
          <p:cNvSpPr>
            <a:spLocks noGrp="1"/>
          </p:cNvSpPr>
          <p:nvPr>
            <p:ph type="subTitle" sz="quarter" idx="1"/>
          </p:nvPr>
        </p:nvSpPr>
        <p:spPr>
          <a:xfrm>
            <a:off x="2024062" y="3268663"/>
            <a:ext cx="7119937" cy="998537"/>
          </a:xfrm>
        </p:spPr>
        <p:txBody>
          <a:bodyPr/>
          <a:lstStyle/>
          <a:p>
            <a:pPr algn="l"/>
            <a:r>
              <a:rPr lang="en-US" dirty="0"/>
              <a:t>Tarek Elgamal</a:t>
            </a:r>
            <a:r>
              <a:rPr lang="en-US" b="0" baseline="30000" dirty="0"/>
              <a:t>2</a:t>
            </a:r>
            <a:r>
              <a:rPr lang="en-US" dirty="0"/>
              <a:t>,  </a:t>
            </a:r>
            <a:r>
              <a:rPr lang="en-US" dirty="0" err="1"/>
              <a:t>Shangyu</a:t>
            </a:r>
            <a:r>
              <a:rPr lang="en-US" dirty="0"/>
              <a:t> Luo</a:t>
            </a:r>
            <a:r>
              <a:rPr lang="en-US" b="0" baseline="30000" dirty="0"/>
              <a:t>3</a:t>
            </a:r>
            <a:r>
              <a:rPr lang="en-US" dirty="0"/>
              <a:t>,  </a:t>
            </a:r>
            <a:r>
              <a:rPr lang="en-US" u="sng" dirty="0"/>
              <a:t>Matthias Boehm</a:t>
            </a:r>
            <a:r>
              <a:rPr lang="en-US" b="0" u="sng" baseline="30000" dirty="0"/>
              <a:t>1</a:t>
            </a:r>
            <a:r>
              <a:rPr lang="en-US" dirty="0"/>
              <a:t>, Alexandre V. Evfimievski</a:t>
            </a:r>
            <a:r>
              <a:rPr lang="en-US" b="0" baseline="30000" dirty="0"/>
              <a:t>1</a:t>
            </a:r>
            <a:r>
              <a:rPr lang="en-US" dirty="0"/>
              <a:t>,  </a:t>
            </a:r>
            <a:r>
              <a:rPr lang="en-US" dirty="0" err="1"/>
              <a:t>Shirish</a:t>
            </a:r>
            <a:r>
              <a:rPr lang="en-US" dirty="0"/>
              <a:t> Tatikonda</a:t>
            </a:r>
            <a:r>
              <a:rPr lang="en-US" b="0" baseline="30000" dirty="0"/>
              <a:t>4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Berthold Reinwald</a:t>
            </a:r>
            <a:r>
              <a:rPr lang="en-US" b="0" baseline="30000" dirty="0"/>
              <a:t>1</a:t>
            </a:r>
            <a:r>
              <a:rPr lang="en-US" dirty="0"/>
              <a:t>,  </a:t>
            </a:r>
            <a:r>
              <a:rPr lang="en-US" dirty="0" err="1"/>
              <a:t>Prithviraj</a:t>
            </a:r>
            <a:r>
              <a:rPr lang="en-US" dirty="0"/>
              <a:t> Sen</a:t>
            </a:r>
            <a:r>
              <a:rPr lang="en-US" b="0" baseline="30000" dirty="0"/>
              <a:t>1</a:t>
            </a:r>
          </a:p>
          <a:p>
            <a:pPr algn="l"/>
            <a:r>
              <a:rPr lang="en-US" b="0" baseline="30000" dirty="0"/>
              <a:t>1</a:t>
            </a:r>
            <a:r>
              <a:rPr lang="en-US" b="0" dirty="0"/>
              <a:t> IBM Research – </a:t>
            </a:r>
            <a:r>
              <a:rPr lang="en-US" b="0" dirty="0" err="1"/>
              <a:t>Almaden</a:t>
            </a:r>
            <a:r>
              <a:rPr lang="en-US" b="0" dirty="0"/>
              <a:t>	</a:t>
            </a:r>
            <a:r>
              <a:rPr lang="en-US" b="0" baseline="30000" dirty="0"/>
              <a:t>2</a:t>
            </a:r>
            <a:r>
              <a:rPr lang="en-US" b="0" dirty="0"/>
              <a:t> University of Illinois</a:t>
            </a:r>
            <a:br>
              <a:rPr lang="en-US" b="0" dirty="0"/>
            </a:br>
            <a:r>
              <a:rPr lang="en-US" b="0" baseline="30000" dirty="0">
                <a:solidFill>
                  <a:srgbClr val="000000"/>
                </a:solidFill>
              </a:rPr>
              <a:t>3</a:t>
            </a:r>
            <a:r>
              <a:rPr lang="en-US" b="0" dirty="0">
                <a:solidFill>
                  <a:srgbClr val="000000"/>
                </a:solidFill>
              </a:rPr>
              <a:t> Rice University		</a:t>
            </a:r>
            <a:r>
              <a:rPr lang="en-US" b="0" baseline="30000" dirty="0">
                <a:solidFill>
                  <a:srgbClr val="000000"/>
                </a:solidFill>
              </a:rPr>
              <a:t>4</a:t>
            </a:r>
            <a:r>
              <a:rPr lang="en-US" b="0" dirty="0">
                <a:solidFill>
                  <a:srgbClr val="000000"/>
                </a:solidFill>
              </a:rPr>
              <a:t> Target Corporation</a:t>
            </a:r>
            <a:br>
              <a:rPr lang="de-DE" sz="700" dirty="0"/>
            </a:br>
            <a:endParaRPr lang="de-DE" sz="2000" b="0" dirty="0"/>
          </a:p>
          <a:p>
            <a:pPr algn="l" eaLnBrk="1" hangingPunct="1"/>
            <a:endParaRPr lang="de-DE" dirty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IBM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Setup</a:t>
            </a:r>
          </a:p>
          <a:p>
            <a:pPr lvl="1"/>
            <a:r>
              <a:rPr lang="en-US" b="0" dirty="0"/>
              <a:t>1 head node (2x4 Intel E5530, 64GB RAM), and </a:t>
            </a:r>
            <a:br>
              <a:rPr lang="en-US" b="0" dirty="0"/>
            </a:br>
            <a:r>
              <a:rPr lang="en-US" b="0" dirty="0"/>
              <a:t>6 worker nodes (2x6 Intel E5-2440, 96GB RAM, </a:t>
            </a:r>
            <a:r>
              <a:rPr lang="en-US" dirty="0"/>
              <a:t>12x2TB disks)</a:t>
            </a:r>
          </a:p>
          <a:p>
            <a:pPr lvl="1"/>
            <a:r>
              <a:rPr lang="en-US" dirty="0"/>
              <a:t>Spark 1.5.2 with 6 executors (24 cores, 60GB), 30GB driver memory</a:t>
            </a:r>
          </a:p>
          <a:p>
            <a:pPr lvl="1"/>
            <a:endParaRPr lang="en-US" dirty="0"/>
          </a:p>
          <a:p>
            <a:r>
              <a:rPr lang="en-US" dirty="0"/>
              <a:t>ML Programs and Data</a:t>
            </a:r>
          </a:p>
          <a:p>
            <a:pPr lvl="1"/>
            <a:r>
              <a:rPr lang="en-US" dirty="0"/>
              <a:t>3 full-fledged ML algorithms (PNMF, L2SVM, </a:t>
            </a:r>
            <a:r>
              <a:rPr lang="en-US" dirty="0" err="1"/>
              <a:t>Mlogreg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Synthetically generated data</a:t>
            </a:r>
          </a:p>
          <a:p>
            <a:pPr lvl="1"/>
            <a:endParaRPr lang="en-US" dirty="0"/>
          </a:p>
          <a:p>
            <a:r>
              <a:rPr lang="en-US" dirty="0"/>
              <a:t>Selected Baselines 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0.10 (May 2016): </a:t>
            </a:r>
            <a:r>
              <a:rPr lang="en-US" b="1" dirty="0">
                <a:latin typeface="+mj-lt"/>
              </a:rPr>
              <a:t>Base, Fused, SPOOF</a:t>
            </a:r>
          </a:p>
          <a:p>
            <a:pPr lvl="1"/>
            <a:r>
              <a:rPr lang="en-US" b="1" dirty="0"/>
              <a:t>Julia</a:t>
            </a:r>
            <a:r>
              <a:rPr lang="en-US" dirty="0"/>
              <a:t> 0.5 (Sep 2016) w/ LLVM-based just-in-time compiler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Benchmarks: Operations Performance</a:t>
            </a:r>
            <a:br>
              <a:rPr lang="en-US" dirty="0"/>
            </a:br>
            <a:r>
              <a:rPr lang="en-US" sz="1800" dirty="0"/>
              <a:t>(@ single worker node)</a:t>
            </a:r>
            <a:br>
              <a:rPr lang="en-US" sz="1800" dirty="0"/>
            </a:b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" y="1905000"/>
            <a:ext cx="4494877" cy="328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" r="1674"/>
          <a:stretch/>
        </p:blipFill>
        <p:spPr>
          <a:xfrm>
            <a:off x="4572000" y="1905000"/>
            <a:ext cx="4474663" cy="3287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724" y="1295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/>
              <a:t>(</a:t>
            </a:r>
            <a:r>
              <a:rPr lang="en-US" b="1" dirty="0"/>
              <a:t>W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l-GR" dirty="0"/>
              <a:t>ε</a:t>
            </a:r>
            <a:r>
              <a:rPr lang="en-US" dirty="0"/>
              <a:t>)) </a:t>
            </a:r>
            <a:r>
              <a:rPr lang="en-US" b="1" dirty="0"/>
              <a:t>H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/>
              <a:t>, (PNMF) </a:t>
            </a:r>
            <a:br>
              <a:rPr lang="en-US" dirty="0"/>
            </a:br>
            <a:r>
              <a:rPr lang="en-US" dirty="0"/>
              <a:t>10K x 10K, k=100, Multi-threaded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7663" y="129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Z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/>
              <a:t>, (L2SVM) </a:t>
            </a:r>
            <a:br>
              <a:rPr lang="en-US" dirty="0"/>
            </a:br>
            <a:r>
              <a:rPr lang="en-US" dirty="0"/>
              <a:t>dense, Multi-threaded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2972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Sparsity-exploiting operators at 1/12 peak compute bandwidth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29726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Fused operator w/o intermediates at peak 1xlocal / remote memory bandwidth (25GB/s)</a:t>
            </a:r>
            <a:endParaRPr lang="en-US" b="1" dirty="0">
              <a:solidFill>
                <a:srgbClr val="7889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990012" cy="498475"/>
          </a:xfrm>
        </p:spPr>
        <p:txBody>
          <a:bodyPr/>
          <a:lstStyle/>
          <a:p>
            <a:r>
              <a:rPr lang="en-US" dirty="0"/>
              <a:t>End-to-End Experiments: PNMF and LSVM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PNMF Execution Time </a:t>
            </a:r>
            <a:r>
              <a:rPr lang="en-US" b="0" dirty="0"/>
              <a:t>(incl. compilation and I/O)</a:t>
            </a:r>
          </a:p>
          <a:p>
            <a:pPr lvl="1"/>
            <a:r>
              <a:rPr lang="en-US" dirty="0"/>
              <a:t>20 iterations, rank k = 100</a:t>
            </a:r>
          </a:p>
          <a:p>
            <a:pPr lvl="1"/>
            <a:endParaRPr lang="en-US" b="0" dirty="0"/>
          </a:p>
          <a:p>
            <a:pPr lvl="1"/>
            <a:endParaRPr lang="en-US" dirty="0"/>
          </a:p>
          <a:p>
            <a:pPr lvl="1"/>
            <a:endParaRPr lang="en-US" b="0" dirty="0"/>
          </a:p>
          <a:p>
            <a:pPr lvl="1"/>
            <a:endParaRPr lang="en-US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L2SVM Execution Time</a:t>
            </a:r>
            <a:r>
              <a:rPr lang="en-US" b="0" dirty="0"/>
              <a:t> (incl. compilation and I/O)</a:t>
            </a:r>
          </a:p>
          <a:p>
            <a:pPr lvl="1"/>
            <a:r>
              <a:rPr lang="en-US" dirty="0"/>
              <a:t>20 outer iterations, ε = 10</a:t>
            </a:r>
            <a:r>
              <a:rPr lang="en-US" baseline="30000" dirty="0"/>
              <a:t>-14</a:t>
            </a:r>
            <a:endParaRPr lang="en-US" b="0" baseline="30000" dirty="0"/>
          </a:p>
          <a:p>
            <a:pPr marL="269557" lvl="1" indent="0">
              <a:buNone/>
            </a:pPr>
            <a:endParaRPr lang="en-US" dirty="0"/>
          </a:p>
          <a:p>
            <a:pPr marL="269557" lvl="1" indent="0">
              <a:buNone/>
            </a:pPr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07887"/>
              </p:ext>
            </p:extLst>
          </p:nvPr>
        </p:nvGraphicFramePr>
        <p:xfrm>
          <a:off x="533400" y="186944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53177585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611478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148491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5681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3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10K x 10K, 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251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5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25K x 25 K, 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4,748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200K x 200K, 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&gt;24h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1031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49885"/>
              </p:ext>
            </p:extLst>
          </p:nvPr>
        </p:nvGraphicFramePr>
        <p:xfrm>
          <a:off x="533400" y="4343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53177585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611478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148491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5681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3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100K x 10, 1.0 (8MB)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5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 x 10, 1.0 (80MB)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10M x 10, 1.0 (800MB)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34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1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100M x 10, 1.0 (8GB)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320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114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570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383088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SPOOF: Automatic rewrite identification and operator fusion</a:t>
            </a:r>
          </a:p>
          <a:p>
            <a:pPr lvl="1"/>
            <a:r>
              <a:rPr lang="en-US" dirty="0"/>
              <a:t>N</a:t>
            </a:r>
            <a:r>
              <a:rPr lang="en-US" b="0" dirty="0"/>
              <a:t>on-invasive compiler/runtime integration into </a:t>
            </a:r>
            <a:r>
              <a:rPr lang="en-US" b="0" dirty="0" err="1"/>
              <a:t>SystemML</a:t>
            </a:r>
            <a:endParaRPr lang="en-US" b="0" dirty="0"/>
          </a:p>
          <a:p>
            <a:pPr lvl="1"/>
            <a:r>
              <a:rPr lang="en-US" dirty="0"/>
              <a:t>Plan representation/compilation for sum-product and </a:t>
            </a:r>
            <a:r>
              <a:rPr lang="en-US" dirty="0" err="1"/>
              <a:t>codegen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Conclusions and Future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itchFamily="2" charset="2"/>
              </a:rPr>
              <a:t>Many rewrite/fusion opportunities with huge performance impact</a:t>
            </a:r>
          </a:p>
          <a:p>
            <a:pPr lvl="1"/>
            <a:r>
              <a:rPr lang="en-US" dirty="0">
                <a:sym typeface="Wingdings" pitchFamily="2" charset="2"/>
              </a:rPr>
              <a:t>Performance close to hand-coded ops w/ moderate compilation overhead</a:t>
            </a:r>
          </a:p>
          <a:p>
            <a:pPr lvl="1"/>
            <a:r>
              <a:rPr lang="en-US" dirty="0">
                <a:sym typeface="Wingdings" pitchFamily="2" charset="2"/>
              </a:rPr>
              <a:t>Future work: distributed operations, optimization algorithms</a:t>
            </a:r>
          </a:p>
          <a:p>
            <a:pPr marL="269557" lvl="1" indent="0">
              <a:buNone/>
            </a:pPr>
            <a:endParaRPr lang="en-US" dirty="0"/>
          </a:p>
          <a:p>
            <a:r>
              <a:rPr lang="en-US" dirty="0"/>
              <a:t>Available Open Source (soon)</a:t>
            </a:r>
            <a:endParaRPr lang="en-US" b="0" dirty="0"/>
          </a:p>
          <a:p>
            <a:pPr lvl="1"/>
            <a:r>
              <a:rPr lang="en-US" dirty="0"/>
              <a:t>SYSTEMML-448: Code Generation, experimental in 1.0 release</a:t>
            </a:r>
          </a:p>
          <a:p>
            <a:pPr lvl="1"/>
            <a:r>
              <a:rPr lang="en-US" dirty="0"/>
              <a:t>Sum-product optimization and fusion optimizations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495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SystemML</a:t>
            </a:r>
            <a:r>
              <a:rPr lang="en-US" sz="1600" b="1" dirty="0"/>
              <a:t> is Open Source:</a:t>
            </a:r>
          </a:p>
          <a:p>
            <a:pPr algn="ctr"/>
            <a:r>
              <a:rPr lang="en-US" sz="1600" dirty="0"/>
              <a:t>Apache Incubator Project since 11/2015</a:t>
            </a:r>
          </a:p>
          <a:p>
            <a:pPr algn="ctr"/>
            <a:r>
              <a:rPr lang="en-US" sz="1600" dirty="0"/>
              <a:t>Website: </a:t>
            </a:r>
            <a:r>
              <a:rPr lang="en-US" sz="1600" dirty="0">
                <a:solidFill>
                  <a:schemeClr val="tx2"/>
                </a:solidFill>
              </a:rPr>
              <a:t>http://systemml.apache.org/ </a:t>
            </a:r>
          </a:p>
          <a:p>
            <a:pPr algn="ctr"/>
            <a:r>
              <a:rPr lang="en-US" sz="1600" dirty="0"/>
              <a:t>Sources: </a:t>
            </a:r>
            <a:r>
              <a:rPr lang="en-US" sz="1600" dirty="0">
                <a:solidFill>
                  <a:schemeClr val="tx2"/>
                </a:solidFill>
              </a:rPr>
              <a:t>https://github.com/apache/incubator-systemml </a:t>
            </a:r>
          </a:p>
        </p:txBody>
      </p:sp>
      <p:pic>
        <p:nvPicPr>
          <p:cNvPr id="8" name="Picture 3" descr="ThankYou_Graphic_White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09650"/>
            <a:ext cx="5540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1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Operator Fusion,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C-Plan </a:t>
            </a:r>
            <a:r>
              <a:rPr lang="en-US" dirty="0" err="1"/>
              <a:t>Codegen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L2SVM inner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49263"/>
            <a:ext cx="3581400" cy="3922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 1: public final class </a:t>
            </a:r>
            <a:r>
              <a:rPr lang="en-US" sz="1400" dirty="0">
                <a:latin typeface="Consolas" panose="020B0609020204030204" pitchFamily="49" charset="0"/>
              </a:rPr>
              <a:t>TMP2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SpoofCellwise</a:t>
            </a:r>
            <a:r>
              <a:rPr lang="en-US" sz="14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2: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3:</a:t>
            </a:r>
            <a:r>
              <a:rPr lang="en-US" sz="1400" dirty="0">
                <a:latin typeface="Consolas" panose="020B0609020204030204" pitchFamily="49" charset="0"/>
              </a:rPr>
              <a:t>       _type = </a:t>
            </a:r>
            <a:r>
              <a:rPr lang="en-US" sz="1400" dirty="0" err="1">
                <a:latin typeface="Consolas" panose="020B0609020204030204" pitchFamily="49" charset="0"/>
              </a:rPr>
              <a:t>CellType.FULL_AGG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4:</a:t>
            </a: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5: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protected double</a:t>
            </a:r>
            <a:r>
              <a:rPr lang="en-US" sz="1400" dirty="0">
                <a:latin typeface="Consolas" panose="020B0609020204030204" pitchFamily="49" charset="0"/>
              </a:rPr>
              <a:t> exec(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a,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[][]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6:</a:t>
            </a:r>
            <a:r>
              <a:rPr lang="en-US" sz="1400" dirty="0">
                <a:latin typeface="Consolas" panose="020B0609020204030204" pitchFamily="49" charset="0"/>
              </a:rPr>
              <a:t>     vectors,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scalars,.., </a:t>
            </a:r>
            <a:r>
              <a:rPr lang="en-US" sz="1400" b="1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7:</a:t>
            </a:r>
            <a:r>
              <a:rPr lang="en-US" sz="14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8: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TMP3 = vectors[1][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9: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TMP4 = vectors[0][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];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10: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TMP5 = a * scalars[0];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11: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TMP6 = TMP4 + TMP5;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12: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TMP7 = TMP3 * TMP6;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13: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TMP8 = 1 - TMP7;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14: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TMP9 = (TMP8 &gt; 0) ? 1 : 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15: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TMP10 = TMP8 * TMP9;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16: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TMP10 * TMP3;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17:</a:t>
            </a: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TMP11 * a;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18:</a:t>
            </a:r>
            <a:r>
              <a:rPr lang="en-US" sz="1400" dirty="0">
                <a:latin typeface="Consolas" panose="020B0609020204030204" pitchFamily="49" charset="0"/>
              </a:rPr>
              <a:t>       return TMP12;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19:</a:t>
            </a: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20:</a:t>
            </a:r>
            <a:r>
              <a:rPr lang="en-US" sz="1400" dirty="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7861" y="3277964"/>
            <a:ext cx="500739" cy="26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"/>
            <a:ext cx="373380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1:</a:t>
            </a:r>
            <a:r>
              <a:rPr lang="en-US" sz="1400" dirty="0">
                <a:latin typeface="Consolas" panose="020B0609020204030204" pitchFamily="49" charset="0"/>
              </a:rPr>
              <a:t> out = 1 - Y * (</a:t>
            </a:r>
            <a:r>
              <a:rPr lang="en-US" sz="1400" dirty="0" err="1">
                <a:latin typeface="Consolas" panose="020B0609020204030204" pitchFamily="49" charset="0"/>
              </a:rPr>
              <a:t>Xw</a:t>
            </a:r>
            <a:r>
              <a:rPr lang="en-US" sz="1400" dirty="0">
                <a:latin typeface="Consolas" panose="020B0609020204030204" pitchFamily="49" charset="0"/>
              </a:rPr>
              <a:t> + </a:t>
            </a:r>
            <a:r>
              <a:rPr lang="en-US" sz="1400" dirty="0" err="1">
                <a:latin typeface="Consolas" panose="020B0609020204030204" pitchFamily="49" charset="0"/>
              </a:rPr>
              <a:t>step_sz</a:t>
            </a:r>
            <a:r>
              <a:rPr lang="en-US" sz="1400" dirty="0">
                <a:latin typeface="Consolas" panose="020B0609020204030204" pitchFamily="49" charset="0"/>
              </a:rPr>
              <a:t>*</a:t>
            </a:r>
            <a:r>
              <a:rPr lang="en-US" sz="1400" dirty="0" err="1">
                <a:latin typeface="Consolas" panose="020B0609020204030204" pitchFamily="49" charset="0"/>
              </a:rPr>
              <a:t>Xd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2: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sv</a:t>
            </a:r>
            <a:r>
              <a:rPr lang="en-US" sz="14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3:</a:t>
            </a:r>
            <a:r>
              <a:rPr lang="en-US" sz="1400" dirty="0">
                <a:latin typeface="Consolas" panose="020B0609020204030204" pitchFamily="49" charset="0"/>
              </a:rPr>
              <a:t> out = out * </a:t>
            </a:r>
            <a:r>
              <a:rPr lang="en-US" sz="1400" dirty="0" err="1">
                <a:latin typeface="Consolas" panose="020B0609020204030204" pitchFamily="49" charset="0"/>
              </a:rPr>
              <a:t>sv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4:</a:t>
            </a:r>
            <a:r>
              <a:rPr lang="en-US" sz="1400" dirty="0">
                <a:latin typeface="Consolas" panose="020B0609020204030204" pitchFamily="49" charset="0"/>
              </a:rPr>
              <a:t> g = </a:t>
            </a:r>
            <a:r>
              <a:rPr lang="en-US" sz="1400" dirty="0" err="1">
                <a:latin typeface="Consolas" panose="020B0609020204030204" pitchFamily="49" charset="0"/>
              </a:rPr>
              <a:t>wd+step_sz</a:t>
            </a:r>
            <a:r>
              <a:rPr lang="en-US" sz="1400" dirty="0">
                <a:latin typeface="Consolas" panose="020B0609020204030204" pitchFamily="49" charset="0"/>
              </a:rPr>
              <a:t>*</a:t>
            </a:r>
            <a:r>
              <a:rPr lang="en-US" sz="1400" dirty="0" err="1">
                <a:latin typeface="Consolas" panose="020B0609020204030204" pitchFamily="49" charset="0"/>
              </a:rPr>
              <a:t>dd</a:t>
            </a:r>
            <a:r>
              <a:rPr lang="en-US" sz="1400" dirty="0">
                <a:latin typeface="Consolas" panose="020B0609020204030204" pitchFamily="49" charset="0"/>
              </a:rPr>
              <a:t> - 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(out*Y*</a:t>
            </a:r>
            <a:r>
              <a:rPr lang="en-US" sz="1400" dirty="0" err="1">
                <a:latin typeface="Consolas" panose="020B0609020204030204" pitchFamily="49" charset="0"/>
              </a:rPr>
              <a:t>Xd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400" b="1" dirty="0">
                <a:latin typeface="Consolas" panose="020B0609020204030204" pitchFamily="49" charset="0"/>
              </a:rPr>
              <a:t>5:</a:t>
            </a:r>
            <a:r>
              <a:rPr lang="pt-BR" sz="1400" dirty="0">
                <a:latin typeface="Consolas" panose="020B0609020204030204" pitchFamily="49" charset="0"/>
              </a:rPr>
              <a:t> h = dd + </a:t>
            </a:r>
            <a:r>
              <a:rPr lang="pt-BR" sz="1400" b="1" dirty="0">
                <a:latin typeface="Consolas" panose="020B0609020204030204" pitchFamily="49" charset="0"/>
              </a:rPr>
              <a:t>sum</a:t>
            </a:r>
            <a:r>
              <a:rPr lang="pt-BR" sz="1400" dirty="0">
                <a:latin typeface="Consolas" panose="020B0609020204030204" pitchFamily="49" charset="0"/>
              </a:rPr>
              <a:t>(Xd*sv*Xd);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6: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step_sz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step_sz</a:t>
            </a:r>
            <a:r>
              <a:rPr lang="en-US" sz="1400" dirty="0">
                <a:latin typeface="Consolas" panose="020B0609020204030204" pitchFamily="49" charset="0"/>
              </a:rPr>
              <a:t> - g/h;</a:t>
            </a:r>
          </a:p>
        </p:txBody>
      </p:sp>
      <p:sp>
        <p:nvSpPr>
          <p:cNvPr id="11" name="Arrow: Right 10"/>
          <p:cNvSpPr/>
          <p:nvPr/>
        </p:nvSpPr>
        <p:spPr>
          <a:xfrm rot="5400000">
            <a:off x="6286500" y="1994173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 rot="10800000">
            <a:off x="5029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031468"/>
            <a:ext cx="515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# Intermediates: Base: 10, Fused: 5, Spoof: 0 </a:t>
            </a:r>
          </a:p>
        </p:txBody>
      </p:sp>
    </p:spTree>
    <p:extLst>
      <p:ext uri="{BB962C8B-B14F-4D97-AF65-F5344CB8AC3E}">
        <p14:creationId xmlns:p14="http://schemas.microsoft.com/office/powerpoint/2010/main" val="38521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Plan Caching Effects for </a:t>
            </a:r>
            <a:r>
              <a:rPr lang="en-US" dirty="0" err="1"/>
              <a:t>Mlogreg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  <a:p>
            <a:pPr lvl="1"/>
            <a:r>
              <a:rPr lang="en-US" dirty="0"/>
              <a:t>Problem of unknown or changing sizes (e.g., UDFs, data-dep. ops, size expr.)</a:t>
            </a:r>
          </a:p>
          <a:p>
            <a:pPr lvl="1"/>
            <a:r>
              <a:rPr lang="en-US" dirty="0"/>
              <a:t>Integration of Spoof into dynamic </a:t>
            </a:r>
            <a:r>
              <a:rPr lang="en-US" dirty="0" err="1"/>
              <a:t>recompiler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huge compilation overhead</a:t>
            </a:r>
          </a:p>
          <a:p>
            <a:pPr marL="269557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Plan cache: </a:t>
            </a:r>
            <a:r>
              <a:rPr lang="en-US" dirty="0">
                <a:sym typeface="Wingdings" panose="05000000000000000000" pitchFamily="2" charset="2"/>
              </a:rPr>
              <a:t>reuse compiled ops across DAGs / recompilations</a:t>
            </a:r>
          </a:p>
          <a:p>
            <a:pPr lvl="1"/>
            <a:endParaRPr lang="en-US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r>
              <a:rPr lang="en-US" dirty="0" err="1"/>
              <a:t>Mlogreg</a:t>
            </a:r>
            <a:r>
              <a:rPr lang="en-US" dirty="0"/>
              <a:t> Cache Statistics</a:t>
            </a:r>
          </a:p>
          <a:p>
            <a:pPr lvl="1"/>
            <a:r>
              <a:rPr lang="en-US" dirty="0"/>
              <a:t>500K x 200 (800MB), 20/5 outer/inner iterations, ε = 10</a:t>
            </a:r>
            <a:r>
              <a:rPr lang="en-US" baseline="30000" dirty="0"/>
              <a:t>-14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CSLH: Context-sensitive literal heuristic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65584"/>
              </p:ext>
            </p:extLst>
          </p:nvPr>
        </p:nvGraphicFramePr>
        <p:xfrm>
          <a:off x="533400" y="3896360"/>
          <a:ext cx="4953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615452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22821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  <a:br>
                        <a:rPr lang="en-US" dirty="0"/>
                      </a:br>
                      <a:r>
                        <a:rPr lang="en-US" dirty="0"/>
                        <a:t>no 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9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Execution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49.29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7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PC hit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/ 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2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Javac</a:t>
                      </a:r>
                      <a:r>
                        <a:rPr lang="en-US" b="1" dirty="0"/>
                        <a:t> compile time (sync)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34.45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JIT compile time (</a:t>
                      </a:r>
                      <a:r>
                        <a:rPr lang="en-US" b="1" dirty="0" err="1"/>
                        <a:t>async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25.36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937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70387"/>
              </p:ext>
            </p:extLst>
          </p:nvPr>
        </p:nvGraphicFramePr>
        <p:xfrm>
          <a:off x="533400" y="389636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47286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9243498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4049268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59925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  <a:br>
                        <a:rPr lang="en-US" dirty="0"/>
                      </a:br>
                      <a:r>
                        <a:rPr lang="en-US" dirty="0"/>
                        <a:t>no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  <a:br>
                        <a:rPr lang="en-US" dirty="0"/>
                      </a:br>
                      <a:r>
                        <a:rPr lang="en-US" dirty="0"/>
                        <a:t>constant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Spoof</a:t>
                      </a:r>
                      <a:br>
                        <a:rPr lang="en-US" dirty="0"/>
                      </a:br>
                      <a:r>
                        <a:rPr lang="en-US" dirty="0"/>
                        <a:t>CSLH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2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Execution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49.29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19.87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14.48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PC hit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/ 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388 / 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449 / 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1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Javac</a:t>
                      </a:r>
                      <a:r>
                        <a:rPr lang="en-US" b="1" dirty="0"/>
                        <a:t> compile time (sync)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34.45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1.97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JIT compile time (</a:t>
                      </a:r>
                      <a:r>
                        <a:rPr lang="en-US" b="1" dirty="0" err="1"/>
                        <a:t>async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25.36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18.84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10.50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4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r>
              <a:rPr lang="en-US" dirty="0"/>
              <a:t>Declarative Large-Scale Machine Learning (ML)</a:t>
            </a:r>
          </a:p>
          <a:p>
            <a:pPr lvl="1"/>
            <a:r>
              <a:rPr lang="en-US" dirty="0"/>
              <a:t>Simplify development / usage of ML tasks or algorithms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: High-level language </a:t>
            </a:r>
            <a:r>
              <a:rPr lang="en-US" dirty="0">
                <a:sym typeface="Wingdings" panose="05000000000000000000" pitchFamily="2" charset="2"/>
              </a:rPr>
              <a:t> data independence / plan generation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State-of-the-art compilers: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rewrites, operator selection, fused operators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Ubiquitous Optimization Opportunities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Rewrites: 		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, sum(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  </a:t>
            </a:r>
            <a:r>
              <a:rPr lang="el-GR" dirty="0">
                <a:sym typeface="Wingdings" panose="05000000000000000000" pitchFamily="2" charset="2"/>
              </a:rPr>
              <a:t>λ </a:t>
            </a:r>
            <a:r>
              <a:rPr lang="en-US" dirty="0">
                <a:sym typeface="Wingdings" panose="05000000000000000000" pitchFamily="2" charset="2"/>
              </a:rPr>
              <a:t>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			trace(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)  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Fused operators:	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Z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v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dirty="0"/>
              <a:t>sum(</a:t>
            </a:r>
            <a:r>
              <a:rPr lang="en-US" b="1" dirty="0"/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dirty="0"/>
              <a:t>log(</a:t>
            </a:r>
            <a:r>
              <a:rPr lang="en-US" b="1" dirty="0"/>
              <a:t>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/>
              <a:t>V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/>
              <a:t>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3074" name="Picture 2" descr="Apache SystemML (incubat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1173162"/>
            <a:ext cx="884238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9600" y="4114800"/>
            <a:ext cx="1219200" cy="2133600"/>
            <a:chOff x="457200" y="4267200"/>
            <a:chExt cx="1219200" cy="2133600"/>
          </a:xfrm>
        </p:grpSpPr>
        <p:sp>
          <p:nvSpPr>
            <p:cNvPr id="9" name="Rectangle 8"/>
            <p:cNvSpPr/>
            <p:nvPr/>
          </p:nvSpPr>
          <p:spPr>
            <a:xfrm>
              <a:off x="457200" y="5943600"/>
              <a:ext cx="304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5943600"/>
              <a:ext cx="304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5334000"/>
              <a:ext cx="304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5334000"/>
              <a:ext cx="304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Z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4724400"/>
              <a:ext cx="304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97166" y="5345668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*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5247" y="4267200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sum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cxnSpLocks/>
              <a:endCxn id="13" idx="0"/>
            </p:cNvCxnSpPr>
            <p:nvPr/>
          </p:nvCxnSpPr>
          <p:spPr>
            <a:xfrm>
              <a:off x="1219200" y="45720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219200" y="51816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92366" y="5943600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*</a:t>
              </a:r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914400" y="57912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1828800" y="3962400"/>
            <a:ext cx="3048000" cy="533400"/>
          </a:xfrm>
          <a:prstGeom prst="line">
            <a:avLst/>
          </a:prstGeom>
          <a:ln w="190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971800" y="4495800"/>
            <a:ext cx="2267145" cy="1766668"/>
            <a:chOff x="4286055" y="4405531"/>
            <a:chExt cx="2267145" cy="1766668"/>
          </a:xfrm>
        </p:grpSpPr>
        <p:sp>
          <p:nvSpPr>
            <p:cNvPr id="23" name="Rectangle 22"/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</a:t>
              </a:r>
              <a:br>
                <a:rPr lang="en-US" sz="1600" dirty="0"/>
              </a:br>
              <a:r>
                <a:rPr lang="en-US" sz="1600" dirty="0"/>
                <a:t>pass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</a:t>
              </a:r>
              <a:r>
                <a:rPr lang="en-US" sz="1600" baseline="30000" dirty="0"/>
                <a:t>nd</a:t>
              </a:r>
              <a:r>
                <a:rPr lang="en-US" sz="1600" dirty="0"/>
                <a:t>  </a:t>
              </a:r>
              <a:br>
                <a:rPr lang="en-US" sz="1600" dirty="0"/>
              </a:br>
              <a:r>
                <a:rPr lang="en-US" sz="1600" dirty="0"/>
                <a:t>pass</a:t>
              </a:r>
            </a:p>
          </p:txBody>
        </p: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ym typeface="Wingdings" panose="05000000000000000000" pitchFamily="2" charset="2"/>
                </a:rPr>
                <a:t>q</a:t>
              </a:r>
              <a:r>
                <a:rPr lang="en-US" sz="1600" baseline="60000" dirty="0">
                  <a:sym typeface="Wingdings" panose="05000000000000000000" pitchFamily="2" charset="2"/>
                </a:rPr>
                <a:t>┬</a:t>
              </a:r>
              <a:endParaRPr lang="en-US" sz="1600" dirty="0"/>
            </a:p>
          </p:txBody>
        </p:sp>
      </p:grp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4419600" y="4038600"/>
            <a:ext cx="1676400" cy="620119"/>
          </a:xfrm>
          <a:prstGeom prst="line">
            <a:avLst/>
          </a:prstGeom>
          <a:ln w="190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486400" y="5029200"/>
            <a:ext cx="3570318" cy="1219201"/>
            <a:chOff x="4419600" y="4648199"/>
            <a:chExt cx="3570318" cy="1219201"/>
          </a:xfrm>
        </p:grpSpPr>
        <p:sp>
          <p:nvSpPr>
            <p:cNvPr id="45" name="Rectangle 44"/>
            <p:cNvSpPr/>
            <p:nvPr/>
          </p:nvSpPr>
          <p:spPr>
            <a:xfrm>
              <a:off x="6640285" y="4879980"/>
              <a:ext cx="157479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7201103" y="4312335"/>
              <a:ext cx="152402" cy="82413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8000" y="4865912"/>
              <a:ext cx="838200" cy="85226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U V</a:t>
              </a:r>
              <a:r>
                <a:rPr lang="en-US" b="1" baseline="60000" dirty="0">
                  <a:solidFill>
                    <a:schemeClr val="bg1"/>
                  </a:solidFill>
                  <a:sym typeface="Wingdings" panose="05000000000000000000" pitchFamily="2" charset="2"/>
                </a:rPr>
                <a:t>┬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05400" y="4865912"/>
              <a:ext cx="838200" cy="8522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600" y="516420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*</a:t>
              </a:r>
              <a:r>
                <a:rPr lang="en-US" dirty="0"/>
                <a:t> log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19600" y="516420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sum</a:t>
              </a:r>
            </a:p>
          </p:txBody>
        </p:sp>
        <p:sp>
          <p:nvSpPr>
            <p:cNvPr id="51" name="Left Bracket 50"/>
            <p:cNvSpPr/>
            <p:nvPr/>
          </p:nvSpPr>
          <p:spPr>
            <a:xfrm>
              <a:off x="5029200" y="4648200"/>
              <a:ext cx="141317" cy="12192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ket 51"/>
            <p:cNvSpPr/>
            <p:nvPr/>
          </p:nvSpPr>
          <p:spPr>
            <a:xfrm>
              <a:off x="6553200" y="4724400"/>
              <a:ext cx="130235" cy="1077688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ket 52"/>
            <p:cNvSpPr/>
            <p:nvPr/>
          </p:nvSpPr>
          <p:spPr>
            <a:xfrm rot="10800000">
              <a:off x="7772401" y="4724400"/>
              <a:ext cx="130235" cy="1077688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Left Bracket 53"/>
            <p:cNvSpPr/>
            <p:nvPr/>
          </p:nvSpPr>
          <p:spPr>
            <a:xfrm rot="10800000">
              <a:off x="7848601" y="4648199"/>
              <a:ext cx="141317" cy="12192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712460" y="50266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184139" y="51790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83860" y="54838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7465060" y="5026662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7470139" y="4645662"/>
              <a:ext cx="152401" cy="1574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/>
            <p:cNvCxnSpPr>
              <a:cxnSpLocks/>
              <a:endCxn id="58" idx="2"/>
            </p:cNvCxnSpPr>
            <p:nvPr/>
          </p:nvCxnSpPr>
          <p:spPr>
            <a:xfrm>
              <a:off x="5791200" y="5105400"/>
              <a:ext cx="1671322" cy="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 rot="5400000">
              <a:off x="6642825" y="5026660"/>
              <a:ext cx="152401" cy="1574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7543800" y="4038600"/>
            <a:ext cx="0" cy="620119"/>
          </a:xfrm>
          <a:prstGeom prst="line">
            <a:avLst/>
          </a:prstGeom>
          <a:ln w="190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88762" y="4572000"/>
            <a:ext cx="16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sparsity exploitation</a:t>
            </a:r>
          </a:p>
        </p:txBody>
      </p:sp>
    </p:spTree>
    <p:extLst>
      <p:ext uri="{BB962C8B-B14F-4D97-AF65-F5344CB8AC3E}">
        <p14:creationId xmlns:p14="http://schemas.microsoft.com/office/powerpoint/2010/main" val="8037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r>
              <a:rPr lang="en-US" dirty="0"/>
              <a:t>Declarative Large-Scale Machine Learning (ML)</a:t>
            </a:r>
          </a:p>
          <a:p>
            <a:pPr lvl="1"/>
            <a:r>
              <a:rPr lang="en-US" dirty="0"/>
              <a:t>Simplify development / usage of ML tasks or algorithms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: High-level language </a:t>
            </a:r>
            <a:r>
              <a:rPr lang="en-US" dirty="0">
                <a:sym typeface="Wingdings" panose="05000000000000000000" pitchFamily="2" charset="2"/>
              </a:rPr>
              <a:t> data independence / plan generation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State-of-the-art compilers: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rewrites, operator selection, fused operators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Ubiquitous Optimization Opportunities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Rewrites: 		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, sum(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  </a:t>
            </a:r>
            <a:r>
              <a:rPr lang="el-GR" dirty="0">
                <a:sym typeface="Wingdings" panose="05000000000000000000" pitchFamily="2" charset="2"/>
              </a:rPr>
              <a:t>λ </a:t>
            </a:r>
            <a:r>
              <a:rPr lang="en-US" dirty="0">
                <a:sym typeface="Wingdings" panose="05000000000000000000" pitchFamily="2" charset="2"/>
              </a:rPr>
              <a:t>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			trace(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)  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Fused operators:	sum(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Y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b="1" dirty="0">
                <a:sym typeface="Wingdings" panose="05000000000000000000" pitchFamily="2" charset="2"/>
              </a:rPr>
              <a:t>Z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v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dirty="0"/>
              <a:t>sum(</a:t>
            </a:r>
            <a:r>
              <a:rPr lang="en-US" b="1" dirty="0"/>
              <a:t>X</a:t>
            </a:r>
            <a:r>
              <a:rPr lang="en-US" dirty="0">
                <a:sym typeface="Wingdings" panose="05000000000000000000" pitchFamily="2" charset="2"/>
              </a:rPr>
              <a:t> ʘ </a:t>
            </a:r>
            <a:r>
              <a:rPr lang="en-US" dirty="0"/>
              <a:t>log(</a:t>
            </a:r>
            <a:r>
              <a:rPr lang="en-US" b="1" dirty="0"/>
              <a:t>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/>
              <a:t>V</a:t>
            </a:r>
            <a:r>
              <a:rPr lang="en-US" baseline="60000" dirty="0">
                <a:sym typeface="Wingdings" panose="05000000000000000000" pitchFamily="2" charset="2"/>
              </a:rPr>
              <a:t>┬</a:t>
            </a:r>
            <a:r>
              <a:rPr lang="en-US" dirty="0"/>
              <a:t>))</a:t>
            </a:r>
          </a:p>
          <a:p>
            <a:pPr marL="269557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Fewer intermediates, fewer scans, sparsity exploitation, less compute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Problems and Challenges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Large Development Effort: </a:t>
            </a:r>
            <a:r>
              <a:rPr lang="en-US" dirty="0">
                <a:sym typeface="Wingdings" panose="05000000000000000000" pitchFamily="2" charset="2"/>
              </a:rPr>
              <a:t>number of patterns, multiple runtime back-ends, multiple formats and combinations (sparse/dense)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High Performance Impact: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slightly changed patterns can render rewrites </a:t>
            </a:r>
            <a:br>
              <a:rPr lang="en-US" dirty="0"/>
            </a:br>
            <a:r>
              <a:rPr lang="en-US" dirty="0"/>
              <a:t>and fused operators inapplicable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7" name="Picture 2" descr="Apache SystemML (incubat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1173162"/>
            <a:ext cx="884238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86400" y="3581400"/>
            <a:ext cx="3570318" cy="1219201"/>
            <a:chOff x="4419600" y="4648199"/>
            <a:chExt cx="3570318" cy="1219201"/>
          </a:xfrm>
        </p:grpSpPr>
        <p:sp>
          <p:nvSpPr>
            <p:cNvPr id="28" name="Rectangle 27"/>
            <p:cNvSpPr/>
            <p:nvPr/>
          </p:nvSpPr>
          <p:spPr>
            <a:xfrm>
              <a:off x="6640285" y="4879980"/>
              <a:ext cx="157479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7201103" y="4312335"/>
              <a:ext cx="152402" cy="82413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00" y="4865912"/>
              <a:ext cx="838200" cy="85226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W H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05400" y="4865912"/>
              <a:ext cx="838200" cy="8522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43600" y="516420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log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19600" y="516420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sum</a:t>
              </a:r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5029200" y="4648200"/>
              <a:ext cx="141317" cy="12192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ket 34"/>
            <p:cNvSpPr/>
            <p:nvPr/>
          </p:nvSpPr>
          <p:spPr>
            <a:xfrm>
              <a:off x="6553200" y="4724400"/>
              <a:ext cx="130235" cy="1077688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ket 35"/>
            <p:cNvSpPr/>
            <p:nvPr/>
          </p:nvSpPr>
          <p:spPr>
            <a:xfrm rot="10800000">
              <a:off x="7772401" y="4724400"/>
              <a:ext cx="130235" cy="1077688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/>
            <p:cNvSpPr/>
            <p:nvPr/>
          </p:nvSpPr>
          <p:spPr>
            <a:xfrm rot="10800000">
              <a:off x="7848601" y="4648199"/>
              <a:ext cx="141317" cy="12192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712460" y="50266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184139" y="51790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483860" y="5483860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7465060" y="5026662"/>
              <a:ext cx="152401" cy="15747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7470139" y="4645662"/>
              <a:ext cx="152401" cy="1574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cxnSpLocks/>
              <a:endCxn id="41" idx="2"/>
            </p:cNvCxnSpPr>
            <p:nvPr/>
          </p:nvCxnSpPr>
          <p:spPr>
            <a:xfrm>
              <a:off x="5791200" y="5105400"/>
              <a:ext cx="1671322" cy="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5400000">
              <a:off x="6642825" y="5026660"/>
              <a:ext cx="152401" cy="1574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PNMF – A 1000x War 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2" descr="Alexandre (Sasha) Evfimievski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2" y="4870092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.ibm.com/http/researcher.ibm.com/researcher/photos/4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870092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inqs.soe.ucsc.edu/sites/default/files/prithvi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24" y="533400"/>
            <a:ext cx="11838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83088"/>
          </a:xfrm>
        </p:spPr>
        <p:txBody>
          <a:bodyPr/>
          <a:lstStyle/>
          <a:p>
            <a:r>
              <a:rPr lang="en-US" dirty="0"/>
              <a:t>Poisson Nonnegative Matrix Factorization (PNMF)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≈ </a:t>
            </a:r>
            <a:r>
              <a:rPr lang="en-US" b="1" dirty="0"/>
              <a:t>W H</a:t>
            </a:r>
            <a:r>
              <a:rPr lang="en-US" dirty="0"/>
              <a:t> of low rank k; </a:t>
            </a:r>
            <a:r>
              <a:rPr lang="en-US" b="1" dirty="0"/>
              <a:t>X:</a:t>
            </a:r>
            <a:r>
              <a:rPr lang="en-US" dirty="0"/>
              <a:t> 200K x 200K, </a:t>
            </a:r>
            <a:r>
              <a:rPr lang="en-US" dirty="0" err="1"/>
              <a:t>sp</a:t>
            </a:r>
            <a:r>
              <a:rPr lang="en-US" dirty="0"/>
              <a:t>=0.001 (480MB)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828800"/>
            <a:ext cx="62476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1:</a:t>
            </a:r>
            <a:r>
              <a:rPr lang="en-US" sz="1400" dirty="0">
                <a:latin typeface="Consolas" panose="020B0609020204030204" pitchFamily="49" charset="0"/>
              </a:rPr>
              <a:t> X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("./input/X")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2:</a:t>
            </a:r>
            <a:r>
              <a:rPr lang="en-US" sz="1400" dirty="0">
                <a:latin typeface="Consolas" panose="020B0609020204030204" pitchFamily="49" charset="0"/>
              </a:rPr>
              <a:t> k = 100; eps = 1e-15;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 = 10;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3:</a:t>
            </a:r>
            <a:r>
              <a:rPr lang="en-US" sz="1400" dirty="0">
                <a:latin typeface="Consolas" panose="020B0609020204030204" pitchFamily="49" charset="0"/>
              </a:rPr>
              <a:t> W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</a:t>
            </a:r>
            <a:r>
              <a:rPr lang="en-US" sz="1400" b="1" dirty="0" err="1">
                <a:latin typeface="Consolas" panose="020B0609020204030204" pitchFamily="49" charset="0"/>
              </a:rPr>
              <a:t>nrow</a:t>
            </a:r>
            <a:r>
              <a:rPr lang="en-US" sz="1400" dirty="0">
                <a:latin typeface="Consolas" panose="020B0609020204030204" pitchFamily="49" charset="0"/>
              </a:rPr>
              <a:t>(X), cols=k, min=0, max=0.025)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4:</a:t>
            </a:r>
            <a:r>
              <a:rPr lang="en-US" sz="1400" dirty="0">
                <a:latin typeface="Consolas" panose="020B0609020204030204" pitchFamily="49" charset="0"/>
              </a:rPr>
              <a:t> H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(rows=k, cols=</a:t>
            </a:r>
            <a:r>
              <a:rPr lang="en-US" sz="1400" b="1" dirty="0" err="1">
                <a:latin typeface="Consolas" panose="020B0609020204030204" pitchFamily="49" charset="0"/>
              </a:rPr>
              <a:t>ncol</a:t>
            </a:r>
            <a:r>
              <a:rPr lang="en-US" sz="1400" dirty="0">
                <a:latin typeface="Consolas" panose="020B0609020204030204" pitchFamily="49" charset="0"/>
              </a:rPr>
              <a:t>(X), min=0, max=0.025)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5: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6: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H = (H*(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(W)%*%(X/(W%*%H)))) / 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</a:t>
            </a:r>
            <a:r>
              <a:rPr lang="pl-PL" sz="1400" b="1" dirty="0">
                <a:latin typeface="Consolas" panose="020B0609020204030204" pitchFamily="49" charset="0"/>
              </a:rPr>
              <a:t>colSums</a:t>
            </a:r>
            <a:r>
              <a:rPr lang="pl-PL" sz="1400" dirty="0">
                <a:latin typeface="Consolas" panose="020B0609020204030204" pitchFamily="49" charset="0"/>
              </a:rPr>
              <a:t>(W));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7: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W = (W*((X/(W%*%H))%*%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(H))) / 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</a:t>
            </a:r>
            <a:r>
              <a:rPr lang="pl-PL" sz="1400" b="1" dirty="0">
                <a:latin typeface="Consolas" panose="020B0609020204030204" pitchFamily="49" charset="0"/>
              </a:rPr>
              <a:t>rowSums</a:t>
            </a:r>
            <a:r>
              <a:rPr lang="pl-PL" sz="1400" dirty="0">
                <a:latin typeface="Consolas" panose="020B0609020204030204" pitchFamily="49" charset="0"/>
              </a:rPr>
              <a:t>(H));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8: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obj = </a:t>
            </a:r>
            <a:r>
              <a:rPr lang="pl-PL" sz="1400" b="1" dirty="0">
                <a:latin typeface="Consolas" panose="020B0609020204030204" pitchFamily="49" charset="0"/>
              </a:rPr>
              <a:t>sum</a:t>
            </a:r>
            <a:r>
              <a:rPr lang="pl-PL" sz="1400" dirty="0">
                <a:latin typeface="Consolas" panose="020B0609020204030204" pitchFamily="49" charset="0"/>
              </a:rPr>
              <a:t>(W%*%H) - </a:t>
            </a:r>
            <a:r>
              <a:rPr lang="pl-PL" sz="1400" b="1" dirty="0">
                <a:latin typeface="Consolas" panose="020B0609020204030204" pitchFamily="49" charset="0"/>
              </a:rPr>
              <a:t>sum</a:t>
            </a:r>
            <a:r>
              <a:rPr lang="pl-PL" sz="1400" dirty="0">
                <a:latin typeface="Consolas" panose="020B0609020204030204" pitchFamily="49" charset="0"/>
              </a:rPr>
              <a:t>(X*</a:t>
            </a:r>
            <a:r>
              <a:rPr lang="pl-PL" sz="1400" b="1" dirty="0">
                <a:latin typeface="Consolas" panose="020B0609020204030204" pitchFamily="49" charset="0"/>
              </a:rPr>
              <a:t>log</a:t>
            </a:r>
            <a:r>
              <a:rPr lang="pl-PL" sz="1400" dirty="0">
                <a:latin typeface="Consolas" panose="020B0609020204030204" pitchFamily="49" charset="0"/>
              </a:rPr>
              <a:t>(W%*%H));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9: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=" +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+ " </a:t>
            </a:r>
            <a:r>
              <a:rPr lang="en-US" sz="1400" dirty="0" err="1">
                <a:latin typeface="Consolas" panose="020B0609020204030204" pitchFamily="49" charset="0"/>
              </a:rPr>
              <a:t>obj</a:t>
            </a:r>
            <a:r>
              <a:rPr lang="en-US" sz="1400" dirty="0">
                <a:latin typeface="Consolas" panose="020B0609020204030204" pitchFamily="49" charset="0"/>
              </a:rPr>
              <a:t>=" + </a:t>
            </a:r>
            <a:r>
              <a:rPr lang="en-US" sz="1400" dirty="0" err="1">
                <a:latin typeface="Consolas" panose="020B0609020204030204" pitchFamily="49" charset="0"/>
              </a:rPr>
              <a:t>obj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10: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11:</a:t>
            </a:r>
            <a:r>
              <a:rPr lang="en-US" sz="1400" dirty="0">
                <a:latin typeface="Consolas" panose="020B0609020204030204" pitchFamily="49" charset="0"/>
              </a:rPr>
              <a:t>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12: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write</a:t>
            </a:r>
            <a:r>
              <a:rPr lang="en-US" sz="1400" dirty="0">
                <a:latin typeface="Consolas" panose="020B0609020204030204" pitchFamily="49" charset="0"/>
              </a:rPr>
              <a:t>(W, "./output/W"); </a:t>
            </a:r>
          </a:p>
          <a:p>
            <a:r>
              <a:rPr lang="pt-BR" sz="1400" b="1" dirty="0">
                <a:latin typeface="Consolas" panose="020B0609020204030204" pitchFamily="49" charset="0"/>
              </a:rPr>
              <a:t>13:</a:t>
            </a:r>
            <a:r>
              <a:rPr lang="pt-BR" sz="1400" dirty="0">
                <a:latin typeface="Consolas" panose="020B0609020204030204" pitchFamily="49" charset="0"/>
              </a:rPr>
              <a:t> </a:t>
            </a:r>
            <a:r>
              <a:rPr lang="pt-BR" sz="1400" b="1" dirty="0">
                <a:latin typeface="Consolas" panose="020B0609020204030204" pitchFamily="49" charset="0"/>
              </a:rPr>
              <a:t>write</a:t>
            </a:r>
            <a:r>
              <a:rPr lang="pt-BR" sz="1400" dirty="0">
                <a:latin typeface="Consolas" panose="020B0609020204030204" pitchFamily="49" charset="0"/>
              </a:rPr>
              <a:t>(H, "./output/H");</a:t>
            </a:r>
            <a:endParaRPr lang="en-US" sz="1400" b="1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828800"/>
            <a:ext cx="6247606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1:</a:t>
            </a:r>
            <a:r>
              <a:rPr lang="en-US" sz="1400" dirty="0">
                <a:latin typeface="Consolas" panose="020B0609020204030204" pitchFamily="49" charset="0"/>
              </a:rPr>
              <a:t> X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("./input/X")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2:</a:t>
            </a:r>
            <a:r>
              <a:rPr lang="en-US" sz="1400" dirty="0">
                <a:latin typeface="Consolas" panose="020B0609020204030204" pitchFamily="49" charset="0"/>
              </a:rPr>
              <a:t> k = 100; eps = 1e-15;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 = 10;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3:</a:t>
            </a:r>
            <a:r>
              <a:rPr lang="en-US" sz="1400" dirty="0">
                <a:latin typeface="Consolas" panose="020B0609020204030204" pitchFamily="49" charset="0"/>
              </a:rPr>
              <a:t> W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</a:t>
            </a:r>
            <a:r>
              <a:rPr lang="en-US" sz="1400" b="1" dirty="0" err="1">
                <a:latin typeface="Consolas" panose="020B0609020204030204" pitchFamily="49" charset="0"/>
              </a:rPr>
              <a:t>nrow</a:t>
            </a:r>
            <a:r>
              <a:rPr lang="en-US" sz="1400" dirty="0">
                <a:latin typeface="Consolas" panose="020B0609020204030204" pitchFamily="49" charset="0"/>
              </a:rPr>
              <a:t>(X), cols=k, min=0, max=0.025)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4:</a:t>
            </a:r>
            <a:r>
              <a:rPr lang="en-US" sz="1400" dirty="0">
                <a:latin typeface="Consolas" panose="020B0609020204030204" pitchFamily="49" charset="0"/>
              </a:rPr>
              <a:t> H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(rows=k, cols=</a:t>
            </a:r>
            <a:r>
              <a:rPr lang="en-US" sz="1400" b="1" dirty="0" err="1">
                <a:latin typeface="Consolas" panose="020B0609020204030204" pitchFamily="49" charset="0"/>
              </a:rPr>
              <a:t>ncol</a:t>
            </a:r>
            <a:r>
              <a:rPr lang="en-US" sz="1400" dirty="0">
                <a:latin typeface="Consolas" panose="020B0609020204030204" pitchFamily="49" charset="0"/>
              </a:rPr>
              <a:t>(X), min=0, max=0.025)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5: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6: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H = (H*(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(W)%*%(X/(W%*%H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+eps</a:t>
            </a:r>
            <a:r>
              <a:rPr lang="pl-PL" sz="1400" dirty="0">
                <a:latin typeface="Consolas" panose="020B0609020204030204" pitchFamily="49" charset="0"/>
              </a:rPr>
              <a:t>)))) / 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</a:t>
            </a:r>
            <a:r>
              <a:rPr lang="pl-PL" sz="1400" b="1" dirty="0">
                <a:latin typeface="Consolas" panose="020B0609020204030204" pitchFamily="49" charset="0"/>
              </a:rPr>
              <a:t>colSums</a:t>
            </a:r>
            <a:r>
              <a:rPr lang="pl-PL" sz="1400" dirty="0">
                <a:latin typeface="Consolas" panose="020B0609020204030204" pitchFamily="49" charset="0"/>
              </a:rPr>
              <a:t>(W));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7: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W = (W*((X/(W%*%H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+eps</a:t>
            </a:r>
            <a:r>
              <a:rPr lang="pl-PL" sz="1400" dirty="0">
                <a:latin typeface="Consolas" panose="020B0609020204030204" pitchFamily="49" charset="0"/>
              </a:rPr>
              <a:t>))%*%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(H))) / </a:t>
            </a:r>
            <a:r>
              <a:rPr lang="pl-PL" sz="1400" b="1" dirty="0">
                <a:latin typeface="Consolas" panose="020B0609020204030204" pitchFamily="49" charset="0"/>
              </a:rPr>
              <a:t>t</a:t>
            </a:r>
            <a:r>
              <a:rPr lang="pl-PL" sz="1400" dirty="0">
                <a:latin typeface="Consolas" panose="020B0609020204030204" pitchFamily="49" charset="0"/>
              </a:rPr>
              <a:t>(</a:t>
            </a:r>
            <a:r>
              <a:rPr lang="pl-PL" sz="1400" b="1" dirty="0">
                <a:latin typeface="Consolas" panose="020B0609020204030204" pitchFamily="49" charset="0"/>
              </a:rPr>
              <a:t>rowSums</a:t>
            </a:r>
            <a:r>
              <a:rPr lang="pl-PL" sz="1400" dirty="0">
                <a:latin typeface="Consolas" panose="020B0609020204030204" pitchFamily="49" charset="0"/>
              </a:rPr>
              <a:t>(H));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pl-PL" sz="1400" b="1" dirty="0">
                <a:latin typeface="Consolas" panose="020B0609020204030204" pitchFamily="49" charset="0"/>
              </a:rPr>
              <a:t>8:</a:t>
            </a:r>
            <a:r>
              <a:rPr lang="pl-PL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pl-PL" sz="1400" dirty="0">
                <a:latin typeface="Consolas" panose="020B0609020204030204" pitchFamily="49" charset="0"/>
              </a:rPr>
              <a:t>obj = </a:t>
            </a:r>
            <a:r>
              <a:rPr lang="pl-PL" sz="1400" b="1" dirty="0">
                <a:latin typeface="Consolas" panose="020B0609020204030204" pitchFamily="49" charset="0"/>
              </a:rPr>
              <a:t>sum</a:t>
            </a:r>
            <a:r>
              <a:rPr lang="pl-PL" sz="1400" dirty="0">
                <a:latin typeface="Consolas" panose="020B0609020204030204" pitchFamily="49" charset="0"/>
              </a:rPr>
              <a:t>(W%*%H) - </a:t>
            </a:r>
            <a:r>
              <a:rPr lang="pl-PL" sz="1400" b="1" dirty="0">
                <a:latin typeface="Consolas" panose="020B0609020204030204" pitchFamily="49" charset="0"/>
              </a:rPr>
              <a:t>sum</a:t>
            </a:r>
            <a:r>
              <a:rPr lang="pl-PL" sz="1400" dirty="0">
                <a:latin typeface="Consolas" panose="020B0609020204030204" pitchFamily="49" charset="0"/>
              </a:rPr>
              <a:t>(X*</a:t>
            </a:r>
            <a:r>
              <a:rPr lang="pl-PL" sz="1400" b="1" dirty="0">
                <a:latin typeface="Consolas" panose="020B0609020204030204" pitchFamily="49" charset="0"/>
              </a:rPr>
              <a:t>log</a:t>
            </a:r>
            <a:r>
              <a:rPr lang="pl-PL" sz="1400" dirty="0">
                <a:latin typeface="Consolas" panose="020B0609020204030204" pitchFamily="49" charset="0"/>
              </a:rPr>
              <a:t>(W%*%H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+eps</a:t>
            </a:r>
            <a:r>
              <a:rPr lang="pl-PL" sz="14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9: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("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=" +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+ " </a:t>
            </a:r>
            <a:r>
              <a:rPr lang="en-US" sz="1400" dirty="0" err="1">
                <a:latin typeface="Consolas" panose="020B0609020204030204" pitchFamily="49" charset="0"/>
              </a:rPr>
              <a:t>obj</a:t>
            </a:r>
            <a:r>
              <a:rPr lang="en-US" sz="1400" dirty="0">
                <a:latin typeface="Consolas" panose="020B0609020204030204" pitchFamily="49" charset="0"/>
              </a:rPr>
              <a:t>=" + </a:t>
            </a:r>
            <a:r>
              <a:rPr lang="en-US" sz="1400" dirty="0" err="1">
                <a:latin typeface="Consolas" panose="020B0609020204030204" pitchFamily="49" charset="0"/>
              </a:rPr>
              <a:t>obj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10: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iter</a:t>
            </a:r>
            <a:r>
              <a:rPr lang="en-US" sz="14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11:</a:t>
            </a:r>
            <a:r>
              <a:rPr lang="en-US" sz="1400" dirty="0">
                <a:latin typeface="Consolas" panose="020B0609020204030204" pitchFamily="49" charset="0"/>
              </a:rPr>
              <a:t>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12: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write</a:t>
            </a:r>
            <a:r>
              <a:rPr lang="en-US" sz="1400" dirty="0">
                <a:latin typeface="Consolas" panose="020B0609020204030204" pitchFamily="49" charset="0"/>
              </a:rPr>
              <a:t>(W, "./output/W"); </a:t>
            </a:r>
          </a:p>
          <a:p>
            <a:r>
              <a:rPr lang="pt-BR" sz="1400" b="1" dirty="0">
                <a:latin typeface="Consolas" panose="020B0609020204030204" pitchFamily="49" charset="0"/>
              </a:rPr>
              <a:t>13:</a:t>
            </a:r>
            <a:r>
              <a:rPr lang="pt-BR" sz="1400" dirty="0">
                <a:latin typeface="Consolas" panose="020B0609020204030204" pitchFamily="49" charset="0"/>
              </a:rPr>
              <a:t> </a:t>
            </a:r>
            <a:r>
              <a:rPr lang="pt-BR" sz="1400" b="1" dirty="0">
                <a:latin typeface="Consolas" panose="020B0609020204030204" pitchFamily="49" charset="0"/>
              </a:rPr>
              <a:t>write</a:t>
            </a:r>
            <a:r>
              <a:rPr lang="pt-BR" sz="1400" dirty="0">
                <a:latin typeface="Consolas" panose="020B0609020204030204" pitchFamily="49" charset="0"/>
              </a:rPr>
              <a:t>(H, "./output/H");</a:t>
            </a:r>
            <a:endParaRPr lang="en-US" sz="1400" b="1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8" name="Speech Bubble: Oval 7"/>
          <p:cNvSpPr/>
          <p:nvPr/>
        </p:nvSpPr>
        <p:spPr>
          <a:xfrm>
            <a:off x="6248400" y="2133600"/>
            <a:ext cx="2514600" cy="914400"/>
          </a:xfrm>
          <a:prstGeom prst="wedgeEllipseCallout">
            <a:avLst>
              <a:gd name="adj1" fmla="val 27652"/>
              <a:gd name="adj2" fmla="val -152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PNMF script takes </a:t>
            </a:r>
            <a:r>
              <a:rPr lang="en-US" b="1" dirty="0">
                <a:solidFill>
                  <a:srgbClr val="FF0000"/>
                </a:solidFill>
              </a:rPr>
              <a:t>&gt;24h</a:t>
            </a:r>
          </a:p>
        </p:txBody>
      </p:sp>
      <p:sp>
        <p:nvSpPr>
          <p:cNvPr id="14" name="Speech Bubble: Oval 13"/>
          <p:cNvSpPr/>
          <p:nvPr/>
        </p:nvSpPr>
        <p:spPr>
          <a:xfrm>
            <a:off x="1905000" y="4795163"/>
            <a:ext cx="4800600" cy="1148437"/>
          </a:xfrm>
          <a:prstGeom prst="wedgeEllipseCallout">
            <a:avLst>
              <a:gd name="adj1" fmla="val -64603"/>
              <a:gd name="adj2" fmla="val 23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The problem is </a:t>
            </a:r>
            <a:r>
              <a:rPr lang="en-US" b="1" dirty="0"/>
              <a:t>W H </a:t>
            </a:r>
            <a:r>
              <a:rPr lang="en-US" dirty="0"/>
              <a:t>(320GB), but </a:t>
            </a:r>
            <a:br>
              <a:rPr lang="en-US" dirty="0"/>
            </a:br>
            <a:r>
              <a:rPr lang="en-US" dirty="0"/>
              <a:t>we could add sparsity-exploiting </a:t>
            </a:r>
            <a:r>
              <a:rPr lang="en-US" b="1" dirty="0">
                <a:solidFill>
                  <a:srgbClr val="FF0000"/>
                </a:solidFill>
              </a:rPr>
              <a:t>fused operators and rewrites</a:t>
            </a:r>
            <a:endParaRPr lang="en-US" dirty="0"/>
          </a:p>
        </p:txBody>
      </p:sp>
      <p:sp>
        <p:nvSpPr>
          <p:cNvPr id="15" name="Speech Bubble: Oval 14"/>
          <p:cNvSpPr/>
          <p:nvPr/>
        </p:nvSpPr>
        <p:spPr>
          <a:xfrm>
            <a:off x="5029200" y="3581400"/>
            <a:ext cx="3810000" cy="1140500"/>
          </a:xfrm>
          <a:prstGeom prst="wedgeEllipseCallout">
            <a:avLst>
              <a:gd name="adj1" fmla="val 24215"/>
              <a:gd name="adj2" fmla="val 85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Here is an interesting</a:t>
            </a:r>
          </a:p>
          <a:p>
            <a:pPr algn="ctr"/>
            <a:r>
              <a:rPr lang="en-US" dirty="0"/>
              <a:t>rewrite: sum(</a:t>
            </a:r>
            <a:r>
              <a:rPr lang="en-US" b="1" dirty="0"/>
              <a:t>W 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colSums</a:t>
            </a:r>
            <a:r>
              <a:rPr lang="en-US" dirty="0"/>
              <a:t>(</a:t>
            </a:r>
            <a:r>
              <a:rPr lang="en-US" b="1" dirty="0"/>
              <a:t>W</a:t>
            </a:r>
            <a:r>
              <a:rPr lang="en-US" dirty="0"/>
              <a:t>) 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b="1" dirty="0"/>
              <a:t>H</a:t>
            </a:r>
            <a:r>
              <a:rPr lang="en-US" dirty="0"/>
              <a:t>) </a:t>
            </a:r>
          </a:p>
        </p:txBody>
      </p:sp>
      <p:sp>
        <p:nvSpPr>
          <p:cNvPr id="16" name="Speech Bubble: Oval 15"/>
          <p:cNvSpPr/>
          <p:nvPr/>
        </p:nvSpPr>
        <p:spPr>
          <a:xfrm>
            <a:off x="6324600" y="2195512"/>
            <a:ext cx="2743200" cy="1157288"/>
          </a:xfrm>
          <a:prstGeom prst="wedgeEllipseCallout">
            <a:avLst>
              <a:gd name="adj1" fmla="val 22897"/>
              <a:gd name="adj2" fmla="val -1313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It still takes forever – btw, I changed it slightly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60815" y="2973862"/>
            <a:ext cx="1981200" cy="161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66256" y="3180692"/>
            <a:ext cx="1981200" cy="161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13861" y="3390900"/>
            <a:ext cx="1033345" cy="190499"/>
          </a:xfrm>
          <a:prstGeom prst="rect">
            <a:avLst/>
          </a:prstGeom>
          <a:noFill/>
          <a:ln>
            <a:solidFill>
              <a:srgbClr val="56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6600" y="3390901"/>
            <a:ext cx="1752600" cy="19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0838" y="6019800"/>
            <a:ext cx="59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rewrites and fused operators: </a:t>
            </a:r>
            <a:r>
              <a:rPr lang="en-US" b="1" dirty="0">
                <a:solidFill>
                  <a:srgbClr val="FF0000"/>
                </a:solidFill>
              </a:rPr>
              <a:t>1000x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1312" y="2971800"/>
            <a:ext cx="2329047" cy="161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66753" y="3178630"/>
            <a:ext cx="2329047" cy="161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7096" y="3388839"/>
            <a:ext cx="2133103" cy="19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13" grpId="0"/>
      <p:bldP spid="25" grpId="0" animBg="1"/>
      <p:bldP spid="26" grpId="0" animBg="1"/>
      <p:bldP spid="2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12" y="2979820"/>
            <a:ext cx="6075385" cy="1010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79820"/>
            <a:ext cx="6195097" cy="2711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719" y="2979820"/>
            <a:ext cx="6314809" cy="3056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243" y="2895600"/>
            <a:ext cx="6397111" cy="313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Vision: Holistic Optimization Framework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383088"/>
          </a:xfrm>
        </p:spPr>
        <p:txBody>
          <a:bodyPr/>
          <a:lstStyle/>
          <a:p>
            <a:r>
              <a:rPr lang="en-US" dirty="0"/>
              <a:t>SPOOF Compiler Framework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Automatic rewrite identification and operator fusion</a:t>
            </a:r>
          </a:p>
          <a:p>
            <a:pPr lvl="1"/>
            <a:r>
              <a:rPr lang="en-US" dirty="0"/>
              <a:t>Increased opportunities and side effects (CSE, rewrites </a:t>
            </a:r>
            <a:r>
              <a:rPr lang="en-US" dirty="0">
                <a:sym typeface="Wingdings" panose="05000000000000000000" pitchFamily="2" charset="2"/>
              </a:rPr>
              <a:t> fusion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Key ideas: </a:t>
            </a:r>
            <a:r>
              <a:rPr lang="en-US" dirty="0"/>
              <a:t>(1) break up LA operations into basic operators (in RA), </a:t>
            </a:r>
            <a:br>
              <a:rPr lang="en-US" dirty="0"/>
            </a:br>
            <a:r>
              <a:rPr lang="en-US" dirty="0"/>
              <a:t>(2) elementary sum-product and RA rewrites, and (3) fused operator generation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0505" y="298819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Non-invasive integration into </a:t>
            </a:r>
            <a:r>
              <a:rPr lang="en-US" b="1" dirty="0" err="1">
                <a:solidFill>
                  <a:srgbClr val="FF0000"/>
                </a:solidFill>
              </a:rPr>
              <a:t>SystemML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20322"/>
            <a:ext cx="157286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sum(W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H)</a:t>
            </a: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(X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sz="1600" b="1" dirty="0">
                <a:solidFill>
                  <a:srgbClr val="FF0000"/>
                </a:solidFill>
              </a:rPr>
              <a:t>(W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H +</a:t>
            </a:r>
            <a:r>
              <a:rPr lang="el-GR" sz="1600" b="1" dirty="0">
                <a:solidFill>
                  <a:srgbClr val="FF0000"/>
                </a:solidFill>
              </a:rPr>
              <a:t>ε</a:t>
            </a:r>
            <a:r>
              <a:rPr lang="en-US" sz="1600" b="1" dirty="0">
                <a:solidFill>
                  <a:srgbClr val="FF0000"/>
                </a:solidFill>
              </a:rPr>
              <a:t>))H</a:t>
            </a:r>
            <a:r>
              <a:rPr lang="en-US" sz="1600" b="1" baseline="60000" dirty="0">
                <a:solidFill>
                  <a:srgbClr val="FF0000"/>
                </a:solidFill>
                <a:sym typeface="Wingdings" panose="05000000000000000000" pitchFamily="2" charset="2"/>
              </a:rPr>
              <a:t>┬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620000" y="2951325"/>
            <a:ext cx="15307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colSums</a:t>
            </a:r>
            <a:r>
              <a:rPr lang="en-US" sz="1600" b="1" dirty="0">
                <a:solidFill>
                  <a:srgbClr val="FF0000"/>
                </a:solidFill>
              </a:rPr>
              <a:t>(W)  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* </a:t>
            </a:r>
            <a:r>
              <a:rPr lang="en-US" sz="1600" b="1" dirty="0" err="1">
                <a:solidFill>
                  <a:srgbClr val="FF0000"/>
                </a:solidFill>
              </a:rPr>
              <a:t>rowSums</a:t>
            </a:r>
            <a:r>
              <a:rPr lang="en-US" sz="1600" b="1" dirty="0">
                <a:solidFill>
                  <a:srgbClr val="FF0000"/>
                </a:solidFill>
              </a:rPr>
              <a:t>(H)</a:t>
            </a:r>
          </a:p>
          <a:p>
            <a:pPr algn="ctr"/>
            <a:endParaRPr lang="en-US" sz="7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Op TMP5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60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Sum-Product Optimization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SP-Plan Representation: restricted relational algebra</a:t>
            </a:r>
          </a:p>
          <a:p>
            <a:pPr lvl="1"/>
            <a:r>
              <a:rPr lang="en-US" b="1" dirty="0"/>
              <a:t>Data: </a:t>
            </a:r>
            <a:r>
              <a:rPr lang="en-US" dirty="0"/>
              <a:t>input matrices are relations of (</a:t>
            </a:r>
            <a:r>
              <a:rPr lang="en-US" dirty="0" err="1"/>
              <a:t>i</a:t>
            </a:r>
            <a:r>
              <a:rPr lang="en-US" dirty="0"/>
              <a:t>, j, v)-tuples (intermediates are tensors)</a:t>
            </a:r>
          </a:p>
          <a:p>
            <a:pPr lvl="1"/>
            <a:r>
              <a:rPr lang="en-US" b="1" dirty="0"/>
              <a:t>Basic operations: </a:t>
            </a:r>
            <a:r>
              <a:rPr lang="en-US" dirty="0"/>
              <a:t>selection </a:t>
            </a:r>
            <a:r>
              <a:rPr lang="el-GR" dirty="0">
                <a:latin typeface="Cambria" panose="02040503050406030204" pitchFamily="18" charset="0"/>
              </a:rPr>
              <a:t>σ</a:t>
            </a:r>
            <a:r>
              <a:rPr lang="en-US" dirty="0"/>
              <a:t>, extended projection </a:t>
            </a:r>
            <a:r>
              <a:rPr lang="el-GR" dirty="0">
                <a:latin typeface="Cambria" panose="02040503050406030204" pitchFamily="18" charset="0"/>
              </a:rPr>
              <a:t>Π</a:t>
            </a:r>
            <a:r>
              <a:rPr lang="en-US" dirty="0"/>
              <a:t>, aggregation </a:t>
            </a:r>
            <a:r>
              <a:rPr lang="el-GR" dirty="0">
                <a:latin typeface="Cambria" panose="02040503050406030204" pitchFamily="18" charset="0"/>
              </a:rPr>
              <a:t>Γ</a:t>
            </a:r>
            <a:r>
              <a:rPr lang="en-US" dirty="0">
                <a:latin typeface="+mj-lt"/>
              </a:rPr>
              <a:t>, join </a:t>
            </a:r>
            <a:r>
              <a:rPr lang="en-US" dirty="0">
                <a:latin typeface="Cambria" panose="02040503050406030204" pitchFamily="18" charset="0"/>
              </a:rPr>
              <a:t>⨝</a:t>
            </a:r>
            <a:endParaRPr lang="en-US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Composite operations: </a:t>
            </a:r>
            <a:r>
              <a:rPr lang="en-US" dirty="0">
                <a:latin typeface="+mj-lt"/>
              </a:rPr>
              <a:t>e.g., 	multiply </a:t>
            </a:r>
            <a:r>
              <a:rPr lang="en-US" dirty="0" err="1">
                <a:latin typeface="Cambria" panose="02040503050406030204" pitchFamily="18" charset="0"/>
              </a:rPr>
              <a:t>A</a:t>
            </a:r>
            <a:r>
              <a:rPr lang="en-US" baseline="-25000" dirty="0" err="1">
                <a:latin typeface="Cambria" panose="02040503050406030204" pitchFamily="18" charset="0"/>
              </a:rPr>
              <a:t>ij</a:t>
            </a:r>
            <a:r>
              <a:rPr lang="en-US" dirty="0">
                <a:latin typeface="Cambria" panose="02040503050406030204" pitchFamily="18" charset="0"/>
              </a:rPr>
              <a:t> *</a:t>
            </a:r>
            <a:r>
              <a:rPr lang="en-US" baseline="-25000" dirty="0" err="1">
                <a:latin typeface="Cambria" panose="02040503050406030204" pitchFamily="18" charset="0"/>
              </a:rPr>
              <a:t>i</a:t>
            </a:r>
            <a:r>
              <a:rPr lang="en-US" baseline="-25000" dirty="0">
                <a:latin typeface="Cambria" panose="02040503050406030204" pitchFamily="18" charset="0"/>
              </a:rPr>
              <a:t>=k ∧ j=l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</a:t>
            </a:r>
            <a:r>
              <a:rPr lang="en-US" baseline="-25000" dirty="0" err="1">
                <a:latin typeface="Cambria" panose="02040503050406030204" pitchFamily="18" charset="0"/>
              </a:rPr>
              <a:t>kl</a:t>
            </a:r>
            <a:r>
              <a:rPr lang="en-US" dirty="0">
                <a:latin typeface="Cambria" panose="02040503050406030204" pitchFamily="18" charset="0"/>
              </a:rPr>
              <a:t> := </a:t>
            </a:r>
            <a:r>
              <a:rPr lang="el-GR" dirty="0">
                <a:latin typeface="Cambria" panose="02040503050406030204" pitchFamily="18" charset="0"/>
              </a:rPr>
              <a:t>Π</a:t>
            </a:r>
            <a:r>
              <a:rPr lang="en-US" baseline="-25000" dirty="0" err="1">
                <a:latin typeface="Cambria" panose="02040503050406030204" pitchFamily="18" charset="0"/>
              </a:rPr>
              <a:t>i,j;a</a:t>
            </a:r>
            <a:r>
              <a:rPr lang="en-US" baseline="-25000" dirty="0">
                <a:latin typeface="Cambria" panose="02040503050406030204" pitchFamily="18" charset="0"/>
              </a:rPr>
              <a:t>*b</a:t>
            </a: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</a:rPr>
              <a:t>A</a:t>
            </a:r>
            <a:r>
              <a:rPr lang="en-US" baseline="-25000" dirty="0" err="1">
                <a:latin typeface="Cambria" panose="02040503050406030204" pitchFamily="18" charset="0"/>
              </a:rPr>
              <a:t>ija</a:t>
            </a:r>
            <a:r>
              <a:rPr lang="en-US" dirty="0">
                <a:latin typeface="Cambria" panose="02040503050406030204" pitchFamily="18" charset="0"/>
              </a:rPr>
              <a:t> ⨝</a:t>
            </a:r>
            <a:r>
              <a:rPr lang="en-US" baseline="-25000" dirty="0" err="1">
                <a:latin typeface="Cambria" panose="02040503050406030204" pitchFamily="18" charset="0"/>
              </a:rPr>
              <a:t>i</a:t>
            </a:r>
            <a:r>
              <a:rPr lang="en-US" baseline="-25000" dirty="0">
                <a:latin typeface="Cambria" panose="02040503050406030204" pitchFamily="18" charset="0"/>
              </a:rPr>
              <a:t>=k ∧ j=l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</a:t>
            </a:r>
            <a:r>
              <a:rPr lang="en-US" baseline="-25000" dirty="0" err="1">
                <a:latin typeface="Cambria" panose="02040503050406030204" pitchFamily="18" charset="0"/>
              </a:rPr>
              <a:t>klb</a:t>
            </a:r>
            <a:r>
              <a:rPr lang="en-US" dirty="0">
                <a:latin typeface="Cambria" panose="02040503050406030204" pitchFamily="18" charset="0"/>
              </a:rPr>
              <a:t>)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+mj-lt"/>
              </a:rPr>
              <a:t>				addition </a:t>
            </a:r>
            <a:r>
              <a:rPr lang="en-US" dirty="0" err="1">
                <a:latin typeface="Cambria" panose="02040503050406030204" pitchFamily="18" charset="0"/>
              </a:rPr>
              <a:t>A</a:t>
            </a:r>
            <a:r>
              <a:rPr lang="en-US" baseline="-25000" dirty="0" err="1">
                <a:latin typeface="Cambria" panose="02040503050406030204" pitchFamily="18" charset="0"/>
              </a:rPr>
              <a:t>ij</a:t>
            </a:r>
            <a:r>
              <a:rPr lang="en-US" dirty="0">
                <a:latin typeface="Cambria" panose="02040503050406030204" pitchFamily="18" charset="0"/>
              </a:rPr>
              <a:t> +</a:t>
            </a:r>
            <a:r>
              <a:rPr lang="en-US" baseline="-25000" dirty="0" err="1">
                <a:latin typeface="Cambria" panose="02040503050406030204" pitchFamily="18" charset="0"/>
              </a:rPr>
              <a:t>i</a:t>
            </a:r>
            <a:r>
              <a:rPr lang="en-US" baseline="-25000" dirty="0">
                <a:latin typeface="Cambria" panose="02040503050406030204" pitchFamily="18" charset="0"/>
              </a:rPr>
              <a:t>=k ∧ j=l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</a:t>
            </a:r>
            <a:r>
              <a:rPr lang="en-US" baseline="-25000" dirty="0" err="1">
                <a:latin typeface="Cambria" panose="02040503050406030204" pitchFamily="18" charset="0"/>
              </a:rPr>
              <a:t>kl</a:t>
            </a:r>
            <a:r>
              <a:rPr lang="en-US" dirty="0">
                <a:latin typeface="Cambria" panose="02040503050406030204" pitchFamily="18" charset="0"/>
              </a:rPr>
              <a:t> := </a:t>
            </a:r>
            <a:r>
              <a:rPr lang="el-GR" dirty="0">
                <a:latin typeface="Cambria" panose="02040503050406030204" pitchFamily="18" charset="0"/>
              </a:rPr>
              <a:t>Π</a:t>
            </a:r>
            <a:r>
              <a:rPr lang="en-US" baseline="-25000" dirty="0" err="1">
                <a:latin typeface="Cambria" panose="02040503050406030204" pitchFamily="18" charset="0"/>
              </a:rPr>
              <a:t>i,j;a+b</a:t>
            </a: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</a:rPr>
              <a:t>A</a:t>
            </a:r>
            <a:r>
              <a:rPr lang="en-US" baseline="-25000" dirty="0" err="1">
                <a:latin typeface="Cambria" panose="02040503050406030204" pitchFamily="18" charset="0"/>
              </a:rPr>
              <a:t>ija</a:t>
            </a:r>
            <a:r>
              <a:rPr lang="en-US" dirty="0">
                <a:latin typeface="Cambria" panose="02040503050406030204" pitchFamily="18" charset="0"/>
              </a:rPr>
              <a:t> ⟗</a:t>
            </a:r>
            <a:r>
              <a:rPr lang="en-US" baseline="-25000" dirty="0" err="1">
                <a:latin typeface="Cambria" panose="02040503050406030204" pitchFamily="18" charset="0"/>
              </a:rPr>
              <a:t>i</a:t>
            </a:r>
            <a:r>
              <a:rPr lang="en-US" baseline="-25000" dirty="0">
                <a:latin typeface="Cambria" panose="02040503050406030204" pitchFamily="18" charset="0"/>
              </a:rPr>
              <a:t>=k ∧ j=l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</a:t>
            </a:r>
            <a:r>
              <a:rPr lang="en-US" baseline="-25000" dirty="0" err="1">
                <a:latin typeface="Cambria" panose="02040503050406030204" pitchFamily="18" charset="0"/>
              </a:rPr>
              <a:t>klb</a:t>
            </a:r>
            <a:r>
              <a:rPr lang="en-US" dirty="0">
                <a:latin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</a:endParaRPr>
          </a:p>
          <a:p>
            <a:pPr lvl="1"/>
            <a:r>
              <a:rPr lang="en-US" b="1" dirty="0"/>
              <a:t>Two restrictions:</a:t>
            </a:r>
            <a:r>
              <a:rPr lang="en-US" dirty="0"/>
              <a:t> a single value attribute per relation, and unique composite indexes per relation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single value per tensor cell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SP Plan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sum(W H)</a:t>
            </a:r>
            <a:endParaRPr lang="en-US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2500021" cy="268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581400"/>
            <a:ext cx="1620647" cy="2717966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733800" y="3733800"/>
            <a:ext cx="2590800" cy="762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88411" y="6096000"/>
            <a:ext cx="2636189" cy="152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/>
          <p:cNvSpPr/>
          <p:nvPr/>
        </p:nvSpPr>
        <p:spPr>
          <a:xfrm>
            <a:off x="5181600" y="5029200"/>
            <a:ext cx="685800" cy="4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2704" y="3581400"/>
            <a:ext cx="153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HOP DAG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3200400"/>
            <a:ext cx="153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SP-Plan</a:t>
            </a:r>
          </a:p>
        </p:txBody>
      </p:sp>
    </p:spTree>
    <p:extLst>
      <p:ext uri="{BB962C8B-B14F-4D97-AF65-F5344CB8AC3E}">
        <p14:creationId xmlns:p14="http://schemas.microsoft.com/office/powerpoint/2010/main" val="27174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Sum-Product Optimization,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SP Plan Rewrites</a:t>
            </a:r>
          </a:p>
          <a:p>
            <a:pPr lvl="1"/>
            <a:r>
              <a:rPr lang="en-US" dirty="0"/>
              <a:t>W:= 200K x 100, H:= 100 x 200K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4" y="2220904"/>
            <a:ext cx="2104256" cy="3529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8.04 TFLOPs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95832" y="1905000"/>
            <a:ext cx="2057400" cy="4331732"/>
            <a:chOff x="2295832" y="1905000"/>
            <a:chExt cx="2057400" cy="433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24" y="2263888"/>
              <a:ext cx="1464408" cy="28894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95832" y="5867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8 TFLOPs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1624" y="1905000"/>
              <a:ext cx="1699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</a:rPr>
                <a:t>Aggregation Elimination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92686" y="1905000"/>
            <a:ext cx="2435004" cy="4325294"/>
            <a:chOff x="6492686" y="1905000"/>
            <a:chExt cx="2435004" cy="43252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2686" y="2503592"/>
              <a:ext cx="2435004" cy="34400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05600" y="5860962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40 MFLOPs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19050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</a:rPr>
                <a:t>Sum-Product</a:t>
              </a:r>
              <a:br>
                <a:rPr lang="en-US" b="1" dirty="0">
                  <a:solidFill>
                    <a:srgbClr val="7889FB"/>
                  </a:solidFill>
                </a:rPr>
              </a:br>
              <a:r>
                <a:rPr lang="en-US" b="1" dirty="0">
                  <a:solidFill>
                    <a:srgbClr val="7889FB"/>
                  </a:solidFill>
                </a:rPr>
                <a:t>(distributive law)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22914" y="1905000"/>
            <a:ext cx="2225486" cy="4331732"/>
            <a:chOff x="4022914" y="1905000"/>
            <a:chExt cx="2225486" cy="4331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5824" y="2503592"/>
              <a:ext cx="1736856" cy="34400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22914" y="1905000"/>
              <a:ext cx="2225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</a:rPr>
                <a:t>Sum-Product</a:t>
              </a:r>
              <a:br>
                <a:rPr lang="en-US" b="1" dirty="0">
                  <a:solidFill>
                    <a:srgbClr val="7889FB"/>
                  </a:solidFill>
                </a:rPr>
              </a:br>
              <a:r>
                <a:rPr lang="en-US" b="1" dirty="0">
                  <a:solidFill>
                    <a:srgbClr val="7889FB"/>
                  </a:solidFill>
                </a:rPr>
                <a:t>(distributive law)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19999" y="4800600"/>
              <a:ext cx="918425" cy="3527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5552624" y="3124200"/>
              <a:ext cx="550608" cy="1609595"/>
            </a:xfrm>
            <a:prstGeom prst="line">
              <a:avLst/>
            </a:prstGeom>
            <a:ln w="19050"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14800" y="5867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60 MFLOPs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43600" y="609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But, SP opt alone can be counter-productive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(e.g., CSE ‘W H’)</a:t>
            </a:r>
          </a:p>
        </p:txBody>
      </p:sp>
    </p:spTree>
    <p:extLst>
      <p:ext uri="{BB962C8B-B14F-4D97-AF65-F5344CB8AC3E}">
        <p14:creationId xmlns:p14="http://schemas.microsoft.com/office/powerpoint/2010/main" val="28645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Fusion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C-Plan Representation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 approach: </a:t>
            </a:r>
            <a:r>
              <a:rPr lang="en-US" dirty="0"/>
              <a:t>hand-coded operator skeletons with custom body code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Efficiency (data access, multi-threading) and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/>
              <a:t>Template C-Nodes: </a:t>
            </a:r>
            <a:r>
              <a:rPr lang="en-US" dirty="0"/>
              <a:t>generic fused operator skeletons (w/ data binding)</a:t>
            </a:r>
            <a:br>
              <a:rPr lang="en-US" dirty="0"/>
            </a:br>
            <a:r>
              <a:rPr lang="en-US" dirty="0"/>
              <a:t>e.g., </a:t>
            </a:r>
            <a:r>
              <a:rPr lang="en-US" dirty="0" err="1">
                <a:latin typeface="Consolas" panose="020B0609020204030204" pitchFamily="49" charset="0"/>
              </a:rPr>
              <a:t>SpoofOuterProduct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SpoofCellwise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SpoofRowAggregate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/>
              <a:t>Primitive C-Nodes:</a:t>
            </a:r>
            <a:r>
              <a:rPr lang="en-US" dirty="0"/>
              <a:t> vector/scalar operations </a:t>
            </a:r>
          </a:p>
          <a:p>
            <a:pPr lvl="1"/>
            <a:endParaRPr lang="en-US" dirty="0"/>
          </a:p>
          <a:p>
            <a:r>
              <a:rPr lang="en-US" dirty="0"/>
              <a:t>Example C-Plan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(X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/ </a:t>
            </a:r>
            <a:r>
              <a:rPr lang="en-US" b="1" dirty="0">
                <a:solidFill>
                  <a:srgbClr val="FF0000"/>
                </a:solidFill>
              </a:rPr>
              <a:t>(W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 + </a:t>
            </a:r>
            <a:r>
              <a:rPr lang="el-GR" b="1" dirty="0">
                <a:solidFill>
                  <a:srgbClr val="FF0000"/>
                </a:solidFill>
              </a:rPr>
              <a:t>ε</a:t>
            </a:r>
            <a:r>
              <a:rPr lang="en-US" b="1" dirty="0">
                <a:solidFill>
                  <a:srgbClr val="FF0000"/>
                </a:solidFill>
              </a:rPr>
              <a:t>)) H</a:t>
            </a:r>
            <a:r>
              <a:rPr lang="en-US" b="1" baseline="60000" dirty="0">
                <a:solidFill>
                  <a:srgbClr val="FF0000"/>
                </a:solidFill>
                <a:sym typeface="Wingdings" panose="05000000000000000000" pitchFamily="2" charset="2"/>
              </a:rPr>
              <a:t>┬</a:t>
            </a:r>
            <a:br>
              <a:rPr lang="en-US" b="1" baseline="600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(PNMF update rule)</a:t>
            </a:r>
          </a:p>
          <a:p>
            <a:pPr marL="269557" lvl="1" indent="0">
              <a:buNone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05" y="3657600"/>
            <a:ext cx="2539495" cy="260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621" y="3288268"/>
            <a:ext cx="153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HOP DAG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26" y="3333921"/>
            <a:ext cx="2803273" cy="3007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0021" y="2971800"/>
            <a:ext cx="153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C-Plan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5259388" y="3429000"/>
            <a:ext cx="912812" cy="609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181600" y="5943600"/>
            <a:ext cx="914400" cy="228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Fusion, cont.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C-Plan </a:t>
            </a:r>
            <a:r>
              <a:rPr lang="en-US" dirty="0" err="1"/>
              <a:t>Codegen</a:t>
            </a:r>
            <a:endParaRPr lang="en-US" dirty="0"/>
          </a:p>
          <a:p>
            <a:pPr lvl="1"/>
            <a:r>
              <a:rPr lang="en-US" dirty="0"/>
              <a:t>Recursive </a:t>
            </a:r>
            <a:r>
              <a:rPr lang="en-US" dirty="0" err="1"/>
              <a:t>codegen</a:t>
            </a:r>
            <a:r>
              <a:rPr lang="en-US" dirty="0"/>
              <a:t> on C-Plan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Generated operator inherits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data access, multi-threading, </a:t>
            </a:r>
            <a:r>
              <a:rPr lang="en-US" b="1" dirty="0" err="1">
                <a:solidFill>
                  <a:srgbClr val="7889FB"/>
                </a:solidFill>
              </a:rPr>
              <a:t>etc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from template skeleton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CD343-694C-4336-8112-BA0B71B991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IBM Research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4052194" cy="237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533400"/>
            <a:ext cx="2362199" cy="2534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58921" y="609599"/>
            <a:ext cx="2212237" cy="2116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048000"/>
            <a:ext cx="7620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1: public final class</a:t>
            </a:r>
            <a:r>
              <a:rPr lang="en-US" sz="1600" dirty="0">
                <a:latin typeface="Consolas" panose="020B0609020204030204" pitchFamily="49" charset="0"/>
              </a:rPr>
              <a:t> TMP5 </a:t>
            </a:r>
            <a:r>
              <a:rPr lang="en-US" sz="1600" b="1" dirty="0">
                <a:latin typeface="Consolas" panose="020B0609020204030204" pitchFamily="49" charset="0"/>
              </a:rPr>
              <a:t>extends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SpoofOuterProduct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2: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TMP5()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3:</a:t>
            </a:r>
            <a:r>
              <a:rPr lang="en-US" sz="1600" dirty="0">
                <a:latin typeface="Consolas" panose="020B0609020204030204" pitchFamily="49" charset="0"/>
              </a:rPr>
              <a:t>       _type = </a:t>
            </a:r>
            <a:r>
              <a:rPr lang="en-US" sz="1600" dirty="0" err="1">
                <a:latin typeface="Consolas" panose="020B0609020204030204" pitchFamily="49" charset="0"/>
              </a:rPr>
              <a:t>OuterProductType.RIGHT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4: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5: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protected void</a:t>
            </a:r>
            <a:r>
              <a:rPr lang="en-US" sz="1600" dirty="0">
                <a:latin typeface="Consolas" panose="020B0609020204030204" pitchFamily="49" charset="0"/>
              </a:rPr>
              <a:t> exec(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[] b, </a:t>
            </a:r>
            <a:r>
              <a:rPr lang="en-US" sz="1600" b="1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bi,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6:</a:t>
            </a:r>
            <a:r>
              <a:rPr lang="fr-FR" sz="1600" dirty="0"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c,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ci,...,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d,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di,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k) 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7:</a:t>
            </a:r>
            <a:r>
              <a:rPr lang="fr-FR" sz="16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8: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 9: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10: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it-IT" sz="1600" b="1" dirty="0">
                <a:latin typeface="Consolas" panose="020B0609020204030204" pitchFamily="49" charset="0"/>
              </a:rPr>
              <a:t>11:</a:t>
            </a:r>
            <a:endParaRPr lang="it-IT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12: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13:</a:t>
            </a:r>
            <a:r>
              <a:rPr lang="en-US" sz="1600" dirty="0">
                <a:latin typeface="Consolas" panose="020B06090202040302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0"/>
            <a:ext cx="7620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1: public final class</a:t>
            </a:r>
            <a:r>
              <a:rPr lang="en-US" sz="1600" dirty="0">
                <a:latin typeface="Consolas" panose="020B0609020204030204" pitchFamily="49" charset="0"/>
              </a:rPr>
              <a:t> TMP5 </a:t>
            </a:r>
            <a:r>
              <a:rPr lang="en-US" sz="1600" b="1" dirty="0">
                <a:latin typeface="Consolas" panose="020B0609020204030204" pitchFamily="49" charset="0"/>
              </a:rPr>
              <a:t>extends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SpoofOuterProduct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2: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TMP5()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3:</a:t>
            </a:r>
            <a:r>
              <a:rPr lang="en-US" sz="1600" dirty="0">
                <a:latin typeface="Consolas" panose="020B0609020204030204" pitchFamily="49" charset="0"/>
              </a:rPr>
              <a:t>       _type = </a:t>
            </a:r>
            <a:r>
              <a:rPr lang="en-US" sz="1600" dirty="0" err="1">
                <a:latin typeface="Consolas" panose="020B0609020204030204" pitchFamily="49" charset="0"/>
              </a:rPr>
              <a:t>OuterProductType.RIGHT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4: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5: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protected void</a:t>
            </a:r>
            <a:r>
              <a:rPr lang="en-US" sz="1600" dirty="0">
                <a:latin typeface="Consolas" panose="020B0609020204030204" pitchFamily="49" charset="0"/>
              </a:rPr>
              <a:t> exec(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[] b, </a:t>
            </a:r>
            <a:r>
              <a:rPr lang="en-US" sz="1600" b="1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bi,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6:</a:t>
            </a:r>
            <a:r>
              <a:rPr lang="fr-FR" sz="1600" dirty="0"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c,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ci,...,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d,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di,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k) 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7:</a:t>
            </a:r>
            <a:r>
              <a:rPr lang="fr-FR" sz="16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8: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TMP1 = </a:t>
            </a:r>
            <a:r>
              <a:rPr lang="en-US" sz="1600" b="1" dirty="0" err="1">
                <a:latin typeface="Consolas" panose="020B0609020204030204" pitchFamily="49" charset="0"/>
              </a:rPr>
              <a:t>dotProduct</a:t>
            </a:r>
            <a:r>
              <a:rPr lang="en-US" sz="1600" dirty="0">
                <a:latin typeface="Consolas" panose="020B0609020204030204" pitchFamily="49" charset="0"/>
              </a:rPr>
              <a:t>(b, c, bi, ci, k); 	// WH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9: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10: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it-IT" sz="1600" b="1" dirty="0">
                <a:latin typeface="Consolas" panose="020B0609020204030204" pitchFamily="49" charset="0"/>
              </a:rPr>
              <a:t>11:</a:t>
            </a:r>
            <a:endParaRPr lang="it-IT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12: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13:</a:t>
            </a:r>
            <a:r>
              <a:rPr lang="en-US" sz="1600" dirty="0">
                <a:latin typeface="Consolas" panose="020B06090202040302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048000"/>
            <a:ext cx="7620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1: public final class</a:t>
            </a:r>
            <a:r>
              <a:rPr lang="en-US" sz="1600" dirty="0">
                <a:latin typeface="Consolas" panose="020B0609020204030204" pitchFamily="49" charset="0"/>
              </a:rPr>
              <a:t> TMP5 </a:t>
            </a:r>
            <a:r>
              <a:rPr lang="en-US" sz="1600" b="1" dirty="0">
                <a:latin typeface="Consolas" panose="020B0609020204030204" pitchFamily="49" charset="0"/>
              </a:rPr>
              <a:t>extends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SpoofOuterProduct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2: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TMP5()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3:</a:t>
            </a:r>
            <a:r>
              <a:rPr lang="en-US" sz="1600" dirty="0">
                <a:latin typeface="Consolas" panose="020B0609020204030204" pitchFamily="49" charset="0"/>
              </a:rPr>
              <a:t>       _type = </a:t>
            </a:r>
            <a:r>
              <a:rPr lang="en-US" sz="1600" dirty="0" err="1">
                <a:latin typeface="Consolas" panose="020B0609020204030204" pitchFamily="49" charset="0"/>
              </a:rPr>
              <a:t>OuterProductType.RIGHT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4: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5: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protected void</a:t>
            </a:r>
            <a:r>
              <a:rPr lang="en-US" sz="1600" dirty="0">
                <a:latin typeface="Consolas" panose="020B0609020204030204" pitchFamily="49" charset="0"/>
              </a:rPr>
              <a:t> exec(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[] b, </a:t>
            </a:r>
            <a:r>
              <a:rPr lang="en-US" sz="1600" b="1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bi,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6:</a:t>
            </a:r>
            <a:r>
              <a:rPr lang="fr-FR" sz="1600" dirty="0"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c,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ci,...,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d,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di,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k) 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7:</a:t>
            </a:r>
            <a:r>
              <a:rPr lang="fr-FR" sz="16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8: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TMP1 = </a:t>
            </a:r>
            <a:r>
              <a:rPr lang="en-US" sz="1600" b="1" dirty="0" err="1">
                <a:latin typeface="Consolas" panose="020B0609020204030204" pitchFamily="49" charset="0"/>
              </a:rPr>
              <a:t>dotProduct</a:t>
            </a:r>
            <a:r>
              <a:rPr lang="en-US" sz="1600" dirty="0">
                <a:latin typeface="Consolas" panose="020B0609020204030204" pitchFamily="49" charset="0"/>
              </a:rPr>
              <a:t>(b, c, bi, ci, k); 	// WH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9: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TMP2 = TMP1 + 1.0E-15; 		    	// +eps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10: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it-IT" sz="1600" b="1" dirty="0">
                <a:latin typeface="Consolas" panose="020B0609020204030204" pitchFamily="49" charset="0"/>
              </a:rPr>
              <a:t>11:</a:t>
            </a:r>
            <a:endParaRPr lang="it-IT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12: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13:</a:t>
            </a:r>
            <a:r>
              <a:rPr lang="en-US" sz="1600" dirty="0">
                <a:latin typeface="Consolas" panose="020B06090202040302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048000"/>
            <a:ext cx="7620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1: public final class</a:t>
            </a:r>
            <a:r>
              <a:rPr lang="en-US" sz="1600" dirty="0">
                <a:latin typeface="Consolas" panose="020B0609020204030204" pitchFamily="49" charset="0"/>
              </a:rPr>
              <a:t> TMP5 </a:t>
            </a:r>
            <a:r>
              <a:rPr lang="en-US" sz="1600" b="1" dirty="0">
                <a:latin typeface="Consolas" panose="020B0609020204030204" pitchFamily="49" charset="0"/>
              </a:rPr>
              <a:t>extends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SpoofOuterProduct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2: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TMP5()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3:</a:t>
            </a:r>
            <a:r>
              <a:rPr lang="en-US" sz="1600" dirty="0">
                <a:latin typeface="Consolas" panose="020B0609020204030204" pitchFamily="49" charset="0"/>
              </a:rPr>
              <a:t>       _type = </a:t>
            </a:r>
            <a:r>
              <a:rPr lang="en-US" sz="1600" dirty="0" err="1">
                <a:latin typeface="Consolas" panose="020B0609020204030204" pitchFamily="49" charset="0"/>
              </a:rPr>
              <a:t>OuterProductType.RIGHT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4: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5: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protected void</a:t>
            </a:r>
            <a:r>
              <a:rPr lang="en-US" sz="1600" dirty="0">
                <a:latin typeface="Consolas" panose="020B0609020204030204" pitchFamily="49" charset="0"/>
              </a:rPr>
              <a:t> exec(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[] b, </a:t>
            </a:r>
            <a:r>
              <a:rPr lang="en-US" sz="1600" b="1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bi,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6:</a:t>
            </a:r>
            <a:r>
              <a:rPr lang="fr-FR" sz="1600" dirty="0"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c,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ci,...,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d,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di,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k) 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7:</a:t>
            </a:r>
            <a:r>
              <a:rPr lang="fr-FR" sz="16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8: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TMP1 = </a:t>
            </a:r>
            <a:r>
              <a:rPr lang="en-US" sz="1600" b="1" dirty="0" err="1">
                <a:latin typeface="Consolas" panose="020B0609020204030204" pitchFamily="49" charset="0"/>
              </a:rPr>
              <a:t>dotProduct</a:t>
            </a:r>
            <a:r>
              <a:rPr lang="en-US" sz="1600" dirty="0">
                <a:latin typeface="Consolas" panose="020B0609020204030204" pitchFamily="49" charset="0"/>
              </a:rPr>
              <a:t>(b, c, bi, ci, k); 	// WH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9: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TMP2 = TMP1 + 1.0E-15; 		    	// +eps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10: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TMP3 = a / TMP2; 			// X/</a:t>
            </a:r>
          </a:p>
          <a:p>
            <a:r>
              <a:rPr lang="it-IT" sz="1600" b="1" dirty="0">
                <a:latin typeface="Consolas" panose="020B0609020204030204" pitchFamily="49" charset="0"/>
              </a:rPr>
              <a:t>11:</a:t>
            </a:r>
            <a:endParaRPr lang="it-IT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12: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13:</a:t>
            </a:r>
            <a:r>
              <a:rPr lang="en-US" sz="1600" dirty="0">
                <a:latin typeface="Consolas" panose="020B06090202040302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7620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1: public final class</a:t>
            </a:r>
            <a:r>
              <a:rPr lang="en-US" sz="1600" dirty="0">
                <a:latin typeface="Consolas" panose="020B0609020204030204" pitchFamily="49" charset="0"/>
              </a:rPr>
              <a:t> TMP5 </a:t>
            </a:r>
            <a:r>
              <a:rPr lang="en-US" sz="1600" b="1" dirty="0">
                <a:latin typeface="Consolas" panose="020B0609020204030204" pitchFamily="49" charset="0"/>
              </a:rPr>
              <a:t>extends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SpoofOuterProduct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2: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TMP5()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3:</a:t>
            </a:r>
            <a:r>
              <a:rPr lang="en-US" sz="1600" dirty="0">
                <a:latin typeface="Consolas" panose="020B0609020204030204" pitchFamily="49" charset="0"/>
              </a:rPr>
              <a:t>       _type = </a:t>
            </a:r>
            <a:r>
              <a:rPr lang="en-US" sz="1600" dirty="0" err="1">
                <a:latin typeface="Consolas" panose="020B0609020204030204" pitchFamily="49" charset="0"/>
              </a:rPr>
              <a:t>OuterProductType.RIGHT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4: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5:</a:t>
            </a: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protected void</a:t>
            </a:r>
            <a:r>
              <a:rPr lang="en-US" sz="1600" dirty="0">
                <a:latin typeface="Consolas" panose="020B0609020204030204" pitchFamily="49" charset="0"/>
              </a:rPr>
              <a:t> exec(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a,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[] b, </a:t>
            </a:r>
            <a:r>
              <a:rPr lang="en-US" sz="1600" b="1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bi,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6:</a:t>
            </a:r>
            <a:r>
              <a:rPr lang="fr-FR" sz="1600" dirty="0"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c,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ci,..., </a:t>
            </a:r>
            <a:r>
              <a:rPr lang="fr-FR" sz="1600" b="1" dirty="0">
                <a:latin typeface="Consolas" panose="020B0609020204030204" pitchFamily="49" charset="0"/>
              </a:rPr>
              <a:t>double</a:t>
            </a:r>
            <a:r>
              <a:rPr lang="fr-FR" sz="1600" dirty="0">
                <a:latin typeface="Consolas" panose="020B0609020204030204" pitchFamily="49" charset="0"/>
              </a:rPr>
              <a:t>[] d,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di, </a:t>
            </a:r>
            <a:r>
              <a:rPr lang="fr-FR" sz="1600" b="1" dirty="0" err="1">
                <a:latin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</a:rPr>
              <a:t> k) 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latin typeface="Consolas" panose="020B0609020204030204" pitchFamily="49" charset="0"/>
              </a:rPr>
              <a:t>7:</a:t>
            </a:r>
            <a:r>
              <a:rPr lang="fr-FR" sz="1600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8: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TMP1 = </a:t>
            </a:r>
            <a:r>
              <a:rPr lang="en-US" sz="1600" b="1" dirty="0" err="1">
                <a:latin typeface="Consolas" panose="020B0609020204030204" pitchFamily="49" charset="0"/>
              </a:rPr>
              <a:t>dotProduct</a:t>
            </a:r>
            <a:r>
              <a:rPr lang="en-US" sz="1600" dirty="0">
                <a:latin typeface="Consolas" panose="020B0609020204030204" pitchFamily="49" charset="0"/>
              </a:rPr>
              <a:t>(b, c, bi, ci, k); 	// WH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9: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TMP2 = TMP1 + 1.0E-15; 		    	// +eps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10:</a:t>
            </a:r>
            <a:r>
              <a:rPr lang="en-US" sz="160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double</a:t>
            </a:r>
            <a:r>
              <a:rPr lang="en-US" sz="1600" dirty="0">
                <a:latin typeface="Consolas" panose="020B0609020204030204" pitchFamily="49" charset="0"/>
              </a:rPr>
              <a:t> TMP3 = a / TMP2; 			// X/</a:t>
            </a:r>
          </a:p>
          <a:p>
            <a:r>
              <a:rPr lang="it-IT" sz="1600" b="1" dirty="0">
                <a:latin typeface="Consolas" panose="020B0609020204030204" pitchFamily="49" charset="0"/>
              </a:rPr>
              <a:t>11:</a:t>
            </a:r>
            <a:r>
              <a:rPr lang="it-IT" sz="1600" dirty="0">
                <a:latin typeface="Consolas" panose="020B0609020204030204" pitchFamily="49" charset="0"/>
              </a:rPr>
              <a:t>       </a:t>
            </a:r>
            <a:r>
              <a:rPr lang="it-IT" sz="1600" b="1" dirty="0">
                <a:latin typeface="Consolas" panose="020B0609020204030204" pitchFamily="49" charset="0"/>
              </a:rPr>
              <a:t>vectMultiplyAdd</a:t>
            </a:r>
            <a:r>
              <a:rPr lang="it-IT" sz="1600" dirty="0">
                <a:latin typeface="Consolas" panose="020B0609020204030204" pitchFamily="49" charset="0"/>
              </a:rPr>
              <a:t>(TMP3, c, d, ci, di, k); 	// t(H)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12:</a:t>
            </a:r>
            <a:r>
              <a:rPr lang="en-US" sz="16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13:</a:t>
            </a:r>
            <a:r>
              <a:rPr lang="en-US" sz="1600" dirty="0">
                <a:latin typeface="Consolas" panose="020B06090202040302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nsolas" pitchFamily="49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543800" y="4648200"/>
            <a:ext cx="304800" cy="13716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48600" y="4858038"/>
            <a:ext cx="114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Custom body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64828" y="1981200"/>
            <a:ext cx="855664" cy="247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40882" y="1543234"/>
            <a:ext cx="550864" cy="247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26336" y="1104888"/>
            <a:ext cx="550864" cy="247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6200" y="666542"/>
            <a:ext cx="1045772" cy="238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6" grpId="0" animBg="1"/>
      <p:bldP spid="17" grpId="0" animBg="1"/>
      <p:bldP spid="20" grpId="0" animBg="1"/>
      <p:bldP spid="6" grpId="0" animBg="1"/>
      <p:bldP spid="18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BlueOnyxDeluxe">
  <a:themeElements>
    <a:clrScheme name="BlueOnyx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BlueOnyx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Onyx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Onyx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OnyxDeluxe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6699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35384</TotalTime>
  <Words>1982</Words>
  <Application>Microsoft Office PowerPoint</Application>
  <PresentationFormat>On-screen Show (4:3)</PresentationFormat>
  <Paragraphs>389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</vt:lpstr>
      <vt:lpstr>Wingdings</vt:lpstr>
      <vt:lpstr>Consolas</vt:lpstr>
      <vt:lpstr>Helvetica</vt:lpstr>
      <vt:lpstr>BlueOnyxDeluxe</vt:lpstr>
      <vt:lpstr>SPOOF: Sum-Product Optimization and Operator Fusion for Large-Scale Machine Learning</vt:lpstr>
      <vt:lpstr>Motivation </vt:lpstr>
      <vt:lpstr>Motivation </vt:lpstr>
      <vt:lpstr>Example PNMF – A 1000x War Story </vt:lpstr>
      <vt:lpstr>Our Vision: Holistic Optimization Framework  </vt:lpstr>
      <vt:lpstr>Sum-Product Optimization </vt:lpstr>
      <vt:lpstr>Sum-Product Optimization, cont. </vt:lpstr>
      <vt:lpstr>Operator Fusion </vt:lpstr>
      <vt:lpstr>Operator Fusion, cont.  </vt:lpstr>
      <vt:lpstr>Experimental Setting </vt:lpstr>
      <vt:lpstr>Micro Benchmarks: Operations Performance (@ single worker node) </vt:lpstr>
      <vt:lpstr>End-to-End Experiments: PNMF and LSVM </vt:lpstr>
      <vt:lpstr>Conclusions </vt:lpstr>
      <vt:lpstr>PowerPoint Presentation</vt:lpstr>
      <vt:lpstr>Backup: Operator Fusion, cont. </vt:lpstr>
      <vt:lpstr>Backup: Plan Caching Effects for Mlogreg 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IBM_USER</dc:creator>
  <cp:lastModifiedBy>Matthias Boehm</cp:lastModifiedBy>
  <cp:revision>2602</cp:revision>
  <cp:lastPrinted>2013-10-08T20:28:18Z</cp:lastPrinted>
  <dcterms:created xsi:type="dcterms:W3CDTF">2010-07-09T23:02:32Z</dcterms:created>
  <dcterms:modified xsi:type="dcterms:W3CDTF">2017-01-12T14:59:09Z</dcterms:modified>
</cp:coreProperties>
</file>