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8"/>
  </p:notesMasterIdLst>
  <p:sldIdLst>
    <p:sldId id="333" r:id="rId2"/>
    <p:sldId id="370" r:id="rId3"/>
    <p:sldId id="371" r:id="rId4"/>
    <p:sldId id="372" r:id="rId5"/>
    <p:sldId id="373" r:id="rId6"/>
    <p:sldId id="374" r:id="rId7"/>
    <p:sldId id="384" r:id="rId8"/>
    <p:sldId id="375" r:id="rId9"/>
    <p:sldId id="376" r:id="rId10"/>
    <p:sldId id="377" r:id="rId11"/>
    <p:sldId id="378" r:id="rId12"/>
    <p:sldId id="379" r:id="rId13"/>
    <p:sldId id="380" r:id="rId14"/>
    <p:sldId id="381" r:id="rId15"/>
    <p:sldId id="383" r:id="rId16"/>
    <p:sldId id="382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0146"/>
    <a:srgbClr val="7889FB"/>
    <a:srgbClr val="5663B9"/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68" autoAdjust="0"/>
  </p:normalViewPr>
  <p:slideViewPr>
    <p:cSldViewPr snapToGrid="0">
      <p:cViewPr varScale="1">
        <p:scale>
          <a:sx n="77" d="100"/>
          <a:sy n="77" d="100"/>
        </p:scale>
        <p:origin x="7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71049-1F79-4783-B9E6-940EA3C66E13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11574-30D5-41CA-8956-01DC47A780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19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1574-30D5-41CA-8956-01DC47A780F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03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1574-30D5-41CA-8956-01DC47A780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12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1574-30D5-41CA-8956-01DC47A780F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294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1574-30D5-41CA-8956-01DC47A780F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Amazon, 8Mx2.3M,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1.2e-6</a:t>
            </a:r>
          </a:p>
          <a:p>
            <a:pPr rtl="0" eaLnBrk="1" fontAlgn="t" latinLnBrk="0" hangingPunct="1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25.1M x 2.5M,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3.9e-7</a:t>
            </a:r>
          </a:p>
          <a:p>
            <a:pPr rtl="0" eaLnBrk="1" fontAlgn="t" latinLnBrk="0" hangingPunct="1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AMin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3.1M x 3.1M,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2.6e-6</a:t>
            </a:r>
          </a:p>
          <a:p>
            <a:pPr rtl="0" eaLnBrk="1" fontAlgn="t" latinLnBrk="0" hangingPunct="1"/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Cov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581K x 54,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0.22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Email,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265M x 265K,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6e-6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Mnist1, 1M x 784,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0.25</a:t>
            </a:r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Amin A: 17,646,972 sentences with 374,677,894 tokens, max length of 2,508 tokens, and encoded with dictionary of size 2,518,950.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1574-30D5-41CA-8956-01DC47A780F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698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1) MNC close to sampling and significantly faster than </a:t>
            </a:r>
            <a:r>
              <a:rPr lang="en-US" dirty="0" err="1"/>
              <a:t>bitset</a:t>
            </a:r>
            <a:r>
              <a:rPr lang="en-US" dirty="0"/>
              <a:t> or the layered graph</a:t>
            </a:r>
          </a:p>
          <a:p>
            <a:r>
              <a:rPr lang="en-US" dirty="0"/>
              <a:t>2) With increasing dimensions/sparsity density map and </a:t>
            </a:r>
            <a:r>
              <a:rPr lang="en-US" dirty="0" err="1"/>
              <a:t>bitset</a:t>
            </a:r>
            <a:r>
              <a:rPr lang="en-US" dirty="0"/>
              <a:t> become less competitive</a:t>
            </a:r>
          </a:p>
          <a:p>
            <a:r>
              <a:rPr lang="en-US" dirty="0"/>
              <a:t>3)</a:t>
            </a:r>
            <a:r>
              <a:rPr lang="en-US" baseline="0" dirty="0"/>
              <a:t> Sampling dominated by on-the fly sampling, MNC by construction </a:t>
            </a:r>
            <a:r>
              <a:rPr lang="en-AT" baseline="0" dirty="0">
                <a:sym typeface="Wingdings" panose="05000000000000000000" pitchFamily="2" charset="2"/>
              </a:rPr>
              <a:t></a:t>
            </a:r>
            <a:r>
              <a:rPr lang="en-US" baseline="0" dirty="0">
                <a:sym typeface="Wingdings" panose="05000000000000000000" pitchFamily="2" charset="2"/>
              </a:rPr>
              <a:t> good for estimating many times</a:t>
            </a:r>
            <a:endParaRPr lang="en-US" dirty="0"/>
          </a:p>
          <a:p>
            <a:endParaRPr lang="en-US" dirty="0"/>
          </a:p>
          <a:p>
            <a:r>
              <a:rPr lang="en-US" dirty="0"/>
              <a:t>REMARK: 8</a:t>
            </a:r>
            <a:r>
              <a:rPr lang="en-US" baseline="0" dirty="0"/>
              <a:t> </a:t>
            </a:r>
            <a:r>
              <a:rPr lang="en-US" baseline="0" dirty="0" err="1"/>
              <a:t>TFLops</a:t>
            </a:r>
            <a:r>
              <a:rPr lang="en-US" baseline="0" dirty="0"/>
              <a:t> workload dense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1574-30D5-41CA-8956-01DC47A780F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380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Additional Contributions (in the paper)</a:t>
            </a:r>
          </a:p>
          <a:p>
            <a:pPr lvl="1"/>
            <a:r>
              <a:rPr lang="en-US" dirty="0"/>
              <a:t>Extended sampling-based estimators</a:t>
            </a:r>
          </a:p>
          <a:p>
            <a:pPr lvl="1"/>
            <a:r>
              <a:rPr lang="en-US" dirty="0"/>
              <a:t>DP </a:t>
            </a:r>
            <a:r>
              <a:rPr lang="en-US" dirty="0" err="1"/>
              <a:t>mmchain</a:t>
            </a:r>
            <a:r>
              <a:rPr lang="en-US" dirty="0"/>
              <a:t> optimizer based on MNC sketches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11574-30D5-41CA-8956-01DC47A780F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831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Candidate for backup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611574-30D5-41CA-8956-01DC47A780F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40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91C4-9C79-408E-926C-851D2EFDAD9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322F-D7B9-4D05-86BF-530A0BC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868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94887"/>
            <a:ext cx="9144000" cy="132838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 b="1"/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9623"/>
            <a:ext cx="7886700" cy="466734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>
              <a:buFont typeface="Wingdings" panose="05000000000000000000" pitchFamily="2" charset="2"/>
              <a:buChar char="§"/>
              <a:defRPr sz="2000" b="1"/>
            </a:lvl1pPr>
            <a:lvl2pPr marL="685800" indent="-228600">
              <a:buFont typeface="Calibri" panose="020F0502020204030204" pitchFamily="34" charset="0"/>
              <a:buChar char="–"/>
              <a:defRPr sz="1800"/>
            </a:lvl2pPr>
            <a:lvl3pPr marL="1143000" indent="-228600">
              <a:buFont typeface="Calibri" panose="020F0502020204030204" pitchFamily="34" charset="0"/>
              <a:buChar char="–"/>
              <a:defRPr sz="1800"/>
            </a:lvl3pPr>
            <a:lvl4pPr marL="1600200" indent="-228600">
              <a:buFont typeface="Calibri" panose="020F0502020204030204" pitchFamily="34" charset="0"/>
              <a:buChar char="–"/>
              <a:defRPr sz="1800"/>
            </a:lvl4pPr>
            <a:lvl5pPr marL="2057400" indent="-228600">
              <a:buFont typeface="Calibri" panose="020F0502020204030204" pitchFamily="34" charset="0"/>
              <a:buChar char="–"/>
              <a:defRPr sz="1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91C4-9C79-408E-926C-851D2EFDAD9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322F-D7B9-4D05-86BF-530A0BC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88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891C4-9C79-408E-926C-851D2EFDAD9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9322F-D7B9-4D05-86BF-530A0BC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60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891C4-9C79-408E-926C-851D2EFDAD9C}" type="datetimeFigureOut">
              <a:rPr lang="en-US" smtClean="0"/>
              <a:t>7/3/2019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9322F-D7B9-4D05-86BF-530A0BC6EA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4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apache/systemml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emf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emf"/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11" Type="http://schemas.openxmlformats.org/officeDocument/2006/relationships/image" Target="../media/image45.emf"/><Relationship Id="rId5" Type="http://schemas.openxmlformats.org/officeDocument/2006/relationships/image" Target="../media/image39.emf"/><Relationship Id="rId10" Type="http://schemas.openxmlformats.org/officeDocument/2006/relationships/image" Target="../media/image44.emf"/><Relationship Id="rId4" Type="http://schemas.openxmlformats.org/officeDocument/2006/relationships/image" Target="../media/image38.emf"/><Relationship Id="rId9" Type="http://schemas.openxmlformats.org/officeDocument/2006/relationships/image" Target="../media/image4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ache/system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s://github.com/tugraz-isds/systemd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emf"/><Relationship Id="rId4" Type="http://schemas.openxmlformats.org/officeDocument/2006/relationships/image" Target="../media/image2.png"/><Relationship Id="rId9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04758"/>
            <a:ext cx="9144000" cy="1887265"/>
          </a:xfrm>
        </p:spPr>
        <p:txBody>
          <a:bodyPr anchor="ctr" anchorCtr="0">
            <a:noAutofit/>
          </a:bodyPr>
          <a:lstStyle/>
          <a:p>
            <a:r>
              <a:rPr lang="en-US" sz="4000" b="1" dirty="0">
                <a:solidFill>
                  <a:srgbClr val="7889FB"/>
                </a:solidFill>
              </a:rPr>
              <a:t>MNC:</a:t>
            </a:r>
            <a:r>
              <a:rPr lang="en-US" sz="4000" b="1" dirty="0"/>
              <a:t> Structure-Exploiting Sparsity Estimation for Matrix Expressions</a:t>
            </a:r>
            <a:endParaRPr lang="en-US" sz="4000" b="1" dirty="0">
              <a:solidFill>
                <a:srgbClr val="7889FB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B20139-A8CC-4701-B984-33C904BBF7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27" y="718787"/>
            <a:ext cx="1209114" cy="4443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3CBAE1-677D-4231-ACF6-4737231A0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684" y="665830"/>
            <a:ext cx="1889230" cy="549451"/>
          </a:xfrm>
          <a:prstGeom prst="rect">
            <a:avLst/>
          </a:prstGeom>
        </p:spPr>
      </p:pic>
      <p:pic>
        <p:nvPicPr>
          <p:cNvPr id="10" name="Picture 2" descr="Apache Incubator">
            <a:extLst>
              <a:ext uri="{FF2B5EF4-FFF2-40B4-BE49-F238E27FC236}">
                <a16:creationId xmlns:a16="http://schemas.microsoft.com/office/drawing/2014/main" id="{912DDD19-AB9A-4BB3-8398-E46FB87DF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023" y="630095"/>
            <a:ext cx="1569048" cy="637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0192" y="3663315"/>
            <a:ext cx="2880000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Johanna </a:t>
            </a:r>
            <a:r>
              <a:rPr lang="en-US" sz="2000" b="1" dirty="0" err="1"/>
              <a:t>Sommer</a:t>
            </a:r>
            <a:br>
              <a:rPr lang="en-US" sz="2000" dirty="0"/>
            </a:br>
            <a:r>
              <a:rPr lang="en-US" dirty="0"/>
              <a:t>IBM Germany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50192" y="3663313"/>
            <a:ext cx="2880000" cy="677108"/>
          </a:xfrm>
          <a:prstGeom prst="rect">
            <a:avLst/>
          </a:prstGeom>
          <a:noFill/>
          <a:ln>
            <a:noFill/>
          </a:ln>
        </p:spPr>
        <p:txBody>
          <a:bodyPr wrap="square" lIns="0" rIns="0">
            <a:spAutoFit/>
          </a:bodyPr>
          <a:lstStyle/>
          <a:p>
            <a:pPr algn="ctr"/>
            <a:r>
              <a:rPr lang="en-US" sz="2000" b="1" u="sng" dirty="0"/>
              <a:t>Matthias Boehm</a:t>
            </a:r>
            <a:br>
              <a:rPr lang="en-US" sz="2000" dirty="0"/>
            </a:br>
            <a:r>
              <a:rPr lang="en-US" dirty="0"/>
              <a:t>Graz University of Technology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30192" y="3663313"/>
            <a:ext cx="2880000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Alexandre V. </a:t>
            </a:r>
            <a:r>
              <a:rPr lang="en-US" sz="2000" b="1" dirty="0" err="1"/>
              <a:t>Evfimievski</a:t>
            </a:r>
            <a:br>
              <a:rPr lang="en-US" sz="2000" b="1" dirty="0"/>
            </a:br>
            <a:r>
              <a:rPr lang="en-US" dirty="0"/>
              <a:t>IBM Research </a:t>
            </a:r>
            <a:r>
              <a:rPr lang="en-AT" dirty="0"/>
              <a:t>–</a:t>
            </a:r>
            <a:r>
              <a:rPr lang="en-US" dirty="0"/>
              <a:t> </a:t>
            </a:r>
            <a:r>
              <a:rPr lang="en-US" dirty="0" err="1"/>
              <a:t>Almaden</a:t>
            </a:r>
            <a:r>
              <a:rPr lang="en-US" dirty="0"/>
              <a:t>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689274" y="4394439"/>
            <a:ext cx="2880000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Berthold </a:t>
            </a:r>
            <a:r>
              <a:rPr lang="en-US" sz="2000" b="1" dirty="0" err="1"/>
              <a:t>Reinwald</a:t>
            </a:r>
            <a:br>
              <a:rPr lang="en-US" sz="2000" b="1" dirty="0"/>
            </a:br>
            <a:r>
              <a:rPr lang="en-US" dirty="0"/>
              <a:t>IBM Research </a:t>
            </a:r>
            <a:r>
              <a:rPr lang="en-AT" dirty="0"/>
              <a:t>–</a:t>
            </a:r>
            <a:r>
              <a:rPr lang="en-US" dirty="0"/>
              <a:t> </a:t>
            </a:r>
            <a:r>
              <a:rPr lang="en-US" dirty="0" err="1"/>
              <a:t>Almaden</a:t>
            </a:r>
            <a:r>
              <a:rPr lang="en-US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90192" y="4394439"/>
            <a:ext cx="2880000" cy="67710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Peter J. Haas</a:t>
            </a:r>
            <a:br>
              <a:rPr lang="en-US" sz="2000" b="1" dirty="0"/>
            </a:br>
            <a:r>
              <a:rPr lang="en-US" dirty="0"/>
              <a:t>UMass Amherst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760483" y="5705447"/>
            <a:ext cx="4073280" cy="923330"/>
            <a:chOff x="4136655" y="5725111"/>
            <a:chExt cx="4073280" cy="92333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6655" y="5754157"/>
              <a:ext cx="865239" cy="86523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5122606" y="5725111"/>
              <a:ext cx="308732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SIGMOD 2019</a:t>
              </a:r>
              <a:br>
                <a:rPr lang="en-US" dirty="0"/>
              </a:br>
              <a:r>
                <a:rPr lang="en-US" dirty="0"/>
                <a:t>Amsterdam, Netherlands</a:t>
              </a:r>
            </a:p>
            <a:p>
              <a:r>
                <a:rPr lang="en-US" dirty="0"/>
                <a:t>Research 16: Machine Learning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0431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MNC Additional Operations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70146"/>
                </a:solidFill>
              </a:rPr>
              <a:t>Criticism: </a:t>
            </a:r>
            <a:r>
              <a:rPr lang="en-US" dirty="0"/>
              <a:t>Long chains of pure matrix products rare in ML workloads</a:t>
            </a:r>
          </a:p>
          <a:p>
            <a:pPr lvl="1"/>
            <a:endParaRPr lang="en-US" dirty="0"/>
          </a:p>
          <a:p>
            <a:r>
              <a:rPr lang="en-US" dirty="0"/>
              <a:t>#1 </a:t>
            </a:r>
            <a:r>
              <a:rPr lang="en-US" dirty="0">
                <a:solidFill>
                  <a:srgbClr val="7889FB"/>
                </a:solidFill>
              </a:rPr>
              <a:t>Reorganization Operations</a:t>
            </a:r>
          </a:p>
          <a:p>
            <a:pPr lvl="1"/>
            <a:r>
              <a:rPr lang="en-US" dirty="0"/>
              <a:t>Operations that change position </a:t>
            </a:r>
            <a:br>
              <a:rPr lang="en-US" dirty="0"/>
            </a:br>
            <a:r>
              <a:rPr lang="en-US" dirty="0"/>
              <a:t>of non-zero values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latin typeface="Consolas" panose="020B0609020204030204" pitchFamily="49" charset="0"/>
              </a:rPr>
              <a:t>transpose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reshape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>
                <a:latin typeface="Consolas" panose="020B0609020204030204" pitchFamily="49" charset="0"/>
              </a:rPr>
              <a:t>diag</a:t>
            </a:r>
            <a:r>
              <a:rPr lang="en-US" dirty="0"/>
              <a:t>, </a:t>
            </a:r>
            <a:r>
              <a:rPr lang="en-US" dirty="0" err="1">
                <a:latin typeface="Consolas" panose="020B0609020204030204" pitchFamily="49" charset="0"/>
              </a:rPr>
              <a:t>cbind</a:t>
            </a:r>
            <a:r>
              <a:rPr lang="en-US" dirty="0"/>
              <a:t> and </a:t>
            </a:r>
            <a:r>
              <a:rPr lang="en-US" dirty="0" err="1">
                <a:latin typeface="Consolas" panose="020B0609020204030204" pitchFamily="49" charset="0"/>
              </a:rPr>
              <a:t>rbind</a:t>
            </a:r>
            <a:endParaRPr lang="en-US" dirty="0">
              <a:latin typeface="Consolas" panose="020B0609020204030204" pitchFamily="49" charset="0"/>
            </a:endParaRPr>
          </a:p>
          <a:p>
            <a:pPr lvl="1"/>
            <a:endParaRPr lang="en-US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7889FB"/>
                </a:solidFill>
              </a:rPr>
              <a:t>Element-wise Operations</a:t>
            </a:r>
          </a:p>
          <a:p>
            <a:pPr lvl="1"/>
            <a:r>
              <a:rPr lang="en-US" dirty="0"/>
              <a:t>Cell-wise operations with </a:t>
            </a:r>
            <a:br>
              <a:rPr lang="en-US" dirty="0"/>
            </a:br>
            <a:r>
              <a:rPr lang="en-US" dirty="0"/>
              <a:t>and without broadcasting</a:t>
            </a:r>
          </a:p>
          <a:p>
            <a:pPr lvl="1"/>
            <a:r>
              <a:rPr lang="en-US" dirty="0"/>
              <a:t>Examples: </a:t>
            </a:r>
            <a:r>
              <a:rPr lang="en-US" dirty="0">
                <a:latin typeface="Consolas" panose="020B0609020204030204" pitchFamily="49" charset="0"/>
              </a:rPr>
              <a:t>A=0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A!=0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A+B</a:t>
            </a:r>
            <a:r>
              <a:rPr lang="en-US" dirty="0"/>
              <a:t>, </a:t>
            </a:r>
            <a:r>
              <a:rPr lang="en-US" dirty="0">
                <a:latin typeface="Consolas" panose="020B0609020204030204" pitchFamily="49" charset="0"/>
              </a:rPr>
              <a:t>A*B</a:t>
            </a:r>
          </a:p>
        </p:txBody>
      </p:sp>
      <p:sp>
        <p:nvSpPr>
          <p:cNvPr id="4" name="Right Brace 3"/>
          <p:cNvSpPr/>
          <p:nvPr/>
        </p:nvSpPr>
        <p:spPr>
          <a:xfrm>
            <a:off x="4906297" y="2320413"/>
            <a:ext cx="285135" cy="2880851"/>
          </a:xfrm>
          <a:prstGeom prst="rightBrace">
            <a:avLst/>
          </a:prstGeom>
          <a:ln w="1905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88077" y="3185654"/>
            <a:ext cx="2487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70146"/>
                </a:solidFill>
              </a:rPr>
              <a:t>Sparsity Estimation and Sketch Propagation </a:t>
            </a:r>
            <a:br>
              <a:rPr lang="en-US" dirty="0"/>
            </a:br>
            <a:r>
              <a:rPr lang="en-US" dirty="0"/>
              <a:t>in the paper</a:t>
            </a:r>
          </a:p>
        </p:txBody>
      </p:sp>
    </p:spTree>
    <p:extLst>
      <p:ext uri="{BB962C8B-B14F-4D97-AF65-F5344CB8AC3E}">
        <p14:creationId xmlns:p14="http://schemas.microsoft.com/office/powerpoint/2010/main" val="229652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889FB"/>
                </a:solidFill>
              </a:rPr>
              <a:t>SparsEst</a:t>
            </a:r>
            <a:r>
              <a:rPr lang="en-US" dirty="0">
                <a:solidFill>
                  <a:srgbClr val="7889FB"/>
                </a:solidFill>
              </a:rPr>
              <a:t>:</a:t>
            </a:r>
            <a:r>
              <a:rPr lang="en-US" dirty="0"/>
              <a:t> Sparsity Estimation Benchmark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59637"/>
              </p:ext>
            </p:extLst>
          </p:nvPr>
        </p:nvGraphicFramePr>
        <p:xfrm>
          <a:off x="388372" y="1465827"/>
          <a:ext cx="398206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524">
                  <a:extLst>
                    <a:ext uri="{9D8B030D-6E8A-4147-A177-3AD203B41FA5}">
                      <a16:colId xmlns:a16="http://schemas.microsoft.com/office/drawing/2014/main" val="1749140650"/>
                    </a:ext>
                  </a:extLst>
                </a:gridCol>
                <a:gridCol w="1494503">
                  <a:extLst>
                    <a:ext uri="{9D8B030D-6E8A-4147-A177-3AD203B41FA5}">
                      <a16:colId xmlns:a16="http://schemas.microsoft.com/office/drawing/2014/main" val="20212126"/>
                    </a:ext>
                  </a:extLst>
                </a:gridCol>
                <a:gridCol w="1170038">
                  <a:extLst>
                    <a:ext uri="{9D8B030D-6E8A-4147-A177-3AD203B41FA5}">
                      <a16:colId xmlns:a16="http://schemas.microsoft.com/office/drawing/2014/main" val="520185337"/>
                    </a:ext>
                  </a:extLst>
                </a:gridCol>
              </a:tblGrid>
              <a:tr h="282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305504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B1.1 NLP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23036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B1.2 Scale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diag</a:t>
                      </a:r>
                      <a:r>
                        <a:rPr lang="en-US" dirty="0"/>
                        <a:t>(</a:t>
                      </a:r>
                      <a:r>
                        <a:rPr lang="el-GR" dirty="0"/>
                        <a:t>λ</a:t>
                      </a:r>
                      <a:r>
                        <a:rPr lang="en-US" dirty="0"/>
                        <a:t>)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244204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B1.3 Perm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table(s1,s2)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28465"/>
                  </a:ext>
                </a:extLst>
              </a:tr>
              <a:tr h="278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B1.4 Outer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 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Syn3/Syn4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691260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B1.5</a:t>
                      </a:r>
                      <a:r>
                        <a:rPr lang="en-US" baseline="0" dirty="0"/>
                        <a:t> Inner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Syn4/Syn3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30785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4913555"/>
              </p:ext>
            </p:extLst>
          </p:nvPr>
        </p:nvGraphicFramePr>
        <p:xfrm>
          <a:off x="4739147" y="1465827"/>
          <a:ext cx="3982065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3498">
                  <a:extLst>
                    <a:ext uri="{9D8B030D-6E8A-4147-A177-3AD203B41FA5}">
                      <a16:colId xmlns:a16="http://schemas.microsoft.com/office/drawing/2014/main" val="1749140650"/>
                    </a:ext>
                  </a:extLst>
                </a:gridCol>
                <a:gridCol w="1258529">
                  <a:extLst>
                    <a:ext uri="{9D8B030D-6E8A-4147-A177-3AD203B41FA5}">
                      <a16:colId xmlns:a16="http://schemas.microsoft.com/office/drawing/2014/main" val="20212126"/>
                    </a:ext>
                  </a:extLst>
                </a:gridCol>
                <a:gridCol w="1170038">
                  <a:extLst>
                    <a:ext uri="{9D8B030D-6E8A-4147-A177-3AD203B41FA5}">
                      <a16:colId xmlns:a16="http://schemas.microsoft.com/office/drawing/2014/main" val="520185337"/>
                    </a:ext>
                  </a:extLst>
                </a:gridCol>
              </a:tblGrid>
              <a:tr h="282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305504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B2.1 NLP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AMin</a:t>
                      </a:r>
                      <a:r>
                        <a:rPr lang="en-US" dirty="0"/>
                        <a:t> 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23036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B2.2 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Cov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244204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B2.3 </a:t>
                      </a:r>
                      <a:r>
                        <a:rPr lang="en-US" dirty="0" err="1"/>
                        <a:t>CoRefG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 t(G)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AMin</a:t>
                      </a:r>
                      <a:r>
                        <a:rPr lang="en-US" dirty="0"/>
                        <a:t> 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28465"/>
                  </a:ext>
                </a:extLst>
              </a:tr>
              <a:tr h="278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B2.4 </a:t>
                      </a:r>
                      <a:r>
                        <a:rPr lang="en-US" dirty="0" err="1"/>
                        <a:t>EmailG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691260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B2.5</a:t>
                      </a:r>
                      <a:r>
                        <a:rPr lang="en-US" baseline="0" dirty="0"/>
                        <a:t> Mask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 *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Mnist1m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307851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696535"/>
              </p:ext>
            </p:extLst>
          </p:nvPr>
        </p:nvGraphicFramePr>
        <p:xfrm>
          <a:off x="1150374" y="4222921"/>
          <a:ext cx="5722373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194">
                  <a:extLst>
                    <a:ext uri="{9D8B030D-6E8A-4147-A177-3AD203B41FA5}">
                      <a16:colId xmlns:a16="http://schemas.microsoft.com/office/drawing/2014/main" val="1749140650"/>
                    </a:ext>
                  </a:extLst>
                </a:gridCol>
                <a:gridCol w="2511624">
                  <a:extLst>
                    <a:ext uri="{9D8B030D-6E8A-4147-A177-3AD203B41FA5}">
                      <a16:colId xmlns:a16="http://schemas.microsoft.com/office/drawing/2014/main" val="20212126"/>
                    </a:ext>
                  </a:extLst>
                </a:gridCol>
                <a:gridCol w="1235555">
                  <a:extLst>
                    <a:ext uri="{9D8B030D-6E8A-4147-A177-3AD203B41FA5}">
                      <a16:colId xmlns:a16="http://schemas.microsoft.com/office/drawing/2014/main" val="520185337"/>
                    </a:ext>
                  </a:extLst>
                </a:gridCol>
              </a:tblGrid>
              <a:tr h="282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Expression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Data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2305504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B3.1 NLP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reshape(X W)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AMin</a:t>
                      </a:r>
                      <a:r>
                        <a:rPr lang="en-US" dirty="0"/>
                        <a:t> 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423036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B3.2 </a:t>
                      </a:r>
                      <a:r>
                        <a:rPr lang="en-US" dirty="0" err="1"/>
                        <a:t>Scale&amp;Shift</a:t>
                      </a:r>
                      <a:r>
                        <a:rPr lang="en-US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t(S) t(X) </a:t>
                      </a:r>
                      <a:r>
                        <a:rPr lang="en-US" dirty="0" err="1"/>
                        <a:t>diag</a:t>
                      </a:r>
                      <a:r>
                        <a:rPr lang="en-US" dirty="0"/>
                        <a:t>(w) X S 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Mnist1m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9244204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B3.3 Graph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</a:t>
                      </a:r>
                      <a:r>
                        <a:rPr lang="en-US" baseline="0" dirty="0"/>
                        <a:t> G </a:t>
                      </a:r>
                      <a:r>
                        <a:rPr lang="en-US" baseline="0" dirty="0" err="1"/>
                        <a:t>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AMin</a:t>
                      </a:r>
                      <a:r>
                        <a:rPr lang="en-US" dirty="0"/>
                        <a:t> 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8728465"/>
                  </a:ext>
                </a:extLst>
              </a:tr>
              <a:tr h="27849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B3.4 </a:t>
                      </a:r>
                      <a:r>
                        <a:rPr lang="en-US" dirty="0" err="1"/>
                        <a:t>Recomm</a:t>
                      </a:r>
                      <a:r>
                        <a:rPr lang="en-U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(P X</a:t>
                      </a:r>
                      <a:r>
                        <a:rPr lang="en-US" baseline="0" dirty="0"/>
                        <a:t> </a:t>
                      </a:r>
                      <a:r>
                        <a:rPr lang="en-US" dirty="0"/>
                        <a:t>!= 0) * (P</a:t>
                      </a:r>
                      <a:r>
                        <a:rPr lang="en-US" baseline="0" dirty="0"/>
                        <a:t> L t(R)</a:t>
                      </a:r>
                      <a:r>
                        <a:rPr lang="en-US" dirty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Amazon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2691260"/>
                  </a:ext>
                </a:extLst>
              </a:tr>
              <a:tr h="282366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B3.5</a:t>
                      </a:r>
                      <a:r>
                        <a:rPr lang="en-US" baseline="0" dirty="0"/>
                        <a:t> Predicate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X * (R * S + T) !=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Mnist1m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1307851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2952" y="1096495"/>
            <a:ext cx="395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B1 Structured Matrix Products (</a:t>
            </a:r>
            <a:r>
              <a:rPr lang="en-US" b="1" dirty="0" err="1"/>
              <a:t>Struct</a:t>
            </a:r>
            <a:r>
              <a:rPr lang="en-US" b="1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39147" y="1096495"/>
            <a:ext cx="3957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B2 Real Matrix Operations (Real)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0374" y="3854450"/>
            <a:ext cx="5722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B3 Real Matrix Expressions (Chain)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72746" y="4581833"/>
            <a:ext cx="225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25.1M x 2.5M, 3.9e-7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77660" y="4950544"/>
            <a:ext cx="225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 x 784, 0.25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67830" y="5314336"/>
            <a:ext cx="225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3.1M x 3.1M, 2.6e-6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62912" y="5673214"/>
            <a:ext cx="2256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8M x 2.3M, 1.2e-6</a:t>
            </a:r>
          </a:p>
        </p:txBody>
      </p:sp>
    </p:spTree>
    <p:extLst>
      <p:ext uri="{BB962C8B-B14F-4D97-AF65-F5344CB8AC3E}">
        <p14:creationId xmlns:p14="http://schemas.microsoft.com/office/powerpoint/2010/main" val="111739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Experimental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and SW Setting</a:t>
            </a:r>
          </a:p>
          <a:p>
            <a:pPr lvl="1"/>
            <a:r>
              <a:rPr lang="en-US" dirty="0"/>
              <a:t>2+10 node cluster w/ 2-socket Xeon E5-2620 (24 </a:t>
            </a:r>
            <a:r>
              <a:rPr lang="en-US" dirty="0" err="1"/>
              <a:t>vcores</a:t>
            </a:r>
            <a:r>
              <a:rPr lang="en-US" dirty="0"/>
              <a:t>, 128GB memory)</a:t>
            </a:r>
          </a:p>
          <a:p>
            <a:pPr lvl="1"/>
            <a:r>
              <a:rPr lang="en-US" dirty="0"/>
              <a:t>CentOS 7.2, </a:t>
            </a:r>
            <a:r>
              <a:rPr lang="en-US" dirty="0" err="1"/>
              <a:t>OpenJDK</a:t>
            </a:r>
            <a:r>
              <a:rPr lang="en-US" dirty="0"/>
              <a:t> 1.8.0_151, Apache Hadoop 2.7.3 with 80GB heap</a:t>
            </a:r>
          </a:p>
          <a:p>
            <a:pPr lvl="1"/>
            <a:endParaRPr lang="en-US" dirty="0"/>
          </a:p>
          <a:p>
            <a:r>
              <a:rPr lang="en-US" dirty="0"/>
              <a:t>Baselines </a:t>
            </a:r>
            <a:r>
              <a:rPr lang="en-US" b="0" dirty="0"/>
              <a:t>(available at </a:t>
            </a:r>
            <a:r>
              <a:rPr lang="en-US" b="0" dirty="0">
                <a:hlinkClick r:id="rId2"/>
              </a:rPr>
              <a:t>https://github.com/apache/systemml</a:t>
            </a:r>
            <a:r>
              <a:rPr lang="en-US" b="0" dirty="0"/>
              <a:t>)</a:t>
            </a:r>
          </a:p>
          <a:p>
            <a:pPr lvl="1"/>
            <a:r>
              <a:rPr lang="en-US" dirty="0"/>
              <a:t>FP64 dense / sparse matrix multiplication (ground truth)</a:t>
            </a:r>
          </a:p>
          <a:p>
            <a:pPr lvl="1"/>
            <a:r>
              <a:rPr lang="en-US" dirty="0"/>
              <a:t>Meta data estimators: </a:t>
            </a:r>
            <a:r>
              <a:rPr lang="en-US" b="1" dirty="0" err="1">
                <a:solidFill>
                  <a:srgbClr val="7889FB"/>
                </a:solidFill>
              </a:rPr>
              <a:t>MetaWC</a:t>
            </a:r>
            <a:r>
              <a:rPr lang="en-US" dirty="0"/>
              <a:t>, </a:t>
            </a:r>
            <a:r>
              <a:rPr lang="en-US" b="1" dirty="0" err="1">
                <a:solidFill>
                  <a:srgbClr val="7889FB"/>
                </a:solidFill>
              </a:rPr>
              <a:t>MetaAC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 err="1"/>
              <a:t>Bitset</a:t>
            </a:r>
            <a:r>
              <a:rPr lang="en-US" dirty="0"/>
              <a:t> estimator: </a:t>
            </a:r>
            <a:r>
              <a:rPr lang="en-US" b="1" dirty="0" err="1">
                <a:solidFill>
                  <a:srgbClr val="7889FB"/>
                </a:solidFill>
              </a:rPr>
              <a:t>Bitset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r>
              <a:rPr lang="en-US" dirty="0"/>
              <a:t>Sampling-based estimator: </a:t>
            </a:r>
            <a:r>
              <a:rPr lang="en-US" b="1" dirty="0">
                <a:solidFill>
                  <a:srgbClr val="7889FB"/>
                </a:solidFill>
              </a:rPr>
              <a:t>Sample</a:t>
            </a:r>
            <a:r>
              <a:rPr lang="en-US" dirty="0"/>
              <a:t> (f = 5%)</a:t>
            </a:r>
          </a:p>
          <a:p>
            <a:pPr lvl="1"/>
            <a:r>
              <a:rPr lang="en-US" dirty="0"/>
              <a:t>Density map estimator: </a:t>
            </a:r>
            <a:r>
              <a:rPr lang="en-US" b="1" dirty="0" err="1">
                <a:solidFill>
                  <a:srgbClr val="7889FB"/>
                </a:solidFill>
              </a:rPr>
              <a:t>DMap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(b = 256, FP64)</a:t>
            </a:r>
          </a:p>
          <a:p>
            <a:pPr lvl="1"/>
            <a:r>
              <a:rPr lang="en-US" dirty="0"/>
              <a:t>Layered graph estimator: </a:t>
            </a:r>
            <a:r>
              <a:rPr lang="en-US" b="1" dirty="0" err="1">
                <a:solidFill>
                  <a:srgbClr val="7889FB"/>
                </a:solidFill>
              </a:rPr>
              <a:t>LGraph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(r = 32)</a:t>
            </a:r>
          </a:p>
          <a:p>
            <a:pPr lvl="1"/>
            <a:r>
              <a:rPr lang="en-US" dirty="0"/>
              <a:t>MNC sparsity estimator: </a:t>
            </a:r>
            <a:r>
              <a:rPr lang="en-US" b="1" dirty="0">
                <a:solidFill>
                  <a:srgbClr val="7889FB"/>
                </a:solidFill>
              </a:rPr>
              <a:t>MNC basic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MNC</a:t>
            </a:r>
          </a:p>
          <a:p>
            <a:pPr lvl="1"/>
            <a:endParaRPr lang="en-US" b="1" dirty="0">
              <a:solidFill>
                <a:srgbClr val="7889FB"/>
              </a:solidFill>
            </a:endParaRPr>
          </a:p>
          <a:p>
            <a:r>
              <a:rPr lang="en-US" dirty="0"/>
              <a:t>Baselines for Word </a:t>
            </a:r>
            <a:r>
              <a:rPr lang="en-US" dirty="0" err="1"/>
              <a:t>Embeddings</a:t>
            </a:r>
            <a:endParaRPr lang="en-US" dirty="0"/>
          </a:p>
          <a:p>
            <a:pPr lvl="1"/>
            <a:r>
              <a:rPr lang="en-US" dirty="0"/>
              <a:t>Primitives in </a:t>
            </a:r>
            <a:r>
              <a:rPr lang="en-US" dirty="0" err="1"/>
              <a:t>TensorFlow</a:t>
            </a:r>
            <a:r>
              <a:rPr lang="en-US" dirty="0"/>
              <a:t> and </a:t>
            </a:r>
            <a:r>
              <a:rPr lang="en-US" dirty="0" err="1"/>
              <a:t>PyTorch</a:t>
            </a:r>
            <a:r>
              <a:rPr lang="en-US" dirty="0"/>
              <a:t> </a:t>
            </a:r>
            <a:r>
              <a:rPr lang="en-US" b="1" dirty="0">
                <a:solidFill>
                  <a:srgbClr val="F70146"/>
                </a:solidFill>
              </a:rPr>
              <a:t>only return dense tensors</a:t>
            </a:r>
            <a:r>
              <a:rPr lang="en-US" dirty="0"/>
              <a:t>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853085" y="3883741"/>
            <a:ext cx="19566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70146"/>
                </a:solidFill>
              </a:rPr>
              <a:t>Single-threaded estimators </a:t>
            </a:r>
            <a:br>
              <a:rPr lang="en-US" dirty="0"/>
            </a:br>
            <a:r>
              <a:rPr lang="en-US" dirty="0"/>
              <a:t>(multi-threaded experiments </a:t>
            </a:r>
            <a:br>
              <a:rPr lang="en-US" dirty="0"/>
            </a:br>
            <a:r>
              <a:rPr lang="en-US" dirty="0"/>
              <a:t>in the paper)</a:t>
            </a:r>
          </a:p>
        </p:txBody>
      </p:sp>
    </p:spTree>
    <p:extLst>
      <p:ext uri="{BB962C8B-B14F-4D97-AF65-F5344CB8AC3E}">
        <p14:creationId xmlns:p14="http://schemas.microsoft.com/office/powerpoint/2010/main" val="150015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Construction and Estimation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073" y="4439456"/>
            <a:ext cx="3394249" cy="22213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3125" y="4439456"/>
            <a:ext cx="3407665" cy="22213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475" y="1452782"/>
            <a:ext cx="4286154" cy="24303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4257" y="1479389"/>
            <a:ext cx="4238424" cy="236843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4232" y="4070555"/>
            <a:ext cx="2212258" cy="36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Construction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19607" y="4075469"/>
            <a:ext cx="2212258" cy="368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Estimation</a:t>
            </a: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92559" y="3431458"/>
            <a:ext cx="600499" cy="1026342"/>
          </a:xfrm>
          <a:prstGeom prst="line">
            <a:avLst/>
          </a:prstGeom>
          <a:ln w="1905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4450819" y="3431458"/>
            <a:ext cx="2648071" cy="1007998"/>
          </a:xfrm>
          <a:prstGeom prst="line">
            <a:avLst/>
          </a:prstGeom>
          <a:ln w="1905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978971" y="1131707"/>
            <a:ext cx="342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[20K,20K] x [20K,20K]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[</a:t>
            </a:r>
            <a:r>
              <a:rPr lang="en-US" dirty="0"/>
              <a:t>20K,20K]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47746" y="1126790"/>
            <a:ext cx="3426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[10K,x] x [x,10K]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[1</a:t>
            </a:r>
            <a:r>
              <a:rPr lang="en-US" dirty="0"/>
              <a:t>0K,10K]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858297" y="2635045"/>
            <a:ext cx="1278193" cy="462115"/>
          </a:xfrm>
          <a:prstGeom prst="rect">
            <a:avLst/>
          </a:prstGeom>
          <a:noFill/>
          <a:ln w="19050">
            <a:solidFill>
              <a:srgbClr val="F701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244373" y="1710814"/>
            <a:ext cx="368686" cy="1027470"/>
          </a:xfrm>
          <a:prstGeom prst="rect">
            <a:avLst/>
          </a:prstGeom>
          <a:noFill/>
          <a:ln w="19050">
            <a:solidFill>
              <a:srgbClr val="F701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7715331" y="508610"/>
            <a:ext cx="142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rgbClr val="F70146"/>
                </a:solidFill>
              </a:rPr>
              <a:t>Bitset</a:t>
            </a:r>
            <a:r>
              <a:rPr lang="en-US" b="1" dirty="0">
                <a:solidFill>
                  <a:srgbClr val="F70146"/>
                </a:solidFill>
              </a:rPr>
              <a:t>/</a:t>
            </a:r>
            <a:r>
              <a:rPr lang="en-US" b="1" dirty="0" err="1">
                <a:solidFill>
                  <a:srgbClr val="F70146"/>
                </a:solidFill>
              </a:rPr>
              <a:t>Dmap</a:t>
            </a:r>
            <a:r>
              <a:rPr lang="en-US" b="1" dirty="0">
                <a:solidFill>
                  <a:srgbClr val="F70146"/>
                </a:solidFill>
              </a:rPr>
              <a:t> densifying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918156" y="6174656"/>
            <a:ext cx="3180734" cy="127821"/>
          </a:xfrm>
          <a:prstGeom prst="rect">
            <a:avLst/>
          </a:prstGeom>
          <a:noFill/>
          <a:ln w="19050">
            <a:solidFill>
              <a:srgbClr val="F701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-1119" y="504367"/>
            <a:ext cx="1426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70146"/>
                </a:solidFill>
              </a:rPr>
              <a:t>MNC close </a:t>
            </a:r>
            <a:br>
              <a:rPr lang="en-US" b="1" dirty="0">
                <a:solidFill>
                  <a:srgbClr val="F70146"/>
                </a:solidFill>
              </a:rPr>
            </a:br>
            <a:r>
              <a:rPr lang="en-US" b="1" dirty="0">
                <a:solidFill>
                  <a:srgbClr val="F70146"/>
                </a:solidFill>
              </a:rPr>
              <a:t>to Sampling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87627" y="5183861"/>
            <a:ext cx="1426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70146"/>
                </a:solidFill>
              </a:rPr>
              <a:t>Construct once, estimate many times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74717E-5A8A-4503-82BA-2F2DEBC499C2}"/>
              </a:ext>
            </a:extLst>
          </p:cNvPr>
          <p:cNvSpPr/>
          <p:nvPr/>
        </p:nvSpPr>
        <p:spPr>
          <a:xfrm>
            <a:off x="422902" y="5635487"/>
            <a:ext cx="690280" cy="650426"/>
          </a:xfrm>
          <a:prstGeom prst="rect">
            <a:avLst/>
          </a:prstGeom>
          <a:noFill/>
          <a:ln w="19050">
            <a:solidFill>
              <a:srgbClr val="F701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E9BB40-4293-4513-A53C-3886D6DC8993}"/>
              </a:ext>
            </a:extLst>
          </p:cNvPr>
          <p:cNvSpPr txBox="1"/>
          <p:nvPr/>
        </p:nvSpPr>
        <p:spPr>
          <a:xfrm>
            <a:off x="301865" y="5250703"/>
            <a:ext cx="1129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70146"/>
                </a:solidFill>
              </a:rPr>
              <a:t>O(</a:t>
            </a:r>
            <a:r>
              <a:rPr lang="en-US" b="1" dirty="0" err="1">
                <a:solidFill>
                  <a:srgbClr val="F70146"/>
                </a:solidFill>
              </a:rPr>
              <a:t>nnz</a:t>
            </a:r>
            <a:r>
              <a:rPr lang="en-US" b="1" dirty="0">
                <a:solidFill>
                  <a:srgbClr val="F70146"/>
                </a:solidFill>
              </a:rPr>
              <a:t>(A))</a:t>
            </a:r>
          </a:p>
        </p:txBody>
      </p:sp>
    </p:spTree>
    <p:extLst>
      <p:ext uri="{BB962C8B-B14F-4D97-AF65-F5344CB8AC3E}">
        <p14:creationId xmlns:p14="http://schemas.microsoft.com/office/powerpoint/2010/main" val="365142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9" grpId="0"/>
      <p:bldP spid="21" grpId="0" animBg="1"/>
      <p:bldP spid="22" grpId="0"/>
      <p:bldP spid="24" grpId="0" animBg="1"/>
      <p:bldP spid="26" grpId="0"/>
      <p:bldP spid="23" grpId="0" animBg="1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Accuracy </a:t>
            </a:r>
            <a:r>
              <a:rPr lang="en-US" dirty="0" err="1"/>
              <a:t>SparsEst</a:t>
            </a:r>
            <a:r>
              <a:rPr lang="en-US" dirty="0"/>
              <a:t> Benchmark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9424" y="5154404"/>
            <a:ext cx="20297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But: </a:t>
            </a:r>
            <a:r>
              <a:rPr lang="en-US" b="1" dirty="0">
                <a:solidFill>
                  <a:srgbClr val="F70146"/>
                </a:solidFill>
              </a:rPr>
              <a:t>Also </a:t>
            </a:r>
            <a:br>
              <a:rPr lang="en-US" b="1" dirty="0">
                <a:solidFill>
                  <a:srgbClr val="F70146"/>
                </a:solidFill>
              </a:rPr>
            </a:br>
            <a:r>
              <a:rPr lang="en-US" b="1" dirty="0">
                <a:solidFill>
                  <a:srgbClr val="F70146"/>
                </a:solidFill>
              </a:rPr>
              <a:t>negative results </a:t>
            </a:r>
            <a:br>
              <a:rPr lang="en-US" b="1" dirty="0">
                <a:solidFill>
                  <a:srgbClr val="F70146"/>
                </a:solidFill>
              </a:rPr>
            </a:br>
            <a:r>
              <a:rPr lang="en-US" dirty="0"/>
              <a:t>e.g.,</a:t>
            </a:r>
            <a:r>
              <a:rPr lang="en-US" b="1" dirty="0">
                <a:solidFill>
                  <a:srgbClr val="F70146"/>
                </a:solidFill>
              </a:rPr>
              <a:t> </a:t>
            </a:r>
            <a:r>
              <a:rPr lang="en-US" dirty="0"/>
              <a:t>for B3.3 with </a:t>
            </a:r>
            <a:br>
              <a:rPr lang="en-US" dirty="0"/>
            </a:br>
            <a:r>
              <a:rPr lang="en-US" dirty="0"/>
              <a:t>vanishing structure </a:t>
            </a:r>
            <a:br>
              <a:rPr lang="en-US" dirty="0"/>
            </a:br>
            <a:r>
              <a:rPr lang="en-US" dirty="0"/>
              <a:t>(in the paper)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5168" y="4937091"/>
            <a:ext cx="1348343" cy="18472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71" y="1383657"/>
            <a:ext cx="1811189" cy="15075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1353" y="1411275"/>
            <a:ext cx="1824219" cy="1452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5261" y="1383899"/>
            <a:ext cx="1811189" cy="148159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8769" y="1383899"/>
            <a:ext cx="1842120" cy="147973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66685" y="1042221"/>
            <a:ext cx="13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B1.1 NLP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56042" y="1037304"/>
            <a:ext cx="13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B1.3 Perm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55232" y="1042219"/>
            <a:ext cx="13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B1.4 Outer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6267" y="1037302"/>
            <a:ext cx="13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B1.5 Inner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028063" y="2045110"/>
            <a:ext cx="368686" cy="801330"/>
          </a:xfrm>
          <a:prstGeom prst="rect">
            <a:avLst/>
          </a:prstGeom>
          <a:noFill/>
          <a:ln w="19050">
            <a:solidFill>
              <a:srgbClr val="F701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818635" y="1396180"/>
            <a:ext cx="8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70146"/>
                </a:solidFill>
              </a:rPr>
              <a:t>Upper bound</a:t>
            </a:r>
          </a:p>
        </p:txBody>
      </p:sp>
      <p:sp>
        <p:nvSpPr>
          <p:cNvPr id="16" name="TextBox 15"/>
          <p:cNvSpPr txBox="1"/>
          <p:nvPr/>
        </p:nvSpPr>
        <p:spPr>
          <a:xfrm rot="19297785">
            <a:off x="2215977" y="1250705"/>
            <a:ext cx="81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Exact</a:t>
            </a:r>
          </a:p>
        </p:txBody>
      </p:sp>
      <p:sp>
        <p:nvSpPr>
          <p:cNvPr id="17" name="TextBox 16"/>
          <p:cNvSpPr txBox="1"/>
          <p:nvPr/>
        </p:nvSpPr>
        <p:spPr>
          <a:xfrm rot="19297785">
            <a:off x="4334832" y="1255619"/>
            <a:ext cx="81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Exact</a:t>
            </a:r>
          </a:p>
        </p:txBody>
      </p:sp>
      <p:sp>
        <p:nvSpPr>
          <p:cNvPr id="18" name="TextBox 17"/>
          <p:cNvSpPr txBox="1"/>
          <p:nvPr/>
        </p:nvSpPr>
        <p:spPr>
          <a:xfrm rot="19297785">
            <a:off x="6414359" y="1231038"/>
            <a:ext cx="81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Exact</a:t>
            </a:r>
          </a:p>
        </p:txBody>
      </p:sp>
      <p:sp>
        <p:nvSpPr>
          <p:cNvPr id="19" name="TextBox 18"/>
          <p:cNvSpPr txBox="1"/>
          <p:nvPr/>
        </p:nvSpPr>
        <p:spPr>
          <a:xfrm rot="19297785">
            <a:off x="8385731" y="1245786"/>
            <a:ext cx="81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Exact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9330" y="1744947"/>
            <a:ext cx="77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B1 </a:t>
            </a:r>
            <a:r>
              <a:rPr lang="en-US" b="1" dirty="0" err="1"/>
              <a:t>Struct</a:t>
            </a:r>
            <a:endParaRPr lang="en-US" b="1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9602" y="3327474"/>
            <a:ext cx="1828962" cy="1476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1353" y="3327474"/>
            <a:ext cx="1855278" cy="148957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78769" y="3327801"/>
            <a:ext cx="1842120" cy="1483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64330" y="3321259"/>
            <a:ext cx="1842120" cy="147973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368360" y="2973175"/>
            <a:ext cx="13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B2.1 NLP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457717" y="2968258"/>
            <a:ext cx="13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B2.2 Project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556907" y="2973173"/>
            <a:ext cx="13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B2.3 </a:t>
            </a:r>
            <a:r>
              <a:rPr lang="en-US" dirty="0" err="1"/>
              <a:t>CoRefG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7547942" y="2968256"/>
            <a:ext cx="13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B2.4 </a:t>
            </a:r>
            <a:r>
              <a:rPr lang="en-US" dirty="0" err="1"/>
              <a:t>EmailG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 rot="19297785">
            <a:off x="2217652" y="3181662"/>
            <a:ext cx="81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Exact</a:t>
            </a:r>
          </a:p>
        </p:txBody>
      </p:sp>
      <p:sp>
        <p:nvSpPr>
          <p:cNvPr id="30" name="TextBox 29"/>
          <p:cNvSpPr txBox="1"/>
          <p:nvPr/>
        </p:nvSpPr>
        <p:spPr>
          <a:xfrm rot="19297785">
            <a:off x="4336507" y="3186576"/>
            <a:ext cx="81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Exact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007" y="3675907"/>
            <a:ext cx="77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B2 Real</a:t>
            </a: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231" y="4927043"/>
            <a:ext cx="4631617" cy="1847203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2683" y="5506382"/>
            <a:ext cx="7701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B3 Chain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587640" y="5416061"/>
            <a:ext cx="1070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B3.1 NLP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996083" y="5307206"/>
            <a:ext cx="922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B3.4 Rec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163363" y="6082599"/>
            <a:ext cx="116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B3.5 </a:t>
            </a:r>
            <a:r>
              <a:rPr lang="en-US" dirty="0" err="1"/>
              <a:t>Pred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9297785">
            <a:off x="1807346" y="4921704"/>
            <a:ext cx="81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Exact</a:t>
            </a:r>
          </a:p>
        </p:txBody>
      </p:sp>
      <p:sp>
        <p:nvSpPr>
          <p:cNvPr id="38" name="TextBox 37"/>
          <p:cNvSpPr txBox="1"/>
          <p:nvPr/>
        </p:nvSpPr>
        <p:spPr>
          <a:xfrm rot="19297785">
            <a:off x="3185642" y="4913331"/>
            <a:ext cx="816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Exact</a:t>
            </a:r>
          </a:p>
        </p:txBody>
      </p:sp>
    </p:spTree>
    <p:extLst>
      <p:ext uri="{BB962C8B-B14F-4D97-AF65-F5344CB8AC3E}">
        <p14:creationId xmlns:p14="http://schemas.microsoft.com/office/powerpoint/2010/main" val="4160120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509623"/>
            <a:ext cx="8249879" cy="4667340"/>
          </a:xfrm>
        </p:spPr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Analysis of existing sparsity estimators</a:t>
            </a:r>
          </a:p>
          <a:p>
            <a:pPr lvl="1"/>
            <a:r>
              <a:rPr lang="en-US" b="1" dirty="0">
                <a:solidFill>
                  <a:srgbClr val="F70146"/>
                </a:solidFill>
              </a:rPr>
              <a:t>MNC Sketch:</a:t>
            </a:r>
            <a:r>
              <a:rPr lang="en-US" dirty="0">
                <a:solidFill>
                  <a:srgbClr val="F70146"/>
                </a:solidFill>
              </a:rPr>
              <a:t> </a:t>
            </a:r>
            <a:r>
              <a:rPr lang="en-US" dirty="0"/>
              <a:t>simple, count-based sketch for matrix expressions</a:t>
            </a:r>
          </a:p>
          <a:p>
            <a:pPr lvl="1"/>
            <a:r>
              <a:rPr lang="en-US" b="1" dirty="0" err="1">
                <a:solidFill>
                  <a:srgbClr val="F70146"/>
                </a:solidFill>
              </a:rPr>
              <a:t>SparsEst</a:t>
            </a:r>
            <a:r>
              <a:rPr lang="en-US" b="1" dirty="0">
                <a:solidFill>
                  <a:srgbClr val="F70146"/>
                </a:solidFill>
              </a:rPr>
              <a:t>:</a:t>
            </a:r>
            <a:r>
              <a:rPr lang="en-US" dirty="0"/>
              <a:t> new sparsity estimation benchmark (</a:t>
            </a:r>
            <a:r>
              <a:rPr lang="en-US" dirty="0" err="1"/>
              <a:t>struct</a:t>
            </a:r>
            <a:r>
              <a:rPr lang="en-US" dirty="0"/>
              <a:t>, real, chains)</a:t>
            </a:r>
          </a:p>
          <a:p>
            <a:pPr lvl="1"/>
            <a:endParaRPr lang="en-US" dirty="0"/>
          </a:p>
          <a:p>
            <a:r>
              <a:rPr lang="en-US" dirty="0"/>
              <a:t>Conclusions</a:t>
            </a:r>
          </a:p>
          <a:p>
            <a:pPr lvl="1"/>
            <a:r>
              <a:rPr lang="en-US" dirty="0"/>
              <a:t>Exploitation of structural properties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good accuracy at low overhead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Versatile MNC sketch </a:t>
            </a: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broadly applicable in ML systems</a:t>
            </a:r>
          </a:p>
          <a:p>
            <a:pPr lvl="1"/>
            <a:r>
              <a:rPr lang="en-US" b="1" dirty="0">
                <a:solidFill>
                  <a:srgbClr val="F70146"/>
                </a:solidFill>
                <a:sym typeface="Wingdings" panose="05000000000000000000" pitchFamily="2" charset="2"/>
              </a:rPr>
              <a:t>Lots of future work:</a:t>
            </a:r>
            <a:r>
              <a:rPr lang="en-US" dirty="0">
                <a:sym typeface="Wingdings" panose="05000000000000000000" pitchFamily="2" charset="2"/>
              </a:rPr>
              <a:t> bounds, operations, optimizer integration, distributed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Available open source in </a:t>
            </a:r>
            <a:r>
              <a:rPr lang="en-US" dirty="0" err="1"/>
              <a:t>SystemML</a:t>
            </a:r>
            <a:r>
              <a:rPr lang="en-US" dirty="0"/>
              <a:t>/</a:t>
            </a:r>
            <a:r>
              <a:rPr lang="en-US" dirty="0" err="1"/>
              <a:t>SystemDS</a:t>
            </a:r>
            <a:br>
              <a:rPr lang="en-US" dirty="0"/>
            </a:br>
            <a:r>
              <a:rPr lang="en-US" b="0" dirty="0">
                <a:hlinkClick r:id="rId3"/>
              </a:rPr>
              <a:t>https://github.com/apache/systemml</a:t>
            </a:r>
            <a:r>
              <a:rPr lang="en-US" b="0" dirty="0"/>
              <a:t> </a:t>
            </a:r>
            <a:br>
              <a:rPr lang="en-US" b="0" dirty="0"/>
            </a:br>
            <a:r>
              <a:rPr lang="en-US" b="0" dirty="0">
                <a:hlinkClick r:id="rId4"/>
              </a:rPr>
              <a:t>https://github.com/tugraz-isds/systemds</a:t>
            </a:r>
            <a:r>
              <a:rPr lang="en-US" b="0" dirty="0"/>
              <a:t>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00FE36-7FA6-4943-8766-55307CCA68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74301" y="4970405"/>
            <a:ext cx="1889230" cy="54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798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Backup: Accuracy B3.2 All Intermediates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Background: Deferred Standardization</a:t>
            </a:r>
          </a:p>
          <a:p>
            <a:pPr lvl="1"/>
            <a:r>
              <a:rPr lang="en-US" dirty="0"/>
              <a:t>Mean subtraction is densifying</a:t>
            </a:r>
          </a:p>
          <a:p>
            <a:pPr lvl="1"/>
            <a:r>
              <a:rPr lang="en-US" dirty="0"/>
              <a:t>Substitute standardized </a:t>
            </a:r>
            <a:r>
              <a:rPr lang="en-US" b="1" dirty="0">
                <a:solidFill>
                  <a:srgbClr val="7889FB"/>
                </a:solidFill>
              </a:rPr>
              <a:t>X</a:t>
            </a:r>
            <a:r>
              <a:rPr lang="en-US" dirty="0"/>
              <a:t> with </a:t>
            </a:r>
            <a:br>
              <a:rPr lang="en-US" dirty="0"/>
            </a:br>
            <a:r>
              <a:rPr lang="en-US" b="1" dirty="0">
                <a:solidFill>
                  <a:srgbClr val="F70146"/>
                </a:solidFill>
              </a:rPr>
              <a:t>X %*% S</a:t>
            </a:r>
            <a:r>
              <a:rPr lang="en-US" dirty="0"/>
              <a:t> and optimize mm chain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Accuracy </a:t>
            </a:r>
            <a:r>
              <a:rPr lang="en-US" dirty="0" err="1"/>
              <a:t>B3.2</a:t>
            </a:r>
            <a:endParaRPr lang="en-US" dirty="0"/>
          </a:p>
          <a:p>
            <a:pPr lvl="1"/>
            <a:r>
              <a:rPr lang="en-US" dirty="0" err="1"/>
              <a:t>Mnist1m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313212" y="1420365"/>
            <a:ext cx="943224" cy="1547898"/>
            <a:chOff x="985939" y="3596860"/>
            <a:chExt cx="943224" cy="1547898"/>
          </a:xfrm>
        </p:grpSpPr>
        <p:sp>
          <p:nvSpPr>
            <p:cNvPr id="5" name="Rectangle 4"/>
            <p:cNvSpPr/>
            <p:nvPr/>
          </p:nvSpPr>
          <p:spPr>
            <a:xfrm>
              <a:off x="985939" y="3596908"/>
              <a:ext cx="838200" cy="1547848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X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1137678" y="37517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1501093" y="3904142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1563059" y="469963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990306" y="4518765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1261608" y="4850359"/>
              <a:ext cx="152401" cy="157478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1106545" y="4322139"/>
              <a:ext cx="1547898" cy="97339"/>
            </a:xfrm>
            <a:prstGeom prst="rect">
              <a:avLst/>
            </a:prstGeom>
            <a:solidFill>
              <a:srgbClr val="7889FB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05335" y="1415523"/>
            <a:ext cx="1060580" cy="775858"/>
            <a:chOff x="2010718" y="5144299"/>
            <a:chExt cx="1060580" cy="775858"/>
          </a:xfrm>
        </p:grpSpPr>
        <p:sp>
          <p:nvSpPr>
            <p:cNvPr id="13" name="Rectangle 12"/>
            <p:cNvSpPr/>
            <p:nvPr/>
          </p:nvSpPr>
          <p:spPr>
            <a:xfrm>
              <a:off x="2123073" y="5144299"/>
              <a:ext cx="838200" cy="765427"/>
            </a:xfrm>
            <a:prstGeom prst="rect">
              <a:avLst/>
            </a:prstGeom>
            <a:noFill/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S</a:t>
              </a: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rot="7915418" flipV="1">
              <a:off x="2494513" y="5000583"/>
              <a:ext cx="92990" cy="1060580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5400000" flipV="1">
              <a:off x="2494938" y="5446136"/>
              <a:ext cx="102156" cy="84588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6495921" y="1935083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Shift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49443" y="1052870"/>
            <a:ext cx="62171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Scale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001843" y="1480098"/>
            <a:ext cx="10199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Neg. column means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680990" y="3350438"/>
            <a:ext cx="59681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t(X) %*% </a:t>
            </a:r>
            <a:r>
              <a:rPr lang="en-US" dirty="0" err="1">
                <a:latin typeface="Consolas" panose="020B0609020204030204" pitchFamily="49" charset="0"/>
              </a:rPr>
              <a:t>diag</a:t>
            </a:r>
            <a:r>
              <a:rPr lang="en-US" dirty="0">
                <a:latin typeface="Consolas" panose="020B0609020204030204" pitchFamily="49" charset="0"/>
              </a:rPr>
              <a:t>(w) %*% X %*% B </a:t>
            </a:r>
            <a:r>
              <a:rPr lang="en-US" dirty="0">
                <a:latin typeface="Consolas" panose="020B0609020204030204" pitchFamily="49" charset="0"/>
                <a:sym typeface="Wingdings" panose="05000000000000000000" pitchFamily="2" charset="2"/>
              </a:rPr>
              <a:t></a:t>
            </a:r>
            <a:endParaRPr lang="en-US" dirty="0">
              <a:latin typeface="Consolas" panose="020B0609020204030204" pitchFamily="49" charset="0"/>
            </a:endParaRPr>
          </a:p>
          <a:p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</a:rPr>
              <a:t>t(S) %*% t(X) </a:t>
            </a:r>
            <a:r>
              <a:rPr lang="en-US" dirty="0">
                <a:latin typeface="Consolas" panose="020B0609020204030204" pitchFamily="49" charset="0"/>
              </a:rPr>
              <a:t>%*% </a:t>
            </a:r>
            <a:r>
              <a:rPr lang="en-US" dirty="0" err="1">
                <a:latin typeface="Consolas" panose="020B0609020204030204" pitchFamily="49" charset="0"/>
              </a:rPr>
              <a:t>diag</a:t>
            </a:r>
            <a:r>
              <a:rPr lang="en-US" dirty="0">
                <a:latin typeface="Consolas" panose="020B0609020204030204" pitchFamily="49" charset="0"/>
              </a:rPr>
              <a:t>(w) %*% </a:t>
            </a:r>
            <a:r>
              <a:rPr lang="en-US" dirty="0">
                <a:solidFill>
                  <a:srgbClr val="F70146"/>
                </a:solidFill>
                <a:latin typeface="Consolas" panose="020B0609020204030204" pitchFamily="49" charset="0"/>
              </a:rPr>
              <a:t>X %*% S </a:t>
            </a:r>
            <a:r>
              <a:rPr lang="en-US" dirty="0">
                <a:latin typeface="Consolas" panose="020B0609020204030204" pitchFamily="49" charset="0"/>
              </a:rPr>
              <a:t>%*% B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41C316F-D4B6-462D-B67A-9EAB8B429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854" y="4495330"/>
            <a:ext cx="3486150" cy="224313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A0F39CA-C3D1-494F-A4A8-5674BD23E0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15" y="4495330"/>
            <a:ext cx="3486150" cy="224313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20645" y="4119144"/>
            <a:ext cx="196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Density Map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874784" y="4114229"/>
            <a:ext cx="19664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MNC Sketch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52569" y="4564302"/>
            <a:ext cx="1761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MMChain</a:t>
            </a:r>
            <a:r>
              <a:rPr lang="en-US" dirty="0"/>
              <a:t> Opt Memo Table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32A572C-7E4E-421F-A3AE-17EDA7263229}"/>
              </a:ext>
            </a:extLst>
          </p:cNvPr>
          <p:cNvSpPr txBox="1"/>
          <p:nvPr/>
        </p:nvSpPr>
        <p:spPr>
          <a:xfrm>
            <a:off x="6356773" y="2406410"/>
            <a:ext cx="2369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70146"/>
                </a:solidFill>
              </a:rPr>
              <a:t>Dense output if </a:t>
            </a:r>
            <a:r>
              <a:rPr lang="en-US" b="1" dirty="0" err="1">
                <a:solidFill>
                  <a:srgbClr val="F70146"/>
                </a:solidFill>
              </a:rPr>
              <a:t>colMeans</a:t>
            </a:r>
            <a:r>
              <a:rPr lang="en-US" b="1" dirty="0">
                <a:solidFill>
                  <a:srgbClr val="F70146"/>
                </a:solidFill>
              </a:rPr>
              <a:t> non-zero</a:t>
            </a:r>
          </a:p>
        </p:txBody>
      </p:sp>
    </p:spTree>
    <p:extLst>
      <p:ext uri="{BB962C8B-B14F-4D97-AF65-F5344CB8AC3E}">
        <p14:creationId xmlns:p14="http://schemas.microsoft.com/office/powerpoint/2010/main" val="2851158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Sparsity Estimation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Ubiquitous Sparse Matrices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Sparse inputs:</a:t>
            </a:r>
            <a:r>
              <a:rPr lang="en-US" dirty="0"/>
              <a:t> NLP, graph analytics, </a:t>
            </a:r>
            <a:br>
              <a:rPr lang="en-US" dirty="0"/>
            </a:br>
            <a:r>
              <a:rPr lang="en-US" dirty="0"/>
              <a:t>recommenders, scientific computing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Data preprocessing:</a:t>
            </a:r>
            <a:r>
              <a:rPr lang="en-US" dirty="0"/>
              <a:t> binning/recoding + one-hot encoding/feature hashing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Sparse intermediates: </a:t>
            </a:r>
            <a:r>
              <a:rPr lang="en-US" dirty="0"/>
              <a:t>selection predicates, dropout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Transformation matrices:</a:t>
            </a:r>
            <a:r>
              <a:rPr lang="en-US" dirty="0"/>
              <a:t> random reshuffling, sampling</a:t>
            </a:r>
          </a:p>
          <a:p>
            <a:pPr marL="457200" lvl="1" indent="0">
              <a:buNone/>
            </a:pPr>
            <a:r>
              <a:rPr lang="en-AT" dirty="0"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rgbClr val="F70146"/>
                </a:solidFill>
                <a:sym typeface="Wingdings" panose="05000000000000000000" pitchFamily="2" charset="2"/>
              </a:rPr>
              <a:t>Automatic application of sparse operations</a:t>
            </a:r>
            <a:r>
              <a:rPr lang="en-US" dirty="0">
                <a:solidFill>
                  <a:srgbClr val="F70146"/>
                </a:solidFill>
                <a:sym typeface="Wingdings" panose="05000000000000000000" pitchFamily="2" charset="2"/>
              </a:rPr>
              <a:t> </a:t>
            </a:r>
            <a:endParaRPr lang="en-US" dirty="0">
              <a:solidFill>
                <a:srgbClr val="F70146"/>
              </a:solidFill>
            </a:endParaRPr>
          </a:p>
          <a:p>
            <a:endParaRPr lang="en-US" dirty="0"/>
          </a:p>
          <a:p>
            <a:r>
              <a:rPr lang="en-US" dirty="0"/>
              <a:t>Problem of Sparsity Estimation</a:t>
            </a:r>
          </a:p>
          <a:p>
            <a:pPr lvl="1"/>
            <a:r>
              <a:rPr lang="en-US" b="1" dirty="0">
                <a:solidFill>
                  <a:srgbClr val="F70146"/>
                </a:solidFill>
              </a:rPr>
              <a:t>Compilation:</a:t>
            </a:r>
            <a:r>
              <a:rPr lang="en-US" dirty="0"/>
              <a:t> memory and </a:t>
            </a:r>
            <a:br>
              <a:rPr lang="en-US" dirty="0"/>
            </a:br>
            <a:r>
              <a:rPr lang="en-US" dirty="0"/>
              <a:t>cost estimation (local vs </a:t>
            </a:r>
            <a:br>
              <a:rPr lang="en-US" dirty="0"/>
            </a:br>
            <a:r>
              <a:rPr lang="en-US" dirty="0"/>
              <a:t>distributed, rewrites, resource </a:t>
            </a:r>
            <a:br>
              <a:rPr lang="en-US" dirty="0"/>
            </a:br>
            <a:r>
              <a:rPr lang="en-US" dirty="0"/>
              <a:t>allocation, operator fusion)</a:t>
            </a:r>
          </a:p>
          <a:p>
            <a:pPr lvl="1"/>
            <a:r>
              <a:rPr lang="en-US" b="1" dirty="0">
                <a:solidFill>
                  <a:srgbClr val="F70146"/>
                </a:solidFill>
              </a:rPr>
              <a:t>Runtime:</a:t>
            </a:r>
            <a:r>
              <a:rPr lang="en-US" dirty="0"/>
              <a:t> format decisions </a:t>
            </a:r>
            <a:br>
              <a:rPr lang="en-US" dirty="0"/>
            </a:br>
            <a:r>
              <a:rPr lang="en-US" dirty="0"/>
              <a:t>and memory pre-allocation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C6EB2E-16BF-4BF8-82E2-E2071E6542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39" b="13748"/>
          <a:stretch/>
        </p:blipFill>
        <p:spPr>
          <a:xfrm>
            <a:off x="7304031" y="2989279"/>
            <a:ext cx="650360" cy="4683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6255CAC-FB6E-429E-9C32-887DE45525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4379" y="3009773"/>
            <a:ext cx="491759" cy="3811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19EE83-8239-4CDA-842F-86970E14C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066" y="3390886"/>
            <a:ext cx="1166047" cy="339125"/>
          </a:xfrm>
          <a:prstGeom prst="rect">
            <a:avLst/>
          </a:prstGeom>
        </p:spPr>
      </p:pic>
      <p:pic>
        <p:nvPicPr>
          <p:cNvPr id="10" name="Picture 2" descr="http://spark.apache.org/images/spark-logo-trademark.png">
            <a:extLst>
              <a:ext uri="{FF2B5EF4-FFF2-40B4-BE49-F238E27FC236}">
                <a16:creationId xmlns:a16="http://schemas.microsoft.com/office/drawing/2014/main" id="{884CB94B-EB7E-4481-A383-F8C3E5968A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542" y="3326120"/>
            <a:ext cx="876724" cy="46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543" y="1509623"/>
            <a:ext cx="1125899" cy="838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36552" y="1576802"/>
            <a:ext cx="944610" cy="3898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94202" y="2029710"/>
            <a:ext cx="719138" cy="1952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391" y="1611527"/>
            <a:ext cx="851611" cy="6481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96422" y="4242668"/>
            <a:ext cx="4419412" cy="2216463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EB21B52-E838-4A04-B258-E10645F6390A}"/>
              </a:ext>
            </a:extLst>
          </p:cNvPr>
          <p:cNvGrpSpPr/>
          <p:nvPr/>
        </p:nvGrpSpPr>
        <p:grpSpPr>
          <a:xfrm>
            <a:off x="5112774" y="4257367"/>
            <a:ext cx="3687095" cy="1757377"/>
            <a:chOff x="5112774" y="4257367"/>
            <a:chExt cx="3687095" cy="1757377"/>
          </a:xfrm>
        </p:grpSpPr>
        <p:sp>
          <p:nvSpPr>
            <p:cNvPr id="17" name="TextBox 16"/>
            <p:cNvSpPr txBox="1"/>
            <p:nvPr/>
          </p:nvSpPr>
          <p:spPr>
            <a:xfrm>
              <a:off x="7146298" y="4257367"/>
              <a:ext cx="16535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/>
                <a:t>MM chain w/ </a:t>
              </a:r>
              <a:br>
                <a:rPr lang="en-US" dirty="0"/>
              </a:br>
              <a:r>
                <a:rPr lang="en-US" b="1" dirty="0">
                  <a:solidFill>
                    <a:srgbClr val="7889FB"/>
                  </a:solidFill>
                </a:rPr>
                <a:t>n=20 </a:t>
              </a:r>
              <a:r>
                <a:rPr lang="en-US" dirty="0"/>
                <a:t>matrices</a:t>
              </a:r>
              <a:br>
                <a:rPr lang="en-US" dirty="0"/>
              </a:br>
              <a:r>
                <a:rPr lang="en-US" sz="1600" dirty="0"/>
                <a:t>(1.8B plans)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112774" y="5869858"/>
              <a:ext cx="1054292" cy="0"/>
            </a:xfrm>
            <a:prstGeom prst="straightConnector1">
              <a:avLst/>
            </a:prstGeom>
            <a:ln w="19050">
              <a:solidFill>
                <a:srgbClr val="F70146"/>
              </a:solidFill>
              <a:headEnd type="triangle" w="med" len="lg"/>
              <a:tailEnd type="triangl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5230761" y="5525730"/>
              <a:ext cx="7964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70146"/>
                  </a:solidFill>
                </a:rPr>
                <a:t>99x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194325" y="5368413"/>
              <a:ext cx="11910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70146"/>
                  </a:solidFill>
                </a:rPr>
                <a:t>sparsity-unaware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54087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0918" y="2586365"/>
            <a:ext cx="6223384" cy="28792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Case for Exploiting Structural Properties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case NLP Sentence Encoding</a:t>
            </a:r>
          </a:p>
          <a:p>
            <a:pPr lvl="1"/>
            <a:r>
              <a:rPr lang="en-US" dirty="0"/>
              <a:t>Encoding a sequence of words (padded to max sentence length) </a:t>
            </a:r>
            <a:br>
              <a:rPr lang="en-US" dirty="0"/>
            </a:br>
            <a:r>
              <a:rPr lang="en-US" dirty="0"/>
              <a:t>into sequence of word </a:t>
            </a:r>
            <a:r>
              <a:rPr lang="en-US" dirty="0" err="1"/>
              <a:t>embeddings</a:t>
            </a:r>
            <a:r>
              <a:rPr lang="en-US" dirty="0"/>
              <a:t>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SentenceCNN</a:t>
            </a:r>
            <a:r>
              <a:rPr lang="en-US" dirty="0">
                <a:sym typeface="Wingdings" panose="05000000000000000000" pitchFamily="2" charset="2"/>
              </a:rPr>
              <a:t> in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IBM Watson C&amp;C</a:t>
            </a:r>
            <a:endParaRPr lang="en-US" b="1" dirty="0">
              <a:solidFill>
                <a:srgbClr val="7889FB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>
                <a:solidFill>
                  <a:srgbClr val="7889FB"/>
                </a:solidFill>
                <a:sym typeface="Wingdings" panose="05000000000000000000" pitchFamily="2" charset="2"/>
              </a:rPr>
              <a:t>ML Systems:</a:t>
            </a:r>
            <a:r>
              <a:rPr lang="en-US" dirty="0">
                <a:sym typeface="Wingdings" panose="05000000000000000000" pitchFamily="2" charset="2"/>
              </a:rPr>
              <a:t> Mostly heuristics to </a:t>
            </a:r>
            <a:br>
              <a:rPr lang="en-US" dirty="0">
                <a:sym typeface="Wingdings" panose="05000000000000000000" pitchFamily="2" charset="2"/>
              </a:rPr>
            </a:br>
            <a:r>
              <a:rPr lang="en-US" dirty="0">
                <a:sym typeface="Wingdings" panose="05000000000000000000" pitchFamily="2" charset="2"/>
              </a:rPr>
              <a:t>avoid OOMs and slow operations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5149495" y="4350201"/>
            <a:ext cx="326229" cy="320865"/>
          </a:xfrm>
          <a:prstGeom prst="rightArrow">
            <a:avLst/>
          </a:prstGeom>
          <a:solidFill>
            <a:srgbClr val="7889F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5550" y="2547037"/>
            <a:ext cx="1761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70146"/>
                </a:solidFill>
              </a:rPr>
              <a:t>1) Matrix multiplication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50895" y="3555619"/>
            <a:ext cx="13234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70146"/>
                </a:solidFill>
              </a:rPr>
              <a:t>2) Matrix reshape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4295" y="3632976"/>
            <a:ext cx="1936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</a:rPr>
              <a:t>Structural property:</a:t>
            </a:r>
            <a:br>
              <a:rPr lang="en-US" dirty="0"/>
            </a:br>
            <a:r>
              <a:rPr lang="en-US" dirty="0"/>
              <a:t>1 non-zero </a:t>
            </a:r>
            <a:br>
              <a:rPr lang="en-US" dirty="0"/>
            </a:br>
            <a:r>
              <a:rPr lang="en-US" dirty="0"/>
              <a:t>per row</a:t>
            </a:r>
            <a:br>
              <a:rPr lang="en-US" dirty="0"/>
            </a:br>
            <a:r>
              <a:rPr lang="en-AT" b="1" dirty="0">
                <a:solidFill>
                  <a:srgbClr val="F70146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F70146"/>
                </a:solidFill>
                <a:sym typeface="Wingdings" panose="05000000000000000000" pitchFamily="2" charset="2"/>
              </a:rPr>
              <a:t> exact sparsity estimate possible</a:t>
            </a:r>
            <a:endParaRPr lang="en-US" b="1" dirty="0">
              <a:solidFill>
                <a:srgbClr val="F70146"/>
              </a:solidFill>
            </a:endParaRPr>
          </a:p>
        </p:txBody>
      </p:sp>
      <p:sp>
        <p:nvSpPr>
          <p:cNvPr id="12" name="Right Arrow 12">
            <a:extLst>
              <a:ext uri="{FF2B5EF4-FFF2-40B4-BE49-F238E27FC236}">
                <a16:creationId xmlns:a16="http://schemas.microsoft.com/office/drawing/2014/main" id="{AE784CE0-8305-48FB-BAF1-7AE9F95940AB}"/>
              </a:ext>
            </a:extLst>
          </p:cNvPr>
          <p:cNvSpPr/>
          <p:nvPr/>
        </p:nvSpPr>
        <p:spPr>
          <a:xfrm>
            <a:off x="5076023" y="6020336"/>
            <a:ext cx="326229" cy="320865"/>
          </a:xfrm>
          <a:prstGeom prst="rightArrow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5F548D-E3B2-47A9-A8C2-E7B77A551597}"/>
              </a:ext>
            </a:extLst>
          </p:cNvPr>
          <p:cNvSpPr txBox="1"/>
          <p:nvPr/>
        </p:nvSpPr>
        <p:spPr>
          <a:xfrm>
            <a:off x="5510056" y="5756547"/>
            <a:ext cx="28487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Research Question:</a:t>
            </a:r>
          </a:p>
          <a:p>
            <a:pPr algn="ctr"/>
            <a:r>
              <a:rPr lang="en-US" b="1" dirty="0">
                <a:solidFill>
                  <a:srgbClr val="F70146"/>
                </a:solidFill>
              </a:rPr>
              <a:t>Principled but practical sparsity estimation?</a:t>
            </a:r>
          </a:p>
        </p:txBody>
      </p:sp>
    </p:spTree>
    <p:extLst>
      <p:ext uri="{BB962C8B-B14F-4D97-AF65-F5344CB8AC3E}">
        <p14:creationId xmlns:p14="http://schemas.microsoft.com/office/powerpoint/2010/main" val="1651373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MM Sparsity Estimators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Assumptions</a:t>
            </a:r>
          </a:p>
          <a:p>
            <a:pPr lvl="1"/>
            <a:r>
              <a:rPr lang="en-US" dirty="0"/>
              <a:t>A1: No Cancellation Errors</a:t>
            </a:r>
          </a:p>
          <a:p>
            <a:pPr lvl="1"/>
            <a:r>
              <a:rPr lang="en-US" dirty="0"/>
              <a:t>A2: No Not-A-Number (</a:t>
            </a:r>
            <a:r>
              <a:rPr lang="en-US" dirty="0" err="1"/>
              <a:t>NaN</a:t>
            </a:r>
            <a:r>
              <a:rPr lang="en-US" dirty="0"/>
              <a:t>*0=</a:t>
            </a:r>
            <a:r>
              <a:rPr lang="en-US" dirty="0" err="1"/>
              <a:t>NaN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#1 Naïve Metadata Estimators</a:t>
            </a:r>
          </a:p>
          <a:p>
            <a:pPr lvl="1"/>
            <a:r>
              <a:rPr lang="en-US" b="0" dirty="0"/>
              <a:t>Derive the output sparsity solely</a:t>
            </a:r>
            <a:br>
              <a:rPr lang="en-US" b="0" dirty="0"/>
            </a:br>
            <a:r>
              <a:rPr lang="en-US" b="0" dirty="0"/>
              <a:t>from the </a:t>
            </a:r>
            <a:r>
              <a:rPr lang="en-US" dirty="0"/>
              <a:t>sparsity of inputs (e.g., </a:t>
            </a:r>
            <a:r>
              <a:rPr lang="en-US" b="1" dirty="0" err="1">
                <a:solidFill>
                  <a:srgbClr val="7889FB"/>
                </a:solidFill>
              </a:rPr>
              <a:t>SystemML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#2 Naïve </a:t>
            </a:r>
            <a:r>
              <a:rPr lang="en-US" dirty="0" err="1"/>
              <a:t>Bitset</a:t>
            </a:r>
            <a:r>
              <a:rPr lang="en-US" dirty="0"/>
              <a:t> Estimator</a:t>
            </a:r>
          </a:p>
          <a:p>
            <a:pPr lvl="1"/>
            <a:r>
              <a:rPr lang="en-US" dirty="0"/>
              <a:t>Convert inputs to </a:t>
            </a:r>
            <a:r>
              <a:rPr lang="en-US" dirty="0" err="1"/>
              <a:t>bitsets</a:t>
            </a:r>
            <a:r>
              <a:rPr lang="en-US" dirty="0"/>
              <a:t> and perform Boolean mm  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SciDB</a:t>
            </a:r>
            <a:r>
              <a:rPr lang="en-US" dirty="0"/>
              <a:t> [SSDBM’11], </a:t>
            </a:r>
            <a:r>
              <a:rPr lang="en-US" b="1" dirty="0">
                <a:solidFill>
                  <a:srgbClr val="7889FB"/>
                </a:solidFill>
              </a:rPr>
              <a:t>NVIDIA </a:t>
            </a:r>
            <a:r>
              <a:rPr lang="en-US" b="1" dirty="0" err="1">
                <a:solidFill>
                  <a:srgbClr val="7889FB"/>
                </a:solidFill>
              </a:rPr>
              <a:t>cuSparse</a:t>
            </a:r>
            <a:r>
              <a:rPr lang="en-US" dirty="0"/>
              <a:t>, </a:t>
            </a:r>
            <a:r>
              <a:rPr lang="en-US" b="1" dirty="0">
                <a:solidFill>
                  <a:srgbClr val="7889FB"/>
                </a:solidFill>
              </a:rPr>
              <a:t>Intel MKL</a:t>
            </a:r>
            <a:r>
              <a:rPr lang="en-US" dirty="0"/>
              <a:t> </a:t>
            </a:r>
          </a:p>
          <a:p>
            <a:pPr lvl="1"/>
            <a:endParaRPr lang="en-US" sz="700" dirty="0"/>
          </a:p>
          <a:p>
            <a:r>
              <a:rPr lang="en-US" dirty="0"/>
              <a:t>#3 Sampling</a:t>
            </a:r>
          </a:p>
          <a:p>
            <a:pPr lvl="1"/>
            <a:r>
              <a:rPr lang="en-US" dirty="0"/>
              <a:t>Take a sample of aligned columns of A and rows of B</a:t>
            </a:r>
          </a:p>
          <a:p>
            <a:pPr lvl="1"/>
            <a:r>
              <a:rPr lang="en-US" dirty="0"/>
              <a:t>Sparsity estimated via max of count-products </a:t>
            </a:r>
          </a:p>
          <a:p>
            <a:pPr lvl="1"/>
            <a:r>
              <a:rPr lang="en-US" dirty="0"/>
              <a:t>Examples: </a:t>
            </a:r>
            <a:r>
              <a:rPr lang="en-US" b="1" dirty="0" err="1">
                <a:solidFill>
                  <a:srgbClr val="7889FB"/>
                </a:solidFill>
              </a:rPr>
              <a:t>MatFast</a:t>
            </a:r>
            <a:r>
              <a:rPr lang="en-US" dirty="0"/>
              <a:t> [ICDE’17], improvements in paper</a:t>
            </a:r>
          </a:p>
          <a:p>
            <a:pPr lvl="1"/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5316959" y="1592825"/>
            <a:ext cx="157316" cy="845574"/>
          </a:xfrm>
          <a:prstGeom prst="rightBrace">
            <a:avLst/>
          </a:prstGeom>
          <a:ln w="1905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699721" y="1444061"/>
                <a:ext cx="3068775" cy="10589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/>
                  <a:t>Common assumptions</a:t>
                </a:r>
                <a:br>
                  <a:rPr lang="en-US" dirty="0"/>
                </a:br>
                <a:r>
                  <a:rPr lang="en-AT" b="1" dirty="0">
                    <a:solidFill>
                      <a:srgbClr val="F70146"/>
                    </a:solidFill>
                    <a:sym typeface="Wingdings" panose="05000000000000000000" pitchFamily="2" charset="2"/>
                  </a:rPr>
                  <a:t></a:t>
                </a:r>
                <a:r>
                  <a:rPr lang="en-US" b="1" dirty="0">
                    <a:solidFill>
                      <a:srgbClr val="F70146"/>
                    </a:solidFill>
                    <a:sym typeface="Wingdings" panose="05000000000000000000" pitchFamily="2" charset="2"/>
                  </a:rPr>
                  <a:t> Boolean matrix product</a:t>
                </a:r>
                <a:br>
                  <a:rPr lang="en-US" b="1" dirty="0">
                    <a:solidFill>
                      <a:srgbClr val="F70146"/>
                    </a:solidFill>
                    <a:sym typeface="Wingdings" panose="05000000000000000000" pitchFamily="2" charset="2"/>
                  </a:rPr>
                </a:br>
                <a:r>
                  <a:rPr lang="en-US" b="1" dirty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m x n</a:t>
                </a:r>
                <a:r>
                  <a:rPr lang="en-US" b="1" dirty="0">
                    <a:solidFill>
                      <a:srgbClr val="F70146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dirty="0">
                    <a:sym typeface="Wingdings" panose="05000000000000000000" pitchFamily="2" charset="2"/>
                  </a:rPr>
                  <a:t>by</a:t>
                </a:r>
                <a:r>
                  <a:rPr lang="en-US" b="1" dirty="0">
                    <a:solidFill>
                      <a:srgbClr val="F70146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b="1" dirty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n x l </a:t>
                </a:r>
                <a:r>
                  <a:rPr lang="en-US" dirty="0">
                    <a:sym typeface="Wingdings" panose="05000000000000000000" pitchFamily="2" charset="2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𝑛𝑛𝑧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𝐶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𝑚𝑙</m:t>
                        </m:r>
                      </m:den>
                    </m:f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)</a:t>
                </a:r>
                <a:r>
                  <a:rPr lang="en-US" b="1" dirty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 </a:t>
                </a:r>
                <a:endParaRPr lang="en-US" b="1" dirty="0">
                  <a:solidFill>
                    <a:srgbClr val="7889FB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721" y="1444061"/>
                <a:ext cx="3068775" cy="1058944"/>
              </a:xfrm>
              <a:prstGeom prst="rect">
                <a:avLst/>
              </a:prstGeom>
              <a:blipFill>
                <a:blip r:embed="rId3"/>
                <a:stretch>
                  <a:fillRect t="-3448" b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356569" y="2767542"/>
                <a:ext cx="21164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A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(1−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6569" y="2767542"/>
                <a:ext cx="2116412" cy="276999"/>
              </a:xfrm>
              <a:prstGeom prst="rect">
                <a:avLst/>
              </a:prstGeom>
              <a:blipFill>
                <a:blip r:embed="rId6"/>
                <a:stretch>
                  <a:fillRect l="-1153" t="-26667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938696" y="3185412"/>
                <a:ext cx="302005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(1, 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696" y="3185412"/>
                <a:ext cx="3020058" cy="276999"/>
              </a:xfrm>
              <a:prstGeom prst="rect">
                <a:avLst/>
              </a:prstGeom>
              <a:blipFill>
                <a:blip r:embed="rId7"/>
                <a:stretch>
                  <a:fillRect l="-605" t="-26667" r="-2218" b="-3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F474A896-AB3C-427D-926C-600BADCB4B6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61458" y="3573280"/>
            <a:ext cx="1697736" cy="14538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91F242-87E4-4FF3-B582-E25846FE89A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64041" y="5078846"/>
            <a:ext cx="1871472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871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Existing MM Sparsity Estimators, cont.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#4 Density Map</a:t>
                </a:r>
              </a:p>
              <a:p>
                <a:pPr lvl="1"/>
                <a:r>
                  <a:rPr lang="en-US" dirty="0"/>
                  <a:t>Store sparsity per b x b block (default b = 256)</a:t>
                </a:r>
              </a:p>
              <a:p>
                <a:pPr lvl="1"/>
                <a:r>
                  <a:rPr lang="en-US" dirty="0"/>
                  <a:t>MM-like estimator (average case estimator for *,</a:t>
                </a:r>
                <a:br>
                  <a:rPr lang="en-US" dirty="0"/>
                </a:br>
                <a:r>
                  <a:rPr lang="en-US" dirty="0"/>
                  <a:t>probabilistic propagation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i="1" dirty="0"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dirty="0"/>
                  <a:t>for +) </a:t>
                </a:r>
              </a:p>
              <a:p>
                <a:pPr lvl="1"/>
                <a:r>
                  <a:rPr lang="en-US" dirty="0"/>
                  <a:t>Example: </a:t>
                </a:r>
                <a:r>
                  <a:rPr lang="en-US" b="1" dirty="0" err="1">
                    <a:solidFill>
                      <a:srgbClr val="7889FB"/>
                    </a:solidFill>
                  </a:rPr>
                  <a:t>SpMacho</a:t>
                </a:r>
                <a:r>
                  <a:rPr lang="en-US" dirty="0"/>
                  <a:t> [EDBT’15], </a:t>
                </a:r>
                <a:r>
                  <a:rPr lang="en-US" b="1" dirty="0">
                    <a:solidFill>
                      <a:srgbClr val="7889FB"/>
                    </a:solidFill>
                  </a:rPr>
                  <a:t>AT Matrix</a:t>
                </a:r>
                <a:r>
                  <a:rPr lang="en-US" dirty="0"/>
                  <a:t> [ICDE’16]</a:t>
                </a:r>
              </a:p>
              <a:p>
                <a:pPr lvl="1"/>
                <a:endParaRPr lang="en-US" sz="700" dirty="0"/>
              </a:p>
              <a:p>
                <a:r>
                  <a:rPr lang="en-US" dirty="0"/>
                  <a:t>#5 Layered Graph </a:t>
                </a:r>
                <a:r>
                  <a:rPr lang="en-US" b="0" dirty="0"/>
                  <a:t>[J.Comb.Opt.’98]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Nodes:</a:t>
                </a:r>
                <a:r>
                  <a:rPr lang="en-US" dirty="0"/>
                  <a:t> rows/columns in mm chain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Edges:</a:t>
                </a:r>
                <a:r>
                  <a:rPr lang="en-US" dirty="0"/>
                  <a:t> non-zeros connecting rows/columns</a:t>
                </a:r>
              </a:p>
              <a:p>
                <a:pPr lvl="1"/>
                <a:r>
                  <a:rPr lang="en-US" dirty="0"/>
                  <a:t>Assign r-vectors ~ </a:t>
                </a:r>
                <a:r>
                  <a:rPr lang="en-US" dirty="0" err="1"/>
                  <a:t>exp</a:t>
                </a:r>
                <a:r>
                  <a:rPr lang="en-US" dirty="0"/>
                  <a:t> and propagate via min</a:t>
                </a:r>
              </a:p>
              <a:p>
                <a:pPr lvl="1"/>
                <a:endParaRPr lang="en-US" sz="700" dirty="0"/>
              </a:p>
              <a:p>
                <a:r>
                  <a:rPr lang="en-US" dirty="0"/>
                  <a:t>Design Goals</a:t>
                </a:r>
              </a:p>
              <a:p>
                <a:pPr lvl="1"/>
                <a:r>
                  <a:rPr lang="en-US" b="1" dirty="0">
                    <a:solidFill>
                      <a:srgbClr val="F70146"/>
                    </a:solidFill>
                  </a:rPr>
                  <a:t>#1 Exploitation of structural properties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(e.g., 1 non-zero per row, row sparsity)</a:t>
                </a:r>
              </a:p>
              <a:p>
                <a:pPr lvl="1"/>
                <a:r>
                  <a:rPr lang="en-US" b="1" dirty="0">
                    <a:solidFill>
                      <a:srgbClr val="F70146"/>
                    </a:solidFill>
                  </a:rPr>
                  <a:t>#2 Practical sparsity estimator</a:t>
                </a:r>
              </a:p>
              <a:p>
                <a:pPr lvl="1"/>
                <a:r>
                  <a:rPr lang="en-US" b="1" dirty="0">
                    <a:solidFill>
                      <a:srgbClr val="F70146"/>
                    </a:solidFill>
                  </a:rPr>
                  <a:t>#3 Support for matrix expressions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1438" b="-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2239CCB-E206-4BBB-91B6-2DD275017B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1265" y="3263427"/>
            <a:ext cx="2892552" cy="13502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2FA4429-8704-48DF-9F64-296A8E99AF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258" y="4879834"/>
            <a:ext cx="3678382" cy="147459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B7AC9AD-130B-4F9F-BE1D-FDCF975494AA}"/>
              </a:ext>
            </a:extLst>
          </p:cNvPr>
          <p:cNvSpPr/>
          <p:nvPr/>
        </p:nvSpPr>
        <p:spPr>
          <a:xfrm>
            <a:off x="7346933" y="5227825"/>
            <a:ext cx="1226127" cy="223474"/>
          </a:xfrm>
          <a:prstGeom prst="rect">
            <a:avLst/>
          </a:prstGeom>
          <a:noFill/>
          <a:ln w="19050">
            <a:solidFill>
              <a:srgbClr val="F701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12">
            <a:extLst>
              <a:ext uri="{FF2B5EF4-FFF2-40B4-BE49-F238E27FC236}">
                <a16:creationId xmlns:a16="http://schemas.microsoft.com/office/drawing/2014/main" id="{81F45E0B-4CE4-42C3-A6E2-B43ECC1DE3C3}"/>
              </a:ext>
            </a:extLst>
          </p:cNvPr>
          <p:cNvSpPr/>
          <p:nvPr/>
        </p:nvSpPr>
        <p:spPr>
          <a:xfrm rot="19717841">
            <a:off x="7026172" y="5365100"/>
            <a:ext cx="215276" cy="186513"/>
          </a:xfrm>
          <a:prstGeom prst="rightArrow">
            <a:avLst/>
          </a:prstGeom>
          <a:solidFill>
            <a:srgbClr val="F701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3E7FB6-D110-44A6-A4B7-79B6011DF8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92750" y="1600929"/>
            <a:ext cx="1682496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408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MNC (Matrix Non-zero Count) Sketch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rgbClr val="F70146"/>
                </a:solidFill>
              </a:rPr>
              <a:t>Row/Column NNZs</a:t>
            </a:r>
          </a:p>
          <a:p>
            <a:pPr lvl="1"/>
            <a:r>
              <a:rPr lang="en-US" dirty="0"/>
              <a:t>Count vectors for </a:t>
            </a:r>
            <a:r>
              <a:rPr lang="en-US" dirty="0" err="1"/>
              <a:t>nnz</a:t>
            </a:r>
            <a:r>
              <a:rPr lang="en-US" dirty="0"/>
              <a:t> per row/col</a:t>
            </a:r>
          </a:p>
          <a:p>
            <a:pPr lvl="1"/>
            <a:r>
              <a:rPr lang="en-US" dirty="0" err="1"/>
              <a:t>h</a:t>
            </a:r>
            <a:r>
              <a:rPr lang="en-US" baseline="30000" dirty="0" err="1"/>
              <a:t>r</a:t>
            </a:r>
            <a:r>
              <a:rPr lang="en-US" dirty="0"/>
              <a:t> = </a:t>
            </a:r>
            <a:r>
              <a:rPr lang="en-US" dirty="0" err="1"/>
              <a:t>rowSums</a:t>
            </a:r>
            <a:r>
              <a:rPr lang="en-US" dirty="0"/>
              <a:t>(A != 0)</a:t>
            </a:r>
          </a:p>
          <a:p>
            <a:pPr lvl="1"/>
            <a:r>
              <a:rPr lang="en-US" dirty="0" err="1"/>
              <a:t>h</a:t>
            </a:r>
            <a:r>
              <a:rPr lang="en-US" baseline="30000" dirty="0" err="1"/>
              <a:t>c</a:t>
            </a:r>
            <a:r>
              <a:rPr lang="en-US" dirty="0"/>
              <a:t> = </a:t>
            </a:r>
            <a:r>
              <a:rPr lang="en-US" dirty="0" err="1"/>
              <a:t>colSums</a:t>
            </a:r>
            <a:r>
              <a:rPr lang="en-US" dirty="0"/>
              <a:t>(A != 0)</a:t>
            </a:r>
          </a:p>
          <a:p>
            <a:pPr lvl="1"/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rgbClr val="F70146"/>
                </a:solidFill>
              </a:rPr>
              <a:t>Extended Row/Column NNZs</a:t>
            </a:r>
          </a:p>
          <a:p>
            <a:pPr lvl="1"/>
            <a:r>
              <a:rPr lang="en-US" dirty="0"/>
              <a:t>h</a:t>
            </a:r>
            <a:r>
              <a:rPr lang="en-US" baseline="30000" dirty="0"/>
              <a:t>er</a:t>
            </a:r>
            <a:r>
              <a:rPr lang="en-US" dirty="0"/>
              <a:t> = </a:t>
            </a:r>
            <a:r>
              <a:rPr lang="en-US" dirty="0" err="1"/>
              <a:t>rowSums</a:t>
            </a:r>
            <a:r>
              <a:rPr lang="en-US" dirty="0"/>
              <a:t>((A!=0)*(</a:t>
            </a:r>
            <a:r>
              <a:rPr lang="en-US" dirty="0" err="1"/>
              <a:t>h</a:t>
            </a:r>
            <a:r>
              <a:rPr lang="en-US" baseline="30000" dirty="0" err="1"/>
              <a:t>c</a:t>
            </a:r>
            <a:r>
              <a:rPr lang="en-US" dirty="0"/>
              <a:t>=1))</a:t>
            </a:r>
          </a:p>
          <a:p>
            <a:pPr lvl="1"/>
            <a:r>
              <a:rPr lang="en-US" dirty="0" err="1"/>
              <a:t>h</a:t>
            </a:r>
            <a:r>
              <a:rPr lang="en-US" baseline="30000" dirty="0" err="1"/>
              <a:t>ec</a:t>
            </a:r>
            <a:r>
              <a:rPr lang="en-US" dirty="0"/>
              <a:t> = </a:t>
            </a:r>
            <a:r>
              <a:rPr lang="en-US" dirty="0" err="1"/>
              <a:t>colSums</a:t>
            </a:r>
            <a:r>
              <a:rPr lang="en-US" dirty="0"/>
              <a:t>((A!=0)*(</a:t>
            </a:r>
            <a:r>
              <a:rPr lang="en-US" dirty="0" err="1"/>
              <a:t>h</a:t>
            </a:r>
            <a:r>
              <a:rPr lang="en-US" baseline="30000" dirty="0" err="1"/>
              <a:t>r</a:t>
            </a:r>
            <a:r>
              <a:rPr lang="en-US" dirty="0"/>
              <a:t>=1))</a:t>
            </a:r>
          </a:p>
          <a:p>
            <a:pPr lvl="1"/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rgbClr val="F70146"/>
                </a:solidFill>
              </a:rPr>
              <a:t>Summary Statistics</a:t>
            </a:r>
          </a:p>
          <a:p>
            <a:pPr lvl="1"/>
            <a:r>
              <a:rPr lang="en-US" dirty="0"/>
              <a:t>Max </a:t>
            </a:r>
            <a:r>
              <a:rPr lang="en-US" dirty="0" err="1"/>
              <a:t>nnz</a:t>
            </a:r>
            <a:r>
              <a:rPr lang="en-US" dirty="0"/>
              <a:t> per row/column</a:t>
            </a:r>
          </a:p>
          <a:p>
            <a:pPr lvl="1"/>
            <a:r>
              <a:rPr lang="en-US" dirty="0"/>
              <a:t># of non-empty rows/columns, # of half-full rows/columns</a:t>
            </a:r>
          </a:p>
          <a:p>
            <a:pPr lvl="1"/>
            <a:endParaRPr lang="en-US" sz="700" dirty="0"/>
          </a:p>
          <a:p>
            <a:r>
              <a:rPr lang="en-US" dirty="0"/>
              <a:t>Construction: </a:t>
            </a:r>
            <a:r>
              <a:rPr lang="en-US" dirty="0">
                <a:solidFill>
                  <a:srgbClr val="F70146"/>
                </a:solidFill>
              </a:rPr>
              <a:t>O(</a:t>
            </a:r>
            <a:r>
              <a:rPr lang="en-US" dirty="0" err="1">
                <a:solidFill>
                  <a:srgbClr val="F70146"/>
                </a:solidFill>
              </a:rPr>
              <a:t>nnz</a:t>
            </a:r>
            <a:r>
              <a:rPr lang="en-US" dirty="0">
                <a:solidFill>
                  <a:srgbClr val="F70146"/>
                </a:solidFill>
              </a:rPr>
              <a:t>(A))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1</a:t>
            </a:r>
            <a:r>
              <a:rPr lang="en-US" b="1" baseline="30000" dirty="0">
                <a:solidFill>
                  <a:srgbClr val="7889FB"/>
                </a:solidFill>
              </a:rPr>
              <a:t>st</a:t>
            </a:r>
            <a:r>
              <a:rPr lang="en-US" b="1" dirty="0">
                <a:solidFill>
                  <a:srgbClr val="7889FB"/>
                </a:solidFill>
              </a:rPr>
              <a:t> pass:</a:t>
            </a:r>
            <a:r>
              <a:rPr lang="en-US" dirty="0"/>
              <a:t> compute basic row/column count vectors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2</a:t>
            </a:r>
            <a:r>
              <a:rPr lang="en-US" b="1" baseline="30000" dirty="0">
                <a:solidFill>
                  <a:srgbClr val="7889FB"/>
                </a:solidFill>
              </a:rPr>
              <a:t>nd</a:t>
            </a:r>
            <a:r>
              <a:rPr lang="en-US" b="1" dirty="0">
                <a:solidFill>
                  <a:srgbClr val="7889FB"/>
                </a:solidFill>
              </a:rPr>
              <a:t> pass:</a:t>
            </a:r>
            <a:r>
              <a:rPr lang="en-US" dirty="0"/>
              <a:t> compute extended row/column count vectors, summary stats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57D12F-06F5-44FB-964A-BA69EEE7A0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7683"/>
          <a:stretch/>
        </p:blipFill>
        <p:spPr>
          <a:xfrm>
            <a:off x="4756586" y="1487071"/>
            <a:ext cx="4032040" cy="3056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894E1E7-EFEA-46BD-A968-C3BCC357B1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7499"/>
          <a:stretch/>
        </p:blipFill>
        <p:spPr>
          <a:xfrm>
            <a:off x="4754869" y="1487071"/>
            <a:ext cx="4046222" cy="3056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9AD31D-61FE-47F2-96C0-BA30703ED80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6398"/>
          <a:stretch/>
        </p:blipFill>
        <p:spPr>
          <a:xfrm>
            <a:off x="4612849" y="1487071"/>
            <a:ext cx="4200214" cy="305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79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70ACB9-8F55-406E-98E6-61A48F32B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MNC Sparsity Estimation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032778-01E4-4EBE-9ED0-D6F7ED2F7C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Estimator</a:t>
            </a:r>
          </a:p>
          <a:p>
            <a:pPr lvl="1"/>
            <a:r>
              <a:rPr lang="en-US" dirty="0" err="1"/>
              <a:t>DensityMap</a:t>
            </a:r>
            <a:r>
              <a:rPr lang="en-US" dirty="0"/>
              <a:t>-like estimator over column/rows slices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rgbClr val="F70146"/>
                </a:solidFill>
              </a:rPr>
              <a:t>Exact Sparsity Estimation</a:t>
            </a:r>
          </a:p>
          <a:p>
            <a:pPr lvl="1"/>
            <a:r>
              <a:rPr lang="en-US" dirty="0"/>
              <a:t>Under assumptions A1 and </a:t>
            </a:r>
            <a:r>
              <a:rPr lang="en-US" dirty="0" err="1"/>
              <a:t>A2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exact sparsity estimation possible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Intuition:</a:t>
            </a:r>
            <a:r>
              <a:rPr lang="en-US" dirty="0"/>
              <a:t> dot product of counts because no aggregation / collisions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9FFF367-4E56-47AB-9DA5-DE543FB20F66}"/>
                  </a:ext>
                </a:extLst>
              </p:cNvPr>
              <p:cNvSpPr/>
              <p:nvPr/>
            </p:nvSpPr>
            <p:spPr>
              <a:xfrm>
                <a:off x="4797833" y="2402635"/>
                <a:ext cx="34265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T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sSubSup>
                      <m:sSubSupPr>
                        <m:ctrlPr>
                          <a:rPr lang="en-AT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𝑚𝑙</m:t>
                    </m:r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≤1∨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A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9FFF367-4E56-47AB-9DA5-DE543FB20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833" y="2402635"/>
                <a:ext cx="3426542" cy="646331"/>
              </a:xfrm>
              <a:prstGeom prst="rect">
                <a:avLst/>
              </a:prstGeom>
              <a:blipFill>
                <a:blip r:embed="rId2"/>
                <a:stretch>
                  <a:fillRect t="-377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07FF0137-5639-44DA-9A01-2EE806D73D94}"/>
              </a:ext>
            </a:extLst>
          </p:cNvPr>
          <p:cNvGrpSpPr/>
          <p:nvPr/>
        </p:nvGrpSpPr>
        <p:grpSpPr>
          <a:xfrm>
            <a:off x="7338004" y="701604"/>
            <a:ext cx="1587800" cy="1605674"/>
            <a:chOff x="7338004" y="701604"/>
            <a:chExt cx="1587800" cy="160567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170724A-0CCA-4D4E-93F9-5A22E43EE098}"/>
                </a:ext>
              </a:extLst>
            </p:cNvPr>
            <p:cNvSpPr/>
            <p:nvPr/>
          </p:nvSpPr>
          <p:spPr>
            <a:xfrm>
              <a:off x="7338008" y="1805057"/>
              <a:ext cx="838200" cy="502221"/>
            </a:xfrm>
            <a:prstGeom prst="rect">
              <a:avLst/>
            </a:prstGeom>
            <a:noFill/>
            <a:ln w="25400" cap="flat" cmpd="sng" algn="ctr">
              <a:solidFill>
                <a:srgbClr val="7889F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1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A</a:t>
              </a:r>
            </a:p>
            <a:p>
              <a:pPr lvl="1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7159763-4842-49F6-BB1A-9DB6913C4D3F}"/>
                </a:ext>
              </a:extLst>
            </p:cNvPr>
            <p:cNvSpPr/>
            <p:nvPr/>
          </p:nvSpPr>
          <p:spPr>
            <a:xfrm rot="10800000" flipV="1">
              <a:off x="7338004" y="1571668"/>
              <a:ext cx="838201" cy="238046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rgbClr val="FFFFFF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1 7 3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A7EC690-7B69-475F-A20C-64481625426B}"/>
                </a:ext>
              </a:extLst>
            </p:cNvPr>
            <p:cNvSpPr/>
            <p:nvPr/>
          </p:nvSpPr>
          <p:spPr>
            <a:xfrm>
              <a:off x="8440826" y="701605"/>
              <a:ext cx="484978" cy="841248"/>
            </a:xfrm>
            <a:prstGeom prst="rect">
              <a:avLst/>
            </a:prstGeom>
            <a:noFill/>
            <a:ln w="25400" cap="flat" cmpd="sng" algn="ctr">
              <a:solidFill>
                <a:srgbClr val="7889FB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B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1E9BB3D-03D8-4FCE-B83D-35E241BE2BE7}"/>
                </a:ext>
              </a:extLst>
            </p:cNvPr>
            <p:cNvSpPr/>
            <p:nvPr/>
          </p:nvSpPr>
          <p:spPr>
            <a:xfrm rot="10800000" flipV="1">
              <a:off x="8202156" y="701604"/>
              <a:ext cx="238670" cy="841248"/>
            </a:xfrm>
            <a:prstGeom prst="rect">
              <a:avLst/>
            </a:prstGeom>
            <a:solidFill>
              <a:srgbClr val="FF0000"/>
            </a:solidFill>
            <a:ln w="25400" cap="flat" cmpd="sng" algn="ctr">
              <a:solidFill>
                <a:srgbClr val="7889F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rgbClr val="FFFFFF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3 0 2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D322655-0C74-4D06-BEEE-F81D35B635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8400" y="908050"/>
              <a:ext cx="683756" cy="663618"/>
            </a:xfrm>
            <a:prstGeom prst="line">
              <a:avLst/>
            </a:prstGeom>
            <a:ln w="19050">
              <a:solidFill>
                <a:srgbClr val="788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7D07A04E-361B-44F3-B83A-FDBE9865BC2D}"/>
                </a:ext>
              </a:extLst>
            </p:cNvPr>
            <p:cNvCxnSpPr>
              <a:cxnSpLocks/>
              <a:stCxn id="7" idx="0"/>
              <a:endCxn id="9" idx="3"/>
            </p:cNvCxnSpPr>
            <p:nvPr/>
          </p:nvCxnSpPr>
          <p:spPr>
            <a:xfrm flipV="1">
              <a:off x="7757104" y="1122228"/>
              <a:ext cx="445052" cy="449440"/>
            </a:xfrm>
            <a:prstGeom prst="line">
              <a:avLst/>
            </a:prstGeom>
            <a:ln w="19050">
              <a:solidFill>
                <a:srgbClr val="788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A5410D2-AEAE-4A06-A58C-A18E959CC75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8478" y="1365250"/>
              <a:ext cx="238670" cy="223125"/>
            </a:xfrm>
            <a:prstGeom prst="line">
              <a:avLst/>
            </a:prstGeom>
            <a:ln w="19050">
              <a:solidFill>
                <a:srgbClr val="788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363C9A5C-80CF-46E5-8E1C-BD0A2C80B13B}"/>
              </a:ext>
            </a:extLst>
          </p:cNvPr>
          <p:cNvGrpSpPr/>
          <p:nvPr/>
        </p:nvGrpSpPr>
        <p:grpSpPr>
          <a:xfrm>
            <a:off x="1319834" y="3666509"/>
            <a:ext cx="4091752" cy="3089969"/>
            <a:chOff x="1319834" y="3666509"/>
            <a:chExt cx="4091752" cy="308996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624F2C5-53CC-4776-8BA3-BECED79FFD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7405"/>
            <a:stretch/>
          </p:blipFill>
          <p:spPr>
            <a:xfrm>
              <a:off x="1319834" y="3824938"/>
              <a:ext cx="2353006" cy="2931540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30903D9-C58C-46D3-81ED-BC4180DDB335}"/>
                </a:ext>
              </a:extLst>
            </p:cNvPr>
            <p:cNvSpPr/>
            <p:nvPr/>
          </p:nvSpPr>
          <p:spPr>
            <a:xfrm>
              <a:off x="2578100" y="4815840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F4551C1-DD8E-4421-A4BA-87FCB63507DB}"/>
                </a:ext>
              </a:extLst>
            </p:cNvPr>
            <p:cNvSpPr/>
            <p:nvPr/>
          </p:nvSpPr>
          <p:spPr>
            <a:xfrm>
              <a:off x="2684780" y="4815840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BA38538-AB2C-43B1-A0D9-404A109FF19C}"/>
                </a:ext>
              </a:extLst>
            </p:cNvPr>
            <p:cNvSpPr/>
            <p:nvPr/>
          </p:nvSpPr>
          <p:spPr>
            <a:xfrm>
              <a:off x="2786380" y="4815840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1704B82-A62A-49C8-9AA3-40E6BCAF940C}"/>
                </a:ext>
              </a:extLst>
            </p:cNvPr>
            <p:cNvSpPr/>
            <p:nvPr/>
          </p:nvSpPr>
          <p:spPr>
            <a:xfrm>
              <a:off x="2898140" y="4815840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2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4BDB39F0-3984-42B4-AACE-F4C7286746A8}"/>
                </a:ext>
              </a:extLst>
            </p:cNvPr>
            <p:cNvSpPr/>
            <p:nvPr/>
          </p:nvSpPr>
          <p:spPr>
            <a:xfrm>
              <a:off x="2999740" y="4815840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6C7B372-6049-4D6A-8E4C-980AC9A07EAF}"/>
                </a:ext>
              </a:extLst>
            </p:cNvPr>
            <p:cNvSpPr/>
            <p:nvPr/>
          </p:nvSpPr>
          <p:spPr>
            <a:xfrm>
              <a:off x="3106420" y="4815840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7ED2E87A-73F9-46BC-81A2-012FCEE557F6}"/>
                </a:ext>
              </a:extLst>
            </p:cNvPr>
            <p:cNvSpPr/>
            <p:nvPr/>
          </p:nvSpPr>
          <p:spPr>
            <a:xfrm>
              <a:off x="3208020" y="4815840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9E7E0A44-B98E-4021-B62E-3FEA9DB420AF}"/>
                </a:ext>
              </a:extLst>
            </p:cNvPr>
            <p:cNvSpPr/>
            <p:nvPr/>
          </p:nvSpPr>
          <p:spPr>
            <a:xfrm>
              <a:off x="3319780" y="4815840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0B84361-1D5D-4CBE-A944-3C29F2DCCEE7}"/>
                </a:ext>
              </a:extLst>
            </p:cNvPr>
            <p:cNvSpPr/>
            <p:nvPr/>
          </p:nvSpPr>
          <p:spPr>
            <a:xfrm>
              <a:off x="3411220" y="4815840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E0FF6A2-69E1-4DFC-BD2F-31B8B28DC2DC}"/>
                </a:ext>
              </a:extLst>
            </p:cNvPr>
            <p:cNvSpPr/>
            <p:nvPr/>
          </p:nvSpPr>
          <p:spPr>
            <a:xfrm>
              <a:off x="3517900" y="4815840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F70146"/>
                  </a:solidFill>
                  <a:latin typeface="Consolas" panose="020B0609020204030204" pitchFamily="49" charset="0"/>
                </a:rPr>
                <a:t>9</a:t>
              </a:r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38C2CD2-5AF8-4768-9DD1-72CB5FCEAA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070"/>
            <a:stretch/>
          </p:blipFill>
          <p:spPr>
            <a:xfrm>
              <a:off x="4023360" y="3824938"/>
              <a:ext cx="1388226" cy="293154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5DB83813-FFA5-4059-AF35-E009FB571189}"/>
                </a:ext>
              </a:extLst>
            </p:cNvPr>
            <p:cNvSpPr/>
            <p:nvPr/>
          </p:nvSpPr>
          <p:spPr>
            <a:xfrm>
              <a:off x="3898900" y="4762500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rgbClr val="F70146"/>
                  </a:solidFill>
                  <a:latin typeface="Consolas" panose="020B0609020204030204" pitchFamily="49" charset="0"/>
                </a:rPr>
                <a:t>0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72C035A-1B58-447F-909C-B5B7F2C747BE}"/>
                </a:ext>
              </a:extLst>
            </p:cNvPr>
            <p:cNvSpPr/>
            <p:nvPr/>
          </p:nvSpPr>
          <p:spPr>
            <a:xfrm>
              <a:off x="4058920" y="3666509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0434F57-B03E-4FFB-B120-2FE825590521}"/>
                </a:ext>
              </a:extLst>
            </p:cNvPr>
            <p:cNvSpPr/>
            <p:nvPr/>
          </p:nvSpPr>
          <p:spPr>
            <a:xfrm>
              <a:off x="4165600" y="3666509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5D982DBC-5349-4C63-813B-6C2108643B51}"/>
                </a:ext>
              </a:extLst>
            </p:cNvPr>
            <p:cNvSpPr/>
            <p:nvPr/>
          </p:nvSpPr>
          <p:spPr>
            <a:xfrm>
              <a:off x="4272280" y="3666509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9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E49E12FE-DFCA-40EB-9142-E7B578ECAD39}"/>
                </a:ext>
              </a:extLst>
            </p:cNvPr>
            <p:cNvSpPr/>
            <p:nvPr/>
          </p:nvSpPr>
          <p:spPr>
            <a:xfrm>
              <a:off x="3898900" y="4587240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F48C25B9-EBD7-4489-BA1B-9D475D5266BD}"/>
                </a:ext>
              </a:extLst>
            </p:cNvPr>
            <p:cNvSpPr/>
            <p:nvPr/>
          </p:nvSpPr>
          <p:spPr>
            <a:xfrm>
              <a:off x="3906520" y="3850913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F0203FB-59A6-4254-927B-F78809514A55}"/>
                </a:ext>
              </a:extLst>
            </p:cNvPr>
            <p:cNvSpPr/>
            <p:nvPr/>
          </p:nvSpPr>
          <p:spPr>
            <a:xfrm>
              <a:off x="3906520" y="4003313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3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79757430-D970-46FE-9C25-4120723B51DC}"/>
                </a:ext>
              </a:extLst>
            </p:cNvPr>
            <p:cNvSpPr/>
            <p:nvPr/>
          </p:nvSpPr>
          <p:spPr>
            <a:xfrm>
              <a:off x="3876040" y="4270013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…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4CE2ECC-F172-4C8A-901E-A969EFDE05B3}"/>
                </a:ext>
              </a:extLst>
            </p:cNvPr>
            <p:cNvSpPr/>
            <p:nvPr/>
          </p:nvSpPr>
          <p:spPr>
            <a:xfrm>
              <a:off x="2424176" y="5830824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0C0881E2-BA27-4A7F-9FE8-7944C79386DF}"/>
                </a:ext>
              </a:extLst>
            </p:cNvPr>
            <p:cNvSpPr/>
            <p:nvPr/>
          </p:nvSpPr>
          <p:spPr>
            <a:xfrm>
              <a:off x="2424176" y="5701284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D1347D4-DA96-4BEB-B62E-1C50F575C628}"/>
                </a:ext>
              </a:extLst>
            </p:cNvPr>
            <p:cNvSpPr/>
            <p:nvPr/>
          </p:nvSpPr>
          <p:spPr>
            <a:xfrm>
              <a:off x="2431796" y="4949717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022CF86-0BCB-4B92-B0E6-5AA033B19C39}"/>
                </a:ext>
              </a:extLst>
            </p:cNvPr>
            <p:cNvSpPr/>
            <p:nvPr/>
          </p:nvSpPr>
          <p:spPr>
            <a:xfrm>
              <a:off x="2431796" y="5086877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1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57C98A77-C41A-4D49-ADE0-19283CB9FDD9}"/>
                </a:ext>
              </a:extLst>
            </p:cNvPr>
            <p:cNvSpPr/>
            <p:nvPr/>
          </p:nvSpPr>
          <p:spPr>
            <a:xfrm>
              <a:off x="2401316" y="5384057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…</a:t>
              </a:r>
            </a:p>
          </p:txBody>
        </p: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7EA84D75-83B0-4B5C-9C0F-5DD0EA059506}"/>
                </a:ext>
              </a:extLst>
            </p:cNvPr>
            <p:cNvSpPr/>
            <p:nvPr/>
          </p:nvSpPr>
          <p:spPr>
            <a:xfrm>
              <a:off x="2401316" y="6161297"/>
              <a:ext cx="100584" cy="19202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onsolas" panose="020B0609020204030204" pitchFamily="49" charset="0"/>
                </a:rPr>
                <a:t>…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4BA4FF1-50D2-4F95-BECA-04F244EEB0A8}"/>
                    </a:ext>
                  </a:extLst>
                </p:cNvPr>
                <p:cNvSpPr/>
                <p:nvPr/>
              </p:nvSpPr>
              <p:spPr>
                <a:xfrm>
                  <a:off x="1626568" y="4051655"/>
                  <a:ext cx="151573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max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A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sup>
                            </m:sSubSup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4BA4FF1-50D2-4F95-BECA-04F244EEB0A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568" y="4051655"/>
                  <a:ext cx="1515736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1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33720E34-AF36-48A2-9ED8-DBD73C75B630}"/>
              </a:ext>
            </a:extLst>
          </p:cNvPr>
          <p:cNvCxnSpPr>
            <a:cxnSpLocks/>
            <a:stCxn id="31" idx="3"/>
            <a:endCxn id="33" idx="1"/>
          </p:cNvCxnSpPr>
          <p:nvPr/>
        </p:nvCxnSpPr>
        <p:spPr>
          <a:xfrm flipV="1">
            <a:off x="3618484" y="4858512"/>
            <a:ext cx="280416" cy="53340"/>
          </a:xfrm>
          <a:prstGeom prst="line">
            <a:avLst/>
          </a:prstGeom>
          <a:ln w="1905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BA3B729-60C5-4364-A11A-3C46213F2CE9}"/>
              </a:ext>
            </a:extLst>
          </p:cNvPr>
          <p:cNvCxnSpPr>
            <a:cxnSpLocks/>
            <a:stCxn id="30" idx="0"/>
            <a:endCxn id="37" idx="1"/>
          </p:cNvCxnSpPr>
          <p:nvPr/>
        </p:nvCxnSpPr>
        <p:spPr>
          <a:xfrm flipV="1">
            <a:off x="3461512" y="4683252"/>
            <a:ext cx="437388" cy="132588"/>
          </a:xfrm>
          <a:prstGeom prst="line">
            <a:avLst/>
          </a:prstGeom>
          <a:ln w="1905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4E35261-F0B0-440D-8AF5-B6A29703643A}"/>
              </a:ext>
            </a:extLst>
          </p:cNvPr>
          <p:cNvCxnSpPr>
            <a:cxnSpLocks/>
            <a:stCxn id="22" idx="0"/>
            <a:endCxn id="38" idx="1"/>
          </p:cNvCxnSpPr>
          <p:nvPr/>
        </p:nvCxnSpPr>
        <p:spPr>
          <a:xfrm flipV="1">
            <a:off x="2628392" y="3946925"/>
            <a:ext cx="1278128" cy="868915"/>
          </a:xfrm>
          <a:prstGeom prst="line">
            <a:avLst/>
          </a:prstGeom>
          <a:ln w="1905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898F9102-E63F-448C-930E-25CD5A8AD1CB}"/>
              </a:ext>
            </a:extLst>
          </p:cNvPr>
          <p:cNvCxnSpPr>
            <a:cxnSpLocks/>
            <a:stCxn id="23" idx="0"/>
            <a:endCxn id="39" idx="1"/>
          </p:cNvCxnSpPr>
          <p:nvPr/>
        </p:nvCxnSpPr>
        <p:spPr>
          <a:xfrm flipV="1">
            <a:off x="2735072" y="4099325"/>
            <a:ext cx="1171448" cy="716515"/>
          </a:xfrm>
          <a:prstGeom prst="line">
            <a:avLst/>
          </a:prstGeom>
          <a:ln w="19050">
            <a:solidFill>
              <a:srgbClr val="7889F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9872D36E-C8C4-4BA8-B852-BA2E07BFE08C}"/>
              </a:ext>
            </a:extLst>
          </p:cNvPr>
          <p:cNvSpPr txBox="1"/>
          <p:nvPr/>
        </p:nvSpPr>
        <p:spPr>
          <a:xfrm>
            <a:off x="4969625" y="4927092"/>
            <a:ext cx="36333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onsolas" panose="020B0609020204030204" pitchFamily="49" charset="0"/>
              </a:rPr>
              <a:t>s</a:t>
            </a:r>
            <a:r>
              <a:rPr lang="en-US" sz="1600" baseline="-25000" dirty="0" err="1">
                <a:latin typeface="Consolas" panose="020B0609020204030204" pitchFamily="49" charset="0"/>
              </a:rPr>
              <a:t>C</a:t>
            </a:r>
            <a:r>
              <a:rPr lang="en-US" sz="1600" dirty="0">
                <a:latin typeface="Consolas" panose="020B0609020204030204" pitchFamily="49" charset="0"/>
              </a:rPr>
              <a:t> = (0*3 + 1*3 + 0*3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+ 2*3 + 0*3 + 1*3 + 1*3 </a:t>
            </a:r>
            <a:br>
              <a:rPr lang="en-US" sz="1600" dirty="0">
                <a:latin typeface="Consolas" panose="020B0609020204030204" pitchFamily="49" charset="0"/>
              </a:rPr>
            </a:br>
            <a:r>
              <a:rPr lang="en-US" sz="1600" dirty="0">
                <a:latin typeface="Consolas" panose="020B0609020204030204" pitchFamily="49" charset="0"/>
              </a:rPr>
              <a:t>   + 1*3 + 0*3 + </a:t>
            </a:r>
            <a:r>
              <a:rPr lang="en-US" sz="1600" b="1" dirty="0">
                <a:solidFill>
                  <a:srgbClr val="F70146"/>
                </a:solidFill>
                <a:latin typeface="Consolas" panose="020B0609020204030204" pitchFamily="49" charset="0"/>
              </a:rPr>
              <a:t>9*0</a:t>
            </a:r>
            <a:r>
              <a:rPr lang="en-US" sz="1600" dirty="0">
                <a:latin typeface="Consolas" panose="020B0609020204030204" pitchFamily="49" charset="0"/>
              </a:rPr>
              <a:t>) / 45</a:t>
            </a:r>
          </a:p>
          <a:p>
            <a:r>
              <a:rPr lang="en-US" sz="1600" dirty="0">
                <a:latin typeface="Consolas" panose="020B0609020204030204" pitchFamily="49" charset="0"/>
              </a:rPr>
              <a:t>   = 18 / 45 = 0.4  </a:t>
            </a:r>
          </a:p>
        </p:txBody>
      </p:sp>
    </p:spTree>
    <p:extLst>
      <p:ext uri="{BB962C8B-B14F-4D97-AF65-F5344CB8AC3E}">
        <p14:creationId xmlns:p14="http://schemas.microsoft.com/office/powerpoint/2010/main" val="2265514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MNC Sparsity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49" y="1509623"/>
                <a:ext cx="8338369" cy="4667340"/>
              </a:xfrm>
            </p:spPr>
            <p:txBody>
              <a:bodyPr/>
              <a:lstStyle/>
              <a:p>
                <a:r>
                  <a:rPr lang="en-US" dirty="0"/>
                  <a:t>Basic Estimator</a:t>
                </a:r>
              </a:p>
              <a:p>
                <a:pPr lvl="1"/>
                <a:r>
                  <a:rPr lang="en-US" dirty="0" err="1"/>
                  <a:t>DensityMap</a:t>
                </a:r>
                <a:r>
                  <a:rPr lang="en-US" dirty="0"/>
                  <a:t>-like estimator over column/rows slices</a:t>
                </a:r>
              </a:p>
              <a:p>
                <a:pPr lvl="1"/>
                <a:endParaRPr lang="en-US" sz="700" dirty="0"/>
              </a:p>
              <a:p>
                <a:r>
                  <a:rPr lang="en-US" dirty="0"/>
                  <a:t>#1 </a:t>
                </a:r>
                <a:r>
                  <a:rPr lang="en-US" dirty="0">
                    <a:solidFill>
                      <a:srgbClr val="F70146"/>
                    </a:solidFill>
                  </a:rPr>
                  <a:t>Exact Sparsity Estimation</a:t>
                </a:r>
              </a:p>
              <a:p>
                <a:pPr lvl="1"/>
                <a:r>
                  <a:rPr lang="en-US" dirty="0"/>
                  <a:t>Under assumptions A1 and A2 </a:t>
                </a:r>
                <a:br>
                  <a:rPr lang="en-US" dirty="0"/>
                </a:br>
                <a:r>
                  <a:rPr lang="en-US" dirty="0"/>
                  <a:t>exact sparsity estimation possible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Intuition:</a:t>
                </a:r>
                <a:r>
                  <a:rPr lang="en-US" dirty="0"/>
                  <a:t> dot product of counts because no aggregation / collisions</a:t>
                </a:r>
              </a:p>
              <a:p>
                <a:pPr lvl="1"/>
                <a:endParaRPr lang="en-US" sz="700" dirty="0"/>
              </a:p>
              <a:p>
                <a:r>
                  <a:rPr lang="en-US" dirty="0"/>
                  <a:t>#2 </a:t>
                </a:r>
                <a:r>
                  <a:rPr lang="en-US" dirty="0">
                    <a:solidFill>
                      <a:srgbClr val="F70146"/>
                    </a:solidFill>
                  </a:rPr>
                  <a:t>Lower and Upper Bounds</a:t>
                </a:r>
              </a:p>
              <a:p>
                <a:pPr lvl="1"/>
                <a:r>
                  <a:rPr lang="en-US" dirty="0"/>
                  <a:t>Lower bound: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≥ </m:t>
                    </m:r>
                    <m:r>
                      <m:rPr>
                        <m:lit/>
                      </m:rPr>
                      <a:rPr lang="en-US" b="0" i="1" smtClean="0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AT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/2|⋅</m:t>
                    </m:r>
                    <m:r>
                      <m:rPr>
                        <m:lit/>
                      </m:rP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|</m:t>
                    </m:r>
                    <m:sSubSup>
                      <m:sSubSupPr>
                        <m:ctrlPr>
                          <a:rPr lang="en-AT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/2|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70146"/>
                        </a:solidFill>
                      </a:rPr>
                      <m:t>/(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70146"/>
                        </a:solidFill>
                      </a:rPr>
                      <m:t>ml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70146"/>
                        </a:solidFill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clipping of bad estimates</a:t>
                </a:r>
                <a:endParaRPr lang="en-US" dirty="0"/>
              </a:p>
              <a:p>
                <a:pPr lvl="1"/>
                <a:r>
                  <a:rPr lang="en-US" dirty="0"/>
                  <a:t>Upper bound: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𝑛𝑛𝑧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T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e>
                    </m:d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𝑛𝑛𝑧</m:t>
                    </m:r>
                    <m:d>
                      <m:dPr>
                        <m:ctrlP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T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</m:e>
                    </m:d>
                    <m:r>
                      <m:rPr>
                        <m:lit/>
                      </m:rP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70146"/>
                        </a:solidFill>
                      </a:rPr>
                      <m:t>/(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70146"/>
                        </a:solidFill>
                      </a:rPr>
                      <m:t>ml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70146"/>
                        </a:solidFill>
                      </a:rPr>
                      <m:t>)</m:t>
                    </m:r>
                  </m:oMath>
                </a14:m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improved estimates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  <a:sym typeface="Wingdings" panose="05000000000000000000" pitchFamily="2" charset="2"/>
                  </a:rPr>
                  <a:t>Intuition: </a:t>
                </a:r>
                <a:r>
                  <a:rPr lang="en-US" dirty="0">
                    <a:sym typeface="Wingdings" panose="05000000000000000000" pitchFamily="2" charset="2"/>
                  </a:rPr>
                  <a:t>0 and dim/2 counts exactly describe part of the target area</a:t>
                </a:r>
              </a:p>
              <a:p>
                <a:pPr lvl="1"/>
                <a:endParaRPr lang="en-US" sz="700" dirty="0"/>
              </a:p>
              <a:p>
                <a:r>
                  <a:rPr lang="en-US" dirty="0"/>
                  <a:t>#3 Exploiting Extended NNZ Counts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Intuition:</a:t>
                </a:r>
                <a:r>
                  <a:rPr lang="en-US" b="1" dirty="0"/>
                  <a:t> </a:t>
                </a:r>
                <a:r>
                  <a:rPr lang="en-US" dirty="0"/>
                  <a:t>Compose estimate from</a:t>
                </a:r>
                <a:br>
                  <a:rPr lang="en-US" dirty="0"/>
                </a:br>
                <a:r>
                  <a:rPr lang="en-US" dirty="0"/>
                  <a:t>exactly known and estimated </a:t>
                </a:r>
                <a:br>
                  <a:rPr lang="en-US" dirty="0"/>
                </a:br>
                <a:r>
                  <a:rPr lang="en-US" dirty="0"/>
                  <a:t>quantities (i.e., number non-zeros)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49" y="1509623"/>
                <a:ext cx="8338369" cy="4667340"/>
              </a:xfrm>
              <a:blipFill>
                <a:blip r:embed="rId2"/>
                <a:stretch>
                  <a:fillRect l="-658" t="-1438" b="-8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97833" y="2402635"/>
                <a:ext cx="3426542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AT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sSubSup>
                      <m:sSubSupPr>
                        <m:ctrlPr>
                          <a:rPr lang="en-AT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𝑚𝑙</m:t>
                    </m:r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  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≤1∨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AT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sup>
                            </m:sSubSup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7833" y="2402635"/>
                <a:ext cx="3426542" cy="646331"/>
              </a:xfrm>
              <a:prstGeom prst="rect">
                <a:avLst/>
              </a:prstGeom>
              <a:blipFill>
                <a:blip r:embed="rId3"/>
                <a:stretch>
                  <a:fillRect t="-3774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817805" y="5314174"/>
                <a:ext cx="432158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AT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sSubSup>
                      <m:sSubSupPr>
                        <m:ctrlPr>
                          <a:rPr lang="en-AT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AT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bSup>
                      <m:sSubSupPr>
                        <m:ctrlPr>
                          <a:rPr lang="en-AT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b="0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)</m:t>
                    </m:r>
                    <m:sSubSup>
                      <m:sSubSupPr>
                        <m:ctrlPr>
                          <a:rPr lang="en-AT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E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dm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A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𝑒𝑐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A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Sup>
                          <m:sSubSupPr>
                            <m:ctrlPr>
                              <a:rPr lang="en-A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𝑒𝑟</m:t>
                            </m:r>
                          </m:sup>
                        </m:sSubSup>
                        <m:r>
                          <a:rPr lang="en-US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p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805" y="5314174"/>
                <a:ext cx="4321587" cy="646331"/>
              </a:xfrm>
              <a:prstGeom prst="rect">
                <a:avLst/>
              </a:prstGeom>
              <a:blipFill>
                <a:blip r:embed="rId4"/>
                <a:stretch>
                  <a:fillRect t="-3774"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832557" y="5987685"/>
                <a:ext cx="2993924" cy="6463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rgbClr val="F70146"/>
                        </a:solidFill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𝑛𝑛𝑧</m:t>
                        </m:r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sSubSup>
                          <m:sSubSupPr>
                            <m:ctrlPr>
                              <a:rPr lang="en-AT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)−|</m:t>
                        </m:r>
                        <m:sSubSup>
                          <m:sSubSupPr>
                            <m:ctrlPr>
                              <a:rPr lang="en-AT" i="1" smtClean="0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rgbClr val="F70146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  <m:r>
                          <a:rPr lang="en-US" i="1">
                            <a:solidFill>
                              <a:srgbClr val="F70146"/>
                            </a:solidFill>
                            <a:latin typeface="Cambria Math" panose="02040503050406030204" pitchFamily="18" charset="0"/>
                          </a:rPr>
                          <m:t>=1|</m:t>
                        </m:r>
                      </m:e>
                    </m:d>
                  </m:oMath>
                </a14:m>
                <a:r>
                  <a:rPr lang="en-US" b="0" i="1" dirty="0">
                    <a:solidFill>
                      <a:srgbClr val="F70146"/>
                    </a:solidFill>
                    <a:latin typeface="Cambria Math" panose="02040503050406030204" pitchFamily="18" charset="0"/>
                  </a:rPr>
                  <a:t> </a:t>
                </a:r>
                <a:br>
                  <a:rPr lang="en-US" b="0" i="1" dirty="0">
                    <a:solidFill>
                      <a:srgbClr val="F70146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F70146"/>
                          </a:solidFill>
                          <a:latin typeface="Cambria Math" panose="02040503050406030204" pitchFamily="18" charset="0"/>
                        </a:rPr>
                        <m:t>⋅(</m:t>
                      </m:r>
                      <m:r>
                        <a:rPr lang="en-US" i="1">
                          <a:solidFill>
                            <a:srgbClr val="F70146"/>
                          </a:solidFill>
                          <a:latin typeface="Cambria Math" panose="02040503050406030204" pitchFamily="18" charset="0"/>
                        </a:rPr>
                        <m:t>𝑛𝑛𝑧</m:t>
                      </m:r>
                      <m:r>
                        <a:rPr lang="en-US" i="1">
                          <a:solidFill>
                            <a:srgbClr val="F70146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AT" i="1">
                              <a:solidFill>
                                <a:srgbClr val="F7014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70146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7014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7014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i="1">
                          <a:solidFill>
                            <a:srgbClr val="F70146"/>
                          </a:solidFill>
                          <a:latin typeface="Cambria Math" panose="02040503050406030204" pitchFamily="18" charset="0"/>
                        </a:rPr>
                        <m:t>)−|</m:t>
                      </m:r>
                      <m:sSubSup>
                        <m:sSubSupPr>
                          <m:ctrlPr>
                            <a:rPr lang="en-AT" i="1">
                              <a:solidFill>
                                <a:srgbClr val="F7014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F70146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F70146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70146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</m:sSubSup>
                      <m:r>
                        <a:rPr lang="en-US" i="1">
                          <a:solidFill>
                            <a:srgbClr val="F70146"/>
                          </a:solidFill>
                          <a:latin typeface="Cambria Math" panose="02040503050406030204" pitchFamily="18" charset="0"/>
                        </a:rPr>
                        <m:t>=1|)</m:t>
                      </m:r>
                    </m:oMath>
                  </m:oMathPara>
                </a14:m>
                <a:br>
                  <a:rPr lang="en-US" b="0" i="1" dirty="0">
                    <a:solidFill>
                      <a:srgbClr val="F70146"/>
                    </a:solidFill>
                    <a:latin typeface="Cambria Math" panose="02040503050406030204" pitchFamily="18" charset="0"/>
                  </a:rPr>
                </a:b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2557" y="5987685"/>
                <a:ext cx="2993924" cy="646395"/>
              </a:xfrm>
              <a:prstGeom prst="rect">
                <a:avLst/>
              </a:prstGeom>
              <a:blipFill>
                <a:blip r:embed="rId5"/>
                <a:stretch>
                  <a:fillRect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E2EDD5E9-AD9A-4702-8C91-B88D683667BF}"/>
              </a:ext>
            </a:extLst>
          </p:cNvPr>
          <p:cNvGrpSpPr/>
          <p:nvPr/>
        </p:nvGrpSpPr>
        <p:grpSpPr>
          <a:xfrm>
            <a:off x="7338004" y="701604"/>
            <a:ext cx="1587800" cy="1605674"/>
            <a:chOff x="7338004" y="701604"/>
            <a:chExt cx="1587800" cy="160567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D9D397C-8BA0-4A9E-8F7A-AA23E3B23055}"/>
                </a:ext>
              </a:extLst>
            </p:cNvPr>
            <p:cNvSpPr/>
            <p:nvPr/>
          </p:nvSpPr>
          <p:spPr>
            <a:xfrm>
              <a:off x="7338008" y="1805057"/>
              <a:ext cx="838200" cy="502221"/>
            </a:xfrm>
            <a:prstGeom prst="rect">
              <a:avLst/>
            </a:prstGeom>
            <a:noFill/>
            <a:ln w="25400" cap="flat" cmpd="sng" algn="ctr">
              <a:solidFill>
                <a:srgbClr val="7889FB"/>
              </a:solidFill>
              <a:prstDash val="solid"/>
            </a:ln>
            <a:effectLst/>
          </p:spPr>
          <p:txBody>
            <a:bodyPr rtlCol="0" anchor="ctr"/>
            <a:lstStyle/>
            <a:p>
              <a:pPr lvl="1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A</a:t>
              </a:r>
            </a:p>
            <a:p>
              <a:pPr lvl="1" algn="ctr"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92DBB44-DBB5-47A8-979F-FAE4C93EDF58}"/>
                </a:ext>
              </a:extLst>
            </p:cNvPr>
            <p:cNvSpPr/>
            <p:nvPr/>
          </p:nvSpPr>
          <p:spPr>
            <a:xfrm rot="10800000" flipV="1">
              <a:off x="7338004" y="1571668"/>
              <a:ext cx="838201" cy="238046"/>
            </a:xfrm>
            <a:prstGeom prst="rect">
              <a:avLst/>
            </a:prstGeom>
            <a:solidFill>
              <a:srgbClr val="F70146"/>
            </a:solidFill>
            <a:ln w="25400" cap="flat" cmpd="sng" algn="ctr">
              <a:solidFill>
                <a:srgbClr val="7889F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rgbClr val="FFFFFF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1 7 3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68B76A2-3E3F-47EC-BA7B-83CD1D3946BE}"/>
                </a:ext>
              </a:extLst>
            </p:cNvPr>
            <p:cNvSpPr/>
            <p:nvPr/>
          </p:nvSpPr>
          <p:spPr>
            <a:xfrm>
              <a:off x="8440826" y="701605"/>
              <a:ext cx="484978" cy="841248"/>
            </a:xfrm>
            <a:prstGeom prst="rect">
              <a:avLst/>
            </a:prstGeom>
            <a:noFill/>
            <a:ln w="25400" cap="flat" cmpd="sng" algn="ctr">
              <a:solidFill>
                <a:srgbClr val="7889FB"/>
              </a:solidFill>
              <a:prstDash val="solid"/>
            </a:ln>
            <a:effectLst/>
          </p:spPr>
          <p:txBody>
            <a:bodyPr rtlCol="0" anchor="ctr"/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b="1" kern="0" dirty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B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FF48040-28CE-4209-A100-F3D7A99EEA2B}"/>
                </a:ext>
              </a:extLst>
            </p:cNvPr>
            <p:cNvSpPr/>
            <p:nvPr/>
          </p:nvSpPr>
          <p:spPr>
            <a:xfrm rot="10800000" flipV="1">
              <a:off x="8202156" y="701604"/>
              <a:ext cx="238670" cy="841248"/>
            </a:xfrm>
            <a:prstGeom prst="rect">
              <a:avLst/>
            </a:prstGeom>
            <a:solidFill>
              <a:srgbClr val="F70146"/>
            </a:solidFill>
            <a:ln w="25400" cap="flat" cmpd="sng" algn="ctr">
              <a:solidFill>
                <a:srgbClr val="7889FB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kern="0" dirty="0">
                  <a:solidFill>
                    <a:srgbClr val="FFFFFF"/>
                  </a:solidFill>
                  <a:latin typeface="Consolas" panose="020B0609020204030204" pitchFamily="49" charset="0"/>
                  <a:cs typeface="Calibri" panose="020F0502020204030204" pitchFamily="34" charset="0"/>
                </a:rPr>
                <a:t>3 0 2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nsolas" panose="020B0609020204030204" pitchFamily="49" charset="0"/>
                <a:cs typeface="Calibri" panose="020F0502020204030204" pitchFamily="34" charset="0"/>
              </a:endParaRPr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8C8A276-CF97-4687-B837-1688CF108B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8400" y="908050"/>
              <a:ext cx="683756" cy="663618"/>
            </a:xfrm>
            <a:prstGeom prst="line">
              <a:avLst/>
            </a:prstGeom>
            <a:ln w="19050">
              <a:solidFill>
                <a:srgbClr val="788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E542393-1F25-4D71-A7A9-00CBAA8700D8}"/>
                </a:ext>
              </a:extLst>
            </p:cNvPr>
            <p:cNvCxnSpPr>
              <a:cxnSpLocks/>
              <a:stCxn id="12" idx="0"/>
              <a:endCxn id="14" idx="3"/>
            </p:cNvCxnSpPr>
            <p:nvPr/>
          </p:nvCxnSpPr>
          <p:spPr>
            <a:xfrm flipV="1">
              <a:off x="7757104" y="1122228"/>
              <a:ext cx="445052" cy="449440"/>
            </a:xfrm>
            <a:prstGeom prst="line">
              <a:avLst/>
            </a:prstGeom>
            <a:ln w="19050">
              <a:solidFill>
                <a:srgbClr val="788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6994D35-50F4-488C-B814-87A306BF62E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958478" y="1365250"/>
              <a:ext cx="238670" cy="223125"/>
            </a:xfrm>
            <a:prstGeom prst="line">
              <a:avLst/>
            </a:prstGeom>
            <a:ln w="19050">
              <a:solidFill>
                <a:srgbClr val="7889F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9506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29E067-9AD6-4B93-9620-24216CCA2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277" y="1470295"/>
            <a:ext cx="4482207" cy="226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MNC Sketch Propagation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Basic Sketch Propagation</a:t>
                </a:r>
              </a:p>
              <a:p>
                <a:pPr lvl="1"/>
                <a:r>
                  <a:rPr lang="en-US" dirty="0"/>
                  <a:t>Estimate sparsity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Propagate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p>
                    </m:sSubSup>
                  </m:oMath>
                </a14:m>
                <a:br>
                  <a:rPr lang="en-US" dirty="0"/>
                </a:br>
                <a:r>
                  <a:rPr lang="en-US" dirty="0"/>
                  <a:t>scaled to sparsity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dirty="0"/>
                  <a:t>E.g.,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AT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A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e>
                    </m:nary>
                    <m:r>
                      <a:rPr lang="en-AT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𝑚𝑙</m:t>
                    </m:r>
                  </m:oMath>
                </a14:m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F70146"/>
                    </a:solidFill>
                  </a:rPr>
                  <a:t>Assumption:</a:t>
                </a: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Structure preserving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Probabilistic Rounding</a:t>
                </a:r>
              </a:p>
              <a:p>
                <a:pPr lvl="1"/>
                <a:r>
                  <a:rPr lang="en-US" dirty="0"/>
                  <a:t>Ultra-sparse matrices </a:t>
                </a: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</a:t>
                </a:r>
                <a:r>
                  <a:rPr lang="en-US" b="1" dirty="0">
                    <a:solidFill>
                      <a:srgbClr val="F70146"/>
                    </a:solidFill>
                    <a:sym typeface="Wingdings" panose="05000000000000000000" pitchFamily="2" charset="2"/>
                  </a:rPr>
                  <a:t>basic rounding would introduce bias</a:t>
                </a:r>
                <a:endParaRPr lang="en-US" b="1" dirty="0">
                  <a:solidFill>
                    <a:srgbClr val="F70146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A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𝑟𝑜𝑢𝑛𝑑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A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𝑚𝑙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AT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sSubSup>
                          <m:sSubSupPr>
                            <m:ctrlPr>
                              <a:rPr lang="en-A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w/ probability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⌊"/>
                        <m:endChr m:val="⌋"/>
                        <m:ctrlPr>
                          <a:rPr lang="en-AT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AT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dirty="0"/>
                  <a:t> of rounding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AT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dirty="0"/>
                  <a:t> up</a:t>
                </a:r>
              </a:p>
              <a:p>
                <a:pPr lvl="1"/>
                <a:endParaRPr lang="en-US" dirty="0"/>
              </a:p>
              <a:p>
                <a:r>
                  <a:rPr lang="en-US" dirty="0"/>
                  <a:t>Exact Sketch Propagation</a:t>
                </a:r>
              </a:p>
              <a:p>
                <a:pPr lvl="1"/>
                <a:r>
                  <a:rPr lang="en-US" dirty="0"/>
                  <a:t>If A or B are fully diagonal </a:t>
                </a:r>
                <a:r>
                  <a:rPr lang="en-AT" dirty="0"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ym typeface="Wingdings" panose="05000000000000000000" pitchFamily="2" charset="2"/>
                  </a:rPr>
                  <a:t> propagate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/>
                  <a:t>, respectively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6" t="-14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038AC8EB-44C0-442F-B924-CB05DE321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9276" y="1470295"/>
            <a:ext cx="5400080" cy="226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07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18530</TotalTime>
  <Words>1161</Words>
  <Application>Microsoft Office PowerPoint</Application>
  <PresentationFormat>On-screen Show (4:3)</PresentationFormat>
  <Paragraphs>347</Paragraphs>
  <Slides>16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Cambria</vt:lpstr>
      <vt:lpstr>Cambria Math</vt:lpstr>
      <vt:lpstr>Consolas</vt:lpstr>
      <vt:lpstr>Wingdings</vt:lpstr>
      <vt:lpstr>Office Theme</vt:lpstr>
      <vt:lpstr>MNC: Structure-Exploiting Sparsity Estimation for Matrix Expressions</vt:lpstr>
      <vt:lpstr>Motivation Sparsity Estimation</vt:lpstr>
      <vt:lpstr>A Case for Exploiting Structural Properties</vt:lpstr>
      <vt:lpstr>Existing MM Sparsity Estimators</vt:lpstr>
      <vt:lpstr>Existing MM Sparsity Estimators, cont.</vt:lpstr>
      <vt:lpstr>MNC (Matrix Non-zero Count) Sketch</vt:lpstr>
      <vt:lpstr>MNC Sparsity Estimation</vt:lpstr>
      <vt:lpstr>MNC Sparsity Estimation</vt:lpstr>
      <vt:lpstr>MNC Sketch Propagation</vt:lpstr>
      <vt:lpstr>MNC Additional Operations</vt:lpstr>
      <vt:lpstr>SparsEst: Sparsity Estimation Benchmark</vt:lpstr>
      <vt:lpstr>Experimental Setup</vt:lpstr>
      <vt:lpstr>Construction and Estimation</vt:lpstr>
      <vt:lpstr>Accuracy SparsEst Benchmark</vt:lpstr>
      <vt:lpstr>Conclusions</vt:lpstr>
      <vt:lpstr>Backup: Accuracy B3.2 All Intermediates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SystemML: Declarative Large-Scale Machine Learning </dc:title>
  <dc:creator>Matthias Boehm</dc:creator>
  <cp:lastModifiedBy>mboehm</cp:lastModifiedBy>
  <cp:revision>649</cp:revision>
  <dcterms:created xsi:type="dcterms:W3CDTF">2017-01-20T13:29:23Z</dcterms:created>
  <dcterms:modified xsi:type="dcterms:W3CDTF">2019-07-04T12:08:31Z</dcterms:modified>
</cp:coreProperties>
</file>