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8" r:id="rId2"/>
    <p:sldId id="379" r:id="rId3"/>
    <p:sldId id="289" r:id="rId4"/>
    <p:sldId id="380" r:id="rId5"/>
    <p:sldId id="381" r:id="rId6"/>
    <p:sldId id="382" r:id="rId7"/>
    <p:sldId id="329" r:id="rId8"/>
    <p:sldId id="332" r:id="rId9"/>
    <p:sldId id="333" r:id="rId10"/>
    <p:sldId id="334" r:id="rId11"/>
    <p:sldId id="354" r:id="rId12"/>
    <p:sldId id="330" r:id="rId13"/>
    <p:sldId id="292" r:id="rId14"/>
    <p:sldId id="321" r:id="rId15"/>
    <p:sldId id="302" r:id="rId16"/>
    <p:sldId id="383" r:id="rId17"/>
    <p:sldId id="296" r:id="rId18"/>
    <p:sldId id="298" r:id="rId19"/>
    <p:sldId id="331" r:id="rId20"/>
    <p:sldId id="335" r:id="rId21"/>
    <p:sldId id="384" r:id="rId22"/>
    <p:sldId id="387" r:id="rId23"/>
    <p:sldId id="385" r:id="rId24"/>
    <p:sldId id="397" r:id="rId25"/>
    <p:sldId id="373" r:id="rId26"/>
    <p:sldId id="388" r:id="rId27"/>
    <p:sldId id="374" r:id="rId28"/>
    <p:sldId id="375" r:id="rId29"/>
    <p:sldId id="390" r:id="rId30"/>
    <p:sldId id="364" r:id="rId31"/>
    <p:sldId id="391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406" r:id="rId40"/>
    <p:sldId id="405" r:id="rId41"/>
    <p:sldId id="407" r:id="rId42"/>
    <p:sldId id="408" r:id="rId43"/>
    <p:sldId id="371" r:id="rId44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FA500"/>
    <a:srgbClr val="133051"/>
    <a:srgbClr val="183D68"/>
    <a:srgbClr val="959595"/>
    <a:srgbClr val="ABABAB"/>
    <a:srgbClr val="989898"/>
    <a:srgbClr val="838383"/>
    <a:srgbClr val="878A8F"/>
    <a:srgbClr val="F70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1" autoAdjust="0"/>
    <p:restoredTop sz="85835" autoAdjust="0"/>
  </p:normalViewPr>
  <p:slideViewPr>
    <p:cSldViewPr snapToGrid="0" snapToObjects="1">
      <p:cViewPr varScale="1">
        <p:scale>
          <a:sx n="75" d="100"/>
          <a:sy n="75" d="100"/>
        </p:scale>
        <p:origin x="198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03.03.2022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03.03.2022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97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037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10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278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020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692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488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645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882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254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70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041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eBPF</a:t>
            </a:r>
            <a:r>
              <a:rPr lang="en-US" dirty="0"/>
              <a:t> … Extended Berkeley</a:t>
            </a:r>
            <a:r>
              <a:rPr lang="en-US" baseline="0" dirty="0"/>
              <a:t> Packet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378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11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37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883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883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524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9066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264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844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667000"/>
            <a:ext cx="6106116" cy="3696540"/>
            <a:chOff x="0" y="2667000"/>
            <a:chExt cx="6106116" cy="3696540"/>
          </a:xfrm>
        </p:grpSpPr>
        <p:pic>
          <p:nvPicPr>
            <p:cNvPr id="10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0" y="2667000"/>
              <a:ext cx="2226733" cy="3696540"/>
            </a:xfrm>
            <a:prstGeom prst="rect">
              <a:avLst/>
            </a:prstGeom>
          </p:spPr>
        </p:pic>
        <p:pic>
          <p:nvPicPr>
            <p:cNvPr id="12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2226733" y="2667000"/>
              <a:ext cx="2226733" cy="3696540"/>
            </a:xfrm>
            <a:prstGeom prst="rect">
              <a:avLst/>
            </a:prstGeom>
          </p:spPr>
        </p:pic>
        <p:pic>
          <p:nvPicPr>
            <p:cNvPr id="14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47" r="75648"/>
            <a:stretch/>
          </p:blipFill>
          <p:spPr>
            <a:xfrm>
              <a:off x="3879383" y="3036498"/>
              <a:ext cx="2226733" cy="332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706.550 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01 Introduction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and Overview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706.550 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01 Introduction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and Overview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boehm7.github.io/teaching/ss22_amls/index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graz.webex.com/meet/m.boehm" TargetMode="External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gruendungsgarage.a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phne-eu.eu/" TargetMode="External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systemd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emf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29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emf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jpeg"/><Relationship Id="rId9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NULL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81.png"/><Relationship Id="rId3" Type="http://schemas.openxmlformats.org/officeDocument/2006/relationships/image" Target="../media/image72.jpg"/><Relationship Id="rId7" Type="http://schemas.openxmlformats.org/officeDocument/2006/relationships/image" Target="../media/image75.jp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png"/><Relationship Id="rId4" Type="http://schemas.openxmlformats.org/officeDocument/2006/relationships/image" Target="../media/image21.jp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18" Type="http://schemas.openxmlformats.org/officeDocument/2006/relationships/image" Target="../media/image9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17" Type="http://schemas.openxmlformats.org/officeDocument/2006/relationships/image" Target="../media/image97.jpeg"/><Relationship Id="rId2" Type="http://schemas.openxmlformats.org/officeDocument/2006/relationships/hyperlink" Target="https://daphne-eu.eu/" TargetMode="External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jpeg"/><Relationship Id="rId15" Type="http://schemas.openxmlformats.org/officeDocument/2006/relationships/image" Target="../media/image95.jpeg"/><Relationship Id="rId10" Type="http://schemas.openxmlformats.org/officeDocument/2006/relationships/image" Target="../media/image90.jpeg"/><Relationship Id="rId19" Type="http://schemas.openxmlformats.org/officeDocument/2006/relationships/image" Target="../media/image99.sv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hyperlink" Target="https://mediatum.ub.tum.de/1454690" TargetMode="External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Relationship Id="rId9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amslab.github.io/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11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hyperlink" Target="https://github.com/apache/systemds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systemd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121349" cy="2489199"/>
          </a:xfrm>
        </p:spPr>
        <p:txBody>
          <a:bodyPr/>
          <a:lstStyle/>
          <a:p>
            <a:r>
              <a:rPr lang="de-DE" b="1" dirty="0"/>
              <a:t>Architecture of ML Systems</a:t>
            </a:r>
            <a:br>
              <a:rPr lang="de-DE" b="1" dirty="0"/>
            </a:br>
            <a:r>
              <a:rPr lang="de-DE" b="1" dirty="0"/>
              <a:t>01 Introduction and Overview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 dirty="0"/>
              <a:t>BMK 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Mar 02,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ML Applications (Past/Present),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Production/Manufacturing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Paper and fertilizer production</a:t>
            </a:r>
            <a:r>
              <a:rPr lang="en-US" dirty="0"/>
              <a:t> (regression/classification, anomalies)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Semiconductor manufacturing</a:t>
            </a:r>
            <a:r>
              <a:rPr lang="en-US" dirty="0"/>
              <a:t>, and </a:t>
            </a:r>
            <a:r>
              <a:rPr lang="en-US" b="1" dirty="0">
                <a:solidFill>
                  <a:srgbClr val="7889FB"/>
                </a:solidFill>
              </a:rPr>
              <a:t>material degradation</a:t>
            </a:r>
            <a:r>
              <a:rPr lang="en-US" dirty="0"/>
              <a:t> modeling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Mixed waste sorting and recycling </a:t>
            </a:r>
            <a:r>
              <a:rPr lang="en-US" dirty="0"/>
              <a:t>(composition, alignment, quality)</a:t>
            </a:r>
          </a:p>
          <a:p>
            <a:r>
              <a:rPr lang="en-US" dirty="0"/>
              <a:t>Other Domains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Machine data: errors and correlation</a:t>
            </a:r>
            <a:r>
              <a:rPr lang="en-US" dirty="0"/>
              <a:t> (bivariate stats, seq. mining)</a:t>
            </a:r>
          </a:p>
          <a:p>
            <a:pPr lvl="1"/>
            <a:r>
              <a:rPr lang="en-US" dirty="0"/>
              <a:t>Smart grid: energy demand/RES supply, weather models (forecasting)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Elastic flattening via sparse linear algebra</a:t>
            </a:r>
            <a:r>
              <a:rPr lang="en-US" dirty="0"/>
              <a:t> (spring-mass system)</a:t>
            </a:r>
            <a:endParaRPr lang="en-US" sz="700" dirty="0"/>
          </a:p>
          <a:p>
            <a:r>
              <a:rPr lang="en-US" dirty="0"/>
              <a:t>Information Extraction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NLP contracts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rights/obligations</a:t>
            </a:r>
            <a:r>
              <a:rPr lang="en-US" dirty="0"/>
              <a:t> (classification, error analysis)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PDF table recognition and extraction, OCR </a:t>
            </a:r>
            <a:r>
              <a:rPr lang="en-US" dirty="0"/>
              <a:t>(NMF clustering, custom)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Learning explainable linguistic expressions</a:t>
            </a:r>
            <a:r>
              <a:rPr lang="en-US" dirty="0"/>
              <a:t> (learned FOL rules, classification)</a:t>
            </a:r>
            <a:endParaRPr lang="en-US" sz="700" dirty="0"/>
          </a:p>
          <a:p>
            <a:r>
              <a:rPr lang="en-US" dirty="0"/>
              <a:t>Algorithm Research </a:t>
            </a:r>
            <a:r>
              <a:rPr lang="en-US" b="0" dirty="0"/>
              <a:t>(+ various state-of-the art algorithms)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User/product recommendations</a:t>
            </a:r>
            <a:r>
              <a:rPr lang="en-US" dirty="0"/>
              <a:t> via various forms of NMF</a:t>
            </a:r>
          </a:p>
          <a:p>
            <a:pPr lvl="1"/>
            <a:r>
              <a:rPr lang="en-US" dirty="0"/>
              <a:t>Localized, supervised metric learning (dim reduction and classification)</a:t>
            </a:r>
          </a:p>
          <a:p>
            <a:pPr lvl="1"/>
            <a:r>
              <a:rPr lang="en-US" dirty="0"/>
              <a:t>Learning word </a:t>
            </a:r>
            <a:r>
              <a:rPr lang="en-US" dirty="0" err="1"/>
              <a:t>embeddings</a:t>
            </a:r>
            <a:r>
              <a:rPr lang="en-US" dirty="0"/>
              <a:t> via </a:t>
            </a:r>
            <a:r>
              <a:rPr lang="en-US" dirty="0" err="1"/>
              <a:t>orthogonalized</a:t>
            </a:r>
            <a:r>
              <a:rPr lang="en-US" dirty="0"/>
              <a:t> skip-gram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Goals</a:t>
            </a:r>
          </a:p>
        </p:txBody>
      </p:sp>
    </p:spTree>
    <p:extLst>
      <p:ext uri="{BB962C8B-B14F-4D97-AF65-F5344CB8AC3E}">
        <p14:creationId xmlns:p14="http://schemas.microsoft.com/office/powerpoint/2010/main" val="37491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ML System?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628650" y="1640247"/>
            <a:ext cx="7886700" cy="4667340"/>
          </a:xfrm>
        </p:spPr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6F7B24-59FE-48B6-9F6E-869B26DC09AC}"/>
              </a:ext>
            </a:extLst>
          </p:cNvPr>
          <p:cNvSpPr/>
          <p:nvPr/>
        </p:nvSpPr>
        <p:spPr>
          <a:xfrm>
            <a:off x="2092751" y="1469056"/>
            <a:ext cx="5005633" cy="15555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165444" y="1555404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61" name="Oval 60"/>
          <p:cNvSpPr/>
          <p:nvPr/>
        </p:nvSpPr>
        <p:spPr>
          <a:xfrm>
            <a:off x="2283542" y="1555404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62" name="Oval 61"/>
          <p:cNvSpPr/>
          <p:nvPr/>
        </p:nvSpPr>
        <p:spPr>
          <a:xfrm>
            <a:off x="3669481" y="1566337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Mining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9073" y="1773724"/>
            <a:ext cx="187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Applications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(entire KDD/DS lifecycle)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077665" y="1357853"/>
            <a:ext cx="185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Regression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Recommenders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Clustering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Dim Reduction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DBA69B5-7D9B-44B4-8CEE-4C8ECE63CCEC}"/>
              </a:ext>
            </a:extLst>
          </p:cNvPr>
          <p:cNvSpPr/>
          <p:nvPr/>
        </p:nvSpPr>
        <p:spPr>
          <a:xfrm>
            <a:off x="3571237" y="3620016"/>
            <a:ext cx="2047140" cy="875220"/>
          </a:xfrm>
          <a:prstGeom prst="rect">
            <a:avLst/>
          </a:prstGeom>
          <a:solidFill>
            <a:srgbClr val="F701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</a:t>
            </a:r>
          </a:p>
        </p:txBody>
      </p:sp>
      <p:cxnSp>
        <p:nvCxnSpPr>
          <p:cNvPr id="66" name="Straight Arrow Connector 65"/>
          <p:cNvCxnSpPr>
            <a:cxnSpLocks/>
            <a:stCxn id="65" idx="0"/>
            <a:endCxn id="59" idx="2"/>
          </p:cNvCxnSpPr>
          <p:nvPr/>
        </p:nvCxnSpPr>
        <p:spPr>
          <a:xfrm flipV="1">
            <a:off x="4594807" y="3024651"/>
            <a:ext cx="761" cy="595365"/>
          </a:xfrm>
          <a:prstGeom prst="straightConnector1">
            <a:avLst/>
          </a:prstGeom>
          <a:ln w="2540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636F7B24-59FE-48B6-9F6E-869B26DC09AC}"/>
              </a:ext>
            </a:extLst>
          </p:cNvPr>
          <p:cNvSpPr/>
          <p:nvPr/>
        </p:nvSpPr>
        <p:spPr>
          <a:xfrm>
            <a:off x="227814" y="1319795"/>
            <a:ext cx="8708794" cy="530265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5618377" y="3876850"/>
            <a:ext cx="3318231" cy="2594767"/>
            <a:chOff x="5618377" y="3876850"/>
            <a:chExt cx="3318231" cy="2594767"/>
          </a:xfrm>
        </p:grpSpPr>
        <p:sp>
          <p:nvSpPr>
            <p:cNvPr id="69" name="Oval 68"/>
            <p:cNvSpPr/>
            <p:nvPr/>
          </p:nvSpPr>
          <p:spPr>
            <a:xfrm>
              <a:off x="6967535" y="4545271"/>
              <a:ext cx="1762812" cy="1296000"/>
            </a:xfrm>
            <a:prstGeom prst="ellipse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HPC</a:t>
              </a: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6661213" y="5175617"/>
              <a:ext cx="1764000" cy="129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Prog</a:t>
              </a:r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Language Compilers</a:t>
              </a:r>
            </a:p>
          </p:txBody>
        </p:sp>
        <p:cxnSp>
          <p:nvCxnSpPr>
            <p:cNvPr id="71" name="Straight Arrow Connector 70"/>
            <p:cNvCxnSpPr>
              <a:cxnSpLocks/>
              <a:endCxn id="65" idx="3"/>
            </p:cNvCxnSpPr>
            <p:nvPr/>
          </p:nvCxnSpPr>
          <p:spPr>
            <a:xfrm flipH="1" flipV="1">
              <a:off x="5618377" y="4057626"/>
              <a:ext cx="1178587" cy="672189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796964" y="3876850"/>
              <a:ext cx="2139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Compilation Techniques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315082" y="3523606"/>
            <a:ext cx="3256155" cy="2965665"/>
            <a:chOff x="315082" y="3523606"/>
            <a:chExt cx="3256155" cy="2965665"/>
          </a:xfrm>
        </p:grpSpPr>
        <p:sp>
          <p:nvSpPr>
            <p:cNvPr id="74" name="Oval 73"/>
            <p:cNvSpPr/>
            <p:nvPr/>
          </p:nvSpPr>
          <p:spPr>
            <a:xfrm>
              <a:off x="392284" y="4192115"/>
              <a:ext cx="1764000" cy="129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Distributed Systems</a:t>
              </a:r>
            </a:p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65015" y="5193271"/>
              <a:ext cx="1762812" cy="1296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Operating  Systems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1097629" y="4768612"/>
              <a:ext cx="1931321" cy="1139472"/>
            </a:xfrm>
            <a:prstGeom prst="ellipse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Data Management</a:t>
              </a:r>
            </a:p>
          </p:txBody>
        </p:sp>
        <p:cxnSp>
          <p:nvCxnSpPr>
            <p:cNvPr id="77" name="Straight Arrow Connector 76"/>
            <p:cNvCxnSpPr>
              <a:cxnSpLocks/>
              <a:endCxn id="65" idx="1"/>
            </p:cNvCxnSpPr>
            <p:nvPr/>
          </p:nvCxnSpPr>
          <p:spPr>
            <a:xfrm flipV="1">
              <a:off x="2392650" y="4057626"/>
              <a:ext cx="1178587" cy="546956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315082" y="3523606"/>
              <a:ext cx="27138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Runtime Techniques (Execution, Data Access)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652285" y="4495236"/>
            <a:ext cx="2477487" cy="1843526"/>
            <a:chOff x="3652285" y="4495236"/>
            <a:chExt cx="2477487" cy="1843526"/>
          </a:xfrm>
        </p:grpSpPr>
        <p:sp>
          <p:nvSpPr>
            <p:cNvPr id="80" name="Oval 79"/>
            <p:cNvSpPr/>
            <p:nvPr/>
          </p:nvSpPr>
          <p:spPr>
            <a:xfrm>
              <a:off x="3652285" y="5315359"/>
              <a:ext cx="1939093" cy="10234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HW Architecture</a:t>
              </a:r>
            </a:p>
          </p:txBody>
        </p:sp>
        <p:cxnSp>
          <p:nvCxnSpPr>
            <p:cNvPr id="81" name="Straight Arrow Connector 80"/>
            <p:cNvCxnSpPr>
              <a:cxnSpLocks/>
              <a:endCxn id="65" idx="2"/>
            </p:cNvCxnSpPr>
            <p:nvPr/>
          </p:nvCxnSpPr>
          <p:spPr>
            <a:xfrm flipV="1">
              <a:off x="4594795" y="4495236"/>
              <a:ext cx="12" cy="682668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4475835" y="4957296"/>
              <a:ext cx="1653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Accelerators</a:t>
              </a:r>
            </a:p>
          </p:txBody>
        </p:sp>
      </p:grpSp>
      <p:sp>
        <p:nvSpPr>
          <p:cNvPr id="113" name="Rectangle 112"/>
          <p:cNvSpPr/>
          <p:nvPr/>
        </p:nvSpPr>
        <p:spPr>
          <a:xfrm>
            <a:off x="5927206" y="3265965"/>
            <a:ext cx="17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Rapidly Evolving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Motivation and Goals</a:t>
            </a:r>
          </a:p>
        </p:txBody>
      </p:sp>
    </p:spTree>
    <p:extLst>
      <p:ext uri="{BB962C8B-B14F-4D97-AF65-F5344CB8AC3E}">
        <p14:creationId xmlns:p14="http://schemas.microsoft.com/office/powerpoint/2010/main" val="365677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1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ML System?,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System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Narrow focus:</a:t>
            </a:r>
            <a:r>
              <a:rPr lang="en-US" dirty="0"/>
              <a:t> SW system that executes ML applications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Broad focus:</a:t>
            </a:r>
            <a:r>
              <a:rPr lang="en-US" dirty="0"/>
              <a:t> Entire system (HW, compiler/runtime, ML application)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Trade-off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runtime/resources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vs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accuracy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Early days: no standardizations (except some exchange formats), lots of different languages and system architectures, but many shared concepts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Course Objectives</a:t>
            </a:r>
          </a:p>
          <a:p>
            <a:pPr lvl="1"/>
            <a:r>
              <a:rPr lang="en-US" dirty="0"/>
              <a:t>Architecture and internals of modern (large-scale) ML systems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Microscopic view</a:t>
            </a:r>
            <a:r>
              <a:rPr lang="en-US" dirty="0"/>
              <a:t> of ML system internals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Macroscopic view</a:t>
            </a:r>
            <a:r>
              <a:rPr lang="en-US" dirty="0"/>
              <a:t> of ML pipelines and data science lifecycle 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#1</a:t>
            </a:r>
            <a:r>
              <a:rPr lang="en-US" dirty="0"/>
              <a:t> Understanding of characteristics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better evaluation / usage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Understanding of effective techniques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build/extend ML systems</a:t>
            </a:r>
            <a:endParaRPr lang="en-US" b="1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Goals</a:t>
            </a:r>
          </a:p>
        </p:txBody>
      </p:sp>
    </p:spTree>
    <p:extLst>
      <p:ext uri="{BB962C8B-B14F-4D97-AF65-F5344CB8AC3E}">
        <p14:creationId xmlns:p14="http://schemas.microsoft.com/office/powerpoint/2010/main" val="289815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93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Course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dirty="0"/>
              <a:t>Lecturer: Univ.-Prof. Dr.-</a:t>
            </a:r>
            <a:r>
              <a:rPr lang="en-US" dirty="0" err="1"/>
              <a:t>Ing</a:t>
            </a:r>
            <a:r>
              <a:rPr lang="en-US" dirty="0"/>
              <a:t>. Matthias Boehm, ISDS</a:t>
            </a:r>
          </a:p>
          <a:p>
            <a:pPr lvl="1"/>
            <a:r>
              <a:rPr lang="en-US" dirty="0"/>
              <a:t>Assistants: M.Sc. </a:t>
            </a:r>
            <a:r>
              <a:rPr lang="en-US" dirty="0" err="1"/>
              <a:t>Shafaq</a:t>
            </a:r>
            <a:r>
              <a:rPr lang="en-US" dirty="0"/>
              <a:t> Siddiqi, M.Sc. Sebastian Baunsgaard</a:t>
            </a:r>
          </a:p>
          <a:p>
            <a:pPr lvl="1"/>
            <a:endParaRPr lang="en-US" sz="1000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 and examination: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</a:p>
          <a:p>
            <a:pPr lvl="1"/>
            <a:endParaRPr lang="en-US" sz="1000" dirty="0">
              <a:solidFill>
                <a:schemeClr val="accent1"/>
              </a:solidFill>
            </a:endParaRPr>
          </a:p>
          <a:p>
            <a:r>
              <a:rPr lang="en-US" dirty="0"/>
              <a:t>Course Format</a:t>
            </a:r>
          </a:p>
          <a:p>
            <a:pPr lvl="1"/>
            <a:r>
              <a:rPr lang="en-US" dirty="0"/>
              <a:t>VU 2/1, </a:t>
            </a:r>
            <a:r>
              <a:rPr lang="en-US" b="1" dirty="0">
                <a:solidFill>
                  <a:srgbClr val="FF0000"/>
                </a:solidFill>
              </a:rPr>
              <a:t>5 ECTS</a:t>
            </a:r>
            <a:r>
              <a:rPr lang="en-US" dirty="0"/>
              <a:t> (2x 1.5 ECTS + 1x 2 ECTS), bachelor/master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Weekly lectures</a:t>
            </a:r>
            <a:r>
              <a:rPr lang="en-US" dirty="0"/>
              <a:t> (</a:t>
            </a:r>
            <a:r>
              <a:rPr lang="en-US" b="1" dirty="0">
                <a:solidFill>
                  <a:schemeClr val="accent1"/>
                </a:solidFill>
              </a:rPr>
              <a:t>start 12.15pm</a:t>
            </a:r>
            <a:r>
              <a:rPr lang="en-US" dirty="0"/>
              <a:t>, including </a:t>
            </a:r>
            <a:r>
              <a:rPr lang="en-US" b="1" dirty="0">
                <a:solidFill>
                  <a:schemeClr val="accent1"/>
                </a:solidFill>
              </a:rPr>
              <a:t>Q&amp;A</a:t>
            </a:r>
            <a:r>
              <a:rPr lang="en-US" dirty="0"/>
              <a:t>), </a:t>
            </a:r>
            <a:r>
              <a:rPr lang="en-US" b="1" dirty="0">
                <a:solidFill>
                  <a:srgbClr val="7889FB"/>
                </a:solidFill>
              </a:rPr>
              <a:t>attendance optional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Mandatory programming project </a:t>
            </a:r>
            <a:r>
              <a:rPr lang="en-US" dirty="0">
                <a:solidFill>
                  <a:schemeClr val="tx1"/>
                </a:solidFill>
              </a:rPr>
              <a:t>or exercises (2 ECTS)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Recommended papers </a:t>
            </a:r>
            <a:r>
              <a:rPr lang="en-US" dirty="0"/>
              <a:t>for additional reading on your own</a:t>
            </a:r>
          </a:p>
          <a:p>
            <a:pPr lvl="1"/>
            <a:endParaRPr lang="en-US" sz="1000" dirty="0"/>
          </a:p>
          <a:p>
            <a:r>
              <a:rPr lang="en-US" dirty="0"/>
              <a:t>Prerequisites (</a:t>
            </a:r>
            <a:r>
              <a:rPr lang="en-US" dirty="0">
                <a:solidFill>
                  <a:srgbClr val="7889FB"/>
                </a:solidFill>
              </a:rPr>
              <a:t>preferred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Basic courses Data Management/Databases, and</a:t>
            </a:r>
          </a:p>
          <a:p>
            <a:pPr lvl="1"/>
            <a:r>
              <a:rPr lang="en-US" dirty="0"/>
              <a:t>Basic courses on applied ML / Knowledge Discovery and Data Mining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Organization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09" y="1438110"/>
            <a:ext cx="871596" cy="871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3"/>
          <a:stretch/>
        </p:blipFill>
        <p:spPr>
          <a:xfrm>
            <a:off x="7092847" y="2400837"/>
            <a:ext cx="878138" cy="872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58" y="2402165"/>
            <a:ext cx="871596" cy="8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4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  <a:p>
            <a:pPr lvl="1"/>
            <a:r>
              <a:rPr lang="en-US" dirty="0">
                <a:hlinkClick r:id="rId3"/>
              </a:rPr>
              <a:t>https://mboehm7.github.io/teaching/ss22_amls/index.htm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All course material (lecture slides) and dates</a:t>
            </a:r>
          </a:p>
          <a:p>
            <a:pPr lvl="1"/>
            <a:endParaRPr lang="en-US" sz="700" dirty="0"/>
          </a:p>
          <a:p>
            <a:r>
              <a:rPr lang="en-US" dirty="0"/>
              <a:t>Video Recording / Live Streaming Lectures (</a:t>
            </a:r>
            <a:r>
              <a:rPr lang="en-US" dirty="0" err="1">
                <a:solidFill>
                  <a:schemeClr val="accent1"/>
                </a:solidFill>
              </a:rPr>
              <a:t>TUbe</a:t>
            </a:r>
            <a:r>
              <a:rPr lang="en-US" b="0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rgbClr val="7889FB"/>
                </a:solidFill>
              </a:rPr>
              <a:t>webex</a:t>
            </a:r>
            <a:r>
              <a:rPr lang="en-US" dirty="0"/>
              <a:t>)</a:t>
            </a:r>
          </a:p>
          <a:p>
            <a:pPr lvl="1"/>
            <a:endParaRPr lang="en-US" sz="700" dirty="0"/>
          </a:p>
          <a:p>
            <a:r>
              <a:rPr lang="en-US" dirty="0"/>
              <a:t>Communication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</a:t>
            </a:r>
          </a:p>
          <a:p>
            <a:pPr lvl="1"/>
            <a:r>
              <a:rPr lang="en-US" dirty="0"/>
              <a:t>Please, </a:t>
            </a:r>
            <a:r>
              <a:rPr lang="en-US" b="1" dirty="0">
                <a:solidFill>
                  <a:srgbClr val="7889FB"/>
                </a:solidFill>
              </a:rPr>
              <a:t>immediate feedback </a:t>
            </a:r>
            <a:r>
              <a:rPr lang="en-US" dirty="0"/>
              <a:t>(unclear content, missing background)</a:t>
            </a:r>
          </a:p>
          <a:p>
            <a:pPr lvl="1"/>
            <a:r>
              <a:rPr lang="en-US" dirty="0"/>
              <a:t>Newsgroup: N/A – email is fine, summarized in following lectures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Office hours:</a:t>
            </a:r>
            <a:r>
              <a:rPr lang="en-US" dirty="0"/>
              <a:t> by appointment or after lecture</a:t>
            </a:r>
          </a:p>
          <a:p>
            <a:pPr lvl="1"/>
            <a:endParaRPr lang="en-US" sz="700" dirty="0"/>
          </a:p>
          <a:p>
            <a:r>
              <a:rPr lang="en-US" dirty="0"/>
              <a:t>Exam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Completed programming project </a:t>
            </a:r>
            <a:r>
              <a:rPr lang="en-US" dirty="0">
                <a:solidFill>
                  <a:schemeClr val="tx1"/>
                </a:solidFill>
              </a:rPr>
              <a:t>(checked by me/staff)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Final written exam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(oral exam if &lt;=25 students take the exam)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Grading</a:t>
            </a:r>
            <a:r>
              <a:rPr lang="en-US" dirty="0">
                <a:solidFill>
                  <a:schemeClr val="tx1"/>
                </a:solidFill>
              </a:rPr>
              <a:t> (30% project/exercises completion, 70% exam)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Organization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59" y="1906624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7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Applicability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Master</a:t>
            </a:r>
            <a:r>
              <a:rPr lang="en-US" dirty="0"/>
              <a:t> programs computer science (CS), as well as </a:t>
            </a:r>
            <a:br>
              <a:rPr lang="en-US" dirty="0"/>
            </a:br>
            <a:r>
              <a:rPr lang="en-US" dirty="0"/>
              <a:t>software engineering and management (SEM) </a:t>
            </a:r>
          </a:p>
          <a:p>
            <a:pPr lvl="2"/>
            <a:r>
              <a:rPr lang="en-US" dirty="0"/>
              <a:t>Catalog Data Science (compulsory course in major, and elective)</a:t>
            </a:r>
          </a:p>
          <a:p>
            <a:pPr lvl="2"/>
            <a:r>
              <a:rPr lang="en-US" dirty="0"/>
              <a:t>Catalog Machine Learning (elective course)</a:t>
            </a:r>
          </a:p>
          <a:p>
            <a:pPr lvl="2"/>
            <a:r>
              <a:rPr lang="en-US" dirty="0"/>
              <a:t>Catalog Interactive and Visual Information Systems (elective course)</a:t>
            </a:r>
          </a:p>
          <a:p>
            <a:pPr lvl="2"/>
            <a:r>
              <a:rPr lang="en-US" dirty="0"/>
              <a:t>Catalog Software Technology (elective course)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PhD </a:t>
            </a:r>
            <a:r>
              <a:rPr lang="en-US" dirty="0">
                <a:solidFill>
                  <a:schemeClr val="tx1"/>
                </a:solidFill>
              </a:rPr>
              <a:t>CS doctoral school list of courses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Free subject course</a:t>
            </a:r>
            <a:r>
              <a:rPr lang="en-US" dirty="0"/>
              <a:t> in any other study program or university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66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Outline and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Partially based 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49" y="4253833"/>
            <a:ext cx="667415" cy="82296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11120" y="4213696"/>
            <a:ext cx="56974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[Matthias Boehm,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Kumar, Jun Yang: Data Management in Machine Learning Systems. Synthesis Lectures on Data Management, Morgan &amp; Claypool Publishers 2019]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1327" y="5372074"/>
            <a:ext cx="46121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updates in SS2020, SS2021, and SS2022</a:t>
            </a:r>
          </a:p>
        </p:txBody>
      </p:sp>
    </p:spTree>
    <p:extLst>
      <p:ext uri="{BB962C8B-B14F-4D97-AF65-F5344CB8AC3E}">
        <p14:creationId xmlns:p14="http://schemas.microsoft.com/office/powerpoint/2010/main" val="2938273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A: Overview and ML System Internals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01 Introduction and Overview </a:t>
            </a:r>
            <a:r>
              <a:rPr lang="en-US" sz="1600" b="0" dirty="0"/>
              <a:t>[Mar 04]</a:t>
            </a:r>
          </a:p>
          <a:p>
            <a:r>
              <a:rPr lang="en-US" dirty="0"/>
              <a:t>02 Languages, Architectures, and System Landscape </a:t>
            </a:r>
            <a:r>
              <a:rPr lang="en-US" sz="1600" b="0" dirty="0"/>
              <a:t>[Mar 11]</a:t>
            </a:r>
          </a:p>
          <a:p>
            <a:pPr lvl="1"/>
            <a:endParaRPr lang="en-US" dirty="0"/>
          </a:p>
          <a:p>
            <a:r>
              <a:rPr lang="en-US" dirty="0"/>
              <a:t>03 Size Inference, Rewrites, and Operator Selection </a:t>
            </a:r>
            <a:r>
              <a:rPr lang="en-US" sz="1600" b="0" dirty="0"/>
              <a:t>[Mar 18]</a:t>
            </a:r>
          </a:p>
          <a:p>
            <a:r>
              <a:rPr lang="en-US" dirty="0"/>
              <a:t>04 Operator Fusion and Runtime Adaptation </a:t>
            </a:r>
            <a:r>
              <a:rPr lang="en-US" sz="1600" b="0" dirty="0"/>
              <a:t>[Mar 25]</a:t>
            </a:r>
            <a:endParaRPr lang="en-US" sz="1600" dirty="0"/>
          </a:p>
          <a:p>
            <a:r>
              <a:rPr lang="en-US" dirty="0"/>
              <a:t>05 Data- and Task-Parallel Execution </a:t>
            </a:r>
            <a:r>
              <a:rPr lang="en-US" sz="1600" b="0" dirty="0"/>
              <a:t>[Apr 01]</a:t>
            </a:r>
          </a:p>
          <a:p>
            <a:r>
              <a:rPr lang="en-US" dirty="0"/>
              <a:t>06 Parameter Servers </a:t>
            </a:r>
            <a:r>
              <a:rPr lang="en-US" sz="1600" b="0" dirty="0"/>
              <a:t>[Apr 08]</a:t>
            </a:r>
          </a:p>
          <a:p>
            <a:endParaRPr lang="en-US" dirty="0"/>
          </a:p>
          <a:p>
            <a:r>
              <a:rPr lang="en-US" dirty="0"/>
              <a:t>07 Hybrid Execution and HW Accelerators </a:t>
            </a:r>
            <a:r>
              <a:rPr lang="en-US" sz="1600" b="0" dirty="0"/>
              <a:t>[Apr 29]</a:t>
            </a:r>
          </a:p>
          <a:p>
            <a:r>
              <a:rPr lang="en-US" dirty="0"/>
              <a:t>08 Caching, Partitioning, Indexing, and Compression </a:t>
            </a:r>
            <a:r>
              <a:rPr lang="en-US" sz="1600" b="0" dirty="0"/>
              <a:t>[May 06]</a:t>
            </a:r>
          </a:p>
          <a:p>
            <a:endParaRPr lang="en-US" sz="1600" b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Outline and Projects</a:t>
            </a:r>
          </a:p>
        </p:txBody>
      </p:sp>
    </p:spTree>
    <p:extLst>
      <p:ext uri="{BB962C8B-B14F-4D97-AF65-F5344CB8AC3E}">
        <p14:creationId xmlns:p14="http://schemas.microsoft.com/office/powerpoint/2010/main" val="346525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B: ML Lifecycle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09 Data Acquisition, Cleaning, and Preparation </a:t>
            </a:r>
            <a:r>
              <a:rPr lang="en-US" sz="1600" b="0" dirty="0"/>
              <a:t>[May 13]</a:t>
            </a:r>
          </a:p>
          <a:p>
            <a:r>
              <a:rPr lang="en-US" dirty="0"/>
              <a:t>10 Model Selection and Management </a:t>
            </a:r>
            <a:r>
              <a:rPr lang="en-US" sz="1600" b="0" dirty="0"/>
              <a:t>[May 20]</a:t>
            </a:r>
          </a:p>
          <a:p>
            <a:r>
              <a:rPr lang="en-US" dirty="0"/>
              <a:t>11 Model Debugging, Fairness, and </a:t>
            </a:r>
            <a:r>
              <a:rPr lang="en-US" dirty="0" err="1"/>
              <a:t>Explainability</a:t>
            </a:r>
            <a:r>
              <a:rPr lang="en-US" dirty="0"/>
              <a:t> </a:t>
            </a:r>
            <a:r>
              <a:rPr lang="en-US" sz="1600" b="0" dirty="0"/>
              <a:t>[Jun 03]</a:t>
            </a:r>
          </a:p>
          <a:p>
            <a:r>
              <a:rPr lang="en-US" dirty="0"/>
              <a:t>12 Model Serving Systems and Techniques </a:t>
            </a:r>
            <a:r>
              <a:rPr lang="en-US" sz="1600" b="0" dirty="0"/>
              <a:t>[Jun 10]</a:t>
            </a:r>
          </a:p>
          <a:p>
            <a:endParaRPr lang="en-US" dirty="0"/>
          </a:p>
          <a:p>
            <a:r>
              <a:rPr lang="en-US" dirty="0"/>
              <a:t>13 Q&amp;A and Exam Preparation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Outline and Projects</a:t>
            </a:r>
          </a:p>
        </p:txBody>
      </p:sp>
    </p:spTree>
    <p:extLst>
      <p:ext uri="{BB962C8B-B14F-4D97-AF65-F5344CB8AC3E}">
        <p14:creationId xmlns:p14="http://schemas.microsoft.com/office/powerpoint/2010/main" val="206126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Video Recording </a:t>
            </a:r>
          </a:p>
          <a:p>
            <a:pPr lvl="1"/>
            <a:r>
              <a:rPr lang="en-US" dirty="0"/>
              <a:t>Link in </a:t>
            </a:r>
            <a:r>
              <a:rPr lang="en-US" b="1" dirty="0" err="1">
                <a:solidFill>
                  <a:srgbClr val="7889FB"/>
                </a:solidFill>
              </a:rPr>
              <a:t>TeachCenter</a:t>
            </a:r>
            <a:r>
              <a:rPr lang="en-US" dirty="0"/>
              <a:t> &amp; </a:t>
            </a:r>
            <a:r>
              <a:rPr lang="en-US" b="1" dirty="0" err="1">
                <a:solidFill>
                  <a:srgbClr val="7889FB"/>
                </a:solidFill>
              </a:rPr>
              <a:t>TUbe</a:t>
            </a:r>
            <a:r>
              <a:rPr lang="en-US" dirty="0">
                <a:solidFill>
                  <a:schemeClr val="tx1"/>
                </a:solidFill>
              </a:rPr>
              <a:t> (lectures will be public)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Optional attendance (independent of COVID)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Hybrid, in-person, </a:t>
            </a:r>
            <a:r>
              <a:rPr lang="en-US" dirty="0" err="1">
                <a:solidFill>
                  <a:schemeClr val="tx1"/>
                </a:solidFill>
              </a:rPr>
              <a:t>TUbe</a:t>
            </a:r>
            <a:r>
              <a:rPr lang="en-US" dirty="0">
                <a:solidFill>
                  <a:schemeClr val="tx1"/>
                </a:solidFill>
              </a:rPr>
              <a:t> video-recording, and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webex</a:t>
            </a:r>
            <a:r>
              <a:rPr lang="en-US" dirty="0">
                <a:solidFill>
                  <a:schemeClr val="tx1"/>
                </a:solidFill>
              </a:rPr>
              <a:t> live: </a:t>
            </a:r>
            <a:r>
              <a:rPr lang="en-US" dirty="0">
                <a:hlinkClick r:id="rId3"/>
              </a:rPr>
              <a:t>https://tugraz.webex.com/meet/m.boehm</a:t>
            </a:r>
            <a:endParaRPr lang="en-US" dirty="0"/>
          </a:p>
          <a:p>
            <a:pPr lvl="1"/>
            <a:r>
              <a:rPr lang="en-US" b="1" dirty="0">
                <a:solidFill>
                  <a:schemeClr val="tx1"/>
                </a:solidFill>
              </a:rPr>
              <a:t>Update:</a:t>
            </a:r>
            <a:r>
              <a:rPr lang="en-US" dirty="0">
                <a:solidFill>
                  <a:schemeClr val="tx1"/>
                </a:solidFill>
              </a:rPr>
              <a:t> status </a:t>
            </a:r>
            <a:r>
              <a:rPr lang="en-US" b="1" dirty="0">
                <a:solidFill>
                  <a:srgbClr val="FFA500"/>
                </a:solidFill>
              </a:rPr>
              <a:t>ORANGE</a:t>
            </a:r>
            <a:r>
              <a:rPr lang="en-US" dirty="0">
                <a:solidFill>
                  <a:schemeClr val="tx1"/>
                </a:solidFill>
              </a:rPr>
              <a:t>, max 50% capacity, 2.5G rule </a:t>
            </a: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Course Registrations </a:t>
            </a:r>
            <a:r>
              <a:rPr lang="en-US" sz="1800" b="0" dirty="0">
                <a:solidFill>
                  <a:schemeClr val="tx1"/>
                </a:solidFill>
              </a:rPr>
              <a:t>(as of Mar 02)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Architecture of Machine Learning Systems</a:t>
            </a:r>
            <a:r>
              <a:rPr lang="en-US" dirty="0">
                <a:solidFill>
                  <a:schemeClr val="tx1"/>
                </a:solidFill>
              </a:rPr>
              <a:t> (AMLS):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Bachelor/master/PhD ratio? CS/other ratio?</a:t>
            </a: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#3 </a:t>
            </a:r>
            <a:r>
              <a:rPr lang="en-US" dirty="0" err="1">
                <a:solidFill>
                  <a:schemeClr val="tx1"/>
                </a:solidFill>
              </a:rPr>
              <a:t>Gründungsgarage</a:t>
            </a:r>
            <a:r>
              <a:rPr lang="en-US" dirty="0">
                <a:solidFill>
                  <a:schemeClr val="tx1"/>
                </a:solidFill>
              </a:rPr>
              <a:t> Volume XVIII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Academic Startup Accelerator</a:t>
            </a:r>
          </a:p>
          <a:p>
            <a:pPr lvl="1"/>
            <a:r>
              <a:rPr lang="en-US" dirty="0">
                <a:solidFill>
                  <a:schemeClr val="tx1"/>
                </a:solidFill>
                <a:hlinkClick r:id="rId4"/>
              </a:rPr>
              <a:t>https://www.gruendungsgarage.at/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Next application deadline: </a:t>
            </a:r>
            <a:r>
              <a:rPr lang="en-US" b="1" dirty="0">
                <a:solidFill>
                  <a:schemeClr val="accent1"/>
                </a:solidFill>
              </a:rPr>
              <a:t>Mar 13,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554" y="1537397"/>
            <a:ext cx="1727400" cy="505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496" y="2155445"/>
            <a:ext cx="1326503" cy="4681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2653" y="3790805"/>
            <a:ext cx="1043199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111 (7)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73" y="4915480"/>
            <a:ext cx="2044881" cy="106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0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Source Projects</a:t>
            </a:r>
          </a:p>
          <a:p>
            <a:pPr lvl="1"/>
            <a:r>
              <a:rPr lang="en-US" dirty="0"/>
              <a:t>Programming project in context of open source projects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https://github.com/apache/systemds</a:t>
            </a:r>
            <a:r>
              <a:rPr lang="en-US" dirty="0"/>
              <a:t> 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DAPHNE: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https://daphne-eu.eu/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(private repo but OSS release end 03/2022)</a:t>
            </a:r>
          </a:p>
          <a:p>
            <a:pPr lvl="2"/>
            <a:r>
              <a:rPr lang="en-US" dirty="0"/>
              <a:t>Other OSS projects possible, </a:t>
            </a:r>
            <a:r>
              <a:rPr lang="en-US" dirty="0">
                <a:solidFill>
                  <a:schemeClr val="tx1"/>
                </a:solidFill>
              </a:rPr>
              <a:t>but harder to merge PRs</a:t>
            </a:r>
          </a:p>
          <a:p>
            <a:pPr lvl="1"/>
            <a:r>
              <a:rPr lang="en-US" dirty="0"/>
              <a:t>Commitment to </a:t>
            </a:r>
            <a:r>
              <a:rPr lang="en-US" b="1" dirty="0">
                <a:solidFill>
                  <a:srgbClr val="7889FB"/>
                </a:solidFill>
              </a:rPr>
              <a:t>open source and open communication</a:t>
            </a:r>
            <a:r>
              <a:rPr lang="en-US" dirty="0"/>
              <a:t> (PRs, mailing list)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Remark: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Don’t be afraid to ask questions / develop code in public</a:t>
            </a:r>
          </a:p>
          <a:p>
            <a:pPr lvl="1"/>
            <a:endParaRPr lang="en-US" sz="700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Non-trivial feature in an ML system (</a:t>
            </a:r>
            <a:r>
              <a:rPr lang="en-US" b="1" dirty="0">
                <a:solidFill>
                  <a:schemeClr val="accent1"/>
                </a:solidFill>
              </a:rPr>
              <a:t>2 ECTS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</a:rPr>
              <a:t> 50 hours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OSS processes:</a:t>
            </a:r>
            <a:r>
              <a:rPr lang="en-US" dirty="0"/>
              <a:t> Break down into subtasks, code/tests/docs, PR per project, </a:t>
            </a:r>
            <a:br>
              <a:rPr lang="en-US" dirty="0"/>
            </a:br>
            <a:r>
              <a:rPr lang="en-US" dirty="0"/>
              <a:t>code review, incorporate review comments,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pPr lvl="1"/>
            <a:endParaRPr lang="en-US" sz="700" dirty="0"/>
          </a:p>
          <a:p>
            <a:r>
              <a:rPr lang="en-US" dirty="0"/>
              <a:t>Team</a:t>
            </a:r>
          </a:p>
          <a:p>
            <a:pPr lvl="1"/>
            <a:r>
              <a:rPr lang="en-US" dirty="0"/>
              <a:t>Individuals or up to </a:t>
            </a:r>
            <a:r>
              <a:rPr lang="en-US" b="1" dirty="0">
                <a:solidFill>
                  <a:schemeClr val="accent1"/>
                </a:solidFill>
              </a:rPr>
              <a:t>three-person teams </a:t>
            </a:r>
            <a:r>
              <a:rPr lang="en-US" dirty="0"/>
              <a:t>(w/ separated responsibilities)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Outline and Projects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720" y="2012117"/>
            <a:ext cx="1134288" cy="329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12" y="2411917"/>
            <a:ext cx="985862" cy="2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1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Exercise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Task: ML Pipeline </a:t>
            </a:r>
            <a:r>
              <a:rPr lang="en-US" b="0" dirty="0"/>
              <a:t>[to be published Mar 11]</a:t>
            </a:r>
          </a:p>
          <a:p>
            <a:pPr lvl="1"/>
            <a:r>
              <a:rPr lang="en-US" dirty="0"/>
              <a:t>Given the </a:t>
            </a:r>
            <a:r>
              <a:rPr lang="en-US" b="1" dirty="0">
                <a:solidFill>
                  <a:schemeClr val="accent1"/>
                </a:solidFill>
              </a:rPr>
              <a:t>TBD</a:t>
            </a:r>
            <a:r>
              <a:rPr lang="en-US" dirty="0"/>
              <a:t> dataset(s) (e.g., UCI/</a:t>
            </a:r>
            <a:r>
              <a:rPr lang="en-US" dirty="0" err="1"/>
              <a:t>Kaggle</a:t>
            </a:r>
            <a:r>
              <a:rPr lang="en-US" dirty="0"/>
              <a:t> Wine or others)</a:t>
            </a:r>
          </a:p>
          <a:p>
            <a:pPr lvl="1"/>
            <a:r>
              <a:rPr lang="en-US" b="1" dirty="0"/>
              <a:t>Data Prep:</a:t>
            </a:r>
            <a:r>
              <a:rPr lang="en-US" dirty="0"/>
              <a:t> Setup train/test/validation splits; perform </a:t>
            </a:r>
            <a:br>
              <a:rPr lang="en-US" dirty="0"/>
            </a:br>
            <a:r>
              <a:rPr lang="en-US" dirty="0"/>
              <a:t>data validation, data augmentation, feature engineering</a:t>
            </a:r>
          </a:p>
          <a:p>
            <a:pPr lvl="1"/>
            <a:r>
              <a:rPr lang="en-US" b="1" dirty="0"/>
              <a:t>Modeling:</a:t>
            </a:r>
            <a:r>
              <a:rPr lang="en-US" dirty="0"/>
              <a:t> Compare multiple baseline models using an </a:t>
            </a:r>
            <a:r>
              <a:rPr lang="en-US" b="1" dirty="0">
                <a:solidFill>
                  <a:srgbClr val="7889FB"/>
                </a:solidFill>
              </a:rPr>
              <a:t>OSS ML system</a:t>
            </a:r>
          </a:p>
          <a:p>
            <a:pPr lvl="1"/>
            <a:r>
              <a:rPr lang="en-US" b="1" dirty="0"/>
              <a:t>Tuning:</a:t>
            </a:r>
            <a:r>
              <a:rPr lang="en-US" dirty="0"/>
              <a:t> hyper-parameter tuning and cross validation</a:t>
            </a:r>
          </a:p>
          <a:p>
            <a:pPr lvl="1"/>
            <a:r>
              <a:rPr lang="en-US" b="1" dirty="0"/>
              <a:t>Parallelization:</a:t>
            </a:r>
            <a:r>
              <a:rPr lang="en-US" dirty="0"/>
              <a:t> parallelize your ML pipeline (at least the tuning part)</a:t>
            </a:r>
          </a:p>
          <a:p>
            <a:pPr lvl="1"/>
            <a:r>
              <a:rPr lang="en-US" b="1" dirty="0"/>
              <a:t>Debugging:</a:t>
            </a:r>
            <a:r>
              <a:rPr lang="en-US" dirty="0"/>
              <a:t> Perform model debugging and investigate </a:t>
            </a:r>
            <a:r>
              <a:rPr lang="en-US" dirty="0" err="1"/>
              <a:t>explainability</a:t>
            </a:r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End-to-end development of an ML pipeline on real data</a:t>
            </a:r>
          </a:p>
          <a:p>
            <a:pPr lvl="1"/>
            <a:r>
              <a:rPr lang="en-US" dirty="0"/>
              <a:t>Handle data issues, under-specified objectives, model training and debugging</a:t>
            </a:r>
          </a:p>
          <a:p>
            <a:pPr lvl="1"/>
            <a:endParaRPr lang="en-US" sz="1200" dirty="0"/>
          </a:p>
          <a:p>
            <a:r>
              <a:rPr lang="en-US" dirty="0"/>
              <a:t>Team</a:t>
            </a:r>
          </a:p>
          <a:p>
            <a:pPr lvl="1"/>
            <a:r>
              <a:rPr lang="en-US" dirty="0"/>
              <a:t>Individuals or up to </a:t>
            </a:r>
            <a:r>
              <a:rPr lang="en-US" b="1" dirty="0">
                <a:solidFill>
                  <a:schemeClr val="accent1"/>
                </a:solidFill>
              </a:rPr>
              <a:t>three-person teams </a:t>
            </a:r>
            <a:r>
              <a:rPr lang="en-US" dirty="0"/>
              <a:t>(w/ separated responsibilities)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Outline and Projects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68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 Declarative ML System for the </a:t>
            </a:r>
            <a:br>
              <a:rPr lang="en-US" dirty="0"/>
            </a:br>
            <a:r>
              <a:rPr lang="en-US" dirty="0"/>
              <a:t>End-to-End Data Science Lifecycle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and System Architecture</a:t>
            </a:r>
          </a:p>
          <a:p>
            <a:r>
              <a:rPr lang="en-US" dirty="0">
                <a:hlinkClick r:id="rId3"/>
              </a:rPr>
              <a:t>https://github.com/apache/systemds</a:t>
            </a:r>
            <a:r>
              <a:rPr lang="en-US" dirty="0"/>
              <a:t> </a:t>
            </a:r>
            <a:br>
              <a:rPr lang="en-US" dirty="0"/>
            </a:b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79390" y="5211068"/>
            <a:ext cx="2371390" cy="617038"/>
            <a:chOff x="1548914" y="5246611"/>
            <a:chExt cx="2371390" cy="6170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2" r="73979" b="17312"/>
            <a:stretch/>
          </p:blipFill>
          <p:spPr>
            <a:xfrm>
              <a:off x="3385742" y="5279896"/>
              <a:ext cx="534562" cy="5111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14" y="5246611"/>
              <a:ext cx="1517988" cy="61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730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of ML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ML Systems</a:t>
            </a:r>
            <a:endParaRPr lang="en-US" b="0" dirty="0"/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Numerical computing</a:t>
            </a:r>
            <a:r>
              <a:rPr lang="en-US" dirty="0"/>
              <a:t> frameworks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ML Algorithm libraries</a:t>
            </a:r>
            <a:r>
              <a:rPr lang="en-US" dirty="0"/>
              <a:t> (local, large-scale)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Linear algebra ML systems </a:t>
            </a:r>
            <a:r>
              <a:rPr lang="en-US" dirty="0">
                <a:solidFill>
                  <a:schemeClr val="tx1"/>
                </a:solidFill>
              </a:rPr>
              <a:t>(large-scale)</a:t>
            </a:r>
          </a:p>
          <a:p>
            <a:pPr lvl="1"/>
            <a:r>
              <a:rPr lang="en-US" b="1" dirty="0"/>
              <a:t>#4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Deep neural network</a:t>
            </a:r>
            <a:r>
              <a:rPr lang="en-US" dirty="0"/>
              <a:t> (DNN) frameworks</a:t>
            </a:r>
          </a:p>
          <a:p>
            <a:pPr lvl="1"/>
            <a:r>
              <a:rPr lang="en-US" b="1" dirty="0"/>
              <a:t>#5 </a:t>
            </a:r>
            <a:r>
              <a:rPr lang="en-US" b="1" dirty="0">
                <a:solidFill>
                  <a:srgbClr val="7889FB"/>
                </a:solidFill>
              </a:rPr>
              <a:t>Model management, and deployment</a:t>
            </a:r>
          </a:p>
          <a:p>
            <a:pPr lvl="1"/>
            <a:endParaRPr lang="en-US" sz="700" dirty="0"/>
          </a:p>
          <a:p>
            <a:r>
              <a:rPr lang="en-US" dirty="0"/>
              <a:t>Exploratory Data-Science Lifecycle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Open-ended problems </a:t>
            </a:r>
            <a:r>
              <a:rPr lang="en-US" dirty="0"/>
              <a:t>w/ underspecified objectives</a:t>
            </a:r>
          </a:p>
          <a:p>
            <a:pPr lvl="1"/>
            <a:r>
              <a:rPr lang="en-US" dirty="0"/>
              <a:t>Hypotheses, data integration, run analytics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Unknown value </a:t>
            </a:r>
            <a:r>
              <a:rPr lang="en-US" dirty="0">
                <a:sym typeface="Wingdings" panose="05000000000000000000" pitchFamily="2" charset="2"/>
              </a:rPr>
              <a:t> lack of system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Redundancy of manual efforts and computation</a:t>
            </a:r>
          </a:p>
          <a:p>
            <a:pPr lvl="1"/>
            <a:endParaRPr lang="en-US" sz="700" dirty="0"/>
          </a:p>
          <a:p>
            <a:r>
              <a:rPr lang="en-US" dirty="0"/>
              <a:t>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Diversity of tools </a:t>
            </a:r>
            <a:r>
              <a:rPr lang="en-US" dirty="0">
                <a:sym typeface="Wingdings" panose="05000000000000000000" pitchFamily="2" charset="2"/>
              </a:rPr>
              <a:t> boundary crossing, lack of optimization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8301" y="3681546"/>
            <a:ext cx="230072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“Take these datasets and show value or competitive advantage”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3AD177-5F3B-4753-883E-7A5CF0912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07" y="1735564"/>
            <a:ext cx="741075" cy="385587"/>
          </a:xfrm>
          <a:prstGeom prst="rect">
            <a:avLst/>
          </a:prstGeom>
        </p:spPr>
      </p:pic>
      <p:pic>
        <p:nvPicPr>
          <p:cNvPr id="7" name="Graphic 87">
            <a:extLst>
              <a:ext uri="{FF2B5EF4-FFF2-40B4-BE49-F238E27FC236}">
                <a16:creationId xmlns:a16="http://schemas.microsoft.com/office/drawing/2014/main" id="{13DC4519-F41E-40DC-90D6-66F4DE977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1003" y="2228939"/>
            <a:ext cx="1043527" cy="251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848" y="2173791"/>
            <a:ext cx="1087676" cy="316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A8E35E-73C7-40FA-9FB0-814BABB7F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90" y="2515953"/>
            <a:ext cx="659373" cy="561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C6360D-46D3-4969-8621-0C7A6D30F1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18" y="2557229"/>
            <a:ext cx="1027585" cy="213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0F4BD-970F-4FE7-BEB0-38BC767C14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17" y="1350818"/>
            <a:ext cx="919781" cy="365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E9B620-E9BF-414B-BABE-63EAE006D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27" y="1518881"/>
            <a:ext cx="491759" cy="381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790D4E-60BC-4B56-BAEE-C3036922F0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01" y="1817276"/>
            <a:ext cx="447590" cy="335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389A66-1617-4BD5-84DE-B8FD887A1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67" y="1832591"/>
            <a:ext cx="771734" cy="279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D4B17D-30F3-42FB-82B8-C0915E18AE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3748"/>
          <a:stretch/>
        </p:blipFill>
        <p:spPr>
          <a:xfrm>
            <a:off x="7613605" y="1328662"/>
            <a:ext cx="548869" cy="395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4C8685-BFBE-4C6E-A961-EA57C99B7F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485" y="2574069"/>
            <a:ext cx="765094" cy="2623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39" y="2900670"/>
            <a:ext cx="737545" cy="2138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9663" y="2978460"/>
            <a:ext cx="620898" cy="254150"/>
          </a:xfrm>
          <a:prstGeom prst="rect">
            <a:avLst/>
          </a:prstGeom>
        </p:spPr>
      </p:pic>
      <p:pic>
        <p:nvPicPr>
          <p:cNvPr id="1026" name="Picture 2" descr="Bildergebnis für dask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6808138" y="1137018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6951406" y="4922274"/>
            <a:ext cx="2094271" cy="1259726"/>
            <a:chOff x="6951406" y="2877160"/>
            <a:chExt cx="2094271" cy="125972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362338" y="3283416"/>
              <a:ext cx="561452" cy="722376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123953" y="3414510"/>
              <a:ext cx="561452" cy="722376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27" name="Rectangle 26"/>
            <p:cNvSpPr/>
            <p:nvPr/>
          </p:nvSpPr>
          <p:spPr>
            <a:xfrm>
              <a:off x="7919760" y="2877160"/>
              <a:ext cx="11259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NIPS 2015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51406" y="3078722"/>
              <a:ext cx="1430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DEBull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  <p:sp>
        <p:nvSpPr>
          <p:cNvPr id="2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4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  <a:br>
              <a:rPr lang="en-US" dirty="0"/>
            </a:br>
            <a:br>
              <a:rPr lang="en-US" sz="800" dirty="0"/>
            </a:br>
            <a:r>
              <a:rPr lang="en-US" sz="2400" dirty="0"/>
              <a:t>aka KDD Process</a:t>
            </a:r>
            <a:br>
              <a:rPr lang="en-US" sz="2400" dirty="0"/>
            </a:br>
            <a:r>
              <a:rPr lang="en-US" sz="2400" dirty="0"/>
              <a:t>aka CRISP-DM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10" descr="https://upload.wikimedia.org/wikipedia/commons/thumb/d/d8/Emblem-person-blue.svg/1024px-Emblem-person-blu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58" y="1497412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94997" y="4421874"/>
            <a:ext cx="1391352" cy="1407754"/>
            <a:chOff x="3930084" y="4978403"/>
            <a:chExt cx="1729952" cy="1750352"/>
          </a:xfrm>
        </p:grpSpPr>
        <p:pic>
          <p:nvPicPr>
            <p:cNvPr id="9" name="Picture 8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2" y="2637991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478845" y="4421874"/>
            <a:ext cx="1391352" cy="1407754"/>
            <a:chOff x="3930084" y="4978403"/>
            <a:chExt cx="1729952" cy="1750352"/>
          </a:xfrm>
        </p:grpSpPr>
        <p:pic>
          <p:nvPicPr>
            <p:cNvPr id="13" name="Picture 12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24" name="Chevron 23"/>
          <p:cNvSpPr/>
          <p:nvPr/>
        </p:nvSpPr>
        <p:spPr>
          <a:xfrm>
            <a:off x="1149073" y="2888977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27" name="Straight Arrow Connector 26"/>
          <p:cNvCxnSpPr>
            <a:stCxn id="9" idx="0"/>
          </p:cNvCxnSpPr>
          <p:nvPr/>
        </p:nvCxnSpPr>
        <p:spPr>
          <a:xfrm flipH="1" flipV="1">
            <a:off x="1469232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  <a:endCxn id="31" idx="0"/>
          </p:cNvCxnSpPr>
          <p:nvPr/>
        </p:nvCxnSpPr>
        <p:spPr>
          <a:xfrm>
            <a:off x="4642624" y="2398151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</p:cNvCxnSpPr>
          <p:nvPr/>
        </p:nvCxnSpPr>
        <p:spPr>
          <a:xfrm flipH="1" flipV="1">
            <a:off x="8150663" y="3874830"/>
            <a:ext cx="3993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00B4DCB-D90E-4ACA-AE9A-9750B8162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06167" y="3323544"/>
            <a:ext cx="967752" cy="896761"/>
          </a:xfrm>
          <a:prstGeom prst="rect">
            <a:avLst/>
          </a:prstGeom>
        </p:spPr>
      </p:pic>
      <p:sp>
        <p:nvSpPr>
          <p:cNvPr id="31" name="Chevron 30"/>
          <p:cNvSpPr/>
          <p:nvPr/>
        </p:nvSpPr>
        <p:spPr>
          <a:xfrm>
            <a:off x="3658000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32" name="Chevron 31"/>
          <p:cNvSpPr/>
          <p:nvPr/>
        </p:nvSpPr>
        <p:spPr>
          <a:xfrm>
            <a:off x="6122289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66618" y="1577982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36" name="Straight Arrow Connector 35"/>
          <p:cNvCxnSpPr>
            <a:stCxn id="6" idx="2"/>
            <a:endCxn id="24" idx="0"/>
          </p:cNvCxnSpPr>
          <p:nvPr/>
        </p:nvCxnSpPr>
        <p:spPr>
          <a:xfrm flipH="1">
            <a:off x="2303243" y="2398151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" idx="2"/>
            <a:endCxn id="32" idx="0"/>
          </p:cNvCxnSpPr>
          <p:nvPr/>
        </p:nvCxnSpPr>
        <p:spPr>
          <a:xfrm>
            <a:off x="4642624" y="2398151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762539" y="693338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  <p:cxnSp>
        <p:nvCxnSpPr>
          <p:cNvPr id="50" name="Straight Arrow Connector 49"/>
          <p:cNvCxnSpPr>
            <a:endCxn id="24" idx="2"/>
          </p:cNvCxnSpPr>
          <p:nvPr/>
        </p:nvCxnSpPr>
        <p:spPr>
          <a:xfrm flipH="1" flipV="1">
            <a:off x="2303243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31" idx="2"/>
          </p:cNvCxnSpPr>
          <p:nvPr/>
        </p:nvCxnSpPr>
        <p:spPr>
          <a:xfrm flipV="1">
            <a:off x="4812170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2" idx="2"/>
          </p:cNvCxnSpPr>
          <p:nvPr/>
        </p:nvCxnSpPr>
        <p:spPr>
          <a:xfrm flipV="1">
            <a:off x="7276459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304819" y="4421874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407874" y="4511708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0053" y="5414490"/>
            <a:ext cx="4549339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observation: </a:t>
            </a:r>
            <a:r>
              <a:rPr lang="en-US" sz="20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SotA</a:t>
            </a: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integration/cleaning based on 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5540" y="1284330"/>
            <a:ext cx="3886319" cy="1152092"/>
          </a:xfrm>
          <a:prstGeom prst="wedgeRoundRectCallout">
            <a:avLst>
              <a:gd name="adj1" fmla="val -1331"/>
              <a:gd name="adj2" fmla="val 8774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extraction, schema alignment, entity resolution, data validation, data cleaning, outlier detection, missing value imputation, semantic type detection, data augmentation, feature selection, feature engineering, feature transformations </a:t>
            </a:r>
          </a:p>
        </p:txBody>
      </p:sp>
      <p:sp>
        <p:nvSpPr>
          <p:cNvPr id="34" name="Chevron 33"/>
          <p:cNvSpPr/>
          <p:nvPr/>
        </p:nvSpPr>
        <p:spPr>
          <a:xfrm>
            <a:off x="1147081" y="2887862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109250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Linear Regression Conjugate Gradient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24214" y="1254410"/>
            <a:ext cx="50441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X =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read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$1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); # n x m matrix</a:t>
            </a:r>
          </a:p>
          <a:p>
            <a:r>
              <a:rPr lang="es-ES" sz="1600" b="1" dirty="0">
                <a:latin typeface="Consolas" pitchFamily="49" charset="0"/>
                <a:cs typeface="Consolas" pitchFamily="49" charset="0"/>
              </a:rPr>
              <a:t>2:</a:t>
            </a:r>
            <a:r>
              <a:rPr lang="es-ES" sz="1600" dirty="0">
                <a:latin typeface="Consolas" pitchFamily="49" charset="0"/>
                <a:cs typeface="Consolas" pitchFamily="49" charset="0"/>
              </a:rPr>
              <a:t>  y = </a:t>
            </a:r>
            <a:r>
              <a:rPr lang="es-ES" sz="1600" b="1" dirty="0" err="1">
                <a:latin typeface="Consolas" pitchFamily="49" charset="0"/>
                <a:cs typeface="Consolas" pitchFamily="49" charset="0"/>
              </a:rPr>
              <a:t>read</a:t>
            </a:r>
            <a:r>
              <a:rPr lang="es-ES" sz="1600" dirty="0">
                <a:latin typeface="Consolas" pitchFamily="49" charset="0"/>
                <a:cs typeface="Consolas" pitchFamily="49" charset="0"/>
              </a:rPr>
              <a:t>(</a:t>
            </a:r>
            <a:r>
              <a:rPr lang="es-ES" sz="1600" b="1" dirty="0">
                <a:latin typeface="Consolas" pitchFamily="49" charset="0"/>
                <a:cs typeface="Consolas" pitchFamily="49" charset="0"/>
              </a:rPr>
              <a:t>$2</a:t>
            </a:r>
            <a:r>
              <a:rPr lang="es-ES" sz="1600" dirty="0">
                <a:latin typeface="Consolas" pitchFamily="49" charset="0"/>
                <a:cs typeface="Consolas" pitchFamily="49" charset="0"/>
              </a:rPr>
              <a:t>); # n x 1 vector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3: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maxi = 50; lambda = 0.001; </a:t>
            </a:r>
            <a:br>
              <a:rPr lang="en-US" sz="1600" dirty="0">
                <a:latin typeface="Consolas" pitchFamily="49" charset="0"/>
                <a:cs typeface="Consolas" pitchFamily="49" charset="0"/>
              </a:rPr>
            </a:br>
            <a:r>
              <a:rPr lang="en-US" sz="1600" b="1" dirty="0">
                <a:latin typeface="Consolas" pitchFamily="49" charset="0"/>
                <a:cs typeface="Consolas" pitchFamily="49" charset="0"/>
              </a:rPr>
              <a:t>4: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intercept =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$3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5: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...</a:t>
            </a:r>
          </a:p>
          <a:p>
            <a:r>
              <a:rPr lang="fr-FR" sz="1600" b="1" dirty="0">
                <a:latin typeface="Consolas" pitchFamily="49" charset="0"/>
                <a:cs typeface="Consolas" pitchFamily="49" charset="0"/>
              </a:rPr>
              <a:t>6: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  r = -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fr-FR" sz="16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t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(X) %*% y)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; 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7: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norm_r2 = </a:t>
            </a:r>
            <a:r>
              <a:rPr lang="pt-BR" sz="1600" b="1" dirty="0">
                <a:latin typeface="Consolas" pitchFamily="49" charset="0"/>
                <a:cs typeface="Consolas" pitchFamily="49" charset="0"/>
              </a:rPr>
              <a:t>sum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(r * r); p = -r;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8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: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w = 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matrix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(0, 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ncol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(X), 1); i = 0;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9: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</a:t>
            </a:r>
            <a:r>
              <a:rPr lang="pt-BR" sz="1600" b="1" dirty="0">
                <a:latin typeface="Consolas" pitchFamily="49" charset="0"/>
                <a:cs typeface="Consolas" pitchFamily="49" charset="0"/>
              </a:rPr>
              <a:t>while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(i&lt;maxi &amp; norm_r2&gt;norm_r2_trgt) 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10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: {</a:t>
            </a:r>
          </a:p>
          <a:p>
            <a:r>
              <a:rPr lang="fr-FR" sz="1600" b="1" dirty="0">
                <a:latin typeface="Consolas" pitchFamily="49" charset="0"/>
                <a:cs typeface="Consolas" pitchFamily="49" charset="0"/>
              </a:rPr>
              <a:t>11: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    q = 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fr-FR" sz="16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t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(X) %*% (X %*% p))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+lambda*p;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12: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  alpha = norm_r2 / </a:t>
            </a:r>
            <a:r>
              <a:rPr lang="pt-BR" sz="1600" b="1" dirty="0">
                <a:latin typeface="Consolas" pitchFamily="49" charset="0"/>
                <a:cs typeface="Consolas" pitchFamily="49" charset="0"/>
              </a:rPr>
              <a:t>sum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(p * q);</a:t>
            </a:r>
          </a:p>
          <a:p>
            <a:r>
              <a:rPr lang="pl-PL" sz="1600" b="1" dirty="0">
                <a:latin typeface="Consolas" pitchFamily="49" charset="0"/>
                <a:cs typeface="Consolas" pitchFamily="49" charset="0"/>
              </a:rPr>
              <a:t>1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3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: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w = w + alpha * p;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14: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old_norm_r2 = norm_r2;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15: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  r = r + alpha * q;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16: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norm_r2 =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sum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(r * r);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17: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beta = norm_r2 / old_norm_r2;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18: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p = -r + beta * p; </a:t>
            </a:r>
            <a:r>
              <a:rPr lang="en-US" sz="1600" dirty="0" err="1">
                <a:latin typeface="Consolas" pitchFamily="49" charset="0"/>
                <a:cs typeface="Consolas" pitchFamily="49" charset="0"/>
              </a:rPr>
              <a:t>i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600" dirty="0" err="1">
                <a:latin typeface="Consolas" pitchFamily="49" charset="0"/>
                <a:cs typeface="Consolas" pitchFamily="49" charset="0"/>
              </a:rPr>
              <a:t>i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+ 1; 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19: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}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20: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write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(w,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$4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, format="text");</a:t>
            </a:r>
          </a:p>
          <a:p>
            <a:endParaRPr lang="en-US" sz="1600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586" y="3501177"/>
            <a:ext cx="1630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 conjugate gradient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1767162" y="3942398"/>
            <a:ext cx="857052" cy="190222"/>
          </a:xfrm>
          <a:prstGeom prst="straightConnector1">
            <a:avLst/>
          </a:prstGeom>
          <a:ln w="2540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462528" y="4058929"/>
            <a:ext cx="1630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step size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6930305" y="4365893"/>
            <a:ext cx="738037" cy="11478"/>
          </a:xfrm>
          <a:prstGeom prst="straightConnector1">
            <a:avLst/>
          </a:prstGeom>
          <a:ln w="2540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>
            <a:off x="2395614" y="4517277"/>
            <a:ext cx="228600" cy="1365048"/>
          </a:xfrm>
          <a:prstGeom prst="leftBrace">
            <a:avLst>
              <a:gd name="adj1" fmla="val 8333"/>
              <a:gd name="adj2" fmla="val 67955"/>
            </a:avLst>
          </a:prstGeom>
          <a:ln w="254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7204" y="4963898"/>
            <a:ext cx="1421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Update model and residuals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53674" y="1480829"/>
            <a:ext cx="177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matrices from HDFS/S3</a:t>
            </a:r>
          </a:p>
        </p:txBody>
      </p:sp>
      <p:sp>
        <p:nvSpPr>
          <p:cNvPr id="14" name="Left Brace 13"/>
          <p:cNvSpPr/>
          <p:nvPr/>
        </p:nvSpPr>
        <p:spPr>
          <a:xfrm rot="10800000">
            <a:off x="6557832" y="1570899"/>
            <a:ext cx="228600" cy="456608"/>
          </a:xfrm>
          <a:prstGeom prst="leftBrace">
            <a:avLst>
              <a:gd name="adj1" fmla="val 8333"/>
              <a:gd name="adj2" fmla="val 48699"/>
            </a:avLst>
          </a:prstGeom>
          <a:ln w="254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10800000">
            <a:off x="6710232" y="2769677"/>
            <a:ext cx="228600" cy="456608"/>
          </a:xfrm>
          <a:prstGeom prst="leftBrace">
            <a:avLst>
              <a:gd name="adj1" fmla="val 8333"/>
              <a:gd name="adj2" fmla="val 48699"/>
            </a:avLst>
          </a:prstGeom>
          <a:ln w="254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06074" y="2641895"/>
            <a:ext cx="177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 initial gradient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6586" y="1509110"/>
            <a:ext cx="2346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Data Independence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Implementation-Agnostic Operations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04A3BA-B8B0-4A07-9DBF-57F56F646BFE}"/>
              </a:ext>
            </a:extLst>
          </p:cNvPr>
          <p:cNvSpPr txBox="1"/>
          <p:nvPr/>
        </p:nvSpPr>
        <p:spPr>
          <a:xfrm>
            <a:off x="7106075" y="5799135"/>
            <a:ext cx="16361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Separation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Concerns” </a:t>
            </a:r>
          </a:p>
        </p:txBody>
      </p:sp>
    </p:spTree>
    <p:extLst>
      <p:ext uri="{BB962C8B-B14F-4D97-AF65-F5344CB8AC3E}">
        <p14:creationId xmlns:p14="http://schemas.microsoft.com/office/powerpoint/2010/main" val="158071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SystemML</a:t>
            </a:r>
            <a:r>
              <a:rPr lang="en-US" dirty="0"/>
              <a:t>/</a:t>
            </a:r>
            <a:r>
              <a:rPr lang="en-US" dirty="0" err="1"/>
              <a:t>SystemDS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8169" y="2612480"/>
            <a:ext cx="2073387" cy="160043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[SIGMOD’15,’17,’19,’21abc]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[PVLDB’14,’16ab,’18]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[ICDE’11,’12,’15]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[CIDR’17,’20]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[VLDBJ’18] 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[DEBull’14]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[PPoPP’15]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AutoShape 54"/>
          <p:cNvCxnSpPr>
            <a:cxnSpLocks noChangeShapeType="1"/>
            <a:endCxn id="43" idx="0"/>
          </p:cNvCxnSpPr>
          <p:nvPr/>
        </p:nvCxnSpPr>
        <p:spPr bwMode="auto">
          <a:xfrm rot="10800000" flipV="1">
            <a:off x="2857500" y="3485561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36" name="Picture 6" descr="http://www.sas.com/content/dam/SAS/sv_se/image/logo2/hadoop_elepha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628" y="4758048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0" descr="http://www.nersc.gov/assets/ImageGallery/Computational-Systems/_resampled/resizedimage250247-Magellan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9590" y="5213660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0" descr="http://www.nersc.gov/assets/ImageGallery/Computational-Systems/_resampled/resizedimage250247-Magellan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9003" y="5213660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2" descr="Product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72929" y="5064356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http://upload.wikimedia.org/wikipedia/commons/thumb/a/a4/Java_logo_and_wordmark.svg/100px-Java_logo_and_wordmark.sv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3154" y="4848456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Arrow Connector 23"/>
          <p:cNvCxnSpPr>
            <a:cxnSpLocks noChangeShapeType="1"/>
          </p:cNvCxnSpPr>
          <p:nvPr/>
        </p:nvCxnSpPr>
        <p:spPr bwMode="auto">
          <a:xfrm>
            <a:off x="7371990" y="3825571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42" name="TextBox 41"/>
          <p:cNvSpPr txBox="1"/>
          <p:nvPr/>
        </p:nvSpPr>
        <p:spPr>
          <a:xfrm>
            <a:off x="5281253" y="4023035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87129" y="403406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44" name="AutoShape 40"/>
          <p:cNvSpPr>
            <a:spLocks noChangeArrowheads="1"/>
          </p:cNvSpPr>
          <p:nvPr/>
        </p:nvSpPr>
        <p:spPr bwMode="auto">
          <a:xfrm>
            <a:off x="3332162" y="3015027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45" name="AutoShape 40"/>
          <p:cNvSpPr>
            <a:spLocks noChangeArrowheads="1"/>
          </p:cNvSpPr>
          <p:nvPr/>
        </p:nvSpPr>
        <p:spPr bwMode="auto">
          <a:xfrm>
            <a:off x="3332162" y="2468292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46" name="AutoShape 40"/>
          <p:cNvSpPr>
            <a:spLocks noChangeArrowheads="1"/>
          </p:cNvSpPr>
          <p:nvPr/>
        </p:nvSpPr>
        <p:spPr bwMode="auto">
          <a:xfrm>
            <a:off x="3332162" y="1934892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47" name="AutoShape 54"/>
          <p:cNvCxnSpPr>
            <a:cxnSpLocks noChangeShapeType="1"/>
            <a:endCxn id="42" idx="0"/>
          </p:cNvCxnSpPr>
          <p:nvPr/>
        </p:nvCxnSpPr>
        <p:spPr bwMode="auto">
          <a:xfrm>
            <a:off x="5084762" y="3502330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48" name="TextBox 47"/>
          <p:cNvSpPr txBox="1"/>
          <p:nvPr/>
        </p:nvSpPr>
        <p:spPr>
          <a:xfrm>
            <a:off x="3332162" y="128743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49" name="AutoShape 54"/>
          <p:cNvCxnSpPr>
            <a:cxnSpLocks noChangeShapeType="1"/>
            <a:stCxn id="48" idx="2"/>
            <a:endCxn id="46" idx="0"/>
          </p:cNvCxnSpPr>
          <p:nvPr/>
        </p:nvCxnSpPr>
        <p:spPr bwMode="auto">
          <a:xfrm>
            <a:off x="4589462" y="1656762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51" name="TextBox 50"/>
          <p:cNvSpPr txBox="1"/>
          <p:nvPr/>
        </p:nvSpPr>
        <p:spPr>
          <a:xfrm>
            <a:off x="4820118" y="6342571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19018" y="6356581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76069" y="634554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54" name="AutoShape 40"/>
          <p:cNvSpPr>
            <a:spLocks noChangeArrowheads="1"/>
          </p:cNvSpPr>
          <p:nvPr/>
        </p:nvSpPr>
        <p:spPr bwMode="auto">
          <a:xfrm>
            <a:off x="358219" y="1553624"/>
            <a:ext cx="319093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APIs: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Command line,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JMLC,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Spark </a:t>
            </a:r>
            <a:r>
              <a:rPr kumimoji="0" lang="en-US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MLContext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Spark ML, </a:t>
            </a:r>
            <a:b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(20+ Scalable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lgorithms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8479" y="2114473"/>
            <a:ext cx="1889230" cy="549451"/>
          </a:xfrm>
          <a:prstGeom prst="rect">
            <a:avLst/>
          </a:prstGeom>
        </p:spPr>
      </p:pic>
      <p:pic>
        <p:nvPicPr>
          <p:cNvPr id="57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45" y="4656854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FFAA28E-B0E5-4315-9564-16E169170138}"/>
              </a:ext>
            </a:extLst>
          </p:cNvPr>
          <p:cNvGrpSpPr/>
          <p:nvPr/>
        </p:nvGrpSpPr>
        <p:grpSpPr>
          <a:xfrm>
            <a:off x="158503" y="4664586"/>
            <a:ext cx="1787917" cy="2027572"/>
            <a:chOff x="78982" y="4536767"/>
            <a:chExt cx="1787917" cy="2027572"/>
          </a:xfrm>
        </p:grpSpPr>
        <p:sp>
          <p:nvSpPr>
            <p:cNvPr id="59" name="TextBox 58"/>
            <p:cNvSpPr txBox="1"/>
            <p:nvPr/>
          </p:nvSpPr>
          <p:spPr>
            <a:xfrm>
              <a:off x="78982" y="4536767"/>
              <a:ext cx="1787917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In-Progress: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GPU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0BD52F3-8C0B-4206-AC4D-31250ABAD0CB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FF41F32-C583-48DB-9957-69C7C0D1F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95" name="TextBox 94"/>
          <p:cNvSpPr txBox="1"/>
          <p:nvPr/>
        </p:nvSpPr>
        <p:spPr>
          <a:xfrm>
            <a:off x="6367897" y="2611173"/>
            <a:ext cx="2776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Renamed to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Open Source Release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/>
          <a:srcRect t="26596" b="15089"/>
          <a:stretch/>
        </p:blipFill>
        <p:spPr>
          <a:xfrm>
            <a:off x="6209748" y="1052049"/>
            <a:ext cx="2757364" cy="1032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7719" y="3482666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8570" y="5172645"/>
            <a:ext cx="245233" cy="27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HOP and LOP DAG Compilation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9101" y="1251155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(Direct Solve)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700" dirty="0">
              <a:latin typeface="Consolas" panose="020B0609020204030204" pitchFamily="49" charset="0"/>
              <a:cs typeface="Courier New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X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read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$1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y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read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$2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intercept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$3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; 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lambda = 0.001;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...</a:t>
            </a:r>
          </a:p>
          <a:p>
            <a:endParaRPr lang="en-US" sz="300" b="1" dirty="0">
              <a:latin typeface="Consolas" panose="020B0609020204030204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if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 intercept == 1 ) {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  ones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matrix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(1, </a:t>
            </a:r>
            <a:r>
              <a:rPr lang="en-US" sz="1200" b="1" dirty="0" err="1">
                <a:latin typeface="Consolas" panose="020B0609020204030204" pitchFamily="49" charset="0"/>
                <a:cs typeface="Courier New" pitchFamily="49" charset="0"/>
              </a:rPr>
              <a:t>nrow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(X), 1); 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  X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append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(X, ones);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  <a:p>
            <a:endParaRPr lang="en-US" sz="300" dirty="0">
              <a:latin typeface="Consolas" panose="020B0609020204030204" pitchFamily="49" charset="0"/>
              <a:cs typeface="Courier New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I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matrix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(1, </a:t>
            </a:r>
            <a:r>
              <a:rPr lang="en-US" sz="1200" b="1" dirty="0" err="1">
                <a:latin typeface="Consolas" panose="020B0609020204030204" pitchFamily="49" charset="0"/>
                <a:cs typeface="Courier New" pitchFamily="49" charset="0"/>
              </a:rPr>
              <a:t>ncol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(X), 1);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A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t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 %*% X + </a:t>
            </a:r>
            <a:r>
              <a:rPr lang="en-US" sz="1200" b="1" dirty="0" err="1">
                <a:latin typeface="Consolas" panose="020B0609020204030204" pitchFamily="49" charset="0"/>
                <a:cs typeface="Courier New" pitchFamily="49" charset="0"/>
              </a:rPr>
              <a:t>diag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(I)*lambda;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b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t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 %*% y;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beta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solve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(A, b);</a:t>
            </a:r>
            <a:br>
              <a:rPr lang="en-US" sz="1200" dirty="0">
                <a:latin typeface="Consolas" panose="020B0609020204030204" pitchFamily="49" charset="0"/>
                <a:cs typeface="Courier New" pitchFamily="49" charset="0"/>
              </a:rPr>
            </a:b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...</a:t>
            </a:r>
          </a:p>
          <a:p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write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(beta,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$4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);</a:t>
            </a:r>
          </a:p>
        </p:txBody>
      </p:sp>
      <p:sp>
        <p:nvSpPr>
          <p:cNvPr id="7" name="Rectangle 6"/>
          <p:cNvSpPr/>
          <p:nvPr/>
        </p:nvSpPr>
        <p:spPr>
          <a:xfrm>
            <a:off x="626355" y="2832803"/>
            <a:ext cx="2770952" cy="422028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7274" y="3432137"/>
            <a:ext cx="3068664" cy="1101972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7274" y="2670143"/>
            <a:ext cx="3068664" cy="709248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77660" y="150269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3684" y="424379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2404" y="1321982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driver mem: 20 GB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29220" y="2719939"/>
            <a:ext cx="2791840" cy="1219200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3320460" y="2154877"/>
            <a:ext cx="685800" cy="2050933"/>
          </a:xfrm>
          <a:prstGeom prst="straightConnector1">
            <a:avLst/>
          </a:prstGeom>
          <a:ln w="19050">
            <a:solidFill>
              <a:srgbClr val="7889FB"/>
            </a:solidFill>
            <a:prstDash val="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158660" y="1682820"/>
            <a:ext cx="3505200" cy="2290465"/>
            <a:chOff x="4114800" y="1749623"/>
            <a:chExt cx="3505200" cy="2290465"/>
          </a:xfrm>
        </p:grpSpPr>
        <p:sp>
          <p:nvSpPr>
            <p:cNvPr id="16" name="TextBox 15"/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dg(rand)</a:t>
              </a:r>
              <a:b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</a:b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(10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3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x1,10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3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17" name="Straight Arrow Connector 16"/>
            <p:cNvCxnSpPr>
              <a:stCxn id="16" idx="0"/>
              <a:endCxn id="18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r(</a:t>
              </a:r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diag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X</a:t>
              </a:r>
            </a:p>
            <a:p>
              <a:pPr algn="ctr"/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(10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8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x10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3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,10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11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y</a:t>
              </a:r>
              <a:b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</a:b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(10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8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x1,10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8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ba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ba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9" idx="0"/>
              <a:endCxn id="21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3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0" idx="0"/>
              <a:endCxn id="22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30" name="Straight Arrow Connector 29"/>
            <p:cNvCxnSpPr>
              <a:stCxn id="18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1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2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36" name="Straight Arrow Connector 35"/>
            <p:cNvCxnSpPr>
              <a:stCxn id="32" idx="0"/>
              <a:endCxn id="35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1948860" y="1632155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Scenario: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X: 10</a:t>
            </a:r>
            <a:r>
              <a:rPr lang="de-DE" sz="1400" baseline="30000" dirty="0">
                <a:solidFill>
                  <a:schemeClr val="bg1"/>
                </a:solidFill>
              </a:rPr>
              <a:t>8</a:t>
            </a:r>
            <a:r>
              <a:rPr lang="de-DE" sz="1400" dirty="0">
                <a:solidFill>
                  <a:schemeClr val="bg1"/>
                </a:solidFill>
              </a:rPr>
              <a:t> x 10</a:t>
            </a:r>
            <a:r>
              <a:rPr lang="de-DE" sz="1400" baseline="30000" dirty="0">
                <a:solidFill>
                  <a:schemeClr val="bg1"/>
                </a:solidFill>
              </a:rPr>
              <a:t>3</a:t>
            </a:r>
            <a:r>
              <a:rPr lang="de-DE" sz="1400" dirty="0">
                <a:solidFill>
                  <a:schemeClr val="bg1"/>
                </a:solidFill>
              </a:rPr>
              <a:t>, 10</a:t>
            </a:r>
            <a:r>
              <a:rPr lang="de-DE" sz="1400" baseline="30000" dirty="0">
                <a:solidFill>
                  <a:schemeClr val="bg1"/>
                </a:solidFill>
              </a:rPr>
              <a:t>11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y: 10</a:t>
            </a:r>
            <a:r>
              <a:rPr lang="de-DE" sz="1400" baseline="30000" dirty="0">
                <a:solidFill>
                  <a:schemeClr val="bg1"/>
                </a:solidFill>
              </a:rPr>
              <a:t>8</a:t>
            </a:r>
            <a:r>
              <a:rPr lang="de-DE" sz="1400" dirty="0">
                <a:solidFill>
                  <a:schemeClr val="bg1"/>
                </a:solidFill>
              </a:rPr>
              <a:t> x 1, 10</a:t>
            </a:r>
            <a:r>
              <a:rPr lang="de-DE" sz="1400" baseline="30000" dirty="0">
                <a:solidFill>
                  <a:schemeClr val="bg1"/>
                </a:solidFill>
              </a:rPr>
              <a:t>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2460" y="4737226"/>
            <a:ext cx="533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  <a:p>
            <a:pPr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Fixed-size (squared) matrix blocks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082460" y="1502694"/>
            <a:ext cx="4114800" cy="2243480"/>
            <a:chOff x="4038600" y="1569497"/>
            <a:chExt cx="4114800" cy="2243480"/>
          </a:xfrm>
        </p:grpSpPr>
        <p:sp>
          <p:nvSpPr>
            <p:cNvPr id="40" name="TextBox 39"/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06260" y="1655094"/>
            <a:ext cx="3722914" cy="2139554"/>
            <a:chOff x="3962400" y="1721897"/>
            <a:chExt cx="3722914" cy="2139554"/>
          </a:xfrm>
        </p:grpSpPr>
        <p:sp>
          <p:nvSpPr>
            <p:cNvPr id="51" name="TextBox 50"/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59" name="Straight Arrow Connector 58"/>
          <p:cNvCxnSpPr/>
          <p:nvPr/>
        </p:nvCxnSpPr>
        <p:spPr>
          <a:xfrm rot="5400000">
            <a:off x="7397954" y="4162991"/>
            <a:ext cx="685800" cy="1588"/>
          </a:xfrm>
          <a:prstGeom prst="straightConnector1">
            <a:avLst/>
          </a:prstGeom>
          <a:ln w="19050">
            <a:solidFill>
              <a:srgbClr val="7889FB"/>
            </a:solidFill>
            <a:prstDash val="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07274" y="1632155"/>
            <a:ext cx="3068664" cy="979368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5406141" y="4187726"/>
            <a:ext cx="3086100" cy="2030566"/>
            <a:chOff x="5377860" y="4423395"/>
            <a:chExt cx="3086100" cy="2030566"/>
          </a:xfrm>
        </p:grpSpPr>
        <p:sp>
          <p:nvSpPr>
            <p:cNvPr id="62" name="TextBox 61"/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y</a:t>
              </a:r>
              <a:endParaRPr lang="en-US" sz="1200" dirty="0">
                <a:latin typeface="Consolas" panose="020B0609020204030204" pitchFamily="49" charset="0"/>
                <a:cs typeface="Courier New" pitchFamily="49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68" name="Straight Arrow Connector 67"/>
            <p:cNvCxnSpPr>
              <a:endCxn id="69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mapmm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tsmm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71" name="Straight Arrow Connector 70"/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70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70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66" idx="0"/>
              <a:endCxn id="67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cxnSpLocks/>
              <a:stCxn id="67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650562" y="582611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1C5DD75-64C9-4CC7-8A76-14A31AE77F85}"/>
              </a:ext>
            </a:extLst>
          </p:cNvPr>
          <p:cNvGrpSpPr/>
          <p:nvPr/>
        </p:nvGrpSpPr>
        <p:grpSpPr>
          <a:xfrm>
            <a:off x="7952246" y="5448396"/>
            <a:ext cx="443191" cy="1267384"/>
            <a:chOff x="7952246" y="5448396"/>
            <a:chExt cx="443191" cy="126738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0177AB-E517-41F3-94EF-CFA850B312BF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baseline="-25000" dirty="0">
                  <a:solidFill>
                    <a:schemeClr val="tx1"/>
                  </a:solidFill>
                  <a:latin typeface="Consolas" panose="020B0609020204030204" pitchFamily="49" charset="0"/>
                </a:rPr>
                <a:t>1,1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6911C9C-0E64-4D80-9B18-89D264BCD0DD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baseline="-25000" dirty="0">
                  <a:solidFill>
                    <a:schemeClr val="tx1"/>
                  </a:solidFill>
                  <a:latin typeface="Consolas" panose="020B0609020204030204" pitchFamily="49" charset="0"/>
                </a:rPr>
                <a:t>2,1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704289D-CD6C-4F7B-B24C-FF0C12E52CE1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baseline="-25000" dirty="0">
                  <a:solidFill>
                    <a:schemeClr val="tx1"/>
                  </a:solidFill>
                  <a:latin typeface="Consolas" panose="020B0609020204030204" pitchFamily="49" charset="0"/>
                </a:rPr>
                <a:t>m,1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3" grpId="0" animBg="1"/>
      <p:bldP spid="38" grpId="0"/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and Dynamic Rewrites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Static Rewrites </a:t>
            </a:r>
            <a:r>
              <a:rPr lang="en-US" b="0" dirty="0"/>
              <a:t>(size-</a:t>
            </a:r>
            <a:r>
              <a:rPr lang="en-US" b="0" dirty="0" err="1"/>
              <a:t>indep</a:t>
            </a:r>
            <a:r>
              <a:rPr lang="en-US" b="0" dirty="0"/>
              <a:t>.)</a:t>
            </a:r>
          </a:p>
          <a:p>
            <a:pPr lvl="1"/>
            <a:r>
              <a:rPr lang="en-US" dirty="0"/>
              <a:t>Common Subexpression Elimination</a:t>
            </a:r>
          </a:p>
          <a:p>
            <a:pPr lvl="1"/>
            <a:r>
              <a:rPr lang="en-US" dirty="0"/>
              <a:t>Constant Folding / Branch Removal /</a:t>
            </a:r>
            <a:br>
              <a:rPr lang="en-US" dirty="0"/>
            </a:br>
            <a:r>
              <a:rPr lang="en-US" dirty="0"/>
              <a:t>Block Sequence Merge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Static Simplification Rewrites</a:t>
            </a:r>
          </a:p>
          <a:p>
            <a:pPr lvl="1"/>
            <a:r>
              <a:rPr lang="en-US" dirty="0"/>
              <a:t>Right/Left Indexing Vectorization</a:t>
            </a:r>
          </a:p>
          <a:p>
            <a:pPr lvl="1"/>
            <a:r>
              <a:rPr lang="en-US" dirty="0"/>
              <a:t>For Loop Vectorization </a:t>
            </a:r>
          </a:p>
          <a:p>
            <a:pPr lvl="1"/>
            <a:r>
              <a:rPr lang="en-US" dirty="0"/>
              <a:t>Spark checkpoint/repartition injection</a:t>
            </a:r>
          </a:p>
          <a:p>
            <a:pPr lvl="1"/>
            <a:endParaRPr lang="en-US" dirty="0"/>
          </a:p>
          <a:p>
            <a:r>
              <a:rPr lang="en-US" dirty="0"/>
              <a:t>Example Dynamic Rewrites </a:t>
            </a:r>
            <a:r>
              <a:rPr lang="en-US" b="0" dirty="0"/>
              <a:t>(size-dep.)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Dynamic Simplification Rewrites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Matrix </a:t>
            </a:r>
            <a:r>
              <a:rPr lang="en-US" b="1" dirty="0" err="1">
                <a:solidFill>
                  <a:srgbClr val="7889FB"/>
                </a:solidFill>
              </a:rPr>
              <a:t>Mult</a:t>
            </a:r>
            <a:r>
              <a:rPr lang="en-US" b="1" dirty="0">
                <a:solidFill>
                  <a:srgbClr val="7889FB"/>
                </a:solidFill>
              </a:rPr>
              <a:t> Chain Optimization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15515" y="583809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17662" y="5550482"/>
            <a:ext cx="2365552" cy="1117437"/>
            <a:chOff x="1447800" y="2455590"/>
            <a:chExt cx="2365552" cy="1117437"/>
          </a:xfrm>
        </p:grpSpPr>
        <p:sp>
          <p:nvSpPr>
            <p:cNvPr id="8" name="Rectangle 7"/>
            <p:cNvSpPr>
              <a:spLocks/>
            </p:cNvSpPr>
            <p:nvPr/>
          </p:nvSpPr>
          <p:spPr>
            <a:xfrm>
              <a:off x="1640393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t(X)</a:t>
              </a:r>
              <a:b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9" name="Right Bracket 8"/>
            <p:cNvSpPr/>
            <p:nvPr/>
          </p:nvSpPr>
          <p:spPr>
            <a:xfrm rot="10800000">
              <a:off x="1447800" y="2455590"/>
              <a:ext cx="76201" cy="706425"/>
            </a:xfrm>
            <a:prstGeom prst="rightBracket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>
              <a:spLocks/>
            </p:cNvSpPr>
            <p:nvPr/>
          </p:nvSpPr>
          <p:spPr>
            <a:xfrm>
              <a:off x="245012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b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11" name="Right Bracket 10"/>
            <p:cNvSpPr/>
            <p:nvPr/>
          </p:nvSpPr>
          <p:spPr>
            <a:xfrm>
              <a:off x="3217988" y="2455593"/>
              <a:ext cx="76201" cy="703481"/>
            </a:xfrm>
            <a:prstGeom prst="rightBracket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>
              <a:spLocks/>
            </p:cNvSpPr>
            <p:nvPr/>
          </p:nvSpPr>
          <p:spPr>
            <a:xfrm>
              <a:off x="3432352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2,002  MFLOPs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06017" y="3488323"/>
            <a:ext cx="34365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</a:t>
            </a:r>
            <a:r>
              <a:rPr lang="el-GR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*X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)  </a:t>
            </a:r>
            <a:r>
              <a:rPr lang="el-GR" sz="1700" dirty="0">
                <a:latin typeface="Consolas" panose="020B0609020204030204" pitchFamily="49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(X)</a:t>
            </a:r>
          </a:p>
          <a:p>
            <a:pPr algn="ctr"/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X+Y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)  </a:t>
            </a:r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(X)+</a:t>
            </a:r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(Y)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421298" y="1425259"/>
            <a:ext cx="3504994" cy="1826190"/>
            <a:chOff x="5421298" y="1425259"/>
            <a:chExt cx="3504994" cy="1826190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5452910" y="2580749"/>
              <a:ext cx="666538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>
            <a:xfrm>
              <a:off x="6137876" y="1888925"/>
              <a:ext cx="666538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>
            <a:xfrm>
              <a:off x="6137876" y="2580749"/>
              <a:ext cx="666538" cy="6675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137876" y="2580749"/>
              <a:ext cx="666538" cy="667512"/>
            </a:xfrm>
            <a:prstGeom prst="line">
              <a:avLst/>
            </a:prstGeom>
            <a:ln w="25400">
              <a:solidFill>
                <a:srgbClr val="7889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>
              <a:spLocks/>
            </p:cNvSpPr>
            <p:nvPr/>
          </p:nvSpPr>
          <p:spPr>
            <a:xfrm>
              <a:off x="7393915" y="2582424"/>
              <a:ext cx="666538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43770" y="2723104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  <a:sym typeface="Wingdings" panose="05000000000000000000" pitchFamily="2" charset="2"/>
                </a:rPr>
                <a:t></a:t>
              </a:r>
              <a:endParaRPr lang="en-US" dirty="0">
                <a:latin typeface="+mj-lt"/>
              </a:endParaRPr>
            </a:p>
          </p:txBody>
        </p:sp>
        <p:sp>
          <p:nvSpPr>
            <p:cNvPr id="22" name="Rectangle 21"/>
            <p:cNvSpPr>
              <a:spLocks/>
            </p:cNvSpPr>
            <p:nvPr/>
          </p:nvSpPr>
          <p:spPr>
            <a:xfrm>
              <a:off x="8259754" y="2583937"/>
              <a:ext cx="666538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r>
                <a:rPr lang="en-US" baseline="600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┬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80423" y="2724781"/>
              <a:ext cx="55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*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96749" y="1425259"/>
              <a:ext cx="340349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b="1" dirty="0">
                  <a:latin typeface="Consolas" panose="020B0609020204030204" pitchFamily="49" charset="0"/>
                  <a:sym typeface="Wingdings" panose="05000000000000000000" pitchFamily="2" charset="2"/>
                </a:rPr>
                <a:t>trace</a:t>
              </a:r>
              <a:r>
                <a:rPr lang="en-US" sz="1700" dirty="0">
                  <a:latin typeface="Consolas" panose="020B0609020204030204" pitchFamily="49" charset="0"/>
                  <a:sym typeface="Wingdings" panose="05000000000000000000" pitchFamily="2" charset="2"/>
                </a:rPr>
                <a:t>(X%*%Y)  </a:t>
              </a:r>
              <a:r>
                <a:rPr lang="en-US" sz="1700" b="1" dirty="0">
                  <a:latin typeface="Consolas" panose="020B0609020204030204" pitchFamily="49" charset="0"/>
                  <a:sym typeface="Wingdings" panose="05000000000000000000" pitchFamily="2" charset="2"/>
                </a:rPr>
                <a:t>sum</a:t>
              </a:r>
              <a:r>
                <a:rPr lang="en-US" sz="1700" dirty="0">
                  <a:latin typeface="Consolas" panose="020B0609020204030204" pitchFamily="49" charset="0"/>
                  <a:sym typeface="Wingdings" panose="05000000000000000000" pitchFamily="2" charset="2"/>
                </a:rPr>
                <a:t>(X*</a:t>
              </a:r>
              <a:r>
                <a:rPr lang="en-US" sz="1700" b="1" dirty="0">
                  <a:latin typeface="Consolas" panose="020B0609020204030204" pitchFamily="49" charset="0"/>
                  <a:sym typeface="Wingdings" panose="05000000000000000000" pitchFamily="2" charset="2"/>
                </a:rPr>
                <a:t>t</a:t>
              </a:r>
              <a:r>
                <a:rPr lang="en-US" sz="1700" dirty="0">
                  <a:latin typeface="Consolas" panose="020B0609020204030204" pitchFamily="49" charset="0"/>
                  <a:sym typeface="Wingdings" panose="05000000000000000000" pitchFamily="2" charset="2"/>
                </a:rPr>
                <a:t>(Y))</a:t>
              </a:r>
              <a:endParaRPr lang="en-US" sz="1700" dirty="0">
                <a:latin typeface="Consolas" panose="020B0609020204030204" pitchFamily="49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21298" y="2168243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O(n</a:t>
              </a:r>
              <a:r>
                <a:rPr lang="en-US" b="1" baseline="300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74290" y="2169919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O(n</a:t>
              </a:r>
              <a:r>
                <a:rPr lang="en-US" b="1" baseline="300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581833" y="4637025"/>
            <a:ext cx="4618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 err="1">
                <a:latin typeface="Consolas" panose="020B0609020204030204" pitchFamily="49" charset="0"/>
                <a:sym typeface="Wingdings" panose="05000000000000000000" pitchFamily="2" charset="2"/>
              </a:rPr>
              <a:t>rowSums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(X)  X,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(X)=1</a:t>
            </a:r>
          </a:p>
          <a:p>
            <a:pPr algn="ctr"/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(X^2)  X%*%</a:t>
            </a:r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t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(X),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(X)=1</a:t>
            </a:r>
            <a:r>
              <a:rPr lang="en-US" sz="1700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700" baseline="60000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endParaRPr lang="en-US" sz="1700" dirty="0">
              <a:solidFill>
                <a:srgbClr val="FF0000"/>
              </a:solidFill>
              <a:latin typeface="Consolas" panose="020B0609020204030204" pitchFamily="49" charset="0"/>
              <a:sym typeface="Wingdings" panose="05000000000000000000" pitchFamily="2" charset="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594629" y="5552157"/>
            <a:ext cx="2368902" cy="1117437"/>
            <a:chOff x="1447800" y="2455590"/>
            <a:chExt cx="2368902" cy="1117437"/>
          </a:xfrm>
        </p:grpSpPr>
        <p:sp>
          <p:nvSpPr>
            <p:cNvPr id="29" name="Rectangle 28"/>
            <p:cNvSpPr>
              <a:spLocks/>
            </p:cNvSpPr>
            <p:nvPr/>
          </p:nvSpPr>
          <p:spPr>
            <a:xfrm>
              <a:off x="144947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t(X)</a:t>
              </a:r>
              <a:b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0" name="Right Bracket 29"/>
            <p:cNvSpPr/>
            <p:nvPr/>
          </p:nvSpPr>
          <p:spPr>
            <a:xfrm rot="10800000">
              <a:off x="2261717" y="2455590"/>
              <a:ext cx="76201" cy="706425"/>
            </a:xfrm>
            <a:prstGeom prst="rightBracket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440077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b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2" name="Right Bracket 31"/>
            <p:cNvSpPr/>
            <p:nvPr/>
          </p:nvSpPr>
          <p:spPr>
            <a:xfrm>
              <a:off x="3740501" y="2455593"/>
              <a:ext cx="76201" cy="703481"/>
            </a:xfrm>
            <a:prstGeom prst="rightBracket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>
            <a:xfrm>
              <a:off x="3251483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  MFLOPs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ECF3EF9-EC5A-429E-96A6-8D3B84AC3599}"/>
              </a:ext>
            </a:extLst>
          </p:cNvPr>
          <p:cNvSpPr txBox="1"/>
          <p:nvPr/>
        </p:nvSpPr>
        <p:spPr>
          <a:xfrm>
            <a:off x="7132656" y="5512150"/>
            <a:ext cx="184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propagation and sparsity estimation</a:t>
            </a:r>
          </a:p>
        </p:txBody>
      </p:sp>
    </p:spTree>
    <p:extLst>
      <p:ext uri="{BB962C8B-B14F-4D97-AF65-F5344CB8AC3E}">
        <p14:creationId xmlns:p14="http://schemas.microsoft.com/office/powerpoint/2010/main" val="312584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7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BAF776-7FB1-45C2-9A86-36F225B57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29" y="2550295"/>
            <a:ext cx="3404931" cy="13974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Design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Effective and efficient </a:t>
            </a:r>
            <a:r>
              <a:rPr lang="en-US" b="1" dirty="0">
                <a:solidFill>
                  <a:schemeClr val="accent1"/>
                </a:solidFill>
              </a:rPr>
              <a:t>data preparation, ML, and model debugging at scale</a:t>
            </a:r>
          </a:p>
          <a:p>
            <a:pPr lvl="1"/>
            <a:r>
              <a:rPr lang="en-US" dirty="0"/>
              <a:t>High-level abstractions for different lifecycle tasks and users </a:t>
            </a:r>
          </a:p>
          <a:p>
            <a:pPr lvl="1"/>
            <a:endParaRPr lang="en-US" dirty="0"/>
          </a:p>
          <a:p>
            <a:r>
              <a:rPr lang="en-US" dirty="0"/>
              <a:t>#1 Based on </a:t>
            </a:r>
            <a:r>
              <a:rPr lang="en-US" dirty="0">
                <a:solidFill>
                  <a:srgbClr val="7889FB"/>
                </a:solidFill>
              </a:rPr>
              <a:t>DSL for ML</a:t>
            </a:r>
            <a:r>
              <a:rPr lang="en-US" dirty="0"/>
              <a:t> Training/Scoring</a:t>
            </a:r>
          </a:p>
          <a:p>
            <a:pPr lvl="1"/>
            <a:r>
              <a:rPr lang="en-US" dirty="0"/>
              <a:t>Hierarchy of </a:t>
            </a:r>
            <a:r>
              <a:rPr lang="en-US" b="1" dirty="0">
                <a:solidFill>
                  <a:schemeClr val="accent1"/>
                </a:solidFill>
              </a:rPr>
              <a:t>abstractions for DS tasks</a:t>
            </a:r>
          </a:p>
          <a:p>
            <a:pPr lvl="1"/>
            <a:r>
              <a:rPr lang="en-US" dirty="0"/>
              <a:t>ML-based </a:t>
            </a:r>
            <a:r>
              <a:rPr lang="en-US" dirty="0" err="1"/>
              <a:t>SotA</a:t>
            </a:r>
            <a:r>
              <a:rPr lang="en-US" dirty="0"/>
              <a:t>, interleaved, performance</a:t>
            </a:r>
          </a:p>
          <a:p>
            <a:pPr lvl="1"/>
            <a:endParaRPr lang="en-US" sz="1200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Hybrid Runtime Plans</a:t>
            </a:r>
            <a:r>
              <a:rPr lang="en-US" dirty="0"/>
              <a:t> and </a:t>
            </a:r>
            <a:r>
              <a:rPr lang="en-US" dirty="0">
                <a:solidFill>
                  <a:srgbClr val="7889FB"/>
                </a:solidFill>
              </a:rPr>
              <a:t>Optimizing Compiler</a:t>
            </a:r>
          </a:p>
          <a:p>
            <a:pPr lvl="1"/>
            <a:r>
              <a:rPr lang="en-US" dirty="0"/>
              <a:t>System infrastructure for diversity of algorithm classes</a:t>
            </a:r>
          </a:p>
          <a:p>
            <a:pPr lvl="1"/>
            <a:r>
              <a:rPr lang="en-US" dirty="0"/>
              <a:t>Different parallelization strategies and new architectures (</a:t>
            </a:r>
            <a:r>
              <a:rPr lang="en-US" b="1" dirty="0">
                <a:solidFill>
                  <a:schemeClr val="accent1"/>
                </a:solidFill>
              </a:rPr>
              <a:t>Federated ML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Abstractions </a:t>
            </a:r>
            <a:r>
              <a:rPr lang="en-US" dirty="0">
                <a:sym typeface="Wingdings" panose="05000000000000000000" pitchFamily="2" charset="2"/>
              </a:rPr>
              <a:t> redundancy  automatic optimization  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/>
              <a:t>#3 Data Model: </a:t>
            </a:r>
            <a:r>
              <a:rPr lang="en-US" dirty="0">
                <a:solidFill>
                  <a:srgbClr val="7889FB"/>
                </a:solidFill>
              </a:rPr>
              <a:t>Heterogeneous Tensors</a:t>
            </a:r>
          </a:p>
          <a:p>
            <a:pPr lvl="1"/>
            <a:r>
              <a:rPr lang="en-US" dirty="0"/>
              <a:t>Data integration/prep requires </a:t>
            </a:r>
            <a:r>
              <a:rPr lang="en-US" b="1" dirty="0">
                <a:solidFill>
                  <a:schemeClr val="accent1"/>
                </a:solidFill>
              </a:rPr>
              <a:t>generic data model</a:t>
            </a:r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16" y="5140658"/>
            <a:ext cx="2035746" cy="1100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22145" y="658763"/>
            <a:ext cx="2733367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Apache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(since 2010)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SystemDS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(09/2018)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Apache </a:t>
            </a:r>
            <a:r>
              <a:rPr lang="en-US" sz="16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SystemDS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(07/2020)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5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Management Group</a:t>
            </a:r>
          </a:p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</a:t>
            </a:r>
          </a:p>
          <a:p>
            <a:r>
              <a:rPr lang="en-US" dirty="0"/>
              <a:t>Course Outline, and Projects</a:t>
            </a:r>
          </a:p>
          <a:p>
            <a:r>
              <a:rPr lang="en-US" dirty="0">
                <a:solidFill>
                  <a:srgbClr val="7889FB"/>
                </a:solidFill>
              </a:rPr>
              <a:t>Apache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r>
              <a:rPr lang="en-US" dirty="0"/>
              <a:t> and </a:t>
            </a:r>
            <a:r>
              <a:rPr lang="en-US" dirty="0">
                <a:solidFill>
                  <a:srgbClr val="7889FB"/>
                </a:solidFill>
              </a:rPr>
              <a:t>DAPHNE</a:t>
            </a: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Abstractions and APIs,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Stepwise Linear Regression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  <a:p>
            <a:endParaRPr lang="en-US" dirty="0"/>
          </a:p>
        </p:txBody>
      </p:sp>
      <p:sp>
        <p:nvSpPr>
          <p:cNvPr id="5" name="Folded Corner 4"/>
          <p:cNvSpPr/>
          <p:nvPr/>
        </p:nvSpPr>
        <p:spPr>
          <a:xfrm>
            <a:off x="589934" y="2258683"/>
            <a:ext cx="2202427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X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read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(‘features.csv’)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Y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read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(‘labels.csv’)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[B,S]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steplm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(X, Y,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icpt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=0, 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reg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=0.001)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write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(B, ‘model.txt’)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263" y="1887794"/>
            <a:ext cx="12290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Script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3249568" y="2263596"/>
            <a:ext cx="2748110" cy="2003603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} }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b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(AIC)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038177" y="2015614"/>
            <a:ext cx="0" cy="4095493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28221" y="1892708"/>
            <a:ext cx="187885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Built-in Functions</a:t>
            </a:r>
          </a:p>
        </p:txBody>
      </p:sp>
      <p:sp>
        <p:nvSpPr>
          <p:cNvPr id="14" name="Folded Corner 13"/>
          <p:cNvSpPr/>
          <p:nvPr/>
        </p:nvSpPr>
        <p:spPr>
          <a:xfrm>
            <a:off x="5510978" y="3640468"/>
            <a:ext cx="2202427" cy="1242887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if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&gt; 1024 )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lmCG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else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lmDS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5" name="Folded Corner 14"/>
          <p:cNvSpPr/>
          <p:nvPr/>
        </p:nvSpPr>
        <p:spPr>
          <a:xfrm>
            <a:off x="6381135" y="2249200"/>
            <a:ext cx="2576056" cy="1263446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m_lmCG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while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&lt;maxi&amp;nr2&gt;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tgt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q = (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%*% (X %*% p))</a:t>
            </a:r>
            <a:b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+ lambda * p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beta = ... }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6" name="Folded Corner 15"/>
          <p:cNvSpPr/>
          <p:nvPr/>
        </p:nvSpPr>
        <p:spPr>
          <a:xfrm>
            <a:off x="6376219" y="5026822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%*% X +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08490" y="3775586"/>
            <a:ext cx="11012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Linear Algebra Programs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86508" y="4950545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Algorithms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54466" y="4277032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Feature Selection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V="1">
            <a:off x="2458065" y="2412701"/>
            <a:ext cx="791503" cy="487815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>
            <a:off x="4935788" y="3497002"/>
            <a:ext cx="553109" cy="1425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6921910" y="3512646"/>
            <a:ext cx="747253" cy="648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921910" y="4600198"/>
            <a:ext cx="742337" cy="42662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11277" y="4950545"/>
            <a:ext cx="23425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Facilitates optimization across data science lifecycle tasks</a:t>
            </a:r>
          </a:p>
        </p:txBody>
      </p:sp>
    </p:spTree>
    <p:extLst>
      <p:ext uri="{BB962C8B-B14F-4D97-AF65-F5344CB8AC3E}">
        <p14:creationId xmlns:p14="http://schemas.microsoft.com/office/powerpoint/2010/main" val="3517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4" grpId="0" animBg="1"/>
      <p:bldP spid="23" grpId="0"/>
      <p:bldP spid="24" grpId="0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Architecture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84" y="1470563"/>
            <a:ext cx="7724686" cy="594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84" y="1470563"/>
            <a:ext cx="7875874" cy="2074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84" y="1470564"/>
            <a:ext cx="7875873" cy="4486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84" y="1470564"/>
            <a:ext cx="7875873" cy="45395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68" y="6080148"/>
            <a:ext cx="49748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99535" y="6021156"/>
            <a:ext cx="79051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[M. Boehm, I.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Antonov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Baunsgaard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Dokter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Ginthör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Innerebner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Klezin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N.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Lindstaedt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Reinwald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Siddiqui, S. 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Wrede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Declarative Machine Learning System for the End-to-End Data Science Lifecycle.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250172" y="604801"/>
            <a:ext cx="1677597" cy="888685"/>
            <a:chOff x="7250172" y="363530"/>
            <a:chExt cx="1677597" cy="888685"/>
          </a:xfrm>
        </p:grpSpPr>
        <p:sp>
          <p:nvSpPr>
            <p:cNvPr id="18" name="TextBox 17"/>
            <p:cNvSpPr txBox="1"/>
            <p:nvPr/>
          </p:nvSpPr>
          <p:spPr>
            <a:xfrm>
              <a:off x="7250172" y="363530"/>
              <a:ext cx="16775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&gt; 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83,400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tests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8,500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DSL tests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1006" y="983970"/>
              <a:ext cx="325125" cy="26824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3573" y="979053"/>
              <a:ext cx="325125" cy="26824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6140" y="983968"/>
              <a:ext cx="325125" cy="26824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008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Cleaning Pipelines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Generation of Cleaning Pipelines</a:t>
            </a:r>
          </a:p>
          <a:p>
            <a:pPr lvl="1"/>
            <a:r>
              <a:rPr lang="en-US" dirty="0"/>
              <a:t>Library of robust, parameterized </a:t>
            </a:r>
            <a:r>
              <a:rPr lang="en-US" b="1" dirty="0">
                <a:solidFill>
                  <a:srgbClr val="7889FB"/>
                </a:solidFill>
              </a:rPr>
              <a:t>data cleaning primitives</a:t>
            </a:r>
            <a:r>
              <a:rPr lang="en-US" dirty="0"/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Enumeration of DAGs </a:t>
            </a:r>
            <a:r>
              <a:rPr lang="en-US" dirty="0"/>
              <a:t>of primitives &amp; </a:t>
            </a:r>
            <a:r>
              <a:rPr lang="en-US" b="1" dirty="0">
                <a:solidFill>
                  <a:srgbClr val="7889FB"/>
                </a:solidFill>
              </a:rPr>
              <a:t>hyper-parameter optimization </a:t>
            </a:r>
            <a:r>
              <a:rPr lang="en-US" dirty="0">
                <a:solidFill>
                  <a:schemeClr val="tx1"/>
                </a:solidFill>
              </a:rPr>
              <a:t>(HB, BO)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Selected Features and Research</a:t>
            </a:r>
          </a:p>
          <a:p>
            <a:endParaRPr lang="en-US" dirty="0"/>
          </a:p>
        </p:txBody>
      </p:sp>
      <p:cxnSp>
        <p:nvCxnSpPr>
          <p:cNvPr id="9" name="Straight Connector 8"/>
          <p:cNvCxnSpPr>
            <a:stCxn id="29" idx="3"/>
            <a:endCxn id="34" idx="0"/>
          </p:cNvCxnSpPr>
          <p:nvPr/>
        </p:nvCxnSpPr>
        <p:spPr>
          <a:xfrm flipH="1">
            <a:off x="3121618" y="3545029"/>
            <a:ext cx="1181976" cy="734149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1569174" y="4279178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773339" y="4283254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984216" y="2631471"/>
            <a:ext cx="3494363" cy="946227"/>
            <a:chOff x="2984216" y="2631471"/>
            <a:chExt cx="3494363" cy="946227"/>
          </a:xfrm>
        </p:grpSpPr>
        <p:grpSp>
          <p:nvGrpSpPr>
            <p:cNvPr id="10" name="Group 9"/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endCxn id="26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>
                  <a:endCxn id="29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>
                  <a:endCxn id="28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endCxn id="27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/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22" name="Straight Connector 21"/>
                <p:cNvCxnSpPr>
                  <a:endCxn id="20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24" name="Straight Connector 23"/>
                <p:cNvCxnSpPr>
                  <a:stCxn id="30" idx="3"/>
                  <a:endCxn id="25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/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PP</a:t>
                </a:r>
                <a:r>
                  <a: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41" name="Straight Connector 40"/>
          <p:cNvCxnSpPr>
            <a:stCxn id="28" idx="5"/>
            <a:endCxn id="35" idx="0"/>
          </p:cNvCxnSpPr>
          <p:nvPr/>
        </p:nvCxnSpPr>
        <p:spPr>
          <a:xfrm>
            <a:off x="5238477" y="3543212"/>
            <a:ext cx="988570" cy="740042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29281" y="3200520"/>
            <a:ext cx="1521" cy="682477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2584550" y="3888722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8157211" y="3704520"/>
            <a:ext cx="554984" cy="560947"/>
            <a:chOff x="18811446" y="17861516"/>
            <a:chExt cx="2407848" cy="1301318"/>
          </a:xfrm>
          <a:effectLst/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52" name="Freeform 51"/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chemeClr val="bg1">
                    <a:lumMod val="6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93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5400">
              <a:solidFill>
                <a:srgbClr val="7889FB"/>
              </a:solidFill>
            </a:ln>
            <a:scene3d>
              <a:camera prst="perspectiveRelaxedModerately"/>
              <a:lightRig rig="freezing" dir="t"/>
            </a:scene3d>
            <a:sp3d extrusionH="127000" prstMaterial="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 flipH="1">
            <a:off x="7793873" y="4275898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784491" y="4833184"/>
          <a:ext cx="1431908" cy="157895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/>
        </p:nvGraphicFramePr>
        <p:xfrm>
          <a:off x="2703003" y="4817943"/>
          <a:ext cx="1433022" cy="158732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4750206" y="4824810"/>
          <a:ext cx="1755282" cy="158310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6970318" y="4824810"/>
          <a:ext cx="1771074" cy="157216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936059" y="63911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94097" y="6389881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800" b="0" dirty="0"/>
              <a:t>After </a:t>
            </a:r>
            <a:r>
              <a:rPr lang="en-US" sz="1800" dirty="0" err="1">
                <a:solidFill>
                  <a:srgbClr val="7889FB"/>
                </a:solidFill>
              </a:rPr>
              <a:t>imputeFD</a:t>
            </a:r>
            <a:r>
              <a:rPr lang="en-US" sz="1800" dirty="0">
                <a:solidFill>
                  <a:srgbClr val="7889FB"/>
                </a:solidFill>
              </a:rPr>
              <a:t>(0.5)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118249" y="6386920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1176642" y="2603213"/>
            <a:ext cx="496527" cy="480535"/>
            <a:chOff x="6358929" y="3848272"/>
            <a:chExt cx="2418304" cy="2340419"/>
          </a:xfrm>
        </p:grpSpPr>
        <p:grpSp>
          <p:nvGrpSpPr>
            <p:cNvPr id="69" name="Group 68"/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05" name="Cube 104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Cube 105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Cube 106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02" name="Cube 101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Cube 102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Cube 103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9" name="Cube 98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Cube 99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Cube 100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3" name="Cube 92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Cube 93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Cube 94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0" name="Cube 89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Cube 90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Cube 91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87" name="Cube 86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Cube 88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chemeClr val="accent1"/>
            </a:solidFill>
          </p:grpSpPr>
          <p:grpSp>
            <p:nvGrpSpPr>
              <p:cNvPr id="72" name="Group 71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81" name="Cube 80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78" name="Cube 77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75" name="Cube 74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08" name="Right Arrow 107"/>
          <p:cNvSpPr/>
          <p:nvPr/>
        </p:nvSpPr>
        <p:spPr>
          <a:xfrm>
            <a:off x="2017083" y="308677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976" y="3291104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10" name="TextBox 109"/>
          <p:cNvSpPr txBox="1"/>
          <p:nvPr/>
        </p:nvSpPr>
        <p:spPr>
          <a:xfrm>
            <a:off x="313679" y="2519576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78265" y="3155293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119701" y="6386245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13" name="Right Arrow 112"/>
          <p:cNvSpPr/>
          <p:nvPr/>
        </p:nvSpPr>
        <p:spPr>
          <a:xfrm>
            <a:off x="2297303" y="543177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114" name="Right Arrow 113"/>
          <p:cNvSpPr/>
          <p:nvPr/>
        </p:nvSpPr>
        <p:spPr>
          <a:xfrm>
            <a:off x="6589097" y="5426854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10130" y="3795140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20" name="Right Arrow 119"/>
          <p:cNvSpPr/>
          <p:nvPr/>
        </p:nvSpPr>
        <p:spPr>
          <a:xfrm>
            <a:off x="7026339" y="3091688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 rot="5400000">
            <a:off x="7587762" y="3084883"/>
            <a:ext cx="388442" cy="325885"/>
            <a:chOff x="5581337" y="3056661"/>
            <a:chExt cx="293277" cy="236705"/>
          </a:xfrm>
        </p:grpSpPr>
        <p:sp>
          <p:nvSpPr>
            <p:cNvPr id="122" name="Rectangle 121"/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 flipH="1">
            <a:off x="7811521" y="2924553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675255" y="2488851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128" name="TextBox 127"/>
          <p:cNvSpPr txBox="1"/>
          <p:nvPr/>
        </p:nvSpPr>
        <p:spPr>
          <a:xfrm flipH="1">
            <a:off x="2939437" y="2607215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129" name="TextBox 128"/>
          <p:cNvSpPr txBox="1"/>
          <p:nvPr/>
        </p:nvSpPr>
        <p:spPr>
          <a:xfrm flipH="1">
            <a:off x="2334751" y="3015252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37" y="710206"/>
            <a:ext cx="704545" cy="841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0879" y="668592"/>
            <a:ext cx="261237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[WIP]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WashHouse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Cleaning Benchmark</a:t>
            </a:r>
          </a:p>
        </p:txBody>
      </p:sp>
    </p:spTree>
    <p:extLst>
      <p:ext uri="{BB962C8B-B14F-4D97-AF65-F5344CB8AC3E}">
        <p14:creationId xmlns:p14="http://schemas.microsoft.com/office/powerpoint/2010/main" val="14851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1" grpId="0"/>
      <p:bldP spid="62" grpId="0"/>
      <p:bldP spid="64" grpId="0"/>
      <p:bldP spid="108" grpId="0" animBg="1"/>
      <p:bldP spid="110" grpId="0"/>
      <p:bldP spid="111" grpId="0"/>
      <p:bldP spid="112" grpId="0"/>
      <p:bldP spid="113" grpId="0" animBg="1"/>
      <p:bldP spid="114" grpId="0" animBg="1"/>
      <p:bldP spid="115" grpId="0"/>
      <p:bldP spid="120" grpId="0" animBg="1"/>
      <p:bldP spid="126" grpId="0"/>
      <p:bldP spid="127" grpId="0"/>
      <p:bldP spid="128" grpId="0"/>
      <p:bldP spid="129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</a:t>
                </a:r>
                <a:br>
                  <a:rPr lang="en-US" b="1" dirty="0">
                    <a:solidFill>
                      <a:srgbClr val="7889FB"/>
                    </a:solidFill>
                  </a:rPr>
                </a:br>
                <a:r>
                  <a:rPr lang="en-US" b="1" dirty="0">
                    <a:solidFill>
                      <a:srgbClr val="7889FB"/>
                    </a:solidFill>
                  </a:rPr>
                  <a:t>scoring function</a:t>
                </a:r>
              </a:p>
              <a:p>
                <a:pPr lvl="1"/>
                <a:r>
                  <a:rPr lang="en-US" dirty="0"/>
                  <a:t>Exact 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dirty="0"/>
              </a:p>
              <a:p>
                <a:pPr lvl="1"/>
                <a:endParaRPr lang="en-US" sz="1200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</a:p>
              <a:p>
                <a:pPr lvl="1"/>
                <a:endParaRPr lang="en-US" sz="1200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 err="1">
                    <a:solidFill>
                      <a:srgbClr val="7889FB"/>
                    </a:solidFill>
                  </a:rPr>
                  <a:t>Vectorized</a:t>
                </a:r>
                <a:r>
                  <a:rPr lang="en-US" b="1" dirty="0">
                    <a:solidFill>
                      <a:srgbClr val="7889FB"/>
                    </a:solidFill>
                  </a:rPr>
                  <a:t> implementation in linear algebra</a:t>
                </a:r>
                <a:br>
                  <a:rPr lang="en-US" dirty="0"/>
                </a:br>
                <a:r>
                  <a:rPr lang="en-US" dirty="0"/>
                  <a:t>(join &amp; </a:t>
                </a:r>
                <a:r>
                  <a:rPr lang="en-US" dirty="0" err="1"/>
                  <a:t>eval</a:t>
                </a:r>
                <a:r>
                  <a:rPr lang="en-US" dirty="0"/>
                  <a:t> via sparse-sparse matrix multiply)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9" t="-735"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Selected Features and Research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29295" y="1110811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38340" r="18851" b="44978"/>
          <a:stretch/>
        </p:blipFill>
        <p:spPr>
          <a:xfrm>
            <a:off x="7099324" y="641330"/>
            <a:ext cx="1841273" cy="495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916" y="636224"/>
            <a:ext cx="695325" cy="876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82906" y="1663425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906" y="1663425"/>
                <a:ext cx="4756826" cy="13429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369676" y="2976659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9786" y="2983143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454" y="5116753"/>
            <a:ext cx="1971862" cy="1543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36" y="3497509"/>
            <a:ext cx="3440058" cy="14164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87769" y="1117640"/>
            <a:ext cx="127614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SIGMOD’21c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9987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Multi-Level Lineage Tracing &amp; Reuse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0400"/>
            <a:ext cx="8343560" cy="4975848"/>
          </a:xfrm>
        </p:spPr>
        <p:txBody>
          <a:bodyPr/>
          <a:lstStyle/>
          <a:p>
            <a:r>
              <a:rPr lang="en-US" dirty="0"/>
              <a:t>Lineage as Key Enabling Technique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Trace lineage of operations </a:t>
            </a:r>
            <a:r>
              <a:rPr lang="en-US" dirty="0">
                <a:solidFill>
                  <a:schemeClr val="tx1"/>
                </a:solidFill>
              </a:rPr>
              <a:t>(incl. non-determinism)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dedup</a:t>
            </a:r>
            <a:r>
              <a:rPr lang="en-US" b="1" dirty="0">
                <a:solidFill>
                  <a:srgbClr val="7889FB"/>
                </a:solidFill>
              </a:rPr>
              <a:t> for loops</a:t>
            </a:r>
            <a:r>
              <a:rPr lang="en-US" dirty="0"/>
              <a:t>/functions</a:t>
            </a:r>
          </a:p>
          <a:p>
            <a:pPr lvl="1"/>
            <a:r>
              <a:rPr lang="en-US" dirty="0"/>
              <a:t>Model versioning, </a:t>
            </a:r>
            <a:r>
              <a:rPr lang="en-US" b="1" dirty="0">
                <a:solidFill>
                  <a:srgbClr val="7889FB"/>
                </a:solidFill>
              </a:rPr>
              <a:t>data reuse</a:t>
            </a:r>
            <a:r>
              <a:rPr lang="en-US" dirty="0"/>
              <a:t>, incremental maintenance,  </a:t>
            </a:r>
            <a:r>
              <a:rPr lang="en-US" dirty="0" err="1"/>
              <a:t>autodiff</a:t>
            </a:r>
            <a:r>
              <a:rPr lang="en-US" dirty="0"/>
              <a:t>, debugging</a:t>
            </a:r>
          </a:p>
          <a:p>
            <a:pPr lvl="1"/>
            <a:endParaRPr lang="en-US" sz="1000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rgbClr val="7889FB"/>
                </a:solidFill>
              </a:rPr>
              <a:t>Full Reuse </a:t>
            </a:r>
            <a:r>
              <a:rPr lang="en-US" dirty="0">
                <a:solidFill>
                  <a:schemeClr val="tx1"/>
                </a:solidFill>
              </a:rPr>
              <a:t>of Intermediates</a:t>
            </a:r>
          </a:p>
          <a:p>
            <a:pPr lvl="1"/>
            <a:r>
              <a:rPr lang="en-US" dirty="0"/>
              <a:t>Before executing instruction, </a:t>
            </a:r>
            <a:br>
              <a:rPr lang="en-US" dirty="0"/>
            </a:br>
            <a:r>
              <a:rPr lang="en-US" dirty="0"/>
              <a:t>probe output lineage in cache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Map&lt;Lineage,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MatrixBlock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&gt;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Cost-based/heuristic caching </a:t>
            </a:r>
            <a:br>
              <a:rPr lang="en-US" dirty="0"/>
            </a:br>
            <a:r>
              <a:rPr lang="en-US" dirty="0"/>
              <a:t>and eviction decisions (compiler-assisted)</a:t>
            </a:r>
          </a:p>
          <a:p>
            <a:pPr lvl="1"/>
            <a:endParaRPr lang="en-US" sz="1000" dirty="0"/>
          </a:p>
          <a:p>
            <a:r>
              <a:rPr lang="en-US" dirty="0">
                <a:solidFill>
                  <a:srgbClr val="7889FB"/>
                </a:solidFill>
              </a:rPr>
              <a:t>Partial Reuse </a:t>
            </a:r>
            <a:r>
              <a:rPr lang="en-US" dirty="0">
                <a:solidFill>
                  <a:schemeClr val="tx1"/>
                </a:solidFill>
              </a:rPr>
              <a:t>of Intermediates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Often partial result overlap</a:t>
            </a:r>
          </a:p>
          <a:p>
            <a:pPr lvl="1"/>
            <a:r>
              <a:rPr lang="en-US" dirty="0"/>
              <a:t>Reuse partial results via dedicated </a:t>
            </a:r>
            <a:br>
              <a:rPr lang="en-US" dirty="0"/>
            </a:br>
            <a:r>
              <a:rPr lang="en-US" dirty="0"/>
              <a:t>rewrites (compensation plans)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steplm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Selected Features and Research</a:t>
            </a:r>
          </a:p>
        </p:txBody>
      </p:sp>
      <p:sp>
        <p:nvSpPr>
          <p:cNvPr id="5" name="Rectangle 4"/>
          <p:cNvSpPr/>
          <p:nvPr/>
        </p:nvSpPr>
        <p:spPr>
          <a:xfrm>
            <a:off x="5083278" y="2510402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</a:rPr>
              <a:t>for</a:t>
            </a:r>
            <a:r>
              <a:rPr lang="en-US" sz="1500" dirty="0">
                <a:latin typeface="Consolas" panose="020B0609020204030204" pitchFamily="49" charset="0"/>
              </a:rPr>
              <a:t>( </a:t>
            </a:r>
            <a:r>
              <a:rPr lang="en-US" sz="1500" dirty="0" err="1">
                <a:latin typeface="Consolas" panose="020B0609020204030204" pitchFamily="49" charset="0"/>
              </a:rPr>
              <a:t>i</a:t>
            </a:r>
            <a:r>
              <a:rPr lang="en-US" sz="1500" dirty="0"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latin typeface="Consolas" panose="020B0609020204030204" pitchFamily="49" charset="0"/>
              </a:rPr>
              <a:t>i</a:t>
            </a:r>
            <a:r>
              <a:rPr lang="en-US" sz="1500" dirty="0"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6" name="Folded Corner 5"/>
          <p:cNvSpPr/>
          <p:nvPr/>
        </p:nvSpPr>
        <p:spPr>
          <a:xfrm>
            <a:off x="6248399" y="3175627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+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6150180" y="4672504"/>
            <a:ext cx="2748110" cy="2003603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} }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b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(AIC)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>
            <a:off x="6420465" y="3034904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183122" y="4986173"/>
            <a:ext cx="1660983" cy="1691424"/>
            <a:chOff x="4183122" y="4130761"/>
            <a:chExt cx="1660983" cy="1691424"/>
          </a:xfrm>
        </p:grpSpPr>
        <p:grpSp>
          <p:nvGrpSpPr>
            <p:cNvPr id="22" name="Group 21"/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0" name="Rectangle 19"/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/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V="1">
            <a:off x="8750711" y="4259913"/>
            <a:ext cx="0" cy="136498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39" y="712720"/>
            <a:ext cx="630822" cy="841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1" y="712720"/>
            <a:ext cx="841248" cy="841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1075174"/>
            <a:ext cx="127614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SIGMOD’21a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2507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Linear Algebra Extended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Lossless Matrix Compression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Improved general applicability</a:t>
            </a:r>
            <a:r>
              <a:rPr lang="en-US" dirty="0"/>
              <a:t> (compression time, new compression schemes, new kernels, intermediates, workload-aware)</a:t>
            </a:r>
          </a:p>
          <a:p>
            <a:pPr lvl="1"/>
            <a:r>
              <a:rPr lang="en-US" dirty="0"/>
              <a:t>Sparsity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Redundancy exploitation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(data redundancy, structural redundancy)</a:t>
            </a:r>
            <a:endParaRPr lang="en-US" dirty="0"/>
          </a:p>
          <a:p>
            <a:pPr lvl="1"/>
            <a:endParaRPr lang="en-US" sz="700" dirty="0"/>
          </a:p>
          <a:p>
            <a:r>
              <a:rPr lang="en-US" dirty="0"/>
              <a:t>Workload-aware Compression</a:t>
            </a:r>
          </a:p>
          <a:p>
            <a:pPr lvl="1"/>
            <a:r>
              <a:rPr lang="en-US" dirty="0"/>
              <a:t>Workload summary </a:t>
            </a:r>
            <a:r>
              <a:rPr lang="en-US" dirty="0">
                <a:sym typeface="Wingdings" panose="05000000000000000000" pitchFamily="2" charset="2"/>
              </a:rPr>
              <a:t> compression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Compression  execution planning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Selected Features and Research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09" y="715629"/>
            <a:ext cx="840730" cy="840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0564" y="1075174"/>
            <a:ext cx="197653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under submission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04" y="2047775"/>
            <a:ext cx="2899721" cy="18628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31" y="4151880"/>
            <a:ext cx="6573401" cy="264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Federated Requests:</a:t>
            </a:r>
            <a:r>
              <a:rPr lang="en-US" sz="1800" b="0" dirty="0">
                <a:latin typeface="Consolas" panose="020B0609020204030204" pitchFamily="49" charset="0"/>
              </a:rPr>
              <a:t> READ, PUT, GET, EXEC_INST, EXEC_UDF, CLEAR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8" y="715629"/>
            <a:ext cx="640698" cy="832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88" y="715629"/>
            <a:ext cx="840730" cy="840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7660263" y="715629"/>
            <a:ext cx="628406" cy="832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7446379" y="1614652"/>
            <a:ext cx="838313" cy="841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8309896" y="1614653"/>
            <a:ext cx="627124" cy="841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8317959" y="715629"/>
            <a:ext cx="619360" cy="8190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4880306" y="751646"/>
            <a:ext cx="730293" cy="494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4363" y="1169276"/>
            <a:ext cx="432988" cy="358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4544" y="2375322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X = </a:t>
            </a:r>
            <a:r>
              <a:rPr lang="en-US" sz="1400" b="1" dirty="0">
                <a:latin typeface="Consolas" panose="020B0609020204030204" pitchFamily="49" charset="0"/>
              </a:rPr>
              <a:t>federated</a:t>
            </a:r>
            <a:r>
              <a:rPr lang="en-US" sz="1400" dirty="0"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686" y="1069221"/>
            <a:ext cx="127614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9" y="3075446"/>
            <a:ext cx="7194589" cy="2954006"/>
          </a:xfrm>
          <a:prstGeom prst="rect">
            <a:avLst/>
          </a:prstGeom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602704" y="143612"/>
            <a:ext cx="3057559" cy="269338"/>
            <a:chOff x="1125336" y="5855312"/>
            <a:chExt cx="4827800" cy="4252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28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167426"/>
            <a:ext cx="9144000" cy="1862199"/>
          </a:xfrm>
        </p:spPr>
        <p:txBody>
          <a:bodyPr>
            <a:noAutofit/>
          </a:bodyPr>
          <a:lstStyle/>
          <a:p>
            <a:br>
              <a:rPr lang="en-US" sz="3700" dirty="0"/>
            </a:br>
            <a:r>
              <a:rPr lang="en-US" sz="3700" dirty="0"/>
              <a:t>An Open and Extensible System Infrastructure </a:t>
            </a:r>
            <a:br>
              <a:rPr lang="en-US" sz="3700" dirty="0"/>
            </a:br>
            <a:r>
              <a:rPr lang="en-US" sz="3700" dirty="0"/>
              <a:t>for Integrated Data Analysis Pipelines</a:t>
            </a:r>
            <a:br>
              <a:rPr lang="en-US" sz="3700" dirty="0"/>
            </a:br>
            <a:r>
              <a:rPr lang="en-US" sz="2400" dirty="0">
                <a:hlinkClick r:id="rId2"/>
              </a:rPr>
              <a:t>https://daphne-eu.eu/</a:t>
            </a:r>
            <a:r>
              <a:rPr lang="en-US" sz="2400" dirty="0"/>
              <a:t> </a:t>
            </a:r>
          </a:p>
        </p:txBody>
      </p:sp>
      <p:pic>
        <p:nvPicPr>
          <p:cNvPr id="8" name="Picture 7" descr="https://daphne-eu.github.io/resources/Intel.jp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76" y="5200062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daphne-eu.github.io/resources/KNOW.jpg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7" y="4794178"/>
            <a:ext cx="685800" cy="29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daphne-eu.github.io/resources/AVL.jpg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63" y="4796501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aphne-eu.github.io/resources/DLR.jpg"/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288" y="4651721"/>
            <a:ext cx="685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daphne-eu.github.io/resources/ETH.jp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12" y="4872022"/>
            <a:ext cx="6858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aphne-eu.github.io/resources/HPI.jpg"/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30" y="4738672"/>
            <a:ext cx="6858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daphne-eu.github.io/resources/ICCS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77" y="461422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daphne-eu.github.io/resources/Infineon.jpg"/>
          <p:cNvPicPr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50" y="4767938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daphne-eu.github.io/resources/ITU_small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77" y="5421499"/>
            <a:ext cx="685800" cy="33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s://daphne-eu.github.io/resources/KAI.jpg"/>
          <p:cNvPicPr/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75" y="5413088"/>
            <a:ext cx="68580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s://daphne-eu.github.io/resources/TUD.jpg"/>
          <p:cNvPicPr/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36" y="5473503"/>
            <a:ext cx="685800" cy="19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daphne-eu.github.io/resources/UM.jpg"/>
          <p:cNvPicPr/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03" y="5369953"/>
            <a:ext cx="685800" cy="40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s://daphne-eu.github.io/resources/UBAS.jpg"/>
          <p:cNvPicPr/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14" y="5490049"/>
            <a:ext cx="685800" cy="2209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502417" y="590558"/>
            <a:ext cx="249525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Integrated 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ata 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nalysis 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ipelines</a:t>
            </a:r>
          </a:p>
          <a:p>
            <a:pPr algn="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for Large-scale Data Management,</a:t>
            </a:r>
          </a:p>
          <a:p>
            <a:pPr algn="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PC, and Machi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Learning;</a:t>
            </a:r>
          </a:p>
          <a:p>
            <a:pPr algn="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DAPHNE daughter of river god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Peneus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(fountains, streams), chased by Apollo</a:t>
            </a:r>
          </a:p>
        </p:txBody>
      </p:sp>
      <p:grpSp>
        <p:nvGrpSpPr>
          <p:cNvPr id="22" name="Gruppieren 8">
            <a:extLst>
              <a:ext uri="{FF2B5EF4-FFF2-40B4-BE49-F238E27FC236}">
                <a16:creationId xmlns:a16="http://schemas.microsoft.com/office/drawing/2014/main" id="{67B1ABAE-377D-46D5-BAB0-ABF4ABED07F4}"/>
              </a:ext>
            </a:extLst>
          </p:cNvPr>
          <p:cNvGrpSpPr/>
          <p:nvPr/>
        </p:nvGrpSpPr>
        <p:grpSpPr>
          <a:xfrm>
            <a:off x="5673687" y="597282"/>
            <a:ext cx="3410024" cy="938719"/>
            <a:chOff x="3913974" y="5565458"/>
            <a:chExt cx="3410024" cy="938719"/>
          </a:xfrm>
        </p:grpSpPr>
        <p:sp>
          <p:nvSpPr>
            <p:cNvPr id="23" name="Textfeld 4">
              <a:extLst>
                <a:ext uri="{FF2B5EF4-FFF2-40B4-BE49-F238E27FC236}">
                  <a16:creationId xmlns:a16="http://schemas.microsoft.com/office/drawing/2014/main" id="{A3B57625-EC10-4F4D-89E1-7727DF400757}"/>
                </a:ext>
              </a:extLst>
            </p:cNvPr>
            <p:cNvSpPr txBox="1"/>
            <p:nvPr userDrawn="1"/>
          </p:nvSpPr>
          <p:spPr>
            <a:xfrm>
              <a:off x="4733287" y="5565458"/>
              <a:ext cx="259071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The DAPHNE project is funded by the European Union's Horizon 2020 research and innovation program under grant agreement number 957407 for the time period from Dec/2020 through Nov/2024. </a:t>
              </a:r>
            </a:p>
          </p:txBody>
        </p:sp>
        <p:pic>
          <p:nvPicPr>
            <p:cNvPr id="24" name="Picture 2" descr="Grant from EU Horizon 2020 — BiotaTec">
              <a:extLst>
                <a:ext uri="{FF2B5EF4-FFF2-40B4-BE49-F238E27FC236}">
                  <a16:creationId xmlns:a16="http://schemas.microsoft.com/office/drawing/2014/main" id="{DB9544AB-EAD9-4EEA-95E4-C79ACA60901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3974" y="5727217"/>
              <a:ext cx="784809" cy="523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49595" b="11407"/>
          <a:stretch/>
        </p:blipFill>
        <p:spPr>
          <a:xfrm>
            <a:off x="3031440" y="685165"/>
            <a:ext cx="593956" cy="64260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25989" y="1324261"/>
            <a:ext cx="1059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[Louvre, Paris]</a:t>
            </a:r>
          </a:p>
        </p:txBody>
      </p:sp>
      <p:pic>
        <p:nvPicPr>
          <p:cNvPr id="27" name="Grafik 7">
            <a:extLst>
              <a:ext uri="{FF2B5EF4-FFF2-40B4-BE49-F238E27FC236}">
                <a16:creationId xmlns:a16="http://schemas.microsoft.com/office/drawing/2014/main" id="{E14BBE48-F85B-4629-B57C-1A07E2FEB8A6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36652" y="1925392"/>
            <a:ext cx="2314962" cy="5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02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568" y="3880726"/>
            <a:ext cx="1658781" cy="2013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46" y="3858382"/>
            <a:ext cx="1478187" cy="20333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303" y="3858381"/>
            <a:ext cx="1558451" cy="206009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Integrated Data Analysis Pipelines</a:t>
            </a:r>
          </a:p>
          <a:p>
            <a:pPr lvl="1"/>
            <a:r>
              <a:rPr lang="en-US" dirty="0"/>
              <a:t>Open data formats, query processing</a:t>
            </a:r>
          </a:p>
          <a:p>
            <a:pPr lvl="1"/>
            <a:r>
              <a:rPr lang="en-US" dirty="0"/>
              <a:t>Data preprocessing and cleaning</a:t>
            </a:r>
          </a:p>
          <a:p>
            <a:pPr lvl="1"/>
            <a:r>
              <a:rPr lang="en-US" dirty="0"/>
              <a:t>ML model training and scoring</a:t>
            </a:r>
          </a:p>
          <a:p>
            <a:pPr lvl="1"/>
            <a:r>
              <a:rPr lang="en-US" dirty="0"/>
              <a:t>HPC, custom codes, and simulations</a:t>
            </a:r>
          </a:p>
          <a:p>
            <a:pPr lvl="1"/>
            <a:endParaRPr lang="en-US" dirty="0"/>
          </a:p>
          <a:p>
            <a:r>
              <a:rPr lang="en-US" dirty="0"/>
              <a:t>Hardware Challenges</a:t>
            </a:r>
          </a:p>
          <a:p>
            <a:pPr lvl="1"/>
            <a:r>
              <a:rPr lang="en-US" dirty="0"/>
              <a:t>DM+ML+HPC share compilation</a:t>
            </a:r>
            <a:br>
              <a:rPr lang="en-US" dirty="0"/>
            </a:br>
            <a:r>
              <a:rPr lang="en-US" dirty="0"/>
              <a:t>and runtime techniques / </a:t>
            </a:r>
            <a:br>
              <a:rPr lang="en-US" dirty="0"/>
            </a:br>
            <a:r>
              <a:rPr lang="en-US" dirty="0"/>
              <a:t>converging cluster hardware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Dennard scaling:</a:t>
            </a:r>
            <a:br>
              <a:rPr lang="en-US" dirty="0"/>
            </a:br>
            <a:r>
              <a:rPr lang="en-US" dirty="0"/>
              <a:t>P = α CFV</a:t>
            </a:r>
            <a:r>
              <a:rPr lang="en-US" baseline="30000" dirty="0"/>
              <a:t>2</a:t>
            </a:r>
            <a:r>
              <a:rPr lang="en-US" dirty="0"/>
              <a:t>  (power density 1)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Moore’s law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Amdahl’s law:</a:t>
            </a:r>
            <a:r>
              <a:rPr lang="en-US" dirty="0"/>
              <a:t> </a:t>
            </a:r>
            <a:r>
              <a:rPr lang="en-US" dirty="0" err="1"/>
              <a:t>sp</a:t>
            </a:r>
            <a:r>
              <a:rPr lang="en-US" dirty="0"/>
              <a:t> = 1/s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Increasing Specialization</a:t>
            </a:r>
            <a:endParaRPr lang="en-US" b="1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DAPHNE Project</a:t>
            </a:r>
          </a:p>
        </p:txBody>
      </p:sp>
      <p:sp>
        <p:nvSpPr>
          <p:cNvPr id="19" name="Right Arrow 18"/>
          <p:cNvSpPr/>
          <p:nvPr/>
        </p:nvSpPr>
        <p:spPr>
          <a:xfrm rot="16200000">
            <a:off x="7424549" y="325384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44168" y="593"/>
            <a:ext cx="4843305" cy="825419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DAPHNE Overall Objective: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Open and extensible system infrastructure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446" y="1321304"/>
            <a:ext cx="4117506" cy="1773588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>
            <a:off x="3968929" y="5369147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7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DAPHNE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DLR Earth Observation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(15 experts, 400K instances,</a:t>
            </a:r>
            <a:br>
              <a:rPr lang="en-US" dirty="0"/>
            </a:br>
            <a:r>
              <a:rPr lang="en-US" dirty="0"/>
              <a:t>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ResNet18,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sz="2400" dirty="0"/>
              <a:t>IFAT Semiconductor Ion Beam Tuning</a:t>
            </a:r>
          </a:p>
          <a:p>
            <a:r>
              <a:rPr lang="en-US" sz="2400" dirty="0"/>
              <a:t>KAI Semiconductor Material Degradation</a:t>
            </a:r>
          </a:p>
          <a:p>
            <a:r>
              <a:rPr lang="en-US" sz="2400" dirty="0"/>
              <a:t>AVL Vehicle Dev Process </a:t>
            </a:r>
            <a:r>
              <a:rPr lang="en-US" sz="2400" b="0" dirty="0"/>
              <a:t>(ejector geometries, KPIs)</a:t>
            </a:r>
          </a:p>
          <a:p>
            <a:pPr lvl="1"/>
            <a:endParaRPr lang="en-US" sz="700" dirty="0"/>
          </a:p>
          <a:p>
            <a:r>
              <a:rPr lang="en-US" sz="2400" dirty="0"/>
              <a:t>ML-assisted simulations, data cleaning, augmentation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DAPHNE Project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93249" y="1870969"/>
            <a:ext cx="3104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[So2Sat LC42 Dataset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https://mediatum.ub.tum.de/1454690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114" y="1243373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215095" y="1167074"/>
            <a:ext cx="31435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921" y="2467253"/>
            <a:ext cx="2823622" cy="24922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478" y="3258192"/>
            <a:ext cx="2855679" cy="1246131"/>
          </a:xfrm>
          <a:prstGeom prst="rect">
            <a:avLst/>
          </a:prstGeom>
        </p:spPr>
      </p:pic>
      <p:pic>
        <p:nvPicPr>
          <p:cNvPr id="15" name="Picture 14" descr="https://daphne-eu.github.io/resources/AVL.jp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5758513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daphne-eu.github.io/resources/Infineon.jpg"/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32" y="5011188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s://daphne-eu.github.io/resources/KAI.jpg"/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112" y="5351164"/>
            <a:ext cx="685800" cy="320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Straight Connector 17"/>
          <p:cNvCxnSpPr/>
          <p:nvPr/>
        </p:nvCxnSpPr>
        <p:spPr>
          <a:xfrm>
            <a:off x="902653" y="6209512"/>
            <a:ext cx="619029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44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 Group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https://damslab.github.io/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9018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DAPHNE System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DAPHNE Project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57" y="1444774"/>
            <a:ext cx="8110612" cy="458014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97302" y="2106689"/>
            <a:ext cx="424482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1465" y="2738023"/>
            <a:ext cx="424482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91465" y="3296709"/>
            <a:ext cx="424482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97302" y="3925763"/>
            <a:ext cx="424482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926092" y="1624517"/>
            <a:ext cx="1828800" cy="7198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1" t="5694" r="1890" b="79014"/>
          <a:stretch/>
        </p:blipFill>
        <p:spPr>
          <a:xfrm>
            <a:off x="7022214" y="1711749"/>
            <a:ext cx="1750978" cy="700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245" y="785494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797899" y="630147"/>
            <a:ext cx="2502063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[Patrick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Damme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DAPHNE: An Open  and Extensible System Infrastructure for Integrated Data Analysis Pipelines,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1830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Vectorized</a:t>
            </a:r>
            <a:r>
              <a:rPr lang="en-US" dirty="0"/>
              <a:t> (Tiled) Execution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DAPHNE Project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4" y="1686113"/>
            <a:ext cx="8612000" cy="33819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18" y="5394956"/>
            <a:ext cx="2507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Default Parallelization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 &amp; Matrix Ops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7606" y="5391908"/>
            <a:ext cx="282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Fused Operator Pipelines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Tiles/Scalars +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Codegen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2309" y="5388860"/>
            <a:ext cx="269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Locality-aware,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Multi-device Scheduling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50" y="700184"/>
            <a:ext cx="572058" cy="8752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24" y="700183"/>
            <a:ext cx="631200" cy="877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95" y="701514"/>
            <a:ext cx="674370" cy="8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6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Vectorized</a:t>
            </a:r>
            <a:r>
              <a:rPr lang="en-US" dirty="0"/>
              <a:t> (Tiled) Execution,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Zero-copy Input Slicing</a:t>
            </a:r>
          </a:p>
          <a:p>
            <a:pPr lvl="1"/>
            <a:r>
              <a:rPr lang="en-US" dirty="0"/>
              <a:t>Create view on sliced input (no-op)</a:t>
            </a:r>
          </a:p>
          <a:p>
            <a:pPr lvl="1"/>
            <a:r>
              <a:rPr lang="en-US" dirty="0"/>
              <a:t>All kernels work on views</a:t>
            </a:r>
          </a:p>
          <a:p>
            <a:pPr lvl="1"/>
            <a:endParaRPr lang="en-US" sz="1200" dirty="0"/>
          </a:p>
          <a:p>
            <a:r>
              <a:rPr lang="en-US" dirty="0"/>
              <a:t>#2 Sparse Intermediates</a:t>
            </a:r>
          </a:p>
          <a:p>
            <a:pPr lvl="1"/>
            <a:r>
              <a:rPr lang="en-US" dirty="0"/>
              <a:t>Reuse dense/sparse kernels</a:t>
            </a:r>
          </a:p>
          <a:p>
            <a:pPr lvl="1"/>
            <a:r>
              <a:rPr lang="en-US" dirty="0"/>
              <a:t>Sparse pipeline intermediates for free</a:t>
            </a:r>
          </a:p>
          <a:p>
            <a:pPr lvl="1"/>
            <a:endParaRPr lang="en-US" sz="1200" dirty="0"/>
          </a:p>
          <a:p>
            <a:r>
              <a:rPr lang="en-US" dirty="0"/>
              <a:t>#3 Fine-grained Control</a:t>
            </a:r>
          </a:p>
          <a:p>
            <a:pPr lvl="1"/>
            <a:r>
              <a:rPr lang="en-US" dirty="0"/>
              <a:t>Task sizes (</a:t>
            </a:r>
            <a:r>
              <a:rPr lang="en-US" dirty="0" err="1"/>
              <a:t>dequeue</a:t>
            </a:r>
            <a:r>
              <a:rPr lang="en-US" dirty="0"/>
              <a:t>, data access) vs data binding (cache-conscious ops)</a:t>
            </a:r>
          </a:p>
          <a:p>
            <a:pPr lvl="1"/>
            <a:r>
              <a:rPr lang="en-US" dirty="0"/>
              <a:t>Scheduling for load balance (e.g., sparse operations)</a:t>
            </a:r>
          </a:p>
          <a:p>
            <a:pPr lvl="1"/>
            <a:endParaRPr lang="en-US" sz="1200" dirty="0"/>
          </a:p>
          <a:p>
            <a:r>
              <a:rPr lang="en-US" dirty="0"/>
              <a:t>#4 Computational Storage</a:t>
            </a:r>
          </a:p>
          <a:p>
            <a:pPr lvl="1"/>
            <a:r>
              <a:rPr lang="en-US" dirty="0"/>
              <a:t>Task queues connect </a:t>
            </a:r>
            <a:r>
              <a:rPr lang="en-US" dirty="0" err="1"/>
              <a:t>eBPF</a:t>
            </a:r>
            <a:r>
              <a:rPr lang="en-US" dirty="0"/>
              <a:t> programs, </a:t>
            </a:r>
            <a:br>
              <a:rPr lang="en-US" dirty="0"/>
            </a:br>
            <a:r>
              <a:rPr lang="en-US" dirty="0" err="1"/>
              <a:t>async</a:t>
            </a:r>
            <a:r>
              <a:rPr lang="en-US" dirty="0"/>
              <a:t> I/O into buffers, and op pipelines</a:t>
            </a:r>
          </a:p>
          <a:p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DAPHNE Project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1" y="1373602"/>
            <a:ext cx="3796434" cy="1490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567" y="5182900"/>
            <a:ext cx="3255322" cy="8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7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725" y="1310400"/>
            <a:ext cx="8229600" cy="4975848"/>
          </a:xfrm>
        </p:spPr>
        <p:txBody>
          <a:bodyPr/>
          <a:lstStyle/>
          <a:p>
            <a:r>
              <a:rPr lang="en-US" dirty="0"/>
              <a:t>Data Management Group</a:t>
            </a:r>
          </a:p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</a:t>
            </a:r>
          </a:p>
          <a:p>
            <a:r>
              <a:rPr lang="en-US" dirty="0"/>
              <a:t>Course Outline, and Projects</a:t>
            </a:r>
          </a:p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and DAPHNE</a:t>
            </a:r>
          </a:p>
          <a:p>
            <a:pPr lvl="1"/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A)</a:t>
            </a:r>
          </a:p>
          <a:p>
            <a:pPr lvl="1"/>
            <a:r>
              <a:rPr lang="en-US" b="1" dirty="0"/>
              <a:t>02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Languages, Architectures, and System Landscape</a:t>
            </a:r>
            <a:r>
              <a:rPr lang="en-US" dirty="0"/>
              <a:t> [Mar 11] </a:t>
            </a:r>
            <a:r>
              <a:rPr lang="en-US" b="1" dirty="0">
                <a:solidFill>
                  <a:schemeClr val="accent1"/>
                </a:solidFill>
              </a:rPr>
              <a:t>+ projects</a:t>
            </a:r>
          </a:p>
          <a:p>
            <a:pPr lvl="1"/>
            <a:r>
              <a:rPr lang="en-US" b="1" dirty="0"/>
              <a:t>03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Size Inference, Rewrites, and Operator Selection</a:t>
            </a:r>
            <a:r>
              <a:rPr lang="en-US" dirty="0"/>
              <a:t> [Mar 18]</a:t>
            </a:r>
          </a:p>
          <a:p>
            <a:pPr lvl="1"/>
            <a:r>
              <a:rPr lang="en-US" b="1" dirty="0"/>
              <a:t>04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Operator Fusion and Runtime Adaptation</a:t>
            </a:r>
            <a:r>
              <a:rPr lang="en-US" dirty="0"/>
              <a:t> [Mar 25]</a:t>
            </a:r>
          </a:p>
          <a:p>
            <a:pPr lvl="1"/>
            <a:r>
              <a:rPr lang="en-US" b="1" dirty="0"/>
              <a:t>05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Data- and Task-Parallel Execution</a:t>
            </a:r>
            <a:r>
              <a:rPr lang="en-US" dirty="0"/>
              <a:t> [Apr 01]</a:t>
            </a:r>
          </a:p>
          <a:p>
            <a:pPr lvl="1"/>
            <a:r>
              <a:rPr lang="en-US" b="1" dirty="0"/>
              <a:t>06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Parameter Servers</a:t>
            </a:r>
            <a:r>
              <a:rPr lang="en-US" dirty="0"/>
              <a:t> [Apr 08]</a:t>
            </a:r>
          </a:p>
          <a:p>
            <a:pPr lvl="1"/>
            <a:r>
              <a:rPr lang="en-US" b="1" dirty="0"/>
              <a:t>07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Hybrid Execution and HW Accelerators</a:t>
            </a:r>
            <a:r>
              <a:rPr lang="en-US" dirty="0"/>
              <a:t> [Apr 29]</a:t>
            </a:r>
          </a:p>
          <a:p>
            <a:pPr lvl="1"/>
            <a:r>
              <a:rPr lang="en-US" b="1" dirty="0"/>
              <a:t>08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Caching, Partitioning, Indexing and Compression</a:t>
            </a:r>
            <a:r>
              <a:rPr lang="en-US" dirty="0"/>
              <a:t> [May 06]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6061" y="2232646"/>
            <a:ext cx="302455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Programming Projects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Apache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DAPHNE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 Exercise on ML Pipeline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792990" y="265842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4909381" y="540848"/>
            <a:ext cx="3835371" cy="12996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ctr"/>
            <a:r>
              <a:rPr lang="en-US" sz="7000" b="1" dirty="0">
                <a:solidFill>
                  <a:schemeClr val="accent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03777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2018-2022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</a:t>
            </a:r>
            <a:br>
              <a:rPr lang="en-US" dirty="0"/>
            </a:br>
            <a:r>
              <a:rPr lang="en-US" dirty="0"/>
              <a:t>(ML systems internals, end-to-end data science lifecycle)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2012-2018 IBM Research – </a:t>
            </a:r>
            <a:r>
              <a:rPr lang="en-US" dirty="0" err="1"/>
              <a:t>Almaden</a:t>
            </a:r>
            <a:r>
              <a:rPr lang="en-US" b="0" dirty="0"/>
              <a:t>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Systems support for time series forecasting</a:t>
            </a:r>
          </a:p>
          <a:p>
            <a:pPr lvl="1"/>
            <a:r>
              <a:rPr lang="en-US" dirty="0"/>
              <a:t>In-memory indexing and query processing</a:t>
            </a:r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Management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264AD-24C7-4473-8A74-E02BE00C3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59" y="3450654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B8BC6-BB7C-4C7F-9A53-2BD93044D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34" y="4847973"/>
            <a:ext cx="2158995" cy="625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052D9-4CA7-4B42-8657-A3E51790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60" y="1301715"/>
            <a:ext cx="1828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16C38-1372-417B-A0EF-DBDBE3EAE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518" y="2615009"/>
            <a:ext cx="436319" cy="435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8C693-55AA-42B3-8DF6-23DFC291B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415" y="2618139"/>
            <a:ext cx="905106" cy="419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72F0E-35F5-4873-B94A-3659F0334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959" y="2595318"/>
            <a:ext cx="1377373" cy="483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D01789-289F-4949-A54A-E87499ADA1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504" y="2629246"/>
            <a:ext cx="1053822" cy="420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D30C39-9579-42F7-A35E-DA9E113700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2333"/>
          <a:stretch/>
        </p:blipFill>
        <p:spPr>
          <a:xfrm>
            <a:off x="5499653" y="2622980"/>
            <a:ext cx="956140" cy="4089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29288" y="5529818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67608" y="2439203"/>
            <a:ext cx="2175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apache/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systemds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207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860261" y="3837877"/>
            <a:ext cx="463586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 Courses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6777" y="4947973"/>
            <a:ext cx="2146516" cy="9309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/ Databases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(DM,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SS+WS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860261" y="1795972"/>
            <a:ext cx="2146516" cy="9309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(ADBS,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5153293" y="1796844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3507" y="3372408"/>
            <a:ext cx="2146516" cy="9309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10" name="Straight Arrow Connector 9"/>
          <p:cNvCxnSpPr>
            <a:stCxn id="5" idx="0"/>
            <a:endCxn id="8" idx="2"/>
          </p:cNvCxnSpPr>
          <p:nvPr/>
        </p:nvCxnSpPr>
        <p:spPr>
          <a:xfrm flipH="1" flipV="1">
            <a:off x="4076765" y="4303346"/>
            <a:ext cx="3270" cy="6446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  <a:endCxn id="7" idx="2"/>
          </p:cNvCxnSpPr>
          <p:nvPr/>
        </p:nvCxnSpPr>
        <p:spPr>
          <a:xfrm flipV="1">
            <a:off x="5153293" y="2727782"/>
            <a:ext cx="1073258" cy="268566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1"/>
            <a:endCxn id="6" idx="2"/>
          </p:cNvCxnSpPr>
          <p:nvPr/>
        </p:nvCxnSpPr>
        <p:spPr>
          <a:xfrm flipH="1" flipV="1">
            <a:off x="1933519" y="2726910"/>
            <a:ext cx="1073258" cy="268653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1"/>
          </p:cNvCxnSpPr>
          <p:nvPr/>
        </p:nvCxnSpPr>
        <p:spPr>
          <a:xfrm flipH="1" flipV="1">
            <a:off x="2568101" y="2726475"/>
            <a:ext cx="435406" cy="111140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3"/>
          </p:cNvCxnSpPr>
          <p:nvPr/>
        </p:nvCxnSpPr>
        <p:spPr>
          <a:xfrm flipV="1">
            <a:off x="5150023" y="2726910"/>
            <a:ext cx="539899" cy="11109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5761" y="3372408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2247" y="3982010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07818" y="5064706"/>
            <a:ext cx="281946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management from user/application perspective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56487" y="3519256"/>
            <a:ext cx="21806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Distributed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51063" y="1784009"/>
            <a:ext cx="14568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system internals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48505" y="1786646"/>
            <a:ext cx="149407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DB system internals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project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37800" y="2733251"/>
            <a:ext cx="2795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projects in </a:t>
            </a:r>
            <a:r>
              <a:rPr lang="en-US" sz="16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github.com/apache/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systemds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 Management Group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9299" y="4397934"/>
            <a:ext cx="1901337" cy="6358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 to Scientific Writing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905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4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Goals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04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ML Applications (Past/Present)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Transportation / Space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Lemon car detection and reacquisition </a:t>
            </a:r>
            <a:r>
              <a:rPr lang="en-US" dirty="0"/>
              <a:t>(classification, seq. mining)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Airport passenger flows from </a:t>
            </a:r>
            <a:r>
              <a:rPr lang="en-US" b="1" dirty="0" err="1">
                <a:solidFill>
                  <a:srgbClr val="7889FB"/>
                </a:solidFill>
              </a:rPr>
              <a:t>WiFi</a:t>
            </a:r>
            <a:r>
              <a:rPr lang="en-US" b="1" dirty="0">
                <a:solidFill>
                  <a:srgbClr val="7889FB"/>
                </a:solidFill>
              </a:rPr>
              <a:t> data</a:t>
            </a:r>
            <a:r>
              <a:rPr lang="en-US" dirty="0"/>
              <a:t> (time series forecasting)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analysis for assisted driving </a:t>
            </a:r>
            <a:r>
              <a:rPr lang="en-US" dirty="0"/>
              <a:t>(various use cases)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Automotive vehicle development</a:t>
            </a:r>
            <a:r>
              <a:rPr lang="en-US" dirty="0"/>
              <a:t> (ML-assisted simulations)</a:t>
            </a:r>
          </a:p>
          <a:p>
            <a:pPr lvl="1"/>
            <a:r>
              <a:rPr lang="en-US" dirty="0"/>
              <a:t>Satellite senor analytics (regression and correlation)</a:t>
            </a:r>
          </a:p>
          <a:p>
            <a:pPr lvl="1"/>
            <a:r>
              <a:rPr lang="en-US" dirty="0"/>
              <a:t>Earth observation and </a:t>
            </a:r>
            <a:r>
              <a:rPr lang="en-US" b="1" dirty="0">
                <a:solidFill>
                  <a:srgbClr val="7889FB"/>
                </a:solidFill>
              </a:rPr>
              <a:t>local climate zone classification</a:t>
            </a:r>
            <a:r>
              <a:rPr lang="en-US" dirty="0"/>
              <a:t> and monitoring</a:t>
            </a:r>
            <a:endParaRPr lang="en-US" sz="300" dirty="0"/>
          </a:p>
          <a:p>
            <a:r>
              <a:rPr lang="en-US" dirty="0"/>
              <a:t>Finance</a:t>
            </a:r>
          </a:p>
          <a:p>
            <a:pPr lvl="1"/>
            <a:r>
              <a:rPr lang="en-US" dirty="0"/>
              <a:t>Water cost index based on various influencing factors (regression)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Insurance claim cost per customer </a:t>
            </a:r>
            <a:r>
              <a:rPr lang="en-US" dirty="0"/>
              <a:t>(model selection, regression)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Financial analysts survey correlation </a:t>
            </a:r>
            <a:r>
              <a:rPr lang="en-US" dirty="0"/>
              <a:t>(bivariate stats w/ new tests)</a:t>
            </a:r>
            <a:endParaRPr lang="en-US" sz="300" dirty="0"/>
          </a:p>
          <a:p>
            <a:r>
              <a:rPr lang="en-US" dirty="0"/>
              <a:t>Health Care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Breast cancer cell grow from histopathology images </a:t>
            </a:r>
            <a:r>
              <a:rPr lang="en-US" dirty="0"/>
              <a:t>(classification)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Glucose trends and warnings</a:t>
            </a:r>
            <a:r>
              <a:rPr lang="en-US" dirty="0"/>
              <a:t> (clustering, classification)</a:t>
            </a:r>
          </a:p>
          <a:p>
            <a:pPr lvl="1"/>
            <a:r>
              <a:rPr lang="en-US" dirty="0"/>
              <a:t>Emergency room diagnosis / patient similarity (classification, clustering)</a:t>
            </a:r>
          </a:p>
          <a:p>
            <a:pPr lvl="1"/>
            <a:r>
              <a:rPr lang="en-US" dirty="0"/>
              <a:t>Patient survival analysis and prediction (Cox regression, Kaplan-Meier)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Goals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6F7B24-59FE-48B6-9F6E-869B26DC09AC}"/>
              </a:ext>
            </a:extLst>
          </p:cNvPr>
          <p:cNvSpPr/>
          <p:nvPr/>
        </p:nvSpPr>
        <p:spPr>
          <a:xfrm>
            <a:off x="1099078" y="1699000"/>
            <a:ext cx="7572649" cy="34051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9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Car Reacquisition Scenario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Goals</a:t>
            </a:r>
          </a:p>
        </p:txBody>
      </p:sp>
      <p:pic>
        <p:nvPicPr>
          <p:cNvPr id="5" name="Picture 84" descr="MC900412754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3" y="1628809"/>
            <a:ext cx="4921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5" descr="MC900015974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388" y="4265646"/>
            <a:ext cx="762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6" descr="MC900351634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550" y="2898809"/>
            <a:ext cx="7620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7"/>
          <p:cNvSpPr>
            <a:spLocks noChangeArrowheads="1"/>
          </p:cNvSpPr>
          <p:nvPr/>
        </p:nvSpPr>
        <p:spPr bwMode="auto">
          <a:xfrm>
            <a:off x="242888" y="2179671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Warranty Claims</a:t>
            </a:r>
          </a:p>
        </p:txBody>
      </p:sp>
      <p:sp>
        <p:nvSpPr>
          <p:cNvPr id="9" name="Rectangle 88"/>
          <p:cNvSpPr>
            <a:spLocks noChangeArrowheads="1"/>
          </p:cNvSpPr>
          <p:nvPr/>
        </p:nvSpPr>
        <p:spPr bwMode="auto">
          <a:xfrm>
            <a:off x="334963" y="3579846"/>
            <a:ext cx="95885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Repair History</a:t>
            </a:r>
          </a:p>
        </p:txBody>
      </p:sp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152400" y="4951446"/>
            <a:ext cx="1371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Diagnostic Readouts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7485063" y="2682769"/>
            <a:ext cx="1354137" cy="817245"/>
          </a:xfrm>
          <a:prstGeom prst="roundRect">
            <a:avLst>
              <a:gd name="adj" fmla="val 16667"/>
            </a:avLst>
          </a:prstGeom>
          <a:solidFill>
            <a:srgbClr val="7889FB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0" tIns="91440" rIns="0" bIns="91440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Predictive Models</a:t>
            </a:r>
          </a:p>
        </p:txBody>
      </p:sp>
      <p:sp>
        <p:nvSpPr>
          <p:cNvPr id="12" name="Oval 256"/>
          <p:cNvSpPr>
            <a:spLocks noChangeArrowheads="1"/>
          </p:cNvSpPr>
          <p:nvPr/>
        </p:nvSpPr>
        <p:spPr bwMode="auto">
          <a:xfrm>
            <a:off x="7769324" y="4372632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257"/>
          <p:cNvSpPr>
            <a:spLocks noChangeArrowheads="1"/>
          </p:cNvSpPr>
          <p:nvPr/>
        </p:nvSpPr>
        <p:spPr bwMode="auto">
          <a:xfrm>
            <a:off x="8118286" y="4347178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258"/>
          <p:cNvSpPr>
            <a:spLocks noChangeArrowheads="1"/>
          </p:cNvSpPr>
          <p:nvPr/>
        </p:nvSpPr>
        <p:spPr bwMode="auto">
          <a:xfrm>
            <a:off x="7962897" y="4413994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259"/>
          <p:cNvSpPr>
            <a:spLocks noChangeArrowheads="1"/>
          </p:cNvSpPr>
          <p:nvPr/>
        </p:nvSpPr>
        <p:spPr bwMode="auto">
          <a:xfrm>
            <a:off x="8271023" y="4324906"/>
            <a:ext cx="106598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260"/>
          <p:cNvSpPr>
            <a:spLocks noChangeArrowheads="1"/>
          </p:cNvSpPr>
          <p:nvPr/>
        </p:nvSpPr>
        <p:spPr bwMode="auto">
          <a:xfrm>
            <a:off x="7931077" y="4239000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261"/>
          <p:cNvSpPr>
            <a:spLocks noChangeArrowheads="1"/>
          </p:cNvSpPr>
          <p:nvPr/>
        </p:nvSpPr>
        <p:spPr bwMode="auto">
          <a:xfrm>
            <a:off x="8016991" y="4096354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262"/>
          <p:cNvSpPr>
            <a:spLocks noChangeArrowheads="1"/>
          </p:cNvSpPr>
          <p:nvPr/>
        </p:nvSpPr>
        <p:spPr bwMode="auto">
          <a:xfrm>
            <a:off x="8124650" y="4223622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263"/>
          <p:cNvSpPr>
            <a:spLocks noChangeArrowheads="1"/>
          </p:cNvSpPr>
          <p:nvPr/>
        </p:nvSpPr>
        <p:spPr bwMode="auto">
          <a:xfrm>
            <a:off x="8194654" y="3984994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264"/>
          <p:cNvSpPr>
            <a:spLocks noChangeArrowheads="1"/>
          </p:cNvSpPr>
          <p:nvPr/>
        </p:nvSpPr>
        <p:spPr bwMode="auto">
          <a:xfrm>
            <a:off x="8351634" y="3843939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265"/>
          <p:cNvSpPr>
            <a:spLocks noChangeArrowheads="1"/>
          </p:cNvSpPr>
          <p:nvPr/>
        </p:nvSpPr>
        <p:spPr bwMode="auto">
          <a:xfrm>
            <a:off x="8418457" y="4407630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66"/>
          <p:cNvSpPr>
            <a:spLocks noChangeArrowheads="1"/>
          </p:cNvSpPr>
          <p:nvPr/>
        </p:nvSpPr>
        <p:spPr bwMode="auto">
          <a:xfrm>
            <a:off x="8482097" y="3904391"/>
            <a:ext cx="105007" cy="106587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67"/>
          <p:cNvSpPr>
            <a:spLocks noChangeArrowheads="1"/>
          </p:cNvSpPr>
          <p:nvPr/>
        </p:nvSpPr>
        <p:spPr bwMode="auto">
          <a:xfrm>
            <a:off x="8589756" y="4242182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68"/>
          <p:cNvSpPr>
            <a:spLocks noChangeArrowheads="1"/>
          </p:cNvSpPr>
          <p:nvPr/>
        </p:nvSpPr>
        <p:spPr bwMode="auto">
          <a:xfrm>
            <a:off x="8245567" y="4144079"/>
            <a:ext cx="106598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69"/>
          <p:cNvSpPr>
            <a:spLocks noChangeArrowheads="1"/>
          </p:cNvSpPr>
          <p:nvPr/>
        </p:nvSpPr>
        <p:spPr bwMode="auto">
          <a:xfrm>
            <a:off x="8357998" y="4051810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70"/>
          <p:cNvSpPr>
            <a:spLocks noChangeArrowheads="1"/>
          </p:cNvSpPr>
          <p:nvPr/>
        </p:nvSpPr>
        <p:spPr bwMode="auto">
          <a:xfrm>
            <a:off x="8440731" y="4214077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71"/>
          <p:cNvSpPr>
            <a:spLocks noChangeArrowheads="1"/>
          </p:cNvSpPr>
          <p:nvPr/>
        </p:nvSpPr>
        <p:spPr bwMode="auto">
          <a:xfrm>
            <a:off x="8510736" y="4064537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2"/>
          <p:cNvSpPr>
            <a:spLocks noChangeArrowheads="1"/>
          </p:cNvSpPr>
          <p:nvPr/>
        </p:nvSpPr>
        <p:spPr bwMode="auto">
          <a:xfrm>
            <a:off x="8618394" y="3920299"/>
            <a:ext cx="105007" cy="106587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73"/>
          <p:cNvSpPr>
            <a:spLocks noChangeArrowheads="1"/>
          </p:cNvSpPr>
          <p:nvPr/>
        </p:nvSpPr>
        <p:spPr bwMode="auto">
          <a:xfrm>
            <a:off x="8739311" y="4198168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274"/>
          <p:cNvSpPr>
            <a:spLocks noChangeArrowheads="1"/>
          </p:cNvSpPr>
          <p:nvPr/>
        </p:nvSpPr>
        <p:spPr bwMode="auto">
          <a:xfrm>
            <a:off x="8666124" y="4099535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275"/>
          <p:cNvSpPr>
            <a:spLocks noChangeArrowheads="1"/>
          </p:cNvSpPr>
          <p:nvPr/>
        </p:nvSpPr>
        <p:spPr bwMode="auto">
          <a:xfrm>
            <a:off x="7642043" y="3834393"/>
            <a:ext cx="105007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276"/>
          <p:cNvSpPr>
            <a:spLocks noChangeArrowheads="1"/>
          </p:cNvSpPr>
          <p:nvPr/>
        </p:nvSpPr>
        <p:spPr bwMode="auto">
          <a:xfrm>
            <a:off x="7535975" y="4201350"/>
            <a:ext cx="106598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277"/>
          <p:cNvSpPr>
            <a:spLocks noChangeArrowheads="1"/>
          </p:cNvSpPr>
          <p:nvPr/>
        </p:nvSpPr>
        <p:spPr bwMode="auto">
          <a:xfrm>
            <a:off x="7664317" y="4051810"/>
            <a:ext cx="105007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278"/>
          <p:cNvSpPr>
            <a:spLocks noChangeArrowheads="1"/>
          </p:cNvSpPr>
          <p:nvPr/>
        </p:nvSpPr>
        <p:spPr bwMode="auto">
          <a:xfrm>
            <a:off x="8175562" y="3596296"/>
            <a:ext cx="105007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279"/>
          <p:cNvSpPr>
            <a:spLocks noChangeArrowheads="1"/>
          </p:cNvSpPr>
          <p:nvPr/>
        </p:nvSpPr>
        <p:spPr bwMode="auto">
          <a:xfrm>
            <a:off x="7883346" y="3612205"/>
            <a:ext cx="105007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280"/>
          <p:cNvSpPr>
            <a:spLocks noChangeArrowheads="1"/>
          </p:cNvSpPr>
          <p:nvPr/>
        </p:nvSpPr>
        <p:spPr bwMode="auto">
          <a:xfrm>
            <a:off x="7886528" y="3805758"/>
            <a:ext cx="105007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Line 281"/>
          <p:cNvSpPr>
            <a:spLocks noChangeShapeType="1"/>
          </p:cNvSpPr>
          <p:nvPr/>
        </p:nvSpPr>
        <p:spPr bwMode="auto">
          <a:xfrm flipH="1">
            <a:off x="7485063" y="3624931"/>
            <a:ext cx="938167" cy="89352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>
            <a:outerShdw dist="28398" dir="1593903" algn="ctr" rotWithShape="0">
              <a:schemeClr val="hlink"/>
            </a:outerShdw>
          </a:effectLst>
        </p:spPr>
        <p:txBody>
          <a:bodyPr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Line 282"/>
          <p:cNvSpPr>
            <a:spLocks noChangeShapeType="1"/>
          </p:cNvSpPr>
          <p:nvPr/>
        </p:nvSpPr>
        <p:spPr bwMode="auto">
          <a:xfrm>
            <a:off x="7485063" y="3598947"/>
            <a:ext cx="0" cy="1002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Line 283"/>
          <p:cNvSpPr>
            <a:spLocks noChangeShapeType="1"/>
          </p:cNvSpPr>
          <p:nvPr/>
        </p:nvSpPr>
        <p:spPr bwMode="auto">
          <a:xfrm>
            <a:off x="7485063" y="4601184"/>
            <a:ext cx="1438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Oval 284"/>
          <p:cNvSpPr>
            <a:spLocks noChangeArrowheads="1"/>
          </p:cNvSpPr>
          <p:nvPr/>
        </p:nvSpPr>
        <p:spPr bwMode="auto">
          <a:xfrm>
            <a:off x="8643850" y="4398085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285"/>
          <p:cNvSpPr>
            <a:spLocks noChangeArrowheads="1"/>
          </p:cNvSpPr>
          <p:nvPr/>
        </p:nvSpPr>
        <p:spPr bwMode="auto">
          <a:xfrm>
            <a:off x="8504371" y="3717201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366120" y="1800187"/>
            <a:ext cx="1512168" cy="1296146"/>
            <a:chOff x="3366120" y="2131366"/>
            <a:chExt cx="1512168" cy="1296146"/>
          </a:xfrm>
        </p:grpSpPr>
        <p:sp>
          <p:nvSpPr>
            <p:cNvPr id="43" name="Shape 117"/>
            <p:cNvSpPr/>
            <p:nvPr/>
          </p:nvSpPr>
          <p:spPr>
            <a:xfrm>
              <a:off x="3366120" y="213136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Shape 118"/>
            <p:cNvSpPr/>
            <p:nvPr/>
          </p:nvSpPr>
          <p:spPr>
            <a:xfrm>
              <a:off x="3366120" y="234739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Shape 119"/>
            <p:cNvSpPr/>
            <p:nvPr/>
          </p:nvSpPr>
          <p:spPr>
            <a:xfrm>
              <a:off x="3366120" y="256928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Shape 120"/>
            <p:cNvSpPr/>
            <p:nvPr/>
          </p:nvSpPr>
          <p:spPr>
            <a:xfrm>
              <a:off x="3366120" y="2779439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Shape 121"/>
            <p:cNvSpPr/>
            <p:nvPr/>
          </p:nvSpPr>
          <p:spPr>
            <a:xfrm>
              <a:off x="3366120" y="2995463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Shape 122"/>
            <p:cNvSpPr/>
            <p:nvPr/>
          </p:nvSpPr>
          <p:spPr>
            <a:xfrm>
              <a:off x="3366120" y="3211487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Shape 123"/>
            <p:cNvSpPr/>
            <p:nvPr/>
          </p:nvSpPr>
          <p:spPr>
            <a:xfrm>
              <a:off x="4446239" y="2131366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Shape 124"/>
            <p:cNvSpPr/>
            <p:nvPr/>
          </p:nvSpPr>
          <p:spPr>
            <a:xfrm>
              <a:off x="4446239" y="234739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Shape 125"/>
            <p:cNvSpPr/>
            <p:nvPr/>
          </p:nvSpPr>
          <p:spPr>
            <a:xfrm>
              <a:off x="4446239" y="2563415"/>
              <a:ext cx="432049" cy="216024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Shape 126"/>
            <p:cNvSpPr/>
            <p:nvPr/>
          </p:nvSpPr>
          <p:spPr>
            <a:xfrm>
              <a:off x="4446239" y="2779439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Shape 127"/>
            <p:cNvSpPr/>
            <p:nvPr/>
          </p:nvSpPr>
          <p:spPr>
            <a:xfrm>
              <a:off x="4446239" y="2995463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Shape 128"/>
            <p:cNvSpPr/>
            <p:nvPr/>
          </p:nvSpPr>
          <p:spPr>
            <a:xfrm>
              <a:off x="4446239" y="3211487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135"/>
          <p:cNvGrpSpPr/>
          <p:nvPr/>
        </p:nvGrpSpPr>
        <p:grpSpPr>
          <a:xfrm>
            <a:off x="2286000" y="1800187"/>
            <a:ext cx="1080121" cy="1296145"/>
            <a:chOff x="0" y="0"/>
            <a:chExt cx="1080120" cy="1296144"/>
          </a:xfrm>
        </p:grpSpPr>
        <p:sp>
          <p:nvSpPr>
            <p:cNvPr id="56" name="Shape 129"/>
            <p:cNvSpPr/>
            <p:nvPr/>
          </p:nvSpPr>
          <p:spPr>
            <a:xfrm>
              <a:off x="-1" y="0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Shape 130"/>
            <p:cNvSpPr/>
            <p:nvPr/>
          </p:nvSpPr>
          <p:spPr>
            <a:xfrm>
              <a:off x="-1" y="216024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Shape 131"/>
            <p:cNvSpPr/>
            <p:nvPr/>
          </p:nvSpPr>
          <p:spPr>
            <a:xfrm>
              <a:off x="-1" y="432047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Shape 132"/>
            <p:cNvSpPr/>
            <p:nvPr/>
          </p:nvSpPr>
          <p:spPr>
            <a:xfrm>
              <a:off x="-1" y="648072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Shape 133"/>
            <p:cNvSpPr/>
            <p:nvPr/>
          </p:nvSpPr>
          <p:spPr>
            <a:xfrm>
              <a:off x="-1" y="864095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Shape 134"/>
            <p:cNvSpPr/>
            <p:nvPr/>
          </p:nvSpPr>
          <p:spPr>
            <a:xfrm>
              <a:off x="-1" y="1080120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72"/>
          <p:cNvGrpSpPr/>
          <p:nvPr/>
        </p:nvGrpSpPr>
        <p:grpSpPr>
          <a:xfrm>
            <a:off x="2286000" y="3096332"/>
            <a:ext cx="2592289" cy="2592289"/>
            <a:chOff x="0" y="0"/>
            <a:chExt cx="2592288" cy="2592288"/>
          </a:xfrm>
        </p:grpSpPr>
        <p:sp>
          <p:nvSpPr>
            <p:cNvPr id="63" name="Shape 136"/>
            <p:cNvSpPr/>
            <p:nvPr/>
          </p:nvSpPr>
          <p:spPr>
            <a:xfrm>
              <a:off x="108012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Shape 137"/>
            <p:cNvSpPr/>
            <p:nvPr/>
          </p:nvSpPr>
          <p:spPr>
            <a:xfrm>
              <a:off x="108012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Shape 138"/>
            <p:cNvSpPr/>
            <p:nvPr/>
          </p:nvSpPr>
          <p:spPr>
            <a:xfrm>
              <a:off x="108012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Shape 139"/>
            <p:cNvSpPr/>
            <p:nvPr/>
          </p:nvSpPr>
          <p:spPr>
            <a:xfrm>
              <a:off x="108012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Shape 140"/>
            <p:cNvSpPr/>
            <p:nvPr/>
          </p:nvSpPr>
          <p:spPr>
            <a:xfrm>
              <a:off x="108012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Shape 141"/>
            <p:cNvSpPr/>
            <p:nvPr/>
          </p:nvSpPr>
          <p:spPr>
            <a:xfrm>
              <a:off x="108012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Shape 142"/>
            <p:cNvSpPr/>
            <p:nvPr/>
          </p:nvSpPr>
          <p:spPr>
            <a:xfrm>
              <a:off x="2160240" y="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Shape 143"/>
            <p:cNvSpPr/>
            <p:nvPr/>
          </p:nvSpPr>
          <p:spPr>
            <a:xfrm>
              <a:off x="2160240" y="21602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Shape 144"/>
            <p:cNvSpPr/>
            <p:nvPr/>
          </p:nvSpPr>
          <p:spPr>
            <a:xfrm>
              <a:off x="2160240" y="432048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Shape 145"/>
            <p:cNvSpPr/>
            <p:nvPr/>
          </p:nvSpPr>
          <p:spPr>
            <a:xfrm>
              <a:off x="2160240" y="648072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Shape 146"/>
            <p:cNvSpPr/>
            <p:nvPr/>
          </p:nvSpPr>
          <p:spPr>
            <a:xfrm>
              <a:off x="2160240" y="864095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Shape 147"/>
            <p:cNvSpPr/>
            <p:nvPr/>
          </p:nvSpPr>
          <p:spPr>
            <a:xfrm>
              <a:off x="2160240" y="108012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Shape 148"/>
            <p:cNvSpPr/>
            <p:nvPr/>
          </p:nvSpPr>
          <p:spPr>
            <a:xfrm>
              <a:off x="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Shape 149"/>
            <p:cNvSpPr/>
            <p:nvPr/>
          </p:nvSpPr>
          <p:spPr>
            <a:xfrm>
              <a:off x="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Shape 150"/>
            <p:cNvSpPr/>
            <p:nvPr/>
          </p:nvSpPr>
          <p:spPr>
            <a:xfrm>
              <a:off x="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Shape 151"/>
            <p:cNvSpPr/>
            <p:nvPr/>
          </p:nvSpPr>
          <p:spPr>
            <a:xfrm>
              <a:off x="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Shape 152"/>
            <p:cNvSpPr/>
            <p:nvPr/>
          </p:nvSpPr>
          <p:spPr>
            <a:xfrm>
              <a:off x="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Shape 153"/>
            <p:cNvSpPr/>
            <p:nvPr/>
          </p:nvSpPr>
          <p:spPr>
            <a:xfrm>
              <a:off x="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Shape 154"/>
            <p:cNvSpPr/>
            <p:nvPr/>
          </p:nvSpPr>
          <p:spPr>
            <a:xfrm>
              <a:off x="108012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Shape 155"/>
            <p:cNvSpPr/>
            <p:nvPr/>
          </p:nvSpPr>
          <p:spPr>
            <a:xfrm>
              <a:off x="108012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Shape 156"/>
            <p:cNvSpPr/>
            <p:nvPr/>
          </p:nvSpPr>
          <p:spPr>
            <a:xfrm>
              <a:off x="108012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Shape 157"/>
            <p:cNvSpPr/>
            <p:nvPr/>
          </p:nvSpPr>
          <p:spPr>
            <a:xfrm>
              <a:off x="108012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Shape 158"/>
            <p:cNvSpPr/>
            <p:nvPr/>
          </p:nvSpPr>
          <p:spPr>
            <a:xfrm>
              <a:off x="108012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Shape 159"/>
            <p:cNvSpPr/>
            <p:nvPr/>
          </p:nvSpPr>
          <p:spPr>
            <a:xfrm>
              <a:off x="108012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Shape 160"/>
            <p:cNvSpPr/>
            <p:nvPr/>
          </p:nvSpPr>
          <p:spPr>
            <a:xfrm>
              <a:off x="2160240" y="1296144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Shape 161"/>
            <p:cNvSpPr/>
            <p:nvPr/>
          </p:nvSpPr>
          <p:spPr>
            <a:xfrm>
              <a:off x="2160240" y="1512168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Shape 162"/>
            <p:cNvSpPr/>
            <p:nvPr/>
          </p:nvSpPr>
          <p:spPr>
            <a:xfrm>
              <a:off x="2160240" y="1728191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Shape 163"/>
            <p:cNvSpPr/>
            <p:nvPr/>
          </p:nvSpPr>
          <p:spPr>
            <a:xfrm>
              <a:off x="2160240" y="1944216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Shape 164"/>
            <p:cNvSpPr/>
            <p:nvPr/>
          </p:nvSpPr>
          <p:spPr>
            <a:xfrm>
              <a:off x="2160240" y="216024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Shape 165"/>
            <p:cNvSpPr/>
            <p:nvPr/>
          </p:nvSpPr>
          <p:spPr>
            <a:xfrm>
              <a:off x="2160240" y="237626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Shape 166"/>
            <p:cNvSpPr/>
            <p:nvPr/>
          </p:nvSpPr>
          <p:spPr>
            <a:xfrm>
              <a:off x="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Shape 167"/>
            <p:cNvSpPr/>
            <p:nvPr/>
          </p:nvSpPr>
          <p:spPr>
            <a:xfrm>
              <a:off x="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Shape 168"/>
            <p:cNvSpPr/>
            <p:nvPr/>
          </p:nvSpPr>
          <p:spPr>
            <a:xfrm>
              <a:off x="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Shape 169"/>
            <p:cNvSpPr/>
            <p:nvPr/>
          </p:nvSpPr>
          <p:spPr>
            <a:xfrm>
              <a:off x="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Shape 170"/>
            <p:cNvSpPr/>
            <p:nvPr/>
          </p:nvSpPr>
          <p:spPr>
            <a:xfrm>
              <a:off x="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Shape 171"/>
            <p:cNvSpPr/>
            <p:nvPr/>
          </p:nvSpPr>
          <p:spPr>
            <a:xfrm>
              <a:off x="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9" name="Shape 173"/>
          <p:cNvSpPr/>
          <p:nvPr/>
        </p:nvSpPr>
        <p:spPr>
          <a:xfrm>
            <a:off x="2855901" y="1406180"/>
            <a:ext cx="911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54061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</a:p>
        </p:txBody>
      </p:sp>
      <p:sp>
        <p:nvSpPr>
          <p:cNvPr id="100" name="Shape 182"/>
          <p:cNvSpPr/>
          <p:nvPr/>
        </p:nvSpPr>
        <p:spPr>
          <a:xfrm rot="10800000" flipH="1">
            <a:off x="4953000" y="3133824"/>
            <a:ext cx="864098" cy="7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Shape 184"/>
          <p:cNvSpPr/>
          <p:nvPr/>
        </p:nvSpPr>
        <p:spPr>
          <a:xfrm>
            <a:off x="5867401" y="1345221"/>
            <a:ext cx="1219200" cy="106909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2" name="Shape 187"/>
          <p:cNvSpPr/>
          <p:nvPr/>
        </p:nvSpPr>
        <p:spPr>
          <a:xfrm rot="10800000" flipH="1">
            <a:off x="4960764" y="1878446"/>
            <a:ext cx="864098" cy="1080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Shape 192"/>
          <p:cNvSpPr/>
          <p:nvPr/>
        </p:nvSpPr>
        <p:spPr>
          <a:xfrm>
            <a:off x="5867400" y="4875980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4" name="Shape 195"/>
          <p:cNvSpPr/>
          <p:nvPr/>
        </p:nvSpPr>
        <p:spPr>
          <a:xfrm>
            <a:off x="4960765" y="3390614"/>
            <a:ext cx="864098" cy="72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Shape 196"/>
          <p:cNvSpPr/>
          <p:nvPr/>
        </p:nvSpPr>
        <p:spPr>
          <a:xfrm>
            <a:off x="4960765" y="3606639"/>
            <a:ext cx="864098" cy="1584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" name="AutoShape 90"/>
          <p:cNvCxnSpPr>
            <a:cxnSpLocks noChangeShapeType="1"/>
          </p:cNvCxnSpPr>
          <p:nvPr/>
        </p:nvCxnSpPr>
        <p:spPr bwMode="auto">
          <a:xfrm>
            <a:off x="1219200" y="1954821"/>
            <a:ext cx="920750" cy="11811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7" name="AutoShape 91"/>
          <p:cNvCxnSpPr>
            <a:cxnSpLocks noChangeShapeType="1"/>
          </p:cNvCxnSpPr>
          <p:nvPr/>
        </p:nvCxnSpPr>
        <p:spPr bwMode="auto">
          <a:xfrm flipV="1">
            <a:off x="1371600" y="3423258"/>
            <a:ext cx="768350" cy="1228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8" name="AutoShape 104"/>
          <p:cNvCxnSpPr>
            <a:cxnSpLocks noChangeShapeType="1"/>
          </p:cNvCxnSpPr>
          <p:nvPr/>
        </p:nvCxnSpPr>
        <p:spPr bwMode="auto">
          <a:xfrm>
            <a:off x="1401762" y="3278796"/>
            <a:ext cx="738188" cy="0"/>
          </a:xfrm>
          <a:prstGeom prst="straightConnector1">
            <a:avLst/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sp>
        <p:nvSpPr>
          <p:cNvPr id="109" name="Shape 174"/>
          <p:cNvSpPr/>
          <p:nvPr/>
        </p:nvSpPr>
        <p:spPr>
          <a:xfrm>
            <a:off x="4419600" y="1406180"/>
            <a:ext cx="10081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632523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Labels</a:t>
            </a:r>
          </a:p>
        </p:txBody>
      </p:sp>
      <p:sp>
        <p:nvSpPr>
          <p:cNvPr id="110" name="Shape 192"/>
          <p:cNvSpPr/>
          <p:nvPr/>
        </p:nvSpPr>
        <p:spPr>
          <a:xfrm>
            <a:off x="5867400" y="3809180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1" name="Shape 192"/>
          <p:cNvSpPr/>
          <p:nvPr/>
        </p:nvSpPr>
        <p:spPr>
          <a:xfrm>
            <a:off x="5867400" y="2818580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2" name="Text Box 165"/>
          <p:cNvSpPr txBox="1">
            <a:spLocks noChangeArrowheads="1"/>
          </p:cNvSpPr>
          <p:nvPr/>
        </p:nvSpPr>
        <p:spPr bwMode="auto">
          <a:xfrm>
            <a:off x="7215795" y="1526196"/>
            <a:ext cx="1662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 skew</a:t>
            </a:r>
          </a:p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Low precision</a:t>
            </a:r>
          </a:p>
        </p:txBody>
      </p:sp>
      <p:sp>
        <p:nvSpPr>
          <p:cNvPr id="114" name="Text Box 165"/>
          <p:cNvSpPr txBox="1">
            <a:spLocks noChangeArrowheads="1"/>
          </p:cNvSpPr>
          <p:nvPr/>
        </p:nvSpPr>
        <p:spPr bwMode="auto">
          <a:xfrm>
            <a:off x="7468639" y="5253676"/>
            <a:ext cx="1386984" cy="92333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25x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improved precision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521412" y="5618067"/>
            <a:ext cx="308854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custom loss functions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hyper-parameter tuning</a:t>
            </a:r>
          </a:p>
        </p:txBody>
      </p:sp>
    </p:spTree>
    <p:extLst>
      <p:ext uri="{BB962C8B-B14F-4D97-AF65-F5344CB8AC3E}">
        <p14:creationId xmlns:p14="http://schemas.microsoft.com/office/powerpoint/2010/main" val="25285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9" grpId="0" animBg="1"/>
      <p:bldP spid="110" grpId="0" animBg="1"/>
      <p:bldP spid="111" grpId="0" animBg="1"/>
      <p:bldP spid="112" grpId="0"/>
      <p:bldP spid="114" grpId="0" animBg="1"/>
      <p:bldP spid="115" grpId="0"/>
    </p:bld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5062</TotalTime>
  <Words>4713</Words>
  <Application>Microsoft Office PowerPoint</Application>
  <PresentationFormat>On-screen Show (4:3)</PresentationFormat>
  <Paragraphs>904</Paragraphs>
  <Slides>43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Cambria Math</vt:lpstr>
      <vt:lpstr>Consolas</vt:lpstr>
      <vt:lpstr>Wingdings</vt:lpstr>
      <vt:lpstr>TU Graz Standard</vt:lpstr>
      <vt:lpstr>Architecture of ML Systems 01 Introduction and Overview</vt:lpstr>
      <vt:lpstr>Announcements/Org</vt:lpstr>
      <vt:lpstr>Agenda</vt:lpstr>
      <vt:lpstr>Data Management Group</vt:lpstr>
      <vt:lpstr>About Me</vt:lpstr>
      <vt:lpstr>Data Management Courses</vt:lpstr>
      <vt:lpstr>Motivation and Goals</vt:lpstr>
      <vt:lpstr>Example ML Applications (Past/Present)</vt:lpstr>
      <vt:lpstr>A Car Reacquisition Scenario</vt:lpstr>
      <vt:lpstr>Example ML Applications (Past/Present), cont.</vt:lpstr>
      <vt:lpstr>What is an ML System?</vt:lpstr>
      <vt:lpstr>What is an ML System?, cont.</vt:lpstr>
      <vt:lpstr>Course Organization</vt:lpstr>
      <vt:lpstr>Basic Course Organization</vt:lpstr>
      <vt:lpstr>Course Logistics</vt:lpstr>
      <vt:lpstr>Course Logistics, cont.</vt:lpstr>
      <vt:lpstr>Course Outline and Projects</vt:lpstr>
      <vt:lpstr>Part A: Overview and ML System Internals</vt:lpstr>
      <vt:lpstr>Part B: ML Lifecycle Systems</vt:lpstr>
      <vt:lpstr>Programming Projects</vt:lpstr>
      <vt:lpstr>Alternative Exercise </vt:lpstr>
      <vt:lpstr>Apache SystemDS:  A Declarative ML System for the  End-to-End Data Science Lifecycle</vt:lpstr>
      <vt:lpstr>Landscape of ML Systems</vt:lpstr>
      <vt:lpstr>The Data Science Lifecycle  aka KDD Process aka CRISP-DM</vt:lpstr>
      <vt:lpstr>Example: Linear Regression Conjugate Gradient</vt:lpstr>
      <vt:lpstr>Apache SystemML/SystemDS</vt:lpstr>
      <vt:lpstr>Basic HOP and LOP DAG Compilation</vt:lpstr>
      <vt:lpstr>Static and Dynamic Rewrites</vt:lpstr>
      <vt:lpstr>Apache SystemDS Design</vt:lpstr>
      <vt:lpstr>Language Abstractions and APIs, cont.</vt:lpstr>
      <vt:lpstr>Apache SystemDS Architecture</vt:lpstr>
      <vt:lpstr>Data Cleaning Pipelines</vt:lpstr>
      <vt:lpstr>SliceLine for Model Debugging</vt:lpstr>
      <vt:lpstr>Multi-Level Lineage Tracing &amp; Reuse</vt:lpstr>
      <vt:lpstr>Compressed Linear Algebra Extended</vt:lpstr>
      <vt:lpstr>Federated Learning </vt:lpstr>
      <vt:lpstr> An Open and Extensible System Infrastructure  for Integrated Data Analysis Pipelines https://daphne-eu.eu/ </vt:lpstr>
      <vt:lpstr>Motivation</vt:lpstr>
      <vt:lpstr>DAPHNE Use Cases</vt:lpstr>
      <vt:lpstr>DAPHNE System Architecture</vt:lpstr>
      <vt:lpstr>Vectorized (Tiled) Execution</vt:lpstr>
      <vt:lpstr>Vectorized (Tiled) Execution, cont.</vt:lpstr>
      <vt:lpstr>Summary &amp;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- 01 Introduction and Overview</dc:title>
  <dc:subject/>
  <dc:creator>mboehm</dc:creator>
  <cp:keywords/>
  <dc:description/>
  <cp:lastModifiedBy>Böhm, Matthias</cp:lastModifiedBy>
  <cp:revision>421</cp:revision>
  <cp:lastPrinted>2019-03-11T22:00:16Z</cp:lastPrinted>
  <dcterms:created xsi:type="dcterms:W3CDTF">2018-07-12T06:39:10Z</dcterms:created>
  <dcterms:modified xsi:type="dcterms:W3CDTF">2022-03-03T12:38:13Z</dcterms:modified>
  <cp:category/>
</cp:coreProperties>
</file>