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88" r:id="rId2"/>
    <p:sldId id="433" r:id="rId3"/>
    <p:sldId id="381" r:id="rId4"/>
    <p:sldId id="289" r:id="rId5"/>
    <p:sldId id="382" r:id="rId6"/>
    <p:sldId id="384" r:id="rId7"/>
    <p:sldId id="383" r:id="rId8"/>
    <p:sldId id="402" r:id="rId9"/>
    <p:sldId id="385" r:id="rId10"/>
    <p:sldId id="422" r:id="rId11"/>
    <p:sldId id="389" r:id="rId12"/>
    <p:sldId id="390" r:id="rId13"/>
    <p:sldId id="400" r:id="rId14"/>
    <p:sldId id="386" r:id="rId15"/>
    <p:sldId id="391" r:id="rId16"/>
    <p:sldId id="388" r:id="rId17"/>
    <p:sldId id="410" r:id="rId18"/>
    <p:sldId id="413" r:id="rId19"/>
    <p:sldId id="387" r:id="rId20"/>
    <p:sldId id="411" r:id="rId21"/>
    <p:sldId id="414" r:id="rId22"/>
    <p:sldId id="415" r:id="rId23"/>
    <p:sldId id="416" r:id="rId24"/>
    <p:sldId id="419" r:id="rId25"/>
    <p:sldId id="420" r:id="rId26"/>
    <p:sldId id="421" r:id="rId27"/>
    <p:sldId id="417" r:id="rId28"/>
    <p:sldId id="418" r:id="rId29"/>
    <p:sldId id="344" r:id="rId30"/>
  </p:sldIdLst>
  <p:sldSz cx="9144000" cy="6858000" type="screen4x3"/>
  <p:notesSz cx="7315200" cy="96012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" initials="C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F70146"/>
    <a:srgbClr val="133051"/>
    <a:srgbClr val="183D68"/>
    <a:srgbClr val="959595"/>
    <a:srgbClr val="ABABAB"/>
    <a:srgbClr val="989898"/>
    <a:srgbClr val="838383"/>
    <a:srgbClr val="878A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083E6E3-FA7D-4D7B-A595-EF9225AFEA82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1" autoAdjust="0"/>
    <p:restoredTop sz="85835" autoAdjust="0"/>
  </p:normalViewPr>
  <p:slideViewPr>
    <p:cSldViewPr snapToGrid="0" snapToObjects="1">
      <p:cViewPr varScale="1">
        <p:scale>
          <a:sx n="76" d="100"/>
          <a:sy n="76" d="100"/>
        </p:scale>
        <p:origin x="1358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19" d="100"/>
        <a:sy n="21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3120" y="77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600D62BF-BC3D-5643-8C6B-023F23C60991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893D5CDE-6566-B845-89DF-0B726458835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58235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44DB3E88-E418-044F-AA16-C508DA6016E0}" type="datetime1">
              <a:rPr lang="de-DE"/>
              <a:pPr>
                <a:defRPr/>
              </a:pPr>
              <a:t>10.06.2022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AT" noProof="0"/>
              <a:t>Mastertextformat bearbeiten</a:t>
            </a:r>
          </a:p>
          <a:p>
            <a:pPr lvl="1"/>
            <a:r>
              <a:rPr lang="de-AT" noProof="0"/>
              <a:t>Zweite Ebene</a:t>
            </a:r>
          </a:p>
          <a:p>
            <a:pPr lvl="2"/>
            <a:r>
              <a:rPr lang="de-AT" noProof="0"/>
              <a:t>Dritte Ebene</a:t>
            </a:r>
          </a:p>
          <a:p>
            <a:pPr lvl="3"/>
            <a:r>
              <a:rPr lang="de-AT" noProof="0"/>
              <a:t>Vierte Ebene</a:t>
            </a:r>
          </a:p>
          <a:p>
            <a:pPr lvl="4"/>
            <a:r>
              <a:rPr lang="de-AT" noProof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Calibri" charset="0"/>
              </a:defRPr>
            </a:lvl1pPr>
          </a:lstStyle>
          <a:p>
            <a:pPr>
              <a:defRPr/>
            </a:pPr>
            <a:fld id="{792047E7-3E0C-6048-A5D9-00D46758416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72738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ＭＳ Ｐゴシック" pitchFamily="-10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03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https://rise.cs.berkeley.edu/blog/a-short-history-of-prediction-serving-systems/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813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0691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motivation </a:t>
            </a:r>
            <a:r>
              <a:rPr lang="en-US" baseline="0" dirty="0" err="1"/>
              <a:t>HummingBird</a:t>
            </a:r>
            <a:r>
              <a:rPr lang="en-US" baseline="0" dirty="0"/>
              <a:t> similar to </a:t>
            </a:r>
            <a:r>
              <a:rPr lang="en-US" baseline="0" dirty="0" err="1"/>
              <a:t>SystemDS</a:t>
            </a:r>
            <a:r>
              <a:rPr lang="en-US" baseline="0" dirty="0"/>
              <a:t>; tree traversal w/ batches of records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119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5914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Kolmogorov-Smirnov Test for equality of probability distributions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0255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</a:t>
            </a:r>
            <a:r>
              <a:rPr lang="en-US" dirty="0" err="1"/>
              <a:t>scikit-multiflow</a:t>
            </a:r>
            <a:r>
              <a:rPr lang="en-US" dirty="0"/>
              <a:t> ..</a:t>
            </a:r>
            <a:r>
              <a:rPr lang="en-US" baseline="0" dirty="0"/>
              <a:t> </a:t>
            </a:r>
            <a:r>
              <a:rPr lang="en-US" dirty="0"/>
              <a:t>A machine learning package for streaming data in Python, The other ancestor of River.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5047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baselines: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• Relational shift detection (REL): This baseline approach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applies shift detection techniques to the raw input data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instead of the model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outputs.We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apply multiple univariate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shift detection tests between the columns of the training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and serving data (Kolmogorov-Smirnov tests for numeric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columns, and χ2-tests for categorical columns).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• Black Box-Shift Detection (BBSE) for assigned class probabilities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from Lipton et al. [13], which evaluates a Kolmogorov-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Smirnov test between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softmax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outputs of the black box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model on the test and serving data.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• Black Box-Shift Detection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BBSEh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) [20] for predicted classes,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which evaluates a χ2-test between the counts of the predicted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classes of the black box model on the test and serving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036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As mentioned, the GDPR consists of two components: the articles and recitals. The articles constitute the legal requirements organizations must follow to demonstrate compliance. The recitals provide additional information and supporting context to supplement the articles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047E7-3E0C-6048-A5D9-00D467584168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1315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2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60"/>
            <a:ext cx="9144000" cy="6355080"/>
          </a:xfrm>
          <a:prstGeom prst="rect">
            <a:avLst/>
          </a:prstGeom>
        </p:spPr>
      </p:pic>
      <p:sp>
        <p:nvSpPr>
          <p:cNvPr id="13" name="Titel 2"/>
          <p:cNvSpPr>
            <a:spLocks noGrp="1"/>
          </p:cNvSpPr>
          <p:nvPr>
            <p:ph type="title" hasCustomPrompt="1"/>
          </p:nvPr>
        </p:nvSpPr>
        <p:spPr>
          <a:xfrm>
            <a:off x="720726" y="1069200"/>
            <a:ext cx="7001102" cy="2489199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500" b="1" baseline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a </a:t>
            </a:r>
            <a:r>
              <a:rPr lang="de-DE" dirty="0" err="1"/>
              <a:t>cover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headline</a:t>
            </a:r>
            <a:endParaRPr lang="de-DE" dirty="0"/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>
          <a:xfrm>
            <a:off x="720725" y="4341600"/>
            <a:ext cx="7001102" cy="422824"/>
          </a:xfrm>
          <a:prstGeom prst="rect">
            <a:avLst/>
          </a:prstGeom>
        </p:spPr>
        <p:txBody>
          <a:bodyPr/>
          <a:lstStyle>
            <a:lvl1pPr>
              <a:defRPr sz="20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Enter date also using menu item “Header and Footer” </a:t>
            </a:r>
            <a:endParaRPr lang="de-AT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20725" y="3560400"/>
            <a:ext cx="7001102" cy="652462"/>
          </a:xfrm>
          <a:prstGeom prst="rect">
            <a:avLst/>
          </a:prstGeom>
        </p:spPr>
        <p:txBody>
          <a:bodyPr anchor="b" anchorCtr="0"/>
          <a:lstStyle>
            <a:lvl1pPr algn="l">
              <a:defRPr sz="20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Enter footer text using menu item “Header and Footer” </a:t>
            </a:r>
            <a:br>
              <a:rPr lang="en-GB"/>
            </a:br>
            <a:r>
              <a:rPr lang="en-GB"/>
              <a:t>and accept for all slides.</a:t>
            </a:r>
            <a:endParaRPr lang="de-AT" dirty="0"/>
          </a:p>
        </p:txBody>
      </p:sp>
      <p:sp>
        <p:nvSpPr>
          <p:cNvPr id="21" name="Textfeld 271"/>
          <p:cNvSpPr txBox="1">
            <a:spLocks noChangeArrowheads="1"/>
          </p:cNvSpPr>
          <p:nvPr userDrawn="1"/>
        </p:nvSpPr>
        <p:spPr bwMode="auto">
          <a:xfrm>
            <a:off x="7493906" y="856995"/>
            <a:ext cx="144013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</a:p>
          <a:p>
            <a:pPr algn="r" eaLnBrk="1" hangingPunct="1"/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PASSION</a:t>
            </a:r>
            <a:b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1200" spc="90" baseline="0" dirty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2667000"/>
            <a:ext cx="6106116" cy="3696540"/>
            <a:chOff x="0" y="2667000"/>
            <a:chExt cx="6106116" cy="3696540"/>
          </a:xfrm>
        </p:grpSpPr>
        <p:pic>
          <p:nvPicPr>
            <p:cNvPr id="10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0" y="2667000"/>
              <a:ext cx="2226733" cy="3696540"/>
            </a:xfrm>
            <a:prstGeom prst="rect">
              <a:avLst/>
            </a:prstGeom>
          </p:spPr>
        </p:pic>
        <p:pic>
          <p:nvPicPr>
            <p:cNvPr id="12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833" r="75648"/>
            <a:stretch/>
          </p:blipFill>
          <p:spPr>
            <a:xfrm>
              <a:off x="2226733" y="2667000"/>
              <a:ext cx="2226733" cy="3696540"/>
            </a:xfrm>
            <a:prstGeom prst="rect">
              <a:avLst/>
            </a:prstGeom>
          </p:spPr>
        </p:pic>
        <p:pic>
          <p:nvPicPr>
            <p:cNvPr id="14" name="Bild 2"/>
            <p:cNvPicPr>
              <a:picLocks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647" r="75648"/>
            <a:stretch/>
          </p:blipFill>
          <p:spPr>
            <a:xfrm>
              <a:off x="3879383" y="3036498"/>
              <a:ext cx="2226733" cy="33270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821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0726" y="577911"/>
            <a:ext cx="8197228" cy="76147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21784" y="1311256"/>
            <a:ext cx="8196170" cy="494110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Clr>
                <a:srgbClr val="F70146"/>
              </a:buClr>
              <a:buFont typeface="Wingdings" panose="05000000000000000000" pitchFamily="2" charset="2"/>
              <a:buChar char="§"/>
              <a:defRPr sz="2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Wingdings" panose="05000000000000000000" pitchFamily="2" charset="2"/>
              <a:buChar char="§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12 Model Deployment &amp; Serving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332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8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06748" y="2097090"/>
            <a:ext cx="8721352" cy="1299604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206748" y="3728980"/>
            <a:ext cx="8721352" cy="2596984"/>
          </a:xfrm>
          <a:prstGeom prst="rect">
            <a:avLst/>
          </a:prstGeom>
        </p:spPr>
        <p:txBody>
          <a:bodyPr/>
          <a:lstStyle>
            <a:lvl1pPr algn="ctr">
              <a:defRPr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15"/>
          <p:cNvSpPr>
            <a:spLocks noGrp="1"/>
          </p:cNvSpPr>
          <p:nvPr>
            <p:ph type="body" sz="quarter" idx="14"/>
          </p:nvPr>
        </p:nvSpPr>
        <p:spPr>
          <a:xfrm>
            <a:off x="720725" y="190801"/>
            <a:ext cx="8229600" cy="2536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endParaRPr lang="de-DE" dirty="0"/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358467"/>
            <a:ext cx="9144000" cy="49848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706.550 Architecture of Machine Learning Systems </a:t>
            </a:r>
            <a:r>
              <a:rPr lang="en-AT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12 Model Deployment &amp; Serving</a:t>
            </a:r>
          </a:p>
          <a:p>
            <a:pPr algn="ctr"/>
            <a:r>
              <a:rPr lang="en-US" baseline="0" dirty="0">
                <a:latin typeface="Calibri" panose="020F0502020204030204" pitchFamily="34" charset="0"/>
                <a:cs typeface="Calibri" panose="020F0502020204030204" pitchFamily="34" charset="0"/>
              </a:rPr>
              <a:t>Matthias Boehm, Graz University of Technology, SS 2022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3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54763"/>
            <a:ext cx="9144000" cy="5032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" name="Gerade Verbindung 7"/>
          <p:cNvCxnSpPr/>
          <p:nvPr userDrawn="1"/>
        </p:nvCxnSpPr>
        <p:spPr bwMode="auto">
          <a:xfrm>
            <a:off x="720725" y="503238"/>
            <a:ext cx="8207375" cy="1587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hteck 8"/>
          <p:cNvSpPr/>
          <p:nvPr userDrawn="1"/>
        </p:nvSpPr>
        <p:spPr>
          <a:xfrm>
            <a:off x="0" y="503238"/>
            <a:ext cx="503238" cy="504825"/>
          </a:xfrm>
          <a:prstGeom prst="rect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solidFill>
                <a:srgbClr val="FFFFFF"/>
              </a:solidFill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" name="Foliennummernplatzhalter 5"/>
          <p:cNvSpPr txBox="1">
            <a:spLocks/>
          </p:cNvSpPr>
          <p:nvPr userDrawn="1"/>
        </p:nvSpPr>
        <p:spPr>
          <a:xfrm>
            <a:off x="0" y="582613"/>
            <a:ext cx="503238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41491D6-FCB3-AA48-877A-0FB5E714E925}" type="slidenum">
              <a:rPr lang="de-DE" sz="1200" smtClean="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de-DE" sz="1200">
              <a:solidFill>
                <a:schemeClr val="bg1"/>
              </a:solidFill>
            </a:endParaRPr>
          </a:p>
        </p:txBody>
      </p:sp>
      <p:pic>
        <p:nvPicPr>
          <p:cNvPr id="16" name="Bildplatzhalter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51284" y="97928"/>
            <a:ext cx="87110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0" name="Grafik 10"/>
          <p:cNvPicPr>
            <a:picLocks noChangeAspect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321" y="6498439"/>
            <a:ext cx="777237" cy="24526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4" r:id="rId2"/>
    <p:sldLayoutId id="2147483707" r:id="rId3"/>
  </p:sldLayoutIdLst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000000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595959"/>
          </a:solidFill>
          <a:latin typeface="Arial" pitchFamily="-107" charset="0"/>
          <a:ea typeface="ＭＳ Ｐゴシック" pitchFamily="-107" charset="-128"/>
          <a:cs typeface="ＭＳ Ｐゴシック" pitchFamily="-107" charset="-128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defRPr sz="2600" kern="1200">
          <a:solidFill>
            <a:srgbClr val="000000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2pPr>
      <a:lvl3pPr marL="808038" indent="-271463" algn="l" defTabSz="457200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3pPr>
      <a:lvl4pPr marL="1438275" indent="-185738" algn="l" defTabSz="457200" rtl="0" eaLnBrk="1" fontAlgn="base" hangingPunct="1">
        <a:spcBef>
          <a:spcPct val="20000"/>
        </a:spcBef>
        <a:spcAft>
          <a:spcPct val="0"/>
        </a:spcAft>
        <a:buClr>
          <a:srgbClr val="A6A6A6"/>
        </a:buClr>
        <a:buFont typeface="Wingdings" charset="0"/>
        <a:buChar char="§"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4pPr>
      <a:lvl5pPr marL="1588" indent="0" algn="l" defTabSz="457200" rtl="0" eaLnBrk="1" fontAlgn="base" hangingPunct="1">
        <a:spcBef>
          <a:spcPts val="0"/>
        </a:spcBef>
        <a:spcAft>
          <a:spcPct val="0"/>
        </a:spcAft>
        <a:buFontTx/>
        <a:buNone/>
        <a:defRPr sz="2000" kern="1200">
          <a:solidFill>
            <a:srgbClr val="000000"/>
          </a:solidFill>
          <a:latin typeface="+mn-lt"/>
          <a:ea typeface="ＭＳ Ｐゴシック" pitchFamily="-107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lite/performance/post_training_quantiz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microsoft/hummingbird" TargetMode="Externa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odle.com/meeting/participate/id/eER4P10a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s://tugraz.webex.com/meet/m.boeh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hyperlink" Target="https://scikit-multiflow.readthedocs.io/en/stable/api/generated/skmultiflow.drift_detection.ADWIN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hyperlink" Target="https://gdpr.eu/article-17-right-to-be-forgotte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Microsoft/onnxruntim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720725" y="1069200"/>
            <a:ext cx="8121349" cy="2489199"/>
          </a:xfrm>
        </p:spPr>
        <p:txBody>
          <a:bodyPr/>
          <a:lstStyle/>
          <a:p>
            <a:r>
              <a:rPr lang="de-DE" b="1" dirty="0"/>
              <a:t>Architecture of ML Systems</a:t>
            </a:r>
            <a:br>
              <a:rPr lang="de-DE" b="1" dirty="0"/>
            </a:br>
            <a:r>
              <a:rPr lang="de-DE" dirty="0"/>
              <a:t>12</a:t>
            </a:r>
            <a:r>
              <a:rPr lang="de-DE" b="1" dirty="0"/>
              <a:t> Model Deployment &amp; Serving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20725" y="3836432"/>
            <a:ext cx="7001102" cy="1632702"/>
          </a:xfrm>
        </p:spPr>
        <p:txBody>
          <a:bodyPr anchor="t"/>
          <a:lstStyle/>
          <a:p>
            <a:r>
              <a:rPr lang="en-GB" b="1" dirty="0"/>
              <a:t>Matthias Boehm, </a:t>
            </a:r>
            <a:r>
              <a:rPr lang="en-GB" b="1" u="sng" dirty="0"/>
              <a:t>Arnab Phani</a:t>
            </a:r>
          </a:p>
          <a:p>
            <a:endParaRPr lang="en-GB" sz="1000" dirty="0"/>
          </a:p>
          <a:p>
            <a:r>
              <a:rPr lang="en-GB" dirty="0"/>
              <a:t>Graz University of Technology, Austria</a:t>
            </a:r>
            <a:br>
              <a:rPr lang="en-GB" dirty="0"/>
            </a:br>
            <a:r>
              <a:rPr lang="en-US" dirty="0"/>
              <a:t>Computer Science and Biomedical Engineering</a:t>
            </a:r>
            <a:endParaRPr lang="en-GB" dirty="0"/>
          </a:p>
          <a:p>
            <a:r>
              <a:rPr lang="en-GB" dirty="0"/>
              <a:t>Institute of Interactive Systems and Data Science</a:t>
            </a:r>
          </a:p>
          <a:p>
            <a:r>
              <a:rPr lang="de-AT" dirty="0"/>
              <a:t>BMK endowed chair for Data Management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813915" y="6420899"/>
            <a:ext cx="262262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June 10,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5" y="5785289"/>
            <a:ext cx="853163" cy="30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0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Serverless</a:t>
            </a:r>
            <a:r>
              <a:rPr lang="en-US" dirty="0"/>
              <a:t> Computing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</a:t>
            </a:r>
            <a:r>
              <a:rPr lang="en-US" dirty="0" err="1"/>
              <a:t>Serverless</a:t>
            </a:r>
            <a:endParaRPr lang="en-US" dirty="0"/>
          </a:p>
          <a:p>
            <a:pPr lvl="1"/>
            <a:r>
              <a:rPr lang="en-US" b="1" dirty="0" err="1">
                <a:solidFill>
                  <a:schemeClr val="accent1"/>
                </a:solidFill>
              </a:rPr>
              <a:t>FaaS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dirty="0"/>
              <a:t>functions-as-a-service (event-driven, stateless input-output mapping)</a:t>
            </a:r>
          </a:p>
          <a:p>
            <a:pPr lvl="1"/>
            <a:r>
              <a:rPr lang="en-US" dirty="0"/>
              <a:t>Infrastructure for deployment and auto-scaling of APIs/functions</a:t>
            </a:r>
          </a:p>
          <a:p>
            <a:pPr lvl="1"/>
            <a:r>
              <a:rPr lang="en-US" dirty="0"/>
              <a:t>Examples: </a:t>
            </a:r>
            <a:r>
              <a:rPr lang="en-US" b="1" dirty="0">
                <a:solidFill>
                  <a:srgbClr val="7889FB"/>
                </a:solidFill>
              </a:rPr>
              <a:t>Amazon Lambda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Microsoft Azure Functions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27" y="2225988"/>
            <a:ext cx="720725" cy="4836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475" y="2302361"/>
            <a:ext cx="797230" cy="630270"/>
          </a:xfrm>
          <a:prstGeom prst="rect">
            <a:avLst/>
          </a:prstGeom>
        </p:spPr>
      </p:pic>
      <p:sp>
        <p:nvSpPr>
          <p:cNvPr id="9" name="Lightning Bolt 8"/>
          <p:cNvSpPr/>
          <p:nvPr/>
        </p:nvSpPr>
        <p:spPr>
          <a:xfrm>
            <a:off x="1945428" y="3073940"/>
            <a:ext cx="885217" cy="787940"/>
          </a:xfrm>
          <a:prstGeom prst="lightningBol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844" y="3006245"/>
            <a:ext cx="13910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Event Source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(e.g., cloud services)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513276" y="3405963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15" name="Straight Arrow Connector 14"/>
          <p:cNvCxnSpPr>
            <a:stCxn id="16" idx="3"/>
            <a:endCxn id="22" idx="1"/>
          </p:cNvCxnSpPr>
          <p:nvPr/>
        </p:nvCxnSpPr>
        <p:spPr>
          <a:xfrm>
            <a:off x="6278288" y="3466898"/>
            <a:ext cx="1185890" cy="2922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triangle" w="med" len="lg"/>
            <a:tailEnd type="triangle" w="med" len="lg"/>
          </a:ln>
          <a:effectLst/>
        </p:spPr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058" y="3151763"/>
            <a:ext cx="797230" cy="6302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80002" y="2857090"/>
            <a:ext cx="192011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Lambda Functions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Arrow Connector 18"/>
          <p:cNvCxnSpPr>
            <a:endCxn id="47" idx="3"/>
          </p:cNvCxnSpPr>
          <p:nvPr/>
        </p:nvCxnSpPr>
        <p:spPr>
          <a:xfrm flipH="1">
            <a:off x="4513276" y="3518171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7464178" y="3146654"/>
            <a:ext cx="139105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Other APIs and Services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72271" y="3725691"/>
            <a:ext cx="2132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 scaling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Pay-per-request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(1M x 100ms = 0.2$)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52411" y="4780881"/>
            <a:ext cx="7478746" cy="20467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com.amazonaws.services.lambda.runtime.RequestHandler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class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implements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RequestHandler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&lt;Tuple,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&gt;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@Override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public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MyResponse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500" dirty="0" err="1">
                <a:latin typeface="Consolas" panose="020B0609020204030204" pitchFamily="49" charset="0"/>
                <a:cs typeface="Calibri" panose="020F0502020204030204" pitchFamily="34" charset="0"/>
              </a:rPr>
              <a:t>handleRequest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(Tuple input, </a:t>
            </a:r>
            <a:r>
              <a:rPr lang="en-US" sz="15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Context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context) {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   </a:t>
            </a:r>
            <a:r>
              <a:rPr lang="en-US" sz="1500" b="1" dirty="0">
                <a:latin typeface="Consolas" panose="020B0609020204030204" pitchFamily="49" charset="0"/>
                <a:cs typeface="Calibri" panose="020F0502020204030204" pitchFamily="34" charset="0"/>
              </a:rPr>
              <a:t>return </a:t>
            </a:r>
            <a:r>
              <a:rPr lang="en-US" sz="1500" b="1" dirty="0" err="1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expensiveModelScoring</a:t>
            </a:r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(input); </a:t>
            </a:r>
            <a:r>
              <a:rPr lang="en-US" sz="15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// with read-only model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    }</a:t>
            </a:r>
          </a:p>
          <a:p>
            <a:r>
              <a:rPr lang="en-US" sz="1500" dirty="0">
                <a:latin typeface="Consolas" panose="020B0609020204030204" pitchFamily="49" charset="0"/>
                <a:cs typeface="Calibri" panose="020F0502020204030204" pitchFamily="34" charset="0"/>
              </a:rPr>
              <a:t>}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651" y="2949532"/>
            <a:ext cx="809625" cy="1143000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>
            <a:off x="2806736" y="3407639"/>
            <a:ext cx="869327" cy="0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cxnSp>
        <p:nvCxnSpPr>
          <p:cNvPr id="53" name="Straight Arrow Connector 52"/>
          <p:cNvCxnSpPr/>
          <p:nvPr/>
        </p:nvCxnSpPr>
        <p:spPr>
          <a:xfrm flipH="1">
            <a:off x="2806736" y="3519847"/>
            <a:ext cx="869327" cy="2861"/>
          </a:xfrm>
          <a:prstGeom prst="straightConnector1">
            <a:avLst/>
          </a:prstGeom>
          <a:noFill/>
          <a:ln w="19050" cap="sq" cmpd="sng" algn="ctr">
            <a:solidFill>
              <a:srgbClr val="7889FB"/>
            </a:solidFill>
            <a:prstDash val="solid"/>
            <a:round/>
            <a:headEnd type="none"/>
            <a:tailEnd type="triangle" w="med" len="lg"/>
          </a:ln>
          <a:effectLst/>
        </p:spPr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727" y="750067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7" name="TextBox 56"/>
          <p:cNvSpPr txBox="1"/>
          <p:nvPr/>
        </p:nvSpPr>
        <p:spPr>
          <a:xfrm>
            <a:off x="5252937" y="701427"/>
            <a:ext cx="297666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Serverless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Computing: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Step Forward, Two Steps Back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460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7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 JMLC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Scenario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Scoring part of larger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end-to-end pipeline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External parallelization w/o materialization</a:t>
            </a:r>
            <a:endParaRPr lang="en-US" sz="700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Simple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synchronous scoring</a:t>
            </a:r>
            <a:endParaRPr lang="en-US" sz="700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size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(tiny </a:t>
            </a:r>
            <a:r>
              <a:rPr lang="el-GR" dirty="0">
                <a:latin typeface="Cambria" panose="02040503050406030204" pitchFamily="18" charset="0"/>
              </a:rPr>
              <a:t>Δ</a:t>
            </a:r>
            <a:r>
              <a:rPr lang="en-US" dirty="0"/>
              <a:t>X, huge model M) </a:t>
            </a:r>
            <a:endParaRPr lang="en-US" sz="700" dirty="0"/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Seamless integration</a:t>
            </a:r>
            <a:r>
              <a:rPr lang="en-US" dirty="0"/>
              <a:t> &amp; model consistency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18DEC-E28C-4990-830A-144C52CC80EE}"/>
              </a:ext>
            </a:extLst>
          </p:cNvPr>
          <p:cNvSpPr/>
          <p:nvPr/>
        </p:nvSpPr>
        <p:spPr>
          <a:xfrm>
            <a:off x="5295899" y="2428875"/>
            <a:ext cx="1485901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6" name="Rectangle: Folded Corner 6">
            <a:extLst>
              <a:ext uri="{FF2B5EF4-FFF2-40B4-BE49-F238E27FC236}">
                <a16:creationId xmlns:a16="http://schemas.microsoft.com/office/drawing/2014/main" id="{8CA737CA-93A5-4595-B398-7FEF8D4A03A2}"/>
              </a:ext>
            </a:extLst>
          </p:cNvPr>
          <p:cNvSpPr/>
          <p:nvPr/>
        </p:nvSpPr>
        <p:spPr>
          <a:xfrm>
            <a:off x="1114425" y="2352675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: Folded Corner 7">
            <a:extLst>
              <a:ext uri="{FF2B5EF4-FFF2-40B4-BE49-F238E27FC236}">
                <a16:creationId xmlns:a16="http://schemas.microsoft.com/office/drawing/2014/main" id="{54EA4A69-03E7-4863-A320-6BB8F4922A75}"/>
              </a:ext>
            </a:extLst>
          </p:cNvPr>
          <p:cNvSpPr/>
          <p:nvPr/>
        </p:nvSpPr>
        <p:spPr>
          <a:xfrm>
            <a:off x="1314450" y="24955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: Folded Corner 8">
            <a:extLst>
              <a:ext uri="{FF2B5EF4-FFF2-40B4-BE49-F238E27FC236}">
                <a16:creationId xmlns:a16="http://schemas.microsoft.com/office/drawing/2014/main" id="{CF218A83-8E33-4EA8-9682-234785C79E3E}"/>
              </a:ext>
            </a:extLst>
          </p:cNvPr>
          <p:cNvSpPr/>
          <p:nvPr/>
        </p:nvSpPr>
        <p:spPr>
          <a:xfrm>
            <a:off x="1066800" y="26479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: Folded Corner 9">
            <a:extLst>
              <a:ext uri="{FF2B5EF4-FFF2-40B4-BE49-F238E27FC236}">
                <a16:creationId xmlns:a16="http://schemas.microsoft.com/office/drawing/2014/main" id="{333751F7-C59C-4301-9153-DE4689188064}"/>
              </a:ext>
            </a:extLst>
          </p:cNvPr>
          <p:cNvSpPr/>
          <p:nvPr/>
        </p:nvSpPr>
        <p:spPr>
          <a:xfrm>
            <a:off x="828675" y="28003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: Folded Corner 10">
            <a:extLst>
              <a:ext uri="{FF2B5EF4-FFF2-40B4-BE49-F238E27FC236}">
                <a16:creationId xmlns:a16="http://schemas.microsoft.com/office/drawing/2014/main" id="{BA8AF161-9ED3-4F9E-9B60-41BEBA015E06}"/>
              </a:ext>
            </a:extLst>
          </p:cNvPr>
          <p:cNvSpPr/>
          <p:nvPr/>
        </p:nvSpPr>
        <p:spPr>
          <a:xfrm>
            <a:off x="1200150" y="2800350"/>
            <a:ext cx="352425" cy="476250"/>
          </a:xfrm>
          <a:prstGeom prst="foldedCorner">
            <a:avLst>
              <a:gd name="adj" fmla="val 40991"/>
            </a:avLst>
          </a:prstGeom>
          <a:solidFill>
            <a:schemeClr val="bg1"/>
          </a:solidFill>
          <a:ln w="19050">
            <a:solidFill>
              <a:srgbClr val="7889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6F7B24-59FE-48B6-9F6E-869B26DC09AC}"/>
              </a:ext>
            </a:extLst>
          </p:cNvPr>
          <p:cNvSpPr/>
          <p:nvPr/>
        </p:nvSpPr>
        <p:spPr>
          <a:xfrm>
            <a:off x="1952625" y="2333625"/>
            <a:ext cx="6496049" cy="962025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DC7434-B42C-466C-A2DB-C943B7A94E2F}"/>
              </a:ext>
            </a:extLst>
          </p:cNvPr>
          <p:cNvSpPr/>
          <p:nvPr/>
        </p:nvSpPr>
        <p:spPr>
          <a:xfrm>
            <a:off x="5372099" y="2495550"/>
            <a:ext cx="1485901" cy="628650"/>
          </a:xfrm>
          <a:prstGeom prst="rect">
            <a:avLst/>
          </a:prstGeom>
          <a:solidFill>
            <a:srgbClr val="7889F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Sentence Classification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0EABB8-E9D4-4E55-9518-1722E76030EB}"/>
              </a:ext>
            </a:extLst>
          </p:cNvPr>
          <p:cNvSpPr/>
          <p:nvPr/>
        </p:nvSpPr>
        <p:spPr>
          <a:xfrm>
            <a:off x="2257426" y="2428874"/>
            <a:ext cx="2876549" cy="77152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Feature Extraction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latin typeface="Calibri" panose="020F0502020204030204" pitchFamily="34" charset="0"/>
                <a:cs typeface="Calibri" panose="020F0502020204030204" pitchFamily="34" charset="0"/>
              </a:rPr>
              <a:t>(e.g., doc structure, sentences, tokenization, n-grams)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5534BF-96C9-416C-8E67-5A26A71159C4}"/>
              </a:ext>
            </a:extLst>
          </p:cNvPr>
          <p:cNvSpPr/>
          <p:nvPr/>
        </p:nvSpPr>
        <p:spPr>
          <a:xfrm>
            <a:off x="7000875" y="2505075"/>
            <a:ext cx="1209675" cy="62865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(e.g., </a:t>
            </a:r>
            <a:r>
              <a:rPr lang="en-US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⨝, </a:t>
            </a:r>
            <a:r>
              <a:rPr lang="de-DE" sz="15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</a:t>
            </a:r>
            <a:r>
              <a:rPr lang="en-US" sz="15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52C85D2-3C58-4752-A3EE-AFA38D831919}"/>
              </a:ext>
            </a:extLst>
          </p:cNvPr>
          <p:cNvCxnSpPr>
            <a:cxnSpLocks/>
          </p:cNvCxnSpPr>
          <p:nvPr/>
        </p:nvCxnSpPr>
        <p:spPr>
          <a:xfrm>
            <a:off x="1790700" y="290376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F2822E3-081A-4B6F-999D-30F7A5B4779B}"/>
              </a:ext>
            </a:extLst>
          </p:cNvPr>
          <p:cNvCxnSpPr>
            <a:cxnSpLocks/>
          </p:cNvCxnSpPr>
          <p:nvPr/>
        </p:nvCxnSpPr>
        <p:spPr>
          <a:xfrm>
            <a:off x="1790700" y="280035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6E1DA10-7283-45E4-A55B-AC2C1E71635F}"/>
              </a:ext>
            </a:extLst>
          </p:cNvPr>
          <p:cNvCxnSpPr>
            <a:cxnSpLocks/>
          </p:cNvCxnSpPr>
          <p:nvPr/>
        </p:nvCxnSpPr>
        <p:spPr>
          <a:xfrm>
            <a:off x="1790700" y="2695575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29A28E-75A7-4C95-9DE1-C13E5C9996C7}"/>
              </a:ext>
            </a:extLst>
          </p:cNvPr>
          <p:cNvCxnSpPr>
            <a:cxnSpLocks/>
          </p:cNvCxnSpPr>
          <p:nvPr/>
        </p:nvCxnSpPr>
        <p:spPr>
          <a:xfrm>
            <a:off x="1790700" y="25908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670E0AB-AC51-4651-878B-085FEC035188}"/>
              </a:ext>
            </a:extLst>
          </p:cNvPr>
          <p:cNvCxnSpPr>
            <a:cxnSpLocks/>
          </p:cNvCxnSpPr>
          <p:nvPr/>
        </p:nvCxnSpPr>
        <p:spPr>
          <a:xfrm>
            <a:off x="1790700" y="30099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64EE60E-6814-412D-9F98-301A0DFA9BD1}"/>
              </a:ext>
            </a:extLst>
          </p:cNvPr>
          <p:cNvCxnSpPr>
            <a:cxnSpLocks/>
          </p:cNvCxnSpPr>
          <p:nvPr/>
        </p:nvCxnSpPr>
        <p:spPr>
          <a:xfrm>
            <a:off x="8315325" y="290376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91AF2A3-4AD0-4562-93A1-6C63E48A2F81}"/>
              </a:ext>
            </a:extLst>
          </p:cNvPr>
          <p:cNvCxnSpPr>
            <a:cxnSpLocks/>
          </p:cNvCxnSpPr>
          <p:nvPr/>
        </p:nvCxnSpPr>
        <p:spPr>
          <a:xfrm>
            <a:off x="8315325" y="280035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0330CCF-74BA-440B-8F8B-C41154821498}"/>
              </a:ext>
            </a:extLst>
          </p:cNvPr>
          <p:cNvCxnSpPr>
            <a:cxnSpLocks/>
          </p:cNvCxnSpPr>
          <p:nvPr/>
        </p:nvCxnSpPr>
        <p:spPr>
          <a:xfrm>
            <a:off x="8315325" y="2695575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B66AE89-D31C-4848-B72D-2E9ECCD01391}"/>
              </a:ext>
            </a:extLst>
          </p:cNvPr>
          <p:cNvCxnSpPr>
            <a:cxnSpLocks/>
          </p:cNvCxnSpPr>
          <p:nvPr/>
        </p:nvCxnSpPr>
        <p:spPr>
          <a:xfrm>
            <a:off x="8315325" y="25908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849CF63-E281-4DA0-9033-54AF245F8F8A}"/>
              </a:ext>
            </a:extLst>
          </p:cNvPr>
          <p:cNvCxnSpPr>
            <a:cxnSpLocks/>
          </p:cNvCxnSpPr>
          <p:nvPr/>
        </p:nvCxnSpPr>
        <p:spPr>
          <a:xfrm>
            <a:off x="8315325" y="3009900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1220B9F-92A2-4D5F-B684-17121B6F9A43}"/>
              </a:ext>
            </a:extLst>
          </p:cNvPr>
          <p:cNvCxnSpPr>
            <a:cxnSpLocks/>
            <a:stCxn id="28" idx="3"/>
            <a:endCxn id="12" idx="2"/>
          </p:cNvCxnSpPr>
          <p:nvPr/>
        </p:nvCxnSpPr>
        <p:spPr>
          <a:xfrm flipV="1">
            <a:off x="5721351" y="3124200"/>
            <a:ext cx="393699" cy="687705"/>
          </a:xfrm>
          <a:prstGeom prst="straightConnector1">
            <a:avLst/>
          </a:prstGeom>
          <a:ln w="19050">
            <a:solidFill>
              <a:schemeClr val="accent1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38">
            <a:extLst>
              <a:ext uri="{FF2B5EF4-FFF2-40B4-BE49-F238E27FC236}">
                <a16:creationId xmlns:a16="http://schemas.microsoft.com/office/drawing/2014/main" id="{26B0988B-62A3-4504-86C5-CE91BDDA203E}"/>
              </a:ext>
            </a:extLst>
          </p:cNvPr>
          <p:cNvCxnSpPr>
            <a:cxnSpLocks/>
            <a:stCxn id="13" idx="0"/>
            <a:endCxn id="12" idx="0"/>
          </p:cNvCxnSpPr>
          <p:nvPr/>
        </p:nvCxnSpPr>
        <p:spPr>
          <a:xfrm rot="16200000" flipH="1">
            <a:off x="4872037" y="1252538"/>
            <a:ext cx="66676" cy="2419349"/>
          </a:xfrm>
          <a:prstGeom prst="bentConnector3">
            <a:avLst>
              <a:gd name="adj1" fmla="val -342852"/>
            </a:avLst>
          </a:prstGeom>
          <a:ln w="19050">
            <a:solidFill>
              <a:schemeClr val="accent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5DBA69B5-7D9B-44B4-8CEE-4C8ECE63CCEC}"/>
              </a:ext>
            </a:extLst>
          </p:cNvPr>
          <p:cNvSpPr/>
          <p:nvPr/>
        </p:nvSpPr>
        <p:spPr>
          <a:xfrm>
            <a:off x="4881561" y="1695450"/>
            <a:ext cx="823914" cy="380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00FDAD-4D23-4391-81DB-31037BD964CB}"/>
              </a:ext>
            </a:extLst>
          </p:cNvPr>
          <p:cNvSpPr/>
          <p:nvPr/>
        </p:nvSpPr>
        <p:spPr>
          <a:xfrm>
            <a:off x="5181599" y="3400425"/>
            <a:ext cx="539752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A38297B-B918-44F2-B943-3929002F5127}"/>
              </a:ext>
            </a:extLst>
          </p:cNvPr>
          <p:cNvSpPr txBox="1"/>
          <p:nvPr/>
        </p:nvSpPr>
        <p:spPr>
          <a:xfrm>
            <a:off x="4045743" y="3471773"/>
            <a:ext cx="124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“Model”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E2F3428-BB8D-4645-965B-3BD4E06A40BF}"/>
              </a:ext>
            </a:extLst>
          </p:cNvPr>
          <p:cNvSpPr txBox="1"/>
          <p:nvPr/>
        </p:nvSpPr>
        <p:spPr>
          <a:xfrm>
            <a:off x="4407693" y="1281023"/>
            <a:ext cx="1783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Token Features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AB1F90-DA4A-4A86-81DA-85C9C80C0CCD}"/>
              </a:ext>
            </a:extLst>
          </p:cNvPr>
          <p:cNvSpPr txBox="1"/>
          <p:nvPr/>
        </p:nvSpPr>
        <p:spPr>
          <a:xfrm>
            <a:off x="3724274" y="1700123"/>
            <a:ext cx="1159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Sentences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11CE393-C23C-4C57-BF0C-973B2D7BF590}"/>
              </a:ext>
            </a:extLst>
          </p:cNvPr>
          <p:cNvSpPr/>
          <p:nvPr/>
        </p:nvSpPr>
        <p:spPr>
          <a:xfrm>
            <a:off x="5946342" y="4527879"/>
            <a:ext cx="2223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Embedded scoring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BA8556B-8D75-46E3-B82B-E8D899678319}"/>
              </a:ext>
            </a:extLst>
          </p:cNvPr>
          <p:cNvSpPr/>
          <p:nvPr/>
        </p:nvSpPr>
        <p:spPr>
          <a:xfrm>
            <a:off x="5966817" y="5181675"/>
            <a:ext cx="2643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Latency</a:t>
            </a:r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⇒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Throughput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4356314-BD8F-4192-9CDC-988FEF238CC9}"/>
              </a:ext>
            </a:extLst>
          </p:cNvPr>
          <p:cNvSpPr/>
          <p:nvPr/>
        </p:nvSpPr>
        <p:spPr>
          <a:xfrm>
            <a:off x="5970510" y="5508247"/>
            <a:ext cx="3024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Minimize overhead per </a:t>
            </a:r>
            <a:r>
              <a:rPr lang="el-GR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90D6F85-47FC-456E-9C47-503CD99B6F4A}"/>
              </a:ext>
            </a:extLst>
          </p:cNvPr>
          <p:cNvSpPr/>
          <p:nvPr/>
        </p:nvSpPr>
        <p:spPr>
          <a:xfrm>
            <a:off x="5980035" y="5854918"/>
            <a:ext cx="2708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Token inputs &amp; outputs</a:t>
            </a:r>
            <a:endParaRPr lang="en-US" b="1" dirty="0">
              <a:solidFill>
                <a:srgbClr val="7889F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F70791D-D027-40A1-8B6E-2D0F52BF6322}"/>
              </a:ext>
            </a:extLst>
          </p:cNvPr>
          <p:cNvSpPr/>
          <p:nvPr/>
        </p:nvSpPr>
        <p:spPr>
          <a:xfrm>
            <a:off x="5971021" y="5867534"/>
            <a:ext cx="2878603" cy="32657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SystemDS</a:t>
            </a:r>
            <a:r>
              <a:rPr lang="en-US" dirty="0"/>
              <a:t> JMLC,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Frame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Abstract data type with schema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boolean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, double, string)</a:t>
            </a:r>
          </a:p>
          <a:p>
            <a:pPr lvl="1"/>
            <a:r>
              <a:rPr lang="en-US" dirty="0"/>
              <a:t>Column-wise block layout</a:t>
            </a:r>
          </a:p>
          <a:p>
            <a:pPr lvl="1"/>
            <a:r>
              <a:rPr lang="en-US" dirty="0"/>
              <a:t>Local/distributed operations:</a:t>
            </a:r>
            <a:br>
              <a:rPr lang="en-US" dirty="0"/>
            </a:br>
            <a:r>
              <a:rPr lang="en-US" dirty="0"/>
              <a:t>e.g., indexing, append, </a:t>
            </a:r>
            <a:r>
              <a:rPr lang="en-US" b="1" dirty="0">
                <a:solidFill>
                  <a:srgbClr val="7889FB"/>
                </a:solidFill>
              </a:rPr>
              <a:t>transform</a:t>
            </a:r>
          </a:p>
          <a:p>
            <a:pPr lvl="1"/>
            <a:endParaRPr lang="en-US" dirty="0"/>
          </a:p>
          <a:p>
            <a:r>
              <a:rPr lang="en-US" dirty="0"/>
              <a:t>Data Preparation </a:t>
            </a:r>
            <a:br>
              <a:rPr lang="en-US" dirty="0"/>
            </a:br>
            <a:r>
              <a:rPr lang="en-US" dirty="0"/>
              <a:t>via Transform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E40C810-FE07-49F6-A821-188005C5E004}"/>
              </a:ext>
            </a:extLst>
          </p:cNvPr>
          <p:cNvGrpSpPr/>
          <p:nvPr/>
        </p:nvGrpSpPr>
        <p:grpSpPr>
          <a:xfrm>
            <a:off x="4146307" y="3673184"/>
            <a:ext cx="4185756" cy="1074677"/>
            <a:chOff x="4713767" y="4004406"/>
            <a:chExt cx="4185756" cy="10746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F8E03F-65C9-4121-975A-8B287841CCB4}"/>
                </a:ext>
              </a:extLst>
            </p:cNvPr>
            <p:cNvSpPr/>
            <p:nvPr/>
          </p:nvSpPr>
          <p:spPr>
            <a:xfrm>
              <a:off x="4756151" y="4004406"/>
              <a:ext cx="4143372" cy="10401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2F79D2A-0542-4430-9B50-A5BF7ED04692}"/>
                </a:ext>
              </a:extLst>
            </p:cNvPr>
            <p:cNvSpPr txBox="1"/>
            <p:nvPr/>
          </p:nvSpPr>
          <p:spPr>
            <a:xfrm>
              <a:off x="4713767" y="4709751"/>
              <a:ext cx="1009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Training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D8E95C9-AFB2-4D3F-B0EA-7E8FACFE2DB7}"/>
              </a:ext>
            </a:extLst>
          </p:cNvPr>
          <p:cNvSpPr/>
          <p:nvPr/>
        </p:nvSpPr>
        <p:spPr>
          <a:xfrm>
            <a:off x="4068039" y="3964553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600977-B793-4C51-AACD-D14FA85A8C42}"/>
              </a:ext>
            </a:extLst>
          </p:cNvPr>
          <p:cNvSpPr/>
          <p:nvPr/>
        </p:nvSpPr>
        <p:spPr>
          <a:xfrm>
            <a:off x="7544342" y="4449603"/>
            <a:ext cx="405136" cy="519135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CF3672-5229-4156-8A17-3C3559610382}"/>
              </a:ext>
            </a:extLst>
          </p:cNvPr>
          <p:cNvSpPr/>
          <p:nvPr/>
        </p:nvSpPr>
        <p:spPr>
          <a:xfrm>
            <a:off x="6479454" y="4530408"/>
            <a:ext cx="412751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EC8FC4-0755-41F6-B730-BCC58D8C952E}"/>
              </a:ext>
            </a:extLst>
          </p:cNvPr>
          <p:cNvSpPr/>
          <p:nvPr/>
        </p:nvSpPr>
        <p:spPr>
          <a:xfrm>
            <a:off x="7784377" y="3737325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F16476-E8D4-4C51-8290-4A8B4709CAFB}"/>
              </a:ext>
            </a:extLst>
          </p:cNvPr>
          <p:cNvSpPr/>
          <p:nvPr/>
        </p:nvSpPr>
        <p:spPr>
          <a:xfrm>
            <a:off x="3648939" y="3669278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76B614-B9DC-4B92-B51D-CA49BCC295E4}"/>
              </a:ext>
            </a:extLst>
          </p:cNvPr>
          <p:cNvSpPr txBox="1"/>
          <p:nvPr/>
        </p:nvSpPr>
        <p:spPr>
          <a:xfrm>
            <a:off x="4518891" y="3669278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transformencode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C546ED-2956-47F7-A7D2-32AB1CF20948}"/>
              </a:ext>
            </a:extLst>
          </p:cNvPr>
          <p:cNvSpPr/>
          <p:nvPr/>
        </p:nvSpPr>
        <p:spPr>
          <a:xfrm>
            <a:off x="7204941" y="3740672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06F4D1-2FB3-457E-A3E8-C3E6FFB562EE}"/>
              </a:ext>
            </a:extLst>
          </p:cNvPr>
          <p:cNvSpPr/>
          <p:nvPr/>
        </p:nvSpPr>
        <p:spPr>
          <a:xfrm>
            <a:off x="5819053" y="4520613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FA3E5BF-1B82-48E2-BFDE-80F615904B25}"/>
              </a:ext>
            </a:extLst>
          </p:cNvPr>
          <p:cNvCxnSpPr>
            <a:cxnSpLocks/>
          </p:cNvCxnSpPr>
          <p:nvPr/>
        </p:nvCxnSpPr>
        <p:spPr>
          <a:xfrm>
            <a:off x="3264766" y="3859778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56A8D36-8DAD-4E1D-9922-5B55A519F004}"/>
              </a:ext>
            </a:extLst>
          </p:cNvPr>
          <p:cNvCxnSpPr>
            <a:cxnSpLocks/>
          </p:cNvCxnSpPr>
          <p:nvPr/>
        </p:nvCxnSpPr>
        <p:spPr>
          <a:xfrm>
            <a:off x="4226791" y="386930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D902647-71FE-4956-BAE7-D559322F1B19}"/>
              </a:ext>
            </a:extLst>
          </p:cNvPr>
          <p:cNvCxnSpPr>
            <a:cxnSpLocks/>
          </p:cNvCxnSpPr>
          <p:nvPr/>
        </p:nvCxnSpPr>
        <p:spPr>
          <a:xfrm>
            <a:off x="6731866" y="3869303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BE12C4-5605-4D38-BB6E-DFE9BC91A458}"/>
              </a:ext>
            </a:extLst>
          </p:cNvPr>
          <p:cNvCxnSpPr>
            <a:cxnSpLocks/>
          </p:cNvCxnSpPr>
          <p:nvPr/>
        </p:nvCxnSpPr>
        <p:spPr>
          <a:xfrm>
            <a:off x="6090515" y="4038611"/>
            <a:ext cx="0" cy="420517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EFD284A-2009-40EF-810E-FD5A4D4FD033}"/>
              </a:ext>
            </a:extLst>
          </p:cNvPr>
          <p:cNvCxnSpPr>
            <a:cxnSpLocks/>
          </p:cNvCxnSpPr>
          <p:nvPr/>
        </p:nvCxnSpPr>
        <p:spPr>
          <a:xfrm>
            <a:off x="7746910" y="4202678"/>
            <a:ext cx="0" cy="23740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CAD21302-48D9-4663-81EB-B39E6DE7DC5F}"/>
              </a:ext>
            </a:extLst>
          </p:cNvPr>
          <p:cNvSpPr/>
          <p:nvPr/>
        </p:nvSpPr>
        <p:spPr>
          <a:xfrm>
            <a:off x="4188265" y="5088942"/>
            <a:ext cx="4008437" cy="1107182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93E1FA-0BFD-4513-858C-725D067DE02E}"/>
              </a:ext>
            </a:extLst>
          </p:cNvPr>
          <p:cNvSpPr txBox="1"/>
          <p:nvPr/>
        </p:nvSpPr>
        <p:spPr>
          <a:xfrm>
            <a:off x="4175563" y="5496907"/>
            <a:ext cx="100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Scoring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FD06CE-70CF-41EE-A649-C05CE9A5A1CE}"/>
              </a:ext>
            </a:extLst>
          </p:cNvPr>
          <p:cNvSpPr/>
          <p:nvPr/>
        </p:nvSpPr>
        <p:spPr>
          <a:xfrm>
            <a:off x="7545826" y="5744016"/>
            <a:ext cx="412751" cy="39867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Ŷ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B092AF-9226-465A-96C5-596E3496152A}"/>
              </a:ext>
            </a:extLst>
          </p:cNvPr>
          <p:cNvSpPr txBox="1"/>
          <p:nvPr/>
        </p:nvSpPr>
        <p:spPr>
          <a:xfrm>
            <a:off x="4423214" y="5165281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transformapply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8DC6C1-D795-497A-9F70-352544EE67D1}"/>
              </a:ext>
            </a:extLst>
          </p:cNvPr>
          <p:cNvSpPr/>
          <p:nvPr/>
        </p:nvSpPr>
        <p:spPr>
          <a:xfrm>
            <a:off x="3648513" y="5152094"/>
            <a:ext cx="539752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FX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989FEE0-07F2-4FB5-B83E-46E6B8D3747A}"/>
              </a:ext>
            </a:extLst>
          </p:cNvPr>
          <p:cNvSpPr/>
          <p:nvPr/>
        </p:nvSpPr>
        <p:spPr>
          <a:xfrm>
            <a:off x="7004490" y="5223488"/>
            <a:ext cx="528637" cy="395332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D8520D7-5B7F-40C5-A0E9-222B44EA4410}"/>
              </a:ext>
            </a:extLst>
          </p:cNvPr>
          <p:cNvCxnSpPr>
            <a:cxnSpLocks/>
          </p:cNvCxnSpPr>
          <p:nvPr/>
        </p:nvCxnSpPr>
        <p:spPr>
          <a:xfrm>
            <a:off x="4245415" y="5361644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914998-8F26-4DE2-8ADA-B0BCEDC67982}"/>
              </a:ext>
            </a:extLst>
          </p:cNvPr>
          <p:cNvCxnSpPr>
            <a:cxnSpLocks/>
          </p:cNvCxnSpPr>
          <p:nvPr/>
        </p:nvCxnSpPr>
        <p:spPr>
          <a:xfrm>
            <a:off x="6559990" y="5371169"/>
            <a:ext cx="390525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ECCFABC-C101-4B27-BBFA-AF3EBDEAB60E}"/>
              </a:ext>
            </a:extLst>
          </p:cNvPr>
          <p:cNvCxnSpPr>
            <a:cxnSpLocks/>
          </p:cNvCxnSpPr>
          <p:nvPr/>
        </p:nvCxnSpPr>
        <p:spPr>
          <a:xfrm>
            <a:off x="6089134" y="4933019"/>
            <a:ext cx="0" cy="33106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2D8E573E-791A-4F07-933C-238F40797E2E}"/>
              </a:ext>
            </a:extLst>
          </p:cNvPr>
          <p:cNvCxnSpPr>
            <a:cxnSpLocks/>
          </p:cNvCxnSpPr>
          <p:nvPr/>
        </p:nvCxnSpPr>
        <p:spPr>
          <a:xfrm>
            <a:off x="7755376" y="4987888"/>
            <a:ext cx="0" cy="707132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D5B8AFC-90BB-4A6A-B463-D579FE391186}"/>
              </a:ext>
            </a:extLst>
          </p:cNvPr>
          <p:cNvSpPr txBox="1"/>
          <p:nvPr/>
        </p:nvSpPr>
        <p:spPr>
          <a:xfrm>
            <a:off x="4870888" y="5790359"/>
            <a:ext cx="231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transformdecode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2DC3275-8E2B-4C8E-8F6E-E68E68081998}"/>
              </a:ext>
            </a:extLst>
          </p:cNvPr>
          <p:cNvSpPr/>
          <p:nvPr/>
        </p:nvSpPr>
        <p:spPr>
          <a:xfrm>
            <a:off x="3746939" y="5790269"/>
            <a:ext cx="441326" cy="39867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FŶ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FD5A77F-E9CA-4BDC-85DB-605B9816081D}"/>
              </a:ext>
            </a:extLst>
          </p:cNvPr>
          <p:cNvCxnSpPr>
            <a:cxnSpLocks/>
          </p:cNvCxnSpPr>
          <p:nvPr/>
        </p:nvCxnSpPr>
        <p:spPr>
          <a:xfrm flipH="1">
            <a:off x="7050526" y="5989608"/>
            <a:ext cx="436564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A1B3787-366E-4459-BFB3-142A7138FCC4}"/>
              </a:ext>
            </a:extLst>
          </p:cNvPr>
          <p:cNvCxnSpPr>
            <a:cxnSpLocks/>
          </p:cNvCxnSpPr>
          <p:nvPr/>
        </p:nvCxnSpPr>
        <p:spPr>
          <a:xfrm>
            <a:off x="6685403" y="4949788"/>
            <a:ext cx="0" cy="916681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B74A892-C2C3-46CF-9E6C-4825352BA250}"/>
              </a:ext>
            </a:extLst>
          </p:cNvPr>
          <p:cNvCxnSpPr>
            <a:cxnSpLocks/>
          </p:cNvCxnSpPr>
          <p:nvPr/>
        </p:nvCxnSpPr>
        <p:spPr>
          <a:xfrm flipH="1">
            <a:off x="4273988" y="5989608"/>
            <a:ext cx="679452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B29B114-B4FF-41F1-B46E-917F6D22ED86}"/>
              </a:ext>
            </a:extLst>
          </p:cNvPr>
          <p:cNvCxnSpPr>
            <a:cxnSpLocks/>
          </p:cNvCxnSpPr>
          <p:nvPr/>
        </p:nvCxnSpPr>
        <p:spPr>
          <a:xfrm flipH="1">
            <a:off x="3264340" y="5989608"/>
            <a:ext cx="393700" cy="0"/>
          </a:xfrm>
          <a:prstGeom prst="straightConnector1">
            <a:avLst/>
          </a:prstGeom>
          <a:ln w="19050">
            <a:solidFill>
              <a:srgbClr val="7889FB"/>
            </a:solidFill>
            <a:headEnd w="med" len="lg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5C666AE4-A33B-4672-BF82-11A01A7EFB3A}"/>
              </a:ext>
            </a:extLst>
          </p:cNvPr>
          <p:cNvSpPr/>
          <p:nvPr/>
        </p:nvSpPr>
        <p:spPr>
          <a:xfrm>
            <a:off x="5097027" y="1434614"/>
            <a:ext cx="1685926" cy="1524000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BF3D13F-E921-480D-9133-116A05F018F0}"/>
              </a:ext>
            </a:extLst>
          </p:cNvPr>
          <p:cNvSpPr/>
          <p:nvPr/>
        </p:nvSpPr>
        <p:spPr>
          <a:xfrm>
            <a:off x="5201801" y="1558438"/>
            <a:ext cx="1476375" cy="380999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Schema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4F40FB-6297-4008-981D-70211C8DE5B1}"/>
              </a:ext>
            </a:extLst>
          </p:cNvPr>
          <p:cNvSpPr/>
          <p:nvPr/>
        </p:nvSpPr>
        <p:spPr>
          <a:xfrm>
            <a:off x="5201802" y="2006113"/>
            <a:ext cx="428624" cy="8477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2E5A06C-9D2B-4BE5-9784-A129449D9AE5}"/>
              </a:ext>
            </a:extLst>
          </p:cNvPr>
          <p:cNvSpPr/>
          <p:nvPr/>
        </p:nvSpPr>
        <p:spPr>
          <a:xfrm>
            <a:off x="6249552" y="2006113"/>
            <a:ext cx="428624" cy="8477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7F944B8-E8B7-484C-B5C0-5AF88C96526E}"/>
              </a:ext>
            </a:extLst>
          </p:cNvPr>
          <p:cNvSpPr/>
          <p:nvPr/>
        </p:nvSpPr>
        <p:spPr>
          <a:xfrm>
            <a:off x="5725677" y="2006113"/>
            <a:ext cx="428624" cy="84772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09052FC-975A-4B97-AFCA-33089BA8C736}"/>
              </a:ext>
            </a:extLst>
          </p:cNvPr>
          <p:cNvSpPr/>
          <p:nvPr/>
        </p:nvSpPr>
        <p:spPr>
          <a:xfrm>
            <a:off x="5097027" y="3015764"/>
            <a:ext cx="1685926" cy="342899"/>
          </a:xfrm>
          <a:prstGeom prst="rect">
            <a:avLst/>
          </a:prstGeom>
          <a:solidFill>
            <a:srgbClr val="7889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CE7169-1F68-493D-AD23-41BB01286BE2}"/>
              </a:ext>
            </a:extLst>
          </p:cNvPr>
          <p:cNvSpPr txBox="1"/>
          <p:nvPr/>
        </p:nvSpPr>
        <p:spPr>
          <a:xfrm>
            <a:off x="6906777" y="1358414"/>
            <a:ext cx="1914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Distributed representation: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x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ncol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(F) blocks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(shuffle-free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conversion of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csv / datasets)</a:t>
            </a:r>
          </a:p>
        </p:txBody>
      </p:sp>
    </p:spTree>
    <p:extLst>
      <p:ext uri="{BB962C8B-B14F-4D97-AF65-F5344CB8AC3E}">
        <p14:creationId xmlns:p14="http://schemas.microsoft.com/office/powerpoint/2010/main" val="232517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 animBg="1"/>
      <p:bldP spid="15" grpId="0" animBg="1"/>
      <p:bldP spid="21" grpId="0" animBg="1"/>
      <p:bldP spid="22" grpId="0"/>
      <p:bldP spid="25" grpId="0" animBg="1"/>
      <p:bldP spid="27" grpId="0"/>
      <p:bldP spid="28" grpId="0" animBg="1"/>
      <p:bldP spid="29" grpId="0" animBg="1"/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  <a:r>
              <a:rPr lang="en-US" dirty="0" err="1"/>
              <a:t>SystemML</a:t>
            </a:r>
            <a:r>
              <a:rPr lang="en-US" dirty="0"/>
              <a:t> JMLC,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Embedded scoring</a:t>
            </a:r>
            <a:endParaRPr lang="en-US" b="1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Latency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rgbClr val="7889FB"/>
                </a:solidFill>
                <a:latin typeface="Cambria" panose="02040503050406030204" pitchFamily="18" charset="0"/>
                <a:sym typeface="Wingdings" panose="05000000000000000000" pitchFamily="2" charset="2"/>
              </a:rPr>
              <a:t>⇒</a:t>
            </a:r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Throughput</a:t>
            </a:r>
            <a:endParaRPr lang="en-US" b="1" dirty="0">
              <a:solidFill>
                <a:srgbClr val="7889FB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 Minimize overhead per </a:t>
            </a:r>
            <a:r>
              <a:rPr lang="el-GR" b="1" dirty="0">
                <a:solidFill>
                  <a:srgbClr val="7889FB"/>
                </a:solidFill>
                <a:latin typeface="Cambria" panose="02040503050406030204" pitchFamily="18" charset="0"/>
              </a:rPr>
              <a:t>Δ</a:t>
            </a:r>
            <a:r>
              <a:rPr lang="en-US" b="1" dirty="0">
                <a:solidFill>
                  <a:srgbClr val="7889FB"/>
                </a:solidFill>
              </a:rPr>
              <a:t>X</a:t>
            </a:r>
            <a:endParaRPr lang="en-US" b="1" dirty="0"/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36242-932D-4591-9007-5C3C6DE0B6E9}"/>
              </a:ext>
            </a:extLst>
          </p:cNvPr>
          <p:cNvSpPr txBox="1"/>
          <p:nvPr/>
        </p:nvSpPr>
        <p:spPr>
          <a:xfrm>
            <a:off x="4991100" y="1414373"/>
            <a:ext cx="39052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Typical compiler/runtime overheads: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Script parsing and config: 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100ms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Validation, compile, IPA: 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10ms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HOP DAG (re-)compile:  		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~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1ms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Instruction execute:		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&lt;0.1</a:t>
            </a:r>
            <a:r>
              <a:rPr lang="el-GR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μ</a:t>
            </a:r>
            <a:r>
              <a:rPr lang="en-US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6248D-11D9-4F25-8367-3098FB7A5118}"/>
              </a:ext>
            </a:extLst>
          </p:cNvPr>
          <p:cNvSpPr txBox="1"/>
          <p:nvPr/>
        </p:nvSpPr>
        <p:spPr>
          <a:xfrm>
            <a:off x="742950" y="3352800"/>
            <a:ext cx="8067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1: Connection conn =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Connection();</a:t>
            </a:r>
          </a:p>
          <a:p>
            <a:r>
              <a:rPr lang="en-US" dirty="0">
                <a:latin typeface="Consolas" panose="020B0609020204030204" pitchFamily="49" charset="0"/>
              </a:rPr>
              <a:t> 2: </a:t>
            </a:r>
            <a:r>
              <a:rPr lang="en-US" dirty="0" err="1">
                <a:latin typeface="Consolas" panose="020B0609020204030204" pitchFamily="49" charset="0"/>
              </a:rPr>
              <a:t>PreparedScript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pscript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conn.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prepareScript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	 	</a:t>
            </a:r>
            <a:r>
              <a:rPr lang="en-US" dirty="0" err="1">
                <a:latin typeface="Consolas" panose="020B0609020204030204" pitchFamily="49" charset="0"/>
              </a:rPr>
              <a:t>getScriptAsString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</a:t>
            </a:r>
            <a:r>
              <a:rPr lang="en-US" b="1" dirty="0" err="1">
                <a:latin typeface="Consolas" panose="020B0609020204030204" pitchFamily="49" charset="0"/>
              </a:rPr>
              <a:t>glm</a:t>
            </a:r>
            <a:r>
              <a:rPr lang="en-US" b="1" dirty="0">
                <a:latin typeface="Consolas" panose="020B0609020204030204" pitchFamily="49" charset="0"/>
              </a:rPr>
              <a:t>-predict-</a:t>
            </a:r>
            <a:r>
              <a:rPr lang="en-US" b="1" dirty="0" err="1">
                <a:latin typeface="Consolas" panose="020B0609020204030204" pitchFamily="49" charset="0"/>
              </a:rPr>
              <a:t>extended.dml</a:t>
            </a:r>
            <a:r>
              <a:rPr lang="en-US" b="1" dirty="0">
                <a:latin typeface="Consolas" panose="020B0609020204030204" pitchFamily="49" charset="0"/>
              </a:rPr>
              <a:t>”</a:t>
            </a:r>
            <a:r>
              <a:rPr lang="en-US" dirty="0">
                <a:latin typeface="Consolas" panose="020B0609020204030204" pitchFamily="49" charset="0"/>
              </a:rPr>
              <a:t>),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String[]{</a:t>
            </a:r>
            <a:r>
              <a:rPr lang="en-US" b="1" dirty="0">
                <a:latin typeface="Consolas" panose="020B0609020204030204" pitchFamily="49" charset="0"/>
              </a:rPr>
              <a:t>“FX”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“MY”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“B”</a:t>
            </a:r>
            <a:r>
              <a:rPr lang="en-US" dirty="0">
                <a:latin typeface="Consolas" panose="020B0609020204030204" pitchFamily="49" charset="0"/>
              </a:rPr>
              <a:t>}, new String[]{</a:t>
            </a:r>
            <a:r>
              <a:rPr lang="en-US" b="1" dirty="0">
                <a:latin typeface="Consolas" panose="020B0609020204030204" pitchFamily="49" charset="0"/>
              </a:rPr>
              <a:t>“FY”</a:t>
            </a:r>
            <a:r>
              <a:rPr lang="en-US" dirty="0">
                <a:latin typeface="Consolas" panose="020B0609020204030204" pitchFamily="49" charset="0"/>
              </a:rPr>
              <a:t>});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3F1BAF-B145-4490-859D-066C2731F33B}"/>
              </a:ext>
            </a:extLst>
          </p:cNvPr>
          <p:cNvGrpSpPr/>
          <p:nvPr/>
        </p:nvGrpSpPr>
        <p:grpSpPr>
          <a:xfrm>
            <a:off x="742950" y="4448175"/>
            <a:ext cx="8391526" cy="923330"/>
            <a:chOff x="742950" y="4448175"/>
            <a:chExt cx="8391526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2864C0B-2883-4C5F-AE65-D0B2EC031B46}"/>
                </a:ext>
              </a:extLst>
            </p:cNvPr>
            <p:cNvSpPr txBox="1"/>
            <p:nvPr/>
          </p:nvSpPr>
          <p:spPr>
            <a:xfrm>
              <a:off x="742950" y="4448175"/>
              <a:ext cx="80676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</a:rPr>
                <a:t> 3: </a:t>
              </a:r>
              <a:r>
                <a:rPr lang="en-US" dirty="0" err="1">
                  <a:latin typeface="Consolas" panose="020B0609020204030204" pitchFamily="49" charset="0"/>
                </a:rPr>
                <a:t>pscript.setFrame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</a:rPr>
                <a:t>“MX”</a:t>
              </a:r>
              <a:r>
                <a:rPr lang="en-US" dirty="0">
                  <a:latin typeface="Consolas" panose="020B0609020204030204" pitchFamily="49" charset="0"/>
                </a:rPr>
                <a:t>, MX, </a:t>
              </a:r>
              <a:r>
                <a:rPr lang="en-US" b="1" dirty="0">
                  <a:latin typeface="Consolas" panose="020B0609020204030204" pitchFamily="49" charset="0"/>
                </a:rPr>
                <a:t>true</a:t>
              </a:r>
              <a:r>
                <a:rPr lang="en-US" dirty="0">
                  <a:latin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4: </a:t>
              </a:r>
              <a:r>
                <a:rPr lang="en-US" dirty="0" err="1">
                  <a:latin typeface="Consolas" panose="020B0609020204030204" pitchFamily="49" charset="0"/>
                </a:rPr>
                <a:t>pscript.setFrame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</a:rPr>
                <a:t>“MY”</a:t>
              </a:r>
              <a:r>
                <a:rPr lang="en-US" dirty="0">
                  <a:latin typeface="Consolas" panose="020B0609020204030204" pitchFamily="49" charset="0"/>
                </a:rPr>
                <a:t>, MY, </a:t>
              </a:r>
              <a:r>
                <a:rPr lang="en-US" b="1" dirty="0">
                  <a:latin typeface="Consolas" panose="020B0609020204030204" pitchFamily="49" charset="0"/>
                </a:rPr>
                <a:t>true</a:t>
              </a:r>
              <a:r>
                <a:rPr lang="en-US" dirty="0">
                  <a:latin typeface="Consolas" panose="020B0609020204030204" pitchFamily="49" charset="0"/>
                </a:rPr>
                <a:t>);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 5: </a:t>
              </a:r>
              <a:r>
                <a:rPr lang="en-US" dirty="0" err="1">
                  <a:latin typeface="Consolas" panose="020B0609020204030204" pitchFamily="49" charset="0"/>
                </a:rPr>
                <a:t>pscript.setMatrix</a:t>
              </a:r>
              <a:r>
                <a:rPr lang="en-US" dirty="0">
                  <a:latin typeface="Consolas" panose="020B0609020204030204" pitchFamily="49" charset="0"/>
                </a:rPr>
                <a:t>(</a:t>
              </a:r>
              <a:r>
                <a:rPr lang="en-US" b="1" dirty="0">
                  <a:latin typeface="Consolas" panose="020B0609020204030204" pitchFamily="49" charset="0"/>
                </a:rPr>
                <a:t>“B”</a:t>
              </a:r>
              <a:r>
                <a:rPr lang="en-US" dirty="0">
                  <a:latin typeface="Consolas" panose="020B0609020204030204" pitchFamily="49" charset="0"/>
                </a:rPr>
                <a:t>, B, </a:t>
              </a:r>
              <a:r>
                <a:rPr lang="en-US" b="1" dirty="0">
                  <a:latin typeface="Consolas" panose="020B0609020204030204" pitchFamily="49" charset="0"/>
                </a:rPr>
                <a:t>true</a:t>
              </a:r>
              <a:r>
                <a:rPr lang="en-US" dirty="0">
                  <a:latin typeface="Consolas" panose="020B0609020204030204" pitchFamily="49" charset="0"/>
                </a:rPr>
                <a:t>);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A920B29-EA6A-437D-A850-65A55E659182}"/>
                </a:ext>
              </a:extLst>
            </p:cNvPr>
            <p:cNvSpPr txBox="1"/>
            <p:nvPr/>
          </p:nvSpPr>
          <p:spPr>
            <a:xfrm>
              <a:off x="5876925" y="4714102"/>
              <a:ext cx="32575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// setup static inputs (for reuse)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CAFC804-5ECF-42E4-A136-0A798FC3B8B0}"/>
              </a:ext>
            </a:extLst>
          </p:cNvPr>
          <p:cNvSpPr txBox="1"/>
          <p:nvPr/>
        </p:nvSpPr>
        <p:spPr>
          <a:xfrm>
            <a:off x="742950" y="3352800"/>
            <a:ext cx="8267700" cy="31393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 1: Connection conn = 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Connection();</a:t>
            </a:r>
          </a:p>
          <a:p>
            <a:r>
              <a:rPr lang="en-US" dirty="0">
                <a:latin typeface="Consolas" panose="020B0609020204030204" pitchFamily="49" charset="0"/>
              </a:rPr>
              <a:t> 2: </a:t>
            </a:r>
            <a:r>
              <a:rPr lang="en-US" dirty="0" err="1">
                <a:latin typeface="Consolas" panose="020B0609020204030204" pitchFamily="49" charset="0"/>
              </a:rPr>
              <a:t>PreparedScript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pscript</a:t>
            </a:r>
            <a:r>
              <a:rPr lang="en-US" dirty="0">
                <a:latin typeface="Consolas" panose="020B0609020204030204" pitchFamily="49" charset="0"/>
              </a:rPr>
              <a:t> = </a:t>
            </a:r>
            <a:r>
              <a:rPr lang="en-US" dirty="0" err="1">
                <a:latin typeface="Consolas" panose="020B0609020204030204" pitchFamily="49" charset="0"/>
              </a:rPr>
              <a:t>conn.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prepareScript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	 	</a:t>
            </a:r>
            <a:r>
              <a:rPr lang="en-US" dirty="0" err="1">
                <a:latin typeface="Consolas" panose="020B0609020204030204" pitchFamily="49" charset="0"/>
              </a:rPr>
              <a:t>getScriptAsString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</a:t>
            </a:r>
            <a:r>
              <a:rPr lang="en-US" b="1" dirty="0" err="1">
                <a:latin typeface="Consolas" panose="020B0609020204030204" pitchFamily="49" charset="0"/>
              </a:rPr>
              <a:t>glm</a:t>
            </a:r>
            <a:r>
              <a:rPr lang="en-US" b="1" dirty="0">
                <a:latin typeface="Consolas" panose="020B0609020204030204" pitchFamily="49" charset="0"/>
              </a:rPr>
              <a:t>-predict-</a:t>
            </a:r>
            <a:r>
              <a:rPr lang="en-US" b="1" dirty="0" err="1">
                <a:latin typeface="Consolas" panose="020B0609020204030204" pitchFamily="49" charset="0"/>
              </a:rPr>
              <a:t>extended.dml</a:t>
            </a:r>
            <a:r>
              <a:rPr lang="en-US" b="1" dirty="0">
                <a:latin typeface="Consolas" panose="020B0609020204030204" pitchFamily="49" charset="0"/>
              </a:rPr>
              <a:t>”</a:t>
            </a:r>
            <a:r>
              <a:rPr lang="en-US" dirty="0">
                <a:latin typeface="Consolas" panose="020B0609020204030204" pitchFamily="49" charset="0"/>
              </a:rPr>
              <a:t>),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		</a:t>
            </a:r>
            <a:r>
              <a:rPr lang="en-US" b="1" dirty="0">
                <a:latin typeface="Consolas" panose="020B0609020204030204" pitchFamily="49" charset="0"/>
              </a:rPr>
              <a:t>new</a:t>
            </a:r>
            <a:r>
              <a:rPr lang="en-US" dirty="0">
                <a:latin typeface="Consolas" panose="020B0609020204030204" pitchFamily="49" charset="0"/>
              </a:rPr>
              <a:t> String[]{</a:t>
            </a:r>
            <a:r>
              <a:rPr lang="en-US" b="1" dirty="0">
                <a:latin typeface="Consolas" panose="020B0609020204030204" pitchFamily="49" charset="0"/>
              </a:rPr>
              <a:t>“FX”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“MX”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“MY”</a:t>
            </a:r>
            <a:r>
              <a:rPr lang="en-US" dirty="0">
                <a:latin typeface="Consolas" panose="020B0609020204030204" pitchFamily="49" charset="0"/>
              </a:rPr>
              <a:t>,</a:t>
            </a:r>
            <a:r>
              <a:rPr lang="en-US" b="1" dirty="0">
                <a:latin typeface="Consolas" panose="020B0609020204030204" pitchFamily="49" charset="0"/>
              </a:rPr>
              <a:t>“B”</a:t>
            </a:r>
            <a:r>
              <a:rPr lang="en-US" dirty="0">
                <a:latin typeface="Consolas" panose="020B0609020204030204" pitchFamily="49" charset="0"/>
              </a:rPr>
              <a:t>}, new String[]{</a:t>
            </a:r>
            <a:r>
              <a:rPr lang="en-US" b="1" dirty="0">
                <a:latin typeface="Consolas" panose="020B0609020204030204" pitchFamily="49" charset="0"/>
              </a:rPr>
              <a:t>“FY”</a:t>
            </a:r>
            <a:r>
              <a:rPr lang="en-US" dirty="0">
                <a:latin typeface="Consolas" panose="020B0609020204030204" pitchFamily="49" charset="0"/>
              </a:rPr>
              <a:t>});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3: // ... Setup constant inputs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4: </a:t>
            </a:r>
            <a:r>
              <a:rPr lang="en-US" b="1" dirty="0">
                <a:latin typeface="Consolas" panose="020B0609020204030204" pitchFamily="49" charset="0"/>
              </a:rPr>
              <a:t>for</a:t>
            </a:r>
            <a:r>
              <a:rPr lang="en-US" dirty="0">
                <a:latin typeface="Consolas" panose="020B0609020204030204" pitchFamily="49" charset="0"/>
              </a:rPr>
              <a:t>( Document d : documents ) {</a:t>
            </a:r>
          </a:p>
          <a:p>
            <a:r>
              <a:rPr lang="en-US" dirty="0">
                <a:latin typeface="Consolas" panose="020B0609020204030204" pitchFamily="49" charset="0"/>
              </a:rPr>
              <a:t> 5:		</a:t>
            </a:r>
            <a:r>
              <a:rPr lang="en-US" dirty="0" err="1">
                <a:latin typeface="Consolas" panose="020B0609020204030204" pitchFamily="49" charset="0"/>
              </a:rPr>
              <a:t>FrameBlock</a:t>
            </a:r>
            <a:r>
              <a:rPr lang="en-US" dirty="0">
                <a:latin typeface="Consolas" panose="020B0609020204030204" pitchFamily="49" charset="0"/>
              </a:rPr>
              <a:t> FX = ...; //Input pipeline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6: 	</a:t>
            </a:r>
            <a:r>
              <a:rPr lang="en-US" dirty="0" err="1">
                <a:latin typeface="Consolas" panose="020B0609020204030204" pitchFamily="49" charset="0"/>
              </a:rPr>
              <a:t>pscript.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setFrame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“FX”</a:t>
            </a:r>
            <a:r>
              <a:rPr lang="en-US" dirty="0">
                <a:latin typeface="Consolas" panose="020B0609020204030204" pitchFamily="49" charset="0"/>
              </a:rPr>
              <a:t>, FX);</a:t>
            </a:r>
          </a:p>
          <a:p>
            <a:r>
              <a:rPr lang="en-US" dirty="0">
                <a:latin typeface="Consolas" panose="020B0609020204030204" pitchFamily="49" charset="0"/>
              </a:rPr>
              <a:t> 7:		</a:t>
            </a:r>
            <a:r>
              <a:rPr lang="en-US" dirty="0" err="1">
                <a:latin typeface="Consolas" panose="020B0609020204030204" pitchFamily="49" charset="0"/>
              </a:rPr>
              <a:t>FrameBlock</a:t>
            </a:r>
            <a:r>
              <a:rPr lang="en-US" dirty="0">
                <a:latin typeface="Consolas" panose="020B0609020204030204" pitchFamily="49" charset="0"/>
              </a:rPr>
              <a:t> FY = </a:t>
            </a:r>
            <a:r>
              <a:rPr lang="en-US" dirty="0" err="1">
                <a:latin typeface="Consolas" panose="020B0609020204030204" pitchFamily="49" charset="0"/>
              </a:rPr>
              <a:t>pscript.</a:t>
            </a:r>
            <a:r>
              <a:rPr lang="en-US" b="1" dirty="0" err="1">
                <a:solidFill>
                  <a:srgbClr val="7889FB"/>
                </a:solidFill>
                <a:latin typeface="Consolas" panose="020B0609020204030204" pitchFamily="49" charset="0"/>
              </a:rPr>
              <a:t>executeScript</a:t>
            </a:r>
            <a:r>
              <a:rPr lang="en-US" dirty="0">
                <a:latin typeface="Consolas" panose="020B0609020204030204" pitchFamily="49" charset="0"/>
              </a:rPr>
              <a:t>().</a:t>
            </a:r>
            <a:r>
              <a:rPr lang="en-US" dirty="0" err="1">
                <a:latin typeface="Consolas" panose="020B0609020204030204" pitchFamily="49" charset="0"/>
              </a:rPr>
              <a:t>getFrame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b="1" dirty="0">
                <a:latin typeface="Consolas" panose="020B0609020204030204" pitchFamily="49" charset="0"/>
              </a:rPr>
              <a:t>“FY”</a:t>
            </a:r>
            <a:r>
              <a:rPr lang="en-US" dirty="0">
                <a:latin typeface="Consolas" panose="020B0609020204030204" pitchFamily="49" charset="0"/>
              </a:rPr>
              <a:t>);</a:t>
            </a:r>
            <a:endParaRPr lang="en-US" sz="700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 8: 	// ... Remaining pipeline </a:t>
            </a:r>
          </a:p>
          <a:p>
            <a:r>
              <a:rPr lang="en-US" dirty="0">
                <a:latin typeface="Consolas" panose="020B0609020204030204" pitchFamily="49" charset="0"/>
              </a:rPr>
              <a:t> 9: 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8B19C5-2A09-4A11-93C5-5D68012C99D4}"/>
              </a:ext>
            </a:extLst>
          </p:cNvPr>
          <p:cNvSpPr txBox="1"/>
          <p:nvPr/>
        </p:nvSpPr>
        <p:spPr>
          <a:xfrm>
            <a:off x="5876925" y="3066277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single-node, no evictions,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no recompile, no multithread.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7F96A0-1CF4-4981-B428-02D24C0C0C0A}"/>
              </a:ext>
            </a:extLst>
          </p:cNvPr>
          <p:cNvSpPr txBox="1"/>
          <p:nvPr/>
        </p:nvSpPr>
        <p:spPr>
          <a:xfrm>
            <a:off x="5876925" y="5952352"/>
            <a:ext cx="3257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execute precompiled script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many times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288161" y="1946039"/>
            <a:ext cx="321547" cy="356460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9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 animBg="1"/>
      <p:bldP spid="12" grpId="0"/>
      <p:bldP spid="13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Batching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Recap: Model Batching </a:t>
            </a:r>
            <a:r>
              <a:rPr lang="en-US" b="0" dirty="0"/>
              <a:t>(see </a:t>
            </a:r>
            <a:r>
              <a:rPr lang="en-US" dirty="0">
                <a:solidFill>
                  <a:srgbClr val="7889FB"/>
                </a:solidFill>
              </a:rPr>
              <a:t>08 Data Access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One-pass evaluation of multiple configurations</a:t>
            </a:r>
          </a:p>
          <a:p>
            <a:pPr lvl="1"/>
            <a:r>
              <a:rPr lang="en-US" dirty="0"/>
              <a:t>EL, CV, feature selection, hyper parameter tuning</a:t>
            </a:r>
          </a:p>
          <a:p>
            <a:pPr lvl="1"/>
            <a:r>
              <a:rPr lang="en-US" dirty="0"/>
              <a:t>E.g.: </a:t>
            </a:r>
            <a:r>
              <a:rPr lang="en-US" b="1" dirty="0">
                <a:solidFill>
                  <a:srgbClr val="7889FB"/>
                </a:solidFill>
              </a:rPr>
              <a:t>TUPAQ</a:t>
            </a:r>
            <a:r>
              <a:rPr lang="en-US" dirty="0"/>
              <a:t> [SoCC’16], </a:t>
            </a:r>
            <a:r>
              <a:rPr lang="en-US" b="1" dirty="0">
                <a:solidFill>
                  <a:srgbClr val="7889FB"/>
                </a:solidFill>
              </a:rPr>
              <a:t>Columbus</a:t>
            </a:r>
            <a:r>
              <a:rPr lang="en-US" dirty="0"/>
              <a:t> [SIGMOD’14</a:t>
            </a:r>
          </a:p>
          <a:p>
            <a:pPr lvl="1"/>
            <a:endParaRPr lang="en-US" dirty="0"/>
          </a:p>
          <a:p>
            <a:r>
              <a:rPr lang="en-US" dirty="0"/>
              <a:t>Data Batching</a:t>
            </a:r>
          </a:p>
          <a:p>
            <a:pPr lvl="1"/>
            <a:r>
              <a:rPr lang="en-US" dirty="0"/>
              <a:t>Batching to utilize the HW more efficiently under SLA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 case: </a:t>
            </a:r>
            <a:r>
              <a:rPr lang="en-US" dirty="0"/>
              <a:t>multiple users use the same model</a:t>
            </a:r>
            <a:br>
              <a:rPr lang="en-US" dirty="0"/>
            </a:br>
            <a:r>
              <a:rPr lang="en-US" dirty="0"/>
              <a:t>(wait and collect user request and merge)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Adaptive:</a:t>
            </a:r>
            <a:r>
              <a:rPr lang="en-US" dirty="0"/>
              <a:t> additive increase, multiplicative decrease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524625" y="1733027"/>
            <a:ext cx="937338" cy="1284106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6" name="Rectangle 5"/>
          <p:cNvSpPr/>
          <p:nvPr/>
        </p:nvSpPr>
        <p:spPr>
          <a:xfrm rot="16200000">
            <a:off x="71570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6986155" y="2307781"/>
            <a:ext cx="1279171" cy="140935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 rot="16200000">
            <a:off x="73094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74618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rot="16200000">
            <a:off x="7614269" y="1155790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21853" y="2159001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29005" y="1334962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58100" y="453432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90407" y="1681736"/>
            <a:ext cx="1276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O(m*n) read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O(m*n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compute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 &gt;&gt; n &gt;&gt; 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09117" y="4457808"/>
            <a:ext cx="937338" cy="425974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 rot="16200000">
            <a:off x="7168795" y="3880571"/>
            <a:ext cx="937338" cy="140933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 rot="16200000">
            <a:off x="7433029" y="4597414"/>
            <a:ext cx="420338" cy="15239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33579" y="4883782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979165" y="3874005"/>
            <a:ext cx="40005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510496" y="4927517"/>
            <a:ext cx="937338" cy="425974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 rot="16200000">
            <a:off x="7428209" y="5061488"/>
            <a:ext cx="420338" cy="15239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09117" y="5397226"/>
            <a:ext cx="937338" cy="425974"/>
          </a:xfrm>
          <a:prstGeom prst="rect">
            <a:avLst/>
          </a:prstGeom>
          <a:solidFill>
            <a:srgbClr val="7889FB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X</a:t>
            </a:r>
            <a:r>
              <a:rPr kumimoji="0" lang="en-US" sz="1800" b="1" i="0" u="none" strike="noStrike" kern="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 rot="16200000">
            <a:off x="7431083" y="5525561"/>
            <a:ext cx="420338" cy="152398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7889FB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731797" y="4557238"/>
            <a:ext cx="13921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Benefits for multi-class / complex models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009" y="4737188"/>
            <a:ext cx="3265335" cy="15362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216" y="490525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2" name="TextBox 31"/>
          <p:cNvSpPr txBox="1"/>
          <p:nvPr/>
        </p:nvSpPr>
        <p:spPr>
          <a:xfrm>
            <a:off x="663423" y="5638382"/>
            <a:ext cx="109504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[Clipper @ NSDI’17]</a:t>
            </a:r>
          </a:p>
        </p:txBody>
      </p:sp>
    </p:spTree>
    <p:extLst>
      <p:ext uri="{BB962C8B-B14F-4D97-AF65-F5344CB8AC3E}">
        <p14:creationId xmlns:p14="http://schemas.microsoft.com/office/powerpoint/2010/main" val="229699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/>
      <p:bldP spid="23" grpId="0"/>
      <p:bldP spid="25" grpId="0" animBg="1"/>
      <p:bldP spid="26" grpId="0" animBg="1"/>
      <p:bldP spid="27" grpId="0" animBg="1"/>
      <p:bldP spid="28" grpId="0" animBg="1"/>
      <p:bldP spid="29" grpId="0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Quantization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Quantization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Lossy</a:t>
            </a:r>
            <a:r>
              <a:rPr lang="en-US" b="1" dirty="0">
                <a:solidFill>
                  <a:srgbClr val="7889FB"/>
                </a:solidFill>
              </a:rPr>
              <a:t> compression via ultra-low precision / fixed-point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Ex.: </a:t>
            </a:r>
            <a:r>
              <a:rPr lang="en-US" b="1" dirty="0">
                <a:solidFill>
                  <a:schemeClr val="accent1"/>
                </a:solidFill>
              </a:rPr>
              <a:t>62.7%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energy</a:t>
            </a:r>
            <a:r>
              <a:rPr lang="en-US" dirty="0">
                <a:solidFill>
                  <a:schemeClr val="tx1"/>
                </a:solidFill>
              </a:rPr>
              <a:t> spent on data movement</a:t>
            </a:r>
            <a:r>
              <a:rPr lang="en-US" b="1" dirty="0">
                <a:solidFill>
                  <a:srgbClr val="7889FB"/>
                </a:solidFill>
              </a:rPr>
              <a:t/>
            </a:r>
            <a:br>
              <a:rPr lang="en-US" b="1" dirty="0">
                <a:solidFill>
                  <a:srgbClr val="7889FB"/>
                </a:solidFill>
              </a:rPr>
            </a:br>
            <a:endParaRPr lang="en-US" dirty="0"/>
          </a:p>
          <a:p>
            <a:r>
              <a:rPr lang="en-US" dirty="0"/>
              <a:t>Quantization for Model Scoring</a:t>
            </a:r>
          </a:p>
          <a:p>
            <a:pPr lvl="1"/>
            <a:r>
              <a:rPr lang="en-US" dirty="0"/>
              <a:t>Usually </a:t>
            </a:r>
            <a:r>
              <a:rPr lang="en-US" b="1" dirty="0">
                <a:solidFill>
                  <a:srgbClr val="7889FB"/>
                </a:solidFill>
              </a:rPr>
              <a:t>much smaller data types </a:t>
            </a:r>
            <a:r>
              <a:rPr lang="en-US" dirty="0"/>
              <a:t>(e.g., </a:t>
            </a:r>
            <a:r>
              <a:rPr lang="en-US" b="1" dirty="0">
                <a:solidFill>
                  <a:schemeClr val="accent1"/>
                </a:solidFill>
              </a:rPr>
              <a:t>UINT8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Quantization of model weights, and sometimes also activations</a:t>
            </a:r>
            <a:br>
              <a:rPr lang="en-US" dirty="0"/>
            </a:b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reduced memory requirements and better latency / throughput (SIMD)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4784" y="4200209"/>
            <a:ext cx="7827667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import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tensorflow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as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converter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tf.lite.TFLiteConverter.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from_saved_model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saved_model_dir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converter.optimizations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[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tf.lite.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Optimize.OPTIMIZE_FOR_SIZE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tflite_quant_model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converter.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convert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4592" y="5456257"/>
            <a:ext cx="6079256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https://www.tensorflow.org/lite/performance/post_training_quantization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sp>
        <p:nvSpPr>
          <p:cNvPr id="6" name="Rectangle 5"/>
          <p:cNvSpPr/>
          <p:nvPr/>
        </p:nvSpPr>
        <p:spPr>
          <a:xfrm>
            <a:off x="6989595" y="1333629"/>
            <a:ext cx="16566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08 Data Access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0102" y="2150062"/>
            <a:ext cx="497900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717511" y="1999625"/>
            <a:ext cx="257237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Amirali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Boroumand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al.: Google Workloads for Consumer Devices: Mitigating Data Movement Bottlenecks.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ASPLOS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2154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MQO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 Caching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Establish a function cache</a:t>
            </a:r>
            <a:r>
              <a:rPr lang="en-US" dirty="0"/>
              <a:t> for X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Y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(</a:t>
            </a:r>
            <a:r>
              <a:rPr lang="en-US" dirty="0" err="1">
                <a:sym typeface="Wingdings" panose="05000000000000000000" pitchFamily="2" charset="2"/>
              </a:rPr>
              <a:t>memoization</a:t>
            </a:r>
            <a:r>
              <a:rPr lang="en-US" dirty="0">
                <a:sym typeface="Wingdings" panose="05000000000000000000" pitchFamily="2" charset="2"/>
              </a:rPr>
              <a:t> of deterministic function evaluation)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Multi Model Optimizations</a:t>
            </a:r>
          </a:p>
          <a:p>
            <a:pPr lvl="1"/>
            <a:r>
              <a:rPr lang="en-US" dirty="0"/>
              <a:t>Same input fed into multiple partially redundant model evaluations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Common subexpression elimination </a:t>
            </a:r>
            <a:r>
              <a:rPr lang="en-US" dirty="0"/>
              <a:t>between prediction programs</a:t>
            </a:r>
          </a:p>
          <a:p>
            <a:pPr lvl="1"/>
            <a:r>
              <a:rPr lang="en-US" dirty="0"/>
              <a:t>Done during compilation or runtime</a:t>
            </a:r>
          </a:p>
          <a:p>
            <a:pPr lvl="1"/>
            <a:r>
              <a:rPr lang="en-US" dirty="0"/>
              <a:t>In </a:t>
            </a:r>
            <a:r>
              <a:rPr lang="en-US" b="1" dirty="0">
                <a:solidFill>
                  <a:srgbClr val="7889FB"/>
                </a:solidFill>
              </a:rPr>
              <a:t>PRETZEL</a:t>
            </a:r>
            <a:r>
              <a:rPr lang="en-US" dirty="0"/>
              <a:t>, programs compiled into </a:t>
            </a:r>
            <a:br>
              <a:rPr lang="en-US" dirty="0"/>
            </a:br>
            <a:r>
              <a:rPr lang="en-US" dirty="0"/>
              <a:t>physical stages and registered </a:t>
            </a:r>
            <a:br>
              <a:rPr lang="en-US" dirty="0"/>
            </a:br>
            <a:r>
              <a:rPr lang="en-US" dirty="0"/>
              <a:t>with the runtime + caching for stages</a:t>
            </a:r>
            <a:br>
              <a:rPr lang="en-US" dirty="0"/>
            </a:br>
            <a:r>
              <a:rPr lang="en-US" dirty="0"/>
              <a:t>(decided based on hashing the inputs)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520" y="1559781"/>
            <a:ext cx="3376434" cy="267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337" y="3781806"/>
            <a:ext cx="3508800" cy="21101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063" y="5369978"/>
            <a:ext cx="4989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879045" y="5310638"/>
            <a:ext cx="30145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Yunseong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Lee et al.: PRETZEL: Opening the Black Box of Machine Learning Prediction Serving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1072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Compilation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TensorFlow</a:t>
            </a:r>
            <a:r>
              <a:rPr lang="en-US" dirty="0"/>
              <a:t> </a:t>
            </a:r>
            <a:r>
              <a:rPr lang="en-US" dirty="0" err="1">
                <a:latin typeface="Consolas" panose="020B0609020204030204" pitchFamily="49" charset="0"/>
              </a:rPr>
              <a:t>tf.compile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r>
              <a:rPr lang="en-US" dirty="0"/>
              <a:t>Compile entire TF graph into binary function w/ low footprint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Input:</a:t>
            </a:r>
            <a:r>
              <a:rPr lang="en-US" dirty="0"/>
              <a:t> Graph, </a:t>
            </a:r>
            <a:r>
              <a:rPr lang="en-US" dirty="0" err="1"/>
              <a:t>config</a:t>
            </a:r>
            <a:r>
              <a:rPr lang="en-US" dirty="0"/>
              <a:t> (</a:t>
            </a:r>
            <a:r>
              <a:rPr lang="en-US" dirty="0" err="1"/>
              <a:t>feeds+fetches</a:t>
            </a:r>
            <a:r>
              <a:rPr lang="en-US" dirty="0"/>
              <a:t> w/ fixes shape sizes)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Output:</a:t>
            </a:r>
            <a:r>
              <a:rPr lang="en-US" dirty="0"/>
              <a:t> x86 binary and C++ header (e.g., inference)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Specialization for frozen model and sizes</a:t>
            </a:r>
            <a:r>
              <a:rPr lang="en-US" dirty="0"/>
              <a:t>  </a:t>
            </a:r>
          </a:p>
          <a:p>
            <a:pPr lvl="1"/>
            <a:endParaRPr lang="en-US" sz="1200" dirty="0"/>
          </a:p>
          <a:p>
            <a:r>
              <a:rPr lang="en-US" dirty="0" err="1"/>
              <a:t>PyTorch</a:t>
            </a:r>
            <a:r>
              <a:rPr lang="en-US" dirty="0"/>
              <a:t> Compile</a:t>
            </a:r>
          </a:p>
          <a:p>
            <a:pPr lvl="1"/>
            <a:r>
              <a:rPr lang="en-US" dirty="0"/>
              <a:t>Compile Python functions into </a:t>
            </a:r>
            <a:r>
              <a:rPr lang="en-US" dirty="0" err="1"/>
              <a:t>ScriptModule</a:t>
            </a:r>
            <a:r>
              <a:rPr lang="en-US" dirty="0"/>
              <a:t>/</a:t>
            </a:r>
            <a:r>
              <a:rPr lang="en-US" dirty="0" err="1"/>
              <a:t>ScriptFunction</a:t>
            </a:r>
            <a:endParaRPr lang="en-US" dirty="0"/>
          </a:p>
          <a:p>
            <a:pPr lvl="1"/>
            <a:r>
              <a:rPr lang="en-US" dirty="0"/>
              <a:t>Lazily collect operations, </a:t>
            </a:r>
            <a:br>
              <a:rPr lang="en-US" dirty="0"/>
            </a:br>
            <a:r>
              <a:rPr lang="en-US" dirty="0"/>
              <a:t>optimize, and JIT compile</a:t>
            </a:r>
          </a:p>
          <a:p>
            <a:pPr lvl="1"/>
            <a:r>
              <a:rPr lang="en-US" dirty="0"/>
              <a:t>Explicit </a:t>
            </a:r>
            <a:r>
              <a:rPr lang="en-US" dirty="0" err="1">
                <a:latin typeface="Consolas" panose="020B0609020204030204" pitchFamily="49" charset="0"/>
              </a:rPr>
              <a:t>jit.script</a:t>
            </a:r>
            <a:r>
              <a:rPr lang="en-US" dirty="0"/>
              <a:t> call</a:t>
            </a:r>
            <a:br>
              <a:rPr lang="en-US" dirty="0"/>
            </a:br>
            <a:r>
              <a:rPr lang="en-US" dirty="0"/>
              <a:t>or </a:t>
            </a:r>
            <a:r>
              <a:rPr lang="en-US" dirty="0">
                <a:latin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</a:rPr>
              <a:t>torch.jit.script</a:t>
            </a:r>
            <a:endParaRPr lang="en-US" dirty="0">
              <a:latin typeface="Consolas" panose="020B0609020204030204" pitchFamily="49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602" y="3308418"/>
            <a:ext cx="1202891" cy="24937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781908" y="1394385"/>
            <a:ext cx="1064042" cy="624134"/>
            <a:chOff x="3736686" y="5108207"/>
            <a:chExt cx="1064042" cy="6241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A8E35E-73C7-40FA-9FB0-814BABB7F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6686" y="5108207"/>
              <a:ext cx="659373" cy="5619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1038" y="5439431"/>
              <a:ext cx="389690" cy="29291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4290647" y="4133419"/>
            <a:ext cx="4518846" cy="192360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onsolas" panose="020B0609020204030204" pitchFamily="49" charset="0"/>
              </a:rPr>
              <a:t>a = </a:t>
            </a:r>
            <a:r>
              <a:rPr lang="en-US" sz="1600" dirty="0" err="1">
                <a:latin typeface="Consolas" panose="020B0609020204030204" pitchFamily="49" charset="0"/>
              </a:rPr>
              <a:t>torch.</a:t>
            </a:r>
            <a:r>
              <a:rPr lang="en-US" sz="1600" b="1" dirty="0" err="1">
                <a:latin typeface="Consolas" panose="020B0609020204030204" pitchFamily="49" charset="0"/>
              </a:rPr>
              <a:t>rand</a:t>
            </a:r>
            <a:r>
              <a:rPr lang="en-US" sz="1600" dirty="0">
                <a:latin typeface="Consolas" panose="020B0609020204030204" pitchFamily="49" charset="0"/>
              </a:rPr>
              <a:t>(5)</a:t>
            </a:r>
          </a:p>
          <a:p>
            <a:r>
              <a:rPr lang="en-US" sz="1600" b="1" dirty="0" err="1">
                <a:latin typeface="Consolas" panose="020B0609020204030204" pitchFamily="49" charset="0"/>
              </a:rPr>
              <a:t>def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(x):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for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in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</a:rPr>
              <a:t>range</a:t>
            </a:r>
            <a:r>
              <a:rPr lang="en-US" sz="1600" dirty="0">
                <a:latin typeface="Consolas" panose="020B0609020204030204" pitchFamily="49" charset="0"/>
              </a:rPr>
              <a:t>(10):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 x = x * x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unrolled into graph</a:t>
            </a:r>
            <a:r>
              <a:rPr lang="en-US" sz="1600" dirty="0">
                <a:latin typeface="Consolas" panose="020B0609020204030204" pitchFamily="49" charset="0"/>
              </a:rPr>
              <a:t> 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</a:t>
            </a:r>
            <a:r>
              <a:rPr lang="en-US" sz="1600" b="1" dirty="0">
                <a:latin typeface="Consolas" panose="020B0609020204030204" pitchFamily="49" charset="0"/>
              </a:rPr>
              <a:t>return</a:t>
            </a:r>
            <a:r>
              <a:rPr lang="en-US" sz="1600" dirty="0">
                <a:latin typeface="Consolas" panose="020B0609020204030204" pitchFamily="49" charset="0"/>
              </a:rPr>
              <a:t> x</a:t>
            </a:r>
          </a:p>
          <a:p>
            <a:endParaRPr lang="en-US" sz="700" dirty="0">
              <a:latin typeface="Consolas" panose="020B0609020204030204" pitchFamily="49" charset="0"/>
            </a:endParaRPr>
          </a:p>
          <a:p>
            <a:r>
              <a:rPr lang="en-US" sz="1600" dirty="0" err="1">
                <a:latin typeface="Consolas" panose="020B0609020204030204" pitchFamily="49" charset="0"/>
              </a:rPr>
              <a:t>jitfunc</a:t>
            </a:r>
            <a:r>
              <a:rPr lang="en-US" sz="1600" dirty="0">
                <a:latin typeface="Consolas" panose="020B0609020204030204" pitchFamily="49" charset="0"/>
              </a:rPr>
              <a:t> = </a:t>
            </a:r>
            <a:r>
              <a:rPr lang="en-US" sz="1600" b="1" dirty="0" err="1">
                <a:solidFill>
                  <a:schemeClr val="accent1"/>
                </a:solidFill>
                <a:latin typeface="Consolas" panose="020B0609020204030204" pitchFamily="49" charset="0"/>
              </a:rPr>
              <a:t>torch.jit.script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</a:rPr>
              <a:t>func</a:t>
            </a:r>
            <a:r>
              <a:rPr lang="en-US" sz="1600" dirty="0">
                <a:latin typeface="Consolas" panose="020B0609020204030204" pitchFamily="49" charset="0"/>
              </a:rPr>
              <a:t>) 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# JIT</a:t>
            </a:r>
          </a:p>
          <a:p>
            <a:r>
              <a:rPr lang="en-US" sz="1600" dirty="0" err="1">
                <a:latin typeface="Consolas" panose="020B0609020204030204" pitchFamily="49" charset="0"/>
              </a:rPr>
              <a:t>jitfunc.</a:t>
            </a:r>
            <a:r>
              <a:rPr lang="en-US" sz="1600" b="1" dirty="0" err="1">
                <a:latin typeface="Consolas" panose="020B0609020204030204" pitchFamily="49" charset="0"/>
              </a:rPr>
              <a:t>save</a:t>
            </a:r>
            <a:r>
              <a:rPr lang="en-US" sz="1600" dirty="0">
                <a:latin typeface="Consolas" panose="020B0609020204030204" pitchFamily="49" charset="0"/>
              </a:rPr>
              <a:t>(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</a:rPr>
              <a:t>"func.pt"</a:t>
            </a:r>
            <a:r>
              <a:rPr lang="en-US" sz="1600" dirty="0">
                <a:latin typeface="Consolas" panose="020B0609020204030204" pitchFamily="49" charset="0"/>
              </a:rPr>
              <a:t>)</a:t>
            </a:r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797" y="5406895"/>
            <a:ext cx="734554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1722442" y="5298250"/>
            <a:ext cx="217044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[Vincent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Quenneville-Bélair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PyTorch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Optimizes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Deep Learning Computations,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Guest Lecture Stanford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99011" y="2239413"/>
            <a:ext cx="23211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[Chris Leary, Todd Wang: 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XLA –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Compiled!,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TF Dev Summit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en-US" sz="1400" dirty="0"/>
          </a:p>
        </p:txBody>
      </p:sp>
      <p:sp>
        <p:nvSpPr>
          <p:cNvPr id="14" name="Rectangle 13"/>
          <p:cNvSpPr/>
          <p:nvPr/>
        </p:nvSpPr>
        <p:spPr>
          <a:xfrm>
            <a:off x="7381934" y="657440"/>
            <a:ext cx="16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04 Adaptation,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Fusion, and JIT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27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Model Vectorization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HummingBird</a:t>
            </a:r>
            <a:endParaRPr lang="en-US" b="0" dirty="0"/>
          </a:p>
          <a:p>
            <a:pPr lvl="1"/>
            <a:r>
              <a:rPr lang="en-US" dirty="0"/>
              <a:t>Compile ML scoring pipelines  into tensor ops</a:t>
            </a:r>
          </a:p>
          <a:p>
            <a:pPr lvl="1"/>
            <a:r>
              <a:rPr lang="en-US" dirty="0"/>
              <a:t>Tree-based models (</a:t>
            </a:r>
            <a:r>
              <a:rPr lang="en-US" b="1" dirty="0">
                <a:solidFill>
                  <a:srgbClr val="7889FB"/>
                </a:solidFill>
              </a:rPr>
              <a:t>GEMM</a:t>
            </a:r>
            <a:r>
              <a:rPr lang="en-US" dirty="0"/>
              <a:t>, 2x tree traversal)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Model Distillation</a:t>
            </a:r>
          </a:p>
          <a:p>
            <a:pPr lvl="1"/>
            <a:r>
              <a:rPr lang="en-US" dirty="0"/>
              <a:t>Ensembles of models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single NN model</a:t>
            </a:r>
          </a:p>
          <a:p>
            <a:pPr lvl="1"/>
            <a:r>
              <a:rPr lang="en-US" dirty="0"/>
              <a:t>Specialized models for different classes </a:t>
            </a:r>
            <a:br>
              <a:rPr lang="en-US" dirty="0"/>
            </a:br>
            <a:r>
              <a:rPr lang="en-US" dirty="0"/>
              <a:t>(found via differences to generalist model)</a:t>
            </a:r>
          </a:p>
          <a:p>
            <a:pPr lvl="1"/>
            <a:r>
              <a:rPr lang="en-US" dirty="0"/>
              <a:t>Trained on soft targets (</a:t>
            </a:r>
            <a:r>
              <a:rPr lang="en-US" dirty="0" err="1"/>
              <a:t>softmax</a:t>
            </a:r>
            <a:r>
              <a:rPr lang="en-US" dirty="0"/>
              <a:t> w/ </a:t>
            </a:r>
            <a:r>
              <a:rPr lang="en-US" dirty="0">
                <a:solidFill>
                  <a:schemeClr val="accent1"/>
                </a:solidFill>
              </a:rPr>
              <a:t>temperature</a:t>
            </a:r>
            <a:r>
              <a:rPr lang="en-US" dirty="0"/>
              <a:t> 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1476" y="5483003"/>
            <a:ext cx="2140300" cy="731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5" y="472789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85916" y="4677657"/>
            <a:ext cx="294411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[Geoffrey E. Hinton,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Oriol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Vinyals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Dean: Distilling the Knowledge in a Neural Network.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CoRR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113" y="2386825"/>
            <a:ext cx="8892792" cy="1743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77697" y="2333984"/>
            <a:ext cx="73353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7462" y="2368568"/>
            <a:ext cx="9847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node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8858" y="4005708"/>
            <a:ext cx="18288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Bucket paths: 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 (lhs) / 0 / 1 (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rhs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56359" y="3891413"/>
            <a:ext cx="125328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Bucket-class mapping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56739" y="3794130"/>
            <a:ext cx="11354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path ∑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552283" y="1349429"/>
            <a:ext cx="3366198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https://github.com/microsoft/hummingbird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0464" y="1594156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169690" y="1422932"/>
            <a:ext cx="2140248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Supun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Nakandala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A Tensor Compiler for Unified Machine Learning Prediction Serving.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OSDI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729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Serving Optimizations </a:t>
            </a:r>
            <a:r>
              <a:rPr lang="en-AT" dirty="0"/>
              <a:t>–</a:t>
            </a:r>
            <a:r>
              <a:rPr lang="en-US" dirty="0"/>
              <a:t> Specialization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NoScope</a:t>
            </a:r>
            <a:r>
              <a:rPr lang="en-US" dirty="0"/>
              <a:t> Architecture</a:t>
            </a:r>
          </a:p>
          <a:p>
            <a:pPr lvl="1"/>
            <a:r>
              <a:rPr lang="en-US" dirty="0"/>
              <a:t>Baseline: YOLOv2 on 1 GPU</a:t>
            </a:r>
            <a:br>
              <a:rPr lang="en-US" dirty="0"/>
            </a:br>
            <a:r>
              <a:rPr lang="en-US" dirty="0"/>
              <a:t>per video camera @30fps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Optimizer to find filters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Model Specialization</a:t>
            </a:r>
          </a:p>
          <a:p>
            <a:pPr lvl="1"/>
            <a:r>
              <a:rPr lang="en-US" dirty="0"/>
              <a:t>Given query and baseline model</a:t>
            </a:r>
          </a:p>
          <a:p>
            <a:pPr lvl="1"/>
            <a:r>
              <a:rPr lang="en-US" dirty="0"/>
              <a:t>Trained shallow NN (based on </a:t>
            </a:r>
            <a:r>
              <a:rPr lang="en-US" dirty="0" err="1"/>
              <a:t>AlexNet</a:t>
            </a:r>
            <a:r>
              <a:rPr lang="en-US" dirty="0"/>
              <a:t>) on output of baseline model </a:t>
            </a:r>
          </a:p>
          <a:p>
            <a:pPr lvl="1"/>
            <a:r>
              <a:rPr lang="en-US" dirty="0"/>
              <a:t>Short-circuit if prediction with high confidence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Difference Detection</a:t>
            </a:r>
          </a:p>
          <a:p>
            <a:pPr lvl="1"/>
            <a:r>
              <a:rPr lang="en-US" dirty="0"/>
              <a:t>Compute difference to ref-image/earlier-frame</a:t>
            </a:r>
          </a:p>
          <a:p>
            <a:pPr lvl="1"/>
            <a:r>
              <a:rPr lang="en-US" dirty="0"/>
              <a:t>Short-circuit w/ ref label if no significant difference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035" y="1256252"/>
            <a:ext cx="4783015" cy="2798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67105"/>
          <a:stretch/>
        </p:blipFill>
        <p:spPr>
          <a:xfrm>
            <a:off x="7033846" y="5063057"/>
            <a:ext cx="1884108" cy="11129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26" y="2828766"/>
            <a:ext cx="49748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1487156" y="2678042"/>
            <a:ext cx="2321169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[Daniel Kang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NoScope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 Optimizing Deep CNN-Based Queries over Video Streams at Scale.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3770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Announcements/Org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783" y="1311256"/>
            <a:ext cx="8422217" cy="4941101"/>
          </a:xfrm>
        </p:spPr>
        <p:txBody>
          <a:bodyPr/>
          <a:lstStyle/>
          <a:p>
            <a:r>
              <a:rPr lang="en-US" dirty="0"/>
              <a:t>#1 Video Recording </a:t>
            </a:r>
          </a:p>
          <a:p>
            <a:pPr lvl="1"/>
            <a:r>
              <a:rPr lang="en-US" dirty="0"/>
              <a:t>Link in </a:t>
            </a:r>
            <a:r>
              <a:rPr lang="en-US" b="1" dirty="0" err="1">
                <a:solidFill>
                  <a:srgbClr val="7889FB"/>
                </a:solidFill>
              </a:rPr>
              <a:t>TeachCenter</a:t>
            </a:r>
            <a:r>
              <a:rPr lang="en-US" dirty="0"/>
              <a:t> &amp; </a:t>
            </a:r>
            <a:r>
              <a:rPr lang="en-US" b="1" dirty="0" err="1">
                <a:solidFill>
                  <a:srgbClr val="7889FB"/>
                </a:solidFill>
              </a:rPr>
              <a:t>TUbe</a:t>
            </a:r>
            <a:r>
              <a:rPr lang="en-US" dirty="0">
                <a:solidFill>
                  <a:schemeClr val="tx1"/>
                </a:solidFill>
              </a:rPr>
              <a:t> (lectures will be public)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Hybrid: HS i5 / </a:t>
            </a:r>
            <a:r>
              <a:rPr lang="en-US" dirty="0">
                <a:hlinkClick r:id="rId2"/>
              </a:rPr>
              <a:t>https://tugraz.webex.com/meet/m.boehm</a:t>
            </a:r>
            <a:endParaRPr lang="en-US" sz="1200" dirty="0">
              <a:solidFill>
                <a:schemeClr val="tx1"/>
              </a:solidFill>
            </a:endParaRP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#2 Projects and Oral Exams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Precondition: </a:t>
            </a:r>
            <a:r>
              <a:rPr lang="en-US" dirty="0">
                <a:solidFill>
                  <a:schemeClr val="tx1"/>
                </a:solidFill>
              </a:rPr>
              <a:t>completed exercise/project by </a:t>
            </a:r>
            <a:r>
              <a:rPr lang="en-US" b="1" dirty="0">
                <a:solidFill>
                  <a:schemeClr val="accent1"/>
                </a:solidFill>
              </a:rPr>
              <a:t>Jun 17 EOD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(so far: 3x SIGMOD, </a:t>
            </a:r>
            <a:r>
              <a:rPr lang="en-US" dirty="0">
                <a:solidFill>
                  <a:schemeClr val="tx1"/>
                </a:solidFill>
              </a:rPr>
              <a:t>2</a:t>
            </a:r>
            <a:r>
              <a:rPr lang="en-US" dirty="0" smtClean="0">
                <a:solidFill>
                  <a:schemeClr val="tx1"/>
                </a:solidFill>
              </a:rPr>
              <a:t>x </a:t>
            </a:r>
            <a:r>
              <a:rPr lang="en-US" dirty="0" err="1">
                <a:solidFill>
                  <a:schemeClr val="tx1"/>
                </a:solidFill>
              </a:rPr>
              <a:t>SystemDS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>
                <a:solidFill>
                  <a:schemeClr val="tx1"/>
                </a:solidFill>
              </a:rPr>
              <a:t>3</a:t>
            </a:r>
            <a:r>
              <a:rPr lang="en-US" dirty="0" smtClean="0">
                <a:solidFill>
                  <a:schemeClr val="tx1"/>
                </a:solidFill>
              </a:rPr>
              <a:t>x Exercise </a:t>
            </a:r>
            <a:r>
              <a:rPr lang="en-US" dirty="0">
                <a:solidFill>
                  <a:schemeClr val="tx1"/>
                </a:solidFill>
              </a:rPr>
              <a:t>completed)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Doodle for exam slot selection (~ </a:t>
            </a:r>
            <a:r>
              <a:rPr lang="en-US" dirty="0" smtClean="0">
                <a:solidFill>
                  <a:schemeClr val="tx1"/>
                </a:solidFill>
              </a:rPr>
              <a:t>35</a:t>
            </a:r>
            <a:r>
              <a:rPr lang="en-US" dirty="0" smtClean="0">
                <a:solidFill>
                  <a:schemeClr val="tx1"/>
                </a:solidFill>
              </a:rPr>
              <a:t>/35</a:t>
            </a:r>
            <a:r>
              <a:rPr lang="en-US" dirty="0">
                <a:solidFill>
                  <a:schemeClr val="tx1"/>
                </a:solidFill>
              </a:rPr>
              <a:t>) by </a:t>
            </a:r>
            <a:r>
              <a:rPr lang="en-US" b="1" dirty="0">
                <a:solidFill>
                  <a:schemeClr val="accent1"/>
                </a:solidFill>
              </a:rPr>
              <a:t>Jun 17 EOD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hlinkClick r:id="rId3"/>
              </a:rPr>
              <a:t>https://doodle.com/meeting/participate/id/eER4P10a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#3 Course Evaluation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Please participate; open period: </a:t>
            </a:r>
            <a:r>
              <a:rPr lang="en-US" b="1" dirty="0">
                <a:solidFill>
                  <a:schemeClr val="accent1"/>
                </a:solidFill>
              </a:rPr>
              <a:t>June 1 – July 15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/>
            <a:endParaRPr lang="en-US" sz="12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#4 Open Position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Exploratory data analysis on vehicle video/time series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4 months for </a:t>
            </a:r>
            <a:r>
              <a:rPr lang="en-US" b="1" dirty="0" err="1">
                <a:solidFill>
                  <a:srgbClr val="7889FB"/>
                </a:solidFill>
              </a:rPr>
              <a:t>20h</a:t>
            </a:r>
            <a:r>
              <a:rPr lang="en-US" b="1" dirty="0">
                <a:solidFill>
                  <a:srgbClr val="7889FB"/>
                </a:solidFill>
              </a:rPr>
              <a:t>/week</a:t>
            </a:r>
            <a:r>
              <a:rPr lang="en-US" dirty="0">
                <a:solidFill>
                  <a:schemeClr val="tx1"/>
                </a:solidFill>
              </a:rPr>
              <a:t>, preferred start </a:t>
            </a:r>
            <a:r>
              <a:rPr lang="en-US" b="1" dirty="0">
                <a:solidFill>
                  <a:schemeClr val="accent1"/>
                </a:solidFill>
              </a:rPr>
              <a:t>July 1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554" y="1396720"/>
            <a:ext cx="1727400" cy="5051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110" y="1892759"/>
            <a:ext cx="1096284" cy="3869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76160" y="3076589"/>
            <a:ext cx="107517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&amp;</a:t>
            </a:r>
            <a:r>
              <a:rPr lang="en-US" sz="28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66" y="4492561"/>
            <a:ext cx="663161" cy="397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7EDC3E-5778-FE9C-68A5-65A1D506774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72333"/>
          <a:stretch/>
        </p:blipFill>
        <p:spPr>
          <a:xfrm>
            <a:off x="7635676" y="5601224"/>
            <a:ext cx="956140" cy="4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6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Monitoring and Updates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Model Management and </a:t>
            </a:r>
            <a:r>
              <a:rPr lang="en-US" b="1" dirty="0" err="1">
                <a:solidFill>
                  <a:schemeClr val="accent1"/>
                </a:solidFill>
              </a:rPr>
              <a:t>MLOps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(see </a:t>
            </a:r>
            <a:r>
              <a:rPr lang="en-US" b="1" dirty="0">
                <a:solidFill>
                  <a:srgbClr val="7889FB"/>
                </a:solidFill>
              </a:rPr>
              <a:t>10 Model Selection &amp; Management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08003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Deployment Workflow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sp>
        <p:nvSpPr>
          <p:cNvPr id="15" name="Chevron 14"/>
          <p:cNvSpPr/>
          <p:nvPr/>
        </p:nvSpPr>
        <p:spPr>
          <a:xfrm>
            <a:off x="797381" y="1421921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sp>
        <p:nvSpPr>
          <p:cNvPr id="19" name="Chevron 18"/>
          <p:cNvSpPr/>
          <p:nvPr/>
        </p:nvSpPr>
        <p:spPr>
          <a:xfrm>
            <a:off x="3306308" y="1423036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20" name="Chevron 19"/>
          <p:cNvSpPr/>
          <p:nvPr/>
        </p:nvSpPr>
        <p:spPr>
          <a:xfrm>
            <a:off x="6090861" y="3395805"/>
            <a:ext cx="2670084" cy="832969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Serving 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6118296" y="1914291"/>
            <a:ext cx="698922" cy="1284282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48600977-B793-4C51-AACD-D14FA85A8C42}"/>
              </a:ext>
            </a:extLst>
          </p:cNvPr>
          <p:cNvSpPr/>
          <p:nvPr/>
        </p:nvSpPr>
        <p:spPr>
          <a:xfrm>
            <a:off x="7827161" y="2346188"/>
            <a:ext cx="405136" cy="519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6CF3672-5229-4156-8A17-3C3559610382}"/>
              </a:ext>
            </a:extLst>
          </p:cNvPr>
          <p:cNvSpPr/>
          <p:nvPr/>
        </p:nvSpPr>
        <p:spPr>
          <a:xfrm>
            <a:off x="7364159" y="2409009"/>
            <a:ext cx="412751" cy="398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06F4D1-2FB3-457E-A3E8-C3E6FFB562EE}"/>
              </a:ext>
            </a:extLst>
          </p:cNvPr>
          <p:cNvSpPr/>
          <p:nvPr/>
        </p:nvSpPr>
        <p:spPr>
          <a:xfrm>
            <a:off x="6787528" y="2409009"/>
            <a:ext cx="539752" cy="3986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858908" y="1613257"/>
            <a:ext cx="12411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Model</a:t>
            </a:r>
          </a:p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</a:p>
        </p:txBody>
      </p:sp>
      <p:pic>
        <p:nvPicPr>
          <p:cNvPr id="37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961" y="5165060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5517321" y="5245630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DevOps Engineer</a:t>
            </a:r>
          </a:p>
        </p:txBody>
      </p:sp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29" y="3126737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427934" y="3812290"/>
            <a:ext cx="967752" cy="896761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2512088" y="3871001"/>
            <a:ext cx="3656752" cy="0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703006" y="3177987"/>
            <a:ext cx="321654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#2 Continuous Data Validation / Concept Drift Detection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858908" y="4475409"/>
            <a:ext cx="124115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#3 Model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389297" y="5107130"/>
            <a:ext cx="261519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#4 Periodic / Event-based Re-Training &amp; Updates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(automatic / semi-manual)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94447" y="3537787"/>
            <a:ext cx="108485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Prediction Requests</a:t>
            </a:r>
          </a:p>
        </p:txBody>
      </p:sp>
    </p:spTree>
    <p:extLst>
      <p:ext uri="{BB962C8B-B14F-4D97-AF65-F5344CB8AC3E}">
        <p14:creationId xmlns:p14="http://schemas.microsoft.com/office/powerpoint/2010/main" val="253922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/>
      <p:bldP spid="50" grpId="0"/>
      <p:bldP spid="51" grpId="0"/>
      <p:bldP spid="60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Deployed Models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Goals:</a:t>
            </a:r>
          </a:p>
          <a:p>
            <a:pPr lvl="1"/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#1 Check Deviations Training/Serving Data</a:t>
            </a:r>
          </a:p>
          <a:p>
            <a:pPr lvl="1"/>
            <a:r>
              <a:rPr lang="en-US" dirty="0"/>
              <a:t>Different data distributions, distinct items </a:t>
            </a:r>
            <a:r>
              <a:rPr lang="en-US" dirty="0">
                <a:sym typeface="Wingdings" panose="05000000000000000000" pitchFamily="2" charset="2"/>
              </a:rPr>
              <a:t> impact on model accuracy?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See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09 Data Acquisition and Preparation</a:t>
            </a:r>
            <a:r>
              <a:rPr lang="en-US" dirty="0">
                <a:sym typeface="Wingdings" panose="05000000000000000000" pitchFamily="2" charset="2"/>
              </a:rPr>
              <a:t> (Data Validation)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#2 Definition of Alerts</a:t>
            </a:r>
          </a:p>
          <a:p>
            <a:pPr lvl="1"/>
            <a:r>
              <a:rPr lang="en-US" dirty="0"/>
              <a:t>Understandable and actionable </a:t>
            </a:r>
          </a:p>
          <a:p>
            <a:pPr lvl="1"/>
            <a:r>
              <a:rPr lang="en-US" dirty="0"/>
              <a:t>Sensitivity for alerts (</a:t>
            </a:r>
            <a:r>
              <a:rPr lang="en-US" b="1" dirty="0">
                <a:solidFill>
                  <a:schemeClr val="accent1"/>
                </a:solidFill>
              </a:rPr>
              <a:t>ignored if too frequent</a:t>
            </a:r>
            <a:r>
              <a:rPr lang="en-US" dirty="0"/>
              <a:t>)</a:t>
            </a:r>
          </a:p>
          <a:p>
            <a:pPr lvl="1"/>
            <a:endParaRPr lang="en-US" sz="1200" dirty="0"/>
          </a:p>
          <a:p>
            <a:r>
              <a:rPr lang="en-US" dirty="0"/>
              <a:t>#3 Data Fixes</a:t>
            </a:r>
          </a:p>
          <a:p>
            <a:pPr lvl="1"/>
            <a:r>
              <a:rPr lang="en-US" dirty="0"/>
              <a:t>Identify problematic parts</a:t>
            </a:r>
          </a:p>
          <a:p>
            <a:pPr lvl="1"/>
            <a:r>
              <a:rPr lang="en-US" dirty="0"/>
              <a:t>Impact of fix on accuracy</a:t>
            </a:r>
          </a:p>
          <a:p>
            <a:pPr lvl="1"/>
            <a:r>
              <a:rPr lang="en-US" dirty="0"/>
              <a:t>How to backfill into training data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sp>
        <p:nvSpPr>
          <p:cNvPr id="5" name="Rectangle 4"/>
          <p:cNvSpPr/>
          <p:nvPr/>
        </p:nvSpPr>
        <p:spPr>
          <a:xfrm>
            <a:off x="1954407" y="1339381"/>
            <a:ext cx="3220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Robustness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(e.g., data, latency)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 accuracy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6270170" y="3387193"/>
            <a:ext cx="2522138" cy="1519639"/>
            <a:chOff x="6270170" y="3387193"/>
            <a:chExt cx="2522138" cy="15196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0170" y="3387193"/>
              <a:ext cx="2387311" cy="141952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244862" y="4260501"/>
              <a:ext cx="1547446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During serving: </a:t>
              </a:r>
              <a:r>
                <a: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0.11</a:t>
              </a:r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5030026" y="5114612"/>
            <a:ext cx="362745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“The question is not whether something is ‘wrong’. The question is whether it gets fixed”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8797" y="730687"/>
            <a:ext cx="97915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05531" y="1348034"/>
            <a:ext cx="36325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41940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Deployed Models,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Alert Guidelines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Make them actionable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missing field, </a:t>
            </a:r>
            <a:br>
              <a:rPr lang="en-US" dirty="0"/>
            </a:br>
            <a:r>
              <a:rPr lang="en-US" dirty="0"/>
              <a:t>field has new values, </a:t>
            </a:r>
            <a:br>
              <a:rPr lang="en-US" dirty="0"/>
            </a:br>
            <a:r>
              <a:rPr lang="en-US" dirty="0"/>
              <a:t>distribution changes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Question</a:t>
            </a:r>
            <a:r>
              <a:rPr lang="en-US" dirty="0"/>
              <a:t> data AND constraints</a:t>
            </a:r>
          </a:p>
          <a:p>
            <a:pPr lvl="1"/>
            <a:r>
              <a:rPr lang="en-US" dirty="0"/>
              <a:t>Combining repairs: 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principle of </a:t>
            </a:r>
            <a:r>
              <a:rPr lang="en-US" b="1" dirty="0" err="1">
                <a:solidFill>
                  <a:srgbClr val="7889FB"/>
                </a:solidFill>
              </a:rPr>
              <a:t>minimality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  <a:p>
            <a:r>
              <a:rPr lang="en-US" dirty="0"/>
              <a:t>Complex Data Lifecycle</a:t>
            </a:r>
          </a:p>
          <a:p>
            <a:pPr lvl="1"/>
            <a:r>
              <a:rPr lang="en-US" dirty="0"/>
              <a:t>Adding new features to production ML pipelines is a </a:t>
            </a:r>
            <a:r>
              <a:rPr lang="en-US" b="1" dirty="0">
                <a:solidFill>
                  <a:schemeClr val="accent1"/>
                </a:solidFill>
              </a:rPr>
              <a:t>complex process</a:t>
            </a:r>
          </a:p>
          <a:p>
            <a:pPr lvl="1"/>
            <a:r>
              <a:rPr lang="en-US" dirty="0"/>
              <a:t>Data does not live in a DBMS; data often resides in </a:t>
            </a:r>
            <a:r>
              <a:rPr lang="en-US" b="1" dirty="0">
                <a:solidFill>
                  <a:schemeClr val="accent1"/>
                </a:solidFill>
              </a:rPr>
              <a:t>multiple storage systems </a:t>
            </a:r>
            <a:r>
              <a:rPr lang="en-US" dirty="0"/>
              <a:t>that have </a:t>
            </a:r>
            <a:r>
              <a:rPr lang="en-US" b="1" dirty="0">
                <a:solidFill>
                  <a:schemeClr val="accent1"/>
                </a:solidFill>
              </a:rPr>
              <a:t>different characteristics</a:t>
            </a:r>
          </a:p>
          <a:p>
            <a:pPr lvl="1"/>
            <a:r>
              <a:rPr lang="en-US" dirty="0"/>
              <a:t>Collecting data for training can be </a:t>
            </a:r>
            <a:r>
              <a:rPr lang="en-US" b="1" dirty="0">
                <a:solidFill>
                  <a:schemeClr val="accent1"/>
                </a:solidFill>
              </a:rPr>
              <a:t>hard and expensive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07" y="3423548"/>
            <a:ext cx="71234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275698" y="3314803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797" y="730687"/>
            <a:ext cx="97915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05531" y="1348034"/>
            <a:ext cx="363252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67648" y="2066601"/>
            <a:ext cx="0" cy="68664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8712" y="2066601"/>
            <a:ext cx="107517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actionable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86400" y="2620208"/>
            <a:ext cx="281144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9625" y="2679548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0847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Recap Concept Drift </a:t>
            </a:r>
            <a:r>
              <a:rPr lang="en-US" b="0" dirty="0"/>
              <a:t>(features </a:t>
            </a:r>
            <a:r>
              <a:rPr lang="en-US" b="0" dirty="0">
                <a:sym typeface="Wingdings" panose="05000000000000000000" pitchFamily="2" charset="2"/>
              </a:rPr>
              <a:t> labels</a:t>
            </a:r>
            <a:r>
              <a:rPr lang="en-US" b="0" dirty="0"/>
              <a:t>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Change of statistical properties</a:t>
            </a:r>
            <a:r>
              <a:rPr lang="en-US" dirty="0">
                <a:solidFill>
                  <a:schemeClr val="tx1"/>
                </a:solidFill>
              </a:rPr>
              <a:t> / dependencies (features-labels)</a:t>
            </a:r>
          </a:p>
          <a:p>
            <a:pPr lvl="1"/>
            <a:r>
              <a:rPr lang="en-US" dirty="0"/>
              <a:t>Requires re-training, parametric approaches for deciding when to retrain </a:t>
            </a:r>
          </a:p>
          <a:p>
            <a:pPr lvl="1"/>
            <a:endParaRPr lang="en-US" dirty="0"/>
          </a:p>
          <a:p>
            <a:r>
              <a:rPr lang="en-US" dirty="0"/>
              <a:t>#1 Input Data Changes</a:t>
            </a:r>
          </a:p>
          <a:p>
            <a:pPr lvl="1"/>
            <a:r>
              <a:rPr lang="en-US" dirty="0"/>
              <a:t>Population change (gradual/sudden), but also new categories,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Covariance shift</a:t>
            </a:r>
            <a:r>
              <a:rPr lang="en-US" dirty="0"/>
              <a:t> p(x) with constant p(</a:t>
            </a:r>
            <a:r>
              <a:rPr lang="en-US" dirty="0" err="1"/>
              <a:t>y|x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#2 Output Data Changes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Label shift</a:t>
            </a:r>
            <a:r>
              <a:rPr lang="en-US" dirty="0"/>
              <a:t> p(y)</a:t>
            </a:r>
          </a:p>
          <a:p>
            <a:pPr lvl="1"/>
            <a:r>
              <a:rPr lang="en-US" dirty="0"/>
              <a:t>Constant conditional </a:t>
            </a:r>
            <a:br>
              <a:rPr lang="en-US" dirty="0"/>
            </a:br>
            <a:r>
              <a:rPr lang="en-US" dirty="0"/>
              <a:t>feature distributed 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marL="228600" lvl="1">
              <a:buClr>
                <a:srgbClr val="F70146"/>
              </a:buClr>
            </a:pPr>
            <a:r>
              <a:rPr lang="en-US" sz="2000" b="1" dirty="0"/>
              <a:t>Goals:</a:t>
            </a:r>
            <a:r>
              <a:rPr lang="en-US" sz="2000" dirty="0"/>
              <a:t> Fast adaptation; noise vs change, recurring contexts, small overhead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533" y="4079614"/>
            <a:ext cx="4632421" cy="1376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77" y="770644"/>
            <a:ext cx="71167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084466" y="680209"/>
            <a:ext cx="30346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lt-LT" sz="1400" dirty="0">
                <a:latin typeface="Calibri" panose="020F0502020204030204" pitchFamily="34" charset="0"/>
                <a:cs typeface="Calibri" panose="020F0502020204030204" pitchFamily="34" charset="0"/>
              </a:rPr>
              <a:t>A. Bifet, J. Gama, M. Pechenizkiy, I. Žliobaitė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Handling Concept Drift: Importance, Challenges &amp; Solutions,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PAKDD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0619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Drift,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7889FB"/>
                </a:solidFill>
              </a:rPr>
              <a:t>Approach 1: </a:t>
            </a:r>
            <a:r>
              <a:rPr lang="en-US" dirty="0"/>
              <a:t>Periodic Re-Training</a:t>
            </a:r>
          </a:p>
          <a:p>
            <a:pPr lvl="1"/>
            <a:r>
              <a:rPr lang="en-US" dirty="0"/>
              <a:t>Training: </a:t>
            </a:r>
            <a:r>
              <a:rPr lang="en-US" b="1" dirty="0">
                <a:solidFill>
                  <a:schemeClr val="accent1"/>
                </a:solidFill>
              </a:rPr>
              <a:t>window of latest data</a:t>
            </a:r>
            <a:r>
              <a:rPr lang="en-US" dirty="0"/>
              <a:t> + data selection/weighting</a:t>
            </a:r>
          </a:p>
          <a:p>
            <a:pPr lvl="1"/>
            <a:r>
              <a:rPr lang="en-US" dirty="0"/>
              <a:t>Alternatives: incremental maintenance, warm starting, online learning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</a:rPr>
              <a:t>Approach 2:</a:t>
            </a:r>
            <a:r>
              <a:rPr lang="en-US" dirty="0"/>
              <a:t> Event-based Re-Training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Change detection </a:t>
            </a:r>
            <a:r>
              <a:rPr lang="en-US" dirty="0"/>
              <a:t>(supervised, unsupervised)</a:t>
            </a:r>
          </a:p>
          <a:p>
            <a:pPr lvl="1"/>
            <a:r>
              <a:rPr lang="en-US" dirty="0"/>
              <a:t>Often model-dependent, specific techniques for time series</a:t>
            </a:r>
          </a:p>
          <a:p>
            <a:pPr lvl="1"/>
            <a:r>
              <a:rPr lang="en-US" b="1" dirty="0"/>
              <a:t>Drift Detection Method:</a:t>
            </a:r>
            <a:r>
              <a:rPr lang="en-US" dirty="0"/>
              <a:t> binomial distribution, if error outside scaled </a:t>
            </a:r>
            <a:br>
              <a:rPr lang="en-US" dirty="0"/>
            </a:br>
            <a:r>
              <a:rPr lang="en-US" dirty="0"/>
              <a:t>standard-deviation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raise warnings and alters</a:t>
            </a:r>
          </a:p>
          <a:p>
            <a:pPr lvl="1"/>
            <a:r>
              <a:rPr lang="en-US" b="1" dirty="0"/>
              <a:t>Adaptive Windowing (ADWIN): </a:t>
            </a:r>
            <a:br>
              <a:rPr lang="en-US" b="1" dirty="0"/>
            </a:br>
            <a:r>
              <a:rPr lang="en-US" dirty="0"/>
              <a:t>window W, append data to W, drop </a:t>
            </a:r>
            <a:br>
              <a:rPr lang="en-US" dirty="0"/>
            </a:br>
            <a:r>
              <a:rPr lang="en-US" dirty="0"/>
              <a:t>old values until </a:t>
            </a:r>
            <a:r>
              <a:rPr lang="en-US" dirty="0" err="1"/>
              <a:t>avg</a:t>
            </a:r>
            <a:r>
              <a:rPr lang="en-US" dirty="0"/>
              <a:t> windows W=W1-W2 </a:t>
            </a:r>
            <a:br>
              <a:rPr lang="en-US" dirty="0"/>
            </a:br>
            <a:r>
              <a:rPr lang="en-US" dirty="0"/>
              <a:t>similar (below </a:t>
            </a:r>
            <a:r>
              <a:rPr lang="en-US" dirty="0" err="1"/>
              <a:t>epsillon</a:t>
            </a:r>
            <a:r>
              <a:rPr lang="en-US" dirty="0"/>
              <a:t>), raise alerts</a:t>
            </a:r>
          </a:p>
          <a:p>
            <a:pPr lvl="1"/>
            <a:r>
              <a:rPr lang="en-US" b="1" dirty="0"/>
              <a:t>Kolmogorov-Smirnov distance / Chi-Squared: </a:t>
            </a:r>
            <a:br>
              <a:rPr lang="en-US" b="1" dirty="0"/>
            </a:br>
            <a:r>
              <a:rPr lang="en-US" dirty="0"/>
              <a:t>univariate statistical tests training/serving</a:t>
            </a:r>
            <a:r>
              <a:rPr lang="en-US" b="1" dirty="0"/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6277" y="770644"/>
            <a:ext cx="711677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084466" y="680209"/>
            <a:ext cx="303460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lt-LT" sz="1400" dirty="0">
                <a:latin typeface="Calibri" panose="020F0502020204030204" pitchFamily="34" charset="0"/>
                <a:cs typeface="Calibri" panose="020F0502020204030204" pitchFamily="34" charset="0"/>
              </a:rPr>
              <a:t>A. Bifet, J. Gama, M. Pechenizkiy, I. Žliobaitė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Handling Concept Drift: Importance, Challenges &amp; Solutions,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PAKDD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28526" y="5074420"/>
            <a:ext cx="310494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https://scikitmultiflow.readthedocs.io/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/stable/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api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/generated/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skmultiflow.drift_detection.ADWIN.html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36644" y="4310743"/>
            <a:ext cx="282358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[Albert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Bifet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Ricard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Gavaldà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Learning from Time-Changing Data with Adaptive Windowing.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SDM 2007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95070" y="4360035"/>
            <a:ext cx="45525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934496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Drift,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Model-agnostic Performance Predictor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Approach 2:</a:t>
            </a:r>
            <a:r>
              <a:rPr lang="en-US" b="1" dirty="0"/>
              <a:t> </a:t>
            </a:r>
            <a:r>
              <a:rPr lang="en-US" dirty="0"/>
              <a:t>Event-based Re-Training</a:t>
            </a:r>
          </a:p>
          <a:p>
            <a:pPr lvl="1"/>
            <a:r>
              <a:rPr lang="en-US" dirty="0"/>
              <a:t>User-defined error generators</a:t>
            </a:r>
          </a:p>
          <a:p>
            <a:pPr lvl="1"/>
            <a:r>
              <a:rPr lang="en-US" dirty="0"/>
              <a:t>Synthetic data corruption </a:t>
            </a:r>
            <a:r>
              <a:rPr lang="en-US" dirty="0">
                <a:sym typeface="Wingdings" panose="05000000000000000000" pitchFamily="2" charset="2"/>
              </a:rPr>
              <a:t> impact on black-box model</a:t>
            </a:r>
            <a:endParaRPr lang="en-US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Train performance predictor </a:t>
            </a:r>
            <a:r>
              <a:rPr lang="en-US" dirty="0"/>
              <a:t>(regression/classification at threshold t)</a:t>
            </a:r>
            <a:br>
              <a:rPr lang="en-US" dirty="0"/>
            </a:br>
            <a:r>
              <a:rPr lang="en-US" dirty="0"/>
              <a:t>for expected prediction quality on </a:t>
            </a:r>
            <a:r>
              <a:rPr lang="en-US" b="1" dirty="0">
                <a:solidFill>
                  <a:schemeClr val="accent1"/>
                </a:solidFill>
              </a:rPr>
              <a:t>percentiles of target variable </a:t>
            </a:r>
            <a:r>
              <a:rPr lang="cy-GB" b="1" dirty="0">
                <a:solidFill>
                  <a:schemeClr val="accent1"/>
                </a:solidFill>
              </a:rPr>
              <a:t>ŷ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endParaRPr lang="en-US" dirty="0"/>
          </a:p>
          <a:p>
            <a:pPr lvl="1"/>
            <a:endParaRPr lang="en-US" sz="1200" dirty="0"/>
          </a:p>
          <a:p>
            <a:r>
              <a:rPr lang="en-US" dirty="0"/>
              <a:t>Results PPM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19" y="3989197"/>
            <a:ext cx="8656512" cy="1901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1703" y="1113032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395963" y="947498"/>
            <a:ext cx="2893925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Tammo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Rukat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Learning to Validate the Predictions of Black Box Classifiers on Unseen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998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 (General Data Protection Regulation)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GDPR “Right to be Forgotten”</a:t>
            </a:r>
          </a:p>
          <a:p>
            <a:pPr lvl="1"/>
            <a:r>
              <a:rPr lang="en-US" dirty="0"/>
              <a:t>Recent laws such as GDPR require</a:t>
            </a:r>
            <a:br>
              <a:rPr lang="en-US" dirty="0"/>
            </a:br>
            <a:r>
              <a:rPr lang="en-US" dirty="0"/>
              <a:t>companies and institutions to</a:t>
            </a:r>
            <a:br>
              <a:rPr lang="en-US" dirty="0"/>
            </a:br>
            <a:r>
              <a:rPr lang="en-US" b="1" dirty="0">
                <a:solidFill>
                  <a:srgbClr val="7889FB"/>
                </a:solidFill>
              </a:rPr>
              <a:t>delete user data upon request</a:t>
            </a:r>
          </a:p>
          <a:p>
            <a:pPr lvl="1"/>
            <a:r>
              <a:rPr lang="en-US" dirty="0"/>
              <a:t>Personal data must not only be deleted</a:t>
            </a:r>
            <a:br>
              <a:rPr lang="en-US" dirty="0"/>
            </a:br>
            <a:r>
              <a:rPr lang="en-US" dirty="0"/>
              <a:t>from primary data stores but also from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ML models</a:t>
            </a:r>
            <a:r>
              <a:rPr lang="en-US" dirty="0"/>
              <a:t> trained on it (Recital 75)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Example </a:t>
            </a:r>
            <a:r>
              <a:rPr lang="en-US" dirty="0" err="1"/>
              <a:t>Deanonymization</a:t>
            </a:r>
            <a:endParaRPr lang="en-US" dirty="0"/>
          </a:p>
          <a:p>
            <a:pPr lvl="1"/>
            <a:r>
              <a:rPr lang="en-US" dirty="0"/>
              <a:t>Recommender systems: models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retain user similarly 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</a:p>
          <a:p>
            <a:pPr lvl="1"/>
            <a:r>
              <a:rPr lang="en-US" dirty="0"/>
              <a:t>Social network data / clustering / KNN</a:t>
            </a:r>
          </a:p>
          <a:p>
            <a:pPr lvl="1"/>
            <a:r>
              <a:rPr lang="en-US" dirty="0"/>
              <a:t>Large language models (e.g., GPT-3)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735" y="1379572"/>
            <a:ext cx="3121334" cy="22981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96721" y="3458095"/>
            <a:ext cx="38434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https://gdpr.eu/article-17-right-to-be-forgotten/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28408" y="4100452"/>
            <a:ext cx="2497970" cy="1069980"/>
            <a:chOff x="5677200" y="4934459"/>
            <a:chExt cx="2497970" cy="1069980"/>
          </a:xfrm>
        </p:grpSpPr>
        <p:sp>
          <p:nvSpPr>
            <p:cNvPr id="8" name="Rectangle 7"/>
            <p:cNvSpPr/>
            <p:nvPr/>
          </p:nvSpPr>
          <p:spPr>
            <a:xfrm>
              <a:off x="7119255" y="5166239"/>
              <a:ext cx="157479" cy="838200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7680073" y="4598594"/>
              <a:ext cx="152402" cy="824132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7336970" y="5152171"/>
              <a:ext cx="838200" cy="85226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 V</a:t>
              </a:r>
              <a:r>
                <a:rPr kumimoji="0" lang="en-US" sz="1800" b="1" i="0" u="none" strike="noStrike" kern="0" cap="none" spc="0" normalizeH="0" baseline="60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Wingdings" panose="05000000000000000000" pitchFamily="2" charset="2"/>
                </a:rPr>
                <a:t>┬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44155" y="5354792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≈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 rot="5400000">
              <a:off x="7944030" y="5312921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5400000">
              <a:off x="7949109" y="4931921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5677200" y="5145950"/>
              <a:ext cx="838200" cy="85226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24" name="Rectangle 23"/>
            <p:cNvSpPr/>
            <p:nvPr/>
          </p:nvSpPr>
          <p:spPr>
            <a:xfrm rot="5400000">
              <a:off x="6284260" y="530669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5400000">
              <a:off x="5755939" y="545909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 rot="5400000">
              <a:off x="6055660" y="5763898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 rot="5400000">
              <a:off x="7121795" y="5312919"/>
              <a:ext cx="152401" cy="15747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818" y="5538019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194998" y="5467681"/>
            <a:ext cx="290271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"Amnesia" - Machine Learning Models That Can Forget User Data Very Fast.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558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GDPR,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HedgeCut</a:t>
            </a:r>
            <a:r>
              <a:rPr lang="en-US" dirty="0"/>
              <a:t> Overview</a:t>
            </a:r>
          </a:p>
          <a:p>
            <a:pPr lvl="1"/>
            <a:r>
              <a:rPr lang="en-US" dirty="0"/>
              <a:t>Extremely Randomized Trees (ERT):</a:t>
            </a:r>
            <a:br>
              <a:rPr lang="en-US" dirty="0"/>
            </a:br>
            <a:r>
              <a:rPr lang="en-US" dirty="0"/>
              <a:t>ensemble of DTs w/ randomized </a:t>
            </a:r>
            <a:br>
              <a:rPr lang="en-US" dirty="0"/>
            </a:br>
            <a:r>
              <a:rPr lang="en-US" dirty="0"/>
              <a:t>attributes and cut-off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Online unlearning requests </a:t>
            </a:r>
            <a:r>
              <a:rPr lang="en-US" dirty="0"/>
              <a:t>&lt; 1ms</a:t>
            </a:r>
            <a:br>
              <a:rPr lang="en-US" dirty="0"/>
            </a:br>
            <a:r>
              <a:rPr lang="en-US" dirty="0"/>
              <a:t>w/o retraining for few points</a:t>
            </a:r>
          </a:p>
          <a:p>
            <a:pPr lvl="1"/>
            <a:endParaRPr lang="en-US" dirty="0"/>
          </a:p>
          <a:p>
            <a:r>
              <a:rPr lang="en-US" dirty="0"/>
              <a:t>Handling of Non-robust Splits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Monitoring and Updates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7670" y="1555155"/>
            <a:ext cx="3907593" cy="18383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066" y="3888714"/>
            <a:ext cx="8135323" cy="22549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465" y="743623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4491613" y="673286"/>
            <a:ext cx="381837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Stefan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Ted Dunning: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HedgeCut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Maintaining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Randomised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Trees for Low-Latency </a:t>
            </a:r>
            <a:r>
              <a:rPr lang="en-US" sz="1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Machine Unlearning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9122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Exchange and Serving</a:t>
            </a:r>
          </a:p>
          <a:p>
            <a:r>
              <a:rPr lang="en-US" dirty="0"/>
              <a:t>Model Monitoring and Updates</a:t>
            </a:r>
          </a:p>
          <a:p>
            <a:pPr lvl="1"/>
            <a:endParaRPr lang="en-US" dirty="0"/>
          </a:p>
          <a:p>
            <a:r>
              <a:rPr lang="en-US" dirty="0"/>
              <a:t>#1 Finalize Programming Projects by </a:t>
            </a:r>
            <a:r>
              <a:rPr lang="en-US" dirty="0">
                <a:solidFill>
                  <a:schemeClr val="accent1"/>
                </a:solidFill>
              </a:rPr>
              <a:t>Jun 17 EOD</a:t>
            </a:r>
            <a:endParaRPr lang="en-US" dirty="0"/>
          </a:p>
          <a:p>
            <a:r>
              <a:rPr lang="en-US" dirty="0"/>
              <a:t>#2 Oral Exam</a:t>
            </a:r>
          </a:p>
          <a:p>
            <a:pPr lvl="1"/>
            <a:r>
              <a:rPr lang="en-US" dirty="0"/>
              <a:t>Doodle for oral exam slots until </a:t>
            </a:r>
            <a:r>
              <a:rPr lang="en-US" b="1" dirty="0">
                <a:solidFill>
                  <a:schemeClr val="accent1"/>
                </a:solidFill>
              </a:rPr>
              <a:t>Jun 17 EOD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Part 1:</a:t>
            </a:r>
            <a:r>
              <a:rPr lang="en-US" dirty="0"/>
              <a:t> Describe you programming project, warm-up questions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Part 2:</a:t>
            </a:r>
            <a:r>
              <a:rPr lang="en-US" dirty="0"/>
              <a:t> Questions on 2-3 topics of </a:t>
            </a:r>
            <a:r>
              <a:rPr lang="en-US" dirty="0" smtClean="0"/>
              <a:t>lectures 02 - 12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(basic understanding of the discussed topics / techniques)</a:t>
            </a:r>
          </a:p>
        </p:txBody>
      </p:sp>
    </p:spTree>
    <p:extLst>
      <p:ext uri="{BB962C8B-B14F-4D97-AF65-F5344CB8AC3E}">
        <p14:creationId xmlns:p14="http://schemas.microsoft.com/office/powerpoint/2010/main" val="218983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The Data Science Lifecycle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Science Lifecycle</a:t>
            </a:r>
          </a:p>
        </p:txBody>
      </p:sp>
      <p:pic>
        <p:nvPicPr>
          <p:cNvPr id="6" name="Picture 10" descr="https://upload.wikimedia.org/wikipedia/commons/thumb/d/d8/Emblem-person-blue.svg/1024px-Emblem-person-blu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258" y="1497412"/>
            <a:ext cx="900732" cy="90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794997" y="4421874"/>
            <a:ext cx="1391352" cy="1407754"/>
            <a:chOff x="3930084" y="4978403"/>
            <a:chExt cx="1729952" cy="1750352"/>
          </a:xfrm>
        </p:grpSpPr>
        <p:pic>
          <p:nvPicPr>
            <p:cNvPr id="9" name="Picture 8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Data/SW Engineer</a:t>
              </a:r>
            </a:p>
          </p:txBody>
        </p:sp>
      </p:grp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62" y="2637991"/>
            <a:ext cx="726111" cy="74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7478845" y="4421874"/>
            <a:ext cx="1391352" cy="1407754"/>
            <a:chOff x="3930084" y="4978403"/>
            <a:chExt cx="1729952" cy="1750352"/>
          </a:xfrm>
        </p:grpSpPr>
        <p:pic>
          <p:nvPicPr>
            <p:cNvPr id="13" name="Picture 12" descr="https://upload.wikimedia.org/wikipedia/commons/thumb/1/1b/Emblem-person-red.svg/2000px-Emblem-person-r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033" y="4978403"/>
              <a:ext cx="1118656" cy="11186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930084" y="5925130"/>
              <a:ext cx="1729952" cy="803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DevOps Engineer</a:t>
              </a:r>
            </a:p>
          </p:txBody>
        </p:sp>
      </p:grpSp>
      <p:sp>
        <p:nvSpPr>
          <p:cNvPr id="24" name="Chevron 23"/>
          <p:cNvSpPr/>
          <p:nvPr/>
        </p:nvSpPr>
        <p:spPr>
          <a:xfrm>
            <a:off x="1149073" y="2888977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Integration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Cleaning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Data Preparation</a:t>
            </a:r>
          </a:p>
        </p:txBody>
      </p:sp>
      <p:cxnSp>
        <p:nvCxnSpPr>
          <p:cNvPr id="27" name="Straight Arrow Connector 26"/>
          <p:cNvCxnSpPr>
            <a:stCxn id="9" idx="0"/>
          </p:cNvCxnSpPr>
          <p:nvPr/>
        </p:nvCxnSpPr>
        <p:spPr>
          <a:xfrm flipH="1" flipV="1">
            <a:off x="1469232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" idx="2"/>
            <a:endCxn id="31" idx="0"/>
          </p:cNvCxnSpPr>
          <p:nvPr/>
        </p:nvCxnSpPr>
        <p:spPr>
          <a:xfrm>
            <a:off x="4642624" y="2398151"/>
            <a:ext cx="169546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0"/>
          </p:cNvCxnSpPr>
          <p:nvPr/>
        </p:nvCxnSpPr>
        <p:spPr>
          <a:xfrm flipH="1" flipV="1">
            <a:off x="8150663" y="3874830"/>
            <a:ext cx="3993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B00B4DCB-D90E-4ACA-AE9A-9750B816235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698" r="6904" b="11693"/>
          <a:stretch/>
        </p:blipFill>
        <p:spPr>
          <a:xfrm>
            <a:off x="106167" y="3323544"/>
            <a:ext cx="967752" cy="896761"/>
          </a:xfrm>
          <a:prstGeom prst="rect">
            <a:avLst/>
          </a:prstGeom>
        </p:spPr>
      </p:pic>
      <p:sp>
        <p:nvSpPr>
          <p:cNvPr id="31" name="Chevron 30"/>
          <p:cNvSpPr/>
          <p:nvPr/>
        </p:nvSpPr>
        <p:spPr>
          <a:xfrm>
            <a:off x="3658000" y="2890092"/>
            <a:ext cx="2670084" cy="984738"/>
          </a:xfrm>
          <a:prstGeom prst="chevron">
            <a:avLst>
              <a:gd name="adj" fmla="val 36735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Model Selection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Training 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Hyper-parameters</a:t>
            </a:r>
          </a:p>
        </p:txBody>
      </p:sp>
      <p:sp>
        <p:nvSpPr>
          <p:cNvPr id="32" name="Chevron 31"/>
          <p:cNvSpPr/>
          <p:nvPr/>
        </p:nvSpPr>
        <p:spPr>
          <a:xfrm>
            <a:off x="6122289" y="2890092"/>
            <a:ext cx="2670084" cy="984738"/>
          </a:xfrm>
          <a:prstGeom prst="chevron">
            <a:avLst>
              <a:gd name="adj" fmla="val 36735"/>
            </a:avLst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Validate &amp; Debug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Deployment</a:t>
            </a:r>
            <a:b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Scoring &amp; Feedback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66618" y="1577982"/>
            <a:ext cx="103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Scientist</a:t>
            </a:r>
          </a:p>
        </p:txBody>
      </p:sp>
      <p:cxnSp>
        <p:nvCxnSpPr>
          <p:cNvPr id="36" name="Straight Arrow Connector 35"/>
          <p:cNvCxnSpPr>
            <a:stCxn id="6" idx="2"/>
            <a:endCxn id="24" idx="0"/>
          </p:cNvCxnSpPr>
          <p:nvPr/>
        </p:nvCxnSpPr>
        <p:spPr>
          <a:xfrm flipH="1">
            <a:off x="2303243" y="2398151"/>
            <a:ext cx="2339381" cy="490826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6" idx="2"/>
            <a:endCxn id="32" idx="0"/>
          </p:cNvCxnSpPr>
          <p:nvPr/>
        </p:nvCxnSpPr>
        <p:spPr>
          <a:xfrm>
            <a:off x="4642624" y="2398151"/>
            <a:ext cx="2633835" cy="49194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6762539" y="693338"/>
            <a:ext cx="2190606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Data-centric View: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perspective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Workload perspective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System perspective</a:t>
            </a:r>
          </a:p>
        </p:txBody>
      </p:sp>
      <p:cxnSp>
        <p:nvCxnSpPr>
          <p:cNvPr id="50" name="Straight Arrow Connector 49"/>
          <p:cNvCxnSpPr>
            <a:endCxn id="24" idx="2"/>
          </p:cNvCxnSpPr>
          <p:nvPr/>
        </p:nvCxnSpPr>
        <p:spPr>
          <a:xfrm flipH="1" flipV="1">
            <a:off x="2303243" y="3873715"/>
            <a:ext cx="1576" cy="54815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endCxn id="31" idx="2"/>
          </p:cNvCxnSpPr>
          <p:nvPr/>
        </p:nvCxnSpPr>
        <p:spPr>
          <a:xfrm flipV="1">
            <a:off x="4812170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endCxn id="32" idx="2"/>
          </p:cNvCxnSpPr>
          <p:nvPr/>
        </p:nvCxnSpPr>
        <p:spPr>
          <a:xfrm flipV="1">
            <a:off x="7276459" y="3874830"/>
            <a:ext cx="0" cy="547044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304819" y="4421874"/>
            <a:ext cx="4971640" cy="0"/>
          </a:xfrm>
          <a:prstGeom prst="straightConnector1">
            <a:avLst/>
          </a:prstGeom>
          <a:ln w="19050">
            <a:solidFill>
              <a:srgbClr val="7889FB"/>
            </a:solidFill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7874" y="4511708"/>
            <a:ext cx="478674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Exploratory Process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(experimentation, refinements, ML pipelines)</a:t>
            </a:r>
          </a:p>
        </p:txBody>
      </p:sp>
    </p:spTree>
    <p:extLst>
      <p:ext uri="{BB962C8B-B14F-4D97-AF65-F5344CB8AC3E}">
        <p14:creationId xmlns:p14="http://schemas.microsoft.com/office/powerpoint/2010/main" val="125273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 Exchange and Serving</a:t>
            </a:r>
          </a:p>
          <a:p>
            <a:r>
              <a:rPr lang="en-US" dirty="0"/>
              <a:t>Model Monitoring and Updates</a:t>
            </a:r>
          </a:p>
        </p:txBody>
      </p:sp>
    </p:spTree>
    <p:extLst>
      <p:ext uri="{BB962C8B-B14F-4D97-AF65-F5344CB8AC3E}">
        <p14:creationId xmlns:p14="http://schemas.microsoft.com/office/powerpoint/2010/main" val="427629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Exchange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Definition Deployed Model</a:t>
            </a:r>
          </a:p>
          <a:p>
            <a:pPr lvl="1"/>
            <a:r>
              <a:rPr lang="en-US" b="1" dirty="0"/>
              <a:t>#1 </a:t>
            </a:r>
            <a:r>
              <a:rPr lang="en-US" b="1" dirty="0">
                <a:solidFill>
                  <a:schemeClr val="accent1"/>
                </a:solidFill>
              </a:rPr>
              <a:t>Trained ML model</a:t>
            </a:r>
            <a:r>
              <a:rPr lang="en-US" b="1" dirty="0"/>
              <a:t> </a:t>
            </a:r>
            <a:r>
              <a:rPr lang="en-US" dirty="0"/>
              <a:t>(weight/parameter matrix)</a:t>
            </a:r>
          </a:p>
          <a:p>
            <a:pPr lvl="1"/>
            <a:r>
              <a:rPr lang="en-US" b="1" dirty="0"/>
              <a:t>#2 </a:t>
            </a:r>
            <a:r>
              <a:rPr lang="en-US" b="1" dirty="0">
                <a:solidFill>
                  <a:schemeClr val="accent1"/>
                </a:solidFill>
              </a:rPr>
              <a:t>Trained weights AND operator graph</a:t>
            </a:r>
            <a:r>
              <a:rPr lang="en-US" dirty="0"/>
              <a:t> / entire ML pipeline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dirty="0">
                <a:sym typeface="Wingdings" panose="05000000000000000000" pitchFamily="2" charset="2"/>
              </a:rPr>
              <a:t> especially for DNN (many weight/bias tensors, hyper parameters, </a:t>
            </a:r>
            <a:r>
              <a:rPr lang="en-US" dirty="0" err="1">
                <a:sym typeface="Wingdings" panose="05000000000000000000" pitchFamily="2" charset="2"/>
              </a:rPr>
              <a:t>etc</a:t>
            </a:r>
            <a:r>
              <a:rPr lang="en-US" dirty="0">
                <a:sym typeface="Wingdings" panose="05000000000000000000" pitchFamily="2" charset="2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Recap: Data Exchange Formats </a:t>
            </a:r>
            <a:r>
              <a:rPr lang="en-US" b="0" dirty="0"/>
              <a:t>(model + meta data)</a:t>
            </a:r>
          </a:p>
          <a:p>
            <a:pPr lvl="1"/>
            <a:r>
              <a:rPr lang="en-US" dirty="0"/>
              <a:t>General-purpose formats: </a:t>
            </a:r>
            <a:r>
              <a:rPr lang="en-US" b="1" dirty="0">
                <a:solidFill>
                  <a:srgbClr val="7889FB"/>
                </a:solidFill>
              </a:rPr>
              <a:t>CSV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JSON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XML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Protobuf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Sparse matrix formats: </a:t>
            </a:r>
            <a:r>
              <a:rPr lang="en-US" b="1" dirty="0">
                <a:solidFill>
                  <a:srgbClr val="7889FB"/>
                </a:solidFill>
              </a:rPr>
              <a:t>matrix market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libsvm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Scientific formats: </a:t>
            </a:r>
            <a:r>
              <a:rPr lang="en-US" b="1" dirty="0" err="1">
                <a:solidFill>
                  <a:srgbClr val="7889FB"/>
                </a:solidFill>
              </a:rPr>
              <a:t>NetCDF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HDF5</a:t>
            </a:r>
          </a:p>
          <a:p>
            <a:pPr lvl="1"/>
            <a:r>
              <a:rPr lang="en-US" dirty="0"/>
              <a:t>ML-system-specific binary formats (e.g., </a:t>
            </a:r>
            <a:r>
              <a:rPr lang="en-US" dirty="0" err="1"/>
              <a:t>SystemDS</a:t>
            </a:r>
            <a:r>
              <a:rPr lang="en-US" dirty="0"/>
              <a:t>, </a:t>
            </a:r>
            <a:r>
              <a:rPr lang="en-US" dirty="0" err="1"/>
              <a:t>PyTorch</a:t>
            </a:r>
            <a:r>
              <a:rPr lang="en-US" dirty="0"/>
              <a:t> serialized)</a:t>
            </a:r>
          </a:p>
          <a:p>
            <a:pPr lvl="1"/>
            <a:endParaRPr lang="en-US" dirty="0"/>
          </a:p>
          <a:p>
            <a:r>
              <a:rPr lang="en-US" dirty="0"/>
              <a:t>Problem ML System Landscape</a:t>
            </a:r>
          </a:p>
          <a:p>
            <a:pPr lvl="1"/>
            <a:r>
              <a:rPr lang="en-US" dirty="0"/>
              <a:t>Different languages and frameworks, including versions</a:t>
            </a:r>
          </a:p>
          <a:p>
            <a:pPr lvl="1"/>
            <a:r>
              <a:rPr lang="en-US" dirty="0"/>
              <a:t>Lack of standardization </a:t>
            </a: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</a:rPr>
              <a:t>DSLs for ML is wild west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764" y="3100082"/>
            <a:ext cx="1693189" cy="11563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C6360D-46D3-4969-8621-0C7A6D30F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764" y="4740372"/>
            <a:ext cx="1202891" cy="24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2" r="73979" b="17312"/>
          <a:stretch/>
        </p:blipFill>
        <p:spPr>
          <a:xfrm>
            <a:off x="8239488" y="4318467"/>
            <a:ext cx="376333" cy="35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3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Exchange Formats, cont.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Open Standards?</a:t>
            </a:r>
          </a:p>
          <a:p>
            <a:pPr lvl="1"/>
            <a:r>
              <a:rPr lang="en-US" dirty="0"/>
              <a:t>Open source allows inspection but no control</a:t>
            </a:r>
          </a:p>
          <a:p>
            <a:pPr lvl="1"/>
            <a:r>
              <a:rPr lang="en-US" dirty="0"/>
              <a:t>Open governance necessary for open standard</a:t>
            </a:r>
          </a:p>
          <a:p>
            <a:pPr lvl="1"/>
            <a:r>
              <a:rPr lang="en-US" dirty="0"/>
              <a:t>Cons: needs adoption, moves slowly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Predictive Model Markup Language</a:t>
            </a:r>
            <a:r>
              <a:rPr lang="en-US" dirty="0"/>
              <a:t> (PMML)</a:t>
            </a:r>
          </a:p>
          <a:p>
            <a:pPr lvl="1"/>
            <a:r>
              <a:rPr lang="en-US" dirty="0"/>
              <a:t>Model exchange format in XML, created by Data Mining Group 1997</a:t>
            </a:r>
          </a:p>
          <a:p>
            <a:pPr lvl="1"/>
            <a:r>
              <a:rPr lang="en-US" dirty="0"/>
              <a:t>Package model weights, hyper parameters, and </a:t>
            </a:r>
            <a:r>
              <a:rPr lang="en-US" b="1" dirty="0">
                <a:solidFill>
                  <a:schemeClr val="accent1"/>
                </a:solidFill>
              </a:rPr>
              <a:t>limited set of algorithms</a:t>
            </a: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Portable Format for Analytics</a:t>
            </a:r>
            <a:r>
              <a:rPr lang="en-US" dirty="0"/>
              <a:t> (PFA)</a:t>
            </a:r>
          </a:p>
          <a:p>
            <a:pPr lvl="1"/>
            <a:r>
              <a:rPr lang="en-US" dirty="0"/>
              <a:t>Attempt to fix limitations of PMML, created by Data Mining Group</a:t>
            </a:r>
          </a:p>
          <a:p>
            <a:pPr lvl="1"/>
            <a:r>
              <a:rPr lang="en-US" dirty="0"/>
              <a:t>JSON and AVRO exchange format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Minimal functional math language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arbitrary custom models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Scoring in JVM, Python, 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8343" y="1394385"/>
            <a:ext cx="949611" cy="53139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430945" y="1989572"/>
            <a:ext cx="25221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[Nick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Pentreath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Open Standards for Machine Learning Deployment,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bbuzz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266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Exchange Formats, cont.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Open Neural Network Exchange </a:t>
            </a:r>
            <a:r>
              <a:rPr lang="en-US" dirty="0"/>
              <a:t>(ONNX)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Model exchange format </a:t>
            </a:r>
            <a:r>
              <a:rPr lang="en-US" dirty="0"/>
              <a:t>(data and operator graph) via </a:t>
            </a:r>
            <a:r>
              <a:rPr lang="en-US" dirty="0" err="1"/>
              <a:t>Protobuf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First Facebook and Microsoft, then IBM, Amazon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PyTorch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MXNet</a:t>
            </a:r>
            <a:endParaRPr lang="en-US" dirty="0"/>
          </a:p>
          <a:p>
            <a:pPr lvl="1"/>
            <a:r>
              <a:rPr lang="en-US" dirty="0"/>
              <a:t>Focused on </a:t>
            </a:r>
            <a:r>
              <a:rPr lang="en-US" b="1" dirty="0">
                <a:solidFill>
                  <a:srgbClr val="7889FB"/>
                </a:solidFill>
              </a:rPr>
              <a:t>deep learning and tensor operations</a:t>
            </a:r>
          </a:p>
          <a:p>
            <a:pPr lvl="1"/>
            <a:r>
              <a:rPr lang="en-US" dirty="0"/>
              <a:t>ONNX-ML: support for traditional ML algorithms</a:t>
            </a:r>
          </a:p>
          <a:p>
            <a:pPr lvl="1"/>
            <a:r>
              <a:rPr lang="en-US" dirty="0"/>
              <a:t>Scoring engine: </a:t>
            </a:r>
            <a:r>
              <a:rPr lang="en-US" dirty="0">
                <a:hlinkClick r:id="rId2"/>
              </a:rPr>
              <a:t>https://github.com/Microsoft/onnxruntime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Cons: </a:t>
            </a:r>
            <a:r>
              <a:rPr lang="en-US" b="1" dirty="0">
                <a:solidFill>
                  <a:schemeClr val="accent1"/>
                </a:solidFill>
              </a:rPr>
              <a:t>low level</a:t>
            </a:r>
            <a:r>
              <a:rPr lang="en-US" dirty="0"/>
              <a:t> (e.g., fused ops), </a:t>
            </a:r>
            <a:r>
              <a:rPr lang="en-US" b="1" dirty="0">
                <a:solidFill>
                  <a:schemeClr val="accent1"/>
                </a:solidFill>
              </a:rPr>
              <a:t>DNN-centric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ONNX-ML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endParaRPr lang="en-US" dirty="0"/>
          </a:p>
          <a:p>
            <a:r>
              <a:rPr lang="en-US" dirty="0" err="1"/>
              <a:t>TensorFlow</a:t>
            </a:r>
            <a:r>
              <a:rPr lang="en-US" dirty="0"/>
              <a:t> Saved Models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rgbClr val="7889FB"/>
                </a:solidFill>
              </a:rPr>
              <a:t>-specific exchange format</a:t>
            </a:r>
            <a:r>
              <a:rPr lang="en-US" dirty="0"/>
              <a:t> for model and operator graph</a:t>
            </a:r>
          </a:p>
          <a:p>
            <a:pPr lvl="1"/>
            <a:r>
              <a:rPr lang="en-US" dirty="0"/>
              <a:t>Freezes input weights and literals, for additional optimizations</a:t>
            </a:r>
            <a:br>
              <a:rPr lang="en-US" dirty="0"/>
            </a:br>
            <a:r>
              <a:rPr lang="en-US" dirty="0"/>
              <a:t>(e.g., constant folding, quantization,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Cloud providers may not be interested in open exchange standards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4815" y="3014506"/>
            <a:ext cx="1868994" cy="8617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Lukas 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Timpl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/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python/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systemds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/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onnx_systemds</a:t>
            </a:r>
            <a:endParaRPr lang="en-US" sz="1600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569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229978"/>
            <a:ext cx="9144000" cy="628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47" y="1148019"/>
            <a:ext cx="1586729" cy="7052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9EE83-8239-4CDA-842F-86970E14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31" y="1574174"/>
            <a:ext cx="1166047" cy="3391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 Systems for Serving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Embedded ML Serving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rgbClr val="7889FB"/>
                </a:solidFill>
              </a:rPr>
              <a:t> Lite</a:t>
            </a:r>
            <a:r>
              <a:rPr lang="en-US" dirty="0"/>
              <a:t> and new language bindings (small footprint, </a:t>
            </a:r>
            <a:br>
              <a:rPr lang="en-US" dirty="0"/>
            </a:br>
            <a:r>
              <a:rPr lang="en-US" dirty="0"/>
              <a:t>dedicated HW acceleration, APIs, and models: </a:t>
            </a:r>
            <a:r>
              <a:rPr lang="en-US" dirty="0" err="1"/>
              <a:t>MobileNet</a:t>
            </a:r>
            <a:r>
              <a:rPr lang="en-US" dirty="0"/>
              <a:t>, </a:t>
            </a:r>
            <a:r>
              <a:rPr lang="en-US" dirty="0" err="1"/>
              <a:t>SqueezeNet</a:t>
            </a:r>
            <a:r>
              <a:rPr lang="en-US" dirty="0"/>
              <a:t>)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b="1" dirty="0">
                <a:solidFill>
                  <a:srgbClr val="7889FB"/>
                </a:solidFill>
              </a:rPr>
              <a:t> JMLC</a:t>
            </a:r>
            <a:r>
              <a:rPr lang="en-US" dirty="0"/>
              <a:t> (Java ML Connector)</a:t>
            </a:r>
          </a:p>
          <a:p>
            <a:pPr lvl="1"/>
            <a:endParaRPr lang="en-US" dirty="0"/>
          </a:p>
          <a:p>
            <a:r>
              <a:rPr lang="en-US" dirty="0"/>
              <a:t>#2 ML Serving Services</a:t>
            </a:r>
          </a:p>
          <a:p>
            <a:pPr lvl="1"/>
            <a:r>
              <a:rPr lang="en-US" dirty="0"/>
              <a:t>Motivation: Complex DNN models, ran on dedicated HW</a:t>
            </a:r>
          </a:p>
          <a:p>
            <a:pPr lvl="1"/>
            <a:r>
              <a:rPr lang="en-US" dirty="0"/>
              <a:t>RPC/REST interface for applications 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TensorFlow</a:t>
            </a:r>
            <a:r>
              <a:rPr lang="en-US" b="1" dirty="0">
                <a:solidFill>
                  <a:srgbClr val="7889FB"/>
                </a:solidFill>
              </a:rPr>
              <a:t> Serving:</a:t>
            </a:r>
            <a:r>
              <a:rPr lang="en-US" dirty="0"/>
              <a:t> configurable serving w/ batching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Clipper:</a:t>
            </a:r>
            <a:r>
              <a:rPr lang="en-US" dirty="0"/>
              <a:t> Decoupled multi-framework scoring, w/ batching and  result caching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Pretzel:</a:t>
            </a:r>
            <a:r>
              <a:rPr lang="en-US" dirty="0"/>
              <a:t> Batching and multi-model optimizations in ML.NET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Rafiki</a:t>
            </a:r>
            <a:r>
              <a:rPr lang="en-US" b="1" dirty="0">
                <a:solidFill>
                  <a:srgbClr val="7889FB"/>
                </a:solidFill>
              </a:rPr>
              <a:t>:</a:t>
            </a:r>
            <a:r>
              <a:rPr lang="en-US" dirty="0"/>
              <a:t> Optimization for accuracy under latency constraints, and </a:t>
            </a:r>
            <a:br>
              <a:rPr lang="en-US" dirty="0"/>
            </a:br>
            <a:r>
              <a:rPr lang="en-US" dirty="0"/>
              <a:t>batching and multi-model optimizations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Model Exchange and Serving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73556" y="3014509"/>
            <a:ext cx="1949379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Google Translate 140B words/day</a:t>
            </a:r>
          </a:p>
          <a:p>
            <a:pPr algn="ctr"/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82K GPUs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in 2016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5536" y="5891385"/>
            <a:ext cx="49897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380" y="5885419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5" y="589138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9045" y="590143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854108" y="5700467"/>
            <a:ext cx="1599618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[Christopher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Olston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-Serving: Flexible, High-Performance ML Serving. NIPS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ML Systems 2017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42569" y="5715539"/>
            <a:ext cx="1273194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[Daniel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Crankshaw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et al: Clipper: A Low-Latency Online Prediction Serving System.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NSDI 2017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34710" y="5694504"/>
            <a:ext cx="1738364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Yunseong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Lee et al.: PRETZEL: Opening the Black Box of Machine Learning Prediction Serving Systems.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OSDI 2018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86505" y="5774890"/>
            <a:ext cx="1441980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[Wei Wang et al: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Rafiki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Machine Learning as an Analytics Service System. 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827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U Graz Standard">
  <a:themeElements>
    <a:clrScheme name="Benutzerdefiniert 3">
      <a:dk1>
        <a:srgbClr val="0F0F0F"/>
      </a:dk1>
      <a:lt1>
        <a:srgbClr val="FFFFFF"/>
      </a:lt1>
      <a:dk2>
        <a:srgbClr val="3B5A70"/>
      </a:dk2>
      <a:lt2>
        <a:srgbClr val="EEECE1"/>
      </a:lt2>
      <a:accent1>
        <a:srgbClr val="F70146"/>
      </a:accent1>
      <a:accent2>
        <a:srgbClr val="5191C1"/>
      </a:accent2>
      <a:accent3>
        <a:srgbClr val="A5A5A5"/>
      </a:accent3>
      <a:accent4>
        <a:srgbClr val="285F82"/>
      </a:accent4>
      <a:accent5>
        <a:srgbClr val="78BE73"/>
      </a:accent5>
      <a:accent6>
        <a:srgbClr val="E59352"/>
      </a:accent6>
      <a:hlink>
        <a:srgbClr val="0066D8"/>
      </a:hlink>
      <a:folHlink>
        <a:srgbClr val="6C2F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spAutoFit/>
      </a:bodyPr>
      <a:lstStyle>
        <a:defPPr algn="ctr">
          <a:defRPr dirty="0" smtClean="0"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U-Graz-Powerpoint-Standard-Juli2018-v4.potx" id="{4AC053B4-8322-43F5-A727-5B659888AAC6}" vid="{588F3A19-2155-4FC5-B6D9-DEED5DC30034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TU-Graz-Powerpoint-Standard-Juli2018-v4</Template>
  <TotalTime>25418</TotalTime>
  <Words>2156</Words>
  <Application>Microsoft Office PowerPoint</Application>
  <PresentationFormat>On-screen Show (4:3)</PresentationFormat>
  <Paragraphs>496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ＭＳ Ｐゴシック</vt:lpstr>
      <vt:lpstr>Arial</vt:lpstr>
      <vt:lpstr>Calibri</vt:lpstr>
      <vt:lpstr>Cambria</vt:lpstr>
      <vt:lpstr>Consolas</vt:lpstr>
      <vt:lpstr>Symbol</vt:lpstr>
      <vt:lpstr>Wingdings</vt:lpstr>
      <vt:lpstr>TU Graz Standard</vt:lpstr>
      <vt:lpstr>Architecture of ML Systems 12 Model Deployment &amp; Serving</vt:lpstr>
      <vt:lpstr>Announcements/Org</vt:lpstr>
      <vt:lpstr>Recap: The Data Science Lifecycle</vt:lpstr>
      <vt:lpstr>Agenda</vt:lpstr>
      <vt:lpstr>Model Exchange and Serving</vt:lpstr>
      <vt:lpstr>Model Exchange Formats</vt:lpstr>
      <vt:lpstr>Model Exchange Formats, cont.</vt:lpstr>
      <vt:lpstr>Model Exchange Formats, cont.</vt:lpstr>
      <vt:lpstr>ML Systems for Serving</vt:lpstr>
      <vt:lpstr>Serverless Computing</vt:lpstr>
      <vt:lpstr>Example SystemDS JMLC</vt:lpstr>
      <vt:lpstr>Example SystemDS JMLC, cont.</vt:lpstr>
      <vt:lpstr>Example SystemML JMLC, cont.</vt:lpstr>
      <vt:lpstr>Serving Optimizations – Batching </vt:lpstr>
      <vt:lpstr>Serving Optimizations – Quantization </vt:lpstr>
      <vt:lpstr>Serving Optimizations – MQO </vt:lpstr>
      <vt:lpstr>Serving Optimizations – Compilation</vt:lpstr>
      <vt:lpstr>Serving Optimizations – Model Vectorization</vt:lpstr>
      <vt:lpstr>Serving Optimizations – Specialization  </vt:lpstr>
      <vt:lpstr>Model Monitoring and Updates </vt:lpstr>
      <vt:lpstr>Model Deployment Workflow</vt:lpstr>
      <vt:lpstr>Monitoring Deployed Models </vt:lpstr>
      <vt:lpstr>Monitoring Deployed Models, cont.</vt:lpstr>
      <vt:lpstr>Concept Drift</vt:lpstr>
      <vt:lpstr>Concept Drift, cont.</vt:lpstr>
      <vt:lpstr>Concept Drift, cont.</vt:lpstr>
      <vt:lpstr>GDPR (General Data Protection Regulation)</vt:lpstr>
      <vt:lpstr>GDPR, cont.</vt:lpstr>
      <vt:lpstr>Summary and 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of ML Systems - 12 Model Deployment &amp; Serving</dc:title>
  <dc:subject/>
  <dc:creator>mboehm</dc:creator>
  <cp:keywords/>
  <dc:description/>
  <cp:lastModifiedBy>mboehm</cp:lastModifiedBy>
  <cp:revision>1268</cp:revision>
  <cp:lastPrinted>2020-06-18T21:01:57Z</cp:lastPrinted>
  <dcterms:created xsi:type="dcterms:W3CDTF">2018-07-12T06:39:10Z</dcterms:created>
  <dcterms:modified xsi:type="dcterms:W3CDTF">2022-06-10T13:59:19Z</dcterms:modified>
  <cp:category/>
</cp:coreProperties>
</file>