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8" r:id="rId2"/>
    <p:sldId id="396" r:id="rId3"/>
    <p:sldId id="365" r:id="rId4"/>
    <p:sldId id="289" r:id="rId5"/>
    <p:sldId id="360" r:id="rId6"/>
    <p:sldId id="364" r:id="rId7"/>
    <p:sldId id="366" r:id="rId8"/>
    <p:sldId id="370" r:id="rId9"/>
    <p:sldId id="367" r:id="rId10"/>
    <p:sldId id="368" r:id="rId11"/>
    <p:sldId id="397" r:id="rId12"/>
    <p:sldId id="369" r:id="rId13"/>
    <p:sldId id="371" r:id="rId14"/>
    <p:sldId id="372" r:id="rId15"/>
    <p:sldId id="373" r:id="rId16"/>
    <p:sldId id="395" r:id="rId17"/>
    <p:sldId id="295" r:id="rId18"/>
    <p:sldId id="379" r:id="rId19"/>
    <p:sldId id="374" r:id="rId20"/>
    <p:sldId id="376" r:id="rId21"/>
    <p:sldId id="375" r:id="rId22"/>
    <p:sldId id="377" r:id="rId23"/>
    <p:sldId id="378" r:id="rId24"/>
    <p:sldId id="392" r:id="rId25"/>
    <p:sldId id="361" r:id="rId26"/>
    <p:sldId id="380" r:id="rId27"/>
    <p:sldId id="381" r:id="rId28"/>
    <p:sldId id="390" r:id="rId29"/>
    <p:sldId id="382" r:id="rId30"/>
    <p:sldId id="388" r:id="rId31"/>
    <p:sldId id="389" r:id="rId32"/>
    <p:sldId id="384" r:id="rId33"/>
    <p:sldId id="386" r:id="rId34"/>
    <p:sldId id="387" r:id="rId35"/>
    <p:sldId id="393" r:id="rId36"/>
    <p:sldId id="341" r:id="rId37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19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18.03.2022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7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onsolas" panose="020B0609020204030204" pitchFamily="49" charset="0"/>
              </a:rPr>
              <a:t>CREATE TABLE Airports(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AirID</a:t>
            </a:r>
            <a:r>
              <a:rPr lang="en-US" sz="1200" dirty="0">
                <a:latin typeface="Consolas" panose="020B0609020204030204" pitchFamily="49" charset="0"/>
              </a:rPr>
              <a:t> SERIAL PRIMARY KEY,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Name VARCHAR(256),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IATA VARCHAR(128) CHECK(LENGTH(IATA)=3) UNIQUE,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ICAO VARCHAR(128) CHECK(LENGTH(ICAO)=4) UNIQUE,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latitude DECIMAL NOT NULL,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Longitude DECIMAL NOT NULL,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Altitude SMALLINT NOT NULL,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</a:rPr>
              <a:t>CityID</a:t>
            </a:r>
            <a:r>
              <a:rPr lang="en-US" sz="1200" dirty="0">
                <a:latin typeface="Consolas" panose="020B0609020204030204" pitchFamily="49" charset="0"/>
              </a:rPr>
              <a:t> INT NOT NULL REFERENCES Cities(</a:t>
            </a:r>
            <a:r>
              <a:rPr lang="en-US" sz="1200" dirty="0" err="1">
                <a:latin typeface="Consolas" panose="020B0609020204030204" pitchFamily="49" charset="0"/>
              </a:rPr>
              <a:t>CityID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);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79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from 1971 paper</a:t>
            </a:r>
          </a:p>
          <a:p>
            <a:r>
              <a:rPr lang="en-US" dirty="0"/>
              <a:t>BCNF:</a:t>
            </a:r>
            <a:r>
              <a:rPr lang="en-US" baseline="0" dirty="0"/>
              <a:t> any X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Y either trivial (Y subset) or super key (unique and defined) </a:t>
            </a:r>
            <a:r>
              <a:rPr lang="en-AT" baseline="0" dirty="0">
                <a:sym typeface="Wingdings" panose="05000000000000000000" pitchFamily="2" charset="2"/>
              </a:rPr>
              <a:t>…</a:t>
            </a:r>
            <a:r>
              <a:rPr lang="en-US" baseline="0" dirty="0">
                <a:sym typeface="Wingdings" panose="05000000000000000000" pitchFamily="2" charset="2"/>
              </a:rPr>
              <a:t> handles overlapping candidates keys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4NF: multi-valued dependencies (generalization of functional dependencies)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07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CAM: </a:t>
            </a:r>
            <a:r>
              <a:rPr lang="en-US" dirty="0" err="1"/>
              <a:t>Nockenwelle</a:t>
            </a:r>
            <a:endParaRPr lang="en-US" dirty="0"/>
          </a:p>
          <a:p>
            <a:r>
              <a:rPr lang="en-US" dirty="0"/>
              <a:t>COG:</a:t>
            </a:r>
            <a:r>
              <a:rPr lang="en-US" baseline="0" dirty="0"/>
              <a:t> </a:t>
            </a:r>
            <a:r>
              <a:rPr lang="en-US" baseline="0" dirty="0" err="1"/>
              <a:t>Zahnrad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37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07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Data Models and Normalization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03 Data Models and Normalization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03 Data Models &amp; Normalization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Boehm, </a:t>
            </a:r>
            <a:r>
              <a:rPr lang="en-GB" b="1" u="sng" dirty="0"/>
              <a:t>Patrick Damme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Mar 18,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and Foreign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 X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Minimal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set of attributes</a:t>
            </a:r>
            <a:r>
              <a:rPr lang="en-US" dirty="0"/>
              <a:t> X that </a:t>
            </a:r>
            <a:r>
              <a:rPr lang="en-US" b="1" dirty="0">
                <a:solidFill>
                  <a:schemeClr val="accent1"/>
                </a:solidFill>
              </a:rPr>
              <a:t>uniquely identifies tuples</a:t>
            </a:r>
            <a:r>
              <a:rPr lang="en-US" dirty="0"/>
              <a:t> in a relation R</a:t>
            </a:r>
          </a:p>
          <a:p>
            <a:pPr lvl="1"/>
            <a:r>
              <a:rPr lang="en-US" dirty="0"/>
              <a:t>E.g., PID=1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pPr lvl="1"/>
            <a:endParaRPr lang="en-US" sz="1000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#1 Unique:</a:t>
            </a:r>
            <a:r>
              <a:rPr lang="en-US" dirty="0"/>
              <a:t>  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#2 Defined: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#3 Minimal:</a:t>
            </a:r>
            <a:r>
              <a:rPr lang="en-US" dirty="0"/>
              <a:t>  no attribute can be removed </a:t>
            </a:r>
            <a:r>
              <a:rPr lang="en-US" dirty="0" err="1"/>
              <a:t>wrt</a:t>
            </a:r>
            <a:r>
              <a:rPr lang="en-US" dirty="0"/>
              <a:t> #1 </a:t>
            </a:r>
            <a:endParaRPr lang="en-US" sz="1000" dirty="0"/>
          </a:p>
          <a:p>
            <a:pPr lvl="1"/>
            <a:r>
              <a:rPr lang="en-US" dirty="0"/>
              <a:t>Super key: #1-2, </a:t>
            </a:r>
            <a:r>
              <a:rPr lang="en-US" b="1" dirty="0">
                <a:solidFill>
                  <a:srgbClr val="7889FB"/>
                </a:solidFill>
              </a:rPr>
              <a:t>candidate key:</a:t>
            </a:r>
            <a:r>
              <a:rPr lang="en-US" dirty="0"/>
              <a:t> #1-3,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primary key:</a:t>
            </a:r>
            <a:r>
              <a:rPr lang="en-US" dirty="0"/>
              <a:t> pick one of the candidate keys</a:t>
            </a:r>
          </a:p>
          <a:p>
            <a:pPr lvl="1"/>
            <a:endParaRPr lang="en-US" sz="700" dirty="0"/>
          </a:p>
          <a:p>
            <a:r>
              <a:rPr lang="en-US" dirty="0"/>
              <a:t>Foreign Key</a:t>
            </a:r>
          </a:p>
          <a:p>
            <a:pPr lvl="1"/>
            <a:r>
              <a:rPr lang="en-US" dirty="0"/>
              <a:t>Reference of a primary key in another relation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899441"/>
              </p:ext>
            </p:extLst>
          </p:nvPr>
        </p:nvGraphicFramePr>
        <p:xfrm>
          <a:off x="3030207" y="2072713"/>
          <a:ext cx="5887747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850">
                  <a:extLst>
                    <a:ext uri="{9D8B030D-6E8A-4147-A177-3AD203B41FA5}">
                      <a16:colId xmlns:a16="http://schemas.microsoft.com/office/drawing/2014/main" val="3371439495"/>
                    </a:ext>
                  </a:extLst>
                </a:gridCol>
                <a:gridCol w="2887684">
                  <a:extLst>
                    <a:ext uri="{9D8B030D-6E8A-4147-A177-3AD203B41FA5}">
                      <a16:colId xmlns:a16="http://schemas.microsoft.com/office/drawing/2014/main" val="34889228"/>
                    </a:ext>
                  </a:extLst>
                </a:gridCol>
                <a:gridCol w="1209825">
                  <a:extLst>
                    <a:ext uri="{9D8B030D-6E8A-4147-A177-3AD203B41FA5}">
                      <a16:colId xmlns:a16="http://schemas.microsoft.com/office/drawing/2014/main" val="3779440521"/>
                    </a:ext>
                  </a:extLst>
                </a:gridCol>
                <a:gridCol w="1260388">
                  <a:extLst>
                    <a:ext uri="{9D8B030D-6E8A-4147-A177-3AD203B41FA5}">
                      <a16:colId xmlns:a16="http://schemas.microsoft.com/office/drawing/2014/main" val="1556425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Univ.-Prof. Dipl.-Inf. 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Stefanie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Lindstaedt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89567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14159"/>
              </p:ext>
            </p:extLst>
          </p:nvPr>
        </p:nvGraphicFramePr>
        <p:xfrm>
          <a:off x="2850425" y="5814823"/>
          <a:ext cx="55399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561">
                  <a:extLst>
                    <a:ext uri="{9D8B030D-6E8A-4147-A177-3AD203B41FA5}">
                      <a16:colId xmlns:a16="http://schemas.microsoft.com/office/drawing/2014/main" val="3695687255"/>
                    </a:ext>
                  </a:extLst>
                </a:gridCol>
                <a:gridCol w="2512088">
                  <a:extLst>
                    <a:ext uri="{9D8B030D-6E8A-4147-A177-3AD203B41FA5}">
                      <a16:colId xmlns:a16="http://schemas.microsoft.com/office/drawing/2014/main" val="2884042538"/>
                    </a:ext>
                  </a:extLst>
                </a:gridCol>
                <a:gridCol w="974690">
                  <a:extLst>
                    <a:ext uri="{9D8B030D-6E8A-4147-A177-3AD203B41FA5}">
                      <a16:colId xmlns:a16="http://schemas.microsoft.com/office/drawing/2014/main" val="2186240967"/>
                    </a:ext>
                  </a:extLst>
                </a:gridCol>
                <a:gridCol w="1165612">
                  <a:extLst>
                    <a:ext uri="{9D8B030D-6E8A-4147-A177-3AD203B41FA5}">
                      <a16:colId xmlns:a16="http://schemas.microsoft.com/office/drawing/2014/main" val="3513304975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49092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41463"/>
              </p:ext>
            </p:extLst>
          </p:nvPr>
        </p:nvGraphicFramePr>
        <p:xfrm>
          <a:off x="2850424" y="5102808"/>
          <a:ext cx="55399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562">
                  <a:extLst>
                    <a:ext uri="{9D8B030D-6E8A-4147-A177-3AD203B41FA5}">
                      <a16:colId xmlns:a16="http://schemas.microsoft.com/office/drawing/2014/main" val="1796249365"/>
                    </a:ext>
                  </a:extLst>
                </a:gridCol>
                <a:gridCol w="1889090">
                  <a:extLst>
                    <a:ext uri="{9D8B030D-6E8A-4147-A177-3AD203B41FA5}">
                      <a16:colId xmlns:a16="http://schemas.microsoft.com/office/drawing/2014/main" val="851097149"/>
                    </a:ext>
                  </a:extLst>
                </a:gridCol>
                <a:gridCol w="1577363">
                  <a:extLst>
                    <a:ext uri="{9D8B030D-6E8A-4147-A177-3AD203B41FA5}">
                      <a16:colId xmlns:a16="http://schemas.microsoft.com/office/drawing/2014/main" val="650111113"/>
                    </a:ext>
                  </a:extLst>
                </a:gridCol>
                <a:gridCol w="1185935">
                  <a:extLst>
                    <a:ext uri="{9D8B030D-6E8A-4147-A177-3AD203B41FA5}">
                      <a16:colId xmlns:a16="http://schemas.microsoft.com/office/drawing/2014/main" val="1812917893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583357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3265714" y="5518808"/>
            <a:ext cx="4511710" cy="22885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97689" y="5102808"/>
            <a:ext cx="1231552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Professors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9316" y="5787769"/>
            <a:ext cx="1231552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6045" y="5102808"/>
            <a:ext cx="4421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7720" y="5777721"/>
            <a:ext cx="4421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22168" y="2565211"/>
                <a:ext cx="3274614" cy="30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𝑋</m:t>
                          </m:r>
                        </m:e>
                      </m:d>
                      <m:r>
                        <a:rPr lang="en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68" y="2565211"/>
                <a:ext cx="3274614" cy="303288"/>
              </a:xfrm>
              <a:prstGeom prst="rect">
                <a:avLst/>
              </a:prstGeom>
              <a:blipFill>
                <a:blip r:embed="rId2"/>
                <a:stretch>
                  <a:fillRect l="-1304" r="-559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22168" y="2907680"/>
                <a:ext cx="23314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𝑁𝑈𝐿𝐿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68" y="2907680"/>
                <a:ext cx="2331407" cy="276999"/>
              </a:xfrm>
              <a:prstGeom prst="rect">
                <a:avLst/>
              </a:prstGeom>
              <a:blipFill>
                <a:blip r:embed="rId3"/>
                <a:stretch>
                  <a:fillRect l="-209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551526" y="2622620"/>
            <a:ext cx="2358606" cy="14771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82155" y="2960157"/>
            <a:ext cx="2080008" cy="1139571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Candidate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83064" y="3426448"/>
            <a:ext cx="1495529" cy="6762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12922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and Foreign Keys,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Airports</a:t>
            </a:r>
          </a:p>
          <a:p>
            <a:pPr lvl="1"/>
            <a:r>
              <a:rPr lang="en-US" dirty="0"/>
              <a:t>Airport Name</a:t>
            </a:r>
          </a:p>
          <a:p>
            <a:pPr lvl="1"/>
            <a:r>
              <a:rPr lang="en-US" b="1" dirty="0"/>
              <a:t>IATA</a:t>
            </a:r>
            <a:r>
              <a:rPr lang="en-US" dirty="0"/>
              <a:t> (</a:t>
            </a:r>
            <a:r>
              <a:rPr lang="fr-FR" dirty="0"/>
              <a:t>International Air Transport Association</a:t>
            </a:r>
            <a:r>
              <a:rPr lang="en-US" dirty="0"/>
              <a:t>) code</a:t>
            </a:r>
          </a:p>
          <a:p>
            <a:pPr lvl="1"/>
            <a:r>
              <a:rPr lang="en-US" b="1" dirty="0"/>
              <a:t>ICAO</a:t>
            </a:r>
            <a:r>
              <a:rPr lang="en-US" dirty="0"/>
              <a:t> (International Civil Aviation Organization) code</a:t>
            </a:r>
          </a:p>
          <a:p>
            <a:pPr lvl="1"/>
            <a:r>
              <a:rPr lang="en-US" dirty="0"/>
              <a:t>Latitude</a:t>
            </a:r>
          </a:p>
          <a:p>
            <a:pPr lvl="1"/>
            <a:r>
              <a:rPr lang="en-US" dirty="0"/>
              <a:t>Longitude</a:t>
            </a:r>
          </a:p>
          <a:p>
            <a:pPr lvl="1"/>
            <a:r>
              <a:rPr lang="en-US" dirty="0"/>
              <a:t>Altitude</a:t>
            </a:r>
          </a:p>
          <a:p>
            <a:pPr lvl="1"/>
            <a:endParaRPr lang="en-US" sz="700" dirty="0"/>
          </a:p>
          <a:p>
            <a:r>
              <a:rPr lang="en-US" dirty="0"/>
              <a:t>Q: Candidate Keys</a:t>
            </a:r>
          </a:p>
          <a:p>
            <a:pPr lvl="1"/>
            <a:r>
              <a:rPr lang="en-US" dirty="0"/>
              <a:t>Natural candidate keys: </a:t>
            </a:r>
            <a:r>
              <a:rPr lang="en-US" b="1" dirty="0">
                <a:solidFill>
                  <a:srgbClr val="7889FB"/>
                </a:solidFill>
              </a:rPr>
              <a:t>IATA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ICAO</a:t>
            </a:r>
          </a:p>
          <a:p>
            <a:pPr lvl="1"/>
            <a:r>
              <a:rPr lang="en-US" dirty="0"/>
              <a:t>[Surrogate (artificial) candidate key]</a:t>
            </a:r>
          </a:p>
          <a:p>
            <a:pPr lvl="1"/>
            <a:endParaRPr lang="en-US" sz="700" dirty="0"/>
          </a:p>
          <a:p>
            <a:r>
              <a:rPr lang="en-US" dirty="0"/>
              <a:t>Q: Primary Keys</a:t>
            </a:r>
          </a:p>
          <a:p>
            <a:pPr lvl="1"/>
            <a:r>
              <a:rPr lang="en-US" dirty="0"/>
              <a:t>IATA </a:t>
            </a:r>
            <a:r>
              <a:rPr lang="en-US" b="1" dirty="0">
                <a:solidFill>
                  <a:schemeClr val="accent1"/>
                </a:solidFill>
              </a:rPr>
              <a:t>or</a:t>
            </a:r>
            <a:r>
              <a:rPr lang="en-US" dirty="0"/>
              <a:t> ICAO, </a:t>
            </a:r>
            <a:r>
              <a:rPr lang="en-US" b="1" dirty="0">
                <a:solidFill>
                  <a:schemeClr val="accent1"/>
                </a:solidFill>
              </a:rPr>
              <a:t>or</a:t>
            </a:r>
          </a:p>
          <a:p>
            <a:pPr lvl="1"/>
            <a:r>
              <a:rPr lang="en-US" dirty="0"/>
              <a:t>[Surrogate key]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38892"/>
              </p:ext>
            </p:extLst>
          </p:nvPr>
        </p:nvGraphicFramePr>
        <p:xfrm>
          <a:off x="7069643" y="1590408"/>
          <a:ext cx="1481504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504">
                  <a:extLst>
                    <a:ext uri="{9D8B030D-6E8A-4147-A177-3AD203B41FA5}">
                      <a16:colId xmlns:a16="http://schemas.microsoft.com/office/drawing/2014/main" val="4279764999"/>
                    </a:ext>
                  </a:extLst>
                </a:gridCol>
              </a:tblGrid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Graz Airport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11510"/>
                  </a:ext>
                </a:extLst>
              </a:tr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010523"/>
                  </a:ext>
                </a:extLst>
              </a:tr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236938"/>
                  </a:ext>
                </a:extLst>
              </a:tr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46.9911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446373"/>
                  </a:ext>
                </a:extLst>
              </a:tr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15.4396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430885"/>
                  </a:ext>
                </a:extLst>
              </a:tr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1115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n-US" sz="18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581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1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Next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Algebra </a:t>
            </a:r>
            <a:r>
              <a:rPr lang="en-US" dirty="0">
                <a:solidFill>
                  <a:schemeClr val="accent1"/>
                </a:solidFill>
              </a:rPr>
              <a:t>[Lecture 04]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Operands: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relations</a:t>
            </a:r>
            <a:r>
              <a:rPr lang="en-US" dirty="0"/>
              <a:t> (variables for computing new values)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Operators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traditional set operations and specific relational operations (symbols representing the computation)</a:t>
            </a:r>
          </a:p>
          <a:p>
            <a:pPr lvl="1"/>
            <a:endParaRPr lang="en-US" dirty="0"/>
          </a:p>
          <a:p>
            <a:r>
              <a:rPr lang="en-US" dirty="0"/>
              <a:t>Structured Query Language (SQL) </a:t>
            </a:r>
            <a:r>
              <a:rPr lang="en-US" dirty="0">
                <a:solidFill>
                  <a:schemeClr val="accent1"/>
                </a:solidFill>
              </a:rPr>
              <a:t>[Lecture 05]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Definition Language (DDL)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Manipulate the database schema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Manipulation Language (DML)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Update and query database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</p:spTree>
    <p:extLst>
      <p:ext uri="{BB962C8B-B14F-4D97-AF65-F5344CB8AC3E}">
        <p14:creationId xmlns:p14="http://schemas.microsoft.com/office/powerpoint/2010/main" val="30797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CREATE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CREATE TABLE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chemeClr val="accent1"/>
                </a:solidFill>
                <a:latin typeface="Consolas" panose="020B0609020204030204" pitchFamily="49" charset="0"/>
              </a:rPr>
              <a:t>Professors</a:t>
            </a:r>
            <a:r>
              <a:rPr lang="en-US" b="0" dirty="0">
                <a:latin typeface="Consolas" panose="020B0609020204030204" pitchFamily="49" charset="0"/>
              </a:rPr>
              <a:t> (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PID </a:t>
            </a:r>
            <a:r>
              <a:rPr lang="en-US" dirty="0">
                <a:latin typeface="Consolas" panose="020B0609020204030204" pitchFamily="49" charset="0"/>
              </a:rPr>
              <a:t>INTEGER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PRIMARY KEY</a:t>
            </a:r>
            <a:r>
              <a:rPr lang="en-US" b="0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Title </a:t>
            </a:r>
            <a:r>
              <a:rPr lang="en-US" dirty="0">
                <a:latin typeface="Consolas" panose="020B0609020204030204" pitchFamily="49" charset="0"/>
              </a:rPr>
              <a:t>VARCHAR</a:t>
            </a:r>
            <a:r>
              <a:rPr lang="en-US" b="0" dirty="0">
                <a:latin typeface="Consolas" panose="020B0609020204030204" pitchFamily="49" charset="0"/>
              </a:rPr>
              <a:t>(128),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</a:t>
            </a:r>
            <a:r>
              <a:rPr lang="en-US" b="0" dirty="0" err="1">
                <a:latin typeface="Consolas" panose="020B0609020204030204" pitchFamily="49" charset="0"/>
              </a:rPr>
              <a:t>Firstname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VARCHAR</a:t>
            </a:r>
            <a:r>
              <a:rPr lang="en-US" b="0" dirty="0">
                <a:latin typeface="Consolas" panose="020B0609020204030204" pitchFamily="49" charset="0"/>
              </a:rPr>
              <a:t>(128),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</a:t>
            </a:r>
            <a:r>
              <a:rPr lang="en-US" b="0" dirty="0" err="1">
                <a:latin typeface="Consolas" panose="020B0609020204030204" pitchFamily="49" charset="0"/>
              </a:rPr>
              <a:t>Lastname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VARCHAR</a:t>
            </a:r>
            <a:r>
              <a:rPr lang="en-US" b="0" dirty="0">
                <a:latin typeface="Consolas" panose="020B0609020204030204" pitchFamily="49" charset="0"/>
              </a:rPr>
              <a:t>(128)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700" b="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CREATE TABLE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chemeClr val="accent1"/>
                </a:solidFill>
                <a:latin typeface="Consolas" panose="020B0609020204030204" pitchFamily="49" charset="0"/>
              </a:rPr>
              <a:t>Courses</a:t>
            </a:r>
            <a:r>
              <a:rPr lang="en-US" b="0" dirty="0">
                <a:latin typeface="Consolas" panose="020B0609020204030204" pitchFamily="49" charset="0"/>
              </a:rPr>
              <a:t> (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CID </a:t>
            </a:r>
            <a:r>
              <a:rPr lang="en-US" dirty="0">
                <a:latin typeface="Consolas" panose="020B0609020204030204" pitchFamily="49" charset="0"/>
              </a:rPr>
              <a:t>INTEGER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PRIMARY KEY</a:t>
            </a:r>
            <a:r>
              <a:rPr lang="en-US" b="0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Title </a:t>
            </a:r>
            <a:r>
              <a:rPr lang="en-US" dirty="0">
                <a:latin typeface="Consolas" panose="020B0609020204030204" pitchFamily="49" charset="0"/>
              </a:rPr>
              <a:t>VARCHAR</a:t>
            </a:r>
            <a:r>
              <a:rPr lang="en-US" b="0" dirty="0">
                <a:latin typeface="Consolas" panose="020B0609020204030204" pitchFamily="49" charset="0"/>
              </a:rPr>
              <a:t>(256),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ECTS </a:t>
            </a:r>
            <a:r>
              <a:rPr lang="en-US" dirty="0">
                <a:latin typeface="Consolas" panose="020B0609020204030204" pitchFamily="49" charset="0"/>
              </a:rPr>
              <a:t>INTEGER NOT NULL</a:t>
            </a:r>
            <a:r>
              <a:rPr lang="en-US" b="0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PID </a:t>
            </a:r>
            <a:r>
              <a:rPr lang="en-US" dirty="0">
                <a:latin typeface="Consolas" panose="020B0609020204030204" pitchFamily="49" charset="0"/>
              </a:rPr>
              <a:t>INTEGER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REFERENCES</a:t>
            </a:r>
            <a:r>
              <a:rPr lang="en-US" b="0" dirty="0">
                <a:solidFill>
                  <a:srgbClr val="7889FB"/>
                </a:solidFill>
                <a:latin typeface="Consolas" panose="020B0609020204030204" pitchFamily="49" charset="0"/>
              </a:rPr>
              <a:t> Professors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7562" y="1339381"/>
            <a:ext cx="3326004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Alternative for composite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primary key: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CREATE TABLE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 (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...,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PRIMARY 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(A1, A2)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9189" y="3622035"/>
            <a:ext cx="3326004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Alternative for composite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foreign key: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CREATE TABLE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 (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...,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FOREIGN KEY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(A1, A2)  </a:t>
            </a:r>
            <a:b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REFERENCES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R(A1, A2)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Integrity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Keys: </a:t>
            </a:r>
          </a:p>
          <a:p>
            <a:pPr lvl="1"/>
            <a:r>
              <a:rPr lang="en-US" dirty="0"/>
              <a:t>Reference of a primary key in another relation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Referential integrity:</a:t>
            </a:r>
            <a:r>
              <a:rPr lang="en-US" dirty="0"/>
              <a:t> FK need to reference existing tuples or NULL</a:t>
            </a:r>
          </a:p>
          <a:p>
            <a:pPr lvl="1"/>
            <a:endParaRPr lang="en-US" dirty="0"/>
          </a:p>
          <a:p>
            <a:r>
              <a:rPr lang="en-US" dirty="0"/>
              <a:t>Enforcing Referential Integrity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Error</a:t>
            </a:r>
            <a:r>
              <a:rPr lang="en-US" dirty="0"/>
              <a:t> (default) </a:t>
            </a:r>
          </a:p>
          <a:p>
            <a:pPr lvl="1"/>
            <a:endParaRPr lang="en-US" sz="1000" dirty="0"/>
          </a:p>
          <a:p>
            <a:pPr lvl="1"/>
            <a:endParaRPr lang="en-US" sz="1000" dirty="0"/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Propagation</a:t>
            </a:r>
            <a:r>
              <a:rPr lang="en-US" dirty="0"/>
              <a:t> on request</a:t>
            </a:r>
          </a:p>
          <a:p>
            <a:pPr lvl="2"/>
            <a:r>
              <a:rPr lang="en-US" dirty="0"/>
              <a:t>E.g., for existential </a:t>
            </a:r>
            <a:br>
              <a:rPr lang="en-US" dirty="0"/>
            </a:br>
            <a:r>
              <a:rPr lang="en-US" dirty="0"/>
              <a:t>dependence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Set NULL</a:t>
            </a:r>
            <a:r>
              <a:rPr lang="en-US" dirty="0"/>
              <a:t> on request</a:t>
            </a:r>
          </a:p>
          <a:p>
            <a:pPr lvl="2"/>
            <a:r>
              <a:rPr lang="en-US" dirty="0"/>
              <a:t>E.g., for independent</a:t>
            </a:r>
            <a:br>
              <a:rPr lang="en-US" dirty="0"/>
            </a:br>
            <a:r>
              <a:rPr lang="en-US" dirty="0"/>
              <a:t>entities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7780" y="2924068"/>
            <a:ext cx="1087879" cy="60290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7647739" y="2925742"/>
            <a:ext cx="1087879" cy="60290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</a:p>
        </p:txBody>
      </p:sp>
      <p:sp>
        <p:nvSpPr>
          <p:cNvPr id="7" name="Diamond 6"/>
          <p:cNvSpPr/>
          <p:nvPr/>
        </p:nvSpPr>
        <p:spPr>
          <a:xfrm>
            <a:off x="6327634" y="3025475"/>
            <a:ext cx="1088129" cy="384023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</a:t>
            </a:r>
          </a:p>
        </p:txBody>
      </p:sp>
      <p:cxnSp>
        <p:nvCxnSpPr>
          <p:cNvPr id="8" name="Straight Connector 7"/>
          <p:cNvCxnSpPr>
            <a:stCxn id="5" idx="3"/>
            <a:endCxn id="7" idx="1"/>
          </p:cNvCxnSpPr>
          <p:nvPr/>
        </p:nvCxnSpPr>
        <p:spPr>
          <a:xfrm flipV="1">
            <a:off x="6095659" y="3217487"/>
            <a:ext cx="231975" cy="8032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3"/>
            <a:endCxn id="6" idx="1"/>
          </p:cNvCxnSpPr>
          <p:nvPr/>
        </p:nvCxnSpPr>
        <p:spPr>
          <a:xfrm>
            <a:off x="7415763" y="3217487"/>
            <a:ext cx="231976" cy="9706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27251" y="284314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4036" y="2843056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2288" y="2494411"/>
            <a:ext cx="43961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DELETE 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Professors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PID=7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21976" y="3772228"/>
            <a:ext cx="48718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CREATE TABLE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Courses</a:t>
            </a:r>
            <a:r>
              <a:rPr lang="en-US" dirty="0">
                <a:latin typeface="Consolas" panose="020B0609020204030204" pitchFamily="49" charset="0"/>
              </a:rPr>
              <a:t> (...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PID INTEGER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REFERENCES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 Professors</a:t>
            </a:r>
            <a:b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ON DELETE CASCADE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3651" y="4999796"/>
            <a:ext cx="48718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CREATE TABLE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Courses</a:t>
            </a:r>
            <a:r>
              <a:rPr lang="en-US" dirty="0">
                <a:latin typeface="Consolas" panose="020B0609020204030204" pitchFamily="49" charset="0"/>
              </a:rPr>
              <a:t> (...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PID INTEGER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REFERENCES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 Professors</a:t>
            </a:r>
            <a:b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ON DELETE SET NULL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104036" y="3465793"/>
            <a:ext cx="1542935" cy="219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2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and Semantic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Domain/Semantic Constraints</a:t>
            </a:r>
          </a:p>
          <a:p>
            <a:pPr lvl="1"/>
            <a:r>
              <a:rPr lang="en-US" dirty="0"/>
              <a:t>Value constraints of individual </a:t>
            </a:r>
            <a:br>
              <a:rPr lang="en-US" dirty="0"/>
            </a:br>
            <a:r>
              <a:rPr lang="en-US" dirty="0"/>
              <a:t>attributes (single and </a:t>
            </a:r>
            <a:br>
              <a:rPr lang="en-US" dirty="0"/>
            </a:br>
            <a:r>
              <a:rPr lang="en-US" dirty="0"/>
              <a:t>multi-column constraints)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CHECK:</a:t>
            </a:r>
            <a:r>
              <a:rPr lang="en-US" dirty="0"/>
              <a:t> Value ranges or </a:t>
            </a:r>
            <a:br>
              <a:rPr lang="en-US" dirty="0"/>
            </a:br>
            <a:r>
              <a:rPr lang="en-US" dirty="0"/>
              <a:t>enumerated valid values</a:t>
            </a:r>
          </a:p>
          <a:p>
            <a:pPr lvl="1"/>
            <a:r>
              <a:rPr lang="en-US" dirty="0"/>
              <a:t>Explicit naming via </a:t>
            </a:r>
            <a:r>
              <a:rPr lang="en-US" b="1" dirty="0">
                <a:solidFill>
                  <a:schemeClr val="accent1"/>
                </a:solidFill>
              </a:rPr>
              <a:t>CONSTRAINT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UNIQUE</a:t>
            </a:r>
            <a:r>
              <a:rPr lang="en-US" dirty="0"/>
              <a:t> Constraints</a:t>
            </a:r>
          </a:p>
          <a:p>
            <a:pPr lvl="1"/>
            <a:r>
              <a:rPr lang="en-US" dirty="0"/>
              <a:t>Enforce uniqueness of non-primary key attribute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NOT NULL</a:t>
            </a:r>
            <a:r>
              <a:rPr lang="en-US" dirty="0"/>
              <a:t> Constraints</a:t>
            </a:r>
          </a:p>
          <a:p>
            <a:pPr lvl="1"/>
            <a:r>
              <a:rPr lang="en-US" dirty="0"/>
              <a:t>Enforce known / existing values, potentially with DEFAULT</a:t>
            </a:r>
          </a:p>
          <a:p>
            <a:pPr lvl="1"/>
            <a:endParaRPr lang="en-US" sz="700" dirty="0"/>
          </a:p>
          <a:p>
            <a:r>
              <a:rPr lang="en-US" dirty="0"/>
              <a:t>Triggers </a:t>
            </a:r>
            <a:r>
              <a:rPr lang="en-US" b="0" dirty="0">
                <a:sym typeface="Wingdings" panose="05000000000000000000" pitchFamily="2" charset="2"/>
              </a:rPr>
              <a:t>(in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l</a:t>
            </a:r>
            <a:r>
              <a:rPr lang="en-US" dirty="0">
                <a:solidFill>
                  <a:srgbClr val="7889FB"/>
                </a:solidFill>
              </a:rPr>
              <a:t>ecture 05</a:t>
            </a:r>
            <a:r>
              <a:rPr lang="en-US" b="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Run stored procedures on insert/delete/update</a:t>
            </a:r>
          </a:p>
          <a:p>
            <a:pPr lvl="1"/>
            <a:r>
              <a:rPr lang="en-US" b="0" dirty="0">
                <a:sym typeface="Wingdings" panose="05000000000000000000" pitchFamily="2" charset="2"/>
              </a:rPr>
              <a:t>Full flexibility to specify arbitrary complex constraints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8713" y="1634249"/>
            <a:ext cx="4685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CREATE TABLE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Courses</a:t>
            </a:r>
            <a:r>
              <a:rPr lang="en-US" dirty="0">
                <a:latin typeface="Consolas" panose="020B0609020204030204" pitchFamily="49" charset="0"/>
              </a:rPr>
              <a:t> (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CID </a:t>
            </a:r>
            <a:r>
              <a:rPr lang="en-US" b="1" dirty="0">
                <a:latin typeface="Consolas" panose="020B0609020204030204" pitchFamily="49" charset="0"/>
              </a:rPr>
              <a:t>INTEGER PRIMARY KEY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ECTS </a:t>
            </a:r>
            <a:r>
              <a:rPr lang="en-US" b="1" dirty="0">
                <a:latin typeface="Consolas" panose="020B0609020204030204" pitchFamily="49" charset="0"/>
              </a:rPr>
              <a:t>INTEGER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CHECK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(ECTS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 BETWEEN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1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 AND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10)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160" y="2893927"/>
            <a:ext cx="30698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ProstgreSQL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 subqueries in CHECK constraints)</a:t>
            </a:r>
          </a:p>
        </p:txBody>
      </p:sp>
    </p:spTree>
    <p:extLst>
      <p:ext uri="{BB962C8B-B14F-4D97-AF65-F5344CB8AC3E}">
        <p14:creationId xmlns:p14="http://schemas.microsoft.com/office/powerpoint/2010/main" val="8867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Assume Student(SID, Name, </a:t>
            </a:r>
            <a:r>
              <a:rPr lang="en-US" dirty="0" err="1"/>
              <a:t>DoB</a:t>
            </a:r>
            <a:r>
              <a:rPr lang="en-US" dirty="0"/>
              <a:t>), where SID is </a:t>
            </a:r>
            <a:r>
              <a:rPr lang="en-US" dirty="0">
                <a:solidFill>
                  <a:schemeClr val="accent1"/>
                </a:solidFill>
              </a:rPr>
              <a:t>unique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defined</a:t>
            </a:r>
            <a:r>
              <a:rPr lang="en-US" dirty="0"/>
              <a:t> (not null). List valid super and candidate keys </a:t>
            </a:r>
            <a:r>
              <a:rPr lang="en-US" b="0" dirty="0"/>
              <a:t>(2/100 points)</a:t>
            </a:r>
          </a:p>
          <a:p>
            <a:pPr lvl="1"/>
            <a:endParaRPr lang="en-US" dirty="0"/>
          </a:p>
          <a:p>
            <a:r>
              <a:rPr lang="en-US" dirty="0"/>
              <a:t>Super Keys</a:t>
            </a:r>
          </a:p>
          <a:p>
            <a:pPr lvl="1"/>
            <a:r>
              <a:rPr lang="en-US" dirty="0"/>
              <a:t>(SID)</a:t>
            </a:r>
          </a:p>
          <a:p>
            <a:pPr lvl="1"/>
            <a:r>
              <a:rPr lang="en-US" dirty="0"/>
              <a:t>(SID, Name)</a:t>
            </a:r>
          </a:p>
          <a:p>
            <a:pPr lvl="1"/>
            <a:r>
              <a:rPr lang="en-US" dirty="0"/>
              <a:t>(SID, </a:t>
            </a:r>
            <a:r>
              <a:rPr lang="en-US" dirty="0" err="1"/>
              <a:t>DoB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(SID, Name, </a:t>
            </a:r>
            <a:r>
              <a:rPr lang="en-US" dirty="0" err="1"/>
              <a:t>DoB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Candidate Keys</a:t>
            </a:r>
          </a:p>
          <a:p>
            <a:pPr lvl="1"/>
            <a:r>
              <a:rPr lang="en-US" dirty="0"/>
              <a:t>(SID)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637129" y="2431704"/>
            <a:ext cx="2358606" cy="14771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67758" y="2769241"/>
            <a:ext cx="2080008" cy="1139571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Candidate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68667" y="3235532"/>
            <a:ext cx="1495529" cy="6762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20566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ER-Diagram to Relational Schema</a:t>
            </a:r>
          </a:p>
        </p:txBody>
      </p:sp>
      <p:pic>
        <p:nvPicPr>
          <p:cNvPr id="4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57" y="3396694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6"/>
          <p:cNvSpPr/>
          <p:nvPr/>
        </p:nvSpPr>
        <p:spPr>
          <a:xfrm>
            <a:off x="1671540" y="4742822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Diagram</a:t>
            </a:r>
          </a:p>
        </p:txBody>
      </p:sp>
      <p:sp>
        <p:nvSpPr>
          <p:cNvPr id="8" name="Chevron 7"/>
          <p:cNvSpPr/>
          <p:nvPr/>
        </p:nvSpPr>
        <p:spPr>
          <a:xfrm>
            <a:off x="3644206" y="4742822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Schema</a:t>
            </a:r>
          </a:p>
        </p:txBody>
      </p:sp>
      <p:sp>
        <p:nvSpPr>
          <p:cNvPr id="9" name="Chevron 8"/>
          <p:cNvSpPr/>
          <p:nvPr/>
        </p:nvSpPr>
        <p:spPr>
          <a:xfrm>
            <a:off x="5616872" y="4742822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Schema</a:t>
            </a:r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2632668" y="3956661"/>
            <a:ext cx="137478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567424" y="4516628"/>
            <a:ext cx="0" cy="226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127391" y="3956661"/>
            <a:ext cx="1474376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26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dirty="0" err="1"/>
              <a:t>UniversityDB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5207" y="2362246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6" name="Diamond 5"/>
          <p:cNvSpPr/>
          <p:nvPr/>
        </p:nvSpPr>
        <p:spPr>
          <a:xfrm>
            <a:off x="4013130" y="2368349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7314" y="4574562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</a:p>
        </p:txBody>
      </p:sp>
      <p:cxnSp>
        <p:nvCxnSpPr>
          <p:cNvPr id="11" name="Straight Connector 10"/>
          <p:cNvCxnSpPr>
            <a:stCxn id="6" idx="1"/>
            <a:endCxn id="5" idx="3"/>
          </p:cNvCxnSpPr>
          <p:nvPr/>
        </p:nvCxnSpPr>
        <p:spPr>
          <a:xfrm flipH="1">
            <a:off x="3277773" y="2677585"/>
            <a:ext cx="735357" cy="328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1"/>
            <a:endCxn id="42" idx="5"/>
          </p:cNvCxnSpPr>
          <p:nvPr/>
        </p:nvCxnSpPr>
        <p:spPr>
          <a:xfrm flipH="1" flipV="1">
            <a:off x="1101046" y="2448734"/>
            <a:ext cx="604161" cy="23213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9" idx="1"/>
            <a:endCxn id="97" idx="6"/>
          </p:cNvCxnSpPr>
          <p:nvPr/>
        </p:nvCxnSpPr>
        <p:spPr>
          <a:xfrm flipH="1" flipV="1">
            <a:off x="3703679" y="3840409"/>
            <a:ext cx="304694" cy="1198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706884" y="4574562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17314" y="2362246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</a:p>
        </p:txBody>
      </p:sp>
      <p:sp>
        <p:nvSpPr>
          <p:cNvPr id="42" name="Oval 41"/>
          <p:cNvSpPr/>
          <p:nvPr/>
        </p:nvSpPr>
        <p:spPr>
          <a:xfrm>
            <a:off x="182868" y="2113101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</a:p>
        </p:txBody>
      </p:sp>
      <p:sp>
        <p:nvSpPr>
          <p:cNvPr id="43" name="Oval 42"/>
          <p:cNvSpPr/>
          <p:nvPr/>
        </p:nvSpPr>
        <p:spPr>
          <a:xfrm>
            <a:off x="164446" y="2717677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44" name="Oval 43"/>
          <p:cNvSpPr/>
          <p:nvPr/>
        </p:nvSpPr>
        <p:spPr>
          <a:xfrm>
            <a:off x="156072" y="3332300"/>
            <a:ext cx="1351181" cy="393219"/>
          </a:xfrm>
          <a:prstGeom prst="ellipse">
            <a:avLst/>
          </a:prstGeom>
          <a:noFill/>
          <a:ln w="19050">
            <a:solidFill>
              <a:srgbClr val="7889FB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/>
          <p:cNvCxnSpPr>
            <a:stCxn id="5" idx="1"/>
            <a:endCxn id="43" idx="7"/>
          </p:cNvCxnSpPr>
          <p:nvPr/>
        </p:nvCxnSpPr>
        <p:spPr>
          <a:xfrm flipH="1">
            <a:off x="1082624" y="2680868"/>
            <a:ext cx="622583" cy="94395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" idx="1"/>
            <a:endCxn id="44" idx="7"/>
          </p:cNvCxnSpPr>
          <p:nvPr/>
        </p:nvCxnSpPr>
        <p:spPr>
          <a:xfrm flipH="1">
            <a:off x="1309377" y="2680868"/>
            <a:ext cx="395830" cy="709018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" idx="3"/>
            <a:endCxn id="37" idx="1"/>
          </p:cNvCxnSpPr>
          <p:nvPr/>
        </p:nvCxnSpPr>
        <p:spPr>
          <a:xfrm>
            <a:off x="5266663" y="2677585"/>
            <a:ext cx="750651" cy="328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Diamond 58"/>
          <p:cNvSpPr/>
          <p:nvPr/>
        </p:nvSpPr>
        <p:spPr>
          <a:xfrm>
            <a:off x="6114153" y="1236536"/>
            <a:ext cx="1378886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prereq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7843386" y="2075495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</a:t>
            </a:r>
          </a:p>
        </p:txBody>
      </p:sp>
      <p:sp>
        <p:nvSpPr>
          <p:cNvPr id="61" name="Oval 60"/>
          <p:cNvSpPr/>
          <p:nvPr/>
        </p:nvSpPr>
        <p:spPr>
          <a:xfrm>
            <a:off x="7977718" y="2677808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62" name="Oval 61"/>
          <p:cNvSpPr/>
          <p:nvPr/>
        </p:nvSpPr>
        <p:spPr>
          <a:xfrm>
            <a:off x="7818619" y="3212049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</a:p>
        </p:txBody>
      </p:sp>
      <p:cxnSp>
        <p:nvCxnSpPr>
          <p:cNvPr id="63" name="Straight Connector 62"/>
          <p:cNvCxnSpPr>
            <a:stCxn id="60" idx="3"/>
            <a:endCxn id="37" idx="3"/>
          </p:cNvCxnSpPr>
          <p:nvPr/>
        </p:nvCxnSpPr>
        <p:spPr>
          <a:xfrm flipH="1">
            <a:off x="7589880" y="2411128"/>
            <a:ext cx="411041" cy="26974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1"/>
            <a:endCxn id="37" idx="3"/>
          </p:cNvCxnSpPr>
          <p:nvPr/>
        </p:nvCxnSpPr>
        <p:spPr>
          <a:xfrm flipH="1" flipV="1">
            <a:off x="7589880" y="2680868"/>
            <a:ext cx="545373" cy="5452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1"/>
            <a:endCxn id="37" idx="3"/>
          </p:cNvCxnSpPr>
          <p:nvPr/>
        </p:nvCxnSpPr>
        <p:spPr>
          <a:xfrm flipH="1" flipV="1">
            <a:off x="7589880" y="2680868"/>
            <a:ext cx="386274" cy="588767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300317" y="1617783"/>
            <a:ext cx="1" cy="74446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303827" y="1623320"/>
            <a:ext cx="1" cy="74446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742199" y="1855008"/>
            <a:ext cx="558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311413" y="1716007"/>
            <a:ext cx="5580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req.</a:t>
            </a:r>
          </a:p>
        </p:txBody>
      </p:sp>
      <p:sp>
        <p:nvSpPr>
          <p:cNvPr id="79" name="Diamond 78"/>
          <p:cNvSpPr/>
          <p:nvPr/>
        </p:nvSpPr>
        <p:spPr>
          <a:xfrm>
            <a:off x="4008373" y="3543157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</a:p>
        </p:txBody>
      </p:sp>
      <p:sp>
        <p:nvSpPr>
          <p:cNvPr id="80" name="Diamond 79"/>
          <p:cNvSpPr/>
          <p:nvPr/>
        </p:nvSpPr>
        <p:spPr>
          <a:xfrm>
            <a:off x="6176829" y="3543157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</a:t>
            </a:r>
          </a:p>
        </p:txBody>
      </p:sp>
      <p:cxnSp>
        <p:nvCxnSpPr>
          <p:cNvPr id="81" name="Straight Connector 80"/>
          <p:cNvCxnSpPr>
            <a:stCxn id="37" idx="2"/>
            <a:endCxn id="80" idx="0"/>
          </p:cNvCxnSpPr>
          <p:nvPr/>
        </p:nvCxnSpPr>
        <p:spPr>
          <a:xfrm flipH="1">
            <a:off x="6803596" y="2999490"/>
            <a:ext cx="1" cy="543667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0" idx="2"/>
            <a:endCxn id="8" idx="0"/>
          </p:cNvCxnSpPr>
          <p:nvPr/>
        </p:nvCxnSpPr>
        <p:spPr>
          <a:xfrm>
            <a:off x="6803596" y="4161629"/>
            <a:ext cx="1" cy="41293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9" idx="1"/>
            <a:endCxn id="5" idx="3"/>
          </p:cNvCxnSpPr>
          <p:nvPr/>
        </p:nvCxnSpPr>
        <p:spPr>
          <a:xfrm flipH="1" flipV="1">
            <a:off x="3277773" y="2680868"/>
            <a:ext cx="730600" cy="117152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9" idx="3"/>
            <a:endCxn id="37" idx="1"/>
          </p:cNvCxnSpPr>
          <p:nvPr/>
        </p:nvCxnSpPr>
        <p:spPr>
          <a:xfrm flipV="1">
            <a:off x="5261906" y="2680868"/>
            <a:ext cx="755408" cy="117152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9" idx="2"/>
            <a:endCxn id="8" idx="0"/>
          </p:cNvCxnSpPr>
          <p:nvPr/>
        </p:nvCxnSpPr>
        <p:spPr>
          <a:xfrm>
            <a:off x="4635140" y="4161629"/>
            <a:ext cx="2168457" cy="41293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627966" y="3643799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</a:t>
            </a:r>
          </a:p>
        </p:txBody>
      </p:sp>
      <p:sp>
        <p:nvSpPr>
          <p:cNvPr id="110" name="Oval 109"/>
          <p:cNvSpPr/>
          <p:nvPr/>
        </p:nvSpPr>
        <p:spPr>
          <a:xfrm>
            <a:off x="7826005" y="4667663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111" name="Diamond 110"/>
          <p:cNvSpPr/>
          <p:nvPr/>
        </p:nvSpPr>
        <p:spPr>
          <a:xfrm>
            <a:off x="4000000" y="4589857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</a:p>
        </p:txBody>
      </p:sp>
      <p:cxnSp>
        <p:nvCxnSpPr>
          <p:cNvPr id="112" name="Straight Connector 111"/>
          <p:cNvCxnSpPr>
            <a:stCxn id="111" idx="1"/>
            <a:endCxn id="36" idx="3"/>
          </p:cNvCxnSpPr>
          <p:nvPr/>
        </p:nvCxnSpPr>
        <p:spPr>
          <a:xfrm flipH="1" flipV="1">
            <a:off x="3279450" y="4893184"/>
            <a:ext cx="720550" cy="59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1" idx="3"/>
            <a:endCxn id="8" idx="1"/>
          </p:cNvCxnSpPr>
          <p:nvPr/>
        </p:nvCxnSpPr>
        <p:spPr>
          <a:xfrm flipV="1">
            <a:off x="5253533" y="4893184"/>
            <a:ext cx="763781" cy="59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0" idx="2"/>
            <a:endCxn id="8" idx="3"/>
          </p:cNvCxnSpPr>
          <p:nvPr/>
        </p:nvCxnSpPr>
        <p:spPr>
          <a:xfrm flipH="1">
            <a:off x="7589880" y="4864273"/>
            <a:ext cx="236125" cy="2891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7818619" y="5174279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123" name="Oval 122"/>
          <p:cNvSpPr/>
          <p:nvPr/>
        </p:nvSpPr>
        <p:spPr>
          <a:xfrm>
            <a:off x="7813908" y="4163862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</a:p>
        </p:txBody>
      </p:sp>
      <p:cxnSp>
        <p:nvCxnSpPr>
          <p:cNvPr id="124" name="Straight Connector 123"/>
          <p:cNvCxnSpPr>
            <a:stCxn id="8" idx="3"/>
            <a:endCxn id="121" idx="1"/>
          </p:cNvCxnSpPr>
          <p:nvPr/>
        </p:nvCxnSpPr>
        <p:spPr>
          <a:xfrm>
            <a:off x="7589880" y="4893184"/>
            <a:ext cx="398191" cy="33868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3" idx="3"/>
            <a:endCxn id="8" idx="3"/>
          </p:cNvCxnSpPr>
          <p:nvPr/>
        </p:nvCxnSpPr>
        <p:spPr>
          <a:xfrm flipH="1">
            <a:off x="7589880" y="4499495"/>
            <a:ext cx="393480" cy="39368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530859" y="2304483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451768" y="2306158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000887" y="188580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21693" y="3113373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823367" y="4170121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558950" y="4011025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772019" y="3078205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260849" y="3079880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305888" y="1884129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419949" y="4535213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552629" y="4536888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74" name="Oval 73"/>
          <p:cNvSpPr/>
          <p:nvPr/>
        </p:nvSpPr>
        <p:spPr>
          <a:xfrm>
            <a:off x="213665" y="5035278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75" name="Oval 74"/>
          <p:cNvSpPr/>
          <p:nvPr/>
        </p:nvSpPr>
        <p:spPr>
          <a:xfrm>
            <a:off x="208954" y="4517228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</a:p>
        </p:txBody>
      </p:sp>
      <p:cxnSp>
        <p:nvCxnSpPr>
          <p:cNvPr id="82" name="Straight Connector 81"/>
          <p:cNvCxnSpPr>
            <a:stCxn id="36" idx="1"/>
            <a:endCxn id="74" idx="7"/>
          </p:cNvCxnSpPr>
          <p:nvPr/>
        </p:nvCxnSpPr>
        <p:spPr>
          <a:xfrm flipH="1">
            <a:off x="1201303" y="4893184"/>
            <a:ext cx="505581" cy="19968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5" idx="5"/>
            <a:endCxn id="36" idx="1"/>
          </p:cNvCxnSpPr>
          <p:nvPr/>
        </p:nvCxnSpPr>
        <p:spPr>
          <a:xfrm>
            <a:off x="1196592" y="4852861"/>
            <a:ext cx="510292" cy="40323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444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Mapping Entity Types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entity type </a:t>
            </a:r>
            <a:r>
              <a:rPr lang="en-US" b="1" dirty="0">
                <a:solidFill>
                  <a:srgbClr val="7889FB"/>
                </a:solidFill>
              </a:rPr>
              <a:t>directly maps to a relation</a:t>
            </a:r>
          </a:p>
          <a:p>
            <a:pPr lvl="1"/>
            <a:r>
              <a:rPr lang="en-US" dirty="0"/>
              <a:t>Introduce surrogate (artificial) keys if needed</a:t>
            </a:r>
          </a:p>
          <a:p>
            <a:pPr lvl="1"/>
            <a:endParaRPr lang="en-US" sz="700" dirty="0"/>
          </a:p>
          <a:p>
            <a:r>
              <a:rPr lang="en-US" dirty="0"/>
              <a:t>Examples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37806" y="2739089"/>
            <a:ext cx="1299641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39484" y="4505473"/>
            <a:ext cx="1299641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37805" y="3622281"/>
            <a:ext cx="1299641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04194" y="2693838"/>
            <a:ext cx="57770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SID:</a:t>
            </a:r>
            <a:r>
              <a:rPr lang="en-US" sz="1600" b="1" u="sng" dirty="0">
                <a:latin typeface="Consolas" panose="020B0609020204030204" pitchFamily="49" charset="0"/>
                <a:cs typeface="Calibri" panose="020F0502020204030204" pitchFamily="34" charset="0"/>
              </a:rPr>
              <a:t>INTEGER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Name: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(128),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DoB: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94141" y="3552240"/>
            <a:ext cx="57770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Course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CID:</a:t>
            </a:r>
            <a:r>
              <a:rPr lang="en-US" sz="1600" b="1" u="sng" dirty="0">
                <a:latin typeface="Consolas" panose="020B0609020204030204" pitchFamily="49" charset="0"/>
                <a:cs typeface="Calibri" panose="020F0502020204030204" pitchFamily="34" charset="0"/>
              </a:rPr>
              <a:t>INTEGER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Title: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(256), ECTS: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INTEGER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99722" y="4449941"/>
            <a:ext cx="59194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Professor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EID:</a:t>
            </a:r>
            <a:r>
              <a:rPr lang="en-US" sz="1600" b="1" u="sng" dirty="0">
                <a:latin typeface="Consolas" panose="020B0609020204030204" pitchFamily="49" charset="0"/>
                <a:cs typeface="Calibri" panose="020F0502020204030204" pitchFamily="34" charset="0"/>
              </a:rPr>
              <a:t>INTEGER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Title: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(128),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Name: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(256))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37805" y="5375999"/>
            <a:ext cx="1299641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81301" y="5305723"/>
            <a:ext cx="59194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Assistant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EID:</a:t>
            </a:r>
            <a:r>
              <a:rPr lang="en-US" sz="1600" b="1" u="sng" dirty="0">
                <a:latin typeface="Consolas" panose="020B0609020204030204" pitchFamily="49" charset="0"/>
                <a:cs typeface="Calibri" panose="020F0502020204030204" pitchFamily="34" charset="0"/>
              </a:rPr>
              <a:t>INTEGER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Name: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(256)) </a:t>
            </a:r>
          </a:p>
        </p:txBody>
      </p:sp>
    </p:spTree>
    <p:extLst>
      <p:ext uri="{BB962C8B-B14F-4D97-AF65-F5344CB8AC3E}">
        <p14:creationId xmlns:p14="http://schemas.microsoft.com/office/powerpoint/2010/main" val="4758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6" grpId="0"/>
      <p:bldP spid="47" grpId="0"/>
      <p:bldP spid="48" grpId="0"/>
      <p:bldP spid="51" grpId="0" animBg="1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HSi13 / </a:t>
            </a:r>
            <a:r>
              <a:rPr lang="en-US" dirty="0">
                <a:hlinkClick r:id="rId2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#2 </a:t>
            </a:r>
            <a:r>
              <a:rPr lang="en-US" dirty="0">
                <a:solidFill>
                  <a:schemeClr val="tx1"/>
                </a:solidFill>
              </a:rPr>
              <a:t>Exercise 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Task description </a:t>
            </a:r>
            <a:r>
              <a:rPr lang="en-US" dirty="0" smtClean="0">
                <a:solidFill>
                  <a:schemeClr val="tx1"/>
                </a:solidFill>
              </a:rPr>
              <a:t>published Mar 08 </a:t>
            </a:r>
            <a:r>
              <a:rPr lang="en-US" dirty="0">
                <a:solidFill>
                  <a:schemeClr val="tx1"/>
                </a:solidFill>
              </a:rPr>
              <a:t>and discussed last week</a:t>
            </a:r>
          </a:p>
          <a:p>
            <a:pPr lvl="1"/>
            <a:r>
              <a:rPr lang="en-US" b="1" dirty="0"/>
              <a:t>Deadline: </a:t>
            </a:r>
            <a:r>
              <a:rPr lang="en-US" b="1" dirty="0">
                <a:solidFill>
                  <a:schemeClr val="accent1"/>
                </a:solidFill>
              </a:rPr>
              <a:t>Mar 29, 11.59pm </a:t>
            </a:r>
            <a:r>
              <a:rPr lang="en-US" dirty="0"/>
              <a:t>in </a:t>
            </a:r>
            <a:r>
              <a:rPr lang="en-US" dirty="0" err="1"/>
              <a:t>TeachCenter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1904238"/>
            <a:ext cx="1326503" cy="468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6160" y="2834699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978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Mapping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Atomic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="1" dirty="0">
                <a:solidFill>
                  <a:schemeClr val="tx1"/>
                </a:solidFill>
              </a:rPr>
              <a:t>ttributes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/>
              <a:t>Direct mapping to attributes of relation</a:t>
            </a:r>
          </a:p>
          <a:p>
            <a:pPr lvl="1"/>
            <a:r>
              <a:rPr lang="en-US" dirty="0"/>
              <a:t>Choice of </a:t>
            </a:r>
            <a:r>
              <a:rPr lang="en-US" b="1" dirty="0">
                <a:solidFill>
                  <a:srgbClr val="7889FB"/>
                </a:solidFill>
              </a:rPr>
              <a:t>data types and constraints</a:t>
            </a:r>
          </a:p>
          <a:p>
            <a:pPr lvl="1"/>
            <a:endParaRPr lang="en-US" sz="1200" dirty="0"/>
          </a:p>
          <a:p>
            <a:r>
              <a:rPr lang="en-US" b="1" dirty="0">
                <a:solidFill>
                  <a:schemeClr val="tx1"/>
                </a:solidFill>
              </a:rPr>
              <a:t>Composite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="1" dirty="0">
                <a:solidFill>
                  <a:schemeClr val="tx1"/>
                </a:solidFill>
              </a:rPr>
              <a:t>ttributes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Split into atomic attributes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Composite value, or </a:t>
            </a:r>
          </a:p>
          <a:p>
            <a:pPr lvl="1"/>
            <a:r>
              <a:rPr lang="en-US" dirty="0"/>
              <a:t>Object-relational data types</a:t>
            </a:r>
          </a:p>
          <a:p>
            <a:pPr lvl="1"/>
            <a:endParaRPr lang="en-US" sz="1200" dirty="0"/>
          </a:p>
          <a:p>
            <a:r>
              <a:rPr lang="en-US" b="1" dirty="0">
                <a:solidFill>
                  <a:schemeClr val="tx1"/>
                </a:solidFill>
              </a:rPr>
              <a:t>Derived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="1" dirty="0">
                <a:solidFill>
                  <a:schemeClr val="tx1"/>
                </a:solidFill>
              </a:rPr>
              <a:t>ttributes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Generated columns or </a:t>
            </a:r>
            <a:r>
              <a:rPr lang="en-US" b="1" dirty="0">
                <a:solidFill>
                  <a:srgbClr val="7889FB"/>
                </a:solidFill>
              </a:rPr>
              <a:t>via views</a:t>
            </a:r>
          </a:p>
          <a:p>
            <a:pPr lvl="1"/>
            <a:endParaRPr lang="en-US" sz="1200" dirty="0"/>
          </a:p>
          <a:p>
            <a:r>
              <a:rPr lang="en-US" b="1" dirty="0">
                <a:solidFill>
                  <a:schemeClr val="tx1"/>
                </a:solidFill>
              </a:rPr>
              <a:t>Multi-valued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="1" dirty="0">
                <a:solidFill>
                  <a:schemeClr val="tx1"/>
                </a:solidFill>
              </a:rPr>
              <a:t>ttributes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Relation with FK</a:t>
            </a:r>
            <a:r>
              <a:rPr lang="en-US" dirty="0"/>
              <a:t> to </a:t>
            </a:r>
            <a:br>
              <a:rPr lang="en-US" dirty="0"/>
            </a:br>
            <a:r>
              <a:rPr lang="en-US" dirty="0"/>
              <a:t>originating relation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20777" y="2594406"/>
            <a:ext cx="3285682" cy="1136232"/>
            <a:chOff x="5143921" y="2322942"/>
            <a:chExt cx="4373241" cy="1374841"/>
          </a:xfrm>
        </p:grpSpPr>
        <p:sp>
          <p:nvSpPr>
            <p:cNvPr id="6" name="Rectangle 5"/>
            <p:cNvSpPr/>
            <p:nvPr/>
          </p:nvSpPr>
          <p:spPr>
            <a:xfrm>
              <a:off x="5143921" y="2621960"/>
              <a:ext cx="1381647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753373" y="2690250"/>
              <a:ext cx="1170291" cy="502418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cxnSp>
          <p:nvCxnSpPr>
            <p:cNvPr id="8" name="Straight Connector 7"/>
            <p:cNvCxnSpPr>
              <a:stCxn id="6" idx="3"/>
              <a:endCxn id="7" idx="2"/>
            </p:cNvCxnSpPr>
            <p:nvPr/>
          </p:nvCxnSpPr>
          <p:spPr>
            <a:xfrm>
              <a:off x="6525568" y="2940583"/>
              <a:ext cx="227806" cy="877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8270019" y="2322942"/>
              <a:ext cx="1247143" cy="59486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First Name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204525" y="3003617"/>
              <a:ext cx="1305894" cy="69416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Last Name</a:t>
              </a:r>
            </a:p>
          </p:txBody>
        </p:sp>
        <p:cxnSp>
          <p:nvCxnSpPr>
            <p:cNvPr id="11" name="Straight Connector 10"/>
            <p:cNvCxnSpPr>
              <a:stCxn id="7" idx="6"/>
              <a:endCxn id="9" idx="2"/>
            </p:cNvCxnSpPr>
            <p:nvPr/>
          </p:nvCxnSpPr>
          <p:spPr>
            <a:xfrm flipV="1">
              <a:off x="7923664" y="2620373"/>
              <a:ext cx="346355" cy="321086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6"/>
              <a:endCxn id="10" idx="2"/>
            </p:cNvCxnSpPr>
            <p:nvPr/>
          </p:nvCxnSpPr>
          <p:spPr>
            <a:xfrm>
              <a:off x="7923664" y="2941459"/>
              <a:ext cx="280861" cy="409241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00576" y="4168470"/>
            <a:ext cx="2346486" cy="755169"/>
            <a:chOff x="5604467" y="3817371"/>
            <a:chExt cx="3123173" cy="913754"/>
          </a:xfrm>
        </p:grpSpPr>
        <p:sp>
          <p:nvSpPr>
            <p:cNvPr id="14" name="Rectangle 13"/>
            <p:cNvSpPr/>
            <p:nvPr/>
          </p:nvSpPr>
          <p:spPr>
            <a:xfrm>
              <a:off x="5604467" y="4038514"/>
              <a:ext cx="1381647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651927" y="4372286"/>
              <a:ext cx="1075713" cy="35883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DoB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320443" y="3817371"/>
              <a:ext cx="1059560" cy="37096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</a:t>
              </a:r>
            </a:p>
          </p:txBody>
        </p:sp>
        <p:cxnSp>
          <p:nvCxnSpPr>
            <p:cNvPr id="17" name="Straight Connector 16"/>
            <p:cNvCxnSpPr>
              <a:stCxn id="14" idx="3"/>
              <a:endCxn id="15" idx="2"/>
            </p:cNvCxnSpPr>
            <p:nvPr/>
          </p:nvCxnSpPr>
          <p:spPr>
            <a:xfrm>
              <a:off x="6986114" y="4357136"/>
              <a:ext cx="665813" cy="1945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3"/>
              <a:endCxn id="16" idx="2"/>
            </p:cNvCxnSpPr>
            <p:nvPr/>
          </p:nvCxnSpPr>
          <p:spPr>
            <a:xfrm flipV="1">
              <a:off x="6986114" y="4002853"/>
              <a:ext cx="334329" cy="354283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229557" y="5472106"/>
            <a:ext cx="2383934" cy="526648"/>
            <a:chOff x="5827207" y="5406760"/>
            <a:chExt cx="3173017" cy="637244"/>
          </a:xfrm>
        </p:grpSpPr>
        <p:sp>
          <p:nvSpPr>
            <p:cNvPr id="20" name="Rectangle 19"/>
            <p:cNvSpPr/>
            <p:nvPr/>
          </p:nvSpPr>
          <p:spPr>
            <a:xfrm>
              <a:off x="5827207" y="5406760"/>
              <a:ext cx="1381646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</a:p>
          </p:txBody>
        </p:sp>
        <p:cxnSp>
          <p:nvCxnSpPr>
            <p:cNvPr id="21" name="Straight Connector 20"/>
            <p:cNvCxnSpPr>
              <a:stCxn id="20" idx="3"/>
              <a:endCxn id="22" idx="2"/>
            </p:cNvCxnSpPr>
            <p:nvPr/>
          </p:nvCxnSpPr>
          <p:spPr>
            <a:xfrm flipV="1">
              <a:off x="7208853" y="5722969"/>
              <a:ext cx="257073" cy="2413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465927" y="5471760"/>
              <a:ext cx="1534297" cy="50241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578135" y="5546301"/>
              <a:ext cx="1309675" cy="36926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Phone</a:t>
              </a: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81884"/>
              </p:ext>
            </p:extLst>
          </p:nvPr>
        </p:nvGraphicFramePr>
        <p:xfrm>
          <a:off x="7990455" y="4480216"/>
          <a:ext cx="62484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70967"/>
              </p:ext>
            </p:extLst>
          </p:nvPr>
        </p:nvGraphicFramePr>
        <p:xfrm>
          <a:off x="7974531" y="4075307"/>
          <a:ext cx="833120" cy="19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1335335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885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565918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8505330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45872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>
            <a:stCxn id="25" idx="2"/>
            <a:endCxn id="24" idx="0"/>
          </p:cNvCxnSpPr>
          <p:nvPr/>
        </p:nvCxnSpPr>
        <p:spPr>
          <a:xfrm flipH="1">
            <a:off x="8302875" y="4273427"/>
            <a:ext cx="88216" cy="2067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74523" y="3969098"/>
            <a:ext cx="7134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View?</a:t>
            </a:r>
          </a:p>
        </p:txBody>
      </p:sp>
    </p:spTree>
    <p:extLst>
      <p:ext uri="{BB962C8B-B14F-4D97-AF65-F5344CB8AC3E}">
        <p14:creationId xmlns:p14="http://schemas.microsoft.com/office/powerpoint/2010/main" val="29631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Mapping Relationship 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Solution</a:t>
            </a:r>
          </a:p>
          <a:p>
            <a:pPr lvl="1"/>
            <a:r>
              <a:rPr lang="en-US" dirty="0"/>
              <a:t>Map every relationship</a:t>
            </a:r>
            <a:br>
              <a:rPr lang="en-US" dirty="0"/>
            </a:br>
            <a:r>
              <a:rPr lang="en-US" dirty="0"/>
              <a:t>type to a </a:t>
            </a:r>
            <a:r>
              <a:rPr lang="en-US" b="1" dirty="0">
                <a:solidFill>
                  <a:srgbClr val="7889FB"/>
                </a:solidFill>
              </a:rPr>
              <a:t>relation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Compose primary key</a:t>
            </a:r>
            <a:r>
              <a:rPr lang="en-US" dirty="0"/>
              <a:t> of keys from </a:t>
            </a:r>
            <a:br>
              <a:rPr lang="en-US" dirty="0"/>
            </a:br>
            <a:r>
              <a:rPr lang="en-US" dirty="0"/>
              <a:t>involved entity types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foreign keys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Append attributes</a:t>
            </a:r>
            <a:r>
              <a:rPr lang="en-US" dirty="0"/>
              <a:t> of relationship type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Recursive relationships:</a:t>
            </a:r>
            <a:r>
              <a:rPr lang="en-US" dirty="0"/>
              <a:t> careful naming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</p:txBody>
      </p:sp>
      <p:sp>
        <p:nvSpPr>
          <p:cNvPr id="5" name="Rectangle 4"/>
          <p:cNvSpPr/>
          <p:nvPr/>
        </p:nvSpPr>
        <p:spPr>
          <a:xfrm>
            <a:off x="5159766" y="1396456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7617" y="2543652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</a:p>
        </p:txBody>
      </p:sp>
      <p:sp>
        <p:nvSpPr>
          <p:cNvPr id="7" name="Rectangle 6"/>
          <p:cNvSpPr/>
          <p:nvPr/>
        </p:nvSpPr>
        <p:spPr>
          <a:xfrm>
            <a:off x="7763752" y="1406507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</a:p>
        </p:txBody>
      </p:sp>
      <p:sp>
        <p:nvSpPr>
          <p:cNvPr id="8" name="Oval 7"/>
          <p:cNvSpPr/>
          <p:nvPr/>
        </p:nvSpPr>
        <p:spPr>
          <a:xfrm>
            <a:off x="4281942" y="1441600"/>
            <a:ext cx="607212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</a:p>
        </p:txBody>
      </p:sp>
      <p:sp>
        <p:nvSpPr>
          <p:cNvPr id="10" name="Diamond 9"/>
          <p:cNvSpPr/>
          <p:nvPr/>
        </p:nvSpPr>
        <p:spPr>
          <a:xfrm>
            <a:off x="6508234" y="1666950"/>
            <a:ext cx="1035977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</a:p>
        </p:txBody>
      </p:sp>
      <p:cxnSp>
        <p:nvCxnSpPr>
          <p:cNvPr id="11" name="Straight Connector 10"/>
          <p:cNvCxnSpPr>
            <a:stCxn id="10" idx="1"/>
            <a:endCxn id="5" idx="3"/>
          </p:cNvCxnSpPr>
          <p:nvPr/>
        </p:nvCxnSpPr>
        <p:spPr>
          <a:xfrm flipH="1" flipV="1">
            <a:off x="6233850" y="1635842"/>
            <a:ext cx="274384" cy="34034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3"/>
            <a:endCxn id="7" idx="1"/>
          </p:cNvCxnSpPr>
          <p:nvPr/>
        </p:nvCxnSpPr>
        <p:spPr>
          <a:xfrm flipV="1">
            <a:off x="7544211" y="1645893"/>
            <a:ext cx="219541" cy="33029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2"/>
            <a:endCxn id="6" idx="0"/>
          </p:cNvCxnSpPr>
          <p:nvPr/>
        </p:nvCxnSpPr>
        <p:spPr>
          <a:xfrm flipH="1">
            <a:off x="7024659" y="2285422"/>
            <a:ext cx="1564" cy="25823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443521" y="2002734"/>
            <a:ext cx="889019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</a:t>
            </a:r>
          </a:p>
        </p:txBody>
      </p:sp>
      <p:sp>
        <p:nvSpPr>
          <p:cNvPr id="15" name="Oval 14"/>
          <p:cNvSpPr/>
          <p:nvPr/>
        </p:nvSpPr>
        <p:spPr>
          <a:xfrm>
            <a:off x="7868042" y="2352734"/>
            <a:ext cx="59377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41745" y="1287369"/>
            <a:ext cx="264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9654" y="1287369"/>
            <a:ext cx="264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3163" y="2151197"/>
            <a:ext cx="264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26" name="Straight Connector 25"/>
          <p:cNvCxnSpPr>
            <a:stCxn id="15" idx="2"/>
            <a:endCxn id="6" idx="3"/>
          </p:cNvCxnSpPr>
          <p:nvPr/>
        </p:nvCxnSpPr>
        <p:spPr>
          <a:xfrm flipH="1">
            <a:off x="7561701" y="2549344"/>
            <a:ext cx="306341" cy="23369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1"/>
            <a:endCxn id="8" idx="6"/>
          </p:cNvCxnSpPr>
          <p:nvPr/>
        </p:nvCxnSpPr>
        <p:spPr>
          <a:xfrm flipH="1">
            <a:off x="4889154" y="1635842"/>
            <a:ext cx="270612" cy="2368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6"/>
            <a:endCxn id="10" idx="1"/>
          </p:cNvCxnSpPr>
          <p:nvPr/>
        </p:nvCxnSpPr>
        <p:spPr>
          <a:xfrm flipV="1">
            <a:off x="6332540" y="1976186"/>
            <a:ext cx="175694" cy="223158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132002" y="825866"/>
            <a:ext cx="552011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</a:t>
            </a:r>
          </a:p>
        </p:txBody>
      </p:sp>
      <p:cxnSp>
        <p:nvCxnSpPr>
          <p:cNvPr id="38" name="Straight Connector 37"/>
          <p:cNvCxnSpPr>
            <a:stCxn id="37" idx="4"/>
            <a:endCxn id="7" idx="0"/>
          </p:cNvCxnSpPr>
          <p:nvPr/>
        </p:nvCxnSpPr>
        <p:spPr>
          <a:xfrm flipH="1">
            <a:off x="8300794" y="1219085"/>
            <a:ext cx="107214" cy="18742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>
            <a:off x="5951090" y="3177928"/>
            <a:ext cx="419952" cy="3581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40111"/>
              </p:ext>
            </p:extLst>
          </p:nvPr>
        </p:nvGraphicFramePr>
        <p:xfrm>
          <a:off x="1415033" y="4179747"/>
          <a:ext cx="654344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862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1635862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1635862">
                  <a:extLst>
                    <a:ext uri="{9D8B030D-6E8A-4147-A177-3AD203B41FA5}">
                      <a16:colId xmlns:a16="http://schemas.microsoft.com/office/drawing/2014/main" val="1542186046"/>
                    </a:ext>
                  </a:extLst>
                </a:gridCol>
                <a:gridCol w="1635862">
                  <a:extLst>
                    <a:ext uri="{9D8B030D-6E8A-4147-A177-3AD203B41FA5}">
                      <a16:colId xmlns:a16="http://schemas.microsoft.com/office/drawing/2014/main" val="66306865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r>
                        <a:rPr lang="en-US" u="none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</a:t>
                      </a:r>
                      <a:r>
                        <a:rPr lang="en-US" u="none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  <a:r>
                        <a:rPr lang="en-US" u="none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706.550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7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INF.01017UF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415033" y="3778180"/>
            <a:ext cx="65434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(foreign keys: {SID}, {CID}, {EID}; primary key: {SID, CID, EID})</a:t>
            </a:r>
          </a:p>
        </p:txBody>
      </p:sp>
    </p:spTree>
    <p:extLst>
      <p:ext uri="{BB962C8B-B14F-4D97-AF65-F5344CB8AC3E}">
        <p14:creationId xmlns:p14="http://schemas.microsoft.com/office/powerpoint/2010/main" val="2533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Issue: </a:t>
            </a:r>
            <a:r>
              <a:rPr lang="en-US" dirty="0">
                <a:solidFill>
                  <a:schemeClr val="accent1"/>
                </a:solidFill>
              </a:rPr>
              <a:t>Unnecessary Relation per Relationship Type</a:t>
            </a:r>
            <a:r>
              <a:rPr lang="en-US" dirty="0"/>
              <a:t/>
            </a:r>
            <a:br>
              <a:rPr lang="en-US" dirty="0"/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Simplify 1:1, 1:N, N:1 relationship types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Examples</a:t>
            </a:r>
            <a:br>
              <a:rPr lang="en-US" dirty="0"/>
            </a:br>
            <a:r>
              <a:rPr lang="en-US" dirty="0"/>
              <a:t>Fused Step 3-4</a:t>
            </a:r>
          </a:p>
          <a:p>
            <a:pPr lvl="1"/>
            <a:r>
              <a:rPr lang="en-US" b="0" dirty="0"/>
              <a:t>For </a:t>
            </a:r>
            <a:r>
              <a:rPr lang="en-US" b="1" dirty="0">
                <a:solidFill>
                  <a:schemeClr val="accent1"/>
                </a:solidFill>
              </a:rPr>
              <a:t>E1 </a:t>
            </a:r>
            <a:r>
              <a:rPr lang="en-AT" b="1" dirty="0">
                <a:solidFill>
                  <a:schemeClr val="accent1"/>
                </a:solidFill>
              </a:rPr>
              <a:t>–</a:t>
            </a:r>
            <a:r>
              <a:rPr lang="en-US" b="1" dirty="0">
                <a:solidFill>
                  <a:schemeClr val="accent1"/>
                </a:solidFill>
              </a:rPr>
              <a:t> R </a:t>
            </a:r>
            <a:r>
              <a:rPr lang="en-AT" b="1" dirty="0">
                <a:solidFill>
                  <a:schemeClr val="accent1"/>
                </a:solidFill>
              </a:rPr>
              <a:t>–</a:t>
            </a:r>
            <a:r>
              <a:rPr lang="en-US" b="1" dirty="0">
                <a:solidFill>
                  <a:schemeClr val="accent1"/>
                </a:solidFill>
              </a:rPr>
              <a:t> E2</a:t>
            </a:r>
          </a:p>
          <a:p>
            <a:pPr lvl="1"/>
            <a:r>
              <a:rPr lang="en-US" dirty="0"/>
              <a:t>Modified Chen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29268"/>
              </p:ext>
            </p:extLst>
          </p:nvPr>
        </p:nvGraphicFramePr>
        <p:xfrm>
          <a:off x="3205424" y="4089683"/>
          <a:ext cx="56605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092">
                  <a:extLst>
                    <a:ext uri="{9D8B030D-6E8A-4147-A177-3AD203B41FA5}">
                      <a16:colId xmlns:a16="http://schemas.microsoft.com/office/drawing/2014/main" val="2454560822"/>
                    </a:ext>
                  </a:extLst>
                </a:gridCol>
                <a:gridCol w="4394476">
                  <a:extLst>
                    <a:ext uri="{9D8B030D-6E8A-4147-A177-3AD203B41FA5}">
                      <a16:colId xmlns:a16="http://schemas.microsoft.com/office/drawing/2014/main" val="1668320856"/>
                    </a:ext>
                  </a:extLst>
                </a:gridCol>
              </a:tblGrid>
              <a:tr h="293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739808"/>
                  </a:ext>
                </a:extLst>
              </a:tr>
              <a:tr h="293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relation </a:t>
                      </a:r>
                      <a:r>
                        <a:rPr lang="en-US" b="1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E12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PK from E1 or E2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937613"/>
                  </a:ext>
                </a:extLst>
              </a:tr>
              <a:tr h="293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relation </a:t>
                      </a: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E12</a:t>
                      </a:r>
                      <a:r>
                        <a:rPr lang="en-US" b="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(or two), PK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</a:t>
                      </a:r>
                      <a:r>
                        <a:rPr lang="en-US" b="1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E2</a:t>
                      </a:r>
                      <a:endParaRPr lang="en-US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0474"/>
                  </a:ext>
                </a:extLst>
              </a:tr>
              <a:tr h="293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relations </a:t>
                      </a: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E1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E2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E2 w/ FK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E1</a:t>
                      </a:r>
                      <a:b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(see Professor-Course above)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95288"/>
                  </a:ext>
                </a:extLst>
              </a:tr>
              <a:tr h="293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MC:MC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relations </a:t>
                      </a: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E1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E2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 w/ FKs to E1/E2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749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8516" y="2152911"/>
            <a:ext cx="145053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Course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CID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9536" y="3316498"/>
            <a:ext cx="170948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Professor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EID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2982" y="2735629"/>
            <a:ext cx="214603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Teaching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CID</a:t>
            </a:r>
            <a:r>
              <a:rPr lang="en-US" sz="1600" b="1" u="sng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EID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220642" y="2471369"/>
            <a:ext cx="1" cy="33921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85023" y="3013222"/>
            <a:ext cx="0" cy="3434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3624" y="2122767"/>
            <a:ext cx="48022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299" y="3280000"/>
            <a:ext cx="48022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81788" y="2154586"/>
            <a:ext cx="3420464" cy="1502141"/>
            <a:chOff x="3281788" y="2154586"/>
            <a:chExt cx="3420464" cy="1502141"/>
          </a:xfrm>
        </p:grpSpPr>
        <p:sp>
          <p:nvSpPr>
            <p:cNvPr id="20" name="TextBox 19"/>
            <p:cNvSpPr txBox="1"/>
            <p:nvPr/>
          </p:nvSpPr>
          <p:spPr>
            <a:xfrm>
              <a:off x="4083684" y="2154586"/>
              <a:ext cx="1450537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Course</a:t>
              </a:r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(</a:t>
              </a:r>
              <a:r>
                <a:rPr lang="en-US" sz="1600" u="sng" dirty="0">
                  <a:latin typeface="Consolas" panose="020B0609020204030204" pitchFamily="49" charset="0"/>
                  <a:cs typeface="Calibri" panose="020F0502020204030204" pitchFamily="34" charset="0"/>
                </a:rPr>
                <a:t>CID</a:t>
              </a:r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)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94705" y="3318173"/>
              <a:ext cx="1694111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Professor</a:t>
              </a:r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(</a:t>
              </a:r>
              <a:r>
                <a:rPr lang="en-US" sz="1600" u="sng" dirty="0">
                  <a:latin typeface="Consolas" panose="020B0609020204030204" pitchFamily="49" charset="0"/>
                  <a:cs typeface="Calibri" panose="020F0502020204030204" pitchFamily="34" charset="0"/>
                </a:rPr>
                <a:t>EID</a:t>
              </a:r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)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8151" y="2737304"/>
              <a:ext cx="2201004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Teaching</a:t>
              </a:r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(</a:t>
              </a:r>
              <a:r>
                <a:rPr lang="en-US" sz="1600" b="1" u="sng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CID</a:t>
              </a:r>
              <a:r>
                <a:rPr lang="en-US" sz="1600" b="1" dirty="0">
                  <a:latin typeface="Consolas" panose="020B0609020204030204" pitchFamily="49" charset="0"/>
                  <a:cs typeface="Calibri" panose="020F0502020204030204" pitchFamily="34" charset="0"/>
                </a:rPr>
                <a:t>, </a:t>
              </a:r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EID)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025811" y="2473044"/>
              <a:ext cx="1" cy="33921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590192" y="3014897"/>
              <a:ext cx="0" cy="34346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772969" y="2461852"/>
              <a:ext cx="19292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minimal PK</a:t>
              </a:r>
            </a:p>
          </p:txBody>
        </p:sp>
        <p:sp>
          <p:nvSpPr>
            <p:cNvPr id="32" name="Down Arrow 31"/>
            <p:cNvSpPr/>
            <p:nvPr/>
          </p:nvSpPr>
          <p:spPr>
            <a:xfrm rot="16200000">
              <a:off x="3250870" y="2792267"/>
              <a:ext cx="419952" cy="358115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77011" y="1739796"/>
            <a:ext cx="2437550" cy="1647301"/>
            <a:chOff x="6477011" y="1739796"/>
            <a:chExt cx="2437550" cy="1647301"/>
          </a:xfrm>
        </p:grpSpPr>
        <p:sp>
          <p:nvSpPr>
            <p:cNvPr id="26" name="TextBox 25"/>
            <p:cNvSpPr txBox="1"/>
            <p:nvPr/>
          </p:nvSpPr>
          <p:spPr>
            <a:xfrm>
              <a:off x="7009429" y="2447661"/>
              <a:ext cx="190513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Course</a:t>
              </a:r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(</a:t>
              </a:r>
              <a:r>
                <a:rPr lang="en-US" sz="1600" b="1" u="sng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CID</a:t>
              </a:r>
              <a:r>
                <a:rPr lang="en-US" sz="1600" b="1" u="sng" dirty="0">
                  <a:latin typeface="Consolas" panose="020B0609020204030204" pitchFamily="49" charset="0"/>
                  <a:cs typeface="Calibri" panose="020F0502020204030204" pitchFamily="34" charset="0"/>
                </a:rPr>
                <a:t>,</a:t>
              </a:r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 EID)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20450" y="3048543"/>
              <a:ext cx="1694111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Professor</a:t>
              </a:r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(</a:t>
              </a:r>
              <a:r>
                <a:rPr lang="en-US" sz="1600" u="sng" dirty="0">
                  <a:latin typeface="Consolas" panose="020B0609020204030204" pitchFamily="49" charset="0"/>
                  <a:cs typeface="Calibri" panose="020F0502020204030204" pitchFamily="34" charset="0"/>
                </a:rPr>
                <a:t>EID</a:t>
              </a:r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) 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8515937" y="2745267"/>
              <a:ext cx="0" cy="34346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942094" y="1739796"/>
              <a:ext cx="192928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Merge relations with equivalent PK</a:t>
              </a:r>
            </a:p>
          </p:txBody>
        </p:sp>
        <p:sp>
          <p:nvSpPr>
            <p:cNvPr id="33" name="Down Arrow 32"/>
            <p:cNvSpPr/>
            <p:nvPr/>
          </p:nvSpPr>
          <p:spPr>
            <a:xfrm rot="16200000">
              <a:off x="6446093" y="2793776"/>
              <a:ext cx="419952" cy="358115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Mapping Specializations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Universal Relation</a:t>
            </a:r>
          </a:p>
          <a:p>
            <a:pPr lvl="1"/>
            <a:r>
              <a:rPr lang="en-US" dirty="0"/>
              <a:t>One relation, </a:t>
            </a:r>
            <a:r>
              <a:rPr lang="en-US" b="1" dirty="0">
                <a:solidFill>
                  <a:schemeClr val="accent1"/>
                </a:solidFill>
              </a:rPr>
              <a:t>NULL</a:t>
            </a:r>
            <a:r>
              <a:rPr lang="en-US" dirty="0"/>
              <a:t> assigned for</a:t>
            </a:r>
            <a:br>
              <a:rPr lang="en-US" dirty="0"/>
            </a:br>
            <a:r>
              <a:rPr lang="en-US" dirty="0"/>
              <a:t>non-applicable attributes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Employee</a:t>
            </a:r>
          </a:p>
          <a:p>
            <a:pPr lvl="1"/>
            <a:endParaRPr lang="en-US" dirty="0"/>
          </a:p>
          <a:p>
            <a:r>
              <a:rPr lang="en-US" dirty="0"/>
              <a:t>#2 Object-oriented</a:t>
            </a:r>
          </a:p>
          <a:p>
            <a:pPr lvl="1"/>
            <a:r>
              <a:rPr lang="en-US" dirty="0"/>
              <a:t>One relation per specialized entity</a:t>
            </a:r>
          </a:p>
          <a:p>
            <a:pPr lvl="1"/>
            <a:r>
              <a:rPr lang="en-US" dirty="0"/>
              <a:t>Horizontally partitioned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Employee, Assistant, Professor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#3 ER-oriented</a:t>
            </a:r>
          </a:p>
          <a:p>
            <a:pPr lvl="1"/>
            <a:r>
              <a:rPr lang="en-US" dirty="0"/>
              <a:t>One relation per </a:t>
            </a:r>
            <a:br>
              <a:rPr lang="en-US" dirty="0"/>
            </a:br>
            <a:r>
              <a:rPr lang="en-US" dirty="0"/>
              <a:t>specialized entity</a:t>
            </a:r>
          </a:p>
          <a:p>
            <a:pPr lvl="1"/>
            <a:r>
              <a:rPr lang="en-US" dirty="0"/>
              <a:t>Vertically partitioned</a:t>
            </a:r>
          </a:p>
          <a:p>
            <a:pPr lvl="1"/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Employee, Assistant, Professor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3084" y="1237368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9948" y="1237368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8396" y="2193640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sp>
        <p:nvSpPr>
          <p:cNvPr id="8" name="Isosceles Triangle 7"/>
          <p:cNvSpPr/>
          <p:nvPr/>
        </p:nvSpPr>
        <p:spPr>
          <a:xfrm rot="10800000">
            <a:off x="6591380" y="1802164"/>
            <a:ext cx="368115" cy="19615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>
            <a:stCxn id="5" idx="1"/>
            <a:endCxn id="8" idx="2"/>
          </p:cNvCxnSpPr>
          <p:nvPr/>
        </p:nvCxnSpPr>
        <p:spPr>
          <a:xfrm flipH="1">
            <a:off x="6959495" y="1476754"/>
            <a:ext cx="663589" cy="325410"/>
          </a:xfrm>
          <a:prstGeom prst="line">
            <a:avLst/>
          </a:prstGeom>
          <a:ln w="1905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3"/>
            <a:endCxn id="8" idx="4"/>
          </p:cNvCxnSpPr>
          <p:nvPr/>
        </p:nvCxnSpPr>
        <p:spPr>
          <a:xfrm>
            <a:off x="5904032" y="1476754"/>
            <a:ext cx="687348" cy="325410"/>
          </a:xfrm>
          <a:prstGeom prst="line">
            <a:avLst/>
          </a:prstGeom>
          <a:ln w="1905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0"/>
            <a:endCxn id="7" idx="0"/>
          </p:cNvCxnSpPr>
          <p:nvPr/>
        </p:nvCxnSpPr>
        <p:spPr>
          <a:xfrm>
            <a:off x="6775437" y="1998322"/>
            <a:ext cx="1" cy="195318"/>
          </a:xfrm>
          <a:prstGeom prst="line">
            <a:avLst/>
          </a:prstGeom>
          <a:ln w="1905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100512" y="728717"/>
            <a:ext cx="869339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13" name="Diamond 12"/>
          <p:cNvSpPr/>
          <p:nvPr/>
        </p:nvSpPr>
        <p:spPr>
          <a:xfrm>
            <a:off x="6249076" y="1240281"/>
            <a:ext cx="1035977" cy="464667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</a:p>
        </p:txBody>
      </p:sp>
      <p:cxnSp>
        <p:nvCxnSpPr>
          <p:cNvPr id="14" name="Straight Connector 13"/>
          <p:cNvCxnSpPr>
            <a:stCxn id="13" idx="1"/>
            <a:endCxn id="6" idx="3"/>
          </p:cNvCxnSpPr>
          <p:nvPr/>
        </p:nvCxnSpPr>
        <p:spPr>
          <a:xfrm flipH="1">
            <a:off x="5904032" y="1472615"/>
            <a:ext cx="345044" cy="413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3"/>
            <a:endCxn id="5" idx="1"/>
          </p:cNvCxnSpPr>
          <p:nvPr/>
        </p:nvCxnSpPr>
        <p:spPr>
          <a:xfrm>
            <a:off x="7285053" y="1472615"/>
            <a:ext cx="338031" cy="413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  <a:endCxn id="5" idx="0"/>
          </p:cNvCxnSpPr>
          <p:nvPr/>
        </p:nvCxnSpPr>
        <p:spPr>
          <a:xfrm flipH="1">
            <a:off x="8160126" y="1064350"/>
            <a:ext cx="67698" cy="173018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713390" y="2226254"/>
            <a:ext cx="869339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19" name="Oval 18"/>
          <p:cNvSpPr/>
          <p:nvPr/>
        </p:nvSpPr>
        <p:spPr>
          <a:xfrm>
            <a:off x="5017986" y="2238045"/>
            <a:ext cx="869339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</a:p>
        </p:txBody>
      </p:sp>
      <p:cxnSp>
        <p:nvCxnSpPr>
          <p:cNvPr id="20" name="Straight Connector 19"/>
          <p:cNvCxnSpPr>
            <a:stCxn id="7" idx="3"/>
            <a:endCxn id="17" idx="2"/>
          </p:cNvCxnSpPr>
          <p:nvPr/>
        </p:nvCxnSpPr>
        <p:spPr>
          <a:xfrm flipV="1">
            <a:off x="7312480" y="2422864"/>
            <a:ext cx="400910" cy="1016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6"/>
            <a:endCxn id="7" idx="1"/>
          </p:cNvCxnSpPr>
          <p:nvPr/>
        </p:nvCxnSpPr>
        <p:spPr>
          <a:xfrm flipV="1">
            <a:off x="5887325" y="2433026"/>
            <a:ext cx="351071" cy="162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96590" y="1108734"/>
            <a:ext cx="264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2024" y="1110409"/>
            <a:ext cx="264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1775"/>
              </p:ext>
            </p:extLst>
          </p:nvPr>
        </p:nvGraphicFramePr>
        <p:xfrm>
          <a:off x="4977794" y="3435950"/>
          <a:ext cx="399282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87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2019560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1293677">
                  <a:extLst>
                    <a:ext uri="{9D8B030D-6E8A-4147-A177-3AD203B41FA5}">
                      <a16:colId xmlns:a16="http://schemas.microsoft.com/office/drawing/2014/main" val="1542186046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Univ.-Prof. Dr.-Ing.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Boehm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70233"/>
              </p:ext>
            </p:extLst>
          </p:nvPr>
        </p:nvGraphicFramePr>
        <p:xfrm>
          <a:off x="4977794" y="3031531"/>
          <a:ext cx="17095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87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1029969">
                  <a:extLst>
                    <a:ext uri="{9D8B030D-6E8A-4147-A177-3AD203B41FA5}">
                      <a16:colId xmlns:a16="http://schemas.microsoft.com/office/drawing/2014/main" val="1542186046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75868" y="5957260"/>
            <a:ext cx="273669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D. Ullman: CS145 Introduction to Databases - Entity-Relationship Model, Stanford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74415"/>
              </p:ext>
            </p:extLst>
          </p:nvPr>
        </p:nvGraphicFramePr>
        <p:xfrm>
          <a:off x="6109398" y="4827451"/>
          <a:ext cx="285330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3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2186554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Univ.-Prof. Dr.-Ing.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44362"/>
              </p:ext>
            </p:extLst>
          </p:nvPr>
        </p:nvGraphicFramePr>
        <p:xfrm>
          <a:off x="4064248" y="4824370"/>
          <a:ext cx="183413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87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1154547">
                  <a:extLst>
                    <a:ext uri="{9D8B030D-6E8A-4147-A177-3AD203B41FA5}">
                      <a16:colId xmlns:a16="http://schemas.microsoft.com/office/drawing/2014/main" val="1542186046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Boehm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23521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076" y="6049027"/>
            <a:ext cx="71324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6116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53" y="2115066"/>
            <a:ext cx="7456081" cy="2889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5665" y="2493112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138" y="2494787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2063" y="2496462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9491" y="2498138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1080" y="3040745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2706" y="3705608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602" y="3644206"/>
            <a:ext cx="4541118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Studio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>
                <a:latin typeface="Consolas" panose="020B0609020204030204" pitchFamily="49" charset="0"/>
                <a:cs typeface="Calibri" panose="020F0502020204030204" pitchFamily="34" charset="0"/>
              </a:rPr>
              <a:t>SID:int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City:varchar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Country:varchar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size:int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Agent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>
                <a:latin typeface="Consolas" panose="020B0609020204030204" pitchFamily="49" charset="0"/>
                <a:cs typeface="Calibri" panose="020F0502020204030204" pitchFamily="34" charset="0"/>
              </a:rPr>
              <a:t>AgID:int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Name:varchar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Musician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MID:int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Name:varchar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URL:varchar, 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SID</a:t>
            </a:r>
            <a:r>
              <a:rPr lang="en-US" sz="1600" b="1" baseline="30000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FK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AgID</a:t>
            </a:r>
            <a:r>
              <a:rPr lang="en-US" sz="1600" b="1" baseline="30000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FK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Album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>
                <a:latin typeface="Consolas" panose="020B0609020204030204" pitchFamily="49" charset="0"/>
                <a:cs typeface="Calibri" panose="020F0502020204030204" pitchFamily="34" charset="0"/>
              </a:rPr>
              <a:t>AID:int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Year:int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Name:varchar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Created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u="sng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MID</a:t>
            </a:r>
            <a:r>
              <a:rPr lang="en-US" sz="1600" b="1" u="sng" baseline="30000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FK</a:t>
            </a:r>
            <a:r>
              <a:rPr lang="en-US" sz="1600" u="sng" dirty="0" err="1">
                <a:latin typeface="Consolas" panose="020B0609020204030204" pitchFamily="49" charset="0"/>
                <a:cs typeface="Calibri" panose="020F0502020204030204" pitchFamily="34" charset="0"/>
              </a:rPr>
              <a:t>:int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u="sng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AID</a:t>
            </a:r>
            <a:r>
              <a:rPr lang="en-US" sz="1600" b="1" u="sng" baseline="30000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FK</a:t>
            </a:r>
            <a:r>
              <a:rPr lang="en-US" sz="1600" u="sng" dirty="0" err="1">
                <a:latin typeface="Consolas" panose="020B0609020204030204" pitchFamily="49" charset="0"/>
                <a:cs typeface="Calibri" panose="020F0502020204030204" pitchFamily="34" charset="0"/>
              </a:rPr>
              <a:t>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9736" y="5014129"/>
            <a:ext cx="2951784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relations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 types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primary keys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FKs in Musician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Composite PK in Created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Map the given ER diagram into a relational schema, including data types, primary keys, and foreign keys </a:t>
            </a:r>
            <a:r>
              <a:rPr lang="en-US" b="0" dirty="0"/>
              <a:t>(9/100 points)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dirty="0"/>
              <a:t>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pic>
        <p:nvPicPr>
          <p:cNvPr id="4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57" y="3396694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hevron 1"/>
          <p:cNvSpPr/>
          <p:nvPr/>
        </p:nvSpPr>
        <p:spPr>
          <a:xfrm>
            <a:off x="1671540" y="4742822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Diagram</a:t>
            </a:r>
          </a:p>
        </p:txBody>
      </p:sp>
      <p:sp>
        <p:nvSpPr>
          <p:cNvPr id="7" name="Chevron 6"/>
          <p:cNvSpPr/>
          <p:nvPr/>
        </p:nvSpPr>
        <p:spPr>
          <a:xfrm>
            <a:off x="3644206" y="4742822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Schema</a:t>
            </a:r>
          </a:p>
        </p:txBody>
      </p:sp>
      <p:sp>
        <p:nvSpPr>
          <p:cNvPr id="8" name="Chevron 7"/>
          <p:cNvSpPr/>
          <p:nvPr/>
        </p:nvSpPr>
        <p:spPr>
          <a:xfrm>
            <a:off x="5616872" y="4742822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Schema</a:t>
            </a:r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2632668" y="3956661"/>
            <a:ext cx="137478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567424" y="4516628"/>
            <a:ext cx="0" cy="226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5127391" y="3956661"/>
            <a:ext cx="1474376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278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>
                <a:solidFill>
                  <a:schemeClr val="accent1"/>
                </a:solidFill>
              </a:rPr>
              <a:t>Poor</a:t>
            </a:r>
            <a:r>
              <a:rPr lang="en-US" dirty="0"/>
              <a:t> Relational Schemas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dirty="0">
                <a:solidFill>
                  <a:schemeClr val="accent1"/>
                </a:solidFill>
              </a:rPr>
              <a:t>Insert Anomaly:</a:t>
            </a:r>
            <a:r>
              <a:rPr lang="en-US" dirty="0"/>
              <a:t> </a:t>
            </a:r>
            <a:r>
              <a:rPr lang="en-US" b="0" dirty="0"/>
              <a:t>How to insert a new lecture or prof?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accent1"/>
                </a:solidFill>
              </a:rPr>
              <a:t>Update Anomaly:</a:t>
            </a:r>
            <a:r>
              <a:rPr lang="en-US" dirty="0"/>
              <a:t> </a:t>
            </a:r>
            <a:r>
              <a:rPr lang="en-US" b="0" dirty="0"/>
              <a:t>How to update “Boehm” </a:t>
            </a:r>
            <a:r>
              <a:rPr lang="en-AT" b="0" dirty="0">
                <a:sym typeface="Wingdings" panose="05000000000000000000" pitchFamily="2" charset="2"/>
              </a:rPr>
              <a:t></a:t>
            </a:r>
            <a:r>
              <a:rPr lang="en-US" b="0" dirty="0">
                <a:sym typeface="Wingdings" panose="05000000000000000000" pitchFamily="2" charset="2"/>
              </a:rPr>
              <a:t> “</a:t>
            </a:r>
            <a:r>
              <a:rPr lang="en-US" b="0" dirty="0" err="1">
                <a:sym typeface="Wingdings" panose="05000000000000000000" pitchFamily="2" charset="2"/>
              </a:rPr>
              <a:t>B</a:t>
            </a:r>
            <a:r>
              <a:rPr lang="en-US" b="0" dirty="0" err="1"/>
              <a:t>öhm</a:t>
            </a:r>
            <a:r>
              <a:rPr lang="en-US" b="0" dirty="0">
                <a:sym typeface="Wingdings" panose="05000000000000000000" pitchFamily="2" charset="2"/>
              </a:rPr>
              <a:t>”?</a:t>
            </a: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Delete Anomaly: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0" dirty="0">
                <a:sym typeface="Wingdings" panose="05000000000000000000" pitchFamily="2" charset="2"/>
              </a:rPr>
              <a:t>What if we delete all data management lectures?</a:t>
            </a:r>
            <a:r>
              <a:rPr lang="en-US" dirty="0"/>
              <a:t> 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7889FB"/>
                </a:solidFill>
              </a:rPr>
              <a:t>Normalization:</a:t>
            </a:r>
            <a:r>
              <a:rPr lang="en-US" dirty="0"/>
              <a:t> Find good schema to avoid redundancy, </a:t>
            </a:r>
            <a:br>
              <a:rPr lang="en-US" dirty="0"/>
            </a:br>
            <a:r>
              <a:rPr lang="en-US" dirty="0"/>
              <a:t>                                  ensure consistency, and prevent information loss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83858"/>
              </p:ext>
            </p:extLst>
          </p:nvPr>
        </p:nvGraphicFramePr>
        <p:xfrm>
          <a:off x="721783" y="1640862"/>
          <a:ext cx="819110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793">
                  <a:extLst>
                    <a:ext uri="{9D8B030D-6E8A-4147-A177-3AD203B41FA5}">
                      <a16:colId xmlns:a16="http://schemas.microsoft.com/office/drawing/2014/main" val="3597529000"/>
                    </a:ext>
                  </a:extLst>
                </a:gridCol>
                <a:gridCol w="1115367">
                  <a:extLst>
                    <a:ext uri="{9D8B030D-6E8A-4147-A177-3AD203B41FA5}">
                      <a16:colId xmlns:a16="http://schemas.microsoft.com/office/drawing/2014/main" val="2895233488"/>
                    </a:ext>
                  </a:extLst>
                </a:gridCol>
                <a:gridCol w="1587639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4159604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683702">
                  <a:extLst>
                    <a:ext uri="{9D8B030D-6E8A-4147-A177-3AD203B41FA5}">
                      <a16:colId xmlns:a16="http://schemas.microsoft.com/office/drawing/2014/main" val="66306865"/>
                    </a:ext>
                  </a:extLst>
                </a:gridCol>
              </a:tblGrid>
              <a:tr h="324436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INF.01014UF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Management (VO)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INF.02018UF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Management (KU)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20382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706.520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 Integration and Large-Scale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706.543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Architecture of Database Systems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9838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706.550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Architecture of Machine Learning Systems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05075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3916" y="1235946"/>
            <a:ext cx="47528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ProfCourse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(mixed entity types </a:t>
            </a: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redundancy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70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Normalization Process</a:t>
            </a:r>
          </a:p>
          <a:p>
            <a:pPr lvl="1"/>
            <a:r>
              <a:rPr lang="en-US" dirty="0"/>
              <a:t>“[</a:t>
            </a:r>
            <a:r>
              <a:rPr lang="en-AT" dirty="0"/>
              <a:t>…</a:t>
            </a:r>
            <a:r>
              <a:rPr lang="en-US" dirty="0"/>
              <a:t>] </a:t>
            </a:r>
            <a:r>
              <a:rPr lang="en-US" b="1" dirty="0">
                <a:solidFill>
                  <a:srgbClr val="7889FB"/>
                </a:solidFill>
              </a:rPr>
              <a:t>reversible process </a:t>
            </a:r>
            <a:r>
              <a:rPr lang="en-US" dirty="0"/>
              <a:t>of replacing a given collection of relations [</a:t>
            </a:r>
            <a:r>
              <a:rPr lang="en-AT" dirty="0"/>
              <a:t>…</a:t>
            </a:r>
            <a:r>
              <a:rPr lang="en-US" dirty="0"/>
              <a:t>] </a:t>
            </a:r>
            <a:br>
              <a:rPr lang="en-US" dirty="0"/>
            </a:br>
            <a:r>
              <a:rPr lang="en-US" dirty="0"/>
              <a:t>a progressively </a:t>
            </a:r>
            <a:r>
              <a:rPr lang="en-US" b="1" dirty="0">
                <a:solidFill>
                  <a:srgbClr val="7889FB"/>
                </a:solidFill>
              </a:rPr>
              <a:t>simpler and more regular structure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Principled approach of </a:t>
            </a:r>
            <a:r>
              <a:rPr lang="en-US" b="1" dirty="0">
                <a:solidFill>
                  <a:srgbClr val="7889FB"/>
                </a:solidFill>
              </a:rPr>
              <a:t>improving the quality</a:t>
            </a:r>
            <a:r>
              <a:rPr lang="en-US" dirty="0"/>
              <a:t> (redundancy, inconsistencies)</a:t>
            </a:r>
          </a:p>
          <a:p>
            <a:pPr lvl="1"/>
            <a:r>
              <a:rPr lang="en-US" dirty="0"/>
              <a:t>Input: DB-Schema and functional dependencies</a:t>
            </a:r>
          </a:p>
          <a:p>
            <a:pPr lvl="1"/>
            <a:endParaRPr lang="en-US" sz="1400" dirty="0"/>
          </a:p>
          <a:p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baseline="30000" dirty="0">
                <a:solidFill>
                  <a:schemeClr val="accent1"/>
                </a:solidFill>
              </a:rPr>
              <a:t>st</a:t>
            </a:r>
            <a:r>
              <a:rPr lang="en-US" dirty="0">
                <a:solidFill>
                  <a:schemeClr val="accent1"/>
                </a:solidFill>
              </a:rPr>
              <a:t> Normal Form: </a:t>
            </a:r>
            <a:r>
              <a:rPr lang="en-US" dirty="0"/>
              <a:t>no multi-valued attributes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baseline="30000" dirty="0">
                <a:solidFill>
                  <a:schemeClr val="accent1"/>
                </a:solidFill>
              </a:rPr>
              <a:t>nd</a:t>
            </a:r>
            <a:r>
              <a:rPr lang="en-US" dirty="0">
                <a:solidFill>
                  <a:schemeClr val="accent1"/>
                </a:solidFill>
              </a:rPr>
              <a:t> Normal Form:</a:t>
            </a:r>
            <a:r>
              <a:rPr lang="en-US" dirty="0"/>
              <a:t> all non-key attributes</a:t>
            </a:r>
            <a:br>
              <a:rPr lang="en-US" dirty="0"/>
            </a:br>
            <a:r>
              <a:rPr lang="en-US" dirty="0"/>
              <a:t>fully functional dependent on primary key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baseline="30000" dirty="0">
                <a:solidFill>
                  <a:schemeClr val="accent1"/>
                </a:solidFill>
              </a:rPr>
              <a:t>rd</a:t>
            </a:r>
            <a:r>
              <a:rPr lang="en-US" dirty="0">
                <a:solidFill>
                  <a:schemeClr val="accent1"/>
                </a:solidFill>
              </a:rPr>
              <a:t> Normal Form:</a:t>
            </a:r>
            <a:r>
              <a:rPr lang="en-US" dirty="0"/>
              <a:t> no dependencies </a:t>
            </a:r>
            <a:br>
              <a:rPr lang="en-US" dirty="0"/>
            </a:br>
            <a:r>
              <a:rPr lang="en-US" dirty="0"/>
              <a:t>among non-key attributes</a:t>
            </a:r>
          </a:p>
          <a:p>
            <a:pPr lvl="1"/>
            <a:endParaRPr lang="en-US" sz="1400" dirty="0"/>
          </a:p>
          <a:p>
            <a:r>
              <a:rPr lang="en-US" b="0" dirty="0"/>
              <a:t>Boyce-</a:t>
            </a:r>
            <a:r>
              <a:rPr lang="en-US" b="0" dirty="0" err="1"/>
              <a:t>Codd</a:t>
            </a:r>
            <a:r>
              <a:rPr lang="en-US" b="0" dirty="0"/>
              <a:t> Normal Form (BCNF)</a:t>
            </a:r>
          </a:p>
          <a:p>
            <a:r>
              <a:rPr lang="en-US" b="0" dirty="0"/>
              <a:t>4</a:t>
            </a:r>
            <a:r>
              <a:rPr lang="en-US" b="0" baseline="30000" dirty="0"/>
              <a:t>th</a:t>
            </a:r>
            <a:r>
              <a:rPr lang="en-US" b="0" dirty="0"/>
              <a:t>, 5</a:t>
            </a:r>
            <a:r>
              <a:rPr lang="en-US" b="0" baseline="30000" dirty="0"/>
              <a:t>th</a:t>
            </a:r>
            <a:r>
              <a:rPr lang="en-US" b="0" dirty="0"/>
              <a:t>,6</a:t>
            </a:r>
            <a:r>
              <a:rPr lang="en-US" b="0" baseline="30000" dirty="0"/>
              <a:t>th</a:t>
            </a:r>
            <a:r>
              <a:rPr lang="en-US" b="0" dirty="0"/>
              <a:t> Normal Form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82" y="5034222"/>
            <a:ext cx="323557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Normalized Data Structure: A Brief Tutorial. SIGFIDET Workshop 1971]</a:t>
            </a:r>
          </a:p>
        </p:txBody>
      </p:sp>
      <p:sp>
        <p:nvSpPr>
          <p:cNvPr id="7" name="Oval 6"/>
          <p:cNvSpPr/>
          <p:nvPr/>
        </p:nvSpPr>
        <p:spPr>
          <a:xfrm>
            <a:off x="5747657" y="2701862"/>
            <a:ext cx="3285811" cy="224235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relations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97012" y="3074798"/>
            <a:ext cx="2987101" cy="1871009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NF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29613" y="3346267"/>
            <a:ext cx="2715546" cy="1611575"/>
          </a:xfrm>
          <a:prstGeom prst="ellipse">
            <a:avLst/>
          </a:prstGeom>
          <a:solidFill>
            <a:srgbClr val="7889FB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NF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53047" y="3613678"/>
            <a:ext cx="2468678" cy="1331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NF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56886" y="3862053"/>
            <a:ext cx="2244253" cy="110072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BCNF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57222" y="4121929"/>
            <a:ext cx="2040230" cy="82699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4.NF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49961" y="4386429"/>
            <a:ext cx="1854755" cy="564847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2410" y="5599303"/>
            <a:ext cx="376813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Further Normalization of the Data Base Relational Model. IBM Research Report, San Jose, California RJ909 (1971)]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704" y="4872549"/>
            <a:ext cx="49654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9586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/>
              <a:t>Relation </a:t>
            </a:r>
            <a:r>
              <a:rPr lang="en-US" dirty="0" err="1"/>
              <a:t>PartProject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Column </a:t>
            </a:r>
            <a:r>
              <a:rPr lang="en-US" b="1" dirty="0">
                <a:solidFill>
                  <a:schemeClr val="tx1"/>
                </a:solidFill>
              </a:rPr>
              <a:t>‘Project’</a:t>
            </a:r>
            <a:r>
              <a:rPr lang="en-US" dirty="0"/>
              <a:t> is </a:t>
            </a:r>
            <a:r>
              <a:rPr lang="en-US" b="1" dirty="0">
                <a:solidFill>
                  <a:schemeClr val="accent1"/>
                </a:solidFill>
              </a:rPr>
              <a:t>not atomic, but set of tuples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Redundancy</a:t>
            </a:r>
            <a:r>
              <a:rPr lang="en-US" dirty="0"/>
              <a:t> across projects appearing in multiple parts</a:t>
            </a:r>
          </a:p>
          <a:p>
            <a:pPr lvl="1"/>
            <a:endParaRPr lang="en-US" sz="1000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Create multiple tables with PK-FK relationships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Unnormalized</a:t>
            </a:r>
            <a:r>
              <a:rPr lang="en-US" dirty="0"/>
              <a:t> Relation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09232"/>
              </p:ext>
            </p:extLst>
          </p:nvPr>
        </p:nvGraphicFramePr>
        <p:xfrm>
          <a:off x="1045028" y="1745957"/>
          <a:ext cx="763399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666">
                  <a:extLst>
                    <a:ext uri="{9D8B030D-6E8A-4147-A177-3AD203B41FA5}">
                      <a16:colId xmlns:a16="http://schemas.microsoft.com/office/drawing/2014/main" val="3597529000"/>
                    </a:ext>
                  </a:extLst>
                </a:gridCol>
                <a:gridCol w="1134174">
                  <a:extLst>
                    <a:ext uri="{9D8B030D-6E8A-4147-A177-3AD203B41FA5}">
                      <a16:colId xmlns:a16="http://schemas.microsoft.com/office/drawing/2014/main" val="2895233488"/>
                    </a:ext>
                  </a:extLst>
                </a:gridCol>
                <a:gridCol w="1093303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878730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1757248">
                  <a:extLst>
                    <a:ext uri="{9D8B030D-6E8A-4147-A177-3AD203B41FA5}">
                      <a16:colId xmlns:a16="http://schemas.microsoft.com/office/drawing/2014/main" val="3840261274"/>
                    </a:ext>
                  </a:extLst>
                </a:gridCol>
                <a:gridCol w="1057436">
                  <a:extLst>
                    <a:ext uri="{9D8B030D-6E8A-4147-A177-3AD203B41FA5}">
                      <a16:colId xmlns:a16="http://schemas.microsoft.com/office/drawing/2014/main" val="594828239"/>
                    </a:ext>
                  </a:extLst>
                </a:gridCol>
                <a:gridCol w="1057436">
                  <a:extLst>
                    <a:ext uri="{9D8B030D-6E8A-4147-A177-3AD203B41FA5}">
                      <a16:colId xmlns:a16="http://schemas.microsoft.com/office/drawing/2014/main" val="2832574807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PDesc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(J#,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JDesc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123613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80987"/>
                  </a:ext>
                </a:extLst>
              </a:tr>
              <a:tr h="123613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242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34272"/>
                  </a:ext>
                </a:extLst>
              </a:tr>
              <a:tr h="123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59018"/>
                  </a:ext>
                </a:extLst>
              </a:tr>
            </a:tbl>
          </a:graphicData>
        </a:graphic>
      </p:graphicFrame>
      <p:sp>
        <p:nvSpPr>
          <p:cNvPr id="7" name="Diamond 6"/>
          <p:cNvSpPr/>
          <p:nvPr/>
        </p:nvSpPr>
        <p:spPr>
          <a:xfrm>
            <a:off x="6642666" y="737389"/>
            <a:ext cx="778345" cy="482123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SPP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2581" y="802956"/>
            <a:ext cx="976440" cy="35970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50" y="633150"/>
            <a:ext cx="218374" cy="2084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4657" y="802957"/>
            <a:ext cx="976440" cy="35970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</a:p>
        </p:txBody>
      </p:sp>
      <p:cxnSp>
        <p:nvCxnSpPr>
          <p:cNvPr id="12" name="Straight Connector 11"/>
          <p:cNvCxnSpPr>
            <a:stCxn id="11" idx="3"/>
            <a:endCxn id="7" idx="1"/>
          </p:cNvCxnSpPr>
          <p:nvPr/>
        </p:nvCxnSpPr>
        <p:spPr>
          <a:xfrm flipV="1">
            <a:off x="6361097" y="978451"/>
            <a:ext cx="281569" cy="436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51836" y="642478"/>
            <a:ext cx="2183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cxnSp>
        <p:nvCxnSpPr>
          <p:cNvPr id="17" name="Straight Connector 16"/>
          <p:cNvCxnSpPr>
            <a:stCxn id="7" idx="3"/>
            <a:endCxn id="8" idx="1"/>
          </p:cNvCxnSpPr>
          <p:nvPr/>
        </p:nvCxnSpPr>
        <p:spPr>
          <a:xfrm>
            <a:off x="7421011" y="978451"/>
            <a:ext cx="281570" cy="435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08809" y="2844001"/>
            <a:ext cx="4737841" cy="10965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and Approach</a:t>
            </a:r>
          </a:p>
          <a:p>
            <a:pPr lvl="1"/>
            <a:r>
              <a:rPr lang="en-US" dirty="0"/>
              <a:t>Relation is in 1NF if all its </a:t>
            </a:r>
            <a:r>
              <a:rPr lang="en-US" b="1" dirty="0">
                <a:solidFill>
                  <a:schemeClr val="accent1"/>
                </a:solidFill>
              </a:rPr>
              <a:t>attributes are atomic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Split relations with 1:N and M:N relationships (lossless)</a:t>
            </a:r>
          </a:p>
          <a:p>
            <a:pPr lvl="1"/>
            <a:endParaRPr lang="en-US" sz="700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</a:p>
          <a:p>
            <a:pPr lvl="1"/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Issues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Insert anomaly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(e.g., no project without parts)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Update anomaly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(e.g., redundant updated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Mgr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Delete anomaly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(e.g., project deleted on last part)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68214"/>
              </p:ext>
            </p:extLst>
          </p:nvPr>
        </p:nvGraphicFramePr>
        <p:xfrm>
          <a:off x="4109040" y="2703008"/>
          <a:ext cx="47508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568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741568">
                  <a:extLst>
                    <a:ext uri="{9D8B030D-6E8A-4147-A177-3AD203B41FA5}">
                      <a16:colId xmlns:a16="http://schemas.microsoft.com/office/drawing/2014/main" val="2443052960"/>
                    </a:ext>
                  </a:extLst>
                </a:gridCol>
                <a:gridCol w="1482957">
                  <a:extLst>
                    <a:ext uri="{9D8B030D-6E8A-4147-A177-3AD203B41FA5}">
                      <a16:colId xmlns:a16="http://schemas.microsoft.com/office/drawing/2014/main" val="3840261274"/>
                    </a:ext>
                  </a:extLst>
                </a:gridCol>
                <a:gridCol w="892380">
                  <a:extLst>
                    <a:ext uri="{9D8B030D-6E8A-4147-A177-3AD203B41FA5}">
                      <a16:colId xmlns:a16="http://schemas.microsoft.com/office/drawing/2014/main" val="594828239"/>
                    </a:ext>
                  </a:extLst>
                </a:gridCol>
                <a:gridCol w="892379">
                  <a:extLst>
                    <a:ext uri="{9D8B030D-6E8A-4147-A177-3AD203B41FA5}">
                      <a16:colId xmlns:a16="http://schemas.microsoft.com/office/drawing/2014/main" val="2832574807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JDesc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8098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3427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5901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55112"/>
              </p:ext>
            </p:extLst>
          </p:nvPr>
        </p:nvGraphicFramePr>
        <p:xfrm>
          <a:off x="1000440" y="3322828"/>
          <a:ext cx="23155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38">
                  <a:extLst>
                    <a:ext uri="{9D8B030D-6E8A-4147-A177-3AD203B41FA5}">
                      <a16:colId xmlns:a16="http://schemas.microsoft.com/office/drawing/2014/main" val="689164546"/>
                    </a:ext>
                  </a:extLst>
                </a:gridCol>
                <a:gridCol w="771838">
                  <a:extLst>
                    <a:ext uri="{9D8B030D-6E8A-4147-A177-3AD203B41FA5}">
                      <a16:colId xmlns:a16="http://schemas.microsoft.com/office/drawing/2014/main" val="313481033"/>
                    </a:ext>
                  </a:extLst>
                </a:gridCol>
                <a:gridCol w="771838">
                  <a:extLst>
                    <a:ext uri="{9D8B030D-6E8A-4147-A177-3AD203B41FA5}">
                      <a16:colId xmlns:a16="http://schemas.microsoft.com/office/drawing/2014/main" val="1044050531"/>
                    </a:ext>
                  </a:extLst>
                </a:gridCol>
              </a:tblGrid>
              <a:tr h="26055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PDesc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60704"/>
                  </a:ext>
                </a:extLst>
              </a:tr>
              <a:tr h="8805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33426"/>
                  </a:ext>
                </a:extLst>
              </a:tr>
              <a:tr h="260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99567"/>
                  </a:ext>
                </a:extLst>
              </a:tr>
              <a:tr h="88056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05186"/>
                  </a:ext>
                </a:extLst>
              </a:tr>
              <a:tr h="172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92430"/>
                  </a:ext>
                </a:extLst>
              </a:tr>
              <a:tr h="88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0597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5271" y="2954217"/>
            <a:ext cx="1537397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Relation Part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6387" y="2347879"/>
            <a:ext cx="1537397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Relation Project</a:t>
            </a:r>
          </a:p>
        </p:txBody>
      </p:sp>
      <p:cxnSp>
        <p:nvCxnSpPr>
          <p:cNvPr id="9" name="Straight Arrow Connector 8"/>
          <p:cNvCxnSpPr>
            <a:endCxn id="6" idx="3"/>
          </p:cNvCxnSpPr>
          <p:nvPr/>
        </p:nvCxnSpPr>
        <p:spPr>
          <a:xfrm flipH="1">
            <a:off x="3315954" y="2853734"/>
            <a:ext cx="939520" cy="10177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55474" y="2334529"/>
            <a:ext cx="477298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6006" y="2642720"/>
            <a:ext cx="2422433" cy="23312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9531" y="2644396"/>
            <a:ext cx="830362" cy="23312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9785" y="5074419"/>
            <a:ext cx="1416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 on J#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8905" y="4985660"/>
            <a:ext cx="14168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(J#,P#)</a:t>
            </a:r>
          </a:p>
        </p:txBody>
      </p:sp>
    </p:spTree>
    <p:extLst>
      <p:ext uri="{BB962C8B-B14F-4D97-AF65-F5344CB8AC3E}">
        <p14:creationId xmlns:p14="http://schemas.microsoft.com/office/powerpoint/2010/main" val="35442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 animBg="1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DB Design Lifecycle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Requirements engineering</a:t>
            </a:r>
          </a:p>
          <a:p>
            <a:pPr lvl="1"/>
            <a:r>
              <a:rPr lang="en-US" dirty="0"/>
              <a:t>Collect and analyze data and application requirements 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Specification documents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tx1"/>
                </a:solidFill>
              </a:rPr>
              <a:t>#2 Conceptual Design </a:t>
            </a:r>
            <a:r>
              <a:rPr lang="en-US" b="0" dirty="0">
                <a:solidFill>
                  <a:schemeClr val="tx1"/>
                </a:solidFill>
              </a:rPr>
              <a:t>(lecture 02, exercise 1)</a:t>
            </a:r>
          </a:p>
          <a:p>
            <a:pPr lvl="1"/>
            <a:r>
              <a:rPr lang="en-US" dirty="0"/>
              <a:t>Model data semantics and structure, independent of logical data model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ER model / diagram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#3 Logical Design </a:t>
            </a:r>
            <a:r>
              <a:rPr lang="en-US" b="0" dirty="0"/>
              <a:t>(lecture 03, exercise 1)</a:t>
            </a:r>
          </a:p>
          <a:p>
            <a:pPr lvl="1"/>
            <a:r>
              <a:rPr lang="en-US" dirty="0"/>
              <a:t>Model data with implementation primitives of concrete data model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e.g., relational schema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integrity constraints, views, permissions,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#4 Physical Design </a:t>
            </a:r>
            <a:r>
              <a:rPr lang="en-US" b="0" dirty="0"/>
              <a:t>(lecture 07, exercise 2)</a:t>
            </a:r>
          </a:p>
          <a:p>
            <a:pPr lvl="1"/>
            <a:r>
              <a:rPr lang="en-US" dirty="0"/>
              <a:t>Model </a:t>
            </a:r>
            <a:r>
              <a:rPr lang="en-US" b="1" dirty="0">
                <a:solidFill>
                  <a:schemeClr val="accent1"/>
                </a:solidFill>
              </a:rPr>
              <a:t>user-level data organization</a:t>
            </a:r>
            <a:r>
              <a:rPr lang="en-US" dirty="0"/>
              <a:t> in a specific DBMS (and data model)</a:t>
            </a:r>
          </a:p>
          <a:p>
            <a:pPr lvl="1"/>
            <a:r>
              <a:rPr lang="en-US" dirty="0"/>
              <a:t>Account for deployment environment and performance requirements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</p:txBody>
      </p:sp>
      <p:sp>
        <p:nvSpPr>
          <p:cNvPr id="7" name="Cloud 6"/>
          <p:cNvSpPr/>
          <p:nvPr/>
        </p:nvSpPr>
        <p:spPr>
          <a:xfrm>
            <a:off x="7449252" y="663249"/>
            <a:ext cx="1501073" cy="934497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Employee DB</a:t>
            </a:r>
          </a:p>
        </p:txBody>
      </p:sp>
      <p:pic>
        <p:nvPicPr>
          <p:cNvPr id="8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21" y="1608253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9220" y="3567164"/>
            <a:ext cx="8268734" cy="114551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Functional Dependency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Function y = f(x)</a:t>
                </a:r>
              </a:p>
              <a:p>
                <a:pPr lvl="1"/>
                <a:r>
                  <a:rPr lang="en-US" dirty="0"/>
                  <a:t>For deterministic functions f, the value x determines y</a:t>
                </a:r>
                <a:br>
                  <a:rPr lang="en-US" dirty="0"/>
                </a:br>
                <a:r>
                  <a:rPr lang="en-US" dirty="0"/>
                  <a:t>(aka, y depends on x)</a:t>
                </a:r>
              </a:p>
              <a:p>
                <a:pPr lvl="1"/>
                <a:endParaRPr lang="en-US" sz="700" dirty="0"/>
              </a:p>
              <a:p>
                <a:r>
                  <a:rPr lang="en-US" dirty="0"/>
                  <a:t>Functional Dependency (FD) X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Y</a:t>
                </a:r>
                <a:endParaRPr lang="en-US" dirty="0"/>
              </a:p>
              <a:p>
                <a:pPr lvl="1"/>
                <a:r>
                  <a:rPr lang="en-US" dirty="0"/>
                  <a:t>X and Y are sets of attributes, Y functionally depends on 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∀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endParaRPr lang="en-US" sz="700" dirty="0"/>
              </a:p>
              <a:p>
                <a:r>
                  <a:rPr lang="en-US" dirty="0"/>
                  <a:t>Examples</a:t>
                </a:r>
              </a:p>
              <a:p>
                <a:pPr lvl="1"/>
                <a:r>
                  <a:rPr lang="en-US" dirty="0"/>
                  <a:t>J#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{</a:t>
                </a:r>
                <a:r>
                  <a:rPr lang="en-US" dirty="0" err="1">
                    <a:sym typeface="Wingdings" panose="05000000000000000000" pitchFamily="2" charset="2"/>
                  </a:rPr>
                  <a:t>JDesc,Mgr</a:t>
                </a:r>
                <a:r>
                  <a:rPr lang="en-US" dirty="0">
                    <a:sym typeface="Wingdings" panose="05000000000000000000" pitchFamily="2" charset="2"/>
                  </a:rPr>
                  <a:t>}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{P#,J#}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Qty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sz="700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FDs derived from</a:t>
                </a:r>
                <a:br>
                  <a:rPr lang="en-US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en-US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schema semantics not</a:t>
                </a:r>
                <a:br>
                  <a:rPr lang="en-US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en-US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existing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25476" y="1346481"/>
            <a:ext cx="1837170" cy="1271295"/>
            <a:chOff x="6814461" y="1507254"/>
            <a:chExt cx="1837170" cy="1271295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7172688" y="1507254"/>
              <a:ext cx="1" cy="95220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172689" y="2459457"/>
              <a:ext cx="1478942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174523" y="1667176"/>
              <a:ext cx="1306286" cy="643945"/>
            </a:xfrm>
            <a:custGeom>
              <a:avLst/>
              <a:gdLst>
                <a:gd name="connsiteX0" fmla="*/ 0 w 1306286"/>
                <a:gd name="connsiteY0" fmla="*/ 643945 h 643945"/>
                <a:gd name="connsiteX1" fmla="*/ 170822 w 1306286"/>
                <a:gd name="connsiteY1" fmla="*/ 432929 h 643945"/>
                <a:gd name="connsiteX2" fmla="*/ 512466 w 1306286"/>
                <a:gd name="connsiteY2" fmla="*/ 850 h 643945"/>
                <a:gd name="connsiteX3" fmla="*/ 673240 w 1306286"/>
                <a:gd name="connsiteY3" fmla="*/ 322398 h 643945"/>
                <a:gd name="connsiteX4" fmla="*/ 834013 w 1306286"/>
                <a:gd name="connsiteY4" fmla="*/ 322398 h 643945"/>
                <a:gd name="connsiteX5" fmla="*/ 1034980 w 1306286"/>
                <a:gd name="connsiteY5" fmla="*/ 553510 h 643945"/>
                <a:gd name="connsiteX6" fmla="*/ 1306286 w 1306286"/>
                <a:gd name="connsiteY6" fmla="*/ 332446 h 6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6286" h="643945">
                  <a:moveTo>
                    <a:pt x="0" y="643945"/>
                  </a:moveTo>
                  <a:cubicBezTo>
                    <a:pt x="42705" y="592028"/>
                    <a:pt x="170822" y="432929"/>
                    <a:pt x="170822" y="432929"/>
                  </a:cubicBezTo>
                  <a:cubicBezTo>
                    <a:pt x="256233" y="325747"/>
                    <a:pt x="428730" y="19272"/>
                    <a:pt x="512466" y="850"/>
                  </a:cubicBezTo>
                  <a:cubicBezTo>
                    <a:pt x="596202" y="-17572"/>
                    <a:pt x="619649" y="268807"/>
                    <a:pt x="673240" y="322398"/>
                  </a:cubicBezTo>
                  <a:cubicBezTo>
                    <a:pt x="726831" y="375989"/>
                    <a:pt x="773723" y="283879"/>
                    <a:pt x="834013" y="322398"/>
                  </a:cubicBezTo>
                  <a:cubicBezTo>
                    <a:pt x="894303" y="360917"/>
                    <a:pt x="956268" y="551835"/>
                    <a:pt x="1034980" y="553510"/>
                  </a:cubicBezTo>
                  <a:cubicBezTo>
                    <a:pt x="1113692" y="555185"/>
                    <a:pt x="1209989" y="443815"/>
                    <a:pt x="1306286" y="332446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7086" y="2409217"/>
              <a:ext cx="3617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4461" y="1807991"/>
              <a:ext cx="3617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03460"/>
              </p:ext>
            </p:extLst>
          </p:nvPr>
        </p:nvGraphicFramePr>
        <p:xfrm>
          <a:off x="4167102" y="3657973"/>
          <a:ext cx="47508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568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741568">
                  <a:extLst>
                    <a:ext uri="{9D8B030D-6E8A-4147-A177-3AD203B41FA5}">
                      <a16:colId xmlns:a16="http://schemas.microsoft.com/office/drawing/2014/main" val="2443052960"/>
                    </a:ext>
                  </a:extLst>
                </a:gridCol>
                <a:gridCol w="1482957">
                  <a:extLst>
                    <a:ext uri="{9D8B030D-6E8A-4147-A177-3AD203B41FA5}">
                      <a16:colId xmlns:a16="http://schemas.microsoft.com/office/drawing/2014/main" val="3840261274"/>
                    </a:ext>
                  </a:extLst>
                </a:gridCol>
                <a:gridCol w="892380">
                  <a:extLst>
                    <a:ext uri="{9D8B030D-6E8A-4147-A177-3AD203B41FA5}">
                      <a16:colId xmlns:a16="http://schemas.microsoft.com/office/drawing/2014/main" val="594828239"/>
                    </a:ext>
                  </a:extLst>
                </a:gridCol>
                <a:gridCol w="892379">
                  <a:extLst>
                    <a:ext uri="{9D8B030D-6E8A-4147-A177-3AD203B41FA5}">
                      <a16:colId xmlns:a16="http://schemas.microsoft.com/office/drawing/2014/main" val="2832574807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JDesc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8098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3427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5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8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Functional Dependency,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Full Functional Dependency</a:t>
                </a:r>
              </a:p>
              <a:p>
                <a:pPr lvl="1"/>
                <a:r>
                  <a:rPr lang="en-US" dirty="0"/>
                  <a:t>Full functional dependency X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Y </a:t>
                </a:r>
                <a:r>
                  <a:rPr lang="en-US" dirty="0" err="1">
                    <a:sym typeface="Wingdings" panose="05000000000000000000" pitchFamily="2" charset="2"/>
                  </a:rPr>
                  <a:t>iff</a:t>
                </a:r>
                <a:r>
                  <a:rPr lang="en-US" dirty="0">
                    <a:sym typeface="Wingdings" panose="05000000000000000000" pitchFamily="2" charset="2"/>
                  </a:rPr>
                  <a:t> there is no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proper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r>
                  <a:rPr lang="en-US" dirty="0"/>
                  <a:t> such that Z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Y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Candidate key:</a:t>
                </a:r>
                <a:r>
                  <a:rPr lang="en-US" dirty="0">
                    <a:sym typeface="Wingdings" panose="05000000000000000000" pitchFamily="2" charset="2"/>
                  </a:rPr>
                  <a:t> X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relational schema (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minimal</a:t>
                </a:r>
                <a:r>
                  <a:rPr lang="en-US" dirty="0">
                    <a:sym typeface="Wingdings" panose="05000000000000000000" pitchFamily="2" charset="2"/>
                  </a:rPr>
                  <a:t>)</a:t>
                </a:r>
                <a:endParaRPr lang="en-US" sz="700" dirty="0">
                  <a:sym typeface="Wingdings" panose="05000000000000000000" pitchFamily="2" charset="2"/>
                </a:endParaRPr>
              </a:p>
              <a:p>
                <a:pPr lvl="1"/>
                <a:endParaRPr lang="en-US" sz="700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Implied FDs via Armstrong Axioms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Given a set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</a:t>
                </a:r>
                <a:r>
                  <a:rPr lang="en-US" dirty="0">
                    <a:sym typeface="Wingdings" panose="05000000000000000000" pitchFamily="2" charset="2"/>
                  </a:rPr>
                  <a:t> of FDs, the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closure F+</a:t>
                </a:r>
                <a:r>
                  <a:rPr lang="en-US" dirty="0">
                    <a:sym typeface="Wingdings" panose="05000000000000000000" pitchFamily="2" charset="2"/>
                  </a:rPr>
                  <a:t> is the set of all implied FDs 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(which can be derived by the following axioms)</a:t>
                </a:r>
                <a:endParaRPr lang="en-US" sz="7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Reflexivity: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</m:oMath>
                </a14:m>
                <a:endParaRPr lang="en-US" sz="7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Augmentation: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𝑌𝑍</m:t>
                    </m:r>
                  </m:oMath>
                </a14:m>
                <a:endParaRPr lang="en-US" sz="7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Transitivity: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𝑍</m:t>
                        </m:r>
                      </m:e>
                    </m:d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𝑍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sz="700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Composition 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Composition: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𝑌𝑍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Decomposition: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Pseudo-Transitivity: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𝑌𝑊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𝑍</m:t>
                        </m:r>
                      </m:e>
                    </m:d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𝑋𝑊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𝑍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 b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sp>
        <p:nvSpPr>
          <p:cNvPr id="5" name="Oval 4"/>
          <p:cNvSpPr/>
          <p:nvPr/>
        </p:nvSpPr>
        <p:spPr>
          <a:xfrm>
            <a:off x="6551526" y="1446966"/>
            <a:ext cx="2358606" cy="14771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82155" y="1784503"/>
            <a:ext cx="2080008" cy="1139571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Candidate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83064" y="2250794"/>
            <a:ext cx="1495529" cy="6762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Primary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1526" y="4833254"/>
            <a:ext cx="2479187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J# </a:t>
            </a:r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JDesc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J# </a:t>
            </a:r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Mgr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0" lvl="1"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(J# </a:t>
            </a:r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{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JDesc,Mgr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}) </a:t>
            </a:r>
          </a:p>
        </p:txBody>
      </p:sp>
    </p:spTree>
    <p:extLst>
      <p:ext uri="{BB962C8B-B14F-4D97-AF65-F5344CB8AC3E}">
        <p14:creationId xmlns:p14="http://schemas.microsoft.com/office/powerpoint/2010/main" val="26602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and Approach</a:t>
            </a:r>
          </a:p>
          <a:p>
            <a:pPr lvl="1"/>
            <a:r>
              <a:rPr lang="en-US" dirty="0"/>
              <a:t>Relation is in 2NF if it’s </a:t>
            </a:r>
            <a:r>
              <a:rPr lang="en-US" b="1" dirty="0">
                <a:solidFill>
                  <a:schemeClr val="accent1"/>
                </a:solidFill>
              </a:rPr>
              <a:t>in 1NF</a:t>
            </a:r>
            <a:r>
              <a:rPr lang="en-US" dirty="0"/>
              <a:t> and every </a:t>
            </a:r>
            <a:br>
              <a:rPr lang="en-US" dirty="0"/>
            </a:br>
            <a:r>
              <a:rPr lang="en-US" dirty="0"/>
              <a:t>non-key attribute </a:t>
            </a:r>
            <a:r>
              <a:rPr lang="en-US" b="1" dirty="0">
                <a:solidFill>
                  <a:schemeClr val="accent1"/>
                </a:solidFill>
              </a:rPr>
              <a:t>fully functional dependent</a:t>
            </a:r>
            <a:r>
              <a:rPr lang="en-US" dirty="0"/>
              <a:t> from every candidate key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Split relations with 1:N and M:N relationships (lossless)</a:t>
            </a:r>
          </a:p>
          <a:p>
            <a:pPr marL="457200" lvl="1" indent="0">
              <a:buNone/>
            </a:pPr>
            <a:endParaRPr lang="en-US" sz="700" b="1" dirty="0">
              <a:solidFill>
                <a:srgbClr val="7889FB"/>
              </a:solidFill>
            </a:endParaRPr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24970"/>
              </p:ext>
            </p:extLst>
          </p:nvPr>
        </p:nvGraphicFramePr>
        <p:xfrm>
          <a:off x="3687013" y="3788225"/>
          <a:ext cx="213098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20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723481">
                  <a:extLst>
                    <a:ext uri="{9D8B030D-6E8A-4147-A177-3AD203B41FA5}">
                      <a16:colId xmlns:a16="http://schemas.microsoft.com/office/drawing/2014/main" val="2443052960"/>
                    </a:ext>
                  </a:extLst>
                </a:gridCol>
                <a:gridCol w="723482">
                  <a:extLst>
                    <a:ext uri="{9D8B030D-6E8A-4147-A177-3AD203B41FA5}">
                      <a16:colId xmlns:a16="http://schemas.microsoft.com/office/drawing/2014/main" val="2832574807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8098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3427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5901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704320"/>
              </p:ext>
            </p:extLst>
          </p:nvPr>
        </p:nvGraphicFramePr>
        <p:xfrm>
          <a:off x="1000440" y="3594135"/>
          <a:ext cx="23155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38">
                  <a:extLst>
                    <a:ext uri="{9D8B030D-6E8A-4147-A177-3AD203B41FA5}">
                      <a16:colId xmlns:a16="http://schemas.microsoft.com/office/drawing/2014/main" val="689164546"/>
                    </a:ext>
                  </a:extLst>
                </a:gridCol>
                <a:gridCol w="771838">
                  <a:extLst>
                    <a:ext uri="{9D8B030D-6E8A-4147-A177-3AD203B41FA5}">
                      <a16:colId xmlns:a16="http://schemas.microsoft.com/office/drawing/2014/main" val="313481033"/>
                    </a:ext>
                  </a:extLst>
                </a:gridCol>
                <a:gridCol w="771838">
                  <a:extLst>
                    <a:ext uri="{9D8B030D-6E8A-4147-A177-3AD203B41FA5}">
                      <a16:colId xmlns:a16="http://schemas.microsoft.com/office/drawing/2014/main" val="1044050531"/>
                    </a:ext>
                  </a:extLst>
                </a:gridCol>
              </a:tblGrid>
              <a:tr h="225015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PDesc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60704"/>
                  </a:ext>
                </a:extLst>
              </a:tr>
              <a:tr h="76047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33426"/>
                  </a:ext>
                </a:extLst>
              </a:tr>
              <a:tr h="225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99567"/>
                  </a:ext>
                </a:extLst>
              </a:tr>
              <a:tr h="76047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05186"/>
                  </a:ext>
                </a:extLst>
              </a:tr>
              <a:tr h="148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92430"/>
                  </a:ext>
                </a:extLst>
              </a:tr>
              <a:tr h="76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0597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5271" y="3225521"/>
            <a:ext cx="1537397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Relation Part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2495" y="2856906"/>
            <a:ext cx="1537397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Relation Project</a:t>
            </a:r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 flipV="1">
            <a:off x="3280715" y="3663491"/>
            <a:ext cx="746158" cy="128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88224" y="3423555"/>
            <a:ext cx="477298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FK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43873"/>
              </p:ext>
            </p:extLst>
          </p:nvPr>
        </p:nvGraphicFramePr>
        <p:xfrm>
          <a:off x="6134469" y="3175790"/>
          <a:ext cx="278348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241">
                  <a:extLst>
                    <a:ext uri="{9D8B030D-6E8A-4147-A177-3AD203B41FA5}">
                      <a16:colId xmlns:a16="http://schemas.microsoft.com/office/drawing/2014/main" val="1534996229"/>
                    </a:ext>
                  </a:extLst>
                </a:gridCol>
                <a:gridCol w="1324323">
                  <a:extLst>
                    <a:ext uri="{9D8B030D-6E8A-4147-A177-3AD203B41FA5}">
                      <a16:colId xmlns:a16="http://schemas.microsoft.com/office/drawing/2014/main" val="2259361210"/>
                    </a:ext>
                  </a:extLst>
                </a:gridCol>
                <a:gridCol w="796921">
                  <a:extLst>
                    <a:ext uri="{9D8B030D-6E8A-4147-A177-3AD203B41FA5}">
                      <a16:colId xmlns:a16="http://schemas.microsoft.com/office/drawing/2014/main" val="261880338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JDesc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12409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0903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57567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05257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222196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>
            <a:stCxn id="5" idx="0"/>
          </p:cNvCxnSpPr>
          <p:nvPr/>
        </p:nvCxnSpPr>
        <p:spPr>
          <a:xfrm flipV="1">
            <a:off x="4752504" y="3315955"/>
            <a:ext cx="1381965" cy="4722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73187" y="3425231"/>
            <a:ext cx="477298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6284" y="3053811"/>
            <a:ext cx="1537397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Relation PJ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19929" y="5084469"/>
            <a:ext cx="260252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Split PJ and Project because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J# </a:t>
            </a:r>
            <a:r>
              <a:rPr lang="en-AT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{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JDesc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Mgr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 {P#,J#} </a:t>
            </a: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{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JDesc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Mgr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722567"/>
              </p:ext>
            </p:extLst>
          </p:nvPr>
        </p:nvGraphicFramePr>
        <p:xfrm>
          <a:off x="6895390" y="1494977"/>
          <a:ext cx="1987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50">
                  <a:extLst>
                    <a:ext uri="{9D8B030D-6E8A-4147-A177-3AD203B41FA5}">
                      <a16:colId xmlns:a16="http://schemas.microsoft.com/office/drawing/2014/main" val="3105212389"/>
                    </a:ext>
                  </a:extLst>
                </a:gridCol>
                <a:gridCol w="662450">
                  <a:extLst>
                    <a:ext uri="{9D8B030D-6E8A-4147-A177-3AD203B41FA5}">
                      <a16:colId xmlns:a16="http://schemas.microsoft.com/office/drawing/2014/main" val="2093564677"/>
                    </a:ext>
                  </a:extLst>
                </a:gridCol>
                <a:gridCol w="662450">
                  <a:extLst>
                    <a:ext uri="{9D8B030D-6E8A-4147-A177-3AD203B41FA5}">
                      <a16:colId xmlns:a16="http://schemas.microsoft.com/office/drawing/2014/main" val="1075496946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12860"/>
                  </a:ext>
                </a:extLst>
              </a:tr>
            </a:tbl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8561192" y="1256041"/>
            <a:ext cx="0" cy="24898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09728" y="1257715"/>
            <a:ext cx="0" cy="24898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26438" y="1245993"/>
            <a:ext cx="0" cy="248984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26438" y="1256041"/>
            <a:ext cx="1334754" cy="1674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8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and Approach</a:t>
            </a:r>
          </a:p>
          <a:p>
            <a:pPr lvl="1"/>
            <a:r>
              <a:rPr lang="en-US" dirty="0"/>
              <a:t>Relation is in 3NF if it’s </a:t>
            </a:r>
            <a:r>
              <a:rPr lang="en-US" b="1" dirty="0">
                <a:solidFill>
                  <a:schemeClr val="accent1"/>
                </a:solidFill>
              </a:rPr>
              <a:t>in 2NF</a:t>
            </a:r>
            <a:r>
              <a:rPr lang="en-US" dirty="0"/>
              <a:t> and every non-key attribute is </a:t>
            </a:r>
            <a:r>
              <a:rPr lang="en-US" b="1" dirty="0">
                <a:solidFill>
                  <a:schemeClr val="accent1"/>
                </a:solidFill>
              </a:rPr>
              <a:t>non-transitively dependent</a:t>
            </a:r>
            <a:r>
              <a:rPr lang="en-US" dirty="0"/>
              <a:t> from every candidate key (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no non-key dependencies)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Split relations with 1:N and M:N relationships (lossless)</a:t>
            </a:r>
            <a:endParaRPr lang="en-US" dirty="0"/>
          </a:p>
          <a:p>
            <a:pPr lvl="1"/>
            <a:r>
              <a:rPr lang="en-US" dirty="0"/>
              <a:t>Preserves all dependencies but might still contain anomalies (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BCNF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NOT in 3NF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E#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D#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D#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DMgr</a:t>
            </a:r>
            <a:endParaRPr lang="en-US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D#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CType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25444"/>
              </p:ext>
            </p:extLst>
          </p:nvPr>
        </p:nvGraphicFramePr>
        <p:xfrm>
          <a:off x="3326004" y="3432785"/>
          <a:ext cx="5265335" cy="270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067">
                  <a:extLst>
                    <a:ext uri="{9D8B030D-6E8A-4147-A177-3AD203B41FA5}">
                      <a16:colId xmlns:a16="http://schemas.microsoft.com/office/drawing/2014/main" val="3597529000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2895233488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2011941081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E#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JCode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D#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DMgr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42842809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276455844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63008300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34489162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8122315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10255191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68964367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1483988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05230" y="3352404"/>
            <a:ext cx="3226301" cy="286752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4422" y="3074219"/>
            <a:ext cx="17843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Relation Employee</a:t>
            </a:r>
          </a:p>
        </p:txBody>
      </p:sp>
    </p:spTree>
    <p:extLst>
      <p:ext uri="{BB962C8B-B14F-4D97-AF65-F5344CB8AC3E}">
        <p14:creationId xmlns:p14="http://schemas.microsoft.com/office/powerpoint/2010/main" val="30571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Normal Form,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02748"/>
              </p:ext>
            </p:extLst>
          </p:nvPr>
        </p:nvGraphicFramePr>
        <p:xfrm>
          <a:off x="984739" y="2207229"/>
          <a:ext cx="3159201" cy="270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067">
                  <a:extLst>
                    <a:ext uri="{9D8B030D-6E8A-4147-A177-3AD203B41FA5}">
                      <a16:colId xmlns:a16="http://schemas.microsoft.com/office/drawing/2014/main" val="3597529000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2895233488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E#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JCode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D#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42842809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276455844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63008300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34489162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8122315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10255191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68964367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148398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3540" y="1828228"/>
            <a:ext cx="17843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Relation Employee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8046"/>
              </p:ext>
            </p:extLst>
          </p:nvPr>
        </p:nvGraphicFramePr>
        <p:xfrm>
          <a:off x="5085514" y="2207229"/>
          <a:ext cx="3159201" cy="120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067">
                  <a:extLst>
                    <a:ext uri="{9D8B030D-6E8A-4147-A177-3AD203B41FA5}">
                      <a16:colId xmlns:a16="http://schemas.microsoft.com/office/drawing/2014/main" val="3059764532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3199138210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2152337938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D#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DMgr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0260741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69766511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851195472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87332102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64894" y="1829329"/>
            <a:ext cx="20397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Relation Department</a:t>
            </a:r>
          </a:p>
        </p:txBody>
      </p:sp>
      <p:sp>
        <p:nvSpPr>
          <p:cNvPr id="16" name="Diamond 15"/>
          <p:cNvSpPr/>
          <p:nvPr/>
        </p:nvSpPr>
        <p:spPr>
          <a:xfrm>
            <a:off x="6615221" y="737680"/>
            <a:ext cx="778345" cy="482123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1365" y="802956"/>
            <a:ext cx="1299641" cy="35970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39198" y="633150"/>
            <a:ext cx="2183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2433" y="802957"/>
            <a:ext cx="1299641" cy="35970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cxnSp>
        <p:nvCxnSpPr>
          <p:cNvPr id="20" name="Straight Connector 19"/>
          <p:cNvCxnSpPr>
            <a:stCxn id="19" idx="3"/>
            <a:endCxn id="16" idx="1"/>
          </p:cNvCxnSpPr>
          <p:nvPr/>
        </p:nvCxnSpPr>
        <p:spPr>
          <a:xfrm flipV="1">
            <a:off x="6392074" y="978742"/>
            <a:ext cx="223147" cy="406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91548" y="642478"/>
            <a:ext cx="2183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22" name="Straight Connector 21"/>
          <p:cNvCxnSpPr>
            <a:stCxn id="16" idx="3"/>
            <a:endCxn id="17" idx="1"/>
          </p:cNvCxnSpPr>
          <p:nvPr/>
        </p:nvCxnSpPr>
        <p:spPr>
          <a:xfrm>
            <a:off x="7393566" y="978742"/>
            <a:ext cx="227799" cy="4068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43940" y="2347253"/>
            <a:ext cx="941574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82278" y="1837345"/>
            <a:ext cx="477298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2675" y="4951481"/>
            <a:ext cx="387918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“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Denormalization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Conscious creation of materialized views in non-3NF/2NF to improve performance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(primarily for read-only DBs) </a:t>
            </a:r>
          </a:p>
        </p:txBody>
      </p:sp>
      <p:cxnSp>
        <p:nvCxnSpPr>
          <p:cNvPr id="10" name="Straight Connector 9"/>
          <p:cNvCxnSpPr>
            <a:endCxn id="3" idx="3"/>
          </p:cNvCxnSpPr>
          <p:nvPr/>
        </p:nvCxnSpPr>
        <p:spPr>
          <a:xfrm flipV="1">
            <a:off x="984739" y="3781807"/>
            <a:ext cx="7933215" cy="2370003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 #2)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Assume the functional dependency </a:t>
            </a:r>
            <a:r>
              <a:rPr lang="en-US" dirty="0" err="1">
                <a:solidFill>
                  <a:schemeClr val="accent1"/>
                </a:solidFill>
              </a:rPr>
              <a:t>City→Country</a:t>
            </a:r>
            <a:r>
              <a:rPr lang="en-US" dirty="0"/>
              <a:t>. Bring your schema into 3NF and explain why it is in 3NF </a:t>
            </a:r>
            <a:r>
              <a:rPr lang="en-US" b="0" dirty="0"/>
              <a:t>(prev. exam 10/100 points)</a:t>
            </a:r>
          </a:p>
          <a:p>
            <a:endParaRPr lang="en-US" b="0" dirty="0"/>
          </a:p>
          <a:p>
            <a:endParaRPr lang="en-US" dirty="0"/>
          </a:p>
          <a:p>
            <a:r>
              <a:rPr lang="en-US" dirty="0"/>
              <a:t>Solution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</a:t>
            </a:r>
            <a:r>
              <a:rPr lang="en-US" b="1" baseline="30000" dirty="0">
                <a:solidFill>
                  <a:srgbClr val="7889FB"/>
                </a:solidFill>
              </a:rPr>
              <a:t>st</a:t>
            </a:r>
            <a:r>
              <a:rPr lang="en-US" b="1" dirty="0">
                <a:solidFill>
                  <a:srgbClr val="7889FB"/>
                </a:solidFill>
              </a:rPr>
              <a:t> Normal Form: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no multi-valued attributes</a:t>
            </a:r>
          </a:p>
          <a:p>
            <a:pPr lvl="2"/>
            <a:endParaRPr lang="en-US" sz="7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2</a:t>
            </a:r>
            <a:r>
              <a:rPr lang="en-US" b="1" baseline="30000" dirty="0">
                <a:solidFill>
                  <a:srgbClr val="7889FB"/>
                </a:solidFill>
              </a:rPr>
              <a:t>nd</a:t>
            </a:r>
            <a:r>
              <a:rPr lang="en-US" b="1" dirty="0">
                <a:solidFill>
                  <a:srgbClr val="7889FB"/>
                </a:solidFill>
              </a:rPr>
              <a:t> Normal Form:</a:t>
            </a:r>
            <a:r>
              <a:rPr lang="en-US" dirty="0"/>
              <a:t> all non-key attributes fully functional dependent on PK</a:t>
            </a:r>
          </a:p>
          <a:p>
            <a:pPr lvl="2"/>
            <a:endParaRPr lang="en-US" sz="7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3</a:t>
            </a:r>
            <a:r>
              <a:rPr lang="en-US" b="1" baseline="30000" dirty="0">
                <a:solidFill>
                  <a:srgbClr val="7889FB"/>
                </a:solidFill>
              </a:rPr>
              <a:t>rd</a:t>
            </a:r>
            <a:r>
              <a:rPr lang="en-US" b="1" dirty="0">
                <a:solidFill>
                  <a:srgbClr val="7889FB"/>
                </a:solidFill>
              </a:rPr>
              <a:t> Normal Form:</a:t>
            </a:r>
            <a:r>
              <a:rPr lang="en-US" dirty="0"/>
              <a:t> no dependencies among non-key attributes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5761" y="2036472"/>
            <a:ext cx="707330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Studio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>
                <a:latin typeface="Consolas" panose="020B0609020204030204" pitchFamily="49" charset="0"/>
                <a:cs typeface="Calibri" panose="020F0502020204030204" pitchFamily="34" charset="0"/>
              </a:rPr>
              <a:t>SID:int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City:varchar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Country:varchar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size:int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05909" y="2544191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2441" y="3032936"/>
            <a:ext cx="460321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Studio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>
                <a:latin typeface="Consolas" panose="020B0609020204030204" pitchFamily="49" charset="0"/>
                <a:cs typeface="Calibri" panose="020F0502020204030204" pitchFamily="34" charset="0"/>
              </a:rPr>
              <a:t>SID:int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CName</a:t>
            </a:r>
            <a:r>
              <a:rPr lang="en-US" sz="1600" baseline="30000" dirty="0" err="1">
                <a:latin typeface="Consolas" panose="020B0609020204030204" pitchFamily="49" charset="0"/>
                <a:cs typeface="Calibri" panose="020F0502020204030204" pitchFamily="34" charset="0"/>
              </a:rPr>
              <a:t>FK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:varchar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size:int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Cities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>
                <a:latin typeface="Consolas" panose="020B0609020204030204" pitchFamily="49" charset="0"/>
                <a:cs typeface="Calibri" panose="020F0502020204030204" pitchFamily="34" charset="0"/>
              </a:rPr>
              <a:t>CName:varchar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Country:varchar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38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Fundamentals of the relational data model + SQL DDL</a:t>
            </a:r>
          </a:p>
          <a:p>
            <a:pPr lvl="1"/>
            <a:r>
              <a:rPr lang="en-US" dirty="0"/>
              <a:t>Mapping ER diagrams into relational schemas</a:t>
            </a:r>
          </a:p>
          <a:p>
            <a:pPr lvl="1"/>
            <a:r>
              <a:rPr lang="en-US" dirty="0"/>
              <a:t>Relational normalization (1NF, 2NF, 3NF)</a:t>
            </a:r>
          </a:p>
          <a:p>
            <a:pPr lvl="1"/>
            <a:endParaRPr lang="en-US" dirty="0"/>
          </a:p>
          <a:p>
            <a:r>
              <a:rPr lang="en-US" dirty="0"/>
              <a:t>Exercise 1 Reminder</a:t>
            </a:r>
          </a:p>
          <a:p>
            <a:pPr lvl="1"/>
            <a:r>
              <a:rPr lang="en-US" dirty="0"/>
              <a:t>All background to solve tasks 1.1 and 1.2 (25/25)</a:t>
            </a:r>
          </a:p>
          <a:p>
            <a:pPr lvl="1"/>
            <a:r>
              <a:rPr lang="en-US" b="1" dirty="0"/>
              <a:t>Deadline: </a:t>
            </a:r>
            <a:r>
              <a:rPr lang="en-US" b="1" dirty="0">
                <a:solidFill>
                  <a:schemeClr val="accent1"/>
                </a:solidFill>
              </a:rPr>
              <a:t>Mar 29, 11.59pm </a:t>
            </a:r>
            <a:r>
              <a:rPr lang="en-US" dirty="0"/>
              <a:t>in </a:t>
            </a:r>
            <a:r>
              <a:rPr lang="en-US" dirty="0" err="1"/>
              <a:t>TeachCenter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draft submissions</a:t>
            </a:r>
            <a:r>
              <a:rPr lang="en-US" dirty="0">
                <a:solidFill>
                  <a:schemeClr val="tx1"/>
                </a:solidFill>
              </a:rPr>
              <a:t> are fine</a:t>
            </a:r>
          </a:p>
          <a:p>
            <a:pPr lvl="1"/>
            <a:r>
              <a:rPr lang="en-US" dirty="0"/>
              <a:t>Make use of the news group and office hours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04 Relational Algebra and Tuple Calculus</a:t>
            </a:r>
            <a:r>
              <a:rPr lang="en-US" dirty="0">
                <a:solidFill>
                  <a:schemeClr val="tx1"/>
                </a:solidFill>
              </a:rPr>
              <a:t> [Mar 28]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05 Query Languages (SQL, XML, JSON) </a:t>
            </a:r>
            <a:r>
              <a:rPr lang="en-US" dirty="0"/>
              <a:t>[Apr 04]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Easter break</a:t>
            </a:r>
            <a:r>
              <a:rPr lang="en-US" dirty="0">
                <a:solidFill>
                  <a:schemeClr val="tx1"/>
                </a:solidFill>
              </a:rPr>
              <a:t> (lecture continuing Apr 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Data Model</a:t>
            </a:r>
          </a:p>
          <a:p>
            <a:r>
              <a:rPr lang="en-US" dirty="0"/>
              <a:t>ER-Diagram to Relational Schema</a:t>
            </a:r>
          </a:p>
          <a:p>
            <a:r>
              <a:rPr lang="en-US" dirty="0"/>
              <a:t>Normalization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6671" y="5184961"/>
            <a:ext cx="742573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Kemper, André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Eickler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Datenbanksysteme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Einführung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10.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Auflage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Gruyter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Studium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Gruyter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Oldenbourg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2015, ISBN 978-3-11-044375-2, pp. 1-879]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9" y="5094515"/>
            <a:ext cx="58198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History 1970/80s </a:t>
            </a:r>
            <a:br>
              <a:rPr lang="en-US" dirty="0"/>
            </a:br>
            <a:r>
              <a:rPr lang="en-US" dirty="0"/>
              <a:t>(relational)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/>
          <a:stretch/>
        </p:blipFill>
        <p:spPr>
          <a:xfrm>
            <a:off x="169170" y="2214300"/>
            <a:ext cx="1489429" cy="1211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18428"/>
          <a:stretch/>
        </p:blipFill>
        <p:spPr>
          <a:xfrm>
            <a:off x="3297279" y="4702978"/>
            <a:ext cx="1286256" cy="14148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534" y="4601673"/>
            <a:ext cx="381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Edgar F. “Ted”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@ IBM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‘81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3395" y="4166530"/>
            <a:ext cx="27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85" y="1636972"/>
            <a:ext cx="8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5823" y="2377000"/>
            <a:ext cx="290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Ingres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UC Berkeley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‘14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4610" y="536000"/>
            <a:ext cx="1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Standard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2" name="Straight Arrow Connector 11"/>
          <p:cNvCxnSpPr>
            <a:stCxn id="10" idx="0"/>
            <a:endCxn id="9" idx="2"/>
          </p:cNvCxnSpPr>
          <p:nvPr/>
        </p:nvCxnSpPr>
        <p:spPr>
          <a:xfrm flipV="1">
            <a:off x="3027846" y="2006304"/>
            <a:ext cx="2872" cy="3706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  <a:endCxn id="10" idx="2"/>
          </p:cNvCxnSpPr>
          <p:nvPr/>
        </p:nvCxnSpPr>
        <p:spPr>
          <a:xfrm flipH="1" flipV="1">
            <a:off x="3027846" y="3300330"/>
            <a:ext cx="1558295" cy="8662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53627" y="5449192"/>
            <a:ext cx="2959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A Relational Model of Data for Large Shared Data Banks.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Comm. ACM 13(6),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1970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532" y="4922998"/>
            <a:ext cx="927745" cy="120082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16" name="Straight Arrow Connector 15"/>
          <p:cNvCxnSpPr>
            <a:stCxn id="19" idx="0"/>
            <a:endCxn id="11" idx="2"/>
          </p:cNvCxnSpPr>
          <p:nvPr/>
        </p:nvCxnSpPr>
        <p:spPr>
          <a:xfrm flipH="1" flipV="1">
            <a:off x="6084276" y="1182331"/>
            <a:ext cx="1514" cy="2362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3041" y="3586533"/>
            <a:ext cx="19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24" y="2091753"/>
            <a:ext cx="1508918" cy="1211707"/>
          </a:xfrm>
        </p:spPr>
      </p:pic>
      <p:sp>
        <p:nvSpPr>
          <p:cNvPr id="19" name="TextBox 18"/>
          <p:cNvSpPr txBox="1"/>
          <p:nvPr/>
        </p:nvSpPr>
        <p:spPr>
          <a:xfrm>
            <a:off x="5487904" y="1418554"/>
            <a:ext cx="119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7595" y="2102055"/>
            <a:ext cx="236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IBM Research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Almaden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(Jim Gray et al.,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cxnSp>
        <p:nvCxnSpPr>
          <p:cNvPr id="21" name="Straight Arrow Connector 20"/>
          <p:cNvCxnSpPr>
            <a:stCxn id="20" idx="0"/>
            <a:endCxn id="19" idx="2"/>
          </p:cNvCxnSpPr>
          <p:nvPr/>
        </p:nvCxnSpPr>
        <p:spPr>
          <a:xfrm flipH="1" flipV="1">
            <a:off x="6085790" y="1787886"/>
            <a:ext cx="3927" cy="3141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20" idx="2"/>
          </p:cNvCxnSpPr>
          <p:nvPr/>
        </p:nvCxnSpPr>
        <p:spPr>
          <a:xfrm flipV="1">
            <a:off x="4586141" y="3302384"/>
            <a:ext cx="1503576" cy="8641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0410" y="3582064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4B2AA6-B6C7-4723-A673-5C70B0126407}"/>
              </a:ext>
            </a:extLst>
          </p:cNvPr>
          <p:cNvSpPr/>
          <p:nvPr/>
        </p:nvSpPr>
        <p:spPr>
          <a:xfrm>
            <a:off x="225480" y="4747184"/>
            <a:ext cx="31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Independence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(physical data independence)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Path Depend.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7316" y="547170"/>
            <a:ext cx="185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Oracle, IBM DB2, Informix, Sybase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MS SQL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  <a:endCxn id="19" idx="1"/>
          </p:cNvCxnSpPr>
          <p:nvPr/>
        </p:nvCxnSpPr>
        <p:spPr>
          <a:xfrm flipV="1">
            <a:off x="3461051" y="1603220"/>
            <a:ext cx="2026853" cy="21841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4249127" y="3051580"/>
          <a:ext cx="624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74849"/>
                  </a:ext>
                </a:extLst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7448489" y="4226818"/>
            <a:ext cx="1534043" cy="58065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9" grpId="0"/>
      <p:bldP spid="20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pPr lvl="1"/>
            <a:endParaRPr lang="en-US" sz="700" b="1" dirty="0"/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</a:t>
            </a:r>
            <a:br>
              <a:rPr lang="en-US" dirty="0"/>
            </a:br>
            <a:r>
              <a:rPr lang="en-US" dirty="0"/>
              <a:t>Set of k attributes {A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/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sz="700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/>
              <a:t>Tuple</a:t>
            </a:r>
            <a:r>
              <a:rPr lang="de-DE" dirty="0"/>
              <a:t>: row of k elements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/>
              <a:t>Cardinality</a:t>
            </a:r>
            <a:r>
              <a:rPr lang="de-DE" dirty="0"/>
              <a:t> of a relation: number of tuples in the relation</a:t>
            </a:r>
          </a:p>
          <a:p>
            <a:pPr lvl="1"/>
            <a:r>
              <a:rPr lang="de-DE" b="1" dirty="0"/>
              <a:t>Rank</a:t>
            </a:r>
            <a:r>
              <a:rPr lang="de-DE" dirty="0"/>
              <a:t> of a relation: number of 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>
                <a:solidFill>
                  <a:schemeClr val="tx1"/>
                </a:solidFill>
                <a:sym typeface="Symbol"/>
              </a:rPr>
              <a:t>Semantics: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no duplicate tuples (in practice: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duplicates allowed)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of tuples and attributes is irrelevant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73971"/>
              </p:ext>
            </p:extLst>
          </p:nvPr>
        </p:nvGraphicFramePr>
        <p:xfrm>
          <a:off x="5978770" y="1998222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65D380-FFBE-4E8D-817E-FA5CD9DE8A68}"/>
              </a:ext>
            </a:extLst>
          </p:cNvPr>
          <p:cNvSpPr txBox="1"/>
          <p:nvPr/>
        </p:nvSpPr>
        <p:spPr>
          <a:xfrm>
            <a:off x="7238415" y="421734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7" y="3707840"/>
            <a:ext cx="3062488" cy="423870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34" y="3717888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5085" y="1909186"/>
            <a:ext cx="1023259" cy="2284489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751" y="1505241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19889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Terminology,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Schema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et of relation (table) schemas</a:t>
            </a:r>
            <a:r>
              <a:rPr lang="en-US" dirty="0"/>
              <a:t> and constraints</a:t>
            </a:r>
          </a:p>
          <a:p>
            <a:pPr lvl="1"/>
            <a:endParaRPr lang="en-US" sz="700" dirty="0"/>
          </a:p>
          <a:p>
            <a:r>
              <a:rPr lang="en-US" dirty="0"/>
              <a:t>Database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et of actual relations, including data</a:t>
            </a:r>
          </a:p>
          <a:p>
            <a:pPr lvl="1"/>
            <a:r>
              <a:rPr lang="en-US" dirty="0"/>
              <a:t>Database instance: current status of database</a:t>
            </a:r>
            <a:endParaRPr lang="en-US" b="0" dirty="0"/>
          </a:p>
          <a:p>
            <a:pPr lvl="1"/>
            <a:endParaRPr lang="en-US" sz="700" dirty="0"/>
          </a:p>
          <a:p>
            <a:r>
              <a:rPr lang="en-US" dirty="0"/>
              <a:t>NULL</a:t>
            </a:r>
          </a:p>
          <a:p>
            <a:pPr lvl="1"/>
            <a:r>
              <a:rPr lang="en-US" dirty="0"/>
              <a:t>Special </a:t>
            </a:r>
            <a:r>
              <a:rPr lang="en-US" b="1" dirty="0">
                <a:solidFill>
                  <a:schemeClr val="accent1"/>
                </a:solidFill>
              </a:rPr>
              <a:t>NULL </a:t>
            </a:r>
            <a:r>
              <a:rPr lang="en-US" dirty="0"/>
              <a:t>value for unknown or missing values</a:t>
            </a:r>
          </a:p>
          <a:p>
            <a:pPr lvl="1"/>
            <a:r>
              <a:rPr lang="en-US" dirty="0"/>
              <a:t>Part of every domain, unless </a:t>
            </a:r>
            <a:r>
              <a:rPr lang="en-US" b="1" dirty="0">
                <a:solidFill>
                  <a:srgbClr val="7889FB"/>
                </a:solidFill>
              </a:rPr>
              <a:t>NOT NULL constraint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specified</a:t>
            </a:r>
          </a:p>
          <a:p>
            <a:pPr lvl="1"/>
            <a:r>
              <a:rPr lang="en-US" dirty="0"/>
              <a:t>Special semantics for specific operations, e.g., three-value Boolean logic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7253" y="4722726"/>
            <a:ext cx="471267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TRUE OR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NULL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TRUE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FALSE OR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NULL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NULL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TRUE AND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NULL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NULL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FALSE AND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NULL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FALSE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0093" y="4861225"/>
            <a:ext cx="283110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</a:p>
          <a:p>
            <a:pPr algn="ctr"/>
            <a:r>
              <a:rPr lang="en-US" b="1" strike="sngStrike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trike="sngStrike" dirty="0">
                <a:latin typeface="Consolas" panose="020B0609020204030204" pitchFamily="49" charset="0"/>
                <a:cs typeface="Calibri" panose="020F0502020204030204" pitchFamily="34" charset="0"/>
              </a:rPr>
              <a:t> X = </a:t>
            </a:r>
            <a:r>
              <a:rPr lang="en-US" b="1" strike="sngStrike" dirty="0">
                <a:latin typeface="Consolas" panose="020B0609020204030204" pitchFamily="49" charset="0"/>
                <a:cs typeface="Calibri" panose="020F0502020204030204" pitchFamily="34" charset="0"/>
              </a:rPr>
              <a:t>NULL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NULL</a:t>
            </a:r>
          </a:p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X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 NULL</a:t>
            </a:r>
          </a:p>
        </p:txBody>
      </p:sp>
      <p:sp>
        <p:nvSpPr>
          <p:cNvPr id="7" name="Down Arrow 6"/>
          <p:cNvSpPr/>
          <p:nvPr/>
        </p:nvSpPr>
        <p:spPr>
          <a:xfrm rot="16200000">
            <a:off x="4804606" y="5143832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UniversityDB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Courses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60614"/>
              </p:ext>
            </p:extLst>
          </p:nvPr>
        </p:nvGraphicFramePr>
        <p:xfrm>
          <a:off x="2346588" y="1394385"/>
          <a:ext cx="654344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241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2984360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1542186046"/>
                    </a:ext>
                  </a:extLst>
                </a:gridCol>
                <a:gridCol w="1906431">
                  <a:extLst>
                    <a:ext uri="{9D8B030D-6E8A-4147-A177-3AD203B41FA5}">
                      <a16:colId xmlns:a16="http://schemas.microsoft.com/office/drawing/2014/main" val="66306865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Univ.-Prof. Dipl.-Inf. 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Stefanie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Lindstaedt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Assoc.Prof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Dipl.-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Dr.techn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Viktoria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Pammer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-Schindler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Univ.-Prof. Dr.-Ing.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45103"/>
              </p:ext>
            </p:extLst>
          </p:nvPr>
        </p:nvGraphicFramePr>
        <p:xfrm>
          <a:off x="2346587" y="3285161"/>
          <a:ext cx="654344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608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4284666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791173">
                  <a:extLst>
                    <a:ext uri="{9D8B030D-6E8A-4147-A177-3AD203B41FA5}">
                      <a16:colId xmlns:a16="http://schemas.microsoft.com/office/drawing/2014/main" val="66306865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INF.01017UF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 Management (VO)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INF.02018UF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Management (KU)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44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706.0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706.520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 Integration and Large-Scale Analysis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706.543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Architecture of Database Systems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706.550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Architecture of Machine Learning Systems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046359"/>
                  </a:ext>
                </a:extLst>
              </a:tr>
            </a:tbl>
          </a:graphicData>
        </a:graphic>
      </p:graphicFrame>
      <p:sp>
        <p:nvSpPr>
          <p:cNvPr id="7" name="Left Brace 6"/>
          <p:cNvSpPr/>
          <p:nvPr/>
        </p:nvSpPr>
        <p:spPr>
          <a:xfrm>
            <a:off x="2120202" y="3667652"/>
            <a:ext cx="100484" cy="1065126"/>
          </a:xfrm>
          <a:prstGeom prst="lef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3869" y="3889184"/>
            <a:ext cx="13163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Summer/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544" y="5508639"/>
            <a:ext cx="13163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220" y="4937560"/>
            <a:ext cx="13163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2120202" y="4774642"/>
            <a:ext cx="95484" cy="723949"/>
          </a:xfrm>
          <a:prstGeom prst="lef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11</TotalTime>
  <Words>2563</Words>
  <Application>Microsoft Office PowerPoint</Application>
  <PresentationFormat>On-screen Show (4:3)</PresentationFormat>
  <Paragraphs>1037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TU Graz Standard</vt:lpstr>
      <vt:lpstr>Data Management 03 Data Models &amp; Normalization</vt:lpstr>
      <vt:lpstr>Announcements/Org</vt:lpstr>
      <vt:lpstr>Recap: DB Design Lifecycle Phases</vt:lpstr>
      <vt:lpstr>Agenda</vt:lpstr>
      <vt:lpstr>Relational Data Model</vt:lpstr>
      <vt:lpstr>Recap: History 1970/80s  (relational)</vt:lpstr>
      <vt:lpstr>Relations and Terminology</vt:lpstr>
      <vt:lpstr>Relations and Terminology, cont.</vt:lpstr>
      <vt:lpstr>Example UniversityDB</vt:lpstr>
      <vt:lpstr>Primary and Foreign Keys</vt:lpstr>
      <vt:lpstr>Primary and Foreign Keys, cont.</vt:lpstr>
      <vt:lpstr>Preview Next Lectures</vt:lpstr>
      <vt:lpstr>Example CREATE TABLE</vt:lpstr>
      <vt:lpstr>Referential Integrity Constraints</vt:lpstr>
      <vt:lpstr>Domain and Semantic Constraints</vt:lpstr>
      <vt:lpstr>BREAK (and Test Yourself), cont.</vt:lpstr>
      <vt:lpstr>ER-Diagram to Relational Schema</vt:lpstr>
      <vt:lpstr>Recap: UniversityDB</vt:lpstr>
      <vt:lpstr>Step 1: Mapping Entity Types</vt:lpstr>
      <vt:lpstr>Step 2: Mapping Attributes</vt:lpstr>
      <vt:lpstr>Step 3: Mapping Relationship Types </vt:lpstr>
      <vt:lpstr>Step 4: Simplification</vt:lpstr>
      <vt:lpstr>Step 5: Mapping Specializations</vt:lpstr>
      <vt:lpstr>BREAK (and Test Yourself)</vt:lpstr>
      <vt:lpstr>Normalization</vt:lpstr>
      <vt:lpstr>Motivation Poor Relational Schemas</vt:lpstr>
      <vt:lpstr>Overview Normalization</vt:lpstr>
      <vt:lpstr>Unnormalized Relation</vt:lpstr>
      <vt:lpstr>1st Normal Form</vt:lpstr>
      <vt:lpstr>Background: Functional Dependency</vt:lpstr>
      <vt:lpstr>Background: Functional Dependency, cont.</vt:lpstr>
      <vt:lpstr>2nd Normal Form</vt:lpstr>
      <vt:lpstr>3rd Normal Form</vt:lpstr>
      <vt:lpstr>3rd Normal Form, cont.</vt:lpstr>
      <vt:lpstr>BREAK (and Test Yourself #2)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 - 03 Data Models &amp; Normalization</dc:title>
  <dc:subject/>
  <dc:creator>mboehm</dc:creator>
  <cp:keywords/>
  <dc:description/>
  <cp:lastModifiedBy>mboehm</cp:lastModifiedBy>
  <cp:revision>695</cp:revision>
  <cp:lastPrinted>2019-03-15T20:53:11Z</cp:lastPrinted>
  <dcterms:created xsi:type="dcterms:W3CDTF">2018-07-12T06:39:10Z</dcterms:created>
  <dcterms:modified xsi:type="dcterms:W3CDTF">2022-03-18T19:40:35Z</dcterms:modified>
  <cp:category/>
</cp:coreProperties>
</file>