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8" r:id="rId2"/>
    <p:sldId id="622" r:id="rId3"/>
    <p:sldId id="618" r:id="rId4"/>
    <p:sldId id="289" r:id="rId5"/>
    <p:sldId id="563" r:id="rId6"/>
    <p:sldId id="566" r:id="rId7"/>
    <p:sldId id="567" r:id="rId8"/>
    <p:sldId id="575" r:id="rId9"/>
    <p:sldId id="569" r:id="rId10"/>
    <p:sldId id="578" r:id="rId11"/>
    <p:sldId id="577" r:id="rId12"/>
    <p:sldId id="619" r:id="rId13"/>
    <p:sldId id="573" r:id="rId14"/>
    <p:sldId id="570" r:id="rId15"/>
    <p:sldId id="616" r:id="rId16"/>
    <p:sldId id="574" r:id="rId17"/>
    <p:sldId id="579" r:id="rId18"/>
    <p:sldId id="580" r:id="rId19"/>
    <p:sldId id="600" r:id="rId20"/>
    <p:sldId id="601" r:id="rId21"/>
    <p:sldId id="620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0" r:id="rId31"/>
    <p:sldId id="611" r:id="rId32"/>
    <p:sldId id="612" r:id="rId33"/>
    <p:sldId id="613" r:id="rId34"/>
    <p:sldId id="615" r:id="rId3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63626" autoAdjust="0"/>
  </p:normalViewPr>
  <p:slideViewPr>
    <p:cSldViewPr snapToGrid="0" snapToObjects="1">
      <p:cViewPr varScale="1">
        <p:scale>
          <a:sx n="114" d="100"/>
          <a:sy n="114" d="100"/>
        </p:scale>
        <p:origin x="4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6" y="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24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03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r>
              <a:rPr lang="en-US" dirty="0"/>
              <a:t>* relevance -&gt; dropping tuples early good for performance, but due to common</a:t>
            </a:r>
            <a:r>
              <a:rPr lang="en-US" baseline="0" dirty="0"/>
              <a:t> subexpressions might hurt many applications</a:t>
            </a:r>
          </a:p>
          <a:p>
            <a:r>
              <a:rPr lang="en-US" dirty="0"/>
              <a:t>* Summary</a:t>
            </a:r>
            <a:r>
              <a:rPr lang="en-US" baseline="0" dirty="0"/>
              <a:t> -&gt; focus on aggregation functions and drop tuples with small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88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0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window length and sliding interval must be multiples of the batch interval of the source </a:t>
            </a:r>
            <a:r>
              <a:rPr lang="en-US" dirty="0" err="1"/>
              <a:t>DStream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19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5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12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Stream Processing / Exam Preparation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12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Stream Processing / Exam Preparation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‹Nr.›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streaming-programming-guid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1_dbs/index.htm" TargetMode="External"/><Relationship Id="rId2" Type="http://schemas.openxmlformats.org/officeDocument/2006/relationships/hyperlink" Target="https://mboehm7.github.io/teaching/ws2122_dbs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boehm7.github.io/teaching/ss19_dbs/index.htm" TargetMode="External"/><Relationship Id="rId5" Type="http://schemas.openxmlformats.org/officeDocument/2006/relationships/hyperlink" Target="https://mboehm7.github.io/teaching/ws1920_dbs/index.htm" TargetMode="External"/><Relationship Id="rId4" Type="http://schemas.openxmlformats.org/officeDocument/2006/relationships/hyperlink" Target="https://mboehm7.github.io/teaching/ws2021_dbs/index.htm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12 Stream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Boehm, </a:t>
            </a:r>
            <a:r>
              <a:rPr lang="en-GB" b="1" u="sng" dirty="0"/>
              <a:t>Patrick Damme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10,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DAG w/o redundancy </a:t>
            </a:r>
            <a:br>
              <a:rPr lang="en-US" dirty="0"/>
            </a:br>
            <a:r>
              <a:rPr lang="en-US" dirty="0"/>
              <a:t>(see </a:t>
            </a:r>
            <a:r>
              <a:rPr lang="en-US" b="1" dirty="0">
                <a:solidFill>
                  <a:srgbClr val="7889FB"/>
                </a:solidFill>
              </a:rPr>
              <a:t>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common subexpression 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611559" y="261699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926" y="2467619"/>
            <a:ext cx="1817427" cy="1820771"/>
            <a:chOff x="1086926" y="2467619"/>
            <a:chExt cx="1817427" cy="1820771"/>
          </a:xfrm>
        </p:grpSpPr>
        <p:cxnSp>
          <p:nvCxnSpPr>
            <p:cNvPr id="7" name="Gerade Verbindung 9"/>
            <p:cNvCxnSpPr>
              <a:stCxn id="24" idx="0"/>
              <a:endCxn id="27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7"/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23" name="Textfeld 7"/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4" name="Textfeld 7"/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5" name="Textfeld 10"/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10"/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9"/>
            <p:cNvCxnSpPr>
              <a:stCxn id="23" idx="0"/>
              <a:endCxn id="26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9"/>
            <p:cNvCxnSpPr>
              <a:stCxn id="22" idx="0"/>
              <a:endCxn id="25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0"/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7" name="Gerade Verbindung 9"/>
            <p:cNvCxnSpPr>
              <a:stCxn id="36" idx="2"/>
              <a:endCxn id="25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36" idx="2"/>
              <a:endCxn id="26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"/>
            <p:cNvCxnSpPr>
              <a:stCxn id="36" idx="2"/>
              <a:endCxn id="27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7"/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stCxn id="46" idx="2"/>
              <a:endCxn id="36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62158" y="2474109"/>
            <a:ext cx="2041168" cy="2219605"/>
            <a:chOff x="3162158" y="2474109"/>
            <a:chExt cx="2041168" cy="2219605"/>
          </a:xfrm>
        </p:grpSpPr>
        <p:sp>
          <p:nvSpPr>
            <p:cNvPr id="8" name="Textfeld 10"/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Gerade Verbindung 11"/>
            <p:cNvCxnSpPr>
              <a:stCxn id="60" idx="0"/>
              <a:endCxn id="8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"/>
            <p:cNvCxnSpPr>
              <a:stCxn id="54" idx="0"/>
              <a:endCxn id="57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7"/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54" name="Textfeld 7"/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56" name="Textfeld 10"/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feld 10"/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3" idx="0"/>
              <a:endCxn id="56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/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2" name="Gerade Verbindung 9"/>
            <p:cNvCxnSpPr>
              <a:stCxn id="60" idx="2"/>
              <a:endCxn id="56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9"/>
            <p:cNvCxnSpPr>
              <a:stCxn id="60" idx="2"/>
              <a:endCxn id="57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7"/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Gerade Verbindung 9"/>
            <p:cNvCxnSpPr>
              <a:stCxn id="64" idx="2"/>
              <a:endCxn id="8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9"/>
            <p:cNvCxnSpPr>
              <a:stCxn id="69" idx="0"/>
              <a:endCxn id="70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7"/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feld 10"/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1" name="Gerade Verbindung 11"/>
            <p:cNvCxnSpPr>
              <a:stCxn id="70" idx="0"/>
              <a:endCxn id="8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976717" y="2470865"/>
            <a:ext cx="2949070" cy="2219605"/>
            <a:chOff x="5976717" y="2470865"/>
            <a:chExt cx="2949070" cy="2219605"/>
          </a:xfrm>
        </p:grpSpPr>
        <p:sp>
          <p:nvSpPr>
            <p:cNvPr id="76" name="Textfeld 10"/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11"/>
            <p:cNvCxnSpPr>
              <a:stCxn id="84" idx="0"/>
              <a:endCxn id="76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"/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80" name="Textfeld 7"/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81" name="Textfeld 10"/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Gerade Verbindung 9"/>
            <p:cNvCxnSpPr>
              <a:stCxn id="79" idx="0"/>
              <a:endCxn id="81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5" name="Gerade Verbindung 9"/>
            <p:cNvCxnSpPr>
              <a:stCxn id="84" idx="2"/>
              <a:endCxn id="81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9"/>
            <p:cNvCxnSpPr>
              <a:stCxn id="84" idx="2"/>
              <a:endCxn id="82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7"/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Gerade Verbindung 9"/>
            <p:cNvCxnSpPr>
              <a:stCxn id="87" idx="2"/>
              <a:endCxn id="76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9"/>
            <p:cNvCxnSpPr>
              <a:stCxn id="90" idx="0"/>
              <a:endCxn id="91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7"/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10"/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stCxn id="91" idx="0"/>
              <a:endCxn id="76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7"/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94" name="Textfeld 10"/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5" name="Gerade Verbindung 9"/>
            <p:cNvCxnSpPr>
              <a:stCxn id="93" idx="0"/>
              <a:endCxn id="94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feld 10"/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97" name="Gerade Verbindung 9"/>
            <p:cNvCxnSpPr>
              <a:stCxn id="96" idx="2"/>
              <a:endCxn id="94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7"/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9" name="Gerade Verbindung 9"/>
            <p:cNvCxnSpPr>
              <a:stCxn id="98" idx="2"/>
              <a:endCxn id="96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11"/>
            <p:cNvCxnSpPr>
              <a:stCxn id="84" idx="0"/>
              <a:endCxn id="96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0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course DIA)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93671" y="145749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1520055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1638408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7764752" y="1463980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98743" y="1526540"/>
            <a:ext cx="293277" cy="236705"/>
            <a:chOff x="5581337" y="3056661"/>
            <a:chExt cx="293277" cy="236705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6" idx="0"/>
            <a:endCxn id="14" idx="1"/>
          </p:cNvCxnSpPr>
          <p:nvPr/>
        </p:nvCxnSpPr>
        <p:spPr>
          <a:xfrm>
            <a:off x="7492020" y="1644893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5" idx="3"/>
            <a:endCxn id="19" idx="2"/>
          </p:cNvCxnSpPr>
          <p:nvPr/>
        </p:nvCxnSpPr>
        <p:spPr>
          <a:xfrm>
            <a:off x="6941143" y="1642161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>
            <a:off x="8212224" y="1648646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5187292" y="145425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31011" y="1516812"/>
            <a:ext cx="293277" cy="236705"/>
            <a:chOff x="5581337" y="3056661"/>
            <a:chExt cx="293277" cy="236705"/>
          </a:xfrm>
        </p:grpSpPr>
        <p:sp>
          <p:nvSpPr>
            <p:cNvPr id="29" name="Rectangle 2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0"/>
            <a:endCxn id="27" idx="1"/>
          </p:cNvCxnSpPr>
          <p:nvPr/>
        </p:nvCxnSpPr>
        <p:spPr>
          <a:xfrm>
            <a:off x="4924288" y="1635165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4" name="Straight Arrow Connector 33"/>
          <p:cNvCxnSpPr>
            <a:stCxn id="27" idx="3"/>
            <a:endCxn id="10" idx="2"/>
          </p:cNvCxnSpPr>
          <p:nvPr/>
        </p:nvCxnSpPr>
        <p:spPr>
          <a:xfrm flipV="1">
            <a:off x="5634764" y="1638408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637806" y="1516811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53053" y="2232506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4851" y="183331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7282" y="1830068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90802" y="1826825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20" y="364987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6230667" y="3619653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902314" y="1520928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54" name="Rectangle 5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1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</a:t>
            </a:r>
            <a:br>
              <a:rPr lang="en-US" dirty="0"/>
            </a:br>
            <a:r>
              <a:rPr lang="en-US" dirty="0"/>
              <a:t>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is processed</a:t>
            </a:r>
          </a:p>
          <a:p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3" y="4309352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5486403" y="1439691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84067" y="4319079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8310" y="2333063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86403" y="1984443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564221" y="3781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00413" y="337060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59818" y="3172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16499" y="3033375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63453" y="2660482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96397" y="2268131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09" y="193414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7172535" y="2022821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172535" y="1585608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9675" y="1651556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8F1FAD-8CA6-4581-8C75-53B10127E986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080122" y="2111497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122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 and Consistency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sz="12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62" y="5000254"/>
            <a:ext cx="541711" cy="652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187123" y="5426148"/>
            <a:ext cx="780708" cy="6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8" y="5683124"/>
            <a:ext cx="1524585" cy="455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25" y="5673396"/>
            <a:ext cx="932414" cy="479612"/>
          </a:xfrm>
          <a:prstGeom prst="rect">
            <a:avLst/>
          </a:prstGeom>
        </p:spPr>
      </p:pic>
      <p:pic>
        <p:nvPicPr>
          <p:cNvPr id="1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51" y="567181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b="1" dirty="0">
                <a:solidFill>
                  <a:srgbClr val="7889FB"/>
                </a:solidFill>
              </a:rPr>
              <a:t>windows of time or elements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</a:t>
            </a:r>
            <a:br>
              <a:rPr lang="en-US" dirty="0"/>
            </a:br>
            <a:r>
              <a:rPr lang="en-US" dirty="0"/>
              <a:t>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</a:t>
            </a:r>
            <a:br>
              <a:rPr lang="en-US" dirty="0"/>
            </a:br>
            <a:r>
              <a:rPr lang="en-US" dirty="0"/>
              <a:t>sliding windows</a:t>
            </a:r>
          </a:p>
          <a:p>
            <a:pPr lvl="1"/>
            <a:r>
              <a:rPr lang="en-US" dirty="0"/>
              <a:t>Insert new and </a:t>
            </a:r>
            <a:br>
              <a:rPr lang="en-US" dirty="0"/>
            </a:br>
            <a:r>
              <a:rPr lang="en-US" dirty="0"/>
              <a:t>expire old data items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6692" y="2519464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3449" y="4355069"/>
            <a:ext cx="3793608" cy="1717916"/>
            <a:chOff x="4553449" y="4355069"/>
            <a:chExt cx="3793608" cy="171791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Streaming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396" y="1410805"/>
            <a:ext cx="833660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spark context w/ batch interval 1s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JavaStreamingContext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Durations.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seconds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2975" y="687308"/>
            <a:ext cx="28673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https://spark.apache.org/docs/latest/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streaming-programming-guide.html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54" y="2000948"/>
            <a:ext cx="833660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DStream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listening on socket (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port)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lines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socketTextStream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("localhost", 9999);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911" y="2630002"/>
            <a:ext cx="8336604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traditional word count example on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Dstream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batches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JavaPairDStream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&lt;String, Integer&gt;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wordCounts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lines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flatMap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-&gt;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Arrays.asList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x.split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(" ")).iterator())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mapToPair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 -&gt; new Tuple2&lt;&gt;(s, 1))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((i1, i2) -&gt; i1 + i2);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wordCounts.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print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668" y="4290194"/>
            <a:ext cx="8336604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extended word count example on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Dstream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windows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JavaPairDStream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&lt;String, Integer&gt; wordCounts2 = lines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flatMap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-&gt;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Arrays.asList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x.split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(" ")).iterator())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mapToPair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 -&gt; new Tuple2&lt;&gt;(s, 1))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reduceByKeyAndWindow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((i1, i2) -&gt; i1 + i2,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Durations.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seconds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(30)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Durations.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seconds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(10)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4095" y="5859854"/>
            <a:ext cx="1799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Length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9232" y="5856612"/>
            <a:ext cx="1799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 Interval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208196" y="2714017"/>
            <a:ext cx="252920" cy="147591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7204952" y="4383934"/>
            <a:ext cx="252920" cy="147591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45940" y="3142033"/>
            <a:ext cx="10894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Tumbling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1s Window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7950" y="4792494"/>
            <a:ext cx="11984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30s Window</a:t>
            </a:r>
          </a:p>
        </p:txBody>
      </p:sp>
    </p:spTree>
    <p:extLst>
      <p:ext uri="{BB962C8B-B14F-4D97-AF65-F5344CB8AC3E}">
        <p14:creationId xmlns:p14="http://schemas.microsoft.com/office/powerpoint/2010/main" val="34098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</a:t>
            </a:r>
            <a:br>
              <a:rPr lang="en-US" dirty="0"/>
            </a:br>
            <a:r>
              <a:rPr lang="en-US" dirty="0"/>
              <a:t>for both R and S) </a:t>
            </a:r>
          </a:p>
          <a:p>
            <a:pPr lvl="2"/>
            <a:r>
              <a:rPr lang="en-US" dirty="0"/>
              <a:t>Applies to arbitrary join </a:t>
            </a:r>
            <a:r>
              <a:rPr lang="en-US" dirty="0" err="1"/>
              <a:t>pred</a:t>
            </a:r>
            <a:endParaRPr lang="en-US" dirty="0"/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08 Query Processing (NLJ)</a:t>
            </a:r>
          </a:p>
          <a:p>
            <a:pPr lvl="1"/>
            <a:endParaRPr lang="en-US" sz="700" dirty="0"/>
          </a:p>
          <a:p>
            <a:r>
              <a:rPr lang="en-US" dirty="0"/>
              <a:t>Excursus: How Soccer Players </a:t>
            </a:r>
            <a:br>
              <a:rPr lang="en-US" dirty="0"/>
            </a:br>
            <a:r>
              <a:rPr lang="en-US" dirty="0"/>
              <a:t>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/>
          <a:stretch/>
        </p:blipFill>
        <p:spPr>
          <a:xfrm>
            <a:off x="6384902" y="3816360"/>
            <a:ext cx="2533052" cy="1284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8113" y="1361871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5379536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78229" y="5360080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28" y="4756825"/>
            <a:ext cx="4576675" cy="14490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264595" y="5656927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1378083" y="5090684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68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probe (right)+emit, and build (left)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feld 5"/>
          <p:cNvSpPr txBox="1"/>
          <p:nvPr/>
        </p:nvSpPr>
        <p:spPr>
          <a:xfrm>
            <a:off x="3885895" y="3152787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6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98346"/>
              </p:ext>
            </p:extLst>
          </p:nvPr>
        </p:nvGraphicFramePr>
        <p:xfrm>
          <a:off x="3099239" y="318894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328809" y="2850202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8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33803"/>
              </p:ext>
            </p:extLst>
          </p:nvPr>
        </p:nvGraphicFramePr>
        <p:xfrm>
          <a:off x="5304178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00400" y="3810219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3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19193"/>
              </p:ext>
            </p:extLst>
          </p:nvPr>
        </p:nvGraphicFramePr>
        <p:xfrm>
          <a:off x="1802215" y="44452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69012"/>
              </p:ext>
            </p:extLst>
          </p:nvPr>
        </p:nvGraphicFramePr>
        <p:xfrm>
          <a:off x="1798972" y="485056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131976"/>
              </p:ext>
            </p:extLst>
          </p:nvPr>
        </p:nvGraphicFramePr>
        <p:xfrm>
          <a:off x="1795728" y="5246159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53962"/>
              </p:ext>
            </p:extLst>
          </p:nvPr>
        </p:nvGraphicFramePr>
        <p:xfrm>
          <a:off x="1792485" y="566120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020152" y="3810219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04520"/>
              </p:ext>
            </p:extLst>
          </p:nvPr>
        </p:nvGraphicFramePr>
        <p:xfrm>
          <a:off x="6127792" y="445173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3603"/>
              </p:ext>
            </p:extLst>
          </p:nvPr>
        </p:nvGraphicFramePr>
        <p:xfrm>
          <a:off x="6124549" y="485705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13999"/>
              </p:ext>
            </p:extLst>
          </p:nvPr>
        </p:nvGraphicFramePr>
        <p:xfrm>
          <a:off x="6121305" y="5252644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792"/>
              </p:ext>
            </p:extLst>
          </p:nvPr>
        </p:nvGraphicFramePr>
        <p:xfrm>
          <a:off x="3096637" y="3185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59070"/>
              </p:ext>
            </p:extLst>
          </p:nvPr>
        </p:nvGraphicFramePr>
        <p:xfrm>
          <a:off x="3093388" y="318245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64614"/>
              </p:ext>
            </p:extLst>
          </p:nvPr>
        </p:nvGraphicFramePr>
        <p:xfrm>
          <a:off x="5302926" y="319218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13064"/>
              </p:ext>
            </p:extLst>
          </p:nvPr>
        </p:nvGraphicFramePr>
        <p:xfrm>
          <a:off x="5307407" y="319093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2272" y="5446548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725" y="5453032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30629" y="487196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68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470" y="5663154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75824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170982" y="631467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7387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3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70933"/>
              </p:ext>
            </p:extLst>
          </p:nvPr>
        </p:nvGraphicFramePr>
        <p:xfrm>
          <a:off x="5313891" y="318769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9721"/>
              </p:ext>
            </p:extLst>
          </p:nvPr>
        </p:nvGraphicFramePr>
        <p:xfrm>
          <a:off x="3100854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59155"/>
              </p:ext>
            </p:extLst>
          </p:nvPr>
        </p:nvGraphicFramePr>
        <p:xfrm>
          <a:off x="2900814" y="3187184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Example Twitter Heron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</a:t>
            </a:r>
            <a:br>
              <a:rPr lang="en-US" dirty="0"/>
            </a:b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back pressure mechanism </a:t>
            </a:r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</a:p>
          <a:p>
            <a:pPr lvl="1"/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1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52" y="1413838"/>
            <a:ext cx="4423002" cy="2267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4952" y="1984440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9847" y="199092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832" y="1987681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1814" y="198443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5850" y="1050588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86" y="3988139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86" y="5113720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498078" y="3851629"/>
            <a:ext cx="17018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9033" y="4996666"/>
            <a:ext cx="21109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183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Q&amp;A</a:t>
            </a:r>
            <a:r>
              <a:rPr lang="en-US" dirty="0"/>
              <a:t> and Exam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focus:</a:t>
            </a:r>
            <a:r>
              <a:rPr lang="en-US" dirty="0"/>
              <a:t> fundamental concepts and </a:t>
            </a:r>
            <a:br>
              <a:rPr lang="en-US" dirty="0"/>
            </a:br>
            <a:r>
              <a:rPr lang="en-US" dirty="0"/>
              <a:t>ability to apply learned techniques to given problems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Submissions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2: </a:t>
            </a:r>
            <a:r>
              <a:rPr lang="en-US" dirty="0">
                <a:solidFill>
                  <a:schemeClr val="tx1"/>
                </a:solidFill>
              </a:rPr>
              <a:t>most submissions already graded,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remaining ones by early next week (tba on news group)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3:</a:t>
            </a:r>
            <a:r>
              <a:rPr lang="en-US" dirty="0">
                <a:solidFill>
                  <a:schemeClr val="tx1"/>
                </a:solidFill>
              </a:rPr>
              <a:t> in progress of being graded (Jun 30)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Exercise 4:</a:t>
            </a:r>
            <a:r>
              <a:rPr lang="en-US" dirty="0">
                <a:solidFill>
                  <a:schemeClr val="tx1"/>
                </a:solidFill>
              </a:rPr>
              <a:t> extra credit, </a:t>
            </a:r>
            <a:r>
              <a:rPr lang="en-US" b="1" dirty="0">
                <a:solidFill>
                  <a:schemeClr val="accent1"/>
                </a:solidFill>
              </a:rPr>
              <a:t>due Jun 21</a:t>
            </a:r>
            <a:r>
              <a:rPr lang="en-US" dirty="0">
                <a:solidFill>
                  <a:schemeClr val="tx1"/>
                </a:solidFill>
              </a:rPr>
              <a:t> + 7 late days (grading by Jun 30)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Jun 15 – Jul 31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Exams: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Jun 27, 4pm </a:t>
            </a:r>
            <a:r>
              <a:rPr lang="en-US" dirty="0"/>
              <a:t>(i13), </a:t>
            </a:r>
            <a:r>
              <a:rPr lang="en-US" b="1" dirty="0">
                <a:solidFill>
                  <a:schemeClr val="accent1"/>
                </a:solidFill>
              </a:rPr>
              <a:t>Jul 07, 2.30pm </a:t>
            </a:r>
            <a:r>
              <a:rPr lang="en-US" dirty="0">
                <a:solidFill>
                  <a:schemeClr val="tx1"/>
                </a:solidFill>
              </a:rPr>
              <a:t>(i12+i13),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Jul 07, 5.30pm</a:t>
            </a:r>
            <a:r>
              <a:rPr lang="en-US" dirty="0">
                <a:solidFill>
                  <a:schemeClr val="tx1"/>
                </a:solidFill>
              </a:rPr>
              <a:t> (i12+13), </a:t>
            </a:r>
            <a:r>
              <a:rPr lang="en-US" b="1" dirty="0">
                <a:solidFill>
                  <a:schemeClr val="accent1"/>
                </a:solidFill>
              </a:rPr>
              <a:t>Jul 28, 5.30pm</a:t>
            </a:r>
            <a:r>
              <a:rPr lang="en-US" dirty="0">
                <a:solidFill>
                  <a:schemeClr val="tx1"/>
                </a:solidFill>
              </a:rPr>
              <a:t> (i13)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160" y="3405984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254" y="5012884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4" end="4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9" end="5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Timing/Logistics</a:t>
            </a:r>
          </a:p>
          <a:p>
            <a:pPr lvl="1"/>
            <a:r>
              <a:rPr lang="en-US" dirty="0"/>
              <a:t>[COVID-19]: No particular requirements at TUG anymore, but recommended to take care and wear a mask on enter/exit on voluntary basis</a:t>
            </a:r>
          </a:p>
          <a:p>
            <a:pPr lvl="1"/>
            <a:r>
              <a:rPr lang="en-US" dirty="0"/>
              <a:t>90min working time (plenty of time to think about answers)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Write into the worksheet if possible</a:t>
            </a:r>
            <a:r>
              <a:rPr lang="en-US" dirty="0">
                <a:solidFill>
                  <a:schemeClr val="tx1"/>
                </a:solidFill>
              </a:rPr>
              <a:t>, additional paper allowed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Leave early if ready (usually starting after 45min)</a:t>
            </a:r>
          </a:p>
          <a:p>
            <a:pPr lvl="1"/>
            <a:endParaRPr lang="en-US" dirty="0"/>
          </a:p>
          <a:p>
            <a:r>
              <a:rPr lang="en-US" dirty="0"/>
              <a:t>Covered Content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Must-have: </a:t>
            </a:r>
            <a:r>
              <a:rPr lang="en-US" dirty="0"/>
              <a:t>Data modeling/normalization, SQL query processing</a:t>
            </a:r>
          </a:p>
          <a:p>
            <a:pPr lvl="1"/>
            <a:r>
              <a:rPr lang="en-US" dirty="0"/>
              <a:t>Relational algebra, physical design, query and transaction processing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DM only:</a:t>
            </a:r>
            <a:r>
              <a:rPr lang="en-US" dirty="0"/>
              <a:t> NoSQL, distributed storage and computation, streaming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</p:spTree>
    <p:extLst>
      <p:ext uri="{BB962C8B-B14F-4D97-AF65-F5344CB8AC3E}">
        <p14:creationId xmlns:p14="http://schemas.microsoft.com/office/powerpoint/2010/main" val="19121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Exams</a:t>
            </a:r>
          </a:p>
          <a:p>
            <a:pPr lvl="1"/>
            <a:r>
              <a:rPr lang="en-US" dirty="0">
                <a:hlinkClick r:id="rId2"/>
              </a:rPr>
              <a:t>https://mboehm7.github.io/teaching/ws2122_dbs/index.htm</a:t>
            </a:r>
            <a:r>
              <a:rPr lang="en-US" dirty="0"/>
              <a:t> (2+2)</a:t>
            </a:r>
            <a:endParaRPr lang="en-US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0066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https://mboehm7.github.io/teaching/ss21_dbs/index.htm</a:t>
            </a:r>
            <a:r>
              <a:rPr lang="en-US" dirty="0"/>
              <a:t> (3+3)</a:t>
            </a:r>
          </a:p>
          <a:p>
            <a:pPr lvl="1"/>
            <a:r>
              <a:rPr lang="en-US" dirty="0">
                <a:hlinkClick r:id="rId4"/>
              </a:rPr>
              <a:t>https://mboehm7.github.io/teaching/ws2021_dbs/index.htm3</a:t>
            </a:r>
            <a:r>
              <a:rPr lang="en-US" dirty="0"/>
              <a:t> (2+2)</a:t>
            </a:r>
            <a:endParaRPr lang="en-US" dirty="0">
              <a:hlinkClick r:id="rId5"/>
            </a:endParaRPr>
          </a:p>
          <a:p>
            <a:pPr lvl="1"/>
            <a:r>
              <a:rPr lang="en-US" dirty="0">
                <a:hlinkClick r:id="rId5"/>
              </a:rPr>
              <a:t>https://mboehm7.github.io/teaching/ss20_dbs/index.htm</a:t>
            </a:r>
            <a:r>
              <a:rPr lang="en-US" dirty="0"/>
              <a:t> (3+3)</a:t>
            </a:r>
            <a:endParaRPr lang="en-US" dirty="0">
              <a:hlinkClick r:id="rId5"/>
            </a:endParaRPr>
          </a:p>
          <a:p>
            <a:pPr lvl="1"/>
            <a:r>
              <a:rPr lang="en-US" dirty="0">
                <a:hlinkClick r:id="rId5"/>
              </a:rPr>
              <a:t>https://mboehm7.github.io/teaching/ws1920_dbs/index.htm</a:t>
            </a:r>
            <a:r>
              <a:rPr lang="en-US" dirty="0"/>
              <a:t> (3+3)</a:t>
            </a:r>
          </a:p>
          <a:p>
            <a:pPr lvl="1"/>
            <a:r>
              <a:rPr lang="en-US" dirty="0">
                <a:hlinkClick r:id="rId6"/>
              </a:rPr>
              <a:t>https://mboehm7.github.io/teaching/ss19_dbs/index.htm</a:t>
            </a:r>
            <a:r>
              <a:rPr lang="en-US" dirty="0"/>
              <a:t> (3+3)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8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1a: Specify the cardinalities in </a:t>
            </a:r>
            <a:r>
              <a:rPr lang="en-US" dirty="0">
                <a:solidFill>
                  <a:schemeClr val="accent1"/>
                </a:solidFill>
              </a:rPr>
              <a:t>Modified Chen </a:t>
            </a:r>
            <a:r>
              <a:rPr lang="en-US" dirty="0"/>
              <a:t>notation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8 Points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A hospital employs at least 4 nurses and has at least 8 patient rooms.</a:t>
            </a:r>
          </a:p>
          <a:p>
            <a:pPr lvl="1"/>
            <a:r>
              <a:rPr lang="en-US" b="0" dirty="0"/>
              <a:t>A nurse works in exactly one hospital and treats up to 16 patients.</a:t>
            </a:r>
          </a:p>
          <a:p>
            <a:pPr lvl="1"/>
            <a:r>
              <a:rPr lang="en-US" b="0" dirty="0"/>
              <a:t>A patient is treated by at least one but potentially many nurses.</a:t>
            </a:r>
          </a:p>
          <a:p>
            <a:pPr lvl="1"/>
            <a:r>
              <a:rPr lang="en-US" b="0" dirty="0"/>
              <a:t>Every patient has a room, a rooms belongs to exactly one hospital, and rooms are never shared by multiple patients.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52" y="3346017"/>
            <a:ext cx="5640729" cy="29257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342075" y="3818488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76955" y="3815246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1564" y="4901504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18320" y="4353512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6128" y="4907988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2884" y="4359996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48560" y="5128481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3440" y="5125239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7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1b: Specify the cardinalities in </a:t>
            </a:r>
            <a:r>
              <a:rPr lang="en-US" dirty="0">
                <a:solidFill>
                  <a:schemeClr val="accent1"/>
                </a:solidFill>
              </a:rPr>
              <a:t>(min, max) </a:t>
            </a:r>
            <a:r>
              <a:rPr lang="en-US" dirty="0"/>
              <a:t>notation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4 Points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 hospital employs at least 4 nurses and has at least 8 patient rooms.</a:t>
            </a:r>
          </a:p>
          <a:p>
            <a:pPr lvl="1"/>
            <a:r>
              <a:rPr lang="en-US" dirty="0"/>
              <a:t>A nurse works in exactly one hospital and treats up to 16 patients.</a:t>
            </a:r>
          </a:p>
          <a:p>
            <a:pPr lvl="1"/>
            <a:r>
              <a:rPr lang="en-US" dirty="0"/>
              <a:t>A patient is treated by at least one but potentially many nurses.</a:t>
            </a:r>
          </a:p>
          <a:p>
            <a:pPr lvl="1"/>
            <a:r>
              <a:rPr lang="en-US" dirty="0"/>
              <a:t>Every patient has a room, a rooms belongs to exactly one hospital, and rooms are never shared by multiple patients.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52" y="3346017"/>
            <a:ext cx="5640729" cy="2925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855" y="3818488"/>
            <a:ext cx="6131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4760" y="3815246"/>
            <a:ext cx="5067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(4,*)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4640" y="4901504"/>
            <a:ext cx="696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0" y="4353512"/>
            <a:ext cx="6935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(8,*)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6672" y="4907988"/>
            <a:ext cx="6598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(1,*)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2884" y="4359996"/>
            <a:ext cx="6631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(0,16)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2340" y="5138209"/>
            <a:ext cx="6131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1245" y="5134967"/>
            <a:ext cx="5067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69" y="5606026"/>
            <a:ext cx="20622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provide answers you’re asked for!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2" y="5069319"/>
            <a:ext cx="517251" cy="5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Task 1c: Map the given ER diagram </a:t>
            </a:r>
            <a:br>
              <a:rPr lang="en-US" dirty="0"/>
            </a:br>
            <a:r>
              <a:rPr lang="en-US" dirty="0"/>
              <a:t>into a relational schema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10 points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Including data types, primary keys,</a:t>
            </a:r>
            <a:br>
              <a:rPr lang="en-US" dirty="0"/>
            </a:br>
            <a:r>
              <a:rPr lang="en-US" dirty="0"/>
              <a:t>and foreign keys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Hospitals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HID:int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Phone:char</a:t>
            </a:r>
            <a:r>
              <a:rPr lang="en-US" sz="1600" dirty="0">
                <a:latin typeface="Consolas" panose="020B0609020204030204" pitchFamily="49" charset="0"/>
              </a:rPr>
              <a:t>(16), </a:t>
            </a:r>
            <a:r>
              <a:rPr lang="en-US" sz="1600" dirty="0" err="1">
                <a:latin typeface="Consolas" panose="020B0609020204030204" pitchFamily="49" charset="0"/>
              </a:rPr>
              <a:t>Country:varchar</a:t>
            </a:r>
            <a:r>
              <a:rPr lang="en-US" sz="1600" dirty="0">
                <a:latin typeface="Consolas" panose="020B0609020204030204" pitchFamily="49" charset="0"/>
              </a:rPr>
              <a:t>(64), </a:t>
            </a:r>
            <a:r>
              <a:rPr lang="en-US" sz="1600" dirty="0" err="1">
                <a:latin typeface="Consolas" panose="020B0609020204030204" pitchFamily="49" charset="0"/>
              </a:rPr>
              <a:t>City:varchar</a:t>
            </a:r>
            <a:r>
              <a:rPr lang="en-US" sz="1600" dirty="0">
                <a:latin typeface="Consolas" panose="020B0609020204030204" pitchFamily="49" charset="0"/>
              </a:rPr>
              <a:t>(64))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Nurses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NID:int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Name:varchar</a:t>
            </a:r>
            <a:r>
              <a:rPr lang="en-US" sz="1600" dirty="0">
                <a:latin typeface="Consolas" panose="020B0609020204030204" pitchFamily="49" charset="0"/>
              </a:rPr>
              <a:t>(64), </a:t>
            </a:r>
            <a:r>
              <a:rPr lang="en-US" sz="1600" dirty="0" err="1">
                <a:latin typeface="Consolas" panose="020B0609020204030204" pitchFamily="49" charset="0"/>
              </a:rPr>
              <a:t>Degree:varchar</a:t>
            </a:r>
            <a:r>
              <a:rPr lang="en-US" sz="1600" dirty="0">
                <a:latin typeface="Consolas" panose="020B0609020204030204" pitchFamily="49" charset="0"/>
              </a:rPr>
              <a:t>(32), </a:t>
            </a:r>
            <a:r>
              <a:rPr lang="en-US" sz="1600" dirty="0" err="1">
                <a:latin typeface="Consolas" panose="020B0609020204030204" pitchFamily="49" charset="0"/>
              </a:rPr>
              <a:t>HID</a:t>
            </a:r>
            <a:r>
              <a:rPr lang="en-US" sz="1600" baseline="30000" dirty="0" err="1">
                <a:latin typeface="Consolas" panose="020B0609020204030204" pitchFamily="49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Patient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PID:int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Name:varchar</a:t>
            </a:r>
            <a:r>
              <a:rPr lang="en-US" sz="1600" dirty="0">
                <a:latin typeface="Consolas" panose="020B0609020204030204" pitchFamily="49" charset="0"/>
              </a:rPr>
              <a:t>(64), </a:t>
            </a:r>
            <a:r>
              <a:rPr lang="en-US" sz="1600" dirty="0" err="1">
                <a:latin typeface="Consolas" panose="020B0609020204030204" pitchFamily="49" charset="0"/>
              </a:rPr>
              <a:t>Phone:char</a:t>
            </a:r>
            <a:r>
              <a:rPr lang="en-US" sz="1600" dirty="0">
                <a:latin typeface="Consolas" panose="020B0609020204030204" pitchFamily="49" charset="0"/>
              </a:rPr>
              <a:t>(16), </a:t>
            </a:r>
            <a:r>
              <a:rPr lang="en-US" sz="1600" dirty="0" err="1">
                <a:latin typeface="Consolas" panose="020B0609020204030204" pitchFamily="49" charset="0"/>
              </a:rPr>
              <a:t>RID</a:t>
            </a:r>
            <a:r>
              <a:rPr lang="en-US" sz="1600" baseline="30000" dirty="0" err="1">
                <a:latin typeface="Consolas" panose="020B0609020204030204" pitchFamily="49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Room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RID:int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TV:boolean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Size:int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HID</a:t>
            </a:r>
            <a:r>
              <a:rPr lang="en-US" sz="1600" baseline="30000" dirty="0" err="1">
                <a:latin typeface="Consolas" panose="020B0609020204030204" pitchFamily="49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Treated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NID</a:t>
            </a:r>
            <a:r>
              <a:rPr lang="en-US" sz="1600" u="sng" baseline="30000" dirty="0" err="1">
                <a:latin typeface="Consolas" panose="020B0609020204030204" pitchFamily="49" charset="0"/>
              </a:rPr>
              <a:t>FK</a:t>
            </a:r>
            <a:r>
              <a:rPr lang="en-US" sz="1600" u="sng" dirty="0" err="1">
                <a:latin typeface="Consolas" panose="020B0609020204030204" pitchFamily="49" charset="0"/>
              </a:rPr>
              <a:t>:int</a:t>
            </a:r>
            <a:r>
              <a:rPr lang="en-US" sz="1600" u="sng" dirty="0">
                <a:latin typeface="Consolas" panose="020B0609020204030204" pitchFamily="49" charset="0"/>
              </a:rPr>
              <a:t>, </a:t>
            </a:r>
            <a:r>
              <a:rPr lang="en-US" sz="1600" u="sng" dirty="0" err="1">
                <a:latin typeface="Consolas" panose="020B0609020204030204" pitchFamily="49" charset="0"/>
              </a:rPr>
              <a:t>PID</a:t>
            </a:r>
            <a:r>
              <a:rPr lang="en-US" sz="1600" u="sng" baseline="30000" dirty="0" err="1">
                <a:latin typeface="Consolas" panose="020B0609020204030204" pitchFamily="49" charset="0"/>
              </a:rPr>
              <a:t>FK</a:t>
            </a:r>
            <a:r>
              <a:rPr lang="en-US" sz="1600" u="sng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28" y="719551"/>
            <a:ext cx="4142262" cy="214855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403210" y="1007356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97199" y="1004114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59575" y="1812049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59575" y="1414768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405918" y="1823012"/>
            <a:ext cx="3719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76421" y="1424496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03209" y="1962515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97198" y="1952792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81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54122" cy="4941101"/>
          </a:xfrm>
        </p:spPr>
        <p:txBody>
          <a:bodyPr/>
          <a:lstStyle/>
          <a:p>
            <a:r>
              <a:rPr lang="en-US" dirty="0"/>
              <a:t>Task 1d: Bring your schema in 3</a:t>
            </a:r>
            <a:r>
              <a:rPr lang="en-US" baseline="30000" dirty="0"/>
              <a:t>rd</a:t>
            </a:r>
            <a:r>
              <a:rPr lang="en-US" dirty="0"/>
              <a:t> normal form and explain why it is in 3NF (</a:t>
            </a:r>
            <a:r>
              <a:rPr lang="en-US" dirty="0">
                <a:solidFill>
                  <a:srgbClr val="7889FB"/>
                </a:solidFill>
              </a:rPr>
              <a:t>12 points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Hospital.Phone</a:t>
            </a:r>
            <a:r>
              <a:rPr lang="en-US" dirty="0"/>
              <a:t> and </a:t>
            </a:r>
            <a:r>
              <a:rPr lang="en-US" dirty="0" err="1"/>
              <a:t>Patient.Phone</a:t>
            </a:r>
            <a:r>
              <a:rPr lang="en-US" dirty="0"/>
              <a:t> be multi-valued attributes</a:t>
            </a:r>
          </a:p>
          <a:p>
            <a:pPr lvl="1"/>
            <a:r>
              <a:rPr lang="en-US" dirty="0"/>
              <a:t>Assume the functional dependency City </a:t>
            </a:r>
            <a:r>
              <a:rPr lang="en-US" dirty="0">
                <a:sym typeface="Wingdings" panose="05000000000000000000" pitchFamily="2" charset="2"/>
              </a:rPr>
              <a:t> Country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Solution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Phones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u="sng" dirty="0" err="1">
                <a:latin typeface="Consolas" panose="020B0609020204030204" pitchFamily="49" charset="0"/>
              </a:rPr>
              <a:t>Number:char</a:t>
            </a:r>
            <a:r>
              <a:rPr lang="en-US" u="sng" dirty="0">
                <a:latin typeface="Consolas" panose="020B0609020204030204" pitchFamily="49" charset="0"/>
              </a:rPr>
              <a:t>(16)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HID</a:t>
            </a:r>
            <a:r>
              <a:rPr lang="en-US" baseline="30000" dirty="0" err="1">
                <a:latin typeface="Consolas" panose="020B0609020204030204" pitchFamily="49" charset="0"/>
              </a:rPr>
              <a:t>FK</a:t>
            </a:r>
            <a:r>
              <a:rPr lang="en-US" dirty="0" err="1">
                <a:latin typeface="Consolas" panose="020B0609020204030204" pitchFamily="49" charset="0"/>
              </a:rPr>
              <a:t>:int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baseline="30000" dirty="0" err="1">
                <a:latin typeface="Consolas" panose="020B0609020204030204" pitchFamily="49" charset="0"/>
              </a:rPr>
              <a:t>FK</a:t>
            </a:r>
            <a:r>
              <a:rPr lang="en-US" dirty="0" err="1">
                <a:latin typeface="Consolas" panose="020B0609020204030204" pitchFamily="49" charset="0"/>
              </a:rPr>
              <a:t>:int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Cities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u="sng" dirty="0" err="1">
                <a:latin typeface="Consolas" panose="020B0609020204030204" pitchFamily="49" charset="0"/>
              </a:rPr>
              <a:t>City:varchar</a:t>
            </a:r>
            <a:r>
              <a:rPr lang="en-US" u="sng" dirty="0">
                <a:latin typeface="Consolas" panose="020B0609020204030204" pitchFamily="49" charset="0"/>
              </a:rPr>
              <a:t>(64)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Country:varchar</a:t>
            </a:r>
            <a:r>
              <a:rPr lang="en-US" dirty="0">
                <a:latin typeface="Consolas" panose="020B0609020204030204" pitchFamily="49" charset="0"/>
              </a:rPr>
              <a:t>(64))</a:t>
            </a:r>
            <a:endParaRPr lang="en-US" b="1" dirty="0">
              <a:solidFill>
                <a:srgbClr val="7889FB"/>
              </a:solidFill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Hospitals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u="sng" dirty="0" err="1">
                <a:latin typeface="Consolas" panose="020B0609020204030204" pitchFamily="49" charset="0"/>
              </a:rPr>
              <a:t>HID:int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City</a:t>
            </a:r>
            <a:r>
              <a:rPr lang="en-US" baseline="30000" dirty="0" err="1">
                <a:latin typeface="Consolas" panose="020B0609020204030204" pitchFamily="49" charset="0"/>
              </a:rPr>
              <a:t>FK</a:t>
            </a:r>
            <a:r>
              <a:rPr lang="en-US" dirty="0" err="1">
                <a:latin typeface="Consolas" panose="020B0609020204030204" pitchFamily="49" charset="0"/>
              </a:rPr>
              <a:t>:varchar</a:t>
            </a:r>
            <a:r>
              <a:rPr lang="en-US" dirty="0">
                <a:latin typeface="Consolas" panose="020B0609020204030204" pitchFamily="49" charset="0"/>
              </a:rPr>
              <a:t>(64))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</a:t>
            </a:r>
            <a:r>
              <a:rPr lang="en-US" b="1" baseline="30000" dirty="0">
                <a:solidFill>
                  <a:srgbClr val="7889FB"/>
                </a:solidFill>
              </a:rPr>
              <a:t>st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no multi-valued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2</a:t>
            </a:r>
            <a:r>
              <a:rPr lang="en-US" b="1" baseline="30000" dirty="0">
                <a:solidFill>
                  <a:srgbClr val="7889FB"/>
                </a:solidFill>
              </a:rPr>
              <a:t>nd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1NF + all non-key attributes fully functional dependent on PK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3</a:t>
            </a:r>
            <a:r>
              <a:rPr lang="en-US" b="1" baseline="30000" dirty="0">
                <a:solidFill>
                  <a:srgbClr val="7889FB"/>
                </a:solidFill>
              </a:rPr>
              <a:t>rd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2NF + no dependencies among non-key attributes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Structured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2a: Compute</a:t>
            </a:r>
            <a:br>
              <a:rPr lang="en-US" dirty="0"/>
            </a:br>
            <a:r>
              <a:rPr lang="en-US" dirty="0"/>
              <a:t>the results for the</a:t>
            </a:r>
            <a:br>
              <a:rPr lang="en-US" dirty="0"/>
            </a:br>
            <a:r>
              <a:rPr lang="en-US" dirty="0"/>
              <a:t>following queries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15 points</a:t>
            </a:r>
            <a:r>
              <a:rPr lang="en-US" b="0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13" y="1129792"/>
            <a:ext cx="5769380" cy="187941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14807" y="3000481"/>
          <a:ext cx="1835518" cy="88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19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699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‘2019-06-25’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‘2019-06-26’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‘2019-06-26’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6487" y="5146983"/>
          <a:ext cx="1432157" cy="10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90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93867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0587" y="3112853"/>
            <a:ext cx="554476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Q1: </a:t>
            </a:r>
            <a:r>
              <a:rPr lang="en-US" sz="1600" b="1" dirty="0">
                <a:latin typeface="Consolas" panose="020B0609020204030204" pitchFamily="49" charset="0"/>
              </a:rPr>
              <a:t>SELECT DISTINCT</a:t>
            </a:r>
            <a:r>
              <a:rPr lang="en-US" sz="1600" dirty="0">
                <a:latin typeface="Consolas" panose="020B0609020204030204" pitchFamily="49" charset="0"/>
              </a:rPr>
              <a:t> Customer, Date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O.PID = P.PID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en-US" sz="1600" dirty="0">
                <a:latin typeface="Consolas" panose="020B0609020204030204" pitchFamily="49" charset="0"/>
              </a:rPr>
              <a:t>Name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('Y','Z')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7073" y="4121288"/>
            <a:ext cx="554476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Q2: </a:t>
            </a: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Customer, count(*)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Customer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count(*) </a:t>
            </a:r>
            <a:r>
              <a:rPr lang="en-US" sz="1600" b="1" dirty="0">
                <a:latin typeface="Consolas" panose="020B0609020204030204" pitchFamily="49" charset="0"/>
              </a:rPr>
              <a:t>DESC</a:t>
            </a:r>
            <a:r>
              <a:rPr lang="en-US" sz="1600" dirty="0">
                <a:latin typeface="Consolas" panose="020B0609020204030204" pitchFamily="49" charset="0"/>
              </a:rPr>
              <a:t>, Customer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endParaRPr lang="en-US" sz="1600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104" y="5158906"/>
            <a:ext cx="554476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Q3: </a:t>
            </a: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Customer, sum(</a:t>
            </a:r>
            <a:r>
              <a:rPr lang="en-US" sz="1600" dirty="0" err="1">
                <a:latin typeface="Consolas" panose="020B0609020204030204" pitchFamily="49" charset="0"/>
              </a:rPr>
              <a:t>O.Quantity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dirty="0" err="1">
                <a:latin typeface="Consolas" panose="020B0609020204030204" pitchFamily="49" charset="0"/>
              </a:rPr>
              <a:t>P.Price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O.PID = P.PID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Customer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77597"/>
              </p:ext>
            </p:extLst>
          </p:nvPr>
        </p:nvGraphicFramePr>
        <p:xfrm>
          <a:off x="7316487" y="3971492"/>
          <a:ext cx="1432157" cy="10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90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93867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Structured Query Language,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2b: Write SQL</a:t>
            </a:r>
            <a:br>
              <a:rPr lang="en-US" dirty="0"/>
            </a:br>
            <a:r>
              <a:rPr lang="en-US" dirty="0"/>
              <a:t>queries to answer</a:t>
            </a:r>
            <a:br>
              <a:rPr lang="en-US" dirty="0"/>
            </a:br>
            <a:r>
              <a:rPr lang="en-US" dirty="0"/>
              <a:t>the following Qs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15 points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13" y="1129792"/>
            <a:ext cx="5769380" cy="1879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4188" y="3161491"/>
            <a:ext cx="442376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DISTINCT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P.Name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 O, Products P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O.PID = P.PID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Date = ‘2019-06-25’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674" y="4364482"/>
            <a:ext cx="446591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Customer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Customer </a:t>
            </a:r>
            <a:r>
              <a:rPr lang="en-US" sz="1600" b="1" dirty="0">
                <a:latin typeface="Consolas" panose="020B0609020204030204" pitchFamily="49" charset="0"/>
              </a:rPr>
              <a:t>HAVING</a:t>
            </a:r>
            <a:r>
              <a:rPr lang="en-US" sz="1600" dirty="0">
                <a:latin typeface="Consolas" panose="020B0609020204030204" pitchFamily="49" charset="0"/>
              </a:rPr>
              <a:t> count(*) = 1</a:t>
            </a:r>
            <a:endParaRPr lang="en-US" sz="1600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7705" y="5110269"/>
            <a:ext cx="4478888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P.Name</a:t>
            </a:r>
            <a:r>
              <a:rPr lang="en-US" sz="1600" dirty="0">
                <a:latin typeface="Consolas" panose="020B0609020204030204" pitchFamily="49" charset="0"/>
              </a:rPr>
              <a:t>, sum(</a:t>
            </a:r>
            <a:r>
              <a:rPr lang="en-US" sz="1600" dirty="0" err="1">
                <a:latin typeface="Consolas" panose="020B0609020204030204" pitchFamily="49" charset="0"/>
              </a:rPr>
              <a:t>O.Quantity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dirty="0" err="1">
                <a:latin typeface="Consolas" panose="020B0609020204030204" pitchFamily="49" charset="0"/>
              </a:rPr>
              <a:t>P.Price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Orders O, Products P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O.PID = P.PID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Price &lt; 90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494" y="3112853"/>
            <a:ext cx="278865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products where bought on 2019-06-25 (return the distinct product names)?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251" y="4325570"/>
            <a:ext cx="2788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Q5: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customers placed only one order?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554" y="5051907"/>
            <a:ext cx="337225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Q6: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much revenue (sum(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O.Quantity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P.Price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did products with a price less then 90 generate (return (product name, revenue))?</a:t>
            </a:r>
          </a:p>
        </p:txBody>
      </p:sp>
    </p:spTree>
    <p:extLst>
      <p:ext uri="{BB962C8B-B14F-4D97-AF65-F5344CB8AC3E}">
        <p14:creationId xmlns:p14="http://schemas.microsoft.com/office/powerpoint/2010/main" val="7792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Query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3a: Assume tables </a:t>
            </a:r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a,b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, and </a:t>
            </a:r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c,d,e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, draw a logical query tree in relational algebra for the following query: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5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Task 3b: Draw an optimized logical query </a:t>
            </a:r>
            <a:br>
              <a:rPr lang="en-US" dirty="0"/>
            </a:br>
            <a:r>
              <a:rPr lang="en-US" dirty="0"/>
              <a:t>tree for the above query in relational </a:t>
            </a:r>
            <a:br>
              <a:rPr lang="en-US" dirty="0"/>
            </a:br>
            <a:r>
              <a:rPr lang="en-US" dirty="0"/>
              <a:t>algebra by </a:t>
            </a:r>
            <a:r>
              <a:rPr lang="en-US" dirty="0">
                <a:solidFill>
                  <a:schemeClr val="accent1"/>
                </a:solidFill>
              </a:rPr>
              <a:t>eliminating the union</a:t>
            </a:r>
            <a:r>
              <a:rPr lang="en-US" dirty="0"/>
              <a:t> operation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3 points</a:t>
            </a:r>
            <a:r>
              <a:rPr lang="en-US" b="0" dirty="0"/>
              <a:t>)</a:t>
            </a:r>
          </a:p>
          <a:p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0587" y="2082455"/>
            <a:ext cx="3939701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Q7: </a:t>
            </a: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R.a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R.b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S.e</a:t>
            </a:r>
            <a:r>
              <a:rPr lang="en-US" sz="1600" dirty="0">
                <a:latin typeface="Consolas" panose="020B0609020204030204" pitchFamily="49" charset="0"/>
              </a:rPr>
              <a:t> &lt; 3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UNION ALL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 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R.a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R.b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S.e</a:t>
            </a:r>
            <a:r>
              <a:rPr lang="en-US" sz="1600" dirty="0">
                <a:latin typeface="Consolas" panose="020B0609020204030204" pitchFamily="49" charset="0"/>
              </a:rPr>
              <a:t> = 7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23781" y="2059126"/>
            <a:ext cx="1395701" cy="2178583"/>
            <a:chOff x="5851405" y="2350955"/>
            <a:chExt cx="1395701" cy="2178583"/>
          </a:xfrm>
        </p:grpSpPr>
        <p:sp>
          <p:nvSpPr>
            <p:cNvPr id="7" name="TextBox 6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</p:cNvCxnSpPr>
            <p:nvPr/>
          </p:nvCxnSpPr>
          <p:spPr>
            <a:xfrm flipH="1" flipV="1">
              <a:off x="6474780" y="3464317"/>
              <a:ext cx="286763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1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 flipH="1">
              <a:off x="6456128" y="2350955"/>
              <a:ext cx="514379" cy="16183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0171" y="3644639"/>
              <a:ext cx="7427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e&lt;3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31728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16" name="Straight Connector 15"/>
            <p:cNvCxnSpPr>
              <a:stCxn id="15" idx="0"/>
              <a:endCxn id="14" idx="2"/>
            </p:cNvCxnSpPr>
            <p:nvPr/>
          </p:nvCxnSpPr>
          <p:spPr>
            <a:xfrm flipH="1" flipV="1">
              <a:off x="6761543" y="4013971"/>
              <a:ext cx="4361" cy="14623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462958" y="2057504"/>
            <a:ext cx="1395701" cy="2176962"/>
            <a:chOff x="5851405" y="2352576"/>
            <a:chExt cx="1395701" cy="2176962"/>
          </a:xfrm>
        </p:grpSpPr>
        <p:sp>
          <p:nvSpPr>
            <p:cNvPr id="18" name="TextBox 17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5" idx="0"/>
            </p:cNvCxnSpPr>
            <p:nvPr/>
          </p:nvCxnSpPr>
          <p:spPr>
            <a:xfrm flipH="1" flipV="1">
              <a:off x="6474780" y="3464317"/>
              <a:ext cx="286763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2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/>
            <p:cNvCxnSpPr>
              <a:endCxn id="22" idx="0"/>
            </p:cNvCxnSpPr>
            <p:nvPr/>
          </p:nvCxnSpPr>
          <p:spPr>
            <a:xfrm>
              <a:off x="5886183" y="2352576"/>
              <a:ext cx="569945" cy="16021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90171" y="3644639"/>
              <a:ext cx="7427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e=7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31728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27" name="Straight Connector 26"/>
            <p:cNvCxnSpPr>
              <a:stCxn id="26" idx="0"/>
              <a:endCxn id="25" idx="2"/>
            </p:cNvCxnSpPr>
            <p:nvPr/>
          </p:nvCxnSpPr>
          <p:spPr>
            <a:xfrm flipH="1" flipV="1">
              <a:off x="6761543" y="4013971"/>
              <a:ext cx="4361" cy="14623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193166" y="1751713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∪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905236" y="4286472"/>
            <a:ext cx="1881494" cy="2016746"/>
            <a:chOff x="5851405" y="2512792"/>
            <a:chExt cx="1881494" cy="2016746"/>
          </a:xfrm>
        </p:grpSpPr>
        <p:sp>
          <p:nvSpPr>
            <p:cNvPr id="30" name="TextBox 29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474781" y="3464317"/>
              <a:ext cx="291764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4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23636" y="3625183"/>
              <a:ext cx="11092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e&lt;3 </a:t>
              </a:r>
              <a:r>
                <a:rPr lang="de-DE" baseline="-25000" dirty="0">
                  <a:latin typeface="Consolas" panose="020B0609020204030204" pitchFamily="49" charset="0"/>
                </a:rPr>
                <a:t>v e=7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1184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>
            <a:xfrm flipV="1">
              <a:off x="6785360" y="4022344"/>
              <a:ext cx="0" cy="13786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1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Query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3c: Given the schema and query above, which attribute or attributes are good candidates for secondary indexes and how could they be exploited during query processing?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4 points</a:t>
            </a:r>
            <a:r>
              <a:rPr lang="en-US" b="0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S.e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index scan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(lookup e=7,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lookup e=3 and scan DESC)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R.b</a:t>
            </a:r>
            <a:r>
              <a:rPr lang="en-US" dirty="0">
                <a:sym typeface="Wingdings" panose="05000000000000000000" pitchFamily="2" charset="2"/>
              </a:rPr>
              <a:t> (or </a:t>
            </a:r>
            <a:r>
              <a:rPr lang="en-US" dirty="0" err="1">
                <a:sym typeface="Wingdings" panose="05000000000000000000" pitchFamily="2" charset="2"/>
              </a:rPr>
              <a:t>S.c</a:t>
            </a:r>
            <a:r>
              <a:rPr lang="en-US" dirty="0">
                <a:sym typeface="Wingdings" panose="05000000000000000000" pitchFamily="2" charset="2"/>
              </a:rPr>
              <a:t>)  index nested loop join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(for every S tuple s, </a:t>
            </a:r>
            <a:r>
              <a:rPr lang="en-US" dirty="0" err="1">
                <a:sym typeface="Wingdings" panose="05000000000000000000" pitchFamily="2" charset="2"/>
              </a:rPr>
              <a:t>loopup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s.c</a:t>
            </a:r>
            <a:r>
              <a:rPr lang="en-US" dirty="0">
                <a:sym typeface="Wingdings" panose="05000000000000000000" pitchFamily="2" charset="2"/>
              </a:rPr>
              <a:t> in IX)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71246" y="2863754"/>
            <a:ext cx="1182472" cy="929414"/>
            <a:chOff x="1025890" y="4501054"/>
            <a:chExt cx="1182472" cy="929414"/>
          </a:xfrm>
        </p:grpSpPr>
        <p:sp>
          <p:nvSpPr>
            <p:cNvPr id="7" name="Rectangle 6"/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291095" y="3950168"/>
            <a:ext cx="1510612" cy="1447582"/>
            <a:chOff x="4982530" y="4487392"/>
            <a:chExt cx="1510612" cy="1447582"/>
          </a:xfrm>
        </p:grpSpPr>
        <p:sp>
          <p:nvSpPr>
            <p:cNvPr id="12" name="Isosceles Triangle 11"/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4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endCxn id="12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6476" y="2099337"/>
            <a:ext cx="1881494" cy="2016746"/>
            <a:chOff x="5851405" y="2512792"/>
            <a:chExt cx="1881494" cy="2016746"/>
          </a:xfrm>
        </p:grpSpPr>
        <p:sp>
          <p:nvSpPr>
            <p:cNvPr id="19" name="TextBox 18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20" name="Straight Connector 19"/>
            <p:cNvCxnSpPr>
              <a:stCxn id="19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474781" y="3464317"/>
              <a:ext cx="291764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3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3636" y="3625183"/>
              <a:ext cx="11092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e&lt;3 </a:t>
              </a:r>
              <a:r>
                <a:rPr lang="de-DE" baseline="-25000" dirty="0">
                  <a:latin typeface="Consolas" panose="020B0609020204030204" pitchFamily="49" charset="0"/>
                </a:rPr>
                <a:t>v e=7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1184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27" name="Straight Connector 26"/>
            <p:cNvCxnSpPr>
              <a:stCxn id="26" idx="0"/>
            </p:cNvCxnSpPr>
            <p:nvPr/>
          </p:nvCxnSpPr>
          <p:spPr>
            <a:xfrm flipV="1">
              <a:off x="6785360" y="4022344"/>
              <a:ext cx="0" cy="13786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83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7800" y="2733251"/>
            <a:ext cx="279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projects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1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Query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3d: Describe the volcano (open-next-close) iterator model by example of a selection operator and discuss the space complexity of this selection operator.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6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Open, next, close calls</a:t>
            </a:r>
            <a:br>
              <a:rPr lang="en-US" dirty="0"/>
            </a:br>
            <a:r>
              <a:rPr lang="en-US" dirty="0"/>
              <a:t>propagate from root to leafs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Open:</a:t>
            </a:r>
            <a:r>
              <a:rPr lang="en-US" dirty="0"/>
              <a:t> operator initialization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Next:</a:t>
            </a:r>
            <a:r>
              <a:rPr lang="en-US" dirty="0"/>
              <a:t> compute next tuple </a:t>
            </a:r>
            <a:br>
              <a:rPr lang="en-US" dirty="0"/>
            </a:br>
            <a:r>
              <a:rPr lang="en-US" dirty="0"/>
              <a:t>(selection: call next of input</a:t>
            </a:r>
            <a:br>
              <a:rPr lang="en-US" dirty="0"/>
            </a:br>
            <a:r>
              <a:rPr lang="en-US" dirty="0"/>
              <a:t>until next qualifying tuple found)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Close:</a:t>
            </a:r>
            <a:r>
              <a:rPr lang="en-US" dirty="0"/>
              <a:t> cleanup resources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Space complexity:</a:t>
            </a:r>
            <a:r>
              <a:rPr lang="en-US" dirty="0"/>
              <a:t> O(1)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5525" y="2927556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0435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Physical Design </a:t>
            </a:r>
            <a:r>
              <a:rPr lang="en-AT" dirty="0"/>
              <a:t>–</a:t>
            </a:r>
            <a:r>
              <a:rPr lang="en-US" dirty="0"/>
              <a:t> B-Trees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4a: Given B-tree, </a:t>
            </a:r>
            <a:r>
              <a:rPr lang="en-US" dirty="0">
                <a:solidFill>
                  <a:schemeClr val="accent1"/>
                </a:solidFill>
              </a:rPr>
              <a:t>insert key 19</a:t>
            </a:r>
            <a:r>
              <a:rPr lang="en-US" dirty="0"/>
              <a:t> and draw resulting B-tree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7 points</a:t>
            </a:r>
            <a:r>
              <a:rPr lang="en-US" b="0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Task 4b: Given B-tree, </a:t>
            </a:r>
            <a:r>
              <a:rPr lang="en-US" dirty="0">
                <a:solidFill>
                  <a:schemeClr val="accent1"/>
                </a:solidFill>
              </a:rPr>
              <a:t>delete key 27</a:t>
            </a:r>
            <a:r>
              <a:rPr lang="en-US" dirty="0"/>
              <a:t>, and draw resulting B-tree</a:t>
            </a:r>
            <a:r>
              <a:rPr lang="en-US" b="0" dirty="0"/>
              <a:t> (</a:t>
            </a:r>
            <a:r>
              <a:rPr lang="en-US" dirty="0">
                <a:solidFill>
                  <a:srgbClr val="7889FB"/>
                </a:solidFill>
              </a:rPr>
              <a:t>8 points</a:t>
            </a:r>
            <a:r>
              <a:rPr lang="en-US" b="0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4" y="4216034"/>
            <a:ext cx="4766310" cy="83439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4681079" y="5112308"/>
            <a:ext cx="4211400" cy="911977"/>
            <a:chOff x="4681079" y="5112308"/>
            <a:chExt cx="4211400" cy="911977"/>
          </a:xfrm>
        </p:grpSpPr>
        <p:grpSp>
          <p:nvGrpSpPr>
            <p:cNvPr id="96" name="Group 95"/>
            <p:cNvGrpSpPr/>
            <p:nvPr/>
          </p:nvGrpSpPr>
          <p:grpSpPr>
            <a:xfrm>
              <a:off x="6155242" y="5112308"/>
              <a:ext cx="1245621" cy="242891"/>
              <a:chOff x="2311484" y="2793650"/>
              <a:chExt cx="1245621" cy="242891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681079" y="5781394"/>
              <a:ext cx="1254952" cy="242891"/>
              <a:chOff x="2311484" y="2793650"/>
              <a:chExt cx="1254952" cy="24289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163968" y="5781393"/>
              <a:ext cx="1245621" cy="242891"/>
              <a:chOff x="2311484" y="2793650"/>
              <a:chExt cx="1245621" cy="242891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646858" y="5781392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</p:grpSp>
        <p:cxnSp>
          <p:nvCxnSpPr>
            <p:cNvPr id="102" name="Straight Arrow Connector 101"/>
            <p:cNvCxnSpPr>
              <a:endCxn id="141" idx="0"/>
            </p:cNvCxnSpPr>
            <p:nvPr/>
          </p:nvCxnSpPr>
          <p:spPr>
            <a:xfrm flipH="1">
              <a:off x="5459556" y="5355199"/>
              <a:ext cx="690576" cy="4261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07" idx="0"/>
            </p:cNvCxnSpPr>
            <p:nvPr/>
          </p:nvCxnSpPr>
          <p:spPr>
            <a:xfrm>
              <a:off x="6770702" y="5355199"/>
              <a:ext cx="1343300" cy="4261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111" idx="0"/>
            </p:cNvCxnSpPr>
            <p:nvPr/>
          </p:nvCxnSpPr>
          <p:spPr>
            <a:xfrm>
              <a:off x="6475118" y="5372562"/>
              <a:ext cx="155994" cy="4088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4" y="1741452"/>
            <a:ext cx="3834765" cy="834390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3194398" y="2580600"/>
            <a:ext cx="5694289" cy="911977"/>
            <a:chOff x="3194398" y="2580600"/>
            <a:chExt cx="5694289" cy="911977"/>
          </a:xfrm>
        </p:grpSpPr>
        <p:grpSp>
          <p:nvGrpSpPr>
            <p:cNvPr id="170" name="Group 169"/>
            <p:cNvGrpSpPr/>
            <p:nvPr/>
          </p:nvGrpSpPr>
          <p:grpSpPr>
            <a:xfrm>
              <a:off x="5573633" y="2580600"/>
              <a:ext cx="1245621" cy="242891"/>
              <a:chOff x="2311484" y="2793650"/>
              <a:chExt cx="1245621" cy="242891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3194398" y="3249686"/>
              <a:ext cx="1254952" cy="242891"/>
              <a:chOff x="2311484" y="2793650"/>
              <a:chExt cx="1254952" cy="242891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4677287" y="3249685"/>
              <a:ext cx="1245621" cy="242891"/>
              <a:chOff x="2311484" y="2793650"/>
              <a:chExt cx="1245621" cy="242891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6160177" y="3249684"/>
              <a:ext cx="1245621" cy="242891"/>
              <a:chOff x="2311484" y="2793650"/>
              <a:chExt cx="1245621" cy="242891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7643066" y="3249683"/>
              <a:ext cx="1245621" cy="242891"/>
              <a:chOff x="2311484" y="2793650"/>
              <a:chExt cx="1245621" cy="242891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9" name="Straight Arrow Connector 178"/>
            <p:cNvCxnSpPr>
              <a:endCxn id="199" idx="0"/>
            </p:cNvCxnSpPr>
            <p:nvPr/>
          </p:nvCxnSpPr>
          <p:spPr>
            <a:xfrm flipH="1">
              <a:off x="3972875" y="2830631"/>
              <a:ext cx="1587158" cy="4190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endCxn id="195" idx="0"/>
            </p:cNvCxnSpPr>
            <p:nvPr/>
          </p:nvCxnSpPr>
          <p:spPr>
            <a:xfrm flipH="1">
              <a:off x="5455764" y="2823491"/>
              <a:ext cx="418219" cy="42619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endCxn id="190" idx="0"/>
            </p:cNvCxnSpPr>
            <p:nvPr/>
          </p:nvCxnSpPr>
          <p:spPr>
            <a:xfrm>
              <a:off x="6205324" y="2840854"/>
              <a:ext cx="421997" cy="4088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endCxn id="186" idx="0"/>
            </p:cNvCxnSpPr>
            <p:nvPr/>
          </p:nvCxnSpPr>
          <p:spPr>
            <a:xfrm>
              <a:off x="6516474" y="2840854"/>
              <a:ext cx="1593736" cy="4088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Transaction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5a: Describe the concept of a database transaction log, and explain how it relates to the ACID properties Atomicity and Durability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7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Log: append-only TX changes, </a:t>
            </a:r>
            <a:br>
              <a:rPr lang="en-US" dirty="0"/>
            </a:br>
            <a:r>
              <a:rPr lang="en-US" dirty="0"/>
              <a:t>often on separate devices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Write-ahead logging </a:t>
            </a:r>
            <a:r>
              <a:rPr lang="en-US" dirty="0"/>
              <a:t>(log written </a:t>
            </a:r>
            <a:br>
              <a:rPr lang="en-US" dirty="0"/>
            </a:br>
            <a:r>
              <a:rPr lang="en-US" dirty="0"/>
              <a:t>before DB, forced-log on commit)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</a:t>
            </a:r>
            <a:br>
              <a:rPr lang="en-US" dirty="0"/>
            </a:br>
            <a:r>
              <a:rPr lang="en-US" dirty="0"/>
              <a:t>backward (UNDO) processing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chemeClr val="accent1"/>
                </a:solidFill>
              </a:rPr>
              <a:t>Atomicity: </a:t>
            </a:r>
            <a:r>
              <a:rPr lang="en-US" dirty="0"/>
              <a:t>A TX is executed atomically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); on failure/aborts no changes in DB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Durability: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changes of successful TXs; 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618188" y="2237358"/>
            <a:ext cx="3007882" cy="2615096"/>
            <a:chOff x="5618188" y="2811294"/>
            <a:chExt cx="3007882" cy="2615096"/>
          </a:xfrm>
        </p:grpSpPr>
        <p:sp>
          <p:nvSpPr>
            <p:cNvPr id="5" name="Flowchart: Magnetic Disk 4"/>
            <p:cNvSpPr/>
            <p:nvPr/>
          </p:nvSpPr>
          <p:spPr>
            <a:xfrm>
              <a:off x="5805918" y="4542257"/>
              <a:ext cx="1635016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5618188" y="2811294"/>
              <a:ext cx="3007882" cy="140270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5805917" y="3218730"/>
              <a:ext cx="1649252" cy="839996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 Buffer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7603988" y="3218729"/>
              <a:ext cx="848676" cy="839997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Log Buffer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958317" y="4606543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P1</a:t>
              </a: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6169081" y="3581894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P7</a:t>
              </a: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6710591" y="3578652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P3’</a:t>
              </a: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7731996" y="3773206"/>
              <a:ext cx="582784" cy="11005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7728753" y="3906150"/>
              <a:ext cx="582784" cy="11005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lowchart: Sequential Access Storage 13"/>
            <p:cNvSpPr/>
            <p:nvPr/>
          </p:nvSpPr>
          <p:spPr>
            <a:xfrm>
              <a:off x="7868186" y="4562740"/>
              <a:ext cx="475777" cy="479137"/>
            </a:xfrm>
            <a:prstGeom prst="flowChartMagneticTape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7" idx="2"/>
              <a:endCxn id="5" idx="1"/>
            </p:cNvCxnSpPr>
            <p:nvPr/>
          </p:nvCxnSpPr>
          <p:spPr>
            <a:xfrm flipH="1">
              <a:off x="6623426" y="4058726"/>
              <a:ext cx="7117" cy="48353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14" idx="0"/>
            </p:cNvCxnSpPr>
            <p:nvPr/>
          </p:nvCxnSpPr>
          <p:spPr>
            <a:xfrm>
              <a:off x="8028326" y="4058726"/>
              <a:ext cx="77749" cy="5040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51559" y="5050574"/>
              <a:ext cx="750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6378" y="5057058"/>
              <a:ext cx="750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03988" y="4379366"/>
              <a:ext cx="1022082" cy="104054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6447942" y="4609785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P7</a:t>
              </a: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6921357" y="4606543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6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#6 NoSQL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54122" cy="4941101"/>
          </a:xfrm>
        </p:spPr>
        <p:txBody>
          <a:bodyPr/>
          <a:lstStyle/>
          <a:p>
            <a:r>
              <a:rPr lang="en-US" dirty="0"/>
              <a:t>Task 6a: </a:t>
            </a:r>
            <a:r>
              <a:rPr lang="en-US" b="0" dirty="0"/>
              <a:t>Describe the concept and system architecture of a </a:t>
            </a:r>
            <a:r>
              <a:rPr lang="en-US" dirty="0"/>
              <a:t>key-value store</a:t>
            </a:r>
            <a:r>
              <a:rPr lang="en-US" b="0" dirty="0"/>
              <a:t>, including techniques for achieving </a:t>
            </a:r>
            <a:r>
              <a:rPr lang="en-US" dirty="0"/>
              <a:t>high write throughput</a:t>
            </a:r>
            <a:r>
              <a:rPr lang="en-US" b="0" dirty="0"/>
              <a:t>, and </a:t>
            </a:r>
            <a:r>
              <a:rPr lang="en-US" dirty="0"/>
              <a:t>scale-out</a:t>
            </a:r>
            <a:r>
              <a:rPr lang="en-US" b="0" dirty="0"/>
              <a:t> in distributed environments. Please focus specifically on aspects of physical design such as </a:t>
            </a:r>
            <a:r>
              <a:rPr lang="en-US" dirty="0"/>
              <a:t>index structures</a:t>
            </a:r>
            <a:r>
              <a:rPr lang="en-US" b="0" dirty="0"/>
              <a:t>, and </a:t>
            </a:r>
            <a:r>
              <a:rPr lang="en-US" dirty="0"/>
              <a:t>distributed data storage</a:t>
            </a:r>
            <a:r>
              <a:rPr lang="en-US" b="0" dirty="0"/>
              <a:t>. (</a:t>
            </a:r>
            <a:r>
              <a:rPr lang="en-US" dirty="0">
                <a:solidFill>
                  <a:srgbClr val="7889FB"/>
                </a:solidFill>
              </a:rPr>
              <a:t>10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r>
              <a:rPr lang="en-US" dirty="0"/>
              <a:t>Solution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KV store: </a:t>
            </a:r>
            <a:r>
              <a:rPr lang="en-US" dirty="0"/>
              <a:t>simple map of key-value pairs, </a:t>
            </a:r>
            <a:br>
              <a:rPr lang="en-US" dirty="0"/>
            </a:br>
            <a:r>
              <a:rPr lang="en-US" dirty="0"/>
              <a:t>w/ get/put interface, often distributed 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Index structure for high write throughput:</a:t>
            </a:r>
            <a:br>
              <a:rPr lang="en-US" dirty="0"/>
            </a:br>
            <a:r>
              <a:rPr lang="en-US" dirty="0"/>
              <a:t>Log-structured merge trees (LSM)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Distributed data storage for scale-out:</a:t>
            </a:r>
            <a:br>
              <a:rPr lang="en-US" dirty="0"/>
            </a:br>
            <a:r>
              <a:rPr lang="en-US" dirty="0"/>
              <a:t>horizontal partitioning (</a:t>
            </a:r>
            <a:r>
              <a:rPr lang="en-US" dirty="0" err="1"/>
              <a:t>sharding</a:t>
            </a:r>
            <a:r>
              <a:rPr lang="en-US" dirty="0"/>
              <a:t>) via hash or range partitioning,</a:t>
            </a:r>
            <a:br>
              <a:rPr lang="en-US" dirty="0"/>
            </a:br>
            <a:r>
              <a:rPr lang="en-US" dirty="0"/>
              <a:t>partitioning via selection, reconstruction via union</a:t>
            </a:r>
            <a:br>
              <a:rPr lang="en-US" dirty="0"/>
            </a:br>
            <a:r>
              <a:rPr lang="en-US" dirty="0"/>
              <a:t>eventual consistency for high availability and partition tolerance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521306" y="2812130"/>
            <a:ext cx="1967421" cy="1082804"/>
            <a:chOff x="6462939" y="2763490"/>
            <a:chExt cx="1967421" cy="1082804"/>
          </a:xfrm>
        </p:grpSpPr>
        <p:sp>
          <p:nvSpPr>
            <p:cNvPr id="5" name="Rectangle 4"/>
            <p:cNvSpPr/>
            <p:nvPr/>
          </p:nvSpPr>
          <p:spPr>
            <a:xfrm>
              <a:off x="6482582" y="2763490"/>
              <a:ext cx="650483" cy="304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2104" y="2763490"/>
              <a:ext cx="968801" cy="30438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78812" y="3113894"/>
              <a:ext cx="654253" cy="304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86305" y="3541910"/>
              <a:ext cx="654253" cy="304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42103" y="3120588"/>
              <a:ext cx="968801" cy="30438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42104" y="3539085"/>
              <a:ext cx="968801" cy="30438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462939" y="3480718"/>
              <a:ext cx="19674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170577" y="4079056"/>
            <a:ext cx="2613518" cy="1004874"/>
            <a:chOff x="6170577" y="3952596"/>
            <a:chExt cx="2613518" cy="1004874"/>
          </a:xfrm>
        </p:grpSpPr>
        <p:sp>
          <p:nvSpPr>
            <p:cNvPr id="22" name="Rectangle 21"/>
            <p:cNvSpPr/>
            <p:nvPr/>
          </p:nvSpPr>
          <p:spPr>
            <a:xfrm>
              <a:off x="6745040" y="4007723"/>
              <a:ext cx="58366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39073" y="4004479"/>
              <a:ext cx="58366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42834" y="4010964"/>
              <a:ext cx="58366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54765" y="4338465"/>
              <a:ext cx="216000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14170" y="4335222"/>
              <a:ext cx="216000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83302" y="4341706"/>
              <a:ext cx="216000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51521" y="4665963"/>
              <a:ext cx="648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48672" y="4672448"/>
              <a:ext cx="648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36095" y="4669204"/>
              <a:ext cx="648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15859" y="4309279"/>
              <a:ext cx="832082" cy="32187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547941" y="4464923"/>
              <a:ext cx="918896" cy="18568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7064" y="3952596"/>
              <a:ext cx="4085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3820" y="4260639"/>
              <a:ext cx="4085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0577" y="4588138"/>
              <a:ext cx="4085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8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12 Stream Processing Systems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Q&amp;A and Exam Preparation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endParaRPr lang="en-US" sz="1000" dirty="0"/>
          </a:p>
          <a:p>
            <a:r>
              <a:rPr lang="en-US" sz="1800" dirty="0" err="1"/>
              <a:t>Misc</a:t>
            </a:r>
            <a:endParaRPr lang="en-US" sz="18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Last Office Hours: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demand</a:t>
            </a:r>
          </a:p>
          <a:p>
            <a:pPr lvl="1"/>
            <a:r>
              <a:rPr lang="en-US" dirty="0"/>
              <a:t>Exercise 4 Reminder: </a:t>
            </a:r>
            <a:r>
              <a:rPr lang="en-US" b="1" dirty="0">
                <a:solidFill>
                  <a:schemeClr val="accent1"/>
                </a:solidFill>
              </a:rPr>
              <a:t>Jun 21, 11.59pm</a:t>
            </a:r>
            <a:r>
              <a:rPr lang="en-US" dirty="0"/>
              <a:t> + </a:t>
            </a:r>
            <a:r>
              <a:rPr lang="en-US" b="0" dirty="0"/>
              <a:t>[7 late days]</a:t>
            </a:r>
          </a:p>
          <a:p>
            <a:pPr lvl="1"/>
            <a:endParaRPr lang="en-US" sz="1200" dirty="0"/>
          </a:p>
          <a:p>
            <a:r>
              <a:rPr lang="en-US" dirty="0"/>
              <a:t>Exams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Exams: </a:t>
            </a:r>
            <a:r>
              <a:rPr lang="en-US" dirty="0">
                <a:solidFill>
                  <a:schemeClr val="tx1"/>
                </a:solidFill>
              </a:rPr>
              <a:t>Jun 27 4pm (i13), Jul 07 2.30pm (i12+i13) 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Jul 07 5.30pm (i12+i13), Jul 28 5.30pm (i13)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Oral exams </a:t>
            </a:r>
            <a:r>
              <a:rPr lang="en-US" dirty="0">
                <a:solidFill>
                  <a:schemeClr val="tx1"/>
                </a:solidFill>
              </a:rPr>
              <a:t>for international students</a:t>
            </a:r>
          </a:p>
        </p:txBody>
      </p:sp>
    </p:spTree>
    <p:extLst>
      <p:ext uri="{BB962C8B-B14F-4D97-AF65-F5344CB8AC3E}">
        <p14:creationId xmlns:p14="http://schemas.microsoft.com/office/powerpoint/2010/main" val="101169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strike="sngStrike" dirty="0"/>
              <a:t>Distributed Stream Processing</a:t>
            </a:r>
          </a:p>
          <a:p>
            <a:r>
              <a:rPr lang="en-US" dirty="0">
                <a:solidFill>
                  <a:schemeClr val="accent1"/>
                </a:solidFill>
              </a:rPr>
              <a:t>Q&amp;A and Exam Preparation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7778" y="1388671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(bachelor/master)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240769" y="168965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0" y="3091269"/>
            <a:ext cx="7717277" cy="2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streams</a:t>
            </a:r>
            <a:r>
              <a:rPr lang="en-US" dirty="0"/>
              <a:t>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</a:t>
            </a:r>
            <a:r>
              <a:rPr lang="en-US" dirty="0" err="1"/>
              <a:t>IoT</a:t>
            </a:r>
            <a:r>
              <a:rPr lang="en-US" dirty="0"/>
              <a:t>, and monitoring (traffic, </a:t>
            </a:r>
            <a:r>
              <a:rPr lang="en-US" dirty="0" err="1"/>
              <a:t>env</a:t>
            </a:r>
            <a:r>
              <a:rPr lang="en-US" dirty="0"/>
              <a:t>, networks)</a:t>
            </a:r>
          </a:p>
          <a:p>
            <a:pPr lvl="1"/>
            <a:endParaRPr lang="en-US" dirty="0"/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(aka standing) queries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B90E47-6EB2-41DC-88F9-8BF5BB0E60B7}"/>
              </a:ext>
            </a:extLst>
          </p:cNvPr>
          <p:cNvGrpSpPr/>
          <p:nvPr/>
        </p:nvGrpSpPr>
        <p:grpSpPr>
          <a:xfrm>
            <a:off x="408562" y="3894186"/>
            <a:ext cx="3029889" cy="2318900"/>
            <a:chOff x="408562" y="3894186"/>
            <a:chExt cx="3029889" cy="2318900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2"/>
              <a:endCxn id="19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2"/>
              <a:endCxn id="21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2"/>
              <a:endCxn id="22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20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CC0B8B-9DDB-4304-B0F9-5126ADE6745E}"/>
              </a:ext>
            </a:extLst>
          </p:cNvPr>
          <p:cNvGrpSpPr/>
          <p:nvPr/>
        </p:nvGrpSpPr>
        <p:grpSpPr>
          <a:xfrm>
            <a:off x="4140879" y="3715968"/>
            <a:ext cx="4523249" cy="2352584"/>
            <a:chOff x="4140879" y="3715968"/>
            <a:chExt cx="4523249" cy="2352584"/>
          </a:xfrm>
        </p:grpSpPr>
        <p:sp>
          <p:nvSpPr>
            <p:cNvPr id="29" name="Lightning Bolt 28"/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" name="Rounded Rectangle 3"/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35" name="Straight Arrow Connector 34"/>
            <p:cNvCxnSpPr>
              <a:stCxn id="4" idx="0"/>
              <a:endCxn id="31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9" name="Straight Arrow Connector 38"/>
            <p:cNvCxnSpPr>
              <a:stCxn id="4" idx="3"/>
              <a:endCxn id="32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2" name="Straight Arrow Connector 41"/>
            <p:cNvCxnSpPr>
              <a:stCxn id="31" idx="3"/>
              <a:endCxn id="33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6" name="Straight Arrow Connector 45"/>
            <p:cNvCxnSpPr>
              <a:stCxn id="32" idx="3"/>
              <a:endCxn id="33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9" y="908029"/>
            <a:ext cx="1051124" cy="5905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08" y="1002903"/>
            <a:ext cx="788817" cy="591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13" y="1639516"/>
            <a:ext cx="944872" cy="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</a:p>
          <a:p>
            <a:pPr lvl="1"/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10 NoSQL Systems</a:t>
            </a:r>
            <a:r>
              <a:rPr lang="en-US" dirty="0"/>
              <a:t> (time series) 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850" y="2120629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324928" y="1789889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196171" cy="4941101"/>
          </a:xfrm>
        </p:spPr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 err="1">
                <a:solidFill>
                  <a:srgbClr val="7889FB"/>
                </a:solidFill>
              </a:rPr>
              <a:t>Biztalk</a:t>
            </a:r>
            <a:r>
              <a:rPr lang="en-US" b="1" dirty="0">
                <a:solidFill>
                  <a:srgbClr val="7889FB"/>
                </a:solidFill>
              </a:rPr>
              <a:t>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Artisans/Alibaba), </a:t>
            </a:r>
            <a:r>
              <a:rPr lang="en-US" b="1" dirty="0">
                <a:solidFill>
                  <a:srgbClr val="7889FB"/>
                </a:solidFill>
              </a:rPr>
              <a:t>Apache Beam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Kafka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2" y="5683124"/>
            <a:ext cx="1524585" cy="455030"/>
          </a:xfrm>
          <a:prstGeom prst="rect">
            <a:avLst/>
          </a:prstGeom>
        </p:spPr>
      </p:pic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74" y="566086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88" y="5654233"/>
            <a:ext cx="932414" cy="479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5724388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</a:t>
            </a:r>
            <a:br>
              <a:rPr lang="en-US" dirty="0"/>
            </a:br>
            <a:r>
              <a:rPr lang="en-US" dirty="0"/>
              <a:t>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ops (w/ state)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</a:t>
            </a:r>
            <a:br>
              <a:rPr lang="en-US" dirty="0"/>
            </a:br>
            <a:r>
              <a:rPr lang="en-US" dirty="0"/>
              <a:t>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</a:t>
            </a:r>
            <a:br>
              <a:rPr lang="en-US" dirty="0"/>
            </a:br>
            <a:r>
              <a:rPr lang="en-US" dirty="0"/>
              <a:t>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</a:t>
            </a:r>
            <a:br>
              <a:rPr lang="en-US" dirty="0"/>
            </a:br>
            <a:r>
              <a:rPr lang="el-GR" dirty="0"/>
              <a:t>σ</a:t>
            </a:r>
            <a:r>
              <a:rPr lang="en-US" baseline="-25000" dirty="0"/>
              <a:t>A=7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638" y="4250987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067277" y="5750926"/>
            <a:ext cx="778958" cy="417324"/>
            <a:chOff x="1561928" y="5078588"/>
            <a:chExt cx="778958" cy="417324"/>
          </a:xfrm>
        </p:grpSpPr>
        <p:cxnSp>
          <p:nvCxnSpPr>
            <p:cNvPr id="6" name="Straight Arrow Connector 5"/>
            <p:cNvCxnSpPr>
              <a:endCxn id="7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ghtning Bolt 14"/>
          <p:cNvSpPr/>
          <p:nvPr/>
        </p:nvSpPr>
        <p:spPr>
          <a:xfrm>
            <a:off x="4617533" y="2955075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0292" y="213811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3264" y="213486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5647" y="305845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49422" y="3124766"/>
            <a:ext cx="293277" cy="236705"/>
            <a:chOff x="5581337" y="3056661"/>
            <a:chExt cx="293277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4557" y="2200672"/>
            <a:ext cx="293277" cy="236705"/>
            <a:chOff x="5581337" y="3056661"/>
            <a:chExt cx="293277" cy="236705"/>
          </a:xfrm>
        </p:grpSpPr>
        <p:sp>
          <p:nvSpPr>
            <p:cNvPr id="33" name="Rectangle 3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9279571">
            <a:off x="6568317" y="2549393"/>
            <a:ext cx="293277" cy="236705"/>
            <a:chOff x="5581337" y="3056661"/>
            <a:chExt cx="293277" cy="236705"/>
          </a:xfrm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7103"/>
              </p:ext>
            </p:extLst>
          </p:nvPr>
        </p:nvGraphicFramePr>
        <p:xfrm>
          <a:off x="6063024" y="1541367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>
            <a:stCxn id="15" idx="5"/>
            <a:endCxn id="24" idx="2"/>
          </p:cNvCxnSpPr>
          <p:nvPr/>
        </p:nvCxnSpPr>
        <p:spPr>
          <a:xfrm>
            <a:off x="5075312" y="3242853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0"/>
            <a:endCxn id="19" idx="1"/>
          </p:cNvCxnSpPr>
          <p:nvPr/>
        </p:nvCxnSpPr>
        <p:spPr>
          <a:xfrm>
            <a:off x="5742699" y="3243119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0"/>
            <a:endCxn id="41" idx="2"/>
          </p:cNvCxnSpPr>
          <p:nvPr/>
        </p:nvCxnSpPr>
        <p:spPr>
          <a:xfrm flipV="1">
            <a:off x="6289383" y="2759378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0"/>
            <a:endCxn id="17" idx="1"/>
          </p:cNvCxnSpPr>
          <p:nvPr/>
        </p:nvCxnSpPr>
        <p:spPr>
          <a:xfrm flipV="1">
            <a:off x="6829439" y="2319534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17" idx="1"/>
          </p:cNvCxnSpPr>
          <p:nvPr/>
        </p:nvCxnSpPr>
        <p:spPr>
          <a:xfrm>
            <a:off x="6535196" y="1763614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" idx="3"/>
            <a:endCxn id="36" idx="2"/>
          </p:cNvCxnSpPr>
          <p:nvPr/>
        </p:nvCxnSpPr>
        <p:spPr>
          <a:xfrm flipV="1">
            <a:off x="7550736" y="2319025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0"/>
            <a:endCxn id="16" idx="1"/>
          </p:cNvCxnSpPr>
          <p:nvPr/>
        </p:nvCxnSpPr>
        <p:spPr>
          <a:xfrm>
            <a:off x="8117834" y="2319025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n 64"/>
          <p:cNvSpPr/>
          <p:nvPr/>
        </p:nvSpPr>
        <p:spPr>
          <a:xfrm>
            <a:off x="6436481" y="3292699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>
            <a:off x="7385663" y="3026531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8936" y="3428662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1923" y="4863829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3890</Words>
  <Application>Microsoft Office PowerPoint</Application>
  <PresentationFormat>Bildschirmpräsentation (4:3)</PresentationFormat>
  <Paragraphs>650</Paragraphs>
  <Slides>34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Calibri</vt:lpstr>
      <vt:lpstr>Consolas</vt:lpstr>
      <vt:lpstr>Wingdings</vt:lpstr>
      <vt:lpstr>TU Graz Standard</vt:lpstr>
      <vt:lpstr>Data Management 12 Stream Processing</vt:lpstr>
      <vt:lpstr>Announcements/Org</vt:lpstr>
      <vt:lpstr>Data Management Courses</vt:lpstr>
      <vt:lpstr>Agenda</vt:lpstr>
      <vt:lpstr>Data Stream Processing</vt:lpstr>
      <vt:lpstr>Stream Processing Terminology</vt:lpstr>
      <vt:lpstr>Stream Processing Terminology, cont.</vt:lpstr>
      <vt:lpstr>History of Stream Processing Systems</vt:lpstr>
      <vt:lpstr>System Architecture – Native Streaming</vt:lpstr>
      <vt:lpstr>System Architecture – Sharing </vt:lpstr>
      <vt:lpstr>System Architecture – Handling Overload</vt:lpstr>
      <vt:lpstr>Time (Event, System, Processing)</vt:lpstr>
      <vt:lpstr>Durability and Consistency Guarantees</vt:lpstr>
      <vt:lpstr>Window Semantics</vt:lpstr>
      <vt:lpstr>Spark Streaming Example</vt:lpstr>
      <vt:lpstr>Stream Joins</vt:lpstr>
      <vt:lpstr>Stream Joins, cont.</vt:lpstr>
      <vt:lpstr>Excursus: Example Twitter Heron</vt:lpstr>
      <vt:lpstr>Q&amp;A and Exam Preparation</vt:lpstr>
      <vt:lpstr>Exam Logistics</vt:lpstr>
      <vt:lpstr>Exam Logistics, cont.</vt:lpstr>
      <vt:lpstr>#1 Data Modeling</vt:lpstr>
      <vt:lpstr>#1 Data Modeling, cont.</vt:lpstr>
      <vt:lpstr>#1 Data Modeling, cont.</vt:lpstr>
      <vt:lpstr>#1 Data Modeling, cont.</vt:lpstr>
      <vt:lpstr>#2 Structured Query Language</vt:lpstr>
      <vt:lpstr>#2 Structured Query Language, cont.</vt:lpstr>
      <vt:lpstr>#3 Query Processing</vt:lpstr>
      <vt:lpstr>#3 Query Processing, cont.</vt:lpstr>
      <vt:lpstr>#3 Query Processing, cont.</vt:lpstr>
      <vt:lpstr>#4 Physical Design – B-Trees </vt:lpstr>
      <vt:lpstr>#5 Transaction Processing</vt:lpstr>
      <vt:lpstr>#6 NoSQL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- 12 Stream Processing</dc:title>
  <dc:subject/>
  <dc:creator>mboehm</dc:creator>
  <cp:keywords/>
  <dc:description/>
  <cp:lastModifiedBy>Patrick Damme</cp:lastModifiedBy>
  <cp:revision>1901</cp:revision>
  <cp:lastPrinted>2020-01-20T19:46:59Z</cp:lastPrinted>
  <dcterms:created xsi:type="dcterms:W3CDTF">2018-07-12T06:39:10Z</dcterms:created>
  <dcterms:modified xsi:type="dcterms:W3CDTF">2022-06-10T15:50:21Z</dcterms:modified>
  <cp:category/>
</cp:coreProperties>
</file>